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683" r:id="rId2"/>
    <p:sldId id="899" r:id="rId3"/>
    <p:sldId id="1122" r:id="rId4"/>
    <p:sldId id="1259" r:id="rId5"/>
    <p:sldId id="1202" r:id="rId6"/>
    <p:sldId id="1201" r:id="rId7"/>
    <p:sldId id="1123" r:id="rId8"/>
    <p:sldId id="1148" r:id="rId9"/>
    <p:sldId id="1149" r:id="rId10"/>
    <p:sldId id="1154" r:id="rId11"/>
    <p:sldId id="1155" r:id="rId12"/>
    <p:sldId id="1156" r:id="rId13"/>
    <p:sldId id="1157" r:id="rId14"/>
    <p:sldId id="1164" r:id="rId15"/>
    <p:sldId id="1165" r:id="rId16"/>
    <p:sldId id="1163" r:id="rId17"/>
    <p:sldId id="1183" r:id="rId18"/>
    <p:sldId id="1184" r:id="rId19"/>
    <p:sldId id="1185" r:id="rId20"/>
    <p:sldId id="1169" r:id="rId21"/>
    <p:sldId id="1181" r:id="rId22"/>
    <p:sldId id="1170" r:id="rId23"/>
    <p:sldId id="1178" r:id="rId24"/>
    <p:sldId id="1179" r:id="rId25"/>
    <p:sldId id="1186" r:id="rId26"/>
    <p:sldId id="1175" r:id="rId27"/>
    <p:sldId id="1254" r:id="rId28"/>
    <p:sldId id="1174" r:id="rId29"/>
    <p:sldId id="1257" r:id="rId30"/>
    <p:sldId id="1258" r:id="rId31"/>
    <p:sldId id="705" r:id="rId32"/>
  </p:sldIdLst>
  <p:sldSz cx="12192000" cy="6858000"/>
  <p:notesSz cx="7104063" cy="10234613"/>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1AF"/>
    <a:srgbClr val="E1E2E5"/>
    <a:srgbClr val="E4E6E8"/>
    <a:srgbClr val="F57129"/>
    <a:srgbClr val="FF7903"/>
    <a:srgbClr val="0E163B"/>
    <a:srgbClr val="AFABAB"/>
    <a:srgbClr val="CDC074"/>
    <a:srgbClr val="F4BA80"/>
    <a:srgbClr val="7FA0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showGuides="1">
      <p:cViewPr varScale="1">
        <p:scale>
          <a:sx n="114" d="100"/>
          <a:sy n="114" d="100"/>
        </p:scale>
        <p:origin x="456" y="96"/>
      </p:cViewPr>
      <p:guideLst>
        <p:guide orient="horz" pos="2056"/>
        <p:guide pos="3840"/>
      </p:guideLst>
    </p:cSldViewPr>
  </p:slideViewPr>
  <p:notesTextViewPr>
    <p:cViewPr>
      <p:scale>
        <a:sx n="1" d="1"/>
        <a:sy n="1" d="1"/>
      </p:scale>
      <p:origin x="0" y="0"/>
    </p:cViewPr>
  </p:notesTextViewPr>
  <p:notesViewPr>
    <p:cSldViewPr snapToGrid="0">
      <p:cViewPr varScale="1">
        <p:scale>
          <a:sx n="78" d="100"/>
          <a:sy n="78" d="100"/>
        </p:scale>
        <p:origin x="398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0A43E799-756B-4341-9F22-12D284ACF756}" type="datetimeFigureOut">
              <a:rPr lang="zh-CN" altLang="en-US" smtClean="0"/>
              <a:t>2023/5/30</a:t>
            </a:fld>
            <a:endParaRPr lang="zh-CN" altLang="en-US"/>
          </a:p>
        </p:txBody>
      </p:sp>
      <p:sp>
        <p:nvSpPr>
          <p:cNvPr id="4" name="页脚占位符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C4D6BF47-E7BB-4C7D-B2F3-134423C8BE93}"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2023/5/30</a:t>
            </a:fld>
            <a:endParaRPr lang="zh-CN" altLang="en-US"/>
          </a:p>
        </p:txBody>
      </p:sp>
      <p:sp>
        <p:nvSpPr>
          <p:cNvPr id="4" name="幻灯片图像占位符 3"/>
          <p:cNvSpPr>
            <a:spLocks noGrp="1" noRot="1" noChangeAspect="1"/>
          </p:cNvSpPr>
          <p:nvPr>
            <p:ph type="sldImg" idx="2"/>
          </p:nvPr>
        </p:nvSpPr>
        <p:spPr>
          <a:xfrm>
            <a:off x="710375" y="992335"/>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2F288E0-7875-42C4-84C8-98DBBD3BF4D2}" type="datetimeFigureOut">
              <a:rPr lang="zh-CN" altLang="en-US" smtClean="0"/>
              <a:t>2023/5/30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lIns="121917" tIns="60958" rIns="121917" bIns="60958"/>
          <a:lstStyle/>
          <a:p>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5807968" y="6482746"/>
            <a:ext cx="538800" cy="365125"/>
          </a:xfrm>
          <a:prstGeom prst="rect">
            <a:avLst/>
          </a:prstGeom>
        </p:spPr>
        <p:txBody>
          <a:bodyPr lIns="121917" tIns="60958" rIns="121917" bIns="60958"/>
          <a:lstStyle/>
          <a:p>
            <a:fld id="{877C4908-FE0A-43F2-B8DA-9F799352565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5000">
        <p14:prism dir="u" isInverted="1"/>
      </p:transition>
    </mc:Choice>
    <mc:Fallback xmlns="">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首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2F288E0-7875-42C4-84C8-98DBBD3BF4D2}" type="datetimeFigureOut">
              <a:rPr lang="zh-CN" altLang="en-US" smtClean="0"/>
              <a:t>2023/5/30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2F288E0-7875-42C4-84C8-98DBBD3BF4D2}" type="datetimeFigureOut">
              <a:rPr lang="zh-CN" altLang="en-US" smtClean="0"/>
              <a:t>2023/5/30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2F288E0-7875-42C4-84C8-98DBBD3BF4D2}" type="datetimeFigureOut">
              <a:rPr lang="zh-CN" altLang="en-US" smtClean="0"/>
              <a:t>2023/5/30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2F288E0-7875-42C4-84C8-98DBBD3BF4D2}" type="datetimeFigureOut">
              <a:rPr lang="zh-CN" altLang="en-US" smtClean="0"/>
              <a:t>2023/5/30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2F288E0-7875-42C4-84C8-98DBBD3BF4D2}" type="datetimeFigureOut">
              <a:rPr lang="zh-CN" altLang="en-US" smtClean="0"/>
              <a:t>2023/5/30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2F288E0-7875-42C4-84C8-98DBBD3BF4D2}" type="datetimeFigureOut">
              <a:rPr lang="zh-CN" altLang="en-US" smtClean="0"/>
              <a:t>2023/5/30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2F288E0-7875-42C4-84C8-98DBBD3BF4D2}" type="datetimeFigureOut">
              <a:rPr lang="zh-CN" altLang="en-US" smtClean="0"/>
              <a:t>2023/5/30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7" name="矩形 6"/>
          <p:cNvSpPr/>
          <p:nvPr userDrawn="1"/>
        </p:nvSpPr>
        <p:spPr>
          <a:xfrm>
            <a:off x="3174" y="6510655"/>
            <a:ext cx="12188826" cy="347345"/>
          </a:xfrm>
          <a:prstGeom prst="rect">
            <a:avLst/>
          </a:prstGeom>
          <a:noFill/>
          <a:ln>
            <a:noFill/>
          </a:ln>
          <a:effectLst>
            <a:outerShdw blurRad="50800" dist="50800" dir="5400000" algn="ctr" rotWithShape="0">
              <a:srgbClr val="000000">
                <a:alpha val="40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tags" Target="../tags/tag24.x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image" Target="../media/image3.jpe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notesSlide" Target="../notesSlides/notesSlide2.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2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5730240" y="3427095"/>
            <a:ext cx="5463540" cy="368935"/>
          </a:xfrm>
          <a:prstGeom prst="rect">
            <a:avLst/>
          </a:prstGeom>
          <a:noFill/>
        </p:spPr>
        <p:txBody>
          <a:bodyPr wrap="square" lIns="0" tIns="0" rIns="0" bIns="0" rtlCol="0">
            <a:spAutoFit/>
          </a:bodyPr>
          <a:lstStyle/>
          <a:p>
            <a:pPr lvl="0" algn="ctr">
              <a:defRPr/>
            </a:pPr>
            <a:r>
              <a:rPr lang="en-US" altLang="zh-CN" sz="24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pitchFamily="18" charset="0"/>
                <a:sym typeface="+mn-ea"/>
              </a:rPr>
              <a:t>AI</a:t>
            </a: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pitchFamily="18" charset="0"/>
                <a:sym typeface="+mn-ea"/>
              </a:rPr>
              <a:t>工程师成长计划</a:t>
            </a:r>
          </a:p>
        </p:txBody>
      </p:sp>
      <p:sp>
        <p:nvSpPr>
          <p:cNvPr id="36" name="文本框 35"/>
          <p:cNvSpPr txBox="1"/>
          <p:nvPr/>
        </p:nvSpPr>
        <p:spPr>
          <a:xfrm>
            <a:off x="5880100" y="4647565"/>
            <a:ext cx="5313680" cy="307340"/>
          </a:xfrm>
          <a:prstGeom prst="rect">
            <a:avLst/>
          </a:prstGeom>
          <a:noFill/>
        </p:spPr>
        <p:txBody>
          <a:bodyPr wrap="square" lIns="0" tIns="0" rIns="0" bIns="0" rtlCol="0">
            <a:spAutoFit/>
          </a:bodyPr>
          <a:lstStyle/>
          <a:p>
            <a:pPr lvl="0" algn="ctr">
              <a:defRPr/>
            </a:pP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pitchFamily="18" charset="0"/>
                <a:sym typeface="+mn-ea"/>
              </a:rPr>
              <a:t>真术科技</a:t>
            </a:r>
            <a:r>
              <a:rPr lang="en-US" altLang="zh-CN"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pitchFamily="18" charset="0"/>
                <a:sym typeface="+mn-ea"/>
              </a:rPr>
              <a:t>CTO </a:t>
            </a:r>
            <a:r>
              <a:rPr lang="zh-CN" altLang="en-US"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pitchFamily="18" charset="0"/>
                <a:sym typeface="+mn-ea"/>
              </a:rPr>
              <a:t>陈驰</a:t>
            </a:r>
          </a:p>
        </p:txBody>
      </p:sp>
      <p:sp>
        <p:nvSpPr>
          <p:cNvPr id="37" name="文本框 36"/>
          <p:cNvSpPr txBox="1"/>
          <p:nvPr/>
        </p:nvSpPr>
        <p:spPr>
          <a:xfrm>
            <a:off x="4744720" y="1848485"/>
            <a:ext cx="7145020" cy="829945"/>
          </a:xfrm>
          <a:prstGeom prst="rect">
            <a:avLst/>
          </a:prstGeom>
          <a:noFill/>
        </p:spPr>
        <p:txBody>
          <a:bodyPr wrap="square" rtlCol="0" anchor="t">
            <a:spAutoFit/>
          </a:bodyPr>
          <a:lstStyle/>
          <a:p>
            <a:pPr algn="ctr"/>
            <a:r>
              <a:rPr lang="zh-CN" altLang="en-US" sz="4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Arial" panose="020B0604020202020204" pitchFamily="34" charset="0"/>
              </a:rPr>
              <a:t>科技时代，改变未来</a:t>
            </a:r>
            <a:endParaRPr lang="en-US" altLang="zh-CN" sz="4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Arial" panose="020B0604020202020204" pitchFamily="34" charset="0"/>
            </a:endParaRPr>
          </a:p>
        </p:txBody>
      </p:sp>
      <p:pic>
        <p:nvPicPr>
          <p:cNvPr id="8" name="图片 7" descr="&amp;pky500_sjzg_VCG41N1194176305_sjzg_VCG41N1194176305&amp;"/>
          <p:cNvPicPr>
            <a:picLocks noChangeAspect="1"/>
          </p:cNvPicPr>
          <p:nvPr/>
        </p:nvPicPr>
        <p:blipFill>
          <a:blip r:embed="rId3"/>
          <a:stretch>
            <a:fillRect/>
          </a:stretch>
        </p:blipFill>
        <p:spPr>
          <a:xfrm>
            <a:off x="0" y="-85090"/>
            <a:ext cx="12192635" cy="6935470"/>
          </a:xfrm>
          <a:prstGeom prst="rect">
            <a:avLst/>
          </a:prstGeom>
        </p:spPr>
      </p:pic>
      <p:sp>
        <p:nvSpPr>
          <p:cNvPr id="7" name="文本框 6"/>
          <p:cNvSpPr txBox="1"/>
          <p:nvPr/>
        </p:nvSpPr>
        <p:spPr>
          <a:xfrm>
            <a:off x="6007100" y="5153025"/>
            <a:ext cx="5313680" cy="307340"/>
          </a:xfrm>
          <a:prstGeom prst="rect">
            <a:avLst/>
          </a:prstGeom>
          <a:noFill/>
        </p:spPr>
        <p:txBody>
          <a:bodyPr wrap="square" lIns="0" tIns="0" rIns="0" bIns="0" rtlCol="0">
            <a:spAutoFit/>
          </a:bodyPr>
          <a:lstStyle/>
          <a:p>
            <a:pPr lvl="0" algn="ctr">
              <a:defRPr/>
            </a:pPr>
            <a:r>
              <a:rPr lang="zh-CN" altLang="en-US" sz="2000" b="1" dirty="0">
                <a:solidFill>
                  <a:schemeClr val="bg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pitchFamily="18" charset="0"/>
                <a:sym typeface="+mn-ea"/>
              </a:rPr>
              <a:t>真术科技</a:t>
            </a:r>
          </a:p>
        </p:txBody>
      </p:sp>
      <p:sp>
        <p:nvSpPr>
          <p:cNvPr id="9" name="文本框 8"/>
          <p:cNvSpPr txBox="1"/>
          <p:nvPr/>
        </p:nvSpPr>
        <p:spPr>
          <a:xfrm>
            <a:off x="2449195" y="2606040"/>
            <a:ext cx="7884795" cy="829945"/>
          </a:xfrm>
          <a:prstGeom prst="rect">
            <a:avLst/>
          </a:prstGeom>
          <a:noFill/>
        </p:spPr>
        <p:txBody>
          <a:bodyPr wrap="square" rtlCol="0" anchor="t">
            <a:spAutoFit/>
          </a:bodyPr>
          <a:lstStyle/>
          <a:p>
            <a:pPr algn="ctr"/>
            <a:r>
              <a:rPr lang="zh-CN" altLang="en-US" sz="4800" b="1">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sym typeface="+mn-ea"/>
              </a:rPr>
              <a:t>概率统计</a:t>
            </a:r>
            <a:endParaRPr lang="zh-CN" altLang="en-US" sz="4800" b="1" dirty="0">
              <a:solidFill>
                <a:schemeClr val="bg2"/>
              </a:solidFill>
              <a:effectLst>
                <a:innerShdw blurRad="63500" dist="50800" dir="13500000">
                  <a:srgbClr val="000000">
                    <a:alpha val="50000"/>
                  </a:srgbClr>
                </a:innerShdw>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事件</a:t>
            </a:r>
          </a:p>
        </p:txBody>
      </p:sp>
      <p:sp>
        <p:nvSpPr>
          <p:cNvPr id="4" name="文本框 3"/>
          <p:cNvSpPr txBox="1"/>
          <p:nvPr/>
        </p:nvSpPr>
        <p:spPr>
          <a:xfrm>
            <a:off x="290830" y="1016635"/>
            <a:ext cx="11487150" cy="5262245"/>
          </a:xfrm>
          <a:prstGeom prst="rect">
            <a:avLst/>
          </a:prstGeom>
          <a:noFill/>
        </p:spPr>
        <p:txBody>
          <a:bodyPr wrap="square" rtlCol="0">
            <a:spAutoFit/>
          </a:bodyPr>
          <a:lstStyle/>
          <a:p>
            <a:pPr>
              <a:lnSpc>
                <a:spcPct val="150000"/>
              </a:lnSpc>
              <a:spcBef>
                <a:spcPts val="0"/>
              </a:spcBef>
              <a:spcAft>
                <a:spcPts val="0"/>
              </a:spcAft>
            </a:pP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在一个随机试验中，每一可能出现的结果</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是</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一个基本事件，全体基本事件的集合称为基本空间</a:t>
            </a: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a:p>
            <a:pPr>
              <a:lnSpc>
                <a:spcPct val="150000"/>
              </a:lnSpc>
              <a:spcBef>
                <a:spcPts val="0"/>
              </a:spcBef>
              <a:spcAft>
                <a:spcPts val="0"/>
              </a:spcAft>
            </a:pP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连续</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扔</a:t>
            </a: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两次骰子，用a，b表示第一次和第二次出现的点数，a和b可以取值1、2、3、4、5、6，每一点（a，b）表示一个基本事件，因而基本空间包含 </a:t>
            </a:r>
            <a:r>
              <a:rPr lang="en-US" sz="28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个元素</a:t>
            </a: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a:p>
            <a:pPr>
              <a:lnSpc>
                <a:spcPct val="150000"/>
              </a:lnSpc>
              <a:spcBef>
                <a:spcPts val="0"/>
              </a:spcBef>
              <a:spcAft>
                <a:spcPts val="0"/>
              </a:spcAft>
            </a:pP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点数之和为4，它由</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哪几</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个基本事件组成，</a:t>
            </a:r>
            <a:r>
              <a:rPr lang="en-US" sz="2800" b="1" dirty="0" err="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a:p>
            <a:pPr>
              <a:lnSpc>
                <a:spcPct val="150000"/>
              </a:lnSpc>
              <a:spcBef>
                <a:spcPts val="0"/>
              </a:spcBef>
              <a:spcAft>
                <a:spcPts val="0"/>
              </a:spcAft>
            </a:pP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点数之和为1，P(不可能事件)</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0</a:t>
            </a:r>
          </a:p>
          <a:p>
            <a:pPr>
              <a:lnSpc>
                <a:spcPct val="150000"/>
              </a:lnSpc>
              <a:spcBef>
                <a:spcPts val="0"/>
              </a:spcBef>
              <a:spcAft>
                <a:spcPts val="0"/>
              </a:spcAft>
            </a:pP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点数之和小于40，</a:t>
            </a:r>
            <a:r>
              <a:rPr lang="en-US" sz="28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随机事件和概率</a:t>
            </a:r>
            <a:endPar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313690" y="1567815"/>
            <a:ext cx="7485380" cy="3322955"/>
          </a:xfrm>
          <a:prstGeom prst="rect">
            <a:avLst/>
          </a:prstGeom>
          <a:noFill/>
        </p:spPr>
        <p:txBody>
          <a:bodyPr wrap="square" rtlCol="0">
            <a:spAutoFit/>
          </a:bodyPr>
          <a:lstStyle/>
          <a:p>
            <a:pPr>
              <a:lnSpc>
                <a:spcPct val="150000"/>
              </a:lnSpc>
              <a:spcBef>
                <a:spcPts val="0"/>
              </a:spcBef>
              <a:spcAft>
                <a:spcPts val="0"/>
              </a:spcAft>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排列组合公式：</a:t>
            </a:r>
          </a:p>
          <a:p>
            <a:pPr>
              <a:lnSpc>
                <a:spcPct val="150000"/>
              </a:lnSpc>
              <a:spcBef>
                <a:spcPts val="0"/>
              </a:spcBef>
              <a:spcAft>
                <a:spcPts val="0"/>
              </a:spcAft>
            </a:pPr>
            <a:endPar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从m个人中挑选n个人进行排列的可能数</a:t>
            </a:r>
          </a:p>
          <a:p>
            <a:pPr>
              <a:lnSpc>
                <a:spcPct val="150000"/>
              </a:lnSpc>
              <a:spcBef>
                <a:spcPts val="0"/>
              </a:spcBef>
              <a:spcAft>
                <a:spcPts val="0"/>
              </a:spcAft>
            </a:pPr>
            <a:endPar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从m个人中挑选n个人进行组合的可能数</a:t>
            </a:r>
          </a:p>
        </p:txBody>
      </p:sp>
      <p:pic>
        <p:nvPicPr>
          <p:cNvPr id="5" name="图片 4"/>
          <p:cNvPicPr>
            <a:picLocks noChangeAspect="1"/>
          </p:cNvPicPr>
          <p:nvPr/>
        </p:nvPicPr>
        <p:blipFill>
          <a:blip r:embed="rId4"/>
          <a:stretch>
            <a:fillRect/>
          </a:stretch>
        </p:blipFill>
        <p:spPr>
          <a:xfrm>
            <a:off x="7031355" y="2714625"/>
            <a:ext cx="2293620" cy="934720"/>
          </a:xfrm>
          <a:prstGeom prst="rect">
            <a:avLst/>
          </a:prstGeom>
        </p:spPr>
      </p:pic>
      <p:pic>
        <p:nvPicPr>
          <p:cNvPr id="6" name="图片 5"/>
          <p:cNvPicPr>
            <a:picLocks noChangeAspect="1"/>
          </p:cNvPicPr>
          <p:nvPr/>
        </p:nvPicPr>
        <p:blipFill>
          <a:blip r:embed="rId5"/>
          <a:stretch>
            <a:fillRect/>
          </a:stretch>
        </p:blipFill>
        <p:spPr>
          <a:xfrm>
            <a:off x="7031355" y="4100830"/>
            <a:ext cx="2281555" cy="8661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加法原理</a:t>
            </a:r>
            <a:endParaRPr lang="zh-CN" sz="28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93370" y="1391920"/>
            <a:ext cx="11605260" cy="4615815"/>
          </a:xfrm>
          <a:prstGeom prst="rect">
            <a:avLst/>
          </a:prstGeom>
          <a:noFill/>
        </p:spPr>
        <p:txBody>
          <a:bodyPr wrap="square" rtlCol="0">
            <a:spAutoFit/>
          </a:bodyPr>
          <a:lstStyle/>
          <a:p>
            <a:pPr>
              <a:lnSpc>
                <a:spcPct val="150000"/>
              </a:lnSpc>
              <a:spcBef>
                <a:spcPts val="0"/>
              </a:spcBef>
              <a:spcAft>
                <a:spcPts val="0"/>
              </a:spcAft>
            </a:pP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某事件</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有</a:t>
            </a: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N</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类方式</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完成，第一</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类方式</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可由m种</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方法</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完成，第二</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类方式</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可由n种</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方法</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来完成，则这件事可由</a:t>
            </a: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m + n </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种方法来完成</a:t>
            </a: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a:p>
            <a:pPr>
              <a:lnSpc>
                <a:spcPct val="150000"/>
              </a:lnSpc>
              <a:spcBef>
                <a:spcPts val="0"/>
              </a:spcBef>
              <a:spcAft>
                <a:spcPts val="0"/>
              </a:spcAft>
            </a:pP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条件：</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每一种方法都是独立、完整</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互斥的</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endPar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加法公式</a:t>
            </a:r>
            <a:endPar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P(A+B) = P(A) + P(B) </a:t>
            </a:r>
          </a:p>
          <a:p>
            <a:pPr>
              <a:lnSpc>
                <a:spcPct val="150000"/>
              </a:lnSpc>
              <a:spcBef>
                <a:spcPts val="0"/>
              </a:spcBef>
              <a:spcAft>
                <a:spcPts val="0"/>
              </a:spcAft>
            </a:pPr>
            <a:endPar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举例：成都到北京有几种方式？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607695"/>
          </a:xfrm>
          <a:prstGeom prst="rect">
            <a:avLst/>
          </a:prstGeom>
          <a:noFill/>
        </p:spPr>
        <p:txBody>
          <a:bodyPr wrap="square" rtlCol="0">
            <a:spAutoFit/>
          </a:bodyPr>
          <a:lstStyle/>
          <a:p>
            <a:pPr>
              <a:lnSpc>
                <a:spcPct val="120000"/>
              </a:lnSpc>
              <a:spcBef>
                <a:spcPts val="0"/>
              </a:spcBef>
              <a:spcAft>
                <a:spcPts val="0"/>
              </a:spcAft>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乘法原理</a:t>
            </a:r>
            <a:endPar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93370" y="1410335"/>
            <a:ext cx="11605260" cy="4615815"/>
          </a:xfrm>
          <a:prstGeom prst="rect">
            <a:avLst/>
          </a:prstGeom>
          <a:noFill/>
        </p:spPr>
        <p:txBody>
          <a:bodyPr wrap="square" rtlCol="0">
            <a:spAutoFit/>
          </a:bodyPr>
          <a:lstStyle/>
          <a:p>
            <a:pPr>
              <a:lnSpc>
                <a:spcPct val="150000"/>
              </a:lnSpc>
              <a:spcBef>
                <a:spcPts val="0"/>
              </a:spcBef>
              <a:spcAft>
                <a:spcPts val="0"/>
              </a:spcAft>
            </a:pP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某件事由两个步骤来完成，第一个步骤可由m种方法来完成，第二个步骤可由n种方法来完成，则这件事可由</a:t>
            </a: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m * n </a:t>
            </a:r>
            <a:r>
              <a:rPr lang="en-US"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种方法来完成</a:t>
            </a: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a:p>
            <a:pPr>
              <a:lnSpc>
                <a:spcPct val="150000"/>
              </a:lnSpc>
              <a:spcBef>
                <a:spcPts val="0"/>
              </a:spcBef>
              <a:spcAft>
                <a:spcPts val="0"/>
              </a:spcAft>
            </a:pP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乘法公式：</a:t>
            </a:r>
          </a:p>
          <a:p>
            <a:pPr>
              <a:lnSpc>
                <a:spcPct val="150000"/>
              </a:lnSpc>
              <a:spcBef>
                <a:spcPts val="0"/>
              </a:spcBef>
              <a:spcAft>
                <a:spcPts val="0"/>
              </a:spcAft>
            </a:pPr>
            <a:r>
              <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P(AB) = P(A|B)P(B) 或 P(AB) = P(B|A)P(A)</a:t>
            </a:r>
          </a:p>
          <a:p>
            <a:pPr>
              <a:lnSpc>
                <a:spcPct val="150000"/>
              </a:lnSpc>
              <a:spcBef>
                <a:spcPts val="0"/>
              </a:spcBef>
              <a:spcAft>
                <a:spcPts val="0"/>
              </a:spcAft>
            </a:pPr>
            <a:endPar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endParaRPr 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举例。。。穿衣理论</a:t>
            </a:r>
            <a:endPar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事件独立性</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93370" y="1391285"/>
            <a:ext cx="11605260" cy="1383665"/>
          </a:xfrm>
          <a:prstGeom prst="rect">
            <a:avLst/>
          </a:prstGeom>
          <a:noFill/>
        </p:spPr>
        <p:txBody>
          <a:bodyPr wrap="square" rtlCol="0">
            <a:spAutoFit/>
          </a:bodyPr>
          <a:lstStyle/>
          <a:p>
            <a:pPr indent="0">
              <a:lnSpc>
                <a:spcPct val="150000"/>
              </a:lnSpc>
              <a:buFont typeface="Wingdings" panose="05000000000000000000" charset="0"/>
              <a:buNone/>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设A、B为随机事件，若</a:t>
            </a:r>
            <a:r>
              <a:rPr lang="zh-CN" altLang="en-US" sz="2800"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同时发生的概率等于各自发生的概率的乘积</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，则A、B相互独立。</a:t>
            </a:r>
          </a:p>
        </p:txBody>
      </p:sp>
      <p:graphicFrame>
        <p:nvGraphicFramePr>
          <p:cNvPr id="3" name="对象 2">
            <a:hlinkClick r:id="" action="ppaction://ole?verb=0"/>
          </p:cNvPr>
          <p:cNvGraphicFramePr>
            <a:graphicFrameLocks noChangeAspect="1"/>
          </p:cNvGraphicFramePr>
          <p:nvPr/>
        </p:nvGraphicFramePr>
        <p:xfrm>
          <a:off x="2120265" y="3495675"/>
          <a:ext cx="6630670" cy="1094740"/>
        </p:xfrm>
        <a:graphic>
          <a:graphicData uri="http://schemas.openxmlformats.org/presentationml/2006/ole">
            <mc:AlternateContent xmlns:mc="http://schemas.openxmlformats.org/markup-compatibility/2006">
              <mc:Choice xmlns:v="urn:schemas-microsoft-com:vml" Requires="v">
                <p:oleObj r:id="rId4" imgW="1231265" imgH="203200" progId="Equation.KSEE3">
                  <p:embed/>
                </p:oleObj>
              </mc:Choice>
              <mc:Fallback>
                <p:oleObj r:id="rId4" imgW="1231265" imgH="203200" progId="Equation.KSEE3">
                  <p:embed/>
                  <p:pic>
                    <p:nvPicPr>
                      <p:cNvPr id="0" name="图片 1024"/>
                      <p:cNvPicPr/>
                      <p:nvPr/>
                    </p:nvPicPr>
                    <p:blipFill>
                      <a:blip r:embed="rId5"/>
                      <a:stretch>
                        <a:fillRect/>
                      </a:stretch>
                    </p:blipFill>
                    <p:spPr>
                      <a:xfrm>
                        <a:off x="2120265" y="3495675"/>
                        <a:ext cx="6630670" cy="109474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事件互斥性</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93370" y="1410335"/>
            <a:ext cx="11605260" cy="1383665"/>
          </a:xfrm>
          <a:prstGeom prst="rect">
            <a:avLst/>
          </a:prstGeom>
          <a:noFill/>
        </p:spPr>
        <p:txBody>
          <a:bodyPr wrap="square" rtlCol="0">
            <a:spAutoFit/>
          </a:bodyPr>
          <a:lstStyle/>
          <a:p>
            <a:pPr indent="0">
              <a:lnSpc>
                <a:spcPct val="150000"/>
              </a:lnSpc>
              <a:buFont typeface="Wingdings" panose="05000000000000000000" charset="0"/>
              <a:buNone/>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设A、B为随机事件，</a:t>
            </a:r>
            <a:r>
              <a:rPr lang="en-US" altLang="zh-CN" sz="2800"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a:t>
            </a:r>
            <a:r>
              <a:rPr lang="zh-CN" altLang="en-US" sz="2800"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或</a:t>
            </a:r>
            <a:r>
              <a:rPr lang="en-US" altLang="zh-CN" sz="2800"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B</a:t>
            </a:r>
            <a:r>
              <a:rPr lang="zh-CN" altLang="en-US" sz="2800"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发生的概率等于分别发生概率的和</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，则A、B互斥。</a:t>
            </a:r>
          </a:p>
        </p:txBody>
      </p:sp>
      <p:graphicFrame>
        <p:nvGraphicFramePr>
          <p:cNvPr id="3" name="对象 2">
            <a:hlinkClick r:id="" action="ppaction://ole?verb=0"/>
          </p:cNvPr>
          <p:cNvGraphicFramePr>
            <a:graphicFrameLocks noChangeAspect="1"/>
          </p:cNvGraphicFramePr>
          <p:nvPr/>
        </p:nvGraphicFramePr>
        <p:xfrm>
          <a:off x="2135454" y="3415665"/>
          <a:ext cx="7294441" cy="981095"/>
        </p:xfrm>
        <a:graphic>
          <a:graphicData uri="http://schemas.openxmlformats.org/presentationml/2006/ole">
            <mc:AlternateContent xmlns:mc="http://schemas.openxmlformats.org/markup-compatibility/2006">
              <mc:Choice xmlns:v="urn:schemas-microsoft-com:vml" Requires="v">
                <p:oleObj r:id="rId4" imgW="1511300" imgH="203200" progId="Equation.KSEE3">
                  <p:embed/>
                </p:oleObj>
              </mc:Choice>
              <mc:Fallback>
                <p:oleObj r:id="rId4" imgW="1511300" imgH="203200" progId="Equation.KSEE3">
                  <p:embed/>
                  <p:pic>
                    <p:nvPicPr>
                      <p:cNvPr id="0" name="图片 1024"/>
                      <p:cNvPicPr/>
                      <p:nvPr/>
                    </p:nvPicPr>
                    <p:blipFill>
                      <a:blip r:embed="rId5"/>
                      <a:stretch>
                        <a:fillRect/>
                      </a:stretch>
                    </p:blipFill>
                    <p:spPr>
                      <a:xfrm>
                        <a:off x="2135454" y="3415665"/>
                        <a:ext cx="7294441" cy="98109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条件概率、联合概率、边缘概率</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59814" y="1116627"/>
            <a:ext cx="11605260" cy="5077460"/>
          </a:xfrm>
          <a:prstGeom prst="rect">
            <a:avLst/>
          </a:prstGeom>
          <a:noFill/>
        </p:spPr>
        <p:txBody>
          <a:bodyPr wrap="square" rtlCol="0">
            <a:spAutoFit/>
          </a:bodyPr>
          <a:lstStyle/>
          <a:p>
            <a:pPr indent="0">
              <a:lnSpc>
                <a:spcPct val="150000"/>
              </a:lnSpc>
              <a:buFont typeface="Wingdings" panose="05000000000000000000" charset="0"/>
              <a:buNone/>
            </a:pPr>
            <a:r>
              <a:rPr lang="zh-CN" altLang="en-US" sz="2800" b="1" dirty="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条件概率</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：事件A在事件B已经发生条件下的发生概率</a:t>
            </a:r>
          </a:p>
          <a:p>
            <a:pPr indent="457200">
              <a:lnSpc>
                <a:spcPct val="150000"/>
              </a:lnSpc>
              <a:buFont typeface="Wingdings" panose="05000000000000000000" charset="0"/>
              <a:buNone/>
            </a:pP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记为 P</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A|B</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a:p>
            <a:pPr indent="0">
              <a:lnSpc>
                <a:spcPct val="150000"/>
              </a:lnSpc>
              <a:buFont typeface="Wingdings" panose="05000000000000000000" charset="0"/>
              <a:buNone/>
            </a:pPr>
            <a:r>
              <a:rPr lang="zh-CN" altLang="en-US" sz="2400" b="1" dirty="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问题：</a:t>
            </a:r>
            <a:r>
              <a:rPr lang="en-US" altLang="zh-CN" sz="2400" b="1" dirty="0" err="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一个家庭中有两个小孩，已知至少一个是女孩，问两个都是女孩的概率是多少</a:t>
            </a:r>
            <a:r>
              <a:rPr lang="en-US" altLang="zh-CN" sz="2400" b="1" dirty="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a:t>
            </a:r>
          </a:p>
          <a:p>
            <a:pPr indent="0">
              <a:lnSpc>
                <a:spcPct val="150000"/>
              </a:lnSpc>
              <a:buFont typeface="Wingdings" panose="05000000000000000000" charset="0"/>
              <a:buNone/>
            </a:pPr>
            <a:r>
              <a:rPr lang="en-US" altLang="zh-CN" sz="2800" b="1" dirty="0" err="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联合概率</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altLang="zh-CN"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既满足</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 </a:t>
            </a:r>
            <a:r>
              <a:rPr lang="en-US" altLang="zh-CN"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条件，又满足</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B </a:t>
            </a:r>
            <a:r>
              <a:rPr lang="en-US" altLang="zh-CN"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条件的概率</a:t>
            </a:r>
            <a:endPar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indent="457200">
              <a:lnSpc>
                <a:spcPct val="150000"/>
              </a:lnSpc>
              <a:buFont typeface="Wingdings" panose="05000000000000000000" charset="0"/>
              <a:buNone/>
            </a:pP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记为 P(A∩B)、P (A,B) 、P(AB)</a:t>
            </a:r>
          </a:p>
          <a:p>
            <a:pPr indent="0">
              <a:lnSpc>
                <a:spcPct val="150000"/>
              </a:lnSpc>
              <a:buFont typeface="Wingdings" panose="05000000000000000000" charset="0"/>
              <a:buNone/>
            </a:pPr>
            <a:r>
              <a:rPr lang="zh-CN" altLang="en-US" sz="2400" b="1" dirty="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问题：有红绿蓝的衣服，红绿蓝的裤子，今天穿一身蓝色的概率是多少？</a:t>
            </a:r>
            <a:endParaRPr lang="en-US" altLang="zh-CN" sz="2800" b="1" dirty="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indent="0">
              <a:lnSpc>
                <a:spcPct val="150000"/>
              </a:lnSpc>
              <a:buFont typeface="Wingdings" panose="05000000000000000000" charset="0"/>
              <a:buNone/>
            </a:pPr>
            <a:r>
              <a:rPr lang="zh-CN" altLang="en-US" sz="2800" b="1" dirty="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边缘概率</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altLang="zh-CN"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在多元概率分布中</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只考虑单</a:t>
            </a:r>
            <a:r>
              <a:rPr lang="en-US" altLang="zh-CN"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个概率</a:t>
            </a:r>
            <a:endPar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indent="457200">
              <a:lnSpc>
                <a:spcPct val="150000"/>
              </a:lnSpc>
              <a:buFont typeface="Wingdings" panose="05000000000000000000" charset="0"/>
              <a:buNone/>
            </a:pP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记为 </a:t>
            </a:r>
            <a:r>
              <a:rPr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P(X=a)</a:t>
            </a:r>
            <a:r>
              <a:rPr sz="28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或P</a:t>
            </a:r>
            <a:r>
              <a:rPr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(Y=b)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4"/>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全概率定理</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41935" y="1126490"/>
            <a:ext cx="11790680" cy="5262245"/>
          </a:xfrm>
          <a:prstGeom prst="rect">
            <a:avLst/>
          </a:prstGeom>
          <a:noFill/>
        </p:spPr>
        <p:txBody>
          <a:bodyPr wrap="square" rtlCol="0">
            <a:spAutoFit/>
          </a:bodyPr>
          <a:lstStyle/>
          <a:p>
            <a:pPr>
              <a:lnSpc>
                <a:spcPct val="200000"/>
              </a:lnSpc>
            </a:pPr>
            <a:r>
              <a:rPr lang="zh-CN" alt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对复杂事件A的概率求解问题转化为了在不同情况下发生的简单事件的概率的求和问题。</a:t>
            </a:r>
            <a:endPar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a:lnSpc>
                <a:spcPct val="200000"/>
              </a:lnSpc>
            </a:pPr>
            <a:endPar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200000"/>
              </a:lnSpc>
            </a:pPr>
            <a:r>
              <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假设你参加一个围棋比赛</a:t>
            </a:r>
            <a:r>
              <a:rPr lang="zh-CN" alt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endParaRPr lang="zh-CN" alt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a:lnSpc>
                <a:spcPct val="200000"/>
              </a:lnSpc>
            </a:pPr>
            <a:r>
              <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1</a:t>
            </a:r>
            <a:r>
              <a:rPr lang="zh-CN" alt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50%是一类棋手A，你赢他们的概率为30%；</a:t>
            </a:r>
            <a:endPar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a:lnSpc>
                <a:spcPct val="200000"/>
              </a:lnSpc>
            </a:pPr>
            <a:r>
              <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2</a:t>
            </a:r>
            <a:r>
              <a:rPr lang="zh-CN" alt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25%是二类棋手B，你赢他们的概率是40%</a:t>
            </a:r>
            <a:r>
              <a:rPr lang="zh-CN" alt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endParaRPr lang="zh-CN" alt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a:lnSpc>
                <a:spcPct val="200000"/>
              </a:lnSpc>
            </a:pPr>
            <a:r>
              <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3</a:t>
            </a:r>
            <a:r>
              <a:rPr lang="zh-CN" alt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25%是三类棋手C，你赢他们的概率是50%.</a:t>
            </a:r>
            <a:endPar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a:lnSpc>
                <a:spcPct val="200000"/>
              </a:lnSpc>
            </a:pPr>
            <a:r>
              <a:rPr lang="en-US" alt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随机选择一位棋手与你比赛，你赢他的概率有多大？</a:t>
            </a:r>
          </a:p>
        </p:txBody>
      </p:sp>
      <p:graphicFrame>
        <p:nvGraphicFramePr>
          <p:cNvPr id="8" name="对象 7">
            <a:hlinkClick r:id="" action="ppaction://ole?verb=0"/>
          </p:cNvPr>
          <p:cNvGraphicFramePr>
            <a:graphicFrameLocks noChangeAspect="1"/>
          </p:cNvGraphicFramePr>
          <p:nvPr>
            <p:custDataLst>
              <p:tags r:id="rId1"/>
            </p:custDataLst>
          </p:nvPr>
        </p:nvGraphicFramePr>
        <p:xfrm>
          <a:off x="4895081" y="2156174"/>
          <a:ext cx="6325235" cy="1377315"/>
        </p:xfrm>
        <a:graphic>
          <a:graphicData uri="http://schemas.openxmlformats.org/presentationml/2006/ole">
            <mc:AlternateContent xmlns:mc="http://schemas.openxmlformats.org/markup-compatibility/2006">
              <mc:Choice xmlns:v="urn:schemas-microsoft-com:vml" Requires="v">
                <p:oleObj r:id="rId5" imgW="1574800" imgH="342900" progId="Equation.KSEE3">
                  <p:embed/>
                </p:oleObj>
              </mc:Choice>
              <mc:Fallback>
                <p:oleObj r:id="rId5" imgW="1574800" imgH="342900" progId="Equation.KSEE3">
                  <p:embed/>
                  <p:pic>
                    <p:nvPicPr>
                      <p:cNvPr id="0" name="图片 2048"/>
                      <p:cNvPicPr/>
                      <p:nvPr/>
                    </p:nvPicPr>
                    <p:blipFill>
                      <a:blip r:embed="rId6"/>
                      <a:stretch>
                        <a:fillRect/>
                      </a:stretch>
                    </p:blipFill>
                    <p:spPr>
                      <a:xfrm>
                        <a:off x="4895081" y="2156174"/>
                        <a:ext cx="6325235" cy="137731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全概率定理</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293370" y="1097280"/>
            <a:ext cx="11817985" cy="5077460"/>
          </a:xfrm>
          <a:prstGeom prst="rect">
            <a:avLst/>
          </a:prstGeom>
          <a:noFill/>
        </p:spPr>
        <p:txBody>
          <a:bodyPr wrap="square" rtlCol="0">
            <a:spAutoFit/>
          </a:bodyPr>
          <a:lstStyle/>
          <a:p>
            <a:pPr>
              <a:lnSpc>
                <a:spcPct val="150000"/>
              </a:lnSpc>
            </a:pPr>
            <a:r>
              <a:rPr 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与三类棋手相遇的事件分别为：</a:t>
            </a:r>
          </a:p>
          <a:p>
            <a:pPr>
              <a:lnSpc>
                <a:spcPct val="150000"/>
              </a:lnSpc>
            </a:pPr>
            <a:r>
              <a:rPr 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A={与一类棋手相遇}，P(A) = 50%；</a:t>
            </a:r>
          </a:p>
          <a:p>
            <a:pPr>
              <a:lnSpc>
                <a:spcPct val="150000"/>
              </a:lnSpc>
            </a:pPr>
            <a:r>
              <a:rPr 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B={与二类棋手相遇}，P(B) = 25%；</a:t>
            </a:r>
          </a:p>
          <a:p>
            <a:pPr>
              <a:lnSpc>
                <a:spcPct val="150000"/>
              </a:lnSpc>
            </a:pPr>
            <a:r>
              <a:rPr 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C={与三类棋手相遇}，P(C) = 25%；</a:t>
            </a:r>
          </a:p>
          <a:p>
            <a:pPr>
              <a:lnSpc>
                <a:spcPct val="150000"/>
              </a:lnSpc>
            </a:pPr>
            <a:endParaRPr 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a:lnSpc>
                <a:spcPct val="150000"/>
              </a:lnSpc>
            </a:pPr>
            <a:r>
              <a:rPr 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你赢得比赛的事件为W，则：</a:t>
            </a:r>
          </a:p>
          <a:p>
            <a:pPr>
              <a:lnSpc>
                <a:spcPct val="150000"/>
              </a:lnSpc>
            </a:pPr>
            <a:r>
              <a:rPr 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与一类棋手比赛，获胜的概率为：P(W|A) = 30%;(</a:t>
            </a:r>
            <a:r>
              <a:rPr lang="zh-CN" altLang="en-US" sz="2400" b="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条件概率：与</a:t>
            </a:r>
            <a:r>
              <a:rPr lang="en-US" altLang="zh-CN" sz="2400" b="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A</a:t>
            </a:r>
            <a:r>
              <a:rPr lang="zh-CN" altLang="en-US" sz="2400" b="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比赛的同时，赢了</a:t>
            </a:r>
            <a:r>
              <a:rPr 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a:t>
            </a:r>
          </a:p>
          <a:p>
            <a:pPr>
              <a:lnSpc>
                <a:spcPct val="150000"/>
              </a:lnSpc>
            </a:pPr>
            <a:r>
              <a:rPr 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与二类棋手比赛，获胜的概率为：P(W|B) = 40%;</a:t>
            </a:r>
          </a:p>
          <a:p>
            <a:pPr>
              <a:lnSpc>
                <a:spcPct val="150000"/>
              </a:lnSpc>
            </a:pPr>
            <a:r>
              <a:rPr lang="en-US"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与三类棋手比赛，获胜的概率为：P(W|C) = 50%;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全概率定理</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293370" y="1038225"/>
            <a:ext cx="11817985" cy="5262245"/>
          </a:xfrm>
          <a:prstGeom prst="rect">
            <a:avLst/>
          </a:prstGeom>
          <a:noFill/>
        </p:spPr>
        <p:txBody>
          <a:bodyPr wrap="square" rtlCol="0">
            <a:spAutoFit/>
          </a:bodyPr>
          <a:lstStyle/>
          <a:p>
            <a:pPr>
              <a:lnSpc>
                <a:spcPct val="200000"/>
              </a:lnSpc>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你赢得比赛的概率为：</a:t>
            </a:r>
          </a:p>
          <a:p>
            <a:pPr>
              <a:lnSpc>
                <a:spcPct val="200000"/>
              </a:lnSpc>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P(W) = P(A</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W) + P(B</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W) + P(C</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W)</a:t>
            </a:r>
          </a:p>
          <a:p>
            <a:pPr>
              <a:lnSpc>
                <a:spcPct val="200000"/>
              </a:lnSpc>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 P(A) * P(W|A) + P(B) * P(W|B) + P(C) * P(W|C)</a:t>
            </a:r>
          </a:p>
          <a:p>
            <a:pPr>
              <a:lnSpc>
                <a:spcPct val="200000"/>
              </a:lnSpc>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 50% * 30% + 25% * 40% + 25% * 50%</a:t>
            </a:r>
          </a:p>
          <a:p>
            <a:pPr>
              <a:lnSpc>
                <a:spcPct val="200000"/>
              </a:lnSpc>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 0.15 + 0.1 + 0.125</a:t>
            </a:r>
          </a:p>
          <a:p>
            <a:pPr>
              <a:lnSpc>
                <a:spcPct val="200000"/>
              </a:lnSpc>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 0.375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24"/>
          <a:stretch>
            <a:fillRect/>
          </a:stretch>
        </p:blipFill>
        <p:spPr>
          <a:xfrm>
            <a:off x="10299700" y="0"/>
            <a:ext cx="1892300" cy="788670"/>
          </a:xfrm>
          <a:prstGeom prst="rect">
            <a:avLst/>
          </a:prstGeom>
        </p:spPr>
      </p:pic>
      <p:sp>
        <p:nvSpPr>
          <p:cNvPr id="41" name="PA_椭圆 40"/>
          <p:cNvSpPr/>
          <p:nvPr>
            <p:custDataLst>
              <p:tags r:id="rId1"/>
            </p:custDataLst>
          </p:nvPr>
        </p:nvSpPr>
        <p:spPr>
          <a:xfrm>
            <a:off x="985402" y="2745813"/>
            <a:ext cx="1720100" cy="172010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5" name="PA_椭圆 3"/>
          <p:cNvSpPr/>
          <p:nvPr>
            <p:custDataLst>
              <p:tags r:id="rId2"/>
            </p:custDataLst>
          </p:nvPr>
        </p:nvSpPr>
        <p:spPr>
          <a:xfrm>
            <a:off x="3449612" y="1566302"/>
            <a:ext cx="739840" cy="73984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8" name="PA_文本框 4"/>
          <p:cNvSpPr txBox="1"/>
          <p:nvPr>
            <p:custDataLst>
              <p:tags r:id="rId3"/>
            </p:custDataLst>
          </p:nvPr>
        </p:nvSpPr>
        <p:spPr>
          <a:xfrm>
            <a:off x="3526824" y="1674613"/>
            <a:ext cx="585418" cy="523220"/>
          </a:xfrm>
          <a:prstGeom prst="rect">
            <a:avLst/>
          </a:prstGeom>
          <a:noFill/>
        </p:spPr>
        <p:txBody>
          <a:bodyPr wrap="none" rtlCol="0" anchor="ctr">
            <a:spAutoFit/>
          </a:bodyPr>
          <a:lstStyle/>
          <a:p>
            <a:pPr algn="ctr"/>
            <a:r>
              <a:rPr lang="en-US" altLang="zh-CN" sz="2800" dirty="0">
                <a:solidFill>
                  <a:srgbClr val="0071C4"/>
                </a:solidFill>
                <a:effectLst>
                  <a:innerShdw blurRad="63500" dist="50800" dir="18900000">
                    <a:prstClr val="black">
                      <a:alpha val="30000"/>
                    </a:prstClr>
                  </a:innerShdw>
                </a:effectLst>
                <a:cs typeface="+mn-ea"/>
                <a:sym typeface="+mn-lt"/>
              </a:rPr>
              <a:t>01</a:t>
            </a:r>
          </a:p>
        </p:txBody>
      </p:sp>
      <p:sp>
        <p:nvSpPr>
          <p:cNvPr id="9" name="PA_椭圆 7"/>
          <p:cNvSpPr/>
          <p:nvPr>
            <p:custDataLst>
              <p:tags r:id="rId4"/>
            </p:custDataLst>
          </p:nvPr>
        </p:nvSpPr>
        <p:spPr>
          <a:xfrm>
            <a:off x="3449612" y="2615833"/>
            <a:ext cx="739840" cy="73984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10" name="PA_文本框 8"/>
          <p:cNvSpPr txBox="1"/>
          <p:nvPr>
            <p:custDataLst>
              <p:tags r:id="rId5"/>
            </p:custDataLst>
          </p:nvPr>
        </p:nvSpPr>
        <p:spPr>
          <a:xfrm>
            <a:off x="3526825" y="2724144"/>
            <a:ext cx="585418" cy="523220"/>
          </a:xfrm>
          <a:prstGeom prst="rect">
            <a:avLst/>
          </a:prstGeom>
          <a:noFill/>
        </p:spPr>
        <p:txBody>
          <a:bodyPr wrap="none" rtlCol="0" anchor="ctr">
            <a:spAutoFit/>
          </a:bodyPr>
          <a:lstStyle/>
          <a:p>
            <a:pPr algn="ctr"/>
            <a:r>
              <a:rPr lang="en-US" altLang="zh-CN" sz="2800" dirty="0">
                <a:solidFill>
                  <a:srgbClr val="0071C4"/>
                </a:solidFill>
                <a:effectLst>
                  <a:innerShdw blurRad="63500" dist="50800" dir="18900000">
                    <a:prstClr val="black">
                      <a:alpha val="30000"/>
                    </a:prstClr>
                  </a:innerShdw>
                </a:effectLst>
                <a:cs typeface="+mn-ea"/>
                <a:sym typeface="+mn-lt"/>
              </a:rPr>
              <a:t>02</a:t>
            </a:r>
          </a:p>
        </p:txBody>
      </p:sp>
      <p:sp>
        <p:nvSpPr>
          <p:cNvPr id="11" name="PA_椭圆 11"/>
          <p:cNvSpPr/>
          <p:nvPr>
            <p:custDataLst>
              <p:tags r:id="rId6"/>
            </p:custDataLst>
          </p:nvPr>
        </p:nvSpPr>
        <p:spPr>
          <a:xfrm>
            <a:off x="3449612" y="3665364"/>
            <a:ext cx="739840" cy="73984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16" name="PA_文本框 12"/>
          <p:cNvSpPr txBox="1"/>
          <p:nvPr>
            <p:custDataLst>
              <p:tags r:id="rId7"/>
            </p:custDataLst>
          </p:nvPr>
        </p:nvSpPr>
        <p:spPr>
          <a:xfrm>
            <a:off x="3526825" y="3773675"/>
            <a:ext cx="585417" cy="523220"/>
          </a:xfrm>
          <a:prstGeom prst="rect">
            <a:avLst/>
          </a:prstGeom>
          <a:noFill/>
        </p:spPr>
        <p:txBody>
          <a:bodyPr wrap="none" rtlCol="0" anchor="ctr">
            <a:spAutoFit/>
          </a:bodyPr>
          <a:lstStyle/>
          <a:p>
            <a:pPr algn="ctr"/>
            <a:r>
              <a:rPr lang="en-US" altLang="zh-CN" sz="2800" dirty="0">
                <a:solidFill>
                  <a:srgbClr val="0071C4"/>
                </a:solidFill>
                <a:effectLst>
                  <a:innerShdw blurRad="63500" dist="50800" dir="18900000">
                    <a:prstClr val="black">
                      <a:alpha val="30000"/>
                    </a:prstClr>
                  </a:innerShdw>
                </a:effectLst>
                <a:cs typeface="+mn-ea"/>
                <a:sym typeface="+mn-lt"/>
              </a:rPr>
              <a:t>03</a:t>
            </a:r>
          </a:p>
        </p:txBody>
      </p:sp>
      <p:grpSp>
        <p:nvGrpSpPr>
          <p:cNvPr id="17" name="PA_组合 16"/>
          <p:cNvGrpSpPr/>
          <p:nvPr>
            <p:custDataLst>
              <p:tags r:id="rId8"/>
            </p:custDataLst>
          </p:nvPr>
        </p:nvGrpSpPr>
        <p:grpSpPr>
          <a:xfrm>
            <a:off x="3293759" y="1410450"/>
            <a:ext cx="1051547" cy="3155368"/>
            <a:chOff x="3529979" y="468110"/>
            <a:chExt cx="1051547" cy="3155368"/>
          </a:xfrm>
        </p:grpSpPr>
        <p:sp>
          <p:nvSpPr>
            <p:cNvPr id="29" name="PA_弧形 28"/>
            <p:cNvSpPr/>
            <p:nvPr>
              <p:custDataLst>
                <p:tags r:id="rId19"/>
              </p:custDataLst>
            </p:nvPr>
          </p:nvSpPr>
          <p:spPr>
            <a:xfrm>
              <a:off x="3529979" y="468110"/>
              <a:ext cx="1051546" cy="1051546"/>
            </a:xfrm>
            <a:prstGeom prst="arc">
              <a:avLst>
                <a:gd name="adj1" fmla="val 16200000"/>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PA_弧形 29"/>
            <p:cNvSpPr/>
            <p:nvPr>
              <p:custDataLst>
                <p:tags r:id="rId20"/>
              </p:custDataLst>
            </p:nvPr>
          </p:nvSpPr>
          <p:spPr>
            <a:xfrm flipH="1">
              <a:off x="3529980" y="1520022"/>
              <a:ext cx="1051546" cy="1051546"/>
            </a:xfrm>
            <a:prstGeom prst="arc">
              <a:avLst>
                <a:gd name="adj1" fmla="val 16169364"/>
                <a:gd name="adj2" fmla="val 5281886"/>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PA_弧形 30"/>
            <p:cNvSpPr/>
            <p:nvPr>
              <p:custDataLst>
                <p:tags r:id="rId21"/>
              </p:custDataLst>
            </p:nvPr>
          </p:nvSpPr>
          <p:spPr>
            <a:xfrm>
              <a:off x="3529979" y="2571932"/>
              <a:ext cx="1051546" cy="1051546"/>
            </a:xfrm>
            <a:prstGeom prst="arc">
              <a:avLst>
                <a:gd name="adj1" fmla="val 16072548"/>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PA_组合 1"/>
          <p:cNvGrpSpPr/>
          <p:nvPr>
            <p:custDataLst>
              <p:tags r:id="rId9"/>
            </p:custDataLst>
          </p:nvPr>
        </p:nvGrpSpPr>
        <p:grpSpPr>
          <a:xfrm>
            <a:off x="1009325" y="3046480"/>
            <a:ext cx="1672253" cy="1181965"/>
            <a:chOff x="1112195" y="1853950"/>
            <a:chExt cx="1672253" cy="1181965"/>
          </a:xfrm>
        </p:grpSpPr>
        <p:sp>
          <p:nvSpPr>
            <p:cNvPr id="35" name="PA_文本框 34"/>
            <p:cNvSpPr txBox="1"/>
            <p:nvPr>
              <p:custDataLst>
                <p:tags r:id="rId17"/>
              </p:custDataLst>
            </p:nvPr>
          </p:nvSpPr>
          <p:spPr>
            <a:xfrm>
              <a:off x="1343028" y="1853950"/>
              <a:ext cx="1210588" cy="906915"/>
            </a:xfrm>
            <a:prstGeom prst="rect">
              <a:avLst/>
            </a:prstGeom>
            <a:noFill/>
          </p:spPr>
          <p:txBody>
            <a:bodyPr wrap="none" rtlCol="0" anchor="ctr">
              <a:spAutoFit/>
            </a:bodyPr>
            <a:lstStyle/>
            <a:p>
              <a:pPr algn="ctr">
                <a:lnSpc>
                  <a:spcPct val="150000"/>
                </a:lnSpc>
              </a:pPr>
              <a:r>
                <a:rPr lang="zh-CN" altLang="en-US" sz="6000" b="1" baseline="12000" dirty="0">
                  <a:solidFill>
                    <a:srgbClr val="0071C4"/>
                  </a:solidFill>
                  <a:effectLst>
                    <a:innerShdw blurRad="63500" dist="50800" dir="18900000">
                      <a:prstClr val="black">
                        <a:alpha val="30000"/>
                      </a:prstClr>
                    </a:innerShdw>
                  </a:effectLst>
                  <a:cs typeface="+mn-ea"/>
                  <a:sym typeface="+mn-lt"/>
                </a:rPr>
                <a:t>目录</a:t>
              </a:r>
            </a:p>
          </p:txBody>
        </p:sp>
        <p:sp>
          <p:nvSpPr>
            <p:cNvPr id="25" name="PA_文本框 24"/>
            <p:cNvSpPr txBox="1"/>
            <p:nvPr>
              <p:custDataLst>
                <p:tags r:id="rId18"/>
              </p:custDataLst>
            </p:nvPr>
          </p:nvSpPr>
          <p:spPr>
            <a:xfrm>
              <a:off x="1112195" y="2458065"/>
              <a:ext cx="1672253" cy="577850"/>
            </a:xfrm>
            <a:prstGeom prst="rect">
              <a:avLst/>
            </a:prstGeom>
            <a:noFill/>
          </p:spPr>
          <p:txBody>
            <a:bodyPr wrap="none" rtlCol="0" anchor="ctr">
              <a:spAutoFit/>
            </a:bodyPr>
            <a:lstStyle/>
            <a:p>
              <a:pPr algn="ctr">
                <a:lnSpc>
                  <a:spcPct val="150000"/>
                </a:lnSpc>
              </a:pPr>
              <a:r>
                <a:rPr lang="en-US" altLang="zh-CN" sz="3600" baseline="12000" dirty="0">
                  <a:solidFill>
                    <a:schemeClr val="tx1">
                      <a:lumMod val="65000"/>
                      <a:lumOff val="35000"/>
                    </a:schemeClr>
                  </a:solidFill>
                  <a:effectLst>
                    <a:innerShdw blurRad="63500" dist="50800" dir="18900000">
                      <a:prstClr val="black">
                        <a:alpha val="30000"/>
                      </a:prstClr>
                    </a:innerShdw>
                  </a:effectLst>
                  <a:cs typeface="+mn-ea"/>
                  <a:sym typeface="+mn-lt"/>
                </a:rPr>
                <a:t>CONTENT</a:t>
              </a:r>
              <a:endParaRPr lang="zh-CN" altLang="en-US" sz="3600" baseline="12000" dirty="0">
                <a:solidFill>
                  <a:schemeClr val="tx1">
                    <a:lumMod val="65000"/>
                    <a:lumOff val="35000"/>
                  </a:schemeClr>
                </a:solidFill>
                <a:effectLst>
                  <a:innerShdw blurRad="63500" dist="50800" dir="18900000">
                    <a:prstClr val="black">
                      <a:alpha val="30000"/>
                    </a:prstClr>
                  </a:innerShdw>
                </a:effectLst>
                <a:cs typeface="+mn-ea"/>
                <a:sym typeface="+mn-lt"/>
              </a:endParaRPr>
            </a:p>
          </p:txBody>
        </p:sp>
      </p:grpSp>
      <p:sp>
        <p:nvSpPr>
          <p:cNvPr id="19" name="PA_文本框 6"/>
          <p:cNvSpPr txBox="1">
            <a:spLocks noChangeArrowheads="1"/>
          </p:cNvSpPr>
          <p:nvPr>
            <p:custDataLst>
              <p:tags r:id="rId10"/>
            </p:custDataLst>
          </p:nvPr>
        </p:nvSpPr>
        <p:spPr bwMode="auto">
          <a:xfrm>
            <a:off x="4774565" y="1674495"/>
            <a:ext cx="2700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概率统计</a:t>
            </a:r>
            <a:endPar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23" name="PA_文本框 6"/>
          <p:cNvSpPr txBox="1">
            <a:spLocks noChangeArrowheads="1"/>
          </p:cNvSpPr>
          <p:nvPr>
            <p:custDataLst>
              <p:tags r:id="rId11"/>
            </p:custDataLst>
          </p:nvPr>
        </p:nvSpPr>
        <p:spPr bwMode="auto">
          <a:xfrm>
            <a:off x="4763135" y="2755265"/>
            <a:ext cx="48825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概率的定义和性质</a:t>
            </a:r>
          </a:p>
        </p:txBody>
      </p:sp>
      <p:sp>
        <p:nvSpPr>
          <p:cNvPr id="24" name="PA_文本框 6"/>
          <p:cNvSpPr txBox="1">
            <a:spLocks noChangeArrowheads="1"/>
          </p:cNvSpPr>
          <p:nvPr>
            <p:custDataLst>
              <p:tags r:id="rId12"/>
            </p:custDataLst>
          </p:nvPr>
        </p:nvSpPr>
        <p:spPr bwMode="auto">
          <a:xfrm>
            <a:off x="4763135" y="3786505"/>
            <a:ext cx="3546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l"/>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概率分布</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ea"/>
              <a:sym typeface="+mn-ea"/>
            </a:endParaRPr>
          </a:p>
        </p:txBody>
      </p:sp>
      <p:sp>
        <p:nvSpPr>
          <p:cNvPr id="3" name="PA_椭圆 11"/>
          <p:cNvSpPr/>
          <p:nvPr>
            <p:custDataLst>
              <p:tags r:id="rId13"/>
            </p:custDataLst>
          </p:nvPr>
        </p:nvSpPr>
        <p:spPr>
          <a:xfrm>
            <a:off x="3469297" y="4764549"/>
            <a:ext cx="739840" cy="73984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1905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4" name="PA_文本框 12"/>
          <p:cNvSpPr txBox="1"/>
          <p:nvPr>
            <p:custDataLst>
              <p:tags r:id="rId14"/>
            </p:custDataLst>
          </p:nvPr>
        </p:nvSpPr>
        <p:spPr>
          <a:xfrm>
            <a:off x="3567439" y="4873485"/>
            <a:ext cx="543560" cy="521970"/>
          </a:xfrm>
          <a:prstGeom prst="rect">
            <a:avLst/>
          </a:prstGeom>
          <a:noFill/>
        </p:spPr>
        <p:txBody>
          <a:bodyPr wrap="none" rtlCol="0" anchor="ctr">
            <a:spAutoFit/>
          </a:bodyPr>
          <a:lstStyle/>
          <a:p>
            <a:pPr algn="ctr"/>
            <a:r>
              <a:rPr lang="en-US" altLang="zh-CN" sz="2800" dirty="0">
                <a:solidFill>
                  <a:srgbClr val="0071C4"/>
                </a:solidFill>
                <a:effectLst>
                  <a:innerShdw blurRad="63500" dist="50800" dir="18900000">
                    <a:prstClr val="black">
                      <a:alpha val="30000"/>
                    </a:prstClr>
                  </a:innerShdw>
                </a:effectLst>
                <a:cs typeface="+mn-ea"/>
                <a:sym typeface="+mn-lt"/>
              </a:rPr>
              <a:t>04</a:t>
            </a:r>
          </a:p>
        </p:txBody>
      </p:sp>
      <p:sp>
        <p:nvSpPr>
          <p:cNvPr id="6" name="PA_弧形 30"/>
          <p:cNvSpPr/>
          <p:nvPr>
            <p:custDataLst>
              <p:tags r:id="rId15"/>
            </p:custDataLst>
          </p:nvPr>
        </p:nvSpPr>
        <p:spPr>
          <a:xfrm rot="10800000">
            <a:off x="3293124" y="4565832"/>
            <a:ext cx="1051546" cy="1051546"/>
          </a:xfrm>
          <a:prstGeom prst="arc">
            <a:avLst>
              <a:gd name="adj1" fmla="val 16072548"/>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PA_文本框 6"/>
          <p:cNvSpPr txBox="1">
            <a:spLocks noChangeArrowheads="1"/>
          </p:cNvSpPr>
          <p:nvPr>
            <p:custDataLst>
              <p:tags r:id="rId16"/>
            </p:custDataLst>
          </p:nvPr>
        </p:nvSpPr>
        <p:spPr bwMode="auto">
          <a:xfrm>
            <a:off x="4774565" y="4873625"/>
            <a:ext cx="28917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l"/>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参数估计</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par>
                          <p:cTn id="16" fill="hold">
                            <p:stCondLst>
                              <p:cond delay="1500"/>
                            </p:stCondLst>
                            <p:childTnLst>
                              <p:par>
                                <p:cTn id="17" presetID="2" presetClass="entr" presetSubtype="4" fill="hold" grpId="2"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ppt_x"/>
                                          </p:val>
                                        </p:tav>
                                        <p:tav tm="100000">
                                          <p:val>
                                            <p:strVal val="#ppt_x"/>
                                          </p:val>
                                        </p:tav>
                                      </p:tavLst>
                                    </p:anim>
                                    <p:anim calcmode="lin" valueType="num">
                                      <p:cBhvr additive="base">
                                        <p:cTn id="20" dur="10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3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ppt_x"/>
                                          </p:val>
                                        </p:tav>
                                        <p:tav tm="100000">
                                          <p:val>
                                            <p:strVal val="#ppt_x"/>
                                          </p:val>
                                        </p:tav>
                                      </p:tavLst>
                                    </p:anim>
                                    <p:anim calcmode="lin" valueType="num">
                                      <p:cBhvr additive="base">
                                        <p:cTn id="24" dur="10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6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fill="hold"/>
                                        <p:tgtEl>
                                          <p:spTgt spid="11"/>
                                        </p:tgtEl>
                                        <p:attrNameLst>
                                          <p:attrName>ppt_x</p:attrName>
                                        </p:attrNameLst>
                                      </p:cBhvr>
                                      <p:tavLst>
                                        <p:tav tm="0">
                                          <p:val>
                                            <p:strVal val="#ppt_x"/>
                                          </p:val>
                                        </p:tav>
                                        <p:tav tm="100000">
                                          <p:val>
                                            <p:strVal val="#ppt_x"/>
                                          </p:val>
                                        </p:tav>
                                      </p:tavLst>
                                    </p:anim>
                                    <p:anim calcmode="lin" valueType="num">
                                      <p:cBhvr additive="base">
                                        <p:cTn id="28" dur="10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p:stCondLst>
                              <p:cond delay="4000"/>
                            </p:stCondLst>
                            <p:childTnLst>
                              <p:par>
                                <p:cTn id="44" presetID="42"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40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190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par>
                                <p:cTn id="59" presetID="2" presetClass="entr" presetSubtype="4" fill="hold" grpId="0" nodeType="withEffect">
                                  <p:stCondLst>
                                    <p:cond delay="60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1000" fill="hold"/>
                                        <p:tgtEl>
                                          <p:spTgt spid="3"/>
                                        </p:tgtEl>
                                        <p:attrNameLst>
                                          <p:attrName>ppt_x</p:attrName>
                                        </p:attrNameLst>
                                      </p:cBhvr>
                                      <p:tavLst>
                                        <p:tav tm="0">
                                          <p:val>
                                            <p:strVal val="#ppt_x"/>
                                          </p:val>
                                        </p:tav>
                                        <p:tav tm="100000">
                                          <p:val>
                                            <p:strVal val="#ppt_x"/>
                                          </p:val>
                                        </p:tav>
                                      </p:tavLst>
                                    </p:anim>
                                    <p:anim calcmode="lin" valueType="num">
                                      <p:cBhvr additive="base">
                                        <p:cTn id="62" dur="1000" fill="hold"/>
                                        <p:tgtEl>
                                          <p:spTgt spid="3"/>
                                        </p:tgtEl>
                                        <p:attrNameLst>
                                          <p:attrName>ppt_y</p:attrName>
                                        </p:attrNameLst>
                                      </p:cBhvr>
                                      <p:tavLst>
                                        <p:tav tm="0">
                                          <p:val>
                                            <p:strVal val="1+#ppt_h/2"/>
                                          </p:val>
                                        </p:tav>
                                        <p:tav tm="100000">
                                          <p:val>
                                            <p:strVal val="#ppt_y"/>
                                          </p:val>
                                        </p:tav>
                                      </p:tavLst>
                                    </p:anim>
                                  </p:childTnLst>
                                </p:cTn>
                              </p:par>
                              <p:par>
                                <p:cTn id="63" presetID="10"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500"/>
                                        <p:tgtEl>
                                          <p:spTgt spid="4"/>
                                        </p:tgtEl>
                                      </p:cBhvr>
                                    </p:animEffect>
                                  </p:childTnLst>
                                </p:cTn>
                              </p:par>
                              <p:par>
                                <p:cTn id="66" presetID="47" presetClass="entr" presetSubtype="0" fill="hold" grpId="0" nodeType="withEffect">
                                  <p:stCondLst>
                                    <p:cond delay="19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anim calcmode="lin" valueType="num">
                                      <p:cBhvr>
                                        <p:cTn id="69" dur="1000" fill="hold"/>
                                        <p:tgtEl>
                                          <p:spTgt spid="7"/>
                                        </p:tgtEl>
                                        <p:attrNameLst>
                                          <p:attrName>ppt_x</p:attrName>
                                        </p:attrNameLst>
                                      </p:cBhvr>
                                      <p:tavLst>
                                        <p:tav tm="0">
                                          <p:val>
                                            <p:strVal val="#ppt_x"/>
                                          </p:val>
                                        </p:tav>
                                        <p:tav tm="100000">
                                          <p:val>
                                            <p:strVal val="#ppt_x"/>
                                          </p:val>
                                        </p:tav>
                                      </p:tavLst>
                                    </p:anim>
                                    <p:anim calcmode="lin" valueType="num">
                                      <p:cBhvr>
                                        <p:cTn id="7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5" grpId="2" bldLvl="0" animBg="1"/>
      <p:bldP spid="8" grpId="0"/>
      <p:bldP spid="9" grpId="0" bldLvl="0" animBg="1"/>
      <p:bldP spid="10" grpId="0"/>
      <p:bldP spid="11" grpId="0" bldLvl="0" animBg="1"/>
      <p:bldP spid="16" grpId="0"/>
      <p:bldP spid="19" grpId="0"/>
      <p:bldP spid="23" grpId="0"/>
      <p:bldP spid="24" grpId="0"/>
      <p:bldP spid="3" grpId="0" bldLvl="0" animBg="1"/>
      <p:bldP spid="4"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pPr algn="l"/>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概率分布</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93370" y="1121410"/>
            <a:ext cx="11605260" cy="5262245"/>
          </a:xfrm>
          <a:prstGeom prst="rect">
            <a:avLst/>
          </a:prstGeom>
          <a:noFill/>
        </p:spPr>
        <p:txBody>
          <a:bodyPr wrap="square" rtlCol="0">
            <a:spAutoFit/>
          </a:bodyPr>
          <a:lstStyle/>
          <a:p>
            <a:pPr indent="0" algn="l">
              <a:lnSpc>
                <a:spcPct val="200000"/>
              </a:lnSpc>
              <a:buFont typeface="Wingdings" panose="05000000000000000000" charset="0"/>
              <a:buNone/>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概率分布：表述随机变量取值的概率规律。</a:t>
            </a:r>
          </a:p>
          <a:p>
            <a:pPr indent="0" algn="l">
              <a:lnSpc>
                <a:spcPct val="200000"/>
              </a:lnSpc>
              <a:buFont typeface="Wingdings" panose="05000000000000000000" charset="0"/>
              <a:buNone/>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随机变量的概率取值范围</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[0,1]</a:t>
            </a:r>
            <a:endPar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indent="0" algn="l">
              <a:lnSpc>
                <a:spcPct val="200000"/>
              </a:lnSpc>
              <a:buFont typeface="Wingdings" panose="05000000000000000000" charset="0"/>
              <a:buNone/>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所有取值概率的和必须为</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1</a:t>
            </a:r>
          </a:p>
          <a:p>
            <a:pPr indent="0" algn="l">
              <a:lnSpc>
                <a:spcPct val="200000"/>
              </a:lnSpc>
              <a:buFont typeface="Wingdings" panose="05000000000000000000" charset="0"/>
              <a:buNone/>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离散分布</a:t>
            </a:r>
          </a:p>
          <a:p>
            <a:pPr indent="0" algn="l">
              <a:lnSpc>
                <a:spcPct val="200000"/>
              </a:lnSpc>
              <a:buFont typeface="Wingdings" panose="05000000000000000000" charset="0"/>
              <a:buNone/>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连续概率分布</a:t>
            </a:r>
          </a:p>
          <a:p>
            <a:pPr indent="0" algn="l">
              <a:lnSpc>
                <a:spcPct val="200000"/>
              </a:lnSpc>
              <a:buFont typeface="Wingdings" panose="05000000000000000000" charset="0"/>
              <a:buNone/>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概率密度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常见分布的期望与方差</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4"/>
          <a:stretch>
            <a:fillRect/>
          </a:stretch>
        </p:blipFill>
        <p:spPr>
          <a:xfrm>
            <a:off x="915670" y="1697355"/>
            <a:ext cx="10360660" cy="4311015"/>
          </a:xfrm>
          <a:prstGeom prst="rect">
            <a:avLst/>
          </a:prstGeom>
        </p:spPr>
      </p:pic>
      <p:sp>
        <p:nvSpPr>
          <p:cNvPr id="5" name="文本框 4"/>
          <p:cNvSpPr txBox="1"/>
          <p:nvPr/>
        </p:nvSpPr>
        <p:spPr>
          <a:xfrm>
            <a:off x="9874885" y="6631940"/>
            <a:ext cx="4064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伯努利分布（</a:t>
            </a:r>
            <a:r>
              <a:rPr lang="en-US" altLang="zh-CN" sz="28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两点分布或者0-1分布</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endPar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293370" y="1236980"/>
            <a:ext cx="11508740" cy="1814830"/>
          </a:xfrm>
          <a:prstGeom prst="rect">
            <a:avLst/>
          </a:prstGeom>
          <a:noFill/>
        </p:spPr>
        <p:txBody>
          <a:bodyPr wrap="square" rtlCol="0">
            <a:spAutoFit/>
          </a:bodyPr>
          <a:lstStyle/>
          <a:p>
            <a:pPr>
              <a:lnSpc>
                <a:spcPct val="200000"/>
              </a:lnSpc>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成功：1，</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记其成功概率为p</a:t>
            </a:r>
            <a:endPar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a:p>
            <a:pPr>
              <a:lnSpc>
                <a:spcPct val="200000"/>
              </a:lnSpc>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失败：0，</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记其</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失败概率为q = 1 − p</a:t>
            </a:r>
          </a:p>
        </p:txBody>
      </p:sp>
      <p:pic>
        <p:nvPicPr>
          <p:cNvPr id="100" name="图片 99"/>
          <p:cNvPicPr/>
          <p:nvPr/>
        </p:nvPicPr>
        <p:blipFill>
          <a:blip r:embed="rId4"/>
          <a:stretch>
            <a:fillRect/>
          </a:stretch>
        </p:blipFill>
        <p:spPr>
          <a:xfrm>
            <a:off x="1747520" y="3543935"/>
            <a:ext cx="8235315" cy="23463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pPr algn="l"/>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期望与方差</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 </a:t>
            </a:r>
            <a:r>
              <a:rPr lang="zh-CN" altLang="en-US" sz="2800" b="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期望（均值）</a:t>
            </a:r>
            <a:endParaRPr lang="zh-CN" altLang="en-US" sz="28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71780" y="1073150"/>
            <a:ext cx="11605260" cy="5262245"/>
          </a:xfrm>
          <a:prstGeom prst="rect">
            <a:avLst/>
          </a:prstGeom>
          <a:noFill/>
        </p:spPr>
        <p:txBody>
          <a:bodyPr wrap="square" rtlCol="0">
            <a:spAutoFit/>
          </a:bodyPr>
          <a:lstStyle/>
          <a:p>
            <a:pPr>
              <a:lnSpc>
                <a:spcPct val="20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甲乙两个人赌博，他们两人获胜的机率相等，比赛规则是先胜三局者为赢家，一共进行五局，赢家可以获得100法郎的奖励。当比赛进行到第四局的时候，甲胜了两局，乙胜了一局，这时由于某些原因中止了比赛，那么如何分配这100法郎才比较公平？</a:t>
            </a:r>
          </a:p>
          <a:p>
            <a:pPr>
              <a:lnSpc>
                <a:spcPct val="20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甲获胜的概率为 1 / 2 + ( 1 / 2 ) * ( 1 / 2 ) = 3 / 4</a:t>
            </a:r>
          </a:p>
          <a:p>
            <a:pPr>
              <a:lnSpc>
                <a:spcPct val="20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乙获胜的概率为( 1 / 2 ) * ( 1 / 2 )＝ 1 / 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69" y="361950"/>
            <a:ext cx="9672751"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期望与方差</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 </a:t>
            </a:r>
            <a:r>
              <a:rPr lang="zh-CN" altLang="en-US" sz="28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方差（平均数之差的平方值的平均数）</a:t>
            </a:r>
          </a:p>
        </p:txBody>
      </p:sp>
      <p:sp>
        <p:nvSpPr>
          <p:cNvPr id="4" name="文本框 3"/>
          <p:cNvSpPr txBox="1"/>
          <p:nvPr/>
        </p:nvSpPr>
        <p:spPr>
          <a:xfrm>
            <a:off x="285750" y="1216025"/>
            <a:ext cx="11605260" cy="5262245"/>
          </a:xfrm>
          <a:prstGeom prst="rect">
            <a:avLst/>
          </a:prstGeom>
          <a:noFill/>
        </p:spPr>
        <p:txBody>
          <a:bodyPr wrap="square" rtlCol="0">
            <a:spAutoFit/>
          </a:bodyPr>
          <a:lstStyle/>
          <a:p>
            <a:pPr>
              <a:lnSpc>
                <a:spcPct val="15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每个样本值与全体样本值的平均数之差的平方值的平均数</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，可以</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衡量随机变量</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的</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离散程度</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endPar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a:p>
            <a:pPr>
              <a:lnSpc>
                <a:spcPct val="15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已知某零件的真实长度为a，现用仪器测量10次，将测量结果X用坐标上的点表示如图：</a:t>
            </a:r>
          </a:p>
          <a:p>
            <a:pPr>
              <a:lnSpc>
                <a:spcPct val="150000"/>
              </a:lnSpc>
              <a:spcBef>
                <a:spcPts val="0"/>
              </a:spcBef>
              <a:spcAft>
                <a:spcPts val="0"/>
              </a:spcAft>
            </a:pPr>
            <a:endPar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a:p>
            <a:pPr>
              <a:lnSpc>
                <a:spcPct val="150000"/>
              </a:lnSpc>
              <a:spcBef>
                <a:spcPts val="0"/>
              </a:spcBef>
              <a:spcAft>
                <a:spcPts val="0"/>
              </a:spcAft>
            </a:pPr>
            <a:endPar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a:p>
            <a:pPr>
              <a:lnSpc>
                <a:spcPct val="150000"/>
              </a:lnSpc>
              <a:spcBef>
                <a:spcPts val="0"/>
              </a:spcBef>
              <a:spcAft>
                <a:spcPts val="0"/>
              </a:spcAft>
            </a:pPr>
            <a:endPar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a:p>
            <a:pPr>
              <a:lnSpc>
                <a:spcPct val="15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仪器的性能更好，因为仪器的测量结果集中在均值附近。</a:t>
            </a:r>
          </a:p>
        </p:txBody>
      </p:sp>
      <p:pic>
        <p:nvPicPr>
          <p:cNvPr id="101" name="图片 100"/>
          <p:cNvPicPr/>
          <p:nvPr/>
        </p:nvPicPr>
        <p:blipFill>
          <a:blip r:embed="rId4"/>
          <a:srcRect l="9463" t="26741" r="3701" b="10390"/>
          <a:stretch>
            <a:fillRect/>
          </a:stretch>
        </p:blipFill>
        <p:spPr>
          <a:xfrm>
            <a:off x="1818640" y="4262120"/>
            <a:ext cx="8449945" cy="95313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8216900" cy="521970"/>
          </a:xfrm>
          <a:prstGeom prst="rect">
            <a:avLst/>
          </a:prstGeom>
          <a:noFill/>
        </p:spPr>
        <p:txBody>
          <a:bodyPr wrap="square" rtlCol="0">
            <a:spAutoFit/>
          </a:bodyPr>
          <a:lstStyle/>
          <a:p>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期望与方差</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 </a:t>
            </a:r>
            <a:r>
              <a:rPr lang="zh-CN" altLang="en-US" sz="2800" b="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方差（平均数之差的平方值的平均数）</a:t>
            </a:r>
            <a:endParaRPr lang="zh-CN" altLang="en-US" sz="28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323850" y="1298575"/>
            <a:ext cx="11605260" cy="4399915"/>
          </a:xfrm>
          <a:prstGeom prst="rect">
            <a:avLst/>
          </a:prstGeom>
          <a:noFill/>
        </p:spPr>
        <p:txBody>
          <a:bodyPr wrap="square" rtlCol="0">
            <a:spAutoFit/>
          </a:bodyPr>
          <a:lstStyle/>
          <a:p>
            <a:pPr>
              <a:lnSpc>
                <a:spcPct val="200000"/>
              </a:lnSpc>
              <a:spcBef>
                <a:spcPts val="0"/>
              </a:spcBef>
              <a:spcAft>
                <a:spcPts val="0"/>
              </a:spcAft>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两人的5次测验成绩如下：</a:t>
            </a:r>
          </a:p>
          <a:p>
            <a:pPr>
              <a:lnSpc>
                <a:spcPct val="200000"/>
              </a:lnSpc>
              <a:spcBef>
                <a:spcPts val="0"/>
              </a:spcBef>
              <a:spcAft>
                <a:spcPts val="0"/>
              </a:spcAft>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X： 50，100，100，60，50，平均值E(X)=72</a:t>
            </a:r>
          </a:p>
          <a:p>
            <a:pPr>
              <a:lnSpc>
                <a:spcPct val="200000"/>
              </a:lnSpc>
              <a:spcBef>
                <a:spcPts val="0"/>
              </a:spcBef>
              <a:spcAft>
                <a:spcPts val="0"/>
              </a:spcAft>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Y：73， 70，75，72，70</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平均值E(Y)=72</a:t>
            </a:r>
          </a:p>
          <a:p>
            <a:pPr>
              <a:lnSpc>
                <a:spcPct val="200000"/>
              </a:lnSpc>
              <a:spcBef>
                <a:spcPts val="0"/>
              </a:spcBef>
              <a:spcAft>
                <a:spcPts val="0"/>
              </a:spcAft>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平均成绩相同，但X不稳定，</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方差大则不稳定，方差小则稳定</a:t>
            </a: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p>
          <a:p>
            <a:pPr>
              <a:lnSpc>
                <a:spcPct val="200000"/>
              </a:lnSpc>
              <a:spcBef>
                <a:spcPts val="0"/>
              </a:spcBef>
              <a:spcAft>
                <a:spcPts val="0"/>
              </a:spcAft>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方差描述随机变量对于数学期望的偏离程度。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正态分布</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高斯分布</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密度函数</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pic>
        <p:nvPicPr>
          <p:cNvPr id="5" name="图片 4"/>
          <p:cNvPicPr>
            <a:picLocks noChangeAspect="1"/>
          </p:cNvPicPr>
          <p:nvPr/>
        </p:nvPicPr>
        <p:blipFill>
          <a:blip r:embed="rId4"/>
          <a:stretch>
            <a:fillRect/>
          </a:stretch>
        </p:blipFill>
        <p:spPr>
          <a:xfrm>
            <a:off x="481330" y="3849370"/>
            <a:ext cx="5751195" cy="2969260"/>
          </a:xfrm>
          <a:prstGeom prst="rect">
            <a:avLst/>
          </a:prstGeom>
        </p:spPr>
      </p:pic>
      <p:pic>
        <p:nvPicPr>
          <p:cNvPr id="6" name="图片 5"/>
          <p:cNvPicPr>
            <a:picLocks noChangeAspect="1"/>
          </p:cNvPicPr>
          <p:nvPr/>
        </p:nvPicPr>
        <p:blipFill>
          <a:blip r:embed="rId5"/>
          <a:srcRect t="9146" b="15831"/>
          <a:stretch>
            <a:fillRect/>
          </a:stretch>
        </p:blipFill>
        <p:spPr>
          <a:xfrm>
            <a:off x="3158490" y="2128520"/>
            <a:ext cx="4893310" cy="1300480"/>
          </a:xfrm>
          <a:prstGeom prst="rect">
            <a:avLst/>
          </a:prstGeom>
        </p:spPr>
      </p:pic>
      <p:sp>
        <p:nvSpPr>
          <p:cNvPr id="4" name="文本框 3"/>
          <p:cNvSpPr txBox="1"/>
          <p:nvPr/>
        </p:nvSpPr>
        <p:spPr>
          <a:xfrm>
            <a:off x="316865" y="999490"/>
            <a:ext cx="10932795" cy="737235"/>
          </a:xfrm>
          <a:prstGeom prst="rect">
            <a:avLst/>
          </a:prstGeom>
          <a:noFill/>
        </p:spPr>
        <p:txBody>
          <a:bodyPr wrap="square" rtlCol="0">
            <a:spAutoFit/>
          </a:bodyPr>
          <a:lstStyle/>
          <a:p>
            <a:pPr>
              <a:lnSpc>
                <a:spcPct val="150000"/>
              </a:lnSpc>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正态分布：正态曲线呈钟型，两头低，中间高，左右对称曲线呈钟形。</a:t>
            </a:r>
          </a:p>
        </p:txBody>
      </p:sp>
      <p:pic>
        <p:nvPicPr>
          <p:cNvPr id="7" name="图片 6" descr="ea71ec449ff9ede3f34427af6a340064"/>
          <p:cNvPicPr>
            <a:picLocks noChangeAspect="1"/>
          </p:cNvPicPr>
          <p:nvPr/>
        </p:nvPicPr>
        <p:blipFill>
          <a:blip r:embed="rId6"/>
          <a:stretch>
            <a:fillRect/>
          </a:stretch>
        </p:blipFill>
        <p:spPr>
          <a:xfrm>
            <a:off x="6230620" y="3853180"/>
            <a:ext cx="5436870" cy="2965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正态分布</a:t>
            </a:r>
          </a:p>
        </p:txBody>
      </p:sp>
      <p:sp>
        <p:nvSpPr>
          <p:cNvPr id="4" name="文本框 3"/>
          <p:cNvSpPr txBox="1"/>
          <p:nvPr/>
        </p:nvSpPr>
        <p:spPr>
          <a:xfrm>
            <a:off x="293370" y="1005205"/>
            <a:ext cx="5209808" cy="5631180"/>
          </a:xfrm>
          <a:prstGeom prst="rect">
            <a:avLst/>
          </a:prstGeom>
          <a:noFill/>
        </p:spPr>
        <p:txBody>
          <a:bodyPr wrap="square" rtlCol="0">
            <a:spAutoFit/>
          </a:bodyPr>
          <a:lstStyle/>
          <a:p>
            <a:pPr>
              <a:lnSpc>
                <a:spcPct val="150000"/>
              </a:lnSpc>
              <a:spcBef>
                <a:spcPts val="0"/>
              </a:spcBef>
              <a:spcAft>
                <a:spcPts val="0"/>
              </a:spcAft>
            </a:pP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from </a:t>
            </a: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scipy</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import stats</a:t>
            </a:r>
          </a:p>
          <a:p>
            <a:pPr>
              <a:lnSpc>
                <a:spcPct val="150000"/>
              </a:lnSpc>
              <a:spcBef>
                <a:spcPts val="0"/>
              </a:spcBef>
              <a:spcAft>
                <a:spcPts val="0"/>
              </a:spcAft>
            </a:pPr>
            <a:endPar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定义随机变量</a:t>
            </a:r>
            <a:endPar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mean = 0  # </a:t>
            </a: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平均值</a:t>
            </a:r>
            <a:endPar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sd</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 1  # </a:t>
            </a: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标准差</a:t>
            </a:r>
            <a:endPar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x = </a:t>
            </a: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np.arange</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10</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en-US"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10</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0.1)</a:t>
            </a:r>
          </a:p>
          <a:p>
            <a:pPr>
              <a:lnSpc>
                <a:spcPct val="150000"/>
              </a:lnSpc>
              <a:spcBef>
                <a:spcPts val="0"/>
              </a:spcBef>
              <a:spcAft>
                <a:spcPts val="0"/>
              </a:spcAft>
            </a:pP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正态分布</a:t>
            </a: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概率密度函数</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(PDF)</a:t>
            </a:r>
          </a:p>
          <a:p>
            <a:pPr>
              <a:lnSpc>
                <a:spcPct val="150000"/>
              </a:lnSpc>
              <a:spcBef>
                <a:spcPts val="0"/>
              </a:spcBef>
              <a:spcAft>
                <a:spcPts val="0"/>
              </a:spcAft>
            </a:pP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y = stats.</a:t>
            </a:r>
            <a:r>
              <a:rPr sz="20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norm</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sz="2000" b="1" dirty="0">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pdf</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(x, mean, </a:t>
            </a: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sd</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a:p>
            <a:pPr>
              <a:lnSpc>
                <a:spcPct val="150000"/>
              </a:lnSpc>
              <a:spcBef>
                <a:spcPts val="0"/>
              </a:spcBef>
              <a:spcAft>
                <a:spcPts val="0"/>
              </a:spcAft>
            </a:pP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plt.plot</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(x, y)</a:t>
            </a:r>
          </a:p>
          <a:p>
            <a:pPr>
              <a:lnSpc>
                <a:spcPct val="150000"/>
              </a:lnSpc>
              <a:spcBef>
                <a:spcPts val="0"/>
              </a:spcBef>
              <a:spcAft>
                <a:spcPts val="0"/>
              </a:spcAft>
            </a:pP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plt.title</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f"mu</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:{mean} -- </a:t>
            </a: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sd</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sd</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a:p>
            <a:pPr>
              <a:lnSpc>
                <a:spcPct val="150000"/>
              </a:lnSpc>
              <a:spcBef>
                <a:spcPts val="0"/>
              </a:spcBef>
              <a:spcAft>
                <a:spcPts val="0"/>
              </a:spcAft>
            </a:pP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plt.grid</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a:p>
            <a:pPr>
              <a:lnSpc>
                <a:spcPct val="150000"/>
              </a:lnSpc>
              <a:spcBef>
                <a:spcPts val="0"/>
              </a:spcBef>
              <a:spcAft>
                <a:spcPts val="0"/>
              </a:spcAft>
            </a:pPr>
            <a:r>
              <a:rPr sz="2000" b="1" dirty="0" err="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plt.show</a:t>
            </a:r>
            <a:r>
              <a:rPr sz="20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中心极限定理</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93370" y="1410335"/>
            <a:ext cx="11605260" cy="2676525"/>
          </a:xfrm>
          <a:prstGeom prst="rect">
            <a:avLst/>
          </a:prstGeom>
          <a:noFill/>
        </p:spPr>
        <p:txBody>
          <a:bodyPr wrap="square" rtlCol="0">
            <a:spAutoFit/>
          </a:bodyPr>
          <a:lstStyle/>
          <a:p>
            <a:pPr>
              <a:lnSpc>
                <a:spcPct val="200000"/>
              </a:lnSpc>
              <a:spcBef>
                <a:spcPts val="0"/>
              </a:spcBef>
              <a:spcAft>
                <a:spcPts val="0"/>
              </a:spcAft>
            </a:pP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在自然界与生产中，一些现象受到许多相互独立的随机因素的影响，如果每个因素所产生的影响都很微小时，总的影响可以看作是服从</a:t>
            </a:r>
            <a:r>
              <a:rPr lang="zh-CN" altLang="en-US" sz="2800" b="1" dirty="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正态分布</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的。</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扩展阅读</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93370" y="1410335"/>
            <a:ext cx="11605260" cy="2676525"/>
          </a:xfrm>
          <a:prstGeom prst="rect">
            <a:avLst/>
          </a:prstGeom>
          <a:noFill/>
        </p:spPr>
        <p:txBody>
          <a:bodyPr wrap="square" rtlCol="0">
            <a:spAutoFit/>
          </a:bodyPr>
          <a:lstStyle/>
          <a:p>
            <a:pPr>
              <a:lnSpc>
                <a:spcPct val="150000"/>
              </a:lnSpc>
              <a:spcBef>
                <a:spcPts val="0"/>
              </a:spcBef>
              <a:spcAft>
                <a:spcPts val="0"/>
              </a:spcAft>
            </a:pP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贝叶斯：由英国数学家贝叶斯发明，描述两个条件概率之间的关系，比如 P(A|B) 和 P(B|A)。</a:t>
            </a:r>
          </a:p>
          <a:p>
            <a:pPr>
              <a:lnSpc>
                <a:spcPct val="150000"/>
              </a:lnSpc>
              <a:spcBef>
                <a:spcPts val="0"/>
              </a:spcBef>
              <a:spcAft>
                <a:spcPts val="0"/>
              </a:spcAft>
            </a:pP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按照乘法法则：P(A∩B) = P(A)</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P(B|A)</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P(B)</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P(A|B)</a:t>
            </a:r>
          </a:p>
          <a:p>
            <a:pPr>
              <a:lnSpc>
                <a:spcPct val="150000"/>
              </a:lnSpc>
              <a:spcBef>
                <a:spcPts val="0"/>
              </a:spcBef>
              <a:spcAft>
                <a:spcPts val="0"/>
              </a:spcAft>
            </a:pP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也可变形为：P(A|B)</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P(B|A)</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P(A)</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 </a:t>
            </a: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P(B)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大数定律</a:t>
            </a:r>
          </a:p>
        </p:txBody>
      </p:sp>
      <p:sp>
        <p:nvSpPr>
          <p:cNvPr id="4" name="文本框 3"/>
          <p:cNvSpPr txBox="1"/>
          <p:nvPr/>
        </p:nvSpPr>
        <p:spPr>
          <a:xfrm>
            <a:off x="293370" y="1257300"/>
            <a:ext cx="11415395" cy="3969385"/>
          </a:xfrm>
          <a:prstGeom prst="rect">
            <a:avLst/>
          </a:prstGeom>
          <a:noFill/>
        </p:spPr>
        <p:txBody>
          <a:bodyPr wrap="square" rtlCol="0">
            <a:spAutoFit/>
          </a:bodyPr>
          <a:lstStyle/>
          <a:p>
            <a:pPr>
              <a:lnSpc>
                <a:spcPct val="15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概率论历史上第一个极限定理属于伯努利，称为“</a:t>
            </a:r>
            <a:r>
              <a:rPr lang="zh-CN" sz="2800"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大数定律</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”。概率论中讨论随机变量序列的算术平均值向随机变量各数学期望的算术平均值收敛的定律。</a:t>
            </a:r>
          </a:p>
          <a:p>
            <a:pPr>
              <a:lnSpc>
                <a:spcPct val="150000"/>
              </a:lnSpc>
              <a:spcBef>
                <a:spcPts val="0"/>
              </a:spcBef>
              <a:spcAft>
                <a:spcPts val="0"/>
              </a:spcAft>
            </a:pPr>
            <a:endPar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在随机事件的</a:t>
            </a:r>
            <a:r>
              <a:rPr lang="zh-CN" sz="2800"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大量重复</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出现中，往往呈现几乎必然的规律，这个规律就是</a:t>
            </a:r>
            <a:r>
              <a:rPr lang="zh-CN" sz="2800" b="1">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大数定律</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贝叶斯</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93370" y="1094303"/>
            <a:ext cx="11605260" cy="5262245"/>
          </a:xfrm>
          <a:prstGeom prst="rect">
            <a:avLst/>
          </a:prstGeom>
          <a:noFill/>
        </p:spPr>
        <p:txBody>
          <a:bodyPr wrap="square" rtlCol="0">
            <a:spAutoFit/>
          </a:bodyPr>
          <a:lstStyle/>
          <a:p>
            <a:pPr>
              <a:lnSpc>
                <a:spcPct val="150000"/>
              </a:lnSpc>
              <a:spcBef>
                <a:spcPts val="0"/>
              </a:spcBef>
              <a:spcAft>
                <a:spcPts val="0"/>
              </a:spcAft>
            </a:pPr>
            <a:r>
              <a:rPr lang="zh-CN" sz="2800" b="1" dirty="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舔狗向女神表白</a:t>
            </a:r>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，那么，女神喜欢自己吗？女神接受了自己的礼物是否代表对自己有意思呢？</a:t>
            </a:r>
          </a:p>
          <a:p>
            <a:pPr>
              <a:lnSpc>
                <a:spcPct val="150000"/>
              </a:lnSpc>
              <a:spcBef>
                <a:spcPts val="0"/>
              </a:spcBef>
              <a:spcAft>
                <a:spcPts val="0"/>
              </a:spcAft>
            </a:pPr>
            <a:endPar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a:p>
            <a:pPr>
              <a:lnSpc>
                <a:spcPct val="150000"/>
              </a:lnSpc>
              <a:spcBef>
                <a:spcPts val="0"/>
              </a:spcBef>
              <a:spcAft>
                <a:spcPts val="0"/>
              </a:spcAft>
            </a:pPr>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可以用概率问题来解决：</a:t>
            </a:r>
          </a:p>
          <a:p>
            <a:pPr>
              <a:lnSpc>
                <a:spcPct val="150000"/>
              </a:lnSpc>
              <a:spcBef>
                <a:spcPts val="0"/>
              </a:spcBef>
              <a:spcAft>
                <a:spcPts val="0"/>
              </a:spcAft>
            </a:pPr>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事件A：女神喜欢自己；我们把P(A)称为"</a:t>
            </a:r>
            <a:r>
              <a:rPr lang="zh-CN" sz="2800" b="1" dirty="0">
                <a:solidFill>
                  <a:schemeClr val="accent2"/>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先验概率</a:t>
            </a:r>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"，即在不知道B事件的前提下，我们对A事件概率的一个主观判断。</a:t>
            </a:r>
          </a:p>
          <a:p>
            <a:pPr>
              <a:lnSpc>
                <a:spcPct val="150000"/>
              </a:lnSpc>
              <a:spcBef>
                <a:spcPts val="0"/>
              </a:spcBef>
              <a:spcAft>
                <a:spcPts val="0"/>
              </a:spcAft>
            </a:pPr>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事件B：女神接受鲜花</a:t>
            </a:r>
          </a:p>
          <a:p>
            <a:pPr>
              <a:lnSpc>
                <a:spcPct val="150000"/>
              </a:lnSpc>
              <a:spcBef>
                <a:spcPts val="0"/>
              </a:spcBef>
              <a:spcAft>
                <a:spcPts val="0"/>
              </a:spcAft>
            </a:pPr>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P(A|B)是女神接受你的礼物这个事件(B)发生后，女神喜欢你</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a:t>
            </a:r>
            <a:r>
              <a:rPr lang="en-US" alt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的概率。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3"/>
          <p:cNvSpPr txBox="1"/>
          <p:nvPr/>
        </p:nvSpPr>
        <p:spPr>
          <a:xfrm>
            <a:off x="1087120" y="414020"/>
            <a:ext cx="5149850" cy="521970"/>
          </a:xfrm>
          <a:prstGeom prst="rect">
            <a:avLst/>
          </a:prstGeom>
          <a:noFill/>
        </p:spPr>
        <p:txBody>
          <a:bodyPr wrap="square" rtlCol="0">
            <a:spAutoFit/>
          </a:body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问题交流</a:t>
            </a:r>
          </a:p>
        </p:txBody>
      </p:sp>
      <p:pic>
        <p:nvPicPr>
          <p:cNvPr id="23" name="图片 22" descr="微信图片_20220417114537"/>
          <p:cNvPicPr>
            <a:picLocks noChangeAspect="1"/>
          </p:cNvPicPr>
          <p:nvPr/>
        </p:nvPicPr>
        <p:blipFill>
          <a:blip r:embed="rId2"/>
          <a:stretch>
            <a:fillRect/>
          </a:stretch>
        </p:blipFill>
        <p:spPr>
          <a:xfrm>
            <a:off x="10301605" y="0"/>
            <a:ext cx="1892300" cy="788670"/>
          </a:xfrm>
          <a:prstGeom prst="rect">
            <a:avLst/>
          </a:prstGeom>
        </p:spPr>
      </p:pic>
      <p:grpSp>
        <p:nvGrpSpPr>
          <p:cNvPr id="24" name="组合 23"/>
          <p:cNvGrpSpPr/>
          <p:nvPr userDrawn="1"/>
        </p:nvGrpSpPr>
        <p:grpSpPr>
          <a:xfrm>
            <a:off x="199396" y="219229"/>
            <a:ext cx="989864" cy="911231"/>
            <a:chOff x="148118" y="164422"/>
            <a:chExt cx="742398" cy="683423"/>
          </a:xfrm>
        </p:grpSpPr>
        <p:grpSp>
          <p:nvGrpSpPr>
            <p:cNvPr id="25" name="组合 24"/>
            <p:cNvGrpSpPr>
              <a:grpSpLocks noChangeAspect="1"/>
            </p:cNvGrpSpPr>
            <p:nvPr userDrawn="1"/>
          </p:nvGrpSpPr>
          <p:grpSpPr>
            <a:xfrm>
              <a:off x="224739" y="164422"/>
              <a:ext cx="589156" cy="683423"/>
              <a:chOff x="1319383" y="150709"/>
              <a:chExt cx="1489821" cy="1728192"/>
            </a:xfrm>
            <a:effectLst>
              <a:outerShdw blurRad="317500" dist="127000" dir="2700000" algn="tl" rotWithShape="0">
                <a:prstClr val="black">
                  <a:alpha val="40000"/>
                </a:prstClr>
              </a:outerShdw>
            </a:effectLst>
          </p:grpSpPr>
          <p:sp>
            <p:nvSpPr>
              <p:cNvPr id="26" name="六边形 25"/>
              <p:cNvSpPr/>
              <p:nvPr/>
            </p:nvSpPr>
            <p:spPr>
              <a:xfrm rot="5400000">
                <a:off x="1200197" y="269894"/>
                <a:ext cx="1728192" cy="1489821"/>
              </a:xfrm>
              <a:prstGeom prst="hexagon">
                <a:avLst/>
              </a:prstGeom>
              <a:gradFill flip="none" rotWithShape="1">
                <a:gsLst>
                  <a:gs pos="50000">
                    <a:schemeClr val="bg1">
                      <a:lumMod val="95000"/>
                    </a:schemeClr>
                  </a:gs>
                  <a:gs pos="100000">
                    <a:schemeClr val="bg1">
                      <a:lumMod val="85000"/>
                    </a:schemeClr>
                  </a:gs>
                  <a:gs pos="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40"/>
              </a:p>
            </p:txBody>
          </p:sp>
          <p:sp>
            <p:nvSpPr>
              <p:cNvPr id="27" name="六边形 26"/>
              <p:cNvSpPr/>
              <p:nvPr/>
            </p:nvSpPr>
            <p:spPr>
              <a:xfrm rot="5400000">
                <a:off x="1300555" y="356409"/>
                <a:ext cx="1527476" cy="1316790"/>
              </a:xfrm>
              <a:prstGeom prst="hexagon">
                <a:avLst/>
              </a:prstGeom>
              <a:gradFill flip="none" rotWithShape="1">
                <a:gsLst>
                  <a:gs pos="48000">
                    <a:schemeClr val="bg1"/>
                  </a:gs>
                  <a:gs pos="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40" dirty="0"/>
              </a:p>
            </p:txBody>
          </p:sp>
          <p:sp>
            <p:nvSpPr>
              <p:cNvPr id="28" name="矩形 259"/>
              <p:cNvSpPr>
                <a:spLocks noChangeArrowheads="1"/>
              </p:cNvSpPr>
              <p:nvPr/>
            </p:nvSpPr>
            <p:spPr bwMode="auto">
              <a:xfrm>
                <a:off x="1457601" y="641371"/>
                <a:ext cx="1213382" cy="1171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lvl="1">
                  <a:buNone/>
                </a:pPr>
                <a:endParaRPr lang="zh-CN" altLang="en-US" sz="4020" b="1" cap="all" dirty="0">
                  <a:solidFill>
                    <a:schemeClr val="accent1"/>
                  </a:solidFill>
                  <a:latin typeface="Arial" panose="020B0604020202020204" pitchFamily="34" charset="0"/>
                  <a:cs typeface="Arial" panose="020B0604020202020204" pitchFamily="34" charset="0"/>
                </a:endParaRPr>
              </a:p>
            </p:txBody>
          </p:sp>
        </p:grpSp>
        <p:sp>
          <p:nvSpPr>
            <p:cNvPr id="29" name="文本框 28"/>
            <p:cNvSpPr txBox="1"/>
            <p:nvPr userDrawn="1"/>
          </p:nvSpPr>
          <p:spPr>
            <a:xfrm>
              <a:off x="148118" y="244523"/>
              <a:ext cx="742398" cy="499110"/>
            </a:xfrm>
            <a:prstGeom prst="rect">
              <a:avLst/>
            </a:prstGeom>
            <a:noFill/>
          </p:spPr>
          <p:txBody>
            <a:bodyPr wrap="square" rtlCol="0">
              <a:spAutoFit/>
            </a:bodyPr>
            <a:lstStyle/>
            <a:p>
              <a:pPr algn="ctr"/>
              <a:r>
                <a:rPr lang="zh-CN" altLang="en-US" sz="1865" b="1" dirty="0">
                  <a:solidFill>
                    <a:schemeClr val="accent1"/>
                  </a:solidFill>
                  <a:latin typeface="微软雅黑" panose="020B0503020204020204" charset="-122"/>
                  <a:ea typeface="微软雅黑" panose="020B0503020204020204" charset="-122"/>
                </a:rPr>
                <a:t>真术</a:t>
              </a:r>
            </a:p>
            <a:p>
              <a:pPr algn="ctr"/>
              <a:r>
                <a:rPr lang="zh-CN" altLang="en-US" sz="1865" b="1" dirty="0">
                  <a:solidFill>
                    <a:schemeClr val="accent1"/>
                  </a:solidFill>
                  <a:latin typeface="微软雅黑" panose="020B0503020204020204" charset="-122"/>
                  <a:ea typeface="微软雅黑" panose="020B0503020204020204" charset="-122"/>
                </a:rPr>
                <a:t>相成</a:t>
              </a:r>
            </a:p>
          </p:txBody>
        </p:sp>
      </p:grpSp>
      <p:pic>
        <p:nvPicPr>
          <p:cNvPr id="6" name="图片 5" descr="2"/>
          <p:cNvPicPr>
            <a:picLocks noChangeAspect="1"/>
          </p:cNvPicPr>
          <p:nvPr/>
        </p:nvPicPr>
        <p:blipFill>
          <a:blip r:embed="rId3"/>
          <a:stretch>
            <a:fillRect/>
          </a:stretch>
        </p:blipFill>
        <p:spPr>
          <a:xfrm>
            <a:off x="2657475" y="469265"/>
            <a:ext cx="902970" cy="460375"/>
          </a:xfrm>
          <a:prstGeom prst="rect">
            <a:avLst/>
          </a:prstGeom>
        </p:spPr>
      </p:pic>
      <p:pic>
        <p:nvPicPr>
          <p:cNvPr id="21" name="图片 20" descr="&amp;pky100_sjzg_VCG41167611375_sjzg_VCG41167611375&amp;"/>
          <p:cNvPicPr>
            <a:picLocks noChangeAspect="1"/>
          </p:cNvPicPr>
          <p:nvPr/>
        </p:nvPicPr>
        <p:blipFill>
          <a:blip r:embed="rId4"/>
          <a:srcRect l="17205" t="5899" r="23253" b="1237"/>
          <a:stretch>
            <a:fillRect/>
          </a:stretch>
        </p:blipFill>
        <p:spPr>
          <a:xfrm>
            <a:off x="4149090" y="1311275"/>
            <a:ext cx="3300730" cy="51479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伯努利分布（</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0--1</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分布</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p:txBody>
      </p:sp>
      <p:sp>
        <p:nvSpPr>
          <p:cNvPr id="4" name="文本框 3"/>
          <p:cNvSpPr txBox="1"/>
          <p:nvPr/>
        </p:nvSpPr>
        <p:spPr>
          <a:xfrm>
            <a:off x="293370" y="1257300"/>
            <a:ext cx="11605260" cy="2676525"/>
          </a:xfrm>
          <a:prstGeom prst="rect">
            <a:avLst/>
          </a:prstGeom>
          <a:noFill/>
        </p:spPr>
        <p:txBody>
          <a:bodyPr wrap="square" rtlCol="0">
            <a:spAutoFit/>
          </a:bodyPr>
          <a:lstStyle/>
          <a:p>
            <a:pPr>
              <a:lnSpc>
                <a:spcPct val="150000"/>
              </a:lnSpc>
              <a:spcBef>
                <a:spcPts val="0"/>
              </a:spcBef>
              <a:spcAft>
                <a:spcPts val="0"/>
              </a:spcAft>
            </a:pP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硬币正面朝上的概率</a:t>
            </a:r>
          </a:p>
          <a:p>
            <a:pPr>
              <a:lnSpc>
                <a:spcPct val="150000"/>
              </a:lnSpc>
              <a:spcBef>
                <a:spcPts val="0"/>
              </a:spcBef>
              <a:spcAft>
                <a:spcPts val="0"/>
              </a:spcAft>
            </a:pPr>
            <a:endParaRPr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抛硬币只有2种结果，每种结果的概率性</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相</a:t>
            </a:r>
            <a:r>
              <a:rPr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等</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而且互不干扰。正面朝上定义为</a:t>
            </a: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1、背面朝上定义为</a:t>
            </a: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0</a:t>
            </a: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，来计算结果的概率</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伯努利分布（</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0--1</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分布</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p:txBody>
      </p:sp>
      <p:sp>
        <p:nvSpPr>
          <p:cNvPr id="4" name="文本框 3"/>
          <p:cNvSpPr txBox="1"/>
          <p:nvPr/>
        </p:nvSpPr>
        <p:spPr>
          <a:xfrm>
            <a:off x="318770" y="1149350"/>
            <a:ext cx="11605260" cy="5077460"/>
          </a:xfrm>
          <a:prstGeom prst="rect">
            <a:avLst/>
          </a:prstGeom>
          <a:noFill/>
        </p:spPr>
        <p:txBody>
          <a:bodyPr wrap="square" rtlCol="0">
            <a:spAutoFit/>
          </a:bodyPr>
          <a:lstStyle/>
          <a:p>
            <a:pPr>
              <a:lnSpc>
                <a:spcPct val="150000"/>
              </a:lnSpc>
              <a:spcBef>
                <a:spcPts val="0"/>
              </a:spcBef>
              <a:spcAft>
                <a:spcPts val="0"/>
              </a:spcAft>
            </a:pPr>
            <a:r>
              <a:rPr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def coin_head_sum(n):</a:t>
            </a:r>
          </a:p>
          <a:p>
            <a:pPr>
              <a:lnSpc>
                <a:spcPct val="150000"/>
              </a:lnSpc>
              <a:spcBef>
                <a:spcPts val="0"/>
              </a:spcBef>
              <a:spcAft>
                <a:spcPts val="0"/>
              </a:spcAft>
            </a:pPr>
            <a:r>
              <a:rPr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sum = 0</a:t>
            </a:r>
          </a:p>
          <a:p>
            <a:pPr>
              <a:lnSpc>
                <a:spcPct val="150000"/>
              </a:lnSpc>
              <a:spcBef>
                <a:spcPts val="0"/>
              </a:spcBef>
              <a:spcAft>
                <a:spcPts val="0"/>
              </a:spcAft>
            </a:pPr>
            <a:r>
              <a:rPr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for i in range(0, n):  # 执行n次</a:t>
            </a:r>
          </a:p>
          <a:p>
            <a:pPr>
              <a:lnSpc>
                <a:spcPct val="150000"/>
              </a:lnSpc>
              <a:spcBef>
                <a:spcPts val="0"/>
              </a:spcBef>
              <a:spcAft>
                <a:spcPts val="0"/>
              </a:spcAft>
            </a:pPr>
            <a:r>
              <a:rPr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if random.random() &gt;= 0.5:</a:t>
            </a:r>
          </a:p>
          <a:p>
            <a:pPr>
              <a:lnSpc>
                <a:spcPct val="150000"/>
              </a:lnSpc>
              <a:spcBef>
                <a:spcPts val="0"/>
              </a:spcBef>
              <a:spcAft>
                <a:spcPts val="0"/>
              </a:spcAft>
            </a:pPr>
            <a:r>
              <a:rPr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sum += 1</a:t>
            </a:r>
          </a:p>
          <a:p>
            <a:pPr>
              <a:lnSpc>
                <a:spcPct val="150000"/>
              </a:lnSpc>
              <a:spcBef>
                <a:spcPts val="0"/>
              </a:spcBef>
              <a:spcAft>
                <a:spcPts val="0"/>
              </a:spcAft>
            </a:pPr>
            <a:r>
              <a:rPr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return sum</a:t>
            </a:r>
          </a:p>
          <a:p>
            <a:pPr>
              <a:lnSpc>
                <a:spcPct val="150000"/>
              </a:lnSpc>
              <a:spcBef>
                <a:spcPts val="0"/>
              </a:spcBef>
              <a:spcAft>
                <a:spcPts val="0"/>
              </a:spcAft>
            </a:pPr>
            <a:r>
              <a:rPr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n = 100</a:t>
            </a:r>
          </a:p>
          <a:p>
            <a:pPr>
              <a:lnSpc>
                <a:spcPct val="150000"/>
              </a:lnSpc>
              <a:spcBef>
                <a:spcPts val="0"/>
              </a:spcBef>
              <a:spcAft>
                <a:spcPts val="0"/>
              </a:spcAft>
            </a:pPr>
            <a:r>
              <a:rPr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for i in range(100):</a:t>
            </a:r>
          </a:p>
          <a:p>
            <a:pPr>
              <a:lnSpc>
                <a:spcPct val="150000"/>
              </a:lnSpc>
              <a:spcBef>
                <a:spcPts val="0"/>
              </a:spcBef>
              <a:spcAft>
                <a:spcPts val="0"/>
              </a:spcAft>
            </a:pPr>
            <a:r>
              <a:rPr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print(coin_head_sum(n) / n)</a:t>
            </a:r>
            <a:endParaRPr lang="zh-CN" sz="24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概率统计</a:t>
            </a:r>
          </a:p>
        </p:txBody>
      </p:sp>
      <p:sp>
        <p:nvSpPr>
          <p:cNvPr id="4" name="文本框 3"/>
          <p:cNvSpPr txBox="1"/>
          <p:nvPr/>
        </p:nvSpPr>
        <p:spPr>
          <a:xfrm>
            <a:off x="280670" y="988060"/>
            <a:ext cx="11605260" cy="2030095"/>
          </a:xfrm>
          <a:prstGeom prst="rect">
            <a:avLst/>
          </a:prstGeom>
          <a:noFill/>
        </p:spPr>
        <p:txBody>
          <a:bodyPr wrap="square" rtlCol="0">
            <a:spAutoFit/>
          </a:bodyPr>
          <a:lstStyle/>
          <a:p>
            <a:pPr>
              <a:lnSpc>
                <a:spcPct val="150000"/>
              </a:lnSpc>
              <a:spcBef>
                <a:spcPts val="0"/>
              </a:spcBef>
              <a:spcAft>
                <a:spcPts val="0"/>
              </a:spcAft>
            </a:pPr>
            <a:r>
              <a:rPr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概率</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是反映随机事件出现的可能性大小。</a:t>
            </a: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主要研究随机变量、随机事件、随机过程。</a:t>
            </a:r>
          </a:p>
          <a:p>
            <a:pPr>
              <a:lnSpc>
                <a:spcPct val="150000"/>
              </a:lnSpc>
              <a:spcBef>
                <a:spcPts val="0"/>
              </a:spcBef>
              <a:spcAft>
                <a:spcPts val="0"/>
              </a:spcAft>
            </a:pPr>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统计：收集、处理、分析、解释数据并从数据中得出结论的科学。</a:t>
            </a:r>
          </a:p>
        </p:txBody>
      </p:sp>
      <p:pic>
        <p:nvPicPr>
          <p:cNvPr id="3" name="图片 2" descr="1"/>
          <p:cNvPicPr>
            <a:picLocks noChangeAspect="1"/>
          </p:cNvPicPr>
          <p:nvPr/>
        </p:nvPicPr>
        <p:blipFill>
          <a:blip r:embed="rId4"/>
          <a:stretch>
            <a:fillRect/>
          </a:stretch>
        </p:blipFill>
        <p:spPr>
          <a:xfrm>
            <a:off x="3352800" y="3208655"/>
            <a:ext cx="5161915" cy="3467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4"/>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随机变量</a:t>
            </a:r>
            <a:endPar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93370" y="2315210"/>
            <a:ext cx="11605260" cy="3969385"/>
          </a:xfrm>
          <a:prstGeom prst="rect">
            <a:avLst/>
          </a:prstGeom>
          <a:noFill/>
        </p:spPr>
        <p:txBody>
          <a:bodyPr wrap="square" rtlCol="0">
            <a:spAutoFit/>
          </a:bodyPr>
          <a:lstStyle/>
          <a:p>
            <a:pPr>
              <a:lnSpc>
                <a:spcPct val="150000"/>
              </a:lnSpc>
              <a:spcBef>
                <a:spcPts val="0"/>
              </a:spcBef>
              <a:spcAft>
                <a:spcPts val="0"/>
              </a:spcAft>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随机变量</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i = 1, 2, 3, 4, 5, 6</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（离散型随机变量）</a:t>
            </a:r>
          </a:p>
          <a:p>
            <a:pPr>
              <a:lnSpc>
                <a:spcPct val="150000"/>
              </a:lnSpc>
              <a:spcBef>
                <a:spcPts val="0"/>
              </a:spcBef>
              <a:spcAft>
                <a:spcPts val="0"/>
              </a:spcAft>
            </a:pP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概率</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P(E)</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（古典概型）</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事件包含的结果数</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 </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事件可能的结果总数</a:t>
            </a:r>
            <a:endPar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 i = 1 ) = 1 / 6</a:t>
            </a:r>
          </a:p>
          <a:p>
            <a:pPr>
              <a:lnSpc>
                <a:spcPct val="15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 i = 2 ) = 1 / 6</a:t>
            </a:r>
          </a:p>
          <a:p>
            <a:pPr>
              <a:lnSpc>
                <a:spcPct val="15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 i &gt;= 3 ) = </a:t>
            </a:r>
            <a:r>
              <a:rPr lang="en-US" altLang="zh-CN" sz="2800" b="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a:p>
            <a:pPr>
              <a:lnSpc>
                <a:spcPct val="15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Ω</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（样本空间）</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  1 + 2 + 3 + 4 + 5 + 6</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所有可能结果组成的集合</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a:t>
            </a:r>
          </a:p>
        </p:txBody>
      </p:sp>
      <p:graphicFrame>
        <p:nvGraphicFramePr>
          <p:cNvPr id="3" name="表格 2"/>
          <p:cNvGraphicFramePr/>
          <p:nvPr>
            <p:custDataLst>
              <p:tags r:id="rId1"/>
            </p:custDataLst>
          </p:nvPr>
        </p:nvGraphicFramePr>
        <p:xfrm>
          <a:off x="2586990" y="1080770"/>
          <a:ext cx="6480000" cy="1080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080000">
                  <a:extLst>
                    <a:ext uri="{9D8B030D-6E8A-4147-A177-3AD203B41FA5}">
                      <a16:colId xmlns:a16="http://schemas.microsoft.com/office/drawing/2014/main" val="20004"/>
                    </a:ext>
                  </a:extLst>
                </a:gridCol>
                <a:gridCol w="1080000">
                  <a:extLst>
                    <a:ext uri="{9D8B030D-6E8A-4147-A177-3AD203B41FA5}">
                      <a16:colId xmlns:a16="http://schemas.microsoft.com/office/drawing/2014/main" val="20005"/>
                    </a:ext>
                  </a:extLst>
                </a:gridCol>
              </a:tblGrid>
              <a:tr h="1080000">
                <a:tc>
                  <a:txBody>
                    <a:bodyPr/>
                    <a:lstStyle/>
                    <a:p>
                      <a:pPr algn="ctr">
                        <a:buNone/>
                      </a:pPr>
                      <a:r>
                        <a:rPr lang="en-US" altLang="zh-CN" sz="5400"/>
                        <a:t>1</a:t>
                      </a:r>
                    </a:p>
                  </a:txBody>
                  <a:tcPr anchor="ctr"/>
                </a:tc>
                <a:tc>
                  <a:txBody>
                    <a:bodyPr/>
                    <a:lstStyle/>
                    <a:p>
                      <a:pPr algn="ctr">
                        <a:buNone/>
                      </a:pPr>
                      <a:r>
                        <a:rPr lang="en-US" altLang="zh-CN" sz="5400"/>
                        <a:t>2</a:t>
                      </a:r>
                    </a:p>
                  </a:txBody>
                  <a:tcPr anchor="ctr"/>
                </a:tc>
                <a:tc>
                  <a:txBody>
                    <a:bodyPr/>
                    <a:lstStyle/>
                    <a:p>
                      <a:pPr algn="ctr">
                        <a:buNone/>
                      </a:pPr>
                      <a:r>
                        <a:rPr lang="en-US" altLang="zh-CN" sz="5400"/>
                        <a:t>3</a:t>
                      </a:r>
                    </a:p>
                  </a:txBody>
                  <a:tcPr anchor="ctr"/>
                </a:tc>
                <a:tc>
                  <a:txBody>
                    <a:bodyPr/>
                    <a:lstStyle/>
                    <a:p>
                      <a:pPr algn="ctr">
                        <a:buNone/>
                      </a:pPr>
                      <a:r>
                        <a:rPr lang="en-US" altLang="zh-CN" sz="5400"/>
                        <a:t>4</a:t>
                      </a:r>
                    </a:p>
                  </a:txBody>
                  <a:tcPr anchor="ctr"/>
                </a:tc>
                <a:tc>
                  <a:txBody>
                    <a:bodyPr/>
                    <a:lstStyle/>
                    <a:p>
                      <a:pPr algn="ctr">
                        <a:buNone/>
                      </a:pPr>
                      <a:r>
                        <a:rPr lang="en-US" altLang="zh-CN" sz="5400"/>
                        <a:t>5</a:t>
                      </a:r>
                    </a:p>
                  </a:txBody>
                  <a:tcPr anchor="ctr"/>
                </a:tc>
                <a:tc>
                  <a:txBody>
                    <a:bodyPr/>
                    <a:lstStyle/>
                    <a:p>
                      <a:pPr algn="ctr">
                        <a:buNone/>
                      </a:pPr>
                      <a:r>
                        <a:rPr lang="en-US" altLang="zh-CN" sz="5400"/>
                        <a:t>6</a:t>
                      </a:r>
                    </a:p>
                  </a:txBody>
                  <a:tcPr anchor="ct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随机变量</a:t>
            </a:r>
            <a:endPar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293370" y="1410335"/>
            <a:ext cx="11605260" cy="4399915"/>
          </a:xfrm>
          <a:prstGeom prst="rect">
            <a:avLst/>
          </a:prstGeom>
          <a:noFill/>
        </p:spPr>
        <p:txBody>
          <a:bodyPr wrap="square" rtlCol="0">
            <a:spAutoFit/>
          </a:bodyPr>
          <a:lstStyle/>
          <a:p>
            <a:pPr>
              <a:lnSpc>
                <a:spcPct val="200000"/>
              </a:lnSpc>
              <a:spcBef>
                <a:spcPts val="0"/>
              </a:spcBef>
              <a:spcAft>
                <a:spcPts val="0"/>
              </a:spcAft>
            </a:pPr>
            <a:r>
              <a:rPr 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 = </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概率</a:t>
            </a:r>
          </a:p>
          <a:p>
            <a:pPr>
              <a:lnSpc>
                <a:spcPct val="20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E = </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事件</a:t>
            </a:r>
          </a:p>
          <a:p>
            <a:pPr>
              <a:lnSpc>
                <a:spcPct val="20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Ω</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（Omega）</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  </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样本空间、必然事件、全集</a:t>
            </a:r>
          </a:p>
          <a:p>
            <a:pPr>
              <a:lnSpc>
                <a:spcPct val="20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Φ</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（Phi） </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空集</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、不可能事件</a:t>
            </a:r>
          </a:p>
          <a:p>
            <a:pPr>
              <a:lnSpc>
                <a:spcPct val="200000"/>
              </a:lnSpc>
              <a:spcBef>
                <a:spcPts val="0"/>
              </a:spcBef>
              <a:spcAft>
                <a:spcPts val="0"/>
              </a:spcAft>
            </a:pP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Σ</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（sigma）</a:t>
            </a:r>
            <a:r>
              <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 = </a:t>
            </a:r>
            <a:r>
              <a:rPr lang="zh-CN" altLang="en-US"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总和</a:t>
            </a:r>
            <a:endParaRPr lang="en-US" alt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图片_20220417114537"/>
          <p:cNvPicPr>
            <a:picLocks noChangeAspect="1"/>
          </p:cNvPicPr>
          <p:nvPr/>
        </p:nvPicPr>
        <p:blipFill>
          <a:blip r:embed="rId3"/>
          <a:stretch>
            <a:fillRect/>
          </a:stretch>
        </p:blipFill>
        <p:spPr>
          <a:xfrm>
            <a:off x="10299700" y="0"/>
            <a:ext cx="1892300" cy="788670"/>
          </a:xfrm>
          <a:prstGeom prst="rect">
            <a:avLst/>
          </a:prstGeom>
        </p:spPr>
      </p:pic>
      <p:sp>
        <p:nvSpPr>
          <p:cNvPr id="16" name="文本框 15"/>
          <p:cNvSpPr txBox="1"/>
          <p:nvPr/>
        </p:nvSpPr>
        <p:spPr>
          <a:xfrm>
            <a:off x="293370" y="361950"/>
            <a:ext cx="7967345" cy="521970"/>
          </a:xfrm>
          <a:prstGeom prst="rect">
            <a:avLst/>
          </a:prstGeom>
          <a:noFill/>
        </p:spPr>
        <p:txBody>
          <a:bodyPr wrap="square" rtlCol="0">
            <a:spAutoFit/>
          </a:bodyPr>
          <a:lstStyle/>
          <a:p>
            <a:r>
              <a:rPr lang="zh-CN" sz="28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希腊字母表</a:t>
            </a:r>
          </a:p>
        </p:txBody>
      </p:sp>
      <p:pic>
        <p:nvPicPr>
          <p:cNvPr id="100" name="图片 99"/>
          <p:cNvPicPr/>
          <p:nvPr/>
        </p:nvPicPr>
        <p:blipFill>
          <a:blip r:embed="rId4"/>
          <a:stretch>
            <a:fillRect/>
          </a:stretch>
        </p:blipFill>
        <p:spPr>
          <a:xfrm>
            <a:off x="2476500" y="1129030"/>
            <a:ext cx="7110095" cy="53530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U4YmRlMjI1YTY4NDU2NTY2NDE0YjU1MWRiY2UxMzgifQ=="/>
  <p:tag name="KSO_WPP_MARK_KEY" val="cab03a19-2798-4d2d-8c48-d677875988c6"/>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TABLE_ENDDRAG_ORIGIN_RECT" val="507*84"/>
  <p:tag name="TABLE_ENDDRAG_RECT" val="308*200*507*84"/>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1606</Words>
  <Application>Microsoft Office PowerPoint</Application>
  <PresentationFormat>宽屏</PresentationFormat>
  <Paragraphs>209</Paragraphs>
  <Slides>31</Slides>
  <Notes>30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9" baseType="lpstr">
      <vt:lpstr>等线</vt:lpstr>
      <vt:lpstr>微软雅黑</vt:lpstr>
      <vt:lpstr>Arial</vt:lpstr>
      <vt:lpstr>Calibri</vt:lpstr>
      <vt:lpstr>Calibri Light</vt:lpstr>
      <vt:lpstr>Wingdings</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2845</cp:revision>
  <dcterms:created xsi:type="dcterms:W3CDTF">2018-08-28T02:44:00Z</dcterms:created>
  <dcterms:modified xsi:type="dcterms:W3CDTF">2023-05-30T03:44:27Z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B215753272B94A3593881F713FA2E58A</vt:lpwstr>
  </property>
  <property fmtid="{D5CDD505-2E9C-101B-9397-08002B2CF9AE}" pid="4" name="commondata">
    <vt:lpwstr>eyJoZGlkIjoiMTY3NmVmMDVkZGZjMDQxYTk5ZDRjMmRhMjIwOTBiNWUifQ==</vt:lpwstr>
  </property>
</Properties>
</file>