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83" r:id="rId2"/>
    <p:sldId id="1144" r:id="rId3"/>
    <p:sldId id="1166" r:id="rId4"/>
    <p:sldId id="1156" r:id="rId5"/>
    <p:sldId id="1148" r:id="rId6"/>
    <p:sldId id="1165" r:id="rId7"/>
    <p:sldId id="1169" r:id="rId8"/>
    <p:sldId id="1171" r:id="rId9"/>
    <p:sldId id="1172" r:id="rId10"/>
    <p:sldId id="1173" r:id="rId11"/>
    <p:sldId id="1194" r:id="rId12"/>
    <p:sldId id="1176" r:id="rId13"/>
    <p:sldId id="1182" r:id="rId14"/>
    <p:sldId id="1183" r:id="rId15"/>
    <p:sldId id="1184" r:id="rId16"/>
    <p:sldId id="1185" r:id="rId17"/>
    <p:sldId id="1187" r:id="rId18"/>
    <p:sldId id="1190" r:id="rId19"/>
    <p:sldId id="1189" r:id="rId20"/>
    <p:sldId id="705" r:id="rId21"/>
  </p:sldIdLst>
  <p:sldSz cx="12192000" cy="6858000"/>
  <p:notesSz cx="7104063" cy="10234613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1AF"/>
    <a:srgbClr val="E1E2E5"/>
    <a:srgbClr val="E4E6E8"/>
    <a:srgbClr val="F57129"/>
    <a:srgbClr val="FF7903"/>
    <a:srgbClr val="0E163B"/>
    <a:srgbClr val="AFABAB"/>
    <a:srgbClr val="CDC074"/>
    <a:srgbClr val="F4BA80"/>
    <a:srgbClr val="7F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56" y="96"/>
      </p:cViewPr>
      <p:guideLst>
        <p:guide orient="horz" pos="20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E799-756B-4341-9F22-12D284ACF756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BF47-E7BB-4C7D-B2F3-134423C8B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0375" y="992335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7968" y="6482746"/>
            <a:ext cx="538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5730240" y="3427095"/>
            <a:ext cx="546354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工程师成长计划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80100" y="4647565"/>
            <a:ext cx="53136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真术科技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CTO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陈驰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44720" y="1848485"/>
            <a:ext cx="7145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科技时代，改变未来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&amp;pky500_sjzg_VCG41N1194176305_sjzg_VCG41N1194176305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090"/>
            <a:ext cx="12192635" cy="6935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7100" y="5153025"/>
            <a:ext cx="53136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真术科技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9285" y="2606040"/>
            <a:ext cx="84347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信息论</a:t>
            </a:r>
            <a:endParaRPr lang="zh-CN" altLang="en-US" sz="48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计算信息熵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35280" y="1506220"/>
            <a:ext cx="7967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输入一段字符串，计算信息熵？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、字符串分割，词频统计。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、计算每个字符的概率，计算信息熵。</a:t>
            </a: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62910" y="4430395"/>
            <a:ext cx="6266815" cy="14027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计算信息熵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3370" y="1007110"/>
            <a:ext cx="103612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计算信息熵，未知概率分布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get_ent(x):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length = len(x)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dataDict = {}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# 词频统计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x: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dataDict.get(i) is None: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dataDict[i] = 1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else: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dataDict[i] += 1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sum([-d / length * np.log(d / length) for d in list(dataDict.values())])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print(get_ent([i for i in input("请输入字符串")]))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905" y="1460500"/>
            <a:ext cx="11668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分别计算马丁·路德·金的《我有一个梦想》的英文版、中文版的熵，比较中、英文的熵。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txt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文本读取中、英文版本。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交叉熵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5430" y="1532890"/>
            <a:ext cx="11490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用于度量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两个概率分布间的差异性信息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，语言模型的性能通常用交叉熵来衡量。交叉熵引入计算语言学消岐领域，是消岐的一种较为有效的工具，是神经网络中的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损失函数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交叉熵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360" y="1186180"/>
            <a:ext cx="115760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两个概率分布p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按照p来衡量一个样本的期望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（均值）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</a:p>
        </p:txBody>
      </p:sp>
      <p:pic>
        <p:nvPicPr>
          <p:cNvPr id="100" name="图片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090" y="2662555"/>
            <a:ext cx="5614035" cy="1462405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245745" y="4217670"/>
            <a:ext cx="10875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采用q来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衡量一个样本的期望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pic>
        <p:nvPicPr>
          <p:cNvPr id="101" name="图片 100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040" y="5020310"/>
            <a:ext cx="5651500" cy="1493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交叉熵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905" y="1214120"/>
            <a:ext cx="110642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此时就将H(p,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q)称之为交叉熵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交叉熵的计算方式如下：</a:t>
            </a:r>
            <a:endParaRPr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2215" y="3139440"/>
            <a:ext cx="9425305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交叉熵的计算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4155" y="1161415"/>
            <a:ext cx="101784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cross_entropy(x, y):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x = np.float_(x)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y = np.float_(y)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np.sum(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* np.log(1 / y)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 = [(1, 1, 0), (0.5, 0.6, 0.7)]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 = [(0, 1, 1), (0.9, 0.4, 0.2)]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print(cross_entropy(x1[0], x1[1]))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print(cross_entropy(x2[0], x2[1]))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09160" y="1731010"/>
            <a:ext cx="7131050" cy="128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损失函数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5905" y="1559560"/>
            <a:ext cx="11309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分析：</a:t>
            </a:r>
          </a:p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、均方差损失函数（万能损失函数，可以做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回归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和分类）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、交叉熵损失函数（更适合做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问题）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均方差损失函数</a:t>
            </a:r>
            <a:endParaRPr 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238885"/>
            <a:ext cx="11520170" cy="5169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# numpy 实现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loss = np.mean((np.array([1, 2]) - np.array([3, 4])) ** 2)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print(loss.item())</a:t>
            </a: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# pytorch 实现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loss = torch.mean((tensor([1., 2.]) - tensor([3., 4.])) ** 2)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print(loss.item())</a:t>
            </a: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# pytorch实现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loss = torch.nn.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MSELoss()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(tensor([1., 2.]), tensor([3., 4.]))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print(loss.item())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55905" y="323215"/>
            <a:ext cx="1004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交叉熵损失函数（比均方差梯度更大、优化更快）</a:t>
            </a:r>
            <a:endParaRPr 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470025"/>
            <a:ext cx="11520170" cy="3538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# pytorch 实现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entroy = 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nn.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CrossEntropyLoss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loss = entroy(tensor([1., 2.]), tensor([3., 4.]))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print(loss)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716405"/>
            <a:ext cx="108966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问题：</a:t>
            </a:r>
          </a:p>
          <a:p>
            <a:pPr>
              <a:lnSpc>
                <a:spcPct val="200000"/>
              </a:lnSpc>
            </a:pPr>
            <a:r>
              <a:rPr 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相同内容的英文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中文，被压缩之后谁的空间更小？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例如：圣经</a:t>
            </a: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关键词：压缩算法（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AAAAAA--&gt;6A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3"/>
          <p:cNvSpPr txBox="1"/>
          <p:nvPr/>
        </p:nvSpPr>
        <p:spPr>
          <a:xfrm>
            <a:off x="1087120" y="414020"/>
            <a:ext cx="5149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问题交流</a:t>
            </a:r>
          </a:p>
        </p:txBody>
      </p:sp>
      <p:pic>
        <p:nvPicPr>
          <p:cNvPr id="23" name="图片 22" descr="微信图片_20220417114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605" y="0"/>
            <a:ext cx="1892300" cy="78867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199396" y="219229"/>
            <a:ext cx="989864" cy="911231"/>
            <a:chOff x="148118" y="164422"/>
            <a:chExt cx="742398" cy="683423"/>
          </a:xfrm>
        </p:grpSpPr>
        <p:grpSp>
          <p:nvGrpSpPr>
            <p:cNvPr id="25" name="组合 24"/>
            <p:cNvGrpSpPr>
              <a:grpSpLocks noChangeAspect="1"/>
            </p:cNvGrpSpPr>
            <p:nvPr userDrawn="1"/>
          </p:nvGrpSpPr>
          <p:grpSpPr>
            <a:xfrm>
              <a:off x="224739" y="164422"/>
              <a:ext cx="589156" cy="683423"/>
              <a:chOff x="1319383" y="150709"/>
              <a:chExt cx="1489821" cy="1728192"/>
            </a:xfrm>
            <a:effectLst>
              <a:outerShdw blurRad="317500" dist="1270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六边形 25"/>
              <p:cNvSpPr/>
              <p:nvPr/>
            </p:nvSpPr>
            <p:spPr>
              <a:xfrm rot="5400000">
                <a:off x="1200197" y="269894"/>
                <a:ext cx="1728192" cy="1489821"/>
              </a:xfrm>
              <a:prstGeom prst="hexagon">
                <a:avLst/>
              </a:pr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40"/>
              </a:p>
            </p:txBody>
          </p:sp>
          <p:sp>
            <p:nvSpPr>
              <p:cNvPr id="27" name="六边形 26"/>
              <p:cNvSpPr/>
              <p:nvPr/>
            </p:nvSpPr>
            <p:spPr>
              <a:xfrm rot="5400000">
                <a:off x="1300555" y="356409"/>
                <a:ext cx="1527476" cy="1316790"/>
              </a:xfrm>
              <a:prstGeom prst="hexagon">
                <a:avLst/>
              </a:prstGeom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40" dirty="0"/>
              </a:p>
            </p:txBody>
          </p:sp>
          <p:sp>
            <p:nvSpPr>
              <p:cNvPr id="28" name="矩形 259"/>
              <p:cNvSpPr>
                <a:spLocks noChangeArrowheads="1"/>
              </p:cNvSpPr>
              <p:nvPr/>
            </p:nvSpPr>
            <p:spPr bwMode="auto">
              <a:xfrm>
                <a:off x="1457601" y="641371"/>
                <a:ext cx="1213382" cy="1171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9pPr>
              </a:lstStyle>
              <a:p>
                <a:pPr lvl="1">
                  <a:buNone/>
                </a:pPr>
                <a:endParaRPr lang="zh-CN" altLang="en-US" sz="402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 userDrawn="1"/>
          </p:nvSpPr>
          <p:spPr>
            <a:xfrm>
              <a:off x="148118" y="244523"/>
              <a:ext cx="742398" cy="49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真术</a:t>
              </a:r>
            </a:p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相成</a:t>
              </a:r>
            </a:p>
          </p:txBody>
        </p:sp>
      </p:grp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469265"/>
            <a:ext cx="902970" cy="460375"/>
          </a:xfrm>
          <a:prstGeom prst="rect">
            <a:avLst/>
          </a:prstGeom>
        </p:spPr>
      </p:pic>
      <p:pic>
        <p:nvPicPr>
          <p:cNvPr id="21" name="图片 20" descr="&amp;pky100_sjzg_VCG41167611375_sjzg_VCG41167611375&amp;"/>
          <p:cNvPicPr>
            <a:picLocks noChangeAspect="1"/>
          </p:cNvPicPr>
          <p:nvPr/>
        </p:nvPicPr>
        <p:blipFill>
          <a:blip r:embed="rId4"/>
          <a:srcRect l="17205" t="5899" r="23253" b="1237"/>
          <a:stretch>
            <a:fillRect/>
          </a:stretch>
        </p:blipFill>
        <p:spPr>
          <a:xfrm>
            <a:off x="4149090" y="1311275"/>
            <a:ext cx="3300730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" y="1461135"/>
            <a:ext cx="3208020" cy="4084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0715" y="1734185"/>
            <a:ext cx="702564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信息论是在信息可以量度的基础上，研究有效地和可靠地传递信息的科学，它涉及信息量度、信息特性、信息传输速率、信道容量、干扰对信息传输的影响等方面的知识。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255" y="5766435"/>
            <a:ext cx="320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克劳德·香农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美国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4605" y="1400175"/>
            <a:ext cx="792162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信息论是运用概率论与数理统计的方法研究信息、信息熵、通信系统、数据传输、密码学、数据压缩等问题的应用数学学科。</a:t>
            </a: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香农提出了信息熵的概念，为信息论和数字通信奠定了基础。</a:t>
            </a:r>
          </a:p>
          <a:p>
            <a:pPr>
              <a:lnSpc>
                <a:spcPct val="150000"/>
              </a:lnSpc>
            </a:pPr>
            <a:endParaRPr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熵（entropy）指的是体系的混乱的程度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398780" y="1598295"/>
            <a:ext cx="3200400" cy="439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熵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（entropy）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370" y="1443990"/>
            <a:ext cx="11092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物体都是由粒子组成的，粒子是不断的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无序运动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熵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就是衡量一个物体里的粒子做运动“无序化程度”的一个概念。</a:t>
            </a: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熵越大，意味着物体内部越混乱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熵越小，意味着物体内部越有序；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665" y="5527040"/>
            <a:ext cx="3117850" cy="127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4640" y="1396365"/>
            <a:ext cx="1000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香农给出了信息熵（以下简称为“熵”）的定义</a:t>
            </a:r>
          </a:p>
        </p:txBody>
      </p:sp>
      <p:pic>
        <p:nvPicPr>
          <p:cNvPr id="100" name="图片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065" y="2487930"/>
            <a:ext cx="6266815" cy="1402715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385445" y="4182110"/>
            <a:ext cx="109696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一个随机事件发生的概率越小，则发生后的信息量就越大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一个随机事件的发生概率越大，则发生后的信息量也越小。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信息熵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概率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[0, 1]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990" y="1371600"/>
            <a:ext cx="6726555" cy="157353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464820" y="2794635"/>
            <a:ext cx="109696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X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是信源的随机变量，而这个随机变量有各种可能的取值，比如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x1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x2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...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等等</a:t>
            </a:r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pi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x1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时候的概率。注意前面的负号，因为概率是小于1的值，所以</a:t>
            </a:r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之后就成了负数，为了保证信息熵为正，在前面加上了负号，负负得正。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熵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4324074-3fc43778ede713b9.webp"/>
          <p:cNvPicPr>
            <a:picLocks noChangeAspect="1"/>
          </p:cNvPicPr>
          <p:nvPr/>
        </p:nvPicPr>
        <p:blipFill>
          <a:blip r:embed="rId4"/>
          <a:srcRect l="6396" t="4813" r="6328" b="5413"/>
          <a:stretch>
            <a:fillRect/>
          </a:stretch>
        </p:blipFill>
        <p:spPr>
          <a:xfrm>
            <a:off x="990600" y="1708150"/>
            <a:ext cx="10210800" cy="433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计算信息熵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0830" y="939165"/>
            <a:ext cx="114890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计算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概率分布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的信息熵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get_ent(x):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ent = 0.0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x: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ent -= i * np.log(i)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log为自然对数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底数为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2.7)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 = np.array([1])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			#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概率分布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 = np.array([0.5, 0.6, 0.7, 0.8, 0.9])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概率分布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x3 = np.array([0.1, 0.2, 0.3, 0.4, 0.5, 0.6, 0.7, 0.8, 0.9])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概率分布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print(get_ent(x1)), print(get_ent(x2)), print(get_ent(x3))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4YmRlMjI1YTY4NDU2NTY2NDE0YjU1MWRiY2UxMzgifQ=="/>
  <p:tag name="KSO_WPP_MARK_KEY" val="8a18bc4d-7b27-4248-99c8-3a0c7a09d5a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962</Words>
  <Application>Microsoft Office PowerPoint</Application>
  <PresentationFormat>宽屏</PresentationFormat>
  <Paragraphs>122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2675</cp:revision>
  <dcterms:created xsi:type="dcterms:W3CDTF">2018-08-28T02:44:00Z</dcterms:created>
  <dcterms:modified xsi:type="dcterms:W3CDTF">2023-05-30T07:05:46Z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B215753272B94A3593881F713FA2E58A</vt:lpwstr>
  </property>
  <property fmtid="{D5CDD505-2E9C-101B-9397-08002B2CF9AE}" pid="4" name="commondata">
    <vt:lpwstr>eyJoZGlkIjoiMTY3NmVmMDVkZGZjMDQxYTk5ZDRjMmRhMjIwOTBiNWUifQ==</vt:lpwstr>
  </property>
</Properties>
</file>