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Calibri" panose="020F0502020204030204" pitchFamily="34" charset="0"/>
      <p:regular r:id="rId12"/>
      <p:bold r:id="rId13"/>
      <p:italic r:id="rId14"/>
      <p:boldItalic r:id="rId15"/>
    </p:embeddedFont>
    <p:embeddedFont>
      <p:font typeface="DM Sans" pitchFamily="2" charset="77"/>
      <p:regular r:id="rId16"/>
      <p:bold r:id="rId17"/>
      <p:italic r:id="rId18"/>
      <p:boldItalic r:id="rId19"/>
    </p:embeddedFont>
    <p:embeddedFont>
      <p:font typeface="Libre Baskerville" panose="02000000000000000000" pitchFamily="2"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7" d="100"/>
          <a:sy n="107"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609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rupakroy/lstm-datasets-multivariate-univariat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728317"/>
            <a:ext cx="13042821" cy="1956435"/>
          </a:xfrm>
          <a:prstGeom prst="rect">
            <a:avLst/>
          </a:prstGeom>
          <a:noFill/>
          <a:ln/>
        </p:spPr>
        <p:txBody>
          <a:bodyPr wrap="square" lIns="0" tIns="0" rIns="0" bIns="0" rtlCol="0" anchor="t"/>
          <a:lstStyle/>
          <a:p>
            <a:pPr marL="0" indent="0">
              <a:lnSpc>
                <a:spcPts val="7700"/>
              </a:lnSpc>
              <a:buNone/>
            </a:pPr>
            <a:r>
              <a:rPr lang="en-US" sz="6150" b="1" dirty="0">
                <a:solidFill>
                  <a:srgbClr val="5C4E3D"/>
                </a:solidFill>
                <a:latin typeface="Libre Baskerville" pitchFamily="34" charset="0"/>
                <a:ea typeface="Libre Baskerville" pitchFamily="34" charset="-122"/>
                <a:cs typeface="Libre Baskerville" pitchFamily="34" charset="-120"/>
              </a:rPr>
              <a:t>Air Pollution Forecasting Analysis</a:t>
            </a:r>
            <a:endParaRPr lang="en-US" sz="6150" dirty="0"/>
          </a:p>
        </p:txBody>
      </p:sp>
      <p:sp>
        <p:nvSpPr>
          <p:cNvPr id="3" name="Text 1"/>
          <p:cNvSpPr/>
          <p:nvPr/>
        </p:nvSpPr>
        <p:spPr>
          <a:xfrm>
            <a:off x="793790" y="5138380"/>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Peilan Feng, Mrigangka Medhi, Shimeng (Summer) Wang, Peilin Zhao</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55438"/>
            <a:ext cx="5888117"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Executive Summary</a:t>
            </a:r>
            <a:endParaRPr lang="en-US" sz="4450" dirty="0"/>
          </a:p>
        </p:txBody>
      </p:sp>
      <p:sp>
        <p:nvSpPr>
          <p:cNvPr id="3" name="Text 1"/>
          <p:cNvSpPr/>
          <p:nvPr/>
        </p:nvSpPr>
        <p:spPr>
          <a:xfrm>
            <a:off x="793790" y="360437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This project provides an extensive analysis and model development for forecasting PM2.5 pollution concentrations in Beijing, China. PM2.5 particles are known for their adverse health impacts, contributing to respiratory diseases, cardiovascular issues, and other serious health conditions (</a:t>
            </a:r>
            <a:r>
              <a:rPr lang="en-US" sz="1750" dirty="0">
                <a:solidFill>
                  <a:srgbClr val="816318"/>
                </a:solidFill>
                <a:latin typeface="DM Sans" pitchFamily="34" charset="0"/>
                <a:ea typeface="DM Sans" pitchFamily="34" charset="-122"/>
                <a:cs typeface="DM Sans" pitchFamily="34" charset="-120"/>
                <a:hlinkClick r:id="rId3"/>
              </a:rPr>
              <a:t>data source</a:t>
            </a:r>
            <a:r>
              <a:rPr lang="en-US" sz="1750" dirty="0">
                <a:solidFill>
                  <a:srgbClr val="454240"/>
                </a:solidFill>
                <a:latin typeface="DM Sans" pitchFamily="34" charset="0"/>
                <a:ea typeface="DM Sans" pitchFamily="34" charset="-122"/>
                <a:cs typeface="DM Sans" pitchFamily="34" charset="-120"/>
              </a:rPr>
              <a:t>). </a:t>
            </a:r>
            <a:endParaRPr lang="en-US" sz="1750" dirty="0"/>
          </a:p>
        </p:txBody>
      </p:sp>
      <p:sp>
        <p:nvSpPr>
          <p:cNvPr id="4" name="Text 2"/>
          <p:cNvSpPr/>
          <p:nvPr/>
        </p:nvSpPr>
        <p:spPr>
          <a:xfrm>
            <a:off x="793790" y="4948238"/>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We evaluated multiple time-series forecasting models(ARIMA, VAR, Prophet, Random Forest, XGBoost, and SVR). XGBoost demonstrated the highest accuracy, effectively handling non-linear dependencies and multivariate interactions. </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37824"/>
            <a:ext cx="8582382"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Project Purpose + Motivation </a:t>
            </a:r>
            <a:endParaRPr lang="en-US" sz="4450" dirty="0"/>
          </a:p>
        </p:txBody>
      </p:sp>
      <p:sp>
        <p:nvSpPr>
          <p:cNvPr id="3" name="Shape 1"/>
          <p:cNvSpPr/>
          <p:nvPr/>
        </p:nvSpPr>
        <p:spPr>
          <a:xfrm>
            <a:off x="793790" y="2686764"/>
            <a:ext cx="6408063" cy="2924056"/>
          </a:xfrm>
          <a:prstGeom prst="roundRect">
            <a:avLst>
              <a:gd name="adj" fmla="val 3258"/>
            </a:avLst>
          </a:prstGeom>
          <a:solidFill>
            <a:srgbClr val="F7EDD4"/>
          </a:solidFill>
          <a:ln w="7620">
            <a:solidFill>
              <a:srgbClr val="DDD3BA"/>
            </a:solidFill>
            <a:prstDash val="solid"/>
          </a:ln>
        </p:spPr>
        <p:txBody>
          <a:bodyPr/>
          <a:lstStyle/>
          <a:p>
            <a:endParaRPr lang="en-US"/>
          </a:p>
        </p:txBody>
      </p:sp>
      <p:sp>
        <p:nvSpPr>
          <p:cNvPr id="4" name="Text 2"/>
          <p:cNvSpPr/>
          <p:nvPr/>
        </p:nvSpPr>
        <p:spPr>
          <a:xfrm>
            <a:off x="1028224" y="2921198"/>
            <a:ext cx="3402330" cy="425291"/>
          </a:xfrm>
          <a:prstGeom prst="rect">
            <a:avLst/>
          </a:prstGeom>
          <a:noFill/>
          <a:ln/>
        </p:spPr>
        <p:txBody>
          <a:bodyPr wrap="none" lIns="0" tIns="0" rIns="0" bIns="0" rtlCol="0" anchor="t"/>
          <a:lstStyle/>
          <a:p>
            <a:pPr marL="0" indent="0">
              <a:lnSpc>
                <a:spcPts val="3300"/>
              </a:lnSpc>
              <a:buNone/>
            </a:pPr>
            <a:r>
              <a:rPr lang="en-US" sz="2650" b="1" dirty="0">
                <a:solidFill>
                  <a:srgbClr val="454240"/>
                </a:solidFill>
                <a:latin typeface="Libre Baskerville" pitchFamily="34" charset="0"/>
                <a:ea typeface="Libre Baskerville" pitchFamily="34" charset="-122"/>
                <a:cs typeface="Libre Baskerville" pitchFamily="34" charset="-120"/>
              </a:rPr>
              <a:t>Our</a:t>
            </a:r>
            <a:r>
              <a:rPr lang="en-US" sz="2650" dirty="0">
                <a:solidFill>
                  <a:srgbClr val="454240"/>
                </a:solidFill>
                <a:latin typeface="Libre Baskerville" pitchFamily="34" charset="0"/>
                <a:ea typeface="Libre Baskerville" pitchFamily="34" charset="-122"/>
                <a:cs typeface="Libre Baskerville" pitchFamily="34" charset="-120"/>
              </a:rPr>
              <a:t> </a:t>
            </a:r>
            <a:r>
              <a:rPr lang="en-US" sz="2650" b="1" dirty="0">
                <a:solidFill>
                  <a:srgbClr val="454240"/>
                </a:solidFill>
                <a:latin typeface="Libre Baskerville" pitchFamily="34" charset="0"/>
                <a:ea typeface="Libre Baskerville" pitchFamily="34" charset="-122"/>
                <a:cs typeface="Libre Baskerville" pitchFamily="34" charset="-120"/>
              </a:rPr>
              <a:t>goal</a:t>
            </a:r>
            <a:endParaRPr lang="en-US" sz="2650" dirty="0"/>
          </a:p>
        </p:txBody>
      </p:sp>
      <p:sp>
        <p:nvSpPr>
          <p:cNvPr id="5" name="Text 3"/>
          <p:cNvSpPr/>
          <p:nvPr/>
        </p:nvSpPr>
        <p:spPr>
          <a:xfrm>
            <a:off x="1028224" y="3482578"/>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Develop a predictive model for PM2.5 pollution, leveraging historical data to forecast near-future pollution levels.</a:t>
            </a:r>
            <a:endParaRPr lang="en-US" sz="1750" dirty="0"/>
          </a:p>
        </p:txBody>
      </p:sp>
      <p:sp>
        <p:nvSpPr>
          <p:cNvPr id="6" name="Text 4"/>
          <p:cNvSpPr/>
          <p:nvPr/>
        </p:nvSpPr>
        <p:spPr>
          <a:xfrm>
            <a:off x="1028224" y="4650581"/>
            <a:ext cx="59391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Effective forecasting can enable proactive measures, informing both public and policy responses.</a:t>
            </a:r>
            <a:endParaRPr lang="en-US" sz="1750" dirty="0"/>
          </a:p>
        </p:txBody>
      </p:sp>
      <p:sp>
        <p:nvSpPr>
          <p:cNvPr id="7" name="Shape 5"/>
          <p:cNvSpPr/>
          <p:nvPr/>
        </p:nvSpPr>
        <p:spPr>
          <a:xfrm>
            <a:off x="7428667" y="2686764"/>
            <a:ext cx="6408063" cy="2924056"/>
          </a:xfrm>
          <a:prstGeom prst="roundRect">
            <a:avLst>
              <a:gd name="adj" fmla="val 3258"/>
            </a:avLst>
          </a:prstGeom>
          <a:solidFill>
            <a:srgbClr val="F7EDD4"/>
          </a:solidFill>
          <a:ln w="7620">
            <a:solidFill>
              <a:srgbClr val="DDD3BA"/>
            </a:solidFill>
            <a:prstDash val="solid"/>
          </a:ln>
        </p:spPr>
        <p:txBody>
          <a:bodyPr/>
          <a:lstStyle/>
          <a:p>
            <a:endParaRPr lang="en-US"/>
          </a:p>
        </p:txBody>
      </p:sp>
      <p:sp>
        <p:nvSpPr>
          <p:cNvPr id="8" name="Text 6"/>
          <p:cNvSpPr/>
          <p:nvPr/>
        </p:nvSpPr>
        <p:spPr>
          <a:xfrm>
            <a:off x="7663101" y="2921198"/>
            <a:ext cx="3402330" cy="425291"/>
          </a:xfrm>
          <a:prstGeom prst="rect">
            <a:avLst/>
          </a:prstGeom>
          <a:noFill/>
          <a:ln/>
        </p:spPr>
        <p:txBody>
          <a:bodyPr wrap="none" lIns="0" tIns="0" rIns="0" bIns="0" rtlCol="0" anchor="t"/>
          <a:lstStyle/>
          <a:p>
            <a:pPr marL="0" indent="0">
              <a:lnSpc>
                <a:spcPts val="3300"/>
              </a:lnSpc>
              <a:buNone/>
            </a:pPr>
            <a:r>
              <a:rPr lang="en-US" sz="2650" b="1" dirty="0">
                <a:solidFill>
                  <a:srgbClr val="454240"/>
                </a:solidFill>
                <a:latin typeface="Libre Baskerville" pitchFamily="34" charset="0"/>
                <a:ea typeface="Libre Baskerville" pitchFamily="34" charset="-122"/>
                <a:cs typeface="Libre Baskerville" pitchFamily="34" charset="-120"/>
              </a:rPr>
              <a:t>Our motivation</a:t>
            </a:r>
            <a:endParaRPr lang="en-US" sz="2650" dirty="0"/>
          </a:p>
        </p:txBody>
      </p:sp>
      <p:sp>
        <p:nvSpPr>
          <p:cNvPr id="9" name="Text 7"/>
          <p:cNvSpPr/>
          <p:nvPr/>
        </p:nvSpPr>
        <p:spPr>
          <a:xfrm>
            <a:off x="7663101" y="3482578"/>
            <a:ext cx="59391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PM2.5 particles can penetrate lungs, enter the bloodstream, and increase health risks.</a:t>
            </a:r>
            <a:endParaRPr lang="en-US" sz="1750" dirty="0"/>
          </a:p>
        </p:txBody>
      </p:sp>
      <p:sp>
        <p:nvSpPr>
          <p:cNvPr id="10" name="Text 8"/>
          <p:cNvSpPr/>
          <p:nvPr/>
        </p:nvSpPr>
        <p:spPr>
          <a:xfrm>
            <a:off x="7663101" y="4287679"/>
            <a:ext cx="593919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Forecasting PM2.5 helps mitigate these risks through advanced machine learning and time-series models.</a:t>
            </a:r>
            <a:endParaRPr lang="en-US" sz="1750" dirty="0"/>
          </a:p>
        </p:txBody>
      </p:sp>
      <p:sp>
        <p:nvSpPr>
          <p:cNvPr id="11" name="Text 9"/>
          <p:cNvSpPr/>
          <p:nvPr/>
        </p:nvSpPr>
        <p:spPr>
          <a:xfrm>
            <a:off x="793790" y="5865971"/>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9092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Data Overview</a:t>
            </a:r>
            <a:endParaRPr lang="en-US" sz="4450" dirty="0"/>
          </a:p>
        </p:txBody>
      </p:sp>
      <p:sp>
        <p:nvSpPr>
          <p:cNvPr id="3" name="Shape 1"/>
          <p:cNvSpPr/>
          <p:nvPr/>
        </p:nvSpPr>
        <p:spPr>
          <a:xfrm>
            <a:off x="793790" y="1739860"/>
            <a:ext cx="4196358" cy="4817864"/>
          </a:xfrm>
          <a:prstGeom prst="roundRect">
            <a:avLst>
              <a:gd name="adj" fmla="val 2270"/>
            </a:avLst>
          </a:prstGeom>
          <a:solidFill>
            <a:srgbClr val="F7EDD4"/>
          </a:solidFill>
          <a:ln w="7620">
            <a:solidFill>
              <a:srgbClr val="DDD3BA"/>
            </a:solidFill>
            <a:prstDash val="solid"/>
          </a:ln>
        </p:spPr>
        <p:txBody>
          <a:bodyPr/>
          <a:lstStyle/>
          <a:p>
            <a:endParaRPr lang="en-US"/>
          </a:p>
        </p:txBody>
      </p:sp>
      <p:sp>
        <p:nvSpPr>
          <p:cNvPr id="4" name="Text 2"/>
          <p:cNvSpPr/>
          <p:nvPr/>
        </p:nvSpPr>
        <p:spPr>
          <a:xfrm>
            <a:off x="1028224" y="1974294"/>
            <a:ext cx="3402330" cy="425291"/>
          </a:xfrm>
          <a:prstGeom prst="rect">
            <a:avLst/>
          </a:prstGeom>
          <a:noFill/>
          <a:ln/>
        </p:spPr>
        <p:txBody>
          <a:bodyPr wrap="none" lIns="0" tIns="0" rIns="0" bIns="0" rtlCol="0" anchor="t"/>
          <a:lstStyle/>
          <a:p>
            <a:pPr marL="0" indent="0">
              <a:lnSpc>
                <a:spcPts val="3300"/>
              </a:lnSpc>
              <a:buNone/>
            </a:pPr>
            <a:r>
              <a:rPr lang="en-US" sz="2650" dirty="0">
                <a:solidFill>
                  <a:srgbClr val="454240"/>
                </a:solidFill>
                <a:latin typeface="Libre Baskerville" pitchFamily="34" charset="0"/>
                <a:ea typeface="Libre Baskerville" pitchFamily="34" charset="-122"/>
                <a:cs typeface="Libre Baskerville" pitchFamily="34" charset="-120"/>
              </a:rPr>
              <a:t>Dataset</a:t>
            </a:r>
            <a:endParaRPr lang="en-US" sz="2650" dirty="0"/>
          </a:p>
        </p:txBody>
      </p:sp>
      <p:sp>
        <p:nvSpPr>
          <p:cNvPr id="5" name="Text 3"/>
          <p:cNvSpPr/>
          <p:nvPr/>
        </p:nvSpPr>
        <p:spPr>
          <a:xfrm>
            <a:off x="1028224" y="2535674"/>
            <a:ext cx="372749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Timestamp: date &amp; hour (date)</a:t>
            </a:r>
            <a:endParaRPr lang="en-US" sz="1750" dirty="0"/>
          </a:p>
        </p:txBody>
      </p:sp>
      <p:sp>
        <p:nvSpPr>
          <p:cNvPr id="6" name="Text 4"/>
          <p:cNvSpPr/>
          <p:nvPr/>
        </p:nvSpPr>
        <p:spPr>
          <a:xfrm>
            <a:off x="1028224" y="2977872"/>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Target variable: PM 2.5 concentration (pollution)</a:t>
            </a:r>
            <a:endParaRPr lang="en-US" sz="1750" dirty="0"/>
          </a:p>
        </p:txBody>
      </p:sp>
      <p:sp>
        <p:nvSpPr>
          <p:cNvPr id="7" name="Text 5"/>
          <p:cNvSpPr/>
          <p:nvPr/>
        </p:nvSpPr>
        <p:spPr>
          <a:xfrm>
            <a:off x="1028224" y="3782973"/>
            <a:ext cx="3727490" cy="254031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Meteorological variables: Dew Point (dew), Temperature (temp), Pressure (press), Wind Direction (wnd_dir), Wind Speed (wnd_spd), Cumulative Hours of Snow (snow), Cumulative Hours of Rain (rain)</a:t>
            </a:r>
            <a:endParaRPr lang="en-US" sz="1750" dirty="0"/>
          </a:p>
        </p:txBody>
      </p:sp>
      <p:sp>
        <p:nvSpPr>
          <p:cNvPr id="8" name="Shape 6"/>
          <p:cNvSpPr/>
          <p:nvPr/>
        </p:nvSpPr>
        <p:spPr>
          <a:xfrm>
            <a:off x="5216962" y="1739860"/>
            <a:ext cx="4196358" cy="4817864"/>
          </a:xfrm>
          <a:prstGeom prst="roundRect">
            <a:avLst>
              <a:gd name="adj" fmla="val 2270"/>
            </a:avLst>
          </a:prstGeom>
          <a:solidFill>
            <a:srgbClr val="F7EDD4"/>
          </a:solidFill>
          <a:ln w="7620">
            <a:solidFill>
              <a:srgbClr val="DDD3BA"/>
            </a:solidFill>
            <a:prstDash val="solid"/>
          </a:ln>
        </p:spPr>
        <p:txBody>
          <a:bodyPr/>
          <a:lstStyle/>
          <a:p>
            <a:endParaRPr lang="en-US"/>
          </a:p>
        </p:txBody>
      </p:sp>
      <p:sp>
        <p:nvSpPr>
          <p:cNvPr id="9" name="Text 7"/>
          <p:cNvSpPr/>
          <p:nvPr/>
        </p:nvSpPr>
        <p:spPr>
          <a:xfrm>
            <a:off x="5451396" y="1974294"/>
            <a:ext cx="3402330" cy="425291"/>
          </a:xfrm>
          <a:prstGeom prst="rect">
            <a:avLst/>
          </a:prstGeom>
          <a:noFill/>
          <a:ln/>
        </p:spPr>
        <p:txBody>
          <a:bodyPr wrap="none" lIns="0" tIns="0" rIns="0" bIns="0" rtlCol="0" anchor="t"/>
          <a:lstStyle/>
          <a:p>
            <a:pPr marL="0" indent="0">
              <a:lnSpc>
                <a:spcPts val="3300"/>
              </a:lnSpc>
              <a:buNone/>
            </a:pPr>
            <a:r>
              <a:rPr lang="en-US" sz="2650" dirty="0">
                <a:solidFill>
                  <a:srgbClr val="454240"/>
                </a:solidFill>
                <a:latin typeface="Libre Baskerville" pitchFamily="34" charset="0"/>
                <a:ea typeface="Libre Baskerville" pitchFamily="34" charset="-122"/>
                <a:cs typeface="Libre Baskerville" pitchFamily="34" charset="-120"/>
              </a:rPr>
              <a:t>Data Cleaning</a:t>
            </a:r>
            <a:endParaRPr lang="en-US" sz="2650" dirty="0"/>
          </a:p>
        </p:txBody>
      </p:sp>
      <p:sp>
        <p:nvSpPr>
          <p:cNvPr id="10" name="Text 8"/>
          <p:cNvSpPr/>
          <p:nvPr/>
        </p:nvSpPr>
        <p:spPr>
          <a:xfrm>
            <a:off x="5451396" y="2535674"/>
            <a:ext cx="372749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Remove missing values</a:t>
            </a:r>
            <a:endParaRPr lang="en-US" sz="1750" dirty="0"/>
          </a:p>
        </p:txBody>
      </p:sp>
      <p:sp>
        <p:nvSpPr>
          <p:cNvPr id="11" name="Text 9"/>
          <p:cNvSpPr/>
          <p:nvPr/>
        </p:nvSpPr>
        <p:spPr>
          <a:xfrm>
            <a:off x="5451396" y="2977872"/>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Transform date and time into POSIXct format</a:t>
            </a:r>
            <a:endParaRPr lang="en-US" sz="1750" dirty="0"/>
          </a:p>
        </p:txBody>
      </p:sp>
      <p:sp>
        <p:nvSpPr>
          <p:cNvPr id="12" name="Text 10"/>
          <p:cNvSpPr/>
          <p:nvPr/>
        </p:nvSpPr>
        <p:spPr>
          <a:xfrm>
            <a:off x="5451396" y="3782973"/>
            <a:ext cx="3727490"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Introduce lagged PM2.5 values and rolling averages as additional predictors</a:t>
            </a:r>
            <a:endParaRPr lang="en-US" sz="1750" dirty="0"/>
          </a:p>
        </p:txBody>
      </p:sp>
      <p:sp>
        <p:nvSpPr>
          <p:cNvPr id="13" name="Shape 11"/>
          <p:cNvSpPr/>
          <p:nvPr/>
        </p:nvSpPr>
        <p:spPr>
          <a:xfrm>
            <a:off x="9640133" y="1739860"/>
            <a:ext cx="4196358" cy="4817864"/>
          </a:xfrm>
          <a:prstGeom prst="roundRect">
            <a:avLst>
              <a:gd name="adj" fmla="val 2270"/>
            </a:avLst>
          </a:prstGeom>
          <a:solidFill>
            <a:srgbClr val="F7EDD4"/>
          </a:solidFill>
          <a:ln w="7620">
            <a:solidFill>
              <a:srgbClr val="DDD3BA"/>
            </a:solidFill>
            <a:prstDash val="solid"/>
          </a:ln>
        </p:spPr>
        <p:txBody>
          <a:bodyPr/>
          <a:lstStyle/>
          <a:p>
            <a:endParaRPr lang="en-US"/>
          </a:p>
        </p:txBody>
      </p:sp>
      <p:sp>
        <p:nvSpPr>
          <p:cNvPr id="14" name="Text 12"/>
          <p:cNvSpPr/>
          <p:nvPr/>
        </p:nvSpPr>
        <p:spPr>
          <a:xfrm>
            <a:off x="9874568" y="1974294"/>
            <a:ext cx="3402330" cy="425291"/>
          </a:xfrm>
          <a:prstGeom prst="rect">
            <a:avLst/>
          </a:prstGeom>
          <a:noFill/>
          <a:ln/>
        </p:spPr>
        <p:txBody>
          <a:bodyPr wrap="none" lIns="0" tIns="0" rIns="0" bIns="0" rtlCol="0" anchor="t"/>
          <a:lstStyle/>
          <a:p>
            <a:pPr marL="0" indent="0">
              <a:lnSpc>
                <a:spcPts val="3300"/>
              </a:lnSpc>
              <a:buNone/>
            </a:pPr>
            <a:r>
              <a:rPr lang="en-US" sz="2650" dirty="0">
                <a:solidFill>
                  <a:srgbClr val="454240"/>
                </a:solidFill>
                <a:latin typeface="Libre Baskerville" pitchFamily="34" charset="0"/>
                <a:ea typeface="Libre Baskerville" pitchFamily="34" charset="-122"/>
                <a:cs typeface="Libre Baskerville" pitchFamily="34" charset="-120"/>
              </a:rPr>
              <a:t>EDA</a:t>
            </a:r>
            <a:endParaRPr lang="en-US" sz="2650" dirty="0"/>
          </a:p>
        </p:txBody>
      </p:sp>
      <p:sp>
        <p:nvSpPr>
          <p:cNvPr id="15" name="Text 13"/>
          <p:cNvSpPr/>
          <p:nvPr/>
        </p:nvSpPr>
        <p:spPr>
          <a:xfrm>
            <a:off x="9874568" y="2535674"/>
            <a:ext cx="372749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PM2.5 concentration over time</a:t>
            </a:r>
            <a:endParaRPr lang="en-US" sz="1750" dirty="0"/>
          </a:p>
        </p:txBody>
      </p:sp>
      <p:sp>
        <p:nvSpPr>
          <p:cNvPr id="16" name="Text 14"/>
          <p:cNvSpPr/>
          <p:nvPr/>
        </p:nvSpPr>
        <p:spPr>
          <a:xfrm>
            <a:off x="9874568" y="2977872"/>
            <a:ext cx="372749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Monthly and Hourly patterns</a:t>
            </a:r>
            <a:endParaRPr lang="en-US" sz="1750" dirty="0"/>
          </a:p>
        </p:txBody>
      </p:sp>
      <p:pic>
        <p:nvPicPr>
          <p:cNvPr id="17" name="Image 0" descr="preencoded.png"/>
          <p:cNvPicPr>
            <a:picLocks noChangeAspect="1"/>
          </p:cNvPicPr>
          <p:nvPr/>
        </p:nvPicPr>
        <p:blipFill>
          <a:blip r:embed="rId3"/>
          <a:stretch>
            <a:fillRect/>
          </a:stretch>
        </p:blipFill>
        <p:spPr>
          <a:xfrm>
            <a:off x="9874568" y="3595926"/>
            <a:ext cx="3717369" cy="2407920"/>
          </a:xfrm>
          <a:prstGeom prst="rect">
            <a:avLst/>
          </a:prstGeom>
        </p:spPr>
      </p:pic>
      <p:sp>
        <p:nvSpPr>
          <p:cNvPr id="18" name="Text 15"/>
          <p:cNvSpPr/>
          <p:nvPr/>
        </p:nvSpPr>
        <p:spPr>
          <a:xfrm>
            <a:off x="793790" y="681287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
</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1163" y="724138"/>
            <a:ext cx="5223153" cy="652820"/>
          </a:xfrm>
          <a:prstGeom prst="rect">
            <a:avLst/>
          </a:prstGeom>
          <a:noFill/>
          <a:ln/>
        </p:spPr>
        <p:txBody>
          <a:bodyPr wrap="none" lIns="0" tIns="0" rIns="0" bIns="0" rtlCol="0" anchor="t"/>
          <a:lstStyle/>
          <a:p>
            <a:pPr marL="0" indent="0">
              <a:lnSpc>
                <a:spcPts val="5100"/>
              </a:lnSpc>
              <a:buNone/>
            </a:pPr>
            <a:r>
              <a:rPr lang="en-US" sz="4100" b="1" dirty="0">
                <a:solidFill>
                  <a:srgbClr val="5C4E3D"/>
                </a:solidFill>
                <a:latin typeface="Libre Baskerville" pitchFamily="34" charset="0"/>
                <a:ea typeface="Libre Baskerville" pitchFamily="34" charset="-122"/>
                <a:cs typeface="Libre Baskerville" pitchFamily="34" charset="-120"/>
              </a:rPr>
              <a:t>Model Selection</a:t>
            </a:r>
            <a:endParaRPr lang="en-US" sz="4100" dirty="0"/>
          </a:p>
        </p:txBody>
      </p:sp>
      <p:sp>
        <p:nvSpPr>
          <p:cNvPr id="3" name="Shape 1"/>
          <p:cNvSpPr/>
          <p:nvPr/>
        </p:nvSpPr>
        <p:spPr>
          <a:xfrm>
            <a:off x="731163" y="2029778"/>
            <a:ext cx="470059" cy="470059"/>
          </a:xfrm>
          <a:prstGeom prst="roundRect">
            <a:avLst>
              <a:gd name="adj" fmla="val 18668"/>
            </a:avLst>
          </a:prstGeom>
          <a:solidFill>
            <a:srgbClr val="F7EDD4"/>
          </a:solidFill>
          <a:ln w="7620">
            <a:solidFill>
              <a:srgbClr val="DDD3BA"/>
            </a:solidFill>
            <a:prstDash val="solid"/>
          </a:ln>
        </p:spPr>
        <p:txBody>
          <a:bodyPr/>
          <a:lstStyle/>
          <a:p>
            <a:endParaRPr lang="en-US"/>
          </a:p>
        </p:txBody>
      </p:sp>
      <p:sp>
        <p:nvSpPr>
          <p:cNvPr id="4" name="Text 2"/>
          <p:cNvSpPr/>
          <p:nvPr/>
        </p:nvSpPr>
        <p:spPr>
          <a:xfrm>
            <a:off x="896302" y="2108121"/>
            <a:ext cx="139779" cy="313373"/>
          </a:xfrm>
          <a:prstGeom prst="rect">
            <a:avLst/>
          </a:prstGeom>
          <a:noFill/>
          <a:ln/>
        </p:spPr>
        <p:txBody>
          <a:bodyPr wrap="none" lIns="0" tIns="0" rIns="0" bIns="0" rtlCol="0" anchor="t"/>
          <a:lstStyle/>
          <a:p>
            <a:pPr marL="0" indent="0" algn="ctr">
              <a:lnSpc>
                <a:spcPts val="2450"/>
              </a:lnSpc>
              <a:buNone/>
            </a:pPr>
            <a:r>
              <a:rPr lang="en-US" sz="2450" dirty="0">
                <a:solidFill>
                  <a:srgbClr val="454240"/>
                </a:solidFill>
                <a:latin typeface="Libre Baskerville" pitchFamily="34" charset="0"/>
                <a:ea typeface="Libre Baskerville" pitchFamily="34" charset="-122"/>
                <a:cs typeface="Libre Baskerville" pitchFamily="34" charset="-120"/>
              </a:rPr>
              <a:t>1</a:t>
            </a:r>
            <a:endParaRPr lang="en-US" sz="2450" dirty="0"/>
          </a:p>
        </p:txBody>
      </p:sp>
      <p:sp>
        <p:nvSpPr>
          <p:cNvPr id="5" name="Text 3"/>
          <p:cNvSpPr/>
          <p:nvPr/>
        </p:nvSpPr>
        <p:spPr>
          <a:xfrm>
            <a:off x="1410057" y="2029778"/>
            <a:ext cx="2611517"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ARIMA</a:t>
            </a:r>
            <a:endParaRPr lang="en-US" sz="2050" dirty="0"/>
          </a:p>
        </p:txBody>
      </p:sp>
      <p:sp>
        <p:nvSpPr>
          <p:cNvPr id="6" name="Text 4"/>
          <p:cNvSpPr/>
          <p:nvPr/>
        </p:nvSpPr>
        <p:spPr>
          <a:xfrm>
            <a:off x="1410057" y="2481382"/>
            <a:ext cx="3571280" cy="1337310"/>
          </a:xfrm>
          <a:prstGeom prst="rect">
            <a:avLst/>
          </a:prstGeom>
          <a:noFill/>
          <a:ln/>
        </p:spPr>
        <p:txBody>
          <a:bodyPr wrap="square" lIns="0" tIns="0" rIns="0" bIns="0" rtlCol="0" anchor="t"/>
          <a:lstStyle/>
          <a:p>
            <a:pPr marL="0" indent="0">
              <a:lnSpc>
                <a:spcPts val="2600"/>
              </a:lnSpc>
              <a:buNone/>
            </a:pPr>
            <a:r>
              <a:rPr lang="en-US" sz="1600" dirty="0">
                <a:solidFill>
                  <a:srgbClr val="454240"/>
                </a:solidFill>
                <a:latin typeface="DM Sans" pitchFamily="34" charset="0"/>
                <a:ea typeface="DM Sans" pitchFamily="34" charset="-122"/>
                <a:cs typeface="DM Sans" pitchFamily="34" charset="-120"/>
              </a:rPr>
              <a:t>Captures trends and seasonality in stationary time series but doesn’t directly incorporate external variables.</a:t>
            </a:r>
            <a:endParaRPr lang="en-US" sz="1600" dirty="0"/>
          </a:p>
        </p:txBody>
      </p:sp>
      <p:sp>
        <p:nvSpPr>
          <p:cNvPr id="7" name="Shape 5"/>
          <p:cNvSpPr/>
          <p:nvPr/>
        </p:nvSpPr>
        <p:spPr>
          <a:xfrm>
            <a:off x="5190173" y="2029778"/>
            <a:ext cx="470059" cy="470059"/>
          </a:xfrm>
          <a:prstGeom prst="roundRect">
            <a:avLst>
              <a:gd name="adj" fmla="val 18668"/>
            </a:avLst>
          </a:prstGeom>
          <a:solidFill>
            <a:srgbClr val="F7EDD4"/>
          </a:solidFill>
          <a:ln w="7620">
            <a:solidFill>
              <a:srgbClr val="DDD3BA"/>
            </a:solidFill>
            <a:prstDash val="solid"/>
          </a:ln>
        </p:spPr>
        <p:txBody>
          <a:bodyPr/>
          <a:lstStyle/>
          <a:p>
            <a:endParaRPr lang="en-US"/>
          </a:p>
        </p:txBody>
      </p:sp>
      <p:sp>
        <p:nvSpPr>
          <p:cNvPr id="8" name="Text 6"/>
          <p:cNvSpPr/>
          <p:nvPr/>
        </p:nvSpPr>
        <p:spPr>
          <a:xfrm>
            <a:off x="5328642" y="2108121"/>
            <a:ext cx="193000" cy="313373"/>
          </a:xfrm>
          <a:prstGeom prst="rect">
            <a:avLst/>
          </a:prstGeom>
          <a:noFill/>
          <a:ln/>
        </p:spPr>
        <p:txBody>
          <a:bodyPr wrap="none" lIns="0" tIns="0" rIns="0" bIns="0" rtlCol="0" anchor="t"/>
          <a:lstStyle/>
          <a:p>
            <a:pPr marL="0" indent="0" algn="ctr">
              <a:lnSpc>
                <a:spcPts val="2450"/>
              </a:lnSpc>
              <a:buNone/>
            </a:pPr>
            <a:r>
              <a:rPr lang="en-US" sz="2450" dirty="0">
                <a:solidFill>
                  <a:srgbClr val="454240"/>
                </a:solidFill>
                <a:latin typeface="Libre Baskerville" pitchFamily="34" charset="0"/>
                <a:ea typeface="Libre Baskerville" pitchFamily="34" charset="-122"/>
                <a:cs typeface="Libre Baskerville" pitchFamily="34" charset="-120"/>
              </a:rPr>
              <a:t>2</a:t>
            </a:r>
            <a:endParaRPr lang="en-US" sz="2450" dirty="0"/>
          </a:p>
        </p:txBody>
      </p:sp>
      <p:sp>
        <p:nvSpPr>
          <p:cNvPr id="9" name="Text 7"/>
          <p:cNvSpPr/>
          <p:nvPr/>
        </p:nvSpPr>
        <p:spPr>
          <a:xfrm>
            <a:off x="5869067" y="2029778"/>
            <a:ext cx="2611517"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VAR</a:t>
            </a:r>
            <a:endParaRPr lang="en-US" sz="2050" dirty="0"/>
          </a:p>
        </p:txBody>
      </p:sp>
      <p:sp>
        <p:nvSpPr>
          <p:cNvPr id="10" name="Text 8"/>
          <p:cNvSpPr/>
          <p:nvPr/>
        </p:nvSpPr>
        <p:spPr>
          <a:xfrm>
            <a:off x="5869067" y="2481382"/>
            <a:ext cx="3571280" cy="1002983"/>
          </a:xfrm>
          <a:prstGeom prst="rect">
            <a:avLst/>
          </a:prstGeom>
          <a:noFill/>
          <a:ln/>
        </p:spPr>
        <p:txBody>
          <a:bodyPr wrap="square" lIns="0" tIns="0" rIns="0" bIns="0" rtlCol="0" anchor="t"/>
          <a:lstStyle/>
          <a:p>
            <a:pPr marL="0" indent="0">
              <a:lnSpc>
                <a:spcPts val="2600"/>
              </a:lnSpc>
              <a:buNone/>
            </a:pPr>
            <a:r>
              <a:rPr lang="en-US" sz="1600" dirty="0">
                <a:solidFill>
                  <a:srgbClr val="454240"/>
                </a:solidFill>
                <a:latin typeface="DM Sans" pitchFamily="34" charset="0"/>
                <a:ea typeface="DM Sans" pitchFamily="34" charset="-122"/>
                <a:cs typeface="DM Sans" pitchFamily="34" charset="-120"/>
              </a:rPr>
              <a:t>Multivariate model that captures dependencies between PM2.5 and weather factors.</a:t>
            </a:r>
            <a:endParaRPr lang="en-US" sz="1600" dirty="0"/>
          </a:p>
        </p:txBody>
      </p:sp>
      <p:sp>
        <p:nvSpPr>
          <p:cNvPr id="11" name="Shape 9"/>
          <p:cNvSpPr/>
          <p:nvPr/>
        </p:nvSpPr>
        <p:spPr>
          <a:xfrm>
            <a:off x="9649182" y="2029778"/>
            <a:ext cx="470059" cy="470059"/>
          </a:xfrm>
          <a:prstGeom prst="roundRect">
            <a:avLst>
              <a:gd name="adj" fmla="val 18668"/>
            </a:avLst>
          </a:prstGeom>
          <a:solidFill>
            <a:srgbClr val="F7EDD4"/>
          </a:solidFill>
          <a:ln w="7620">
            <a:solidFill>
              <a:srgbClr val="DDD3BA"/>
            </a:solidFill>
            <a:prstDash val="solid"/>
          </a:ln>
        </p:spPr>
        <p:txBody>
          <a:bodyPr/>
          <a:lstStyle/>
          <a:p>
            <a:endParaRPr lang="en-US"/>
          </a:p>
        </p:txBody>
      </p:sp>
      <p:sp>
        <p:nvSpPr>
          <p:cNvPr id="12" name="Text 10"/>
          <p:cNvSpPr/>
          <p:nvPr/>
        </p:nvSpPr>
        <p:spPr>
          <a:xfrm>
            <a:off x="9787652" y="2108121"/>
            <a:ext cx="193000" cy="313373"/>
          </a:xfrm>
          <a:prstGeom prst="rect">
            <a:avLst/>
          </a:prstGeom>
          <a:noFill/>
          <a:ln/>
        </p:spPr>
        <p:txBody>
          <a:bodyPr wrap="none" lIns="0" tIns="0" rIns="0" bIns="0" rtlCol="0" anchor="t"/>
          <a:lstStyle/>
          <a:p>
            <a:pPr marL="0" indent="0" algn="ctr">
              <a:lnSpc>
                <a:spcPts val="2450"/>
              </a:lnSpc>
              <a:buNone/>
            </a:pPr>
            <a:r>
              <a:rPr lang="en-US" sz="2450" dirty="0">
                <a:solidFill>
                  <a:srgbClr val="454240"/>
                </a:solidFill>
                <a:latin typeface="Libre Baskerville" pitchFamily="34" charset="0"/>
                <a:ea typeface="Libre Baskerville" pitchFamily="34" charset="-122"/>
                <a:cs typeface="Libre Baskerville" pitchFamily="34" charset="-120"/>
              </a:rPr>
              <a:t>3</a:t>
            </a:r>
            <a:endParaRPr lang="en-US" sz="2450" dirty="0"/>
          </a:p>
        </p:txBody>
      </p:sp>
      <p:sp>
        <p:nvSpPr>
          <p:cNvPr id="13" name="Text 11"/>
          <p:cNvSpPr/>
          <p:nvPr/>
        </p:nvSpPr>
        <p:spPr>
          <a:xfrm>
            <a:off x="10328077" y="2029778"/>
            <a:ext cx="2611517"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Prophet</a:t>
            </a:r>
            <a:endParaRPr lang="en-US" sz="2050" dirty="0"/>
          </a:p>
        </p:txBody>
      </p:sp>
      <p:sp>
        <p:nvSpPr>
          <p:cNvPr id="14" name="Text 12"/>
          <p:cNvSpPr/>
          <p:nvPr/>
        </p:nvSpPr>
        <p:spPr>
          <a:xfrm>
            <a:off x="10328077" y="2481382"/>
            <a:ext cx="3571280" cy="1002983"/>
          </a:xfrm>
          <a:prstGeom prst="rect">
            <a:avLst/>
          </a:prstGeom>
          <a:noFill/>
          <a:ln/>
        </p:spPr>
        <p:txBody>
          <a:bodyPr wrap="square" lIns="0" tIns="0" rIns="0" bIns="0" rtlCol="0" anchor="t"/>
          <a:lstStyle/>
          <a:p>
            <a:pPr marL="0" indent="0">
              <a:lnSpc>
                <a:spcPts val="2600"/>
              </a:lnSpc>
              <a:buNone/>
            </a:pPr>
            <a:r>
              <a:rPr lang="en-US" sz="1600" dirty="0">
                <a:solidFill>
                  <a:srgbClr val="454240"/>
                </a:solidFill>
                <a:latin typeface="DM Sans" pitchFamily="34" charset="0"/>
                <a:ea typeface="DM Sans" pitchFamily="34" charset="-122"/>
                <a:cs typeface="DM Sans" pitchFamily="34" charset="-120"/>
              </a:rPr>
              <a:t>Handles seasonal trends flexibly, ideal for daily and monthly PM2.5 patterns.</a:t>
            </a:r>
            <a:endParaRPr lang="en-US" sz="1600" dirty="0"/>
          </a:p>
        </p:txBody>
      </p:sp>
      <p:sp>
        <p:nvSpPr>
          <p:cNvPr id="15" name="Shape 13"/>
          <p:cNvSpPr/>
          <p:nvPr/>
        </p:nvSpPr>
        <p:spPr>
          <a:xfrm>
            <a:off x="731163" y="4262557"/>
            <a:ext cx="470059" cy="470059"/>
          </a:xfrm>
          <a:prstGeom prst="roundRect">
            <a:avLst>
              <a:gd name="adj" fmla="val 18668"/>
            </a:avLst>
          </a:prstGeom>
          <a:solidFill>
            <a:srgbClr val="F7EDD4"/>
          </a:solidFill>
          <a:ln w="7620">
            <a:solidFill>
              <a:srgbClr val="DDD3BA"/>
            </a:solidFill>
            <a:prstDash val="solid"/>
          </a:ln>
        </p:spPr>
        <p:txBody>
          <a:bodyPr/>
          <a:lstStyle/>
          <a:p>
            <a:endParaRPr lang="en-US"/>
          </a:p>
        </p:txBody>
      </p:sp>
      <p:sp>
        <p:nvSpPr>
          <p:cNvPr id="16" name="Text 14"/>
          <p:cNvSpPr/>
          <p:nvPr/>
        </p:nvSpPr>
        <p:spPr>
          <a:xfrm>
            <a:off x="874514" y="4340900"/>
            <a:ext cx="183356" cy="313373"/>
          </a:xfrm>
          <a:prstGeom prst="rect">
            <a:avLst/>
          </a:prstGeom>
          <a:noFill/>
          <a:ln/>
        </p:spPr>
        <p:txBody>
          <a:bodyPr wrap="none" lIns="0" tIns="0" rIns="0" bIns="0" rtlCol="0" anchor="t"/>
          <a:lstStyle/>
          <a:p>
            <a:pPr marL="0" indent="0" algn="ctr">
              <a:lnSpc>
                <a:spcPts val="2450"/>
              </a:lnSpc>
              <a:buNone/>
            </a:pPr>
            <a:r>
              <a:rPr lang="en-US" sz="2450" dirty="0">
                <a:solidFill>
                  <a:srgbClr val="454240"/>
                </a:solidFill>
                <a:latin typeface="Libre Baskerville" pitchFamily="34" charset="0"/>
                <a:ea typeface="Libre Baskerville" pitchFamily="34" charset="-122"/>
                <a:cs typeface="Libre Baskerville" pitchFamily="34" charset="-120"/>
              </a:rPr>
              <a:t>4</a:t>
            </a:r>
            <a:endParaRPr lang="en-US" sz="2450" dirty="0"/>
          </a:p>
        </p:txBody>
      </p:sp>
      <p:sp>
        <p:nvSpPr>
          <p:cNvPr id="17" name="Text 15"/>
          <p:cNvSpPr/>
          <p:nvPr/>
        </p:nvSpPr>
        <p:spPr>
          <a:xfrm>
            <a:off x="1410057" y="4262557"/>
            <a:ext cx="2611517"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Random Forest</a:t>
            </a:r>
            <a:endParaRPr lang="en-US" sz="2050" dirty="0"/>
          </a:p>
        </p:txBody>
      </p:sp>
      <p:sp>
        <p:nvSpPr>
          <p:cNvPr id="18" name="Text 16"/>
          <p:cNvSpPr/>
          <p:nvPr/>
        </p:nvSpPr>
        <p:spPr>
          <a:xfrm>
            <a:off x="1410057" y="4714161"/>
            <a:ext cx="3571280" cy="1002983"/>
          </a:xfrm>
          <a:prstGeom prst="rect">
            <a:avLst/>
          </a:prstGeom>
          <a:noFill/>
          <a:ln/>
        </p:spPr>
        <p:txBody>
          <a:bodyPr wrap="square" lIns="0" tIns="0" rIns="0" bIns="0" rtlCol="0" anchor="t"/>
          <a:lstStyle/>
          <a:p>
            <a:pPr marL="0" indent="0">
              <a:lnSpc>
                <a:spcPts val="2600"/>
              </a:lnSpc>
              <a:buNone/>
            </a:pPr>
            <a:r>
              <a:rPr lang="en-US" sz="1600" dirty="0">
                <a:solidFill>
                  <a:srgbClr val="454240"/>
                </a:solidFill>
                <a:latin typeface="DM Sans" pitchFamily="34" charset="0"/>
                <a:ea typeface="DM Sans" pitchFamily="34" charset="-122"/>
                <a:cs typeface="DM Sans" pitchFamily="34" charset="-120"/>
              </a:rPr>
              <a:t>Robust for non-linear relationships; models PM2.5 and weather factors but lacks time-series sequencing.</a:t>
            </a:r>
            <a:endParaRPr lang="en-US" sz="1600" dirty="0"/>
          </a:p>
        </p:txBody>
      </p:sp>
      <p:sp>
        <p:nvSpPr>
          <p:cNvPr id="19" name="Shape 17"/>
          <p:cNvSpPr/>
          <p:nvPr/>
        </p:nvSpPr>
        <p:spPr>
          <a:xfrm>
            <a:off x="5190173" y="4262557"/>
            <a:ext cx="470059" cy="470059"/>
          </a:xfrm>
          <a:prstGeom prst="roundRect">
            <a:avLst>
              <a:gd name="adj" fmla="val 18668"/>
            </a:avLst>
          </a:prstGeom>
          <a:solidFill>
            <a:srgbClr val="F7EDD4"/>
          </a:solidFill>
          <a:ln w="7620">
            <a:solidFill>
              <a:srgbClr val="DDD3BA"/>
            </a:solidFill>
            <a:prstDash val="solid"/>
          </a:ln>
        </p:spPr>
        <p:txBody>
          <a:bodyPr/>
          <a:lstStyle/>
          <a:p>
            <a:endParaRPr lang="en-US"/>
          </a:p>
        </p:txBody>
      </p:sp>
      <p:sp>
        <p:nvSpPr>
          <p:cNvPr id="20" name="Text 18"/>
          <p:cNvSpPr/>
          <p:nvPr/>
        </p:nvSpPr>
        <p:spPr>
          <a:xfrm>
            <a:off x="5336143" y="4340900"/>
            <a:ext cx="177998" cy="313373"/>
          </a:xfrm>
          <a:prstGeom prst="rect">
            <a:avLst/>
          </a:prstGeom>
          <a:noFill/>
          <a:ln/>
        </p:spPr>
        <p:txBody>
          <a:bodyPr wrap="none" lIns="0" tIns="0" rIns="0" bIns="0" rtlCol="0" anchor="t"/>
          <a:lstStyle/>
          <a:p>
            <a:pPr marL="0" indent="0" algn="ctr">
              <a:lnSpc>
                <a:spcPts val="2450"/>
              </a:lnSpc>
              <a:buNone/>
            </a:pPr>
            <a:r>
              <a:rPr lang="en-US" sz="2450" dirty="0">
                <a:solidFill>
                  <a:srgbClr val="454240"/>
                </a:solidFill>
                <a:latin typeface="Libre Baskerville" pitchFamily="34" charset="0"/>
                <a:ea typeface="Libre Baskerville" pitchFamily="34" charset="-122"/>
                <a:cs typeface="Libre Baskerville" pitchFamily="34" charset="-120"/>
              </a:rPr>
              <a:t>5</a:t>
            </a:r>
            <a:endParaRPr lang="en-US" sz="2450" dirty="0"/>
          </a:p>
        </p:txBody>
      </p:sp>
      <p:sp>
        <p:nvSpPr>
          <p:cNvPr id="21" name="Text 19"/>
          <p:cNvSpPr/>
          <p:nvPr/>
        </p:nvSpPr>
        <p:spPr>
          <a:xfrm>
            <a:off x="5869067" y="4262557"/>
            <a:ext cx="2611517"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XGBoost</a:t>
            </a:r>
            <a:endParaRPr lang="en-US" sz="2050" dirty="0"/>
          </a:p>
        </p:txBody>
      </p:sp>
      <p:sp>
        <p:nvSpPr>
          <p:cNvPr id="22" name="Text 20"/>
          <p:cNvSpPr/>
          <p:nvPr/>
        </p:nvSpPr>
        <p:spPr>
          <a:xfrm>
            <a:off x="5869067" y="4714161"/>
            <a:ext cx="3571280" cy="1002983"/>
          </a:xfrm>
          <a:prstGeom prst="rect">
            <a:avLst/>
          </a:prstGeom>
          <a:noFill/>
          <a:ln/>
        </p:spPr>
        <p:txBody>
          <a:bodyPr wrap="square" lIns="0" tIns="0" rIns="0" bIns="0" rtlCol="0" anchor="t"/>
          <a:lstStyle/>
          <a:p>
            <a:pPr marL="0" indent="0">
              <a:lnSpc>
                <a:spcPts val="2600"/>
              </a:lnSpc>
              <a:buNone/>
            </a:pPr>
            <a:r>
              <a:rPr lang="en-US" sz="1600" dirty="0">
                <a:solidFill>
                  <a:srgbClr val="454240"/>
                </a:solidFill>
                <a:latin typeface="DM Sans" pitchFamily="34" charset="0"/>
                <a:ea typeface="DM Sans" pitchFamily="34" charset="-122"/>
                <a:cs typeface="DM Sans" pitchFamily="34" charset="-120"/>
              </a:rPr>
              <a:t>High accuracy, handles non-linear interactions, uses gradient boosting with multiple predictors.</a:t>
            </a:r>
            <a:endParaRPr lang="en-US" sz="1600" dirty="0"/>
          </a:p>
        </p:txBody>
      </p:sp>
      <p:sp>
        <p:nvSpPr>
          <p:cNvPr id="23" name="Shape 21"/>
          <p:cNvSpPr/>
          <p:nvPr/>
        </p:nvSpPr>
        <p:spPr>
          <a:xfrm>
            <a:off x="9649182" y="4262557"/>
            <a:ext cx="470059" cy="470059"/>
          </a:xfrm>
          <a:prstGeom prst="roundRect">
            <a:avLst>
              <a:gd name="adj" fmla="val 18668"/>
            </a:avLst>
          </a:prstGeom>
          <a:solidFill>
            <a:srgbClr val="F7EDD4"/>
          </a:solidFill>
          <a:ln w="7620">
            <a:solidFill>
              <a:srgbClr val="DDD3BA"/>
            </a:solidFill>
            <a:prstDash val="solid"/>
          </a:ln>
        </p:spPr>
        <p:txBody>
          <a:bodyPr/>
          <a:lstStyle/>
          <a:p>
            <a:endParaRPr lang="en-US"/>
          </a:p>
        </p:txBody>
      </p:sp>
      <p:sp>
        <p:nvSpPr>
          <p:cNvPr id="24" name="Text 22"/>
          <p:cNvSpPr/>
          <p:nvPr/>
        </p:nvSpPr>
        <p:spPr>
          <a:xfrm>
            <a:off x="9783485" y="4340900"/>
            <a:ext cx="201454" cy="313373"/>
          </a:xfrm>
          <a:prstGeom prst="rect">
            <a:avLst/>
          </a:prstGeom>
          <a:noFill/>
          <a:ln/>
        </p:spPr>
        <p:txBody>
          <a:bodyPr wrap="none" lIns="0" tIns="0" rIns="0" bIns="0" rtlCol="0" anchor="t"/>
          <a:lstStyle/>
          <a:p>
            <a:pPr marL="0" indent="0" algn="ctr">
              <a:lnSpc>
                <a:spcPts val="2450"/>
              </a:lnSpc>
              <a:buNone/>
            </a:pPr>
            <a:r>
              <a:rPr lang="en-US" sz="2450" dirty="0">
                <a:solidFill>
                  <a:srgbClr val="454240"/>
                </a:solidFill>
                <a:latin typeface="Libre Baskerville" pitchFamily="34" charset="0"/>
                <a:ea typeface="Libre Baskerville" pitchFamily="34" charset="-122"/>
                <a:cs typeface="Libre Baskerville" pitchFamily="34" charset="-120"/>
              </a:rPr>
              <a:t>6</a:t>
            </a:r>
            <a:endParaRPr lang="en-US" sz="2450" dirty="0"/>
          </a:p>
        </p:txBody>
      </p:sp>
      <p:sp>
        <p:nvSpPr>
          <p:cNvPr id="25" name="Text 23"/>
          <p:cNvSpPr/>
          <p:nvPr/>
        </p:nvSpPr>
        <p:spPr>
          <a:xfrm>
            <a:off x="10328077" y="4262557"/>
            <a:ext cx="2611517"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SVR</a:t>
            </a:r>
            <a:endParaRPr lang="en-US" sz="2050" dirty="0"/>
          </a:p>
        </p:txBody>
      </p:sp>
      <p:sp>
        <p:nvSpPr>
          <p:cNvPr id="26" name="Text 24"/>
          <p:cNvSpPr/>
          <p:nvPr/>
        </p:nvSpPr>
        <p:spPr>
          <a:xfrm>
            <a:off x="10328077" y="4714161"/>
            <a:ext cx="3571280" cy="1002983"/>
          </a:xfrm>
          <a:prstGeom prst="rect">
            <a:avLst/>
          </a:prstGeom>
          <a:noFill/>
          <a:ln/>
        </p:spPr>
        <p:txBody>
          <a:bodyPr wrap="square" lIns="0" tIns="0" rIns="0" bIns="0" rtlCol="0" anchor="t"/>
          <a:lstStyle/>
          <a:p>
            <a:pPr marL="0" indent="0">
              <a:lnSpc>
                <a:spcPts val="2600"/>
              </a:lnSpc>
              <a:buNone/>
            </a:pPr>
            <a:r>
              <a:rPr lang="en-US" sz="1600" dirty="0">
                <a:solidFill>
                  <a:srgbClr val="454240"/>
                </a:solidFill>
                <a:latin typeface="DM Sans" pitchFamily="34" charset="0"/>
                <a:ea typeface="DM Sans" pitchFamily="34" charset="-122"/>
                <a:cs typeface="DM Sans" pitchFamily="34" charset="-120"/>
              </a:rPr>
              <a:t>Captures complex non-linear relationships through higher-dimensional transformations.</a:t>
            </a:r>
            <a:endParaRPr lang="en-US" sz="1600" dirty="0"/>
          </a:p>
        </p:txBody>
      </p:sp>
      <p:sp>
        <p:nvSpPr>
          <p:cNvPr id="27" name="Shape 25"/>
          <p:cNvSpPr/>
          <p:nvPr/>
        </p:nvSpPr>
        <p:spPr>
          <a:xfrm>
            <a:off x="731163" y="5952172"/>
            <a:ext cx="6479619" cy="1553170"/>
          </a:xfrm>
          <a:prstGeom prst="roundRect">
            <a:avLst>
              <a:gd name="adj" fmla="val 5650"/>
            </a:avLst>
          </a:prstGeom>
          <a:solidFill>
            <a:srgbClr val="F7EDD4"/>
          </a:solidFill>
          <a:ln w="7620">
            <a:solidFill>
              <a:srgbClr val="DDD3BA"/>
            </a:solidFill>
            <a:prstDash val="solid"/>
          </a:ln>
        </p:spPr>
        <p:txBody>
          <a:bodyPr/>
          <a:lstStyle/>
          <a:p>
            <a:endParaRPr lang="en-US"/>
          </a:p>
        </p:txBody>
      </p:sp>
      <p:sp>
        <p:nvSpPr>
          <p:cNvPr id="28" name="Text 26"/>
          <p:cNvSpPr/>
          <p:nvPr/>
        </p:nvSpPr>
        <p:spPr>
          <a:xfrm>
            <a:off x="947618" y="6168628"/>
            <a:ext cx="2658666"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Data Characteristics</a:t>
            </a:r>
            <a:endParaRPr lang="en-US" sz="2050" dirty="0"/>
          </a:p>
        </p:txBody>
      </p:sp>
      <p:sp>
        <p:nvSpPr>
          <p:cNvPr id="29" name="Text 27"/>
          <p:cNvSpPr/>
          <p:nvPr/>
        </p:nvSpPr>
        <p:spPr>
          <a:xfrm>
            <a:off x="947618" y="6620232"/>
            <a:ext cx="6046708" cy="668655"/>
          </a:xfrm>
          <a:prstGeom prst="rect">
            <a:avLst/>
          </a:prstGeom>
          <a:noFill/>
          <a:ln/>
        </p:spPr>
        <p:txBody>
          <a:bodyPr wrap="square" lIns="0" tIns="0" rIns="0" bIns="0" rtlCol="0" anchor="t"/>
          <a:lstStyle/>
          <a:p>
            <a:pPr marL="0" indent="0">
              <a:lnSpc>
                <a:spcPts val="2600"/>
              </a:lnSpc>
              <a:buNone/>
            </a:pPr>
            <a:r>
              <a:rPr lang="en-US" sz="1600" b="1" dirty="0">
                <a:solidFill>
                  <a:srgbClr val="454240"/>
                </a:solidFill>
                <a:latin typeface="DM Sans" pitchFamily="34" charset="0"/>
                <a:ea typeface="DM Sans" pitchFamily="34" charset="-122"/>
                <a:cs typeface="DM Sans" pitchFamily="34" charset="-120"/>
              </a:rPr>
              <a:t>Priority on models like Prophet, VAR, and XGBoost to handle seasonality, trends, and multivariate interactions</a:t>
            </a:r>
            <a:endParaRPr lang="en-US" sz="1600" dirty="0"/>
          </a:p>
        </p:txBody>
      </p:sp>
      <p:sp>
        <p:nvSpPr>
          <p:cNvPr id="30" name="Shape 28"/>
          <p:cNvSpPr/>
          <p:nvPr/>
        </p:nvSpPr>
        <p:spPr>
          <a:xfrm>
            <a:off x="7419618" y="5952172"/>
            <a:ext cx="6479619" cy="1553170"/>
          </a:xfrm>
          <a:prstGeom prst="roundRect">
            <a:avLst>
              <a:gd name="adj" fmla="val 5650"/>
            </a:avLst>
          </a:prstGeom>
          <a:solidFill>
            <a:srgbClr val="F7EDD4"/>
          </a:solidFill>
          <a:ln w="7620">
            <a:solidFill>
              <a:srgbClr val="DDD3BA"/>
            </a:solidFill>
            <a:prstDash val="solid"/>
          </a:ln>
        </p:spPr>
        <p:txBody>
          <a:bodyPr/>
          <a:lstStyle/>
          <a:p>
            <a:endParaRPr lang="en-US"/>
          </a:p>
        </p:txBody>
      </p:sp>
      <p:sp>
        <p:nvSpPr>
          <p:cNvPr id="31" name="Text 29"/>
          <p:cNvSpPr/>
          <p:nvPr/>
        </p:nvSpPr>
        <p:spPr>
          <a:xfrm>
            <a:off x="7636073" y="6168628"/>
            <a:ext cx="3161705" cy="326350"/>
          </a:xfrm>
          <a:prstGeom prst="rect">
            <a:avLst/>
          </a:prstGeom>
          <a:noFill/>
          <a:ln/>
        </p:spPr>
        <p:txBody>
          <a:bodyPr wrap="none" lIns="0" tIns="0" rIns="0" bIns="0" rtlCol="0" anchor="t"/>
          <a:lstStyle/>
          <a:p>
            <a:pPr marL="0" indent="0">
              <a:lnSpc>
                <a:spcPts val="2550"/>
              </a:lnSpc>
              <a:buNone/>
            </a:pPr>
            <a:r>
              <a:rPr lang="en-US" sz="2050" dirty="0">
                <a:solidFill>
                  <a:srgbClr val="454240"/>
                </a:solidFill>
                <a:latin typeface="Libre Baskerville" pitchFamily="34" charset="0"/>
                <a:ea typeface="Libre Baskerville" pitchFamily="34" charset="-122"/>
                <a:cs typeface="Libre Baskerville" pitchFamily="34" charset="-120"/>
              </a:rPr>
              <a:t>Performance Validation</a:t>
            </a:r>
            <a:endParaRPr lang="en-US" sz="2050" dirty="0"/>
          </a:p>
        </p:txBody>
      </p:sp>
      <p:sp>
        <p:nvSpPr>
          <p:cNvPr id="32" name="Text 30"/>
          <p:cNvSpPr/>
          <p:nvPr/>
        </p:nvSpPr>
        <p:spPr>
          <a:xfrm>
            <a:off x="7636073" y="6620232"/>
            <a:ext cx="6046708" cy="668655"/>
          </a:xfrm>
          <a:prstGeom prst="rect">
            <a:avLst/>
          </a:prstGeom>
          <a:noFill/>
          <a:ln/>
        </p:spPr>
        <p:txBody>
          <a:bodyPr wrap="square" lIns="0" tIns="0" rIns="0" bIns="0" rtlCol="0" anchor="t"/>
          <a:lstStyle/>
          <a:p>
            <a:pPr marL="0" indent="0">
              <a:lnSpc>
                <a:spcPts val="2600"/>
              </a:lnSpc>
              <a:buNone/>
            </a:pPr>
            <a:r>
              <a:rPr lang="en-US" sz="1600" b="1" dirty="0">
                <a:solidFill>
                  <a:srgbClr val="454240"/>
                </a:solidFill>
                <a:latin typeface="DM Sans" pitchFamily="34" charset="0"/>
                <a:ea typeface="DM Sans" pitchFamily="34" charset="-122"/>
                <a:cs typeface="DM Sans" pitchFamily="34" charset="-120"/>
              </a:rPr>
              <a:t>Evaluate RMSE and MAE using a hold-out test set for unbiased accuracy assessment</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26996"/>
            <a:ext cx="8673584"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Model Performance evalution</a:t>
            </a:r>
            <a:endParaRPr lang="en-US" sz="4450" dirty="0"/>
          </a:p>
        </p:txBody>
      </p:sp>
      <p:pic>
        <p:nvPicPr>
          <p:cNvPr id="3" name="Image 0" descr="preencoded.png"/>
          <p:cNvPicPr>
            <a:picLocks noChangeAspect="1"/>
          </p:cNvPicPr>
          <p:nvPr/>
        </p:nvPicPr>
        <p:blipFill>
          <a:blip r:embed="rId3"/>
          <a:stretch>
            <a:fillRect/>
          </a:stretch>
        </p:blipFill>
        <p:spPr>
          <a:xfrm>
            <a:off x="793790" y="2031087"/>
            <a:ext cx="3978116" cy="1712476"/>
          </a:xfrm>
          <a:prstGeom prst="rect">
            <a:avLst/>
          </a:prstGeom>
        </p:spPr>
      </p:pic>
      <p:sp>
        <p:nvSpPr>
          <p:cNvPr id="4" name="Text 1"/>
          <p:cNvSpPr/>
          <p:nvPr/>
        </p:nvSpPr>
        <p:spPr>
          <a:xfrm>
            <a:off x="793790" y="3998714"/>
            <a:ext cx="2835235"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5" name="Text 2"/>
          <p:cNvSpPr/>
          <p:nvPr/>
        </p:nvSpPr>
        <p:spPr>
          <a:xfrm>
            <a:off x="793790" y="4579858"/>
            <a:ext cx="3978116" cy="217741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XGBoost Performance</a:t>
            </a:r>
            <a:r>
              <a:rPr lang="en-US" sz="1750" dirty="0">
                <a:solidFill>
                  <a:srgbClr val="454240"/>
                </a:solidFill>
                <a:latin typeface="DM Sans" pitchFamily="34" charset="0"/>
                <a:ea typeface="DM Sans" pitchFamily="34" charset="-122"/>
                <a:cs typeface="DM Sans" pitchFamily="34" charset="-120"/>
              </a:rPr>
              <a:t>: XGBoost achieved the lowest RMSE and second-lowest MAE, indicating strong predictive accuracy and minimal deviation from actual values.</a:t>
            </a:r>
            <a:endParaRPr lang="en-US" sz="1750" dirty="0"/>
          </a:p>
        </p:txBody>
      </p:sp>
      <p:pic>
        <p:nvPicPr>
          <p:cNvPr id="6" name="Image 1" descr="preencoded.png"/>
          <p:cNvPicPr>
            <a:picLocks noChangeAspect="1"/>
          </p:cNvPicPr>
          <p:nvPr/>
        </p:nvPicPr>
        <p:blipFill>
          <a:blip r:embed="rId4"/>
          <a:stretch>
            <a:fillRect/>
          </a:stretch>
        </p:blipFill>
        <p:spPr>
          <a:xfrm>
            <a:off x="5332928" y="2031087"/>
            <a:ext cx="3978116" cy="3605332"/>
          </a:xfrm>
          <a:prstGeom prst="rect">
            <a:avLst/>
          </a:prstGeom>
        </p:spPr>
      </p:pic>
      <p:sp>
        <p:nvSpPr>
          <p:cNvPr id="7" name="Text 3"/>
          <p:cNvSpPr/>
          <p:nvPr/>
        </p:nvSpPr>
        <p:spPr>
          <a:xfrm>
            <a:off x="5332928" y="5891570"/>
            <a:ext cx="2835235"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8" name="Text 4"/>
          <p:cNvSpPr/>
          <p:nvPr/>
        </p:nvSpPr>
        <p:spPr>
          <a:xfrm>
            <a:off x="5332928" y="6472714"/>
            <a:ext cx="3978116"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5"/>
          <p:cNvSpPr/>
          <p:nvPr/>
        </p:nvSpPr>
        <p:spPr>
          <a:xfrm>
            <a:off x="9872067" y="1980009"/>
            <a:ext cx="3978116"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6"/>
          <p:cNvSpPr/>
          <p:nvPr/>
        </p:nvSpPr>
        <p:spPr>
          <a:xfrm>
            <a:off x="9872067" y="2546985"/>
            <a:ext cx="3978116" cy="1451610"/>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Non-linear Handling</a:t>
            </a:r>
            <a:r>
              <a:rPr lang="en-US" sz="1750" dirty="0">
                <a:solidFill>
                  <a:srgbClr val="454240"/>
                </a:solidFill>
                <a:latin typeface="DM Sans" pitchFamily="34" charset="0"/>
                <a:ea typeface="DM Sans" pitchFamily="34" charset="-122"/>
                <a:cs typeface="DM Sans" pitchFamily="34" charset="-120"/>
              </a:rPr>
              <a:t>: XGBoost’s effectiveness highlights its ability to model non-linear relationships and leverage multivariate features.</a:t>
            </a:r>
            <a:endParaRPr lang="en-US" sz="1750" dirty="0"/>
          </a:p>
        </p:txBody>
      </p:sp>
      <p:sp>
        <p:nvSpPr>
          <p:cNvPr id="11" name="Text 7"/>
          <p:cNvSpPr/>
          <p:nvPr/>
        </p:nvSpPr>
        <p:spPr>
          <a:xfrm>
            <a:off x="9872067" y="4077891"/>
            <a:ext cx="3978116" cy="1814513"/>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Forecast Comparison</a:t>
            </a:r>
            <a:r>
              <a:rPr lang="en-US" sz="1750" dirty="0">
                <a:solidFill>
                  <a:srgbClr val="454240"/>
                </a:solidFill>
                <a:latin typeface="DM Sans" pitchFamily="34" charset="0"/>
                <a:ea typeface="DM Sans" pitchFamily="34" charset="-122"/>
                <a:cs typeface="DM Sans" pitchFamily="34" charset="-120"/>
              </a:rPr>
              <a:t>: XGBoost forecasts closely match actual PM2.5 levels, with other models showing noticeable lag or deviation.</a:t>
            </a:r>
            <a:endParaRPr lang="en-US" sz="1750" dirty="0"/>
          </a:p>
        </p:txBody>
      </p:sp>
      <p:sp>
        <p:nvSpPr>
          <p:cNvPr id="12" name="Text 8"/>
          <p:cNvSpPr/>
          <p:nvPr/>
        </p:nvSpPr>
        <p:spPr>
          <a:xfrm>
            <a:off x="9872067" y="5971699"/>
            <a:ext cx="3978116" cy="1451610"/>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Winter Pollution Fit</a:t>
            </a:r>
            <a:r>
              <a:rPr lang="en-US" sz="1750" dirty="0">
                <a:solidFill>
                  <a:srgbClr val="454240"/>
                </a:solidFill>
                <a:latin typeface="DM Sans" pitchFamily="34" charset="0"/>
                <a:ea typeface="DM Sans" pitchFamily="34" charset="-122"/>
                <a:cs typeface="DM Sans" pitchFamily="34" charset="-120"/>
              </a:rPr>
              <a:t>: XGBoost’s precision in capturing winter pollution spikes, aligning closely with real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408748"/>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5C4E3D"/>
                </a:solidFill>
                <a:latin typeface="Libre Baskerville" pitchFamily="34" charset="0"/>
                <a:ea typeface="Libre Baskerville" pitchFamily="34" charset="-122"/>
                <a:cs typeface="Libre Baskerville" pitchFamily="34" charset="-120"/>
              </a:rPr>
              <a:t>Conclusions</a:t>
            </a:r>
            <a:endParaRPr lang="en-US" sz="4450" dirty="0"/>
          </a:p>
        </p:txBody>
      </p:sp>
      <p:sp>
        <p:nvSpPr>
          <p:cNvPr id="3" name="Shape 1"/>
          <p:cNvSpPr/>
          <p:nvPr/>
        </p:nvSpPr>
        <p:spPr>
          <a:xfrm>
            <a:off x="793790" y="2826306"/>
            <a:ext cx="396835" cy="396835"/>
          </a:xfrm>
          <a:prstGeom prst="roundRect">
            <a:avLst>
              <a:gd name="adj" fmla="val 24007"/>
            </a:avLst>
          </a:prstGeom>
          <a:solidFill>
            <a:srgbClr val="F7EDD4"/>
          </a:solidFill>
          <a:ln w="7620">
            <a:solidFill>
              <a:srgbClr val="DDD3BA"/>
            </a:solidFill>
            <a:prstDash val="solid"/>
          </a:ln>
        </p:spPr>
        <p:txBody>
          <a:bodyPr/>
          <a:lstStyle/>
          <a:p>
            <a:endParaRPr lang="en-US"/>
          </a:p>
        </p:txBody>
      </p:sp>
      <p:sp>
        <p:nvSpPr>
          <p:cNvPr id="4" name="Text 2"/>
          <p:cNvSpPr/>
          <p:nvPr/>
        </p:nvSpPr>
        <p:spPr>
          <a:xfrm>
            <a:off x="1417439" y="2826306"/>
            <a:ext cx="3572708" cy="708660"/>
          </a:xfrm>
          <a:prstGeom prst="rect">
            <a:avLst/>
          </a:prstGeom>
          <a:noFill/>
          <a:ln/>
        </p:spPr>
        <p:txBody>
          <a:bodyPr wrap="square" lIns="0" tIns="0" rIns="0" bIns="0" rtlCol="0" anchor="t"/>
          <a:lstStyle/>
          <a:p>
            <a:pPr marL="0" indent="0">
              <a:lnSpc>
                <a:spcPts val="2750"/>
              </a:lnSpc>
              <a:buNone/>
            </a:pPr>
            <a:r>
              <a:rPr lang="en-US" sz="2200" b="1" dirty="0">
                <a:solidFill>
                  <a:srgbClr val="454240"/>
                </a:solidFill>
                <a:latin typeface="Libre Baskerville" pitchFamily="34" charset="0"/>
                <a:ea typeface="Libre Baskerville" pitchFamily="34" charset="-122"/>
                <a:cs typeface="Libre Baskerville" pitchFamily="34" charset="-120"/>
              </a:rPr>
              <a:t>XGBoost Outperformed</a:t>
            </a:r>
            <a:endParaRPr lang="en-US" sz="2200" dirty="0"/>
          </a:p>
        </p:txBody>
      </p:sp>
      <p:sp>
        <p:nvSpPr>
          <p:cNvPr id="5" name="Text 3"/>
          <p:cNvSpPr/>
          <p:nvPr/>
        </p:nvSpPr>
        <p:spPr>
          <a:xfrm>
            <a:off x="1417439" y="3671054"/>
            <a:ext cx="3572708" cy="1451610"/>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XGBoost achieved the lowest RMSE and MAE on the test set, proving most effective for PM2.5 pollution forecasting</a:t>
            </a:r>
            <a:endParaRPr lang="en-US" sz="1750" dirty="0"/>
          </a:p>
        </p:txBody>
      </p:sp>
      <p:sp>
        <p:nvSpPr>
          <p:cNvPr id="6" name="Shape 4"/>
          <p:cNvSpPr/>
          <p:nvPr/>
        </p:nvSpPr>
        <p:spPr>
          <a:xfrm>
            <a:off x="5216962" y="2826306"/>
            <a:ext cx="396835" cy="396835"/>
          </a:xfrm>
          <a:prstGeom prst="roundRect">
            <a:avLst>
              <a:gd name="adj" fmla="val 24007"/>
            </a:avLst>
          </a:prstGeom>
          <a:solidFill>
            <a:srgbClr val="F7EDD4"/>
          </a:solidFill>
          <a:ln w="7620">
            <a:solidFill>
              <a:srgbClr val="DDD3BA"/>
            </a:solidFill>
            <a:prstDash val="solid"/>
          </a:ln>
        </p:spPr>
        <p:txBody>
          <a:bodyPr/>
          <a:lstStyle/>
          <a:p>
            <a:endParaRPr lang="en-US"/>
          </a:p>
        </p:txBody>
      </p:sp>
      <p:sp>
        <p:nvSpPr>
          <p:cNvPr id="7" name="Text 5"/>
          <p:cNvSpPr/>
          <p:nvPr/>
        </p:nvSpPr>
        <p:spPr>
          <a:xfrm>
            <a:off x="5840611" y="2826306"/>
            <a:ext cx="3572708" cy="708660"/>
          </a:xfrm>
          <a:prstGeom prst="rect">
            <a:avLst/>
          </a:prstGeom>
          <a:noFill/>
          <a:ln/>
        </p:spPr>
        <p:txBody>
          <a:bodyPr wrap="square" lIns="0" tIns="0" rIns="0" bIns="0" rtlCol="0" anchor="t"/>
          <a:lstStyle/>
          <a:p>
            <a:pPr marL="0" indent="0">
              <a:lnSpc>
                <a:spcPts val="2750"/>
              </a:lnSpc>
              <a:buNone/>
            </a:pPr>
            <a:r>
              <a:rPr lang="en-US" sz="2200" b="1" dirty="0">
                <a:solidFill>
                  <a:srgbClr val="454240"/>
                </a:solidFill>
                <a:latin typeface="Libre Baskerville" pitchFamily="34" charset="0"/>
                <a:ea typeface="Libre Baskerville" pitchFamily="34" charset="-122"/>
                <a:cs typeface="Libre Baskerville" pitchFamily="34" charset="-120"/>
              </a:rPr>
              <a:t>Impact of Meteorological Factors</a:t>
            </a:r>
            <a:endParaRPr lang="en-US" sz="2200" dirty="0"/>
          </a:p>
        </p:txBody>
      </p:sp>
      <p:sp>
        <p:nvSpPr>
          <p:cNvPr id="8" name="Text 6"/>
          <p:cNvSpPr/>
          <p:nvPr/>
        </p:nvSpPr>
        <p:spPr>
          <a:xfrm>
            <a:off x="5840611" y="3671054"/>
            <a:ext cx="3572708" cy="1814513"/>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Incorporating weather data (e.g., wind speed, temperature) improved model accuracy; wind speed showed a strong inverse correlation with PM2.5 levels</a:t>
            </a:r>
            <a:endParaRPr lang="en-US" sz="1750" dirty="0"/>
          </a:p>
        </p:txBody>
      </p:sp>
      <p:sp>
        <p:nvSpPr>
          <p:cNvPr id="9" name="Shape 7"/>
          <p:cNvSpPr/>
          <p:nvPr/>
        </p:nvSpPr>
        <p:spPr>
          <a:xfrm>
            <a:off x="9640133" y="2826306"/>
            <a:ext cx="396835" cy="396835"/>
          </a:xfrm>
          <a:prstGeom prst="roundRect">
            <a:avLst>
              <a:gd name="adj" fmla="val 24007"/>
            </a:avLst>
          </a:prstGeom>
          <a:solidFill>
            <a:srgbClr val="F7EDD4"/>
          </a:solidFill>
          <a:ln w="7620">
            <a:solidFill>
              <a:srgbClr val="DDD3BA"/>
            </a:solidFill>
            <a:prstDash val="solid"/>
          </a:ln>
        </p:spPr>
        <p:txBody>
          <a:bodyPr/>
          <a:lstStyle/>
          <a:p>
            <a:endParaRPr lang="en-US"/>
          </a:p>
        </p:txBody>
      </p:sp>
      <p:sp>
        <p:nvSpPr>
          <p:cNvPr id="10" name="Text 8"/>
          <p:cNvSpPr/>
          <p:nvPr/>
        </p:nvSpPr>
        <p:spPr>
          <a:xfrm>
            <a:off x="10263783" y="282630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54240"/>
                </a:solidFill>
                <a:latin typeface="Libre Baskerville" pitchFamily="34" charset="0"/>
                <a:ea typeface="Libre Baskerville" pitchFamily="34" charset="-122"/>
                <a:cs typeface="Libre Baskerville" pitchFamily="34" charset="-120"/>
              </a:rPr>
              <a:t>Seasonal Patterns</a:t>
            </a:r>
            <a:endParaRPr lang="en-US" sz="2200" dirty="0"/>
          </a:p>
        </p:txBody>
      </p:sp>
      <p:sp>
        <p:nvSpPr>
          <p:cNvPr id="11" name="Text 9"/>
          <p:cNvSpPr/>
          <p:nvPr/>
        </p:nvSpPr>
        <p:spPr>
          <a:xfrm>
            <a:off x="10263783" y="3316724"/>
            <a:ext cx="3572708" cy="1451610"/>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Winter months showed elevated pollution levels, underscoring the importance of seasonally-aware forecasting</a:t>
            </a:r>
            <a:endParaRPr lang="en-US" sz="1750" dirty="0"/>
          </a:p>
        </p:txBody>
      </p:sp>
      <p:sp>
        <p:nvSpPr>
          <p:cNvPr id="12" name="Shape 10"/>
          <p:cNvSpPr/>
          <p:nvPr/>
        </p:nvSpPr>
        <p:spPr>
          <a:xfrm>
            <a:off x="793790" y="5967532"/>
            <a:ext cx="396835" cy="396835"/>
          </a:xfrm>
          <a:prstGeom prst="roundRect">
            <a:avLst>
              <a:gd name="adj" fmla="val 24007"/>
            </a:avLst>
          </a:prstGeom>
          <a:solidFill>
            <a:srgbClr val="F7EDD4"/>
          </a:solidFill>
          <a:ln w="7620">
            <a:solidFill>
              <a:srgbClr val="DDD3BA"/>
            </a:solidFill>
            <a:prstDash val="solid"/>
          </a:ln>
        </p:spPr>
        <p:txBody>
          <a:bodyPr/>
          <a:lstStyle/>
          <a:p>
            <a:endParaRPr lang="en-US"/>
          </a:p>
        </p:txBody>
      </p:sp>
      <p:sp>
        <p:nvSpPr>
          <p:cNvPr id="13" name="Text 11"/>
          <p:cNvSpPr/>
          <p:nvPr/>
        </p:nvSpPr>
        <p:spPr>
          <a:xfrm>
            <a:off x="1417439" y="5967532"/>
            <a:ext cx="3543538" cy="354330"/>
          </a:xfrm>
          <a:prstGeom prst="rect">
            <a:avLst/>
          </a:prstGeom>
          <a:noFill/>
          <a:ln/>
        </p:spPr>
        <p:txBody>
          <a:bodyPr wrap="none" lIns="0" tIns="0" rIns="0" bIns="0" rtlCol="0" anchor="t"/>
          <a:lstStyle/>
          <a:p>
            <a:pPr marL="0" indent="0">
              <a:lnSpc>
                <a:spcPts val="2750"/>
              </a:lnSpc>
              <a:buNone/>
            </a:pPr>
            <a:r>
              <a:rPr lang="en-US" sz="2200" b="1" dirty="0">
                <a:solidFill>
                  <a:srgbClr val="454240"/>
                </a:solidFill>
                <a:latin typeface="Libre Baskerville" pitchFamily="34" charset="0"/>
                <a:ea typeface="Libre Baskerville" pitchFamily="34" charset="-122"/>
                <a:cs typeface="Libre Baskerville" pitchFamily="34" charset="-120"/>
              </a:rPr>
              <a:t>Real-World Application</a:t>
            </a:r>
            <a:endParaRPr lang="en-US" sz="2200" dirty="0"/>
          </a:p>
        </p:txBody>
      </p:sp>
      <p:sp>
        <p:nvSpPr>
          <p:cNvPr id="14" name="Text 12"/>
          <p:cNvSpPr/>
          <p:nvPr/>
        </p:nvSpPr>
        <p:spPr>
          <a:xfrm>
            <a:off x="1417439" y="6457950"/>
            <a:ext cx="12419171" cy="362903"/>
          </a:xfrm>
          <a:prstGeom prst="rect">
            <a:avLst/>
          </a:prstGeom>
          <a:noFill/>
          <a:ln/>
        </p:spPr>
        <p:txBody>
          <a:bodyPr wrap="non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XGBoost’s accuracy and robustness make it suitable for real-time monitoring and public health applications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7878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Conclusions</a:t>
            </a:r>
            <a:endParaRPr lang="en-US" sz="4450" dirty="0"/>
          </a:p>
        </p:txBody>
      </p:sp>
      <p:sp>
        <p:nvSpPr>
          <p:cNvPr id="3" name="Shape 1"/>
          <p:cNvSpPr/>
          <p:nvPr/>
        </p:nvSpPr>
        <p:spPr>
          <a:xfrm>
            <a:off x="793790" y="1827728"/>
            <a:ext cx="6408063" cy="5622965"/>
          </a:xfrm>
          <a:prstGeom prst="roundRect">
            <a:avLst>
              <a:gd name="adj" fmla="val 1694"/>
            </a:avLst>
          </a:prstGeom>
          <a:solidFill>
            <a:srgbClr val="F7EDD4"/>
          </a:solidFill>
          <a:ln w="7620">
            <a:solidFill>
              <a:srgbClr val="DDD3BA"/>
            </a:solidFill>
            <a:prstDash val="solid"/>
          </a:ln>
        </p:spPr>
        <p:txBody>
          <a:bodyPr/>
          <a:lstStyle/>
          <a:p>
            <a:endParaRPr lang="en-US"/>
          </a:p>
        </p:txBody>
      </p:sp>
      <p:sp>
        <p:nvSpPr>
          <p:cNvPr id="4" name="Text 2"/>
          <p:cNvSpPr/>
          <p:nvPr/>
        </p:nvSpPr>
        <p:spPr>
          <a:xfrm>
            <a:off x="1028224" y="2062163"/>
            <a:ext cx="3403759" cy="425291"/>
          </a:xfrm>
          <a:prstGeom prst="rect">
            <a:avLst/>
          </a:prstGeom>
          <a:noFill/>
          <a:ln/>
        </p:spPr>
        <p:txBody>
          <a:bodyPr wrap="none" lIns="0" tIns="0" rIns="0" bIns="0" rtlCol="0" anchor="t"/>
          <a:lstStyle/>
          <a:p>
            <a:pPr marL="0" indent="0">
              <a:lnSpc>
                <a:spcPts val="3300"/>
              </a:lnSpc>
              <a:buNone/>
            </a:pPr>
            <a:r>
              <a:rPr lang="en-US" sz="2650" b="1" dirty="0">
                <a:solidFill>
                  <a:srgbClr val="454240"/>
                </a:solidFill>
                <a:latin typeface="Libre Baskerville" pitchFamily="34" charset="0"/>
                <a:ea typeface="Libre Baskerville" pitchFamily="34" charset="-122"/>
                <a:cs typeface="Libre Baskerville" pitchFamily="34" charset="-120"/>
              </a:rPr>
              <a:t>Recommendations</a:t>
            </a:r>
            <a:endParaRPr lang="en-US" sz="2650" dirty="0"/>
          </a:p>
        </p:txBody>
      </p:sp>
      <p:sp>
        <p:nvSpPr>
          <p:cNvPr id="5" name="Text 3"/>
          <p:cNvSpPr/>
          <p:nvPr/>
        </p:nvSpPr>
        <p:spPr>
          <a:xfrm>
            <a:off x="1028224" y="2623542"/>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Deploy XGBoost for Real-Time Monitoring</a:t>
            </a:r>
            <a:r>
              <a:rPr lang="en-US" sz="1750" dirty="0">
                <a:solidFill>
                  <a:srgbClr val="454240"/>
                </a:solidFill>
                <a:latin typeface="DM Sans" pitchFamily="34" charset="0"/>
                <a:ea typeface="DM Sans" pitchFamily="34" charset="-122"/>
                <a:cs typeface="DM Sans" pitchFamily="34" charset="-120"/>
              </a:rPr>
              <a:t>: Integrate XGBoost into air quality systems to provide timely health alerts and support policy decisions</a:t>
            </a:r>
            <a:endParaRPr lang="en-US" sz="1750" dirty="0"/>
          </a:p>
        </p:txBody>
      </p:sp>
      <p:sp>
        <p:nvSpPr>
          <p:cNvPr id="6" name="Text 4"/>
          <p:cNvSpPr/>
          <p:nvPr/>
        </p:nvSpPr>
        <p:spPr>
          <a:xfrm>
            <a:off x="1028224" y="3791545"/>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Expand Data Sources</a:t>
            </a:r>
            <a:r>
              <a:rPr lang="en-US" sz="1750" dirty="0">
                <a:solidFill>
                  <a:srgbClr val="454240"/>
                </a:solidFill>
                <a:latin typeface="DM Sans" pitchFamily="34" charset="0"/>
                <a:ea typeface="DM Sans" pitchFamily="34" charset="-122"/>
                <a:cs typeface="DM Sans" pitchFamily="34" charset="-120"/>
              </a:rPr>
              <a:t>: Incorporate additional data (e.g., traffic, industrial emissions) to improve model accuracy</a:t>
            </a:r>
            <a:endParaRPr lang="en-US" sz="1750" dirty="0"/>
          </a:p>
        </p:txBody>
      </p:sp>
      <p:sp>
        <p:nvSpPr>
          <p:cNvPr id="7" name="Text 5"/>
          <p:cNvSpPr/>
          <p:nvPr/>
        </p:nvSpPr>
        <p:spPr>
          <a:xfrm>
            <a:off x="1028224" y="4959548"/>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Optimize Model Further</a:t>
            </a:r>
            <a:r>
              <a:rPr lang="en-US" sz="1750" dirty="0">
                <a:solidFill>
                  <a:srgbClr val="454240"/>
                </a:solidFill>
                <a:latin typeface="DM Sans" pitchFamily="34" charset="0"/>
                <a:ea typeface="DM Sans" pitchFamily="34" charset="-122"/>
                <a:cs typeface="DM Sans" pitchFamily="34" charset="-120"/>
              </a:rPr>
              <a:t>: Perform hyperparameter tuning and regular updates to maintain and enhance forecasting performance</a:t>
            </a:r>
            <a:endParaRPr lang="en-US" sz="1750" dirty="0"/>
          </a:p>
        </p:txBody>
      </p:sp>
      <p:sp>
        <p:nvSpPr>
          <p:cNvPr id="8" name="Text 6"/>
          <p:cNvSpPr/>
          <p:nvPr/>
        </p:nvSpPr>
        <p:spPr>
          <a:xfrm>
            <a:off x="1028224" y="6127552"/>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Evaluate Alternative Models</a:t>
            </a:r>
            <a:r>
              <a:rPr lang="en-US" sz="1750" dirty="0">
                <a:solidFill>
                  <a:srgbClr val="454240"/>
                </a:solidFill>
                <a:latin typeface="DM Sans" pitchFamily="34" charset="0"/>
                <a:ea typeface="DM Sans" pitchFamily="34" charset="-122"/>
                <a:cs typeface="DM Sans" pitchFamily="34" charset="-120"/>
              </a:rPr>
              <a:t>: Test models like LightGBM or CatBoost for potential accuracy improvements</a:t>
            </a:r>
            <a:endParaRPr lang="en-US" sz="1750" dirty="0"/>
          </a:p>
        </p:txBody>
      </p:sp>
      <p:sp>
        <p:nvSpPr>
          <p:cNvPr id="9" name="Shape 7"/>
          <p:cNvSpPr/>
          <p:nvPr/>
        </p:nvSpPr>
        <p:spPr>
          <a:xfrm>
            <a:off x="7428667" y="1827728"/>
            <a:ext cx="6408063" cy="5622965"/>
          </a:xfrm>
          <a:prstGeom prst="roundRect">
            <a:avLst>
              <a:gd name="adj" fmla="val 1694"/>
            </a:avLst>
          </a:prstGeom>
          <a:solidFill>
            <a:srgbClr val="F7EDD4"/>
          </a:solidFill>
          <a:ln w="7620">
            <a:solidFill>
              <a:srgbClr val="DDD3BA"/>
            </a:solidFill>
            <a:prstDash val="solid"/>
          </a:ln>
        </p:spPr>
        <p:txBody>
          <a:bodyPr/>
          <a:lstStyle/>
          <a:p>
            <a:endParaRPr lang="en-US"/>
          </a:p>
        </p:txBody>
      </p:sp>
      <p:sp>
        <p:nvSpPr>
          <p:cNvPr id="10" name="Text 8"/>
          <p:cNvSpPr/>
          <p:nvPr/>
        </p:nvSpPr>
        <p:spPr>
          <a:xfrm>
            <a:off x="7663101" y="2062163"/>
            <a:ext cx="3402330" cy="425291"/>
          </a:xfrm>
          <a:prstGeom prst="rect">
            <a:avLst/>
          </a:prstGeom>
          <a:noFill/>
          <a:ln/>
        </p:spPr>
        <p:txBody>
          <a:bodyPr wrap="none" lIns="0" tIns="0" rIns="0" bIns="0" rtlCol="0" anchor="t"/>
          <a:lstStyle/>
          <a:p>
            <a:pPr marL="0" indent="0">
              <a:lnSpc>
                <a:spcPts val="3300"/>
              </a:lnSpc>
              <a:buNone/>
            </a:pPr>
            <a:r>
              <a:rPr lang="en-US" sz="2650" b="1" dirty="0">
                <a:solidFill>
                  <a:srgbClr val="454240"/>
                </a:solidFill>
                <a:latin typeface="Libre Baskerville" pitchFamily="34" charset="0"/>
                <a:ea typeface="Libre Baskerville" pitchFamily="34" charset="-122"/>
                <a:cs typeface="Libre Baskerville" pitchFamily="34" charset="-120"/>
              </a:rPr>
              <a:t>Future Directions</a:t>
            </a:r>
            <a:endParaRPr lang="en-US" sz="2650" dirty="0"/>
          </a:p>
        </p:txBody>
      </p:sp>
      <p:sp>
        <p:nvSpPr>
          <p:cNvPr id="11" name="Text 9"/>
          <p:cNvSpPr/>
          <p:nvPr/>
        </p:nvSpPr>
        <p:spPr>
          <a:xfrm>
            <a:off x="7663101" y="2623542"/>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Increase Temporal Resolution</a:t>
            </a:r>
            <a:r>
              <a:rPr lang="en-US" sz="1750" dirty="0">
                <a:solidFill>
                  <a:srgbClr val="454240"/>
                </a:solidFill>
                <a:latin typeface="DM Sans" pitchFamily="34" charset="0"/>
                <a:ea typeface="DM Sans" pitchFamily="34" charset="-122"/>
                <a:cs typeface="DM Sans" pitchFamily="34" charset="-120"/>
              </a:rPr>
              <a:t>: Explore finer time intervals (e.g., 30-minute data) for more precise pollution spike forecasting.</a:t>
            </a:r>
            <a:endParaRPr lang="en-US" sz="1750" dirty="0"/>
          </a:p>
        </p:txBody>
      </p:sp>
      <p:sp>
        <p:nvSpPr>
          <p:cNvPr id="12" name="Text 10"/>
          <p:cNvSpPr/>
          <p:nvPr/>
        </p:nvSpPr>
        <p:spPr>
          <a:xfrm>
            <a:off x="7663101" y="3791545"/>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Regional Expansion</a:t>
            </a:r>
            <a:r>
              <a:rPr lang="en-US" sz="1750" dirty="0">
                <a:solidFill>
                  <a:srgbClr val="454240"/>
                </a:solidFill>
                <a:latin typeface="DM Sans" pitchFamily="34" charset="0"/>
                <a:ea typeface="DM Sans" pitchFamily="34" charset="-122"/>
                <a:cs typeface="DM Sans" pitchFamily="34" charset="-120"/>
              </a:rPr>
              <a:t>: Develop the model to predict air quality across multiple cities or regions for broader impact.</a:t>
            </a:r>
            <a:endParaRPr lang="en-US" sz="1750" dirty="0"/>
          </a:p>
        </p:txBody>
      </p:sp>
      <p:sp>
        <p:nvSpPr>
          <p:cNvPr id="13" name="Text 11"/>
          <p:cNvSpPr/>
          <p:nvPr/>
        </p:nvSpPr>
        <p:spPr>
          <a:xfrm>
            <a:off x="7663101" y="4959548"/>
            <a:ext cx="5939195"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54240"/>
                </a:solidFill>
                <a:latin typeface="DM Sans" pitchFamily="34" charset="0"/>
                <a:ea typeface="DM Sans" pitchFamily="34" charset="-122"/>
                <a:cs typeface="DM Sans" pitchFamily="34" charset="-120"/>
              </a:rPr>
              <a:t>Enhance Interpretability</a:t>
            </a:r>
            <a:r>
              <a:rPr lang="en-US" sz="1750" dirty="0">
                <a:solidFill>
                  <a:srgbClr val="454240"/>
                </a:solidFill>
                <a:latin typeface="DM Sans" pitchFamily="34" charset="0"/>
                <a:ea typeface="DM Sans" pitchFamily="34" charset="-122"/>
                <a:cs typeface="DM Sans" pitchFamily="34" charset="-120"/>
              </a:rPr>
              <a:t>: Use techniques like SHAP to make the model’s predictions more transparent and interpretable for stakeholders.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402449" y="3217426"/>
            <a:ext cx="7825502" cy="978218"/>
          </a:xfrm>
          <a:prstGeom prst="rect">
            <a:avLst/>
          </a:prstGeom>
          <a:noFill/>
          <a:ln/>
        </p:spPr>
        <p:txBody>
          <a:bodyPr wrap="none" lIns="0" tIns="0" rIns="0" bIns="0" rtlCol="0" anchor="t"/>
          <a:lstStyle/>
          <a:p>
            <a:pPr marL="0" indent="0" algn="ctr">
              <a:lnSpc>
                <a:spcPts val="7700"/>
              </a:lnSpc>
              <a:buNone/>
            </a:pPr>
            <a:r>
              <a:rPr lang="en-US" sz="6150" b="1" dirty="0">
                <a:solidFill>
                  <a:srgbClr val="5C4E3D"/>
                </a:solidFill>
                <a:latin typeface="Libre Baskerville" pitchFamily="34" charset="0"/>
                <a:ea typeface="Libre Baskerville" pitchFamily="34" charset="-122"/>
                <a:cs typeface="Libre Baskerville" pitchFamily="34" charset="-120"/>
              </a:rPr>
              <a:t>Thank You!</a:t>
            </a:r>
            <a:endParaRPr lang="en-US" sz="6150" dirty="0"/>
          </a:p>
        </p:txBody>
      </p:sp>
      <p:sp>
        <p:nvSpPr>
          <p:cNvPr id="3" name="Text 1"/>
          <p:cNvSpPr/>
          <p:nvPr/>
        </p:nvSpPr>
        <p:spPr>
          <a:xfrm>
            <a:off x="793790" y="4649272"/>
            <a:ext cx="13042821" cy="362903"/>
          </a:xfrm>
          <a:prstGeom prst="rect">
            <a:avLst/>
          </a:prstGeom>
          <a:noFill/>
          <a:ln/>
        </p:spPr>
        <p:txBody>
          <a:bodyPr wrap="none" lIns="0" tIns="0" rIns="0" bIns="0" rtlCol="0" anchor="t"/>
          <a:lstStyle/>
          <a:p>
            <a:pPr marL="0" indent="0" algn="ctr">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707</Words>
  <Application>Microsoft Macintosh PowerPoint</Application>
  <PresentationFormat>Custom</PresentationFormat>
  <Paragraphs>83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DM Sans</vt:lpstr>
      <vt:lpstr>Arial</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WANG, SHIMENG</cp:lastModifiedBy>
  <cp:revision>2</cp:revision>
  <dcterms:created xsi:type="dcterms:W3CDTF">2024-11-02T04:37:34Z</dcterms:created>
  <dcterms:modified xsi:type="dcterms:W3CDTF">2024-11-02T04:39:04Z</dcterms:modified>
</cp:coreProperties>
</file>