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3.png" Type="http://schemas.openxmlformats.org/officeDocument/2006/relationships/image"/><Relationship Id="rId7" Target="https://github.com/" TargetMode="External" Type="http://schemas.openxmlformats.org/officeDocument/2006/relationships/hyperlink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1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https://github.com/" TargetMode="External" Type="http://schemas.openxmlformats.org/officeDocument/2006/relationships/hyperlink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7874" y="3505497"/>
            <a:ext cx="9657581" cy="75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5214" spc="229">
                <a:solidFill>
                  <a:srgbClr val="FFFFFF"/>
                </a:solidFill>
                <a:latin typeface="Now Bold"/>
              </a:rPr>
              <a:t>Propuesta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3955" y="4152751"/>
            <a:ext cx="13695775" cy="2541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09"/>
              </a:lnSpc>
            </a:pPr>
            <a:r>
              <a:rPr lang="en-US" sz="15644">
                <a:solidFill>
                  <a:srgbClr val="FFFFFF"/>
                </a:solidFill>
                <a:latin typeface="Kollektif Bold"/>
              </a:rPr>
              <a:t>GITHUB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5975" y="1071681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5" y="0"/>
                </a:lnTo>
                <a:lnTo>
                  <a:pt x="300895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9452" y="2766063"/>
            <a:ext cx="8610046" cy="6827039"/>
          </a:xfrm>
          <a:custGeom>
            <a:avLst/>
            <a:gdLst/>
            <a:ahLst/>
            <a:cxnLst/>
            <a:rect r="r" b="b" t="t" l="l"/>
            <a:pathLst>
              <a:path h="6827039" w="8610046">
                <a:moveTo>
                  <a:pt x="0" y="0"/>
                </a:moveTo>
                <a:lnTo>
                  <a:pt x="8610046" y="0"/>
                </a:lnTo>
                <a:lnTo>
                  <a:pt x="8610046" y="6827039"/>
                </a:lnTo>
                <a:lnTo>
                  <a:pt x="0" y="68270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3195" y="3000238"/>
            <a:ext cx="8214820" cy="5934622"/>
          </a:xfrm>
          <a:custGeom>
            <a:avLst/>
            <a:gdLst/>
            <a:ahLst/>
            <a:cxnLst/>
            <a:rect r="r" b="b" t="t" l="l"/>
            <a:pathLst>
              <a:path h="5934622" w="8214820">
                <a:moveTo>
                  <a:pt x="0" y="0"/>
                </a:moveTo>
                <a:lnTo>
                  <a:pt x="8214820" y="0"/>
                </a:lnTo>
                <a:lnTo>
                  <a:pt x="8214820" y="5934623"/>
                </a:lnTo>
                <a:lnTo>
                  <a:pt x="0" y="59346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83973" y="144492"/>
            <a:ext cx="785616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3, crear un nuevo repositorio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38474" y="1837812"/>
            <a:ext cx="12772557" cy="7758649"/>
          </a:xfrm>
          <a:custGeom>
            <a:avLst/>
            <a:gdLst/>
            <a:ahLst/>
            <a:cxnLst/>
            <a:rect r="r" b="b" t="t" l="l"/>
            <a:pathLst>
              <a:path h="7758649" w="12772557">
                <a:moveTo>
                  <a:pt x="0" y="0"/>
                </a:moveTo>
                <a:lnTo>
                  <a:pt x="12772556" y="0"/>
                </a:lnTo>
                <a:lnTo>
                  <a:pt x="12772556" y="7758649"/>
                </a:lnTo>
                <a:lnTo>
                  <a:pt x="0" y="77586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3973" y="144492"/>
            <a:ext cx="1028155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4, publicar cambios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10444" y="2412077"/>
            <a:ext cx="11667112" cy="7335529"/>
          </a:xfrm>
          <a:custGeom>
            <a:avLst/>
            <a:gdLst/>
            <a:ahLst/>
            <a:cxnLst/>
            <a:rect r="r" b="b" t="t" l="l"/>
            <a:pathLst>
              <a:path h="7335529" w="11667112">
                <a:moveTo>
                  <a:pt x="0" y="0"/>
                </a:moveTo>
                <a:lnTo>
                  <a:pt x="11667112" y="0"/>
                </a:lnTo>
                <a:lnTo>
                  <a:pt x="11667112" y="7335530"/>
                </a:lnTo>
                <a:lnTo>
                  <a:pt x="0" y="73355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3973" y="144492"/>
            <a:ext cx="11786972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5, realizar cambios en el código de manera local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16711" y="2207516"/>
            <a:ext cx="11254579" cy="8079484"/>
          </a:xfrm>
          <a:custGeom>
            <a:avLst/>
            <a:gdLst/>
            <a:ahLst/>
            <a:cxnLst/>
            <a:rect r="r" b="b" t="t" l="l"/>
            <a:pathLst>
              <a:path h="8079484" w="11254579">
                <a:moveTo>
                  <a:pt x="0" y="0"/>
                </a:moveTo>
                <a:lnTo>
                  <a:pt x="11254578" y="0"/>
                </a:lnTo>
                <a:lnTo>
                  <a:pt x="11254578" y="8079484"/>
                </a:lnTo>
                <a:lnTo>
                  <a:pt x="0" y="8079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3973" y="63256"/>
            <a:ext cx="11368801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6, grabar cambios en la aplicación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01383" y="2412077"/>
            <a:ext cx="13883161" cy="7536988"/>
          </a:xfrm>
          <a:custGeom>
            <a:avLst/>
            <a:gdLst/>
            <a:ahLst/>
            <a:cxnLst/>
            <a:rect r="r" b="b" t="t" l="l"/>
            <a:pathLst>
              <a:path h="7536988" w="13883161">
                <a:moveTo>
                  <a:pt x="0" y="0"/>
                </a:moveTo>
                <a:lnTo>
                  <a:pt x="13883161" y="0"/>
                </a:lnTo>
                <a:lnTo>
                  <a:pt x="13883161" y="7536988"/>
                </a:lnTo>
                <a:lnTo>
                  <a:pt x="0" y="753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3973" y="144492"/>
            <a:ext cx="1028155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7, subir los cambios a la nube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25733" y="2269552"/>
            <a:ext cx="6561545" cy="6336834"/>
          </a:xfrm>
          <a:custGeom>
            <a:avLst/>
            <a:gdLst/>
            <a:ahLst/>
            <a:cxnLst/>
            <a:rect r="r" b="b" t="t" l="l"/>
            <a:pathLst>
              <a:path h="6336834" w="6561545">
                <a:moveTo>
                  <a:pt x="0" y="0"/>
                </a:moveTo>
                <a:lnTo>
                  <a:pt x="6561545" y="0"/>
                </a:lnTo>
                <a:lnTo>
                  <a:pt x="6561545" y="6336835"/>
                </a:lnTo>
                <a:lnTo>
                  <a:pt x="0" y="6336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39506">
            <a:off x="9649125" y="-5347756"/>
            <a:ext cx="12342620" cy="10695511"/>
          </a:xfrm>
          <a:custGeom>
            <a:avLst/>
            <a:gdLst/>
            <a:ahLst/>
            <a:cxnLst/>
            <a:rect r="r" b="b" t="t" l="l"/>
            <a:pathLst>
              <a:path h="10695511" w="12342620">
                <a:moveTo>
                  <a:pt x="0" y="0"/>
                </a:moveTo>
                <a:lnTo>
                  <a:pt x="12342620" y="0"/>
                </a:lnTo>
                <a:lnTo>
                  <a:pt x="12342620" y="10695512"/>
                </a:lnTo>
                <a:lnTo>
                  <a:pt x="0" y="10695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87115"/>
            <a:ext cx="11566308" cy="293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Kollektif Bold"/>
              </a:rPr>
              <a:t>Cómo compartir un repositorio  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78153" y="1338825"/>
            <a:ext cx="8015663" cy="7892194"/>
            <a:chOff x="0" y="0"/>
            <a:chExt cx="1991190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1190" cy="1960519"/>
            </a:xfrm>
            <a:custGeom>
              <a:avLst/>
              <a:gdLst/>
              <a:ahLst/>
              <a:cxnLst/>
              <a:rect r="r" b="b" t="t" l="l"/>
              <a:pathLst>
                <a:path h="1960519" w="1991190">
                  <a:moveTo>
                    <a:pt x="0" y="0"/>
                  </a:moveTo>
                  <a:lnTo>
                    <a:pt x="1991190" y="0"/>
                  </a:lnTo>
                  <a:lnTo>
                    <a:pt x="1991190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91190" cy="194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83735" y="2832412"/>
            <a:ext cx="1017523" cy="1017523"/>
          </a:xfrm>
          <a:custGeom>
            <a:avLst/>
            <a:gdLst/>
            <a:ahLst/>
            <a:cxnLst/>
            <a:rect r="r" b="b" t="t" l="l"/>
            <a:pathLst>
              <a:path h="1017523" w="1017523">
                <a:moveTo>
                  <a:pt x="0" y="0"/>
                </a:moveTo>
                <a:lnTo>
                  <a:pt x="1017523" y="0"/>
                </a:lnTo>
                <a:lnTo>
                  <a:pt x="1017523" y="1017523"/>
                </a:lnTo>
                <a:lnTo>
                  <a:pt x="0" y="1017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99384" y="5679410"/>
            <a:ext cx="1017523" cy="1017523"/>
          </a:xfrm>
          <a:custGeom>
            <a:avLst/>
            <a:gdLst/>
            <a:ahLst/>
            <a:cxnLst/>
            <a:rect r="r" b="b" t="t" l="l"/>
            <a:pathLst>
              <a:path h="1017523" w="1017523">
                <a:moveTo>
                  <a:pt x="0" y="0"/>
                </a:moveTo>
                <a:lnTo>
                  <a:pt x="1017523" y="0"/>
                </a:lnTo>
                <a:lnTo>
                  <a:pt x="1017523" y="1017523"/>
                </a:lnTo>
                <a:lnTo>
                  <a:pt x="0" y="1017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202" y="2343547"/>
            <a:ext cx="9515280" cy="6571704"/>
          </a:xfrm>
          <a:custGeom>
            <a:avLst/>
            <a:gdLst/>
            <a:ahLst/>
            <a:cxnLst/>
            <a:rect r="r" b="b" t="t" l="l"/>
            <a:pathLst>
              <a:path h="6571704" w="9515280">
                <a:moveTo>
                  <a:pt x="0" y="0"/>
                </a:moveTo>
                <a:lnTo>
                  <a:pt x="9515280" y="0"/>
                </a:lnTo>
                <a:lnTo>
                  <a:pt x="9515280" y="6571704"/>
                </a:lnTo>
                <a:lnTo>
                  <a:pt x="0" y="65717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85825"/>
            <a:ext cx="785616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17629" y="2746687"/>
            <a:ext cx="5909368" cy="154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687" spc="59">
                <a:solidFill>
                  <a:srgbClr val="1E1E1E"/>
                </a:solidFill>
                <a:latin typeface="Now Bold"/>
              </a:rPr>
              <a:t>INGRESA  A </a:t>
            </a:r>
            <a:r>
              <a:rPr lang="en-US" sz="2687" spc="59" u="sng">
                <a:solidFill>
                  <a:srgbClr val="1E1E1E"/>
                </a:solidFill>
                <a:latin typeface="Now Bold"/>
                <a:hlinkClick r:id="rId7" tooltip="https://github.com/"/>
              </a:rPr>
              <a:t>GitHub</a:t>
            </a:r>
            <a:r>
              <a:rPr lang="en-US" sz="2687" spc="59">
                <a:solidFill>
                  <a:srgbClr val="1E1E1E"/>
                </a:solidFill>
                <a:latin typeface="Now Bold"/>
              </a:rPr>
              <a:t> con tu usuario</a:t>
            </a:r>
          </a:p>
          <a:p>
            <a:pPr>
              <a:lnSpc>
                <a:spcPts val="413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515033" y="3086470"/>
            <a:ext cx="1001874" cy="46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sz="2778" spc="408">
                <a:solidFill>
                  <a:srgbClr val="000000"/>
                </a:solidFill>
                <a:latin typeface="Now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42129" y="5349590"/>
            <a:ext cx="5909368" cy="1581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5"/>
              </a:lnSpc>
            </a:pPr>
            <a:r>
              <a:rPr lang="en-US" sz="2756" spc="60">
                <a:solidFill>
                  <a:srgbClr val="1E1E1E"/>
                </a:solidFill>
                <a:latin typeface="Now Bold"/>
              </a:rPr>
              <a:t>HACER CLIC SOBRE EL REPOSITORIO QUE SE DESEA COMPARTIR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99384" y="5933468"/>
            <a:ext cx="1001874" cy="46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sz="2778" spc="408">
                <a:solidFill>
                  <a:srgbClr val="000000"/>
                </a:solidFill>
                <a:latin typeface="Now Bold"/>
              </a:rPr>
              <a:t>02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91198" y="1821635"/>
            <a:ext cx="7560299" cy="7443845"/>
            <a:chOff x="0" y="0"/>
            <a:chExt cx="1991190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1190" cy="1960519"/>
            </a:xfrm>
            <a:custGeom>
              <a:avLst/>
              <a:gdLst/>
              <a:ahLst/>
              <a:cxnLst/>
              <a:rect r="r" b="b" t="t" l="l"/>
              <a:pathLst>
                <a:path h="1960519" w="1991190">
                  <a:moveTo>
                    <a:pt x="0" y="0"/>
                  </a:moveTo>
                  <a:lnTo>
                    <a:pt x="1991190" y="0"/>
                  </a:lnTo>
                  <a:lnTo>
                    <a:pt x="1991190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91190" cy="194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8763" y="2470964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8" y="0"/>
                </a:lnTo>
                <a:lnTo>
                  <a:pt x="959718" y="959719"/>
                </a:lnTo>
                <a:lnTo>
                  <a:pt x="0" y="95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13523" y="4762101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8" y="0"/>
                </a:lnTo>
                <a:lnTo>
                  <a:pt x="959718" y="959718"/>
                </a:lnTo>
                <a:lnTo>
                  <a:pt x="0" y="95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28283" y="7053238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9" y="0"/>
                </a:lnTo>
                <a:lnTo>
                  <a:pt x="959719" y="959718"/>
                </a:lnTo>
                <a:lnTo>
                  <a:pt x="0" y="95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349" y="2341228"/>
            <a:ext cx="9843823" cy="6761182"/>
          </a:xfrm>
          <a:custGeom>
            <a:avLst/>
            <a:gdLst/>
            <a:ahLst/>
            <a:cxnLst/>
            <a:rect r="r" b="b" t="t" l="l"/>
            <a:pathLst>
              <a:path h="6761182" w="9843823">
                <a:moveTo>
                  <a:pt x="0" y="0"/>
                </a:moveTo>
                <a:lnTo>
                  <a:pt x="9843824" y="0"/>
                </a:lnTo>
                <a:lnTo>
                  <a:pt x="9843824" y="6761183"/>
                </a:lnTo>
                <a:lnTo>
                  <a:pt x="0" y="67611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15916" y="356870"/>
            <a:ext cx="785616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87047" y="2563254"/>
            <a:ext cx="5740929" cy="48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3"/>
              </a:lnSpc>
            </a:pPr>
            <a:r>
              <a:rPr lang="en-US" sz="2535" spc="55">
                <a:solidFill>
                  <a:srgbClr val="1E1E1E"/>
                </a:solidFill>
                <a:latin typeface="Now Bold"/>
              </a:rPr>
              <a:t>IR A SETTINGS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13523" y="2695077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75286" y="4890051"/>
            <a:ext cx="5964450" cy="99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4"/>
              </a:lnSpc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SELECCIONAR EL APARTADO DE COLABOLADORES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28283" y="4986214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01807" y="7207438"/>
            <a:ext cx="5573661" cy="487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4"/>
              </a:lnSpc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HACER CLIC EN ADD PEOPLE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43043" y="7277351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91198" y="1999897"/>
            <a:ext cx="7560299" cy="7443845"/>
            <a:chOff x="0" y="0"/>
            <a:chExt cx="1991190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1190" cy="1960519"/>
            </a:xfrm>
            <a:custGeom>
              <a:avLst/>
              <a:gdLst/>
              <a:ahLst/>
              <a:cxnLst/>
              <a:rect r="r" b="b" t="t" l="l"/>
              <a:pathLst>
                <a:path h="1960519" w="1991190">
                  <a:moveTo>
                    <a:pt x="0" y="0"/>
                  </a:moveTo>
                  <a:lnTo>
                    <a:pt x="1991190" y="0"/>
                  </a:lnTo>
                  <a:lnTo>
                    <a:pt x="1991190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91190" cy="194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8763" y="2470964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8" y="0"/>
                </a:lnTo>
                <a:lnTo>
                  <a:pt x="959718" y="959719"/>
                </a:lnTo>
                <a:lnTo>
                  <a:pt x="0" y="95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13523" y="4762101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8" y="0"/>
                </a:lnTo>
                <a:lnTo>
                  <a:pt x="959718" y="959718"/>
                </a:lnTo>
                <a:lnTo>
                  <a:pt x="0" y="95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5519" y="2100018"/>
            <a:ext cx="9446258" cy="6667947"/>
          </a:xfrm>
          <a:custGeom>
            <a:avLst/>
            <a:gdLst/>
            <a:ahLst/>
            <a:cxnLst/>
            <a:rect r="r" b="b" t="t" l="l"/>
            <a:pathLst>
              <a:path h="6667947" w="9446258">
                <a:moveTo>
                  <a:pt x="0" y="0"/>
                </a:moveTo>
                <a:lnTo>
                  <a:pt x="9446258" y="0"/>
                </a:lnTo>
                <a:lnTo>
                  <a:pt x="9446258" y="6667947"/>
                </a:lnTo>
                <a:lnTo>
                  <a:pt x="0" y="66679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15916" y="356870"/>
            <a:ext cx="785616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87047" y="2563254"/>
            <a:ext cx="5740929" cy="147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3"/>
              </a:lnSpc>
            </a:pPr>
            <a:r>
              <a:rPr lang="en-US" sz="2535" spc="55">
                <a:solidFill>
                  <a:srgbClr val="1E1E1E"/>
                </a:solidFill>
                <a:latin typeface="Now Bold"/>
              </a:rPr>
              <a:t>ESCRIBIR EL NOMBRE DEL USUARIO QUE SE DESEA AGREGAR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13523" y="2695077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75286" y="4890051"/>
            <a:ext cx="5964450" cy="99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4"/>
              </a:lnSpc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HACER CLIC EN EL BOTON VERDE PARA INVITAR GENTE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28283" y="4986214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4613">
            <a:off x="-5549998" y="2053549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9323098" y="2482285"/>
            <a:ext cx="5883071" cy="139054"/>
          </a:xfrm>
          <a:custGeom>
            <a:avLst/>
            <a:gdLst/>
            <a:ahLst/>
            <a:cxnLst/>
            <a:rect r="r" b="b" t="t" l="l"/>
            <a:pathLst>
              <a:path h="139054" w="5883071">
                <a:moveTo>
                  <a:pt x="0" y="0"/>
                </a:moveTo>
                <a:lnTo>
                  <a:pt x="5883071" y="0"/>
                </a:lnTo>
                <a:lnTo>
                  <a:pt x="5883071" y="139055"/>
                </a:lnTo>
                <a:lnTo>
                  <a:pt x="0" y="139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0642" y="2260028"/>
            <a:ext cx="6561545" cy="6336834"/>
          </a:xfrm>
          <a:custGeom>
            <a:avLst/>
            <a:gdLst/>
            <a:ahLst/>
            <a:cxnLst/>
            <a:rect r="r" b="b" t="t" l="l"/>
            <a:pathLst>
              <a:path h="6336834" w="6561545">
                <a:moveTo>
                  <a:pt x="0" y="0"/>
                </a:moveTo>
                <a:lnTo>
                  <a:pt x="6561545" y="0"/>
                </a:lnTo>
                <a:lnTo>
                  <a:pt x="6561545" y="6336834"/>
                </a:lnTo>
                <a:lnTo>
                  <a:pt x="0" y="63368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5314326" y="1140054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100000">
            <a:off x="4065520" y="11042565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86114" y="1164259"/>
            <a:ext cx="8712184" cy="131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1"/>
              </a:lnSpc>
            </a:pPr>
            <a:r>
              <a:rPr lang="en-US" sz="6900">
                <a:solidFill>
                  <a:srgbClr val="FFFFFF"/>
                </a:solidFill>
                <a:latin typeface="Kollektif Bold"/>
              </a:rPr>
              <a:t>Que es Github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23098" y="2763609"/>
            <a:ext cx="6742738" cy="607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40"/>
              </a:lnSpc>
            </a:pPr>
            <a:r>
              <a:rPr lang="en-US" sz="3814" spc="83">
                <a:solidFill>
                  <a:srgbClr val="FFFFFF"/>
                </a:solidFill>
                <a:latin typeface="Now Bold"/>
              </a:rPr>
              <a:t>GitHub es una plataforma para el desarrollo colaborativo de software, basada en Git. Facilita la colaboración, el control de versiones y el seguimiento de cambios en proyectos de programación.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7639" y="608198"/>
            <a:ext cx="11341846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8"/>
              </a:lnSpc>
            </a:pPr>
            <a:r>
              <a:rPr lang="en-US" sz="7956">
                <a:solidFill>
                  <a:srgbClr val="FFFFFF"/>
                </a:solidFill>
                <a:latin typeface="Kollektif Bold"/>
              </a:rPr>
              <a:t>Importancia de GitHub</a:t>
            </a:r>
          </a:p>
          <a:p>
            <a:pPr algn="ctr" marL="0" indent="0" lvl="0">
              <a:lnSpc>
                <a:spcPts val="5534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92326" y="3434136"/>
            <a:ext cx="5503348" cy="2477902"/>
            <a:chOff x="0" y="0"/>
            <a:chExt cx="1284780" cy="5784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4780" cy="578477"/>
            </a:xfrm>
            <a:custGeom>
              <a:avLst/>
              <a:gdLst/>
              <a:ahLst/>
              <a:cxnLst/>
              <a:rect r="r" b="b" t="t" l="l"/>
              <a:pathLst>
                <a:path h="578477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578477"/>
                  </a:lnTo>
                  <a:lnTo>
                    <a:pt x="0" y="578477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1284780" cy="5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55508" y="3472464"/>
            <a:ext cx="5503348" cy="2439574"/>
            <a:chOff x="0" y="0"/>
            <a:chExt cx="1284780" cy="5695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4780" cy="569529"/>
            </a:xfrm>
            <a:custGeom>
              <a:avLst/>
              <a:gdLst/>
              <a:ahLst/>
              <a:cxnLst/>
              <a:rect r="r" b="b" t="t" l="l"/>
              <a:pathLst>
                <a:path h="569529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569529"/>
                  </a:lnTo>
                  <a:lnTo>
                    <a:pt x="0" y="56952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284780" cy="550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9144" y="3472464"/>
            <a:ext cx="5503348" cy="2439574"/>
            <a:chOff x="0" y="0"/>
            <a:chExt cx="1284780" cy="5695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4780" cy="569529"/>
            </a:xfrm>
            <a:custGeom>
              <a:avLst/>
              <a:gdLst/>
              <a:ahLst/>
              <a:cxnLst/>
              <a:rect r="r" b="b" t="t" l="l"/>
              <a:pathLst>
                <a:path h="569529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569529"/>
                  </a:lnTo>
                  <a:lnTo>
                    <a:pt x="0" y="56952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284780" cy="550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45170" y="3849357"/>
            <a:ext cx="5032575" cy="244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9"/>
              </a:lnSpc>
            </a:pPr>
            <a:r>
              <a:rPr lang="en-US" sz="3722" spc="547">
                <a:solidFill>
                  <a:srgbClr val="000000"/>
                </a:solidFill>
                <a:latin typeface="Now Bold"/>
              </a:rPr>
              <a:t>COLABORACIÓN Y REVISIÓN DE CÓDIGO</a:t>
            </a:r>
          </a:p>
          <a:p>
            <a:pPr algn="ctr" marL="0" indent="0" lvl="0">
              <a:lnSpc>
                <a:spcPts val="4839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485064" y="3890250"/>
            <a:ext cx="5410610" cy="169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2"/>
              </a:lnSpc>
            </a:pPr>
            <a:r>
              <a:rPr lang="en-US" sz="3440" spc="505">
                <a:solidFill>
                  <a:srgbClr val="000000"/>
                </a:solidFill>
                <a:latin typeface="Now Bold"/>
              </a:rPr>
              <a:t>ESTANDARIZACIÓN DEL CÓDIGO</a:t>
            </a:r>
          </a:p>
          <a:p>
            <a:pPr algn="ctr" marL="0" indent="0" lvl="0">
              <a:lnSpc>
                <a:spcPts val="4472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714824" y="3712227"/>
            <a:ext cx="5228107" cy="25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7"/>
              </a:lnSpc>
            </a:pPr>
            <a:r>
              <a:rPr lang="en-US" sz="3867" spc="568">
                <a:solidFill>
                  <a:srgbClr val="000000"/>
                </a:solidFill>
                <a:latin typeface="Now Bold"/>
              </a:rPr>
              <a:t>RESPALDO SEGURO Y ACCESIBLE</a:t>
            </a:r>
          </a:p>
          <a:p>
            <a:pPr algn="ctr" marL="0" indent="0" lvl="0">
              <a:lnSpc>
                <a:spcPts val="5027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038484"/>
            <a:ext cx="8647553" cy="6016530"/>
          </a:xfrm>
          <a:custGeom>
            <a:avLst/>
            <a:gdLst/>
            <a:ahLst/>
            <a:cxnLst/>
            <a:rect r="r" b="b" t="t" l="l"/>
            <a:pathLst>
              <a:path h="6016530" w="8647553">
                <a:moveTo>
                  <a:pt x="0" y="0"/>
                </a:moveTo>
                <a:lnTo>
                  <a:pt x="8647553" y="0"/>
                </a:lnTo>
                <a:lnTo>
                  <a:pt x="8647553" y="6016530"/>
                </a:lnTo>
                <a:lnTo>
                  <a:pt x="0" y="6016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684" y="9258300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40" y="0"/>
                </a:lnTo>
                <a:lnTo>
                  <a:pt x="19837040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503" t="0" r="-2413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12836" y="2339361"/>
            <a:ext cx="8995024" cy="7700853"/>
          </a:xfrm>
          <a:custGeom>
            <a:avLst/>
            <a:gdLst/>
            <a:ahLst/>
            <a:cxnLst/>
            <a:rect r="r" b="b" t="t" l="l"/>
            <a:pathLst>
              <a:path h="7700853" w="8995024">
                <a:moveTo>
                  <a:pt x="0" y="0"/>
                </a:moveTo>
                <a:lnTo>
                  <a:pt x="8995024" y="0"/>
                </a:lnTo>
                <a:lnTo>
                  <a:pt x="8995024" y="7700853"/>
                </a:lnTo>
                <a:lnTo>
                  <a:pt x="0" y="7700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76630" y="-152400"/>
            <a:ext cx="11341846" cy="326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8"/>
              </a:lnSpc>
            </a:pPr>
            <a:r>
              <a:rPr lang="en-US" sz="7956">
                <a:solidFill>
                  <a:srgbClr val="FFFFFF"/>
                </a:solidFill>
                <a:latin typeface="Kollektif Bold"/>
              </a:rPr>
              <a:t>Acceso al código desde cualquier navegador </a:t>
            </a:r>
          </a:p>
          <a:p>
            <a:pPr algn="ctr" marL="0" indent="0" lvl="0">
              <a:lnSpc>
                <a:spcPts val="55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11419">
            <a:off x="-2555895" y="-6915560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0" y="0"/>
                </a:lnTo>
                <a:lnTo>
                  <a:pt x="12287250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90654" y="2664171"/>
            <a:ext cx="12460259" cy="6410133"/>
          </a:xfrm>
          <a:custGeom>
            <a:avLst/>
            <a:gdLst/>
            <a:ahLst/>
            <a:cxnLst/>
            <a:rect r="r" b="b" t="t" l="l"/>
            <a:pathLst>
              <a:path h="6410133" w="12460259">
                <a:moveTo>
                  <a:pt x="0" y="0"/>
                </a:moveTo>
                <a:lnTo>
                  <a:pt x="12460259" y="0"/>
                </a:lnTo>
                <a:lnTo>
                  <a:pt x="12460259" y="6410134"/>
                </a:lnTo>
                <a:lnTo>
                  <a:pt x="0" y="6410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86457" y="513188"/>
            <a:ext cx="12464455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Kollektif Bold"/>
              </a:rPr>
              <a:t>Como funciona GitHub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0610" y="2587971"/>
            <a:ext cx="4915687" cy="539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40"/>
              </a:lnSpc>
            </a:pPr>
            <a:r>
              <a:rPr lang="en-US" sz="3814" spc="83">
                <a:solidFill>
                  <a:srgbClr val="FFFFFF"/>
                </a:solidFill>
                <a:latin typeface="Now Bold"/>
              </a:rPr>
              <a:t>Se edita el código fuente de manera local y luego se sube a la nube, donde otros usuarios pueden editarlo y visualizarlo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6093" y="4408598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100" y="0"/>
                </a:lnTo>
                <a:lnTo>
                  <a:pt x="4491100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4251" y="4408598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63393" y="6115619"/>
            <a:ext cx="4541061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70">
                <a:solidFill>
                  <a:srgbClr val="FFFFFF"/>
                </a:solidFill>
                <a:latin typeface="Now Bold"/>
              </a:rPr>
              <a:t>Interfaz grafica amigable con el usuario donde no se tienen que instalar libreríar ni usar comando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4251" y="4783137"/>
            <a:ext cx="467456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 spc="514">
                <a:solidFill>
                  <a:srgbClr val="000000"/>
                </a:solidFill>
                <a:latin typeface="Now Bold"/>
              </a:rPr>
              <a:t>AMIGABLE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790172" y="4408598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04455" y="4783137"/>
            <a:ext cx="480745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514">
                <a:solidFill>
                  <a:srgbClr val="000000"/>
                </a:solidFill>
                <a:latin typeface="Now Bold"/>
              </a:rPr>
              <a:t>SENSILLA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6093" y="4783137"/>
            <a:ext cx="45572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514">
                <a:solidFill>
                  <a:srgbClr val="000000"/>
                </a:solidFill>
                <a:latin typeface="Now Bold"/>
              </a:rPr>
              <a:t>COMPATIBLE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37841" y="1613963"/>
            <a:ext cx="1274068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Kollektif Bold"/>
              </a:rPr>
              <a:t>Porque usar GitHub Desktop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873469" y="6115619"/>
            <a:ext cx="4541061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70">
                <a:solidFill>
                  <a:srgbClr val="FFFFFF"/>
                </a:solidFill>
                <a:latin typeface="Now Bold"/>
              </a:rPr>
              <a:t>Con solo con unos click se puede llevar control de las versiones del código e ir subiéndolos mientras trabajas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84261" y="6115619"/>
            <a:ext cx="4541061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70">
                <a:solidFill>
                  <a:srgbClr val="FFFFFF"/>
                </a:solidFill>
                <a:latin typeface="Now Bold"/>
              </a:rPr>
              <a:t>Fácil de instalar y configurar en cualquier computador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25733" y="2269552"/>
            <a:ext cx="6561545" cy="6336834"/>
          </a:xfrm>
          <a:custGeom>
            <a:avLst/>
            <a:gdLst/>
            <a:ahLst/>
            <a:cxnLst/>
            <a:rect r="r" b="b" t="t" l="l"/>
            <a:pathLst>
              <a:path h="6336834" w="6561545">
                <a:moveTo>
                  <a:pt x="0" y="0"/>
                </a:moveTo>
                <a:lnTo>
                  <a:pt x="6561545" y="0"/>
                </a:lnTo>
                <a:lnTo>
                  <a:pt x="6561545" y="6336835"/>
                </a:lnTo>
                <a:lnTo>
                  <a:pt x="0" y="6336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39506">
            <a:off x="9649125" y="-5347756"/>
            <a:ext cx="12342620" cy="10695511"/>
          </a:xfrm>
          <a:custGeom>
            <a:avLst/>
            <a:gdLst/>
            <a:ahLst/>
            <a:cxnLst/>
            <a:rect r="r" b="b" t="t" l="l"/>
            <a:pathLst>
              <a:path h="10695511" w="12342620">
                <a:moveTo>
                  <a:pt x="0" y="0"/>
                </a:moveTo>
                <a:lnTo>
                  <a:pt x="12342620" y="0"/>
                </a:lnTo>
                <a:lnTo>
                  <a:pt x="12342620" y="10695512"/>
                </a:lnTo>
                <a:lnTo>
                  <a:pt x="0" y="10695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0574" y="3587115"/>
            <a:ext cx="11566308" cy="293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Kollektif Bold"/>
              </a:rPr>
              <a:t>Cómo crear un repositorio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11607" y="1061493"/>
            <a:ext cx="8015663" cy="7892194"/>
            <a:chOff x="0" y="0"/>
            <a:chExt cx="1991190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1190" cy="1960519"/>
            </a:xfrm>
            <a:custGeom>
              <a:avLst/>
              <a:gdLst/>
              <a:ahLst/>
              <a:cxnLst/>
              <a:rect r="r" b="b" t="t" l="l"/>
              <a:pathLst>
                <a:path h="1960519" w="1991190">
                  <a:moveTo>
                    <a:pt x="0" y="0"/>
                  </a:moveTo>
                  <a:lnTo>
                    <a:pt x="1991190" y="0"/>
                  </a:lnTo>
                  <a:lnTo>
                    <a:pt x="1991190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91190" cy="194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72701" y="1838265"/>
            <a:ext cx="1017523" cy="1017523"/>
          </a:xfrm>
          <a:custGeom>
            <a:avLst/>
            <a:gdLst/>
            <a:ahLst/>
            <a:cxnLst/>
            <a:rect r="r" b="b" t="t" l="l"/>
            <a:pathLst>
              <a:path h="1017523" w="1017523">
                <a:moveTo>
                  <a:pt x="0" y="0"/>
                </a:moveTo>
                <a:lnTo>
                  <a:pt x="1017523" y="0"/>
                </a:lnTo>
                <a:lnTo>
                  <a:pt x="1017523" y="1017524"/>
                </a:lnTo>
                <a:lnTo>
                  <a:pt x="0" y="101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8350" y="4267399"/>
            <a:ext cx="1017523" cy="1017523"/>
          </a:xfrm>
          <a:custGeom>
            <a:avLst/>
            <a:gdLst/>
            <a:ahLst/>
            <a:cxnLst/>
            <a:rect r="r" b="b" t="t" l="l"/>
            <a:pathLst>
              <a:path h="1017523" w="1017523">
                <a:moveTo>
                  <a:pt x="0" y="0"/>
                </a:moveTo>
                <a:lnTo>
                  <a:pt x="1017523" y="0"/>
                </a:lnTo>
                <a:lnTo>
                  <a:pt x="1017523" y="1017524"/>
                </a:lnTo>
                <a:lnTo>
                  <a:pt x="0" y="101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03999" y="6696533"/>
            <a:ext cx="1017523" cy="1017523"/>
          </a:xfrm>
          <a:custGeom>
            <a:avLst/>
            <a:gdLst/>
            <a:ahLst/>
            <a:cxnLst/>
            <a:rect r="r" b="b" t="t" l="l"/>
            <a:pathLst>
              <a:path h="1017523" w="1017523">
                <a:moveTo>
                  <a:pt x="0" y="0"/>
                </a:moveTo>
                <a:lnTo>
                  <a:pt x="1017524" y="0"/>
                </a:lnTo>
                <a:lnTo>
                  <a:pt x="1017524" y="1017524"/>
                </a:lnTo>
                <a:lnTo>
                  <a:pt x="0" y="101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5039" y="2698419"/>
            <a:ext cx="9369393" cy="5589695"/>
          </a:xfrm>
          <a:custGeom>
            <a:avLst/>
            <a:gdLst/>
            <a:ahLst/>
            <a:cxnLst/>
            <a:rect r="r" b="b" t="t" l="l"/>
            <a:pathLst>
              <a:path h="5589695" w="9369393">
                <a:moveTo>
                  <a:pt x="0" y="0"/>
                </a:moveTo>
                <a:lnTo>
                  <a:pt x="9369393" y="0"/>
                </a:lnTo>
                <a:lnTo>
                  <a:pt x="9369393" y="5589695"/>
                </a:lnTo>
                <a:lnTo>
                  <a:pt x="0" y="55896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885825"/>
            <a:ext cx="785616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16907" y="2017015"/>
            <a:ext cx="5909368" cy="101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687" spc="59">
                <a:solidFill>
                  <a:srgbClr val="1E1E1E"/>
                </a:solidFill>
                <a:latin typeface="Now Bold"/>
              </a:rPr>
              <a:t>CREAR UNA CUENTA EN GITHUB</a:t>
            </a:r>
          </a:p>
          <a:p>
            <a:pPr>
              <a:lnSpc>
                <a:spcPts val="413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8350" y="2088844"/>
            <a:ext cx="1001874" cy="46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sz="2778" spc="408">
                <a:solidFill>
                  <a:srgbClr val="000000"/>
                </a:solidFill>
                <a:latin typeface="Now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32557" y="4436624"/>
            <a:ext cx="5909368" cy="104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5"/>
              </a:lnSpc>
            </a:pPr>
            <a:r>
              <a:rPr lang="en-US" sz="2756" spc="60">
                <a:solidFill>
                  <a:srgbClr val="1E1E1E"/>
                </a:solidFill>
                <a:latin typeface="Now Bold"/>
              </a:rPr>
              <a:t>VISITAR </a:t>
            </a:r>
            <a:r>
              <a:rPr lang="en-US" sz="2756" spc="60" u="sng">
                <a:solidFill>
                  <a:srgbClr val="1E1E1E"/>
                </a:solidFill>
                <a:latin typeface="Now Bold"/>
                <a:hlinkClick r:id="rId7" tooltip="https://github.com/"/>
              </a:rPr>
              <a:t>GitHub</a:t>
            </a:r>
            <a:r>
              <a:rPr lang="en-US" sz="2756" spc="60">
                <a:solidFill>
                  <a:srgbClr val="1E1E1E"/>
                </a:solidFill>
                <a:latin typeface="Now Bold"/>
              </a:rPr>
              <a:t> y hacer clic en "Sign Up"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03999" y="4517978"/>
            <a:ext cx="1001874" cy="46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sz="2778" spc="408">
                <a:solidFill>
                  <a:srgbClr val="000000"/>
                </a:solidFill>
                <a:latin typeface="Now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48206" y="6865758"/>
            <a:ext cx="5909368" cy="104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5"/>
              </a:lnSpc>
            </a:pPr>
            <a:r>
              <a:rPr lang="en-US" sz="2756" spc="60">
                <a:solidFill>
                  <a:srgbClr val="1E1E1E"/>
                </a:solidFill>
                <a:latin typeface="Now Bold"/>
              </a:rPr>
              <a:t>COMPLETAR EL FORMULARIO DE REGISTRO.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19649" y="6947112"/>
            <a:ext cx="1001874" cy="46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sz="2778" spc="408">
                <a:solidFill>
                  <a:srgbClr val="000000"/>
                </a:solidFill>
                <a:latin typeface="Now Bold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91198" y="1821635"/>
            <a:ext cx="7560299" cy="7443845"/>
            <a:chOff x="0" y="0"/>
            <a:chExt cx="1991190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1190" cy="1960519"/>
            </a:xfrm>
            <a:custGeom>
              <a:avLst/>
              <a:gdLst/>
              <a:ahLst/>
              <a:cxnLst/>
              <a:rect r="r" b="b" t="t" l="l"/>
              <a:pathLst>
                <a:path h="1960519" w="1991190">
                  <a:moveTo>
                    <a:pt x="0" y="0"/>
                  </a:moveTo>
                  <a:lnTo>
                    <a:pt x="1991190" y="0"/>
                  </a:lnTo>
                  <a:lnTo>
                    <a:pt x="1991190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91190" cy="194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8763" y="2470964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8" y="0"/>
                </a:lnTo>
                <a:lnTo>
                  <a:pt x="959718" y="959719"/>
                </a:lnTo>
                <a:lnTo>
                  <a:pt x="0" y="95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13523" y="4762101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8" y="0"/>
                </a:lnTo>
                <a:lnTo>
                  <a:pt x="959718" y="959718"/>
                </a:lnTo>
                <a:lnTo>
                  <a:pt x="0" y="95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28283" y="7053238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9" y="0"/>
                </a:lnTo>
                <a:lnTo>
                  <a:pt x="959719" y="959718"/>
                </a:lnTo>
                <a:lnTo>
                  <a:pt x="0" y="95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266" y="3099074"/>
            <a:ext cx="9501750" cy="6166406"/>
          </a:xfrm>
          <a:custGeom>
            <a:avLst/>
            <a:gdLst/>
            <a:ahLst/>
            <a:cxnLst/>
            <a:rect r="r" b="b" t="t" l="l"/>
            <a:pathLst>
              <a:path h="6166406" w="9501750">
                <a:moveTo>
                  <a:pt x="0" y="0"/>
                </a:moveTo>
                <a:lnTo>
                  <a:pt x="9501750" y="0"/>
                </a:lnTo>
                <a:lnTo>
                  <a:pt x="9501750" y="6166406"/>
                </a:lnTo>
                <a:lnTo>
                  <a:pt x="0" y="61664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1700" y="1288084"/>
            <a:ext cx="785616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87047" y="2563254"/>
            <a:ext cx="5740929" cy="97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3"/>
              </a:lnSpc>
            </a:pPr>
            <a:r>
              <a:rPr lang="en-US" sz="2535" spc="55">
                <a:solidFill>
                  <a:srgbClr val="1E1E1E"/>
                </a:solidFill>
                <a:latin typeface="Now Bold"/>
              </a:rPr>
              <a:t>VISITAR LA PÁGINA DE DESCARGA DE GITHUB DESKTOP.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13523" y="2695077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87047" y="4916301"/>
            <a:ext cx="5964450" cy="149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4"/>
              </a:lnSpc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DESCARGAR LA APLICACIÓN Y SEGUIR LAS INSTRUCCIONES DE INSTALACIÓN.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28283" y="4986214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01807" y="7207438"/>
            <a:ext cx="5573661" cy="99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4"/>
              </a:lnSpc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INICIAR SESIÓN EN LA APLICACIÓN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43043" y="7277351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DAF3WoEaBpo</dc:identifier>
  <dcterms:modified xsi:type="dcterms:W3CDTF">2011-08-01T06:04:30Z</dcterms:modified>
  <cp:revision>1</cp:revision>
  <dc:title>Presentación Propuesta Proyecto Brief Cliente Moderno Profesional Negro y Blanco</dc:title>
</cp:coreProperties>
</file>