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6" r:id="rId5"/>
    <p:sldId id="259" r:id="rId6"/>
    <p:sldId id="268" r:id="rId7"/>
    <p:sldId id="260" r:id="rId8"/>
    <p:sldId id="269" r:id="rId9"/>
    <p:sldId id="262" r:id="rId10"/>
    <p:sldId id="270" r:id="rId11"/>
    <p:sldId id="261" r:id="rId12"/>
    <p:sldId id="271" r:id="rId13"/>
    <p:sldId id="265" r:id="rId14"/>
    <p:sldId id="272" r:id="rId15"/>
    <p:sldId id="264" r:id="rId16"/>
    <p:sldId id="263" r:id="rId17"/>
    <p:sldId id="273" r:id="rId18"/>
    <p:sldId id="266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E864D-F685-C606-91C2-1C33259DC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216A73-669E-4C1D-26B7-696324061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05516-18C1-5670-150E-1EA8C717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E83-3D89-4CAF-8A2A-C29DE8A3E87E}" type="datetimeFigureOut">
              <a:rPr kumimoji="1" lang="ja-JP" altLang="en-US" smtClean="0"/>
              <a:t>2022/9/9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485A85-2306-F92C-1485-51845558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3E56A-0A67-7E67-6942-6AC69B1F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83F0-6037-421B-B0DD-FB1F2406F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26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74DEE-DD73-1560-A17E-8CE7EBB0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E15151-FCEC-7A10-AAB7-7F567EB06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9695B-0F2C-E632-C45C-0775F3B5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E83-3D89-4CAF-8A2A-C29DE8A3E87E}" type="datetimeFigureOut">
              <a:rPr kumimoji="1" lang="ja-JP" altLang="en-US" smtClean="0"/>
              <a:t>2022/9/9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996D2-0F47-E9E3-F561-0EF7DBF5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8BE409-5315-8978-EC61-690BF7CD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83F0-6037-421B-B0DD-FB1F2406F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23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0E1AB4-CDB0-3810-DEE5-288A4C8E8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FF66FF-EFA6-7ADE-602B-B3E4F8316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5A0813-9CDB-D0A4-B052-C4896D5A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E83-3D89-4CAF-8A2A-C29DE8A3E87E}" type="datetimeFigureOut">
              <a:rPr kumimoji="1" lang="ja-JP" altLang="en-US" smtClean="0"/>
              <a:t>2022/9/9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214A1-9790-14AE-B3A4-14BC6DEF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0A12E2-F92F-725B-2245-BCD96716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83F0-6037-421B-B0DD-FB1F2406F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03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F4ECE-702C-6F7D-DC87-BDC5E1E9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699C27-B02D-4568-AA65-C1213133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E7C088-278E-8269-8795-EE899388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E83-3D89-4CAF-8A2A-C29DE8A3E87E}" type="datetimeFigureOut">
              <a:rPr kumimoji="1" lang="ja-JP" altLang="en-US" smtClean="0"/>
              <a:t>2022/9/9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969D9-691B-4548-E445-22788330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FEABF2-36E8-392E-ED3C-746E35B8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83F0-6037-421B-B0DD-FB1F2406F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CBE54-F8C2-CF53-4747-1015A5DC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E04A0C-F275-8F15-9130-F0F7F979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3C6D30-D565-9885-2D55-8C9BF85F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E83-3D89-4CAF-8A2A-C29DE8A3E87E}" type="datetimeFigureOut">
              <a:rPr kumimoji="1" lang="ja-JP" altLang="en-US" smtClean="0"/>
              <a:t>2022/9/9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4D30F-9B29-05D7-63FE-BFE4C2E0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22C8F4-2B61-8412-CFC4-6621863A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83F0-6037-421B-B0DD-FB1F2406F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49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1196F-E4DA-7B20-C0A3-FE8F0C0B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9F6E36-C109-1C87-B57C-F66491B2E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EAD236-5775-F96B-105C-FDE1A3922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1CA553-ECF2-6DD2-B305-20CCE145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E83-3D89-4CAF-8A2A-C29DE8A3E87E}" type="datetimeFigureOut">
              <a:rPr kumimoji="1" lang="ja-JP" altLang="en-US" smtClean="0"/>
              <a:t>2022/9/9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67D779-5D64-D60A-1C89-4ACBA9F6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26932B-7D5F-8C93-40DE-82638F9E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83F0-6037-421B-B0DD-FB1F2406F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96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C5866-D151-6583-118F-B994F18B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0B6FFA-9935-5A79-637A-B4816473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5BA247-6B36-668E-2858-DED94F378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E50C47-B623-7DA3-85B0-134ED919D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78C0F9-C3AC-96CB-225C-995208429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ACB355-DC34-2EBE-82E7-2E5BCD50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E83-3D89-4CAF-8A2A-C29DE8A3E87E}" type="datetimeFigureOut">
              <a:rPr kumimoji="1" lang="ja-JP" altLang="en-US" smtClean="0"/>
              <a:t>2022/9/9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56554F-FBC9-A251-8B16-1A1293D4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728676-884A-A3D6-163C-AB280487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83F0-6037-421B-B0DD-FB1F2406F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5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5147C-5DEC-9909-D45C-3FC4178F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D2C79C-45C6-CF9E-F229-6079A4C6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E83-3D89-4CAF-8A2A-C29DE8A3E87E}" type="datetimeFigureOut">
              <a:rPr kumimoji="1" lang="ja-JP" altLang="en-US" smtClean="0"/>
              <a:t>2022/9/9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12B3AB-E2A7-C1E7-C4A9-EBC64D8B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A87C50-974F-224B-C03C-22D2ED45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83F0-6037-421B-B0DD-FB1F2406F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00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E9D5B0-704E-CDE0-03BE-41BC1AEA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E83-3D89-4CAF-8A2A-C29DE8A3E87E}" type="datetimeFigureOut">
              <a:rPr kumimoji="1" lang="ja-JP" altLang="en-US" smtClean="0"/>
              <a:t>2022/9/9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C2E7B4-F12F-49C4-7537-F04E116C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DD5901-2939-4B1E-EDE9-14CBDF87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83F0-6037-421B-B0DD-FB1F2406F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83EE1-6AEA-A976-8450-BBD9B64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FF4D5B-7A22-3116-0336-522CD795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CD9D01-5101-179B-96E5-0D9CB966C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B4F26F-375A-3997-70E1-5C3F41FA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E83-3D89-4CAF-8A2A-C29DE8A3E87E}" type="datetimeFigureOut">
              <a:rPr kumimoji="1" lang="ja-JP" altLang="en-US" smtClean="0"/>
              <a:t>2022/9/9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2AA38F-5C88-1B1C-275C-0B91F9B3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99BBDF-C840-03E5-959A-43BF39F8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83F0-6037-421B-B0DD-FB1F2406F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7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6DDF7-7A3C-7C13-A4B8-A2EF08F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9DEF04-26E8-FD3E-B3F7-9F557EECF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12B890-E47F-7D09-092E-968AFAF28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C0FFBF-0A8F-189F-137D-E99AFE7D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E83-3D89-4CAF-8A2A-C29DE8A3E87E}" type="datetimeFigureOut">
              <a:rPr kumimoji="1" lang="ja-JP" altLang="en-US" smtClean="0"/>
              <a:t>2022/9/9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648C41-7BCD-141C-8A85-75EF9AF7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80DC12-C8C5-21C6-8A7F-0FE8F6B1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83F0-6037-421B-B0DD-FB1F2406F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57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563731-A023-C95D-9F2F-51C4C837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325807-7914-252A-03E2-63203FB5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0F0573-17DF-0FDB-8355-D42128CB1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A8E83-3D89-4CAF-8A2A-C29DE8A3E87E}" type="datetimeFigureOut">
              <a:rPr kumimoji="1" lang="ja-JP" altLang="en-US" smtClean="0"/>
              <a:t>2022/9/9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FDCE3B-97F8-B747-A63B-9F2B5382D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9FA33C-93B5-1F38-C07B-9503387DE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283F0-6037-421B-B0DD-FB1F2406F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30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00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5D64082-4492-2519-F922-2C8C3909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79" y="3047613"/>
            <a:ext cx="4941482" cy="2934730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B903DFA-9BEF-5EFA-DBBA-5AAF047FA2EF}"/>
              </a:ext>
            </a:extLst>
          </p:cNvPr>
          <p:cNvGrpSpPr/>
          <p:nvPr/>
        </p:nvGrpSpPr>
        <p:grpSpPr>
          <a:xfrm>
            <a:off x="502707" y="717715"/>
            <a:ext cx="4941481" cy="1485158"/>
            <a:chOff x="311210" y="3921578"/>
            <a:chExt cx="3580513" cy="915020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C61797EA-A194-B9AF-AAEE-1F7AF4550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210" y="3921578"/>
              <a:ext cx="3580513" cy="915020"/>
            </a:xfrm>
            <a:prstGeom prst="rect">
              <a:avLst/>
            </a:prstGeom>
          </p:spPr>
        </p:pic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89D7B2E1-BEF5-1023-809B-F24B3F8984F4}"/>
                </a:ext>
              </a:extLst>
            </p:cNvPr>
            <p:cNvSpPr/>
            <p:nvPr/>
          </p:nvSpPr>
          <p:spPr>
            <a:xfrm>
              <a:off x="1165591" y="4108416"/>
              <a:ext cx="605020" cy="23047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AD4F9B6-BFCB-459F-FABA-59E9BE1B7E84}"/>
              </a:ext>
            </a:extLst>
          </p:cNvPr>
          <p:cNvSpPr/>
          <p:nvPr/>
        </p:nvSpPr>
        <p:spPr>
          <a:xfrm rot="5400000">
            <a:off x="2418308" y="1959117"/>
            <a:ext cx="396189" cy="1026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50143724-767C-A945-74F6-19E611A2D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804" y="1020970"/>
            <a:ext cx="2750487" cy="158098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D5ADE188-875D-5B2C-BE5E-6BA180BFF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112" y="4383368"/>
            <a:ext cx="4527027" cy="1423375"/>
          </a:xfrm>
          <a:prstGeom prst="rect">
            <a:avLst/>
          </a:prstGeom>
        </p:spPr>
      </p:pic>
      <p:sp>
        <p:nvSpPr>
          <p:cNvPr id="25" name="矢印: 右 24">
            <a:extLst>
              <a:ext uri="{FF2B5EF4-FFF2-40B4-BE49-F238E27FC236}">
                <a16:creationId xmlns:a16="http://schemas.microsoft.com/office/drawing/2014/main" id="{CE1253CC-8482-E839-A0EF-992CFC67814B}"/>
              </a:ext>
            </a:extLst>
          </p:cNvPr>
          <p:cNvSpPr/>
          <p:nvPr/>
        </p:nvSpPr>
        <p:spPr>
          <a:xfrm rot="19113167">
            <a:off x="5234088" y="3290309"/>
            <a:ext cx="1032622" cy="643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479BEDF6-0DEA-61D5-5606-B50C34EA2DF7}"/>
              </a:ext>
            </a:extLst>
          </p:cNvPr>
          <p:cNvSpPr/>
          <p:nvPr/>
        </p:nvSpPr>
        <p:spPr>
          <a:xfrm rot="5400000">
            <a:off x="7862903" y="3040175"/>
            <a:ext cx="602291" cy="77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B951A85-562F-586B-9BC6-A8B75ECD8C6F}"/>
              </a:ext>
            </a:extLst>
          </p:cNvPr>
          <p:cNvSpPr/>
          <p:nvPr/>
        </p:nvSpPr>
        <p:spPr>
          <a:xfrm>
            <a:off x="7148945" y="5324515"/>
            <a:ext cx="1055717" cy="3740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68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88CABC-1B8A-20A0-CACA-12A2006BC884}"/>
              </a:ext>
            </a:extLst>
          </p:cNvPr>
          <p:cNvSpPr txBox="1"/>
          <p:nvPr/>
        </p:nvSpPr>
        <p:spPr>
          <a:xfrm>
            <a:off x="169901" y="879458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開発タブの</a:t>
            </a:r>
            <a:r>
              <a:rPr kumimoji="1" lang="en-US" altLang="ja-JP" dirty="0"/>
              <a:t>Visual Basic</a:t>
            </a:r>
            <a:r>
              <a:rPr kumimoji="1" lang="ja-JP" altLang="en-US" dirty="0"/>
              <a:t>を開く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1DCF943-6B58-F86E-5FED-5E499B31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911" y="818055"/>
            <a:ext cx="4522512" cy="3382261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86F9C6F-8222-77FE-6C9C-E71291E572BC}"/>
              </a:ext>
            </a:extLst>
          </p:cNvPr>
          <p:cNvSpPr/>
          <p:nvPr/>
        </p:nvSpPr>
        <p:spPr>
          <a:xfrm>
            <a:off x="7173741" y="2352502"/>
            <a:ext cx="336320" cy="748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A1CEDA-BFD2-A934-7583-0AD434AE09F4}"/>
              </a:ext>
            </a:extLst>
          </p:cNvPr>
          <p:cNvSpPr txBox="1"/>
          <p:nvPr/>
        </p:nvSpPr>
        <p:spPr>
          <a:xfrm>
            <a:off x="131577" y="1538359"/>
            <a:ext cx="5110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PERSONAL_XLSB</a:t>
            </a:r>
            <a:r>
              <a:rPr kumimoji="1" lang="ja-JP" altLang="en-US" dirty="0"/>
              <a:t>のフォームを右クリックし，</a:t>
            </a:r>
            <a:endParaRPr kumimoji="1" lang="en-US" altLang="ja-JP" dirty="0"/>
          </a:p>
          <a:p>
            <a:r>
              <a:rPr lang="en-US" altLang="ja-JP" dirty="0"/>
              <a:t>“</a:t>
            </a:r>
            <a:r>
              <a:rPr lang="ja-JP" altLang="en-US" dirty="0"/>
              <a:t>ファイルのインポート</a:t>
            </a:r>
            <a:r>
              <a:rPr lang="en-US" altLang="ja-JP" dirty="0"/>
              <a:t>(I)...”</a:t>
            </a:r>
            <a:r>
              <a:rPr lang="ja-JP" altLang="en-US" dirty="0"/>
              <a:t>から</a:t>
            </a:r>
            <a:endParaRPr kumimoji="1" lang="en-US" altLang="ja-JP" dirty="0"/>
          </a:p>
          <a:p>
            <a:r>
              <a:rPr kumimoji="1" lang="en-US" altLang="ja-JP" dirty="0" err="1"/>
              <a:t>ReactionCoordinate.frm</a:t>
            </a:r>
            <a:r>
              <a:rPr kumimoji="1" lang="ja-JP" altLang="en-US" dirty="0"/>
              <a:t>をインポート</a:t>
            </a:r>
            <a:endParaRPr kumimoji="1" lang="en-US" altLang="ja-JP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336DFA6-9761-D50B-E9B8-0E6BB907DB46}"/>
              </a:ext>
            </a:extLst>
          </p:cNvPr>
          <p:cNvCxnSpPr/>
          <p:nvPr/>
        </p:nvCxnSpPr>
        <p:spPr>
          <a:xfrm flipV="1">
            <a:off x="1022466" y="2461689"/>
            <a:ext cx="0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24E237-DB5E-5F76-F99A-DF1BC35BD3F3}"/>
              </a:ext>
            </a:extLst>
          </p:cNvPr>
          <p:cNvSpPr txBox="1"/>
          <p:nvPr/>
        </p:nvSpPr>
        <p:spPr>
          <a:xfrm>
            <a:off x="505047" y="2889605"/>
            <a:ext cx="2880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u="sng" dirty="0"/>
              <a:t>2. </a:t>
            </a:r>
            <a:r>
              <a:rPr lang="ja-JP" altLang="en-US" sz="1600" b="1" u="sng" dirty="0"/>
              <a:t>ライブラリのインストール</a:t>
            </a:r>
            <a:endParaRPr lang="en-US" altLang="ja-JP" sz="1600" b="1" u="sng" dirty="0"/>
          </a:p>
          <a:p>
            <a:r>
              <a:rPr lang="ja-JP" altLang="en-US" sz="1600" dirty="0"/>
              <a:t>　でパソコンに保存したやつ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B6917E7-AC2F-7EDE-2085-9364427147DE}"/>
              </a:ext>
            </a:extLst>
          </p:cNvPr>
          <p:cNvGrpSpPr/>
          <p:nvPr/>
        </p:nvGrpSpPr>
        <p:grpSpPr>
          <a:xfrm>
            <a:off x="5022362" y="818055"/>
            <a:ext cx="2123529" cy="3497868"/>
            <a:chOff x="5022362" y="136411"/>
            <a:chExt cx="2123529" cy="3497868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0B3B4F8-1CF3-3E1D-B358-14F59011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2362" y="136411"/>
              <a:ext cx="2123529" cy="3497868"/>
            </a:xfrm>
            <a:prstGeom prst="rect">
              <a:avLst/>
            </a:prstGeom>
          </p:spPr>
        </p:pic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77869CF3-EC28-6B77-0137-EE9BA63A47B0}"/>
                </a:ext>
              </a:extLst>
            </p:cNvPr>
            <p:cNvSpPr/>
            <p:nvPr/>
          </p:nvSpPr>
          <p:spPr>
            <a:xfrm>
              <a:off x="5792553" y="856715"/>
              <a:ext cx="1086163" cy="14131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EB060662-FC8A-D991-3507-C43AC6F0458C}"/>
                </a:ext>
              </a:extLst>
            </p:cNvPr>
            <p:cNvSpPr/>
            <p:nvPr/>
          </p:nvSpPr>
          <p:spPr>
            <a:xfrm>
              <a:off x="5315276" y="1318380"/>
              <a:ext cx="477277" cy="17456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AA2AB240-E8D4-62C0-5A10-B3F05234D0B6}"/>
              </a:ext>
            </a:extLst>
          </p:cNvPr>
          <p:cNvGrpSpPr/>
          <p:nvPr/>
        </p:nvGrpSpPr>
        <p:grpSpPr>
          <a:xfrm>
            <a:off x="4697114" y="4669625"/>
            <a:ext cx="2476627" cy="1739989"/>
            <a:chOff x="4049577" y="1550924"/>
            <a:chExt cx="2476627" cy="1739989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C704692E-0FF6-B6F7-87A0-4D8D8E0A6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9577" y="1550924"/>
              <a:ext cx="2476627" cy="1739989"/>
            </a:xfrm>
            <a:prstGeom prst="rect">
              <a:avLst/>
            </a:prstGeom>
          </p:spPr>
        </p:pic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0B6976B6-FE16-A083-B9F7-2FC145A3B3CF}"/>
                </a:ext>
              </a:extLst>
            </p:cNvPr>
            <p:cNvSpPr/>
            <p:nvPr/>
          </p:nvSpPr>
          <p:spPr>
            <a:xfrm>
              <a:off x="4682869" y="2510444"/>
              <a:ext cx="1086163" cy="14131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6930C5-A44D-443C-37CA-E94A2CD9445E}"/>
              </a:ext>
            </a:extLst>
          </p:cNvPr>
          <p:cNvSpPr txBox="1"/>
          <p:nvPr/>
        </p:nvSpPr>
        <p:spPr>
          <a:xfrm>
            <a:off x="752740" y="5629145"/>
            <a:ext cx="3868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フォームに新たに</a:t>
            </a:r>
            <a:endParaRPr lang="en-US" altLang="ja-JP" dirty="0"/>
          </a:p>
          <a:p>
            <a:r>
              <a:rPr kumimoji="1" lang="en-US" altLang="ja-JP" dirty="0"/>
              <a:t>“</a:t>
            </a:r>
            <a:r>
              <a:rPr kumimoji="1" lang="en-US" altLang="ja-JP" dirty="0" err="1"/>
              <a:t>ReactionCoordinate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が追加される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94DF5A1-40D6-74D5-7437-4B4B83CB4E79}"/>
              </a:ext>
            </a:extLst>
          </p:cNvPr>
          <p:cNvSpPr txBox="1"/>
          <p:nvPr/>
        </p:nvSpPr>
        <p:spPr>
          <a:xfrm>
            <a:off x="93365" y="10868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3.4 </a:t>
            </a:r>
            <a:r>
              <a:rPr kumimoji="1" lang="ja-JP" altLang="en-US" b="1" u="sng" dirty="0"/>
              <a:t>マクロのインポート</a:t>
            </a:r>
            <a:endParaRPr lang="en-US" altLang="ja-JP" u="sng" dirty="0"/>
          </a:p>
        </p:txBody>
      </p:sp>
    </p:spTree>
    <p:extLst>
      <p:ext uri="{BB962C8B-B14F-4D97-AF65-F5344CB8AC3E}">
        <p14:creationId xmlns:p14="http://schemas.microsoft.com/office/powerpoint/2010/main" val="306028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41DCF943-6B58-F86E-5FED-5E499B31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932" y="606648"/>
            <a:ext cx="4522512" cy="3382261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86F9C6F-8222-77FE-6C9C-E71291E572BC}"/>
              </a:ext>
            </a:extLst>
          </p:cNvPr>
          <p:cNvSpPr/>
          <p:nvPr/>
        </p:nvSpPr>
        <p:spPr>
          <a:xfrm>
            <a:off x="3906839" y="1807992"/>
            <a:ext cx="489556" cy="1089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B6917E7-AC2F-7EDE-2085-9364427147DE}"/>
              </a:ext>
            </a:extLst>
          </p:cNvPr>
          <p:cNvGrpSpPr/>
          <p:nvPr/>
        </p:nvGrpSpPr>
        <p:grpSpPr>
          <a:xfrm>
            <a:off x="957439" y="128655"/>
            <a:ext cx="2700161" cy="4447694"/>
            <a:chOff x="5022362" y="136411"/>
            <a:chExt cx="2123529" cy="3497868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0B3B4F8-1CF3-3E1D-B358-14F59011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2362" y="136411"/>
              <a:ext cx="2123529" cy="3497868"/>
            </a:xfrm>
            <a:prstGeom prst="rect">
              <a:avLst/>
            </a:prstGeom>
          </p:spPr>
        </p:pic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77869CF3-EC28-6B77-0137-EE9BA63A47B0}"/>
                </a:ext>
              </a:extLst>
            </p:cNvPr>
            <p:cNvSpPr/>
            <p:nvPr/>
          </p:nvSpPr>
          <p:spPr>
            <a:xfrm>
              <a:off x="5792553" y="856715"/>
              <a:ext cx="1086163" cy="14131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EB060662-FC8A-D991-3507-C43AC6F0458C}"/>
                </a:ext>
              </a:extLst>
            </p:cNvPr>
            <p:cNvSpPr/>
            <p:nvPr/>
          </p:nvSpPr>
          <p:spPr>
            <a:xfrm>
              <a:off x="5315276" y="1318380"/>
              <a:ext cx="477277" cy="17456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AA2AB240-E8D4-62C0-5A10-B3F05234D0B6}"/>
              </a:ext>
            </a:extLst>
          </p:cNvPr>
          <p:cNvGrpSpPr/>
          <p:nvPr/>
        </p:nvGrpSpPr>
        <p:grpSpPr>
          <a:xfrm>
            <a:off x="5152321" y="4661312"/>
            <a:ext cx="2476627" cy="1739989"/>
            <a:chOff x="4049577" y="1550924"/>
            <a:chExt cx="2476627" cy="1739989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C704692E-0FF6-B6F7-87A0-4D8D8E0A6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9577" y="1550924"/>
              <a:ext cx="2476627" cy="1739989"/>
            </a:xfrm>
            <a:prstGeom prst="rect">
              <a:avLst/>
            </a:prstGeom>
          </p:spPr>
        </p:pic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0B6976B6-FE16-A083-B9F7-2FC145A3B3CF}"/>
                </a:ext>
              </a:extLst>
            </p:cNvPr>
            <p:cNvSpPr/>
            <p:nvPr/>
          </p:nvSpPr>
          <p:spPr>
            <a:xfrm>
              <a:off x="4682869" y="2510444"/>
              <a:ext cx="1086163" cy="14131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6229A1-8708-341A-2453-91630C0F21AF}"/>
              </a:ext>
            </a:extLst>
          </p:cNvPr>
          <p:cNvSpPr txBox="1"/>
          <p:nvPr/>
        </p:nvSpPr>
        <p:spPr>
          <a:xfrm>
            <a:off x="7756261" y="5414044"/>
            <a:ext cx="3868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フォームに新たに</a:t>
            </a:r>
            <a:endParaRPr lang="en-US" altLang="ja-JP" dirty="0"/>
          </a:p>
          <a:p>
            <a:r>
              <a:rPr kumimoji="1" lang="en-US" altLang="ja-JP" dirty="0"/>
              <a:t>“</a:t>
            </a:r>
            <a:r>
              <a:rPr kumimoji="1" lang="en-US" altLang="ja-JP" dirty="0" err="1"/>
              <a:t>ReactionCoordinate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が追加される</a:t>
            </a:r>
          </a:p>
        </p:txBody>
      </p:sp>
    </p:spTree>
    <p:extLst>
      <p:ext uri="{BB962C8B-B14F-4D97-AF65-F5344CB8AC3E}">
        <p14:creationId xmlns:p14="http://schemas.microsoft.com/office/powerpoint/2010/main" val="74857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D7A868-C49A-CDE7-056A-4726CBFC5094}"/>
              </a:ext>
            </a:extLst>
          </p:cNvPr>
          <p:cNvSpPr txBox="1"/>
          <p:nvPr/>
        </p:nvSpPr>
        <p:spPr>
          <a:xfrm>
            <a:off x="7673342" y="277515"/>
            <a:ext cx="3318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Sub </a:t>
            </a:r>
            <a:r>
              <a:rPr lang="ja-JP" altLang="en-US" dirty="0"/>
              <a:t>作図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ReactionCoordinate.Show</a:t>
            </a:r>
            <a:endParaRPr lang="en-US" altLang="ja-JP" dirty="0"/>
          </a:p>
          <a:p>
            <a:r>
              <a:rPr lang="en-US" altLang="ja-JP" dirty="0"/>
              <a:t>End Sub</a:t>
            </a:r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7F8C134-E633-5A24-04FC-315BF90A1219}"/>
              </a:ext>
            </a:extLst>
          </p:cNvPr>
          <p:cNvGrpSpPr/>
          <p:nvPr/>
        </p:nvGrpSpPr>
        <p:grpSpPr>
          <a:xfrm>
            <a:off x="915092" y="1293587"/>
            <a:ext cx="8560764" cy="2221606"/>
            <a:chOff x="2669079" y="1247218"/>
            <a:chExt cx="8560764" cy="2221606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01C76AF1-18D2-AE69-E0CB-588A86C96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9079" y="1247218"/>
              <a:ext cx="8560764" cy="2221606"/>
            </a:xfrm>
            <a:prstGeom prst="rect">
              <a:avLst/>
            </a:prstGeom>
          </p:spPr>
        </p:pic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84C445A-AF76-54C0-1DD7-73378F7E8FFA}"/>
                </a:ext>
              </a:extLst>
            </p:cNvPr>
            <p:cNvSpPr/>
            <p:nvPr/>
          </p:nvSpPr>
          <p:spPr>
            <a:xfrm>
              <a:off x="3039007" y="2216705"/>
              <a:ext cx="726659" cy="14131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5FF0FD2B-E78C-0E04-E807-C50D2A740053}"/>
                </a:ext>
              </a:extLst>
            </p:cNvPr>
            <p:cNvSpPr/>
            <p:nvPr/>
          </p:nvSpPr>
          <p:spPr>
            <a:xfrm>
              <a:off x="3378944" y="1895302"/>
              <a:ext cx="779707" cy="14131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D9EABA-A0FD-F9D2-22D4-A4B37F8F441C}"/>
              </a:ext>
            </a:extLst>
          </p:cNvPr>
          <p:cNvSpPr txBox="1"/>
          <p:nvPr/>
        </p:nvSpPr>
        <p:spPr>
          <a:xfrm>
            <a:off x="93365" y="108680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3.4 </a:t>
            </a:r>
            <a:r>
              <a:rPr kumimoji="1" lang="ja-JP" altLang="en-US" b="1" u="sng" dirty="0"/>
              <a:t>マクロの登録</a:t>
            </a:r>
            <a:endParaRPr lang="en-US" altLang="ja-JP" u="sng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0C1B88-6F03-E1D1-A772-F1D1BE482120}"/>
              </a:ext>
            </a:extLst>
          </p:cNvPr>
          <p:cNvSpPr txBox="1"/>
          <p:nvPr/>
        </p:nvSpPr>
        <p:spPr>
          <a:xfrm>
            <a:off x="423949" y="750978"/>
            <a:ext cx="66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PERSONAL_XLSB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ThisWorkbook</a:t>
            </a:r>
            <a:r>
              <a:rPr kumimoji="1" lang="ja-JP" altLang="en-US" dirty="0"/>
              <a:t>の中に次のように書き込む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8AC773-7A0C-4062-FA7E-47A7CBE341C4}"/>
              </a:ext>
            </a:extLst>
          </p:cNvPr>
          <p:cNvSpPr txBox="1"/>
          <p:nvPr/>
        </p:nvSpPr>
        <p:spPr>
          <a:xfrm>
            <a:off x="93365" y="3636299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Ctrl+S</a:t>
            </a:r>
            <a:r>
              <a:rPr kumimoji="1" lang="ja-JP" altLang="en-US" dirty="0"/>
              <a:t>で保存しておく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3C65ED2C-3CDC-CF08-6AF6-108010EEF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17" y="5292269"/>
            <a:ext cx="2198982" cy="1141025"/>
          </a:xfrm>
          <a:prstGeom prst="rect">
            <a:avLst/>
          </a:prstGeom>
        </p:spPr>
      </p:pic>
      <p:sp>
        <p:nvSpPr>
          <p:cNvPr id="23" name="矢印: 右 22">
            <a:extLst>
              <a:ext uri="{FF2B5EF4-FFF2-40B4-BE49-F238E27FC236}">
                <a16:creationId xmlns:a16="http://schemas.microsoft.com/office/drawing/2014/main" id="{E6B195D1-1163-C564-3262-B2AC0FE92689}"/>
              </a:ext>
            </a:extLst>
          </p:cNvPr>
          <p:cNvSpPr/>
          <p:nvPr/>
        </p:nvSpPr>
        <p:spPr>
          <a:xfrm>
            <a:off x="5766697" y="5650808"/>
            <a:ext cx="199506" cy="42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388F2B50-B3E8-4B82-89A4-60B17195828E}"/>
              </a:ext>
            </a:extLst>
          </p:cNvPr>
          <p:cNvSpPr/>
          <p:nvPr/>
        </p:nvSpPr>
        <p:spPr>
          <a:xfrm>
            <a:off x="9154625" y="4763441"/>
            <a:ext cx="199506" cy="42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DF53A9B-8561-B703-0427-22878FAE4160}"/>
              </a:ext>
            </a:extLst>
          </p:cNvPr>
          <p:cNvGrpSpPr/>
          <p:nvPr/>
        </p:nvGrpSpPr>
        <p:grpSpPr>
          <a:xfrm>
            <a:off x="6110000" y="3749163"/>
            <a:ext cx="3013797" cy="2708492"/>
            <a:chOff x="6110000" y="3749163"/>
            <a:chExt cx="3013797" cy="2708492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0807127-4E68-6DD9-8671-6D7931E2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0000" y="3749163"/>
              <a:ext cx="3013797" cy="2708492"/>
            </a:xfrm>
            <a:prstGeom prst="rect">
              <a:avLst/>
            </a:prstGeom>
          </p:spPr>
        </p:pic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D0EC7F8C-CC94-31AC-2BC7-F6E32814FC7F}"/>
                </a:ext>
              </a:extLst>
            </p:cNvPr>
            <p:cNvSpPr/>
            <p:nvPr/>
          </p:nvSpPr>
          <p:spPr>
            <a:xfrm>
              <a:off x="6110000" y="5046964"/>
              <a:ext cx="1700695" cy="14317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50CE0D3E-F9D3-5C82-3CF4-B838A4750180}"/>
                </a:ext>
              </a:extLst>
            </p:cNvPr>
            <p:cNvSpPr/>
            <p:nvPr/>
          </p:nvSpPr>
          <p:spPr>
            <a:xfrm>
              <a:off x="8438262" y="5265195"/>
              <a:ext cx="554036" cy="14317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8B4B1A5-E1FD-2ED2-0214-780614960959}"/>
              </a:ext>
            </a:extLst>
          </p:cNvPr>
          <p:cNvGrpSpPr/>
          <p:nvPr/>
        </p:nvGrpSpPr>
        <p:grpSpPr>
          <a:xfrm>
            <a:off x="9367347" y="3820965"/>
            <a:ext cx="2729610" cy="2043479"/>
            <a:chOff x="9367347" y="3820965"/>
            <a:chExt cx="2729610" cy="2043479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41ABCC43-D6CD-3BEB-C5FA-A224A90B3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67347" y="3820965"/>
              <a:ext cx="2729610" cy="2043479"/>
            </a:xfrm>
            <a:prstGeom prst="rect">
              <a:avLst/>
            </a:prstGeom>
          </p:spPr>
        </p:pic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CE7EA18C-FACE-19EA-484C-1C40F5D686EA}"/>
                </a:ext>
              </a:extLst>
            </p:cNvPr>
            <p:cNvSpPr/>
            <p:nvPr/>
          </p:nvSpPr>
          <p:spPr>
            <a:xfrm>
              <a:off x="9753747" y="4597666"/>
              <a:ext cx="479222" cy="16577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6BB42F5-EE2E-E496-D0F4-D5327D3BCF0D}"/>
              </a:ext>
            </a:extLst>
          </p:cNvPr>
          <p:cNvSpPr txBox="1"/>
          <p:nvPr/>
        </p:nvSpPr>
        <p:spPr>
          <a:xfrm>
            <a:off x="198318" y="4163277"/>
            <a:ext cx="5137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エクセルシートに戻り，</a:t>
            </a:r>
            <a:endParaRPr kumimoji="1" lang="en-US" altLang="ja-JP" dirty="0"/>
          </a:p>
          <a:p>
            <a:r>
              <a:rPr kumimoji="1" lang="en-US" altLang="ja-JP" dirty="0"/>
              <a:t>Alt+F8</a:t>
            </a:r>
            <a:r>
              <a:rPr kumimoji="1" lang="ja-JP" altLang="en-US" dirty="0"/>
              <a:t>でマクロの一覧を表示</a:t>
            </a:r>
            <a:endParaRPr kumimoji="1" lang="en-US" altLang="ja-JP" dirty="0"/>
          </a:p>
          <a:p>
            <a:r>
              <a:rPr lang="en-US" altLang="ja-JP" dirty="0"/>
              <a:t>“</a:t>
            </a:r>
            <a:r>
              <a:rPr lang="en-US" altLang="ja-JP" dirty="0" err="1"/>
              <a:t>PERSONAL_XLSB!ThisWorkbook</a:t>
            </a:r>
            <a:r>
              <a:rPr lang="en-US" altLang="ja-JP" dirty="0"/>
              <a:t>!</a:t>
            </a:r>
            <a:r>
              <a:rPr lang="ja-JP" altLang="en-US" dirty="0"/>
              <a:t>作図</a:t>
            </a:r>
            <a:r>
              <a:rPr lang="en-US" altLang="ja-JP" dirty="0"/>
              <a:t>”</a:t>
            </a:r>
            <a:r>
              <a:rPr lang="ja-JP" altLang="en-US" dirty="0"/>
              <a:t>を選択</a:t>
            </a:r>
            <a:endParaRPr lang="en-US" altLang="ja-JP" dirty="0"/>
          </a:p>
          <a:p>
            <a:r>
              <a:rPr lang="ja-JP" altLang="en-US" dirty="0"/>
              <a:t>オプションでショートカットを設定</a:t>
            </a:r>
            <a:endParaRPr kumimoji="1" lang="en-US" altLang="ja-JP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2D424B5-FDDC-1043-059E-1B245EE88D5A}"/>
              </a:ext>
            </a:extLst>
          </p:cNvPr>
          <p:cNvSpPr txBox="1"/>
          <p:nvPr/>
        </p:nvSpPr>
        <p:spPr>
          <a:xfrm>
            <a:off x="5766697" y="6506959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設定したショートカットキーでフォームが表示されれば</a:t>
            </a:r>
            <a:r>
              <a:rPr kumimoji="1" lang="en-US" altLang="ja-JP" dirty="0"/>
              <a:t>OK!!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75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7F8C134-E633-5A24-04FC-315BF90A1219}"/>
              </a:ext>
            </a:extLst>
          </p:cNvPr>
          <p:cNvGrpSpPr/>
          <p:nvPr/>
        </p:nvGrpSpPr>
        <p:grpSpPr>
          <a:xfrm>
            <a:off x="1555827" y="596997"/>
            <a:ext cx="8560764" cy="2221606"/>
            <a:chOff x="2669079" y="1247218"/>
            <a:chExt cx="8560764" cy="2221606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01C76AF1-18D2-AE69-E0CB-588A86C96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9079" y="1247218"/>
              <a:ext cx="8560764" cy="2221606"/>
            </a:xfrm>
            <a:prstGeom prst="rect">
              <a:avLst/>
            </a:prstGeom>
          </p:spPr>
        </p:pic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84C445A-AF76-54C0-1DD7-73378F7E8FFA}"/>
                </a:ext>
              </a:extLst>
            </p:cNvPr>
            <p:cNvSpPr/>
            <p:nvPr/>
          </p:nvSpPr>
          <p:spPr>
            <a:xfrm>
              <a:off x="3039007" y="2216705"/>
              <a:ext cx="726659" cy="14131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5FF0FD2B-E78C-0E04-E807-C50D2A740053}"/>
                </a:ext>
              </a:extLst>
            </p:cNvPr>
            <p:cNvSpPr/>
            <p:nvPr/>
          </p:nvSpPr>
          <p:spPr>
            <a:xfrm>
              <a:off x="3378944" y="1895302"/>
              <a:ext cx="779707" cy="14131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4" name="矢印: 右 23">
            <a:extLst>
              <a:ext uri="{FF2B5EF4-FFF2-40B4-BE49-F238E27FC236}">
                <a16:creationId xmlns:a16="http://schemas.microsoft.com/office/drawing/2014/main" id="{388F2B50-B3E8-4B82-89A4-60B17195828E}"/>
              </a:ext>
            </a:extLst>
          </p:cNvPr>
          <p:cNvSpPr/>
          <p:nvPr/>
        </p:nvSpPr>
        <p:spPr>
          <a:xfrm>
            <a:off x="8057965" y="4500490"/>
            <a:ext cx="334822" cy="772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DF53A9B-8561-B703-0427-22878FAE4160}"/>
              </a:ext>
            </a:extLst>
          </p:cNvPr>
          <p:cNvGrpSpPr/>
          <p:nvPr/>
        </p:nvGrpSpPr>
        <p:grpSpPr>
          <a:xfrm>
            <a:off x="4403431" y="3290251"/>
            <a:ext cx="3382017" cy="3039410"/>
            <a:chOff x="6110000" y="3749163"/>
            <a:chExt cx="3013797" cy="2708492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0807127-4E68-6DD9-8671-6D7931E2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0000" y="3749163"/>
              <a:ext cx="3013797" cy="2708492"/>
            </a:xfrm>
            <a:prstGeom prst="rect">
              <a:avLst/>
            </a:prstGeom>
          </p:spPr>
        </p:pic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D0EC7F8C-CC94-31AC-2BC7-F6E32814FC7F}"/>
                </a:ext>
              </a:extLst>
            </p:cNvPr>
            <p:cNvSpPr/>
            <p:nvPr/>
          </p:nvSpPr>
          <p:spPr>
            <a:xfrm>
              <a:off x="6110000" y="5046964"/>
              <a:ext cx="1700695" cy="14317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50CE0D3E-F9D3-5C82-3CF4-B838A4750180}"/>
                </a:ext>
              </a:extLst>
            </p:cNvPr>
            <p:cNvSpPr/>
            <p:nvPr/>
          </p:nvSpPr>
          <p:spPr>
            <a:xfrm>
              <a:off x="8438262" y="5265195"/>
              <a:ext cx="554036" cy="14317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8B4B1A5-E1FD-2ED2-0214-780614960959}"/>
              </a:ext>
            </a:extLst>
          </p:cNvPr>
          <p:cNvGrpSpPr/>
          <p:nvPr/>
        </p:nvGrpSpPr>
        <p:grpSpPr>
          <a:xfrm>
            <a:off x="8500853" y="3776104"/>
            <a:ext cx="2967546" cy="2221606"/>
            <a:chOff x="9367347" y="3820965"/>
            <a:chExt cx="2729610" cy="2043479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41ABCC43-D6CD-3BEB-C5FA-A224A90B3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67347" y="3820965"/>
              <a:ext cx="2729610" cy="2043479"/>
            </a:xfrm>
            <a:prstGeom prst="rect">
              <a:avLst/>
            </a:prstGeom>
          </p:spPr>
        </p:pic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CE7EA18C-FACE-19EA-484C-1C40F5D686EA}"/>
                </a:ext>
              </a:extLst>
            </p:cNvPr>
            <p:cNvSpPr/>
            <p:nvPr/>
          </p:nvSpPr>
          <p:spPr>
            <a:xfrm>
              <a:off x="9753747" y="4597666"/>
              <a:ext cx="479222" cy="16577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1D87E2-E87D-8449-45A1-B727533B146E}"/>
              </a:ext>
            </a:extLst>
          </p:cNvPr>
          <p:cNvSpPr txBox="1"/>
          <p:nvPr/>
        </p:nvSpPr>
        <p:spPr>
          <a:xfrm>
            <a:off x="976044" y="35914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シートに戻り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E4907D-5C49-4958-7AB8-68716946D906}"/>
              </a:ext>
            </a:extLst>
          </p:cNvPr>
          <p:cNvSpPr txBox="1"/>
          <p:nvPr/>
        </p:nvSpPr>
        <p:spPr>
          <a:xfrm>
            <a:off x="3194894" y="409846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Alt+F8</a:t>
            </a:r>
            <a:endParaRPr kumimoji="1" lang="ja-JP" altLang="en-US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3F1C804-EEAA-4739-7542-9AAA8F5FEC87}"/>
              </a:ext>
            </a:extLst>
          </p:cNvPr>
          <p:cNvSpPr/>
          <p:nvPr/>
        </p:nvSpPr>
        <p:spPr>
          <a:xfrm>
            <a:off x="3477956" y="4467795"/>
            <a:ext cx="476956" cy="772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614E198A-E57C-509D-CAC7-BF80D2000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20" y="4086128"/>
            <a:ext cx="2651908" cy="13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1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13F6FA-91B6-7173-A0B1-8CB89919B28E}"/>
              </a:ext>
            </a:extLst>
          </p:cNvPr>
          <p:cNvSpPr txBox="1"/>
          <p:nvPr/>
        </p:nvSpPr>
        <p:spPr>
          <a:xfrm>
            <a:off x="93365" y="108680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4.1 </a:t>
            </a:r>
            <a:r>
              <a:rPr lang="en-US" altLang="ja-JP" b="1" u="sng" dirty="0" err="1"/>
              <a:t>xlwings</a:t>
            </a:r>
            <a:r>
              <a:rPr lang="ja-JP" altLang="en-US" b="1" u="sng" dirty="0"/>
              <a:t>のインストールとエクセルアドインの追加</a:t>
            </a:r>
            <a:endParaRPr lang="en-US" altLang="ja-JP" u="sng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4BFBE7-6347-8E83-AC49-DE536DBADD88}"/>
              </a:ext>
            </a:extLst>
          </p:cNvPr>
          <p:cNvSpPr txBox="1"/>
          <p:nvPr/>
        </p:nvSpPr>
        <p:spPr>
          <a:xfrm>
            <a:off x="1841522" y="1808850"/>
            <a:ext cx="266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&gt;&gt;&gt; pip install </a:t>
            </a:r>
            <a:r>
              <a:rPr kumimoji="1" lang="en-US" altLang="ja-JP" dirty="0" err="1"/>
              <a:t>xlwings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E6959F-16F0-B3B0-B5B5-3152D4DE7B24}"/>
              </a:ext>
            </a:extLst>
          </p:cNvPr>
          <p:cNvSpPr txBox="1"/>
          <p:nvPr/>
        </p:nvSpPr>
        <p:spPr>
          <a:xfrm>
            <a:off x="1841522" y="2624419"/>
            <a:ext cx="312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&gt;&gt;&gt; </a:t>
            </a:r>
            <a:r>
              <a:rPr kumimoji="1" lang="en-US" altLang="ja-JP" dirty="0" err="1"/>
              <a:t>conda</a:t>
            </a:r>
            <a:r>
              <a:rPr kumimoji="1" lang="en-US" altLang="ja-JP" dirty="0"/>
              <a:t> install </a:t>
            </a:r>
            <a:r>
              <a:rPr kumimoji="1" lang="en-US" altLang="ja-JP" dirty="0" err="1"/>
              <a:t>xlwings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A481C4-FEA4-6DBA-5AC5-8019AB207BC1}"/>
              </a:ext>
            </a:extLst>
          </p:cNvPr>
          <p:cNvSpPr txBox="1"/>
          <p:nvPr/>
        </p:nvSpPr>
        <p:spPr>
          <a:xfrm>
            <a:off x="5150863" y="2992086"/>
            <a:ext cx="52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を実行し</a:t>
            </a:r>
            <a:r>
              <a:rPr kumimoji="1" lang="en-US" altLang="ja-JP" dirty="0" err="1"/>
              <a:t>xlwings</a:t>
            </a:r>
            <a:r>
              <a:rPr kumimoji="1" lang="ja-JP" altLang="en-US" dirty="0"/>
              <a:t>ライブラリをインストールする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248625-5CA1-28FB-631E-AFAEF57C39FA}"/>
              </a:ext>
            </a:extLst>
          </p:cNvPr>
          <p:cNvSpPr txBox="1"/>
          <p:nvPr/>
        </p:nvSpPr>
        <p:spPr>
          <a:xfrm>
            <a:off x="972589" y="1439518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anaconda</a:t>
            </a:r>
            <a:r>
              <a:rPr kumimoji="1" lang="ja-JP" altLang="en-US" dirty="0"/>
              <a:t>以外の場合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4F8A352-262B-5F2F-503C-CA8FA0A43828}"/>
              </a:ext>
            </a:extLst>
          </p:cNvPr>
          <p:cNvSpPr txBox="1"/>
          <p:nvPr/>
        </p:nvSpPr>
        <p:spPr>
          <a:xfrm>
            <a:off x="972589" y="2255087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anaconda</a:t>
            </a:r>
            <a:r>
              <a:rPr kumimoji="1" lang="ja-JP" altLang="en-US" dirty="0"/>
              <a:t>の場合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48A099-8E17-E00D-8787-09495A5DEECC}"/>
              </a:ext>
            </a:extLst>
          </p:cNvPr>
          <p:cNvSpPr txBox="1"/>
          <p:nvPr/>
        </p:nvSpPr>
        <p:spPr>
          <a:xfrm>
            <a:off x="195004" y="662678"/>
            <a:ext cx="44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開いている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があれば全て閉じておく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DB8AAD2-51F3-40CC-06B4-2DAC6031B755}"/>
              </a:ext>
            </a:extLst>
          </p:cNvPr>
          <p:cNvSpPr txBox="1"/>
          <p:nvPr/>
        </p:nvSpPr>
        <p:spPr>
          <a:xfrm>
            <a:off x="518169" y="3811151"/>
            <a:ext cx="3061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&gt;&gt;&gt; </a:t>
            </a:r>
            <a:r>
              <a:rPr lang="en-US" altLang="ja-JP" dirty="0" err="1"/>
              <a:t>xlwings</a:t>
            </a:r>
            <a:r>
              <a:rPr lang="en-US" altLang="ja-JP" dirty="0"/>
              <a:t> </a:t>
            </a:r>
            <a:r>
              <a:rPr lang="en-US" altLang="ja-JP" dirty="0" err="1"/>
              <a:t>addin</a:t>
            </a:r>
            <a:r>
              <a:rPr lang="en-US" altLang="ja-JP" dirty="0"/>
              <a:t> install</a:t>
            </a:r>
          </a:p>
          <a:p>
            <a:r>
              <a:rPr lang="en-US" altLang="ja-JP" dirty="0"/>
              <a:t>&gt;&gt;&gt; </a:t>
            </a:r>
            <a:r>
              <a:rPr lang="en-US" altLang="ja-JP" dirty="0" err="1"/>
              <a:t>xlwings</a:t>
            </a:r>
            <a:r>
              <a:rPr lang="en-US" altLang="ja-JP" dirty="0"/>
              <a:t> config create</a:t>
            </a:r>
            <a:endParaRPr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EC6A19-85FC-F42E-09E7-C80114C1EC2D}"/>
              </a:ext>
            </a:extLst>
          </p:cNvPr>
          <p:cNvSpPr txBox="1"/>
          <p:nvPr/>
        </p:nvSpPr>
        <p:spPr>
          <a:xfrm>
            <a:off x="195004" y="1030796"/>
            <a:ext cx="885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Powershell</a:t>
            </a:r>
            <a:r>
              <a:rPr kumimoji="1" lang="ja-JP" altLang="en-US" dirty="0"/>
              <a:t>または</a:t>
            </a:r>
            <a:r>
              <a:rPr kumimoji="1" lang="en-US" altLang="ja-JP" dirty="0" err="1"/>
              <a:t>AnacondaPrompt</a:t>
            </a:r>
            <a:r>
              <a:rPr kumimoji="1" lang="en-US" altLang="ja-JP" dirty="0"/>
              <a:t>(anaconda</a:t>
            </a:r>
            <a:r>
              <a:rPr kumimoji="1" lang="ja-JP" altLang="en-US" dirty="0"/>
              <a:t>の場合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を開き</a:t>
            </a:r>
            <a:r>
              <a:rPr kumimoji="1" lang="en-US" altLang="ja-JP" dirty="0"/>
              <a:t>,</a:t>
            </a:r>
            <a:r>
              <a:rPr kumimoji="1" lang="ja-JP" altLang="en-US" dirty="0"/>
              <a:t>作成した</a:t>
            </a:r>
            <a:r>
              <a:rPr kumimoji="1" lang="ja-JP" altLang="en-US" u="sng" dirty="0"/>
              <a:t>仮想環境下</a:t>
            </a:r>
            <a:r>
              <a:rPr kumimoji="1" lang="ja-JP" altLang="en-US" dirty="0"/>
              <a:t>で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000F8F7-BBE8-2C10-665C-25D29D5EADB7}"/>
              </a:ext>
            </a:extLst>
          </p:cNvPr>
          <p:cNvSpPr txBox="1"/>
          <p:nvPr/>
        </p:nvSpPr>
        <p:spPr>
          <a:xfrm>
            <a:off x="195004" y="340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次に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D4AC988-875C-8D36-449B-D3DEFF598808}"/>
              </a:ext>
            </a:extLst>
          </p:cNvPr>
          <p:cNvSpPr txBox="1"/>
          <p:nvPr/>
        </p:nvSpPr>
        <p:spPr>
          <a:xfrm>
            <a:off x="4322362" y="4088150"/>
            <a:ext cx="40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を実行し</a:t>
            </a:r>
            <a:r>
              <a:rPr kumimoji="1" lang="en-US" altLang="ja-JP" dirty="0" err="1"/>
              <a:t>xlwings</a:t>
            </a:r>
            <a:r>
              <a:rPr kumimoji="1" lang="ja-JP" altLang="en-US" dirty="0"/>
              <a:t>アドインを追加する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84FBFA-3EA6-6256-1DAA-8DA6A92E6E7E}"/>
              </a:ext>
            </a:extLst>
          </p:cNvPr>
          <p:cNvSpPr txBox="1"/>
          <p:nvPr/>
        </p:nvSpPr>
        <p:spPr>
          <a:xfrm>
            <a:off x="2552008" y="4768710"/>
            <a:ext cx="546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再度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を開くと</a:t>
            </a:r>
            <a:r>
              <a:rPr kumimoji="1" lang="en-US" altLang="ja-JP" dirty="0" err="1"/>
              <a:t>xlwings</a:t>
            </a:r>
            <a:r>
              <a:rPr kumimoji="1" lang="ja-JP" altLang="en-US" dirty="0"/>
              <a:t>のタブが追加されている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FFE7B93F-55FE-D971-0046-23F9A7F9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20" y="5274882"/>
            <a:ext cx="8890457" cy="1263715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02C0EE6-2FF1-D42F-DE8E-9E3588221933}"/>
              </a:ext>
            </a:extLst>
          </p:cNvPr>
          <p:cNvSpPr/>
          <p:nvPr/>
        </p:nvSpPr>
        <p:spPr>
          <a:xfrm>
            <a:off x="5317980" y="1439518"/>
            <a:ext cx="6303646" cy="1411872"/>
          </a:xfrm>
          <a:prstGeom prst="wedgeRoundRectCallout">
            <a:avLst>
              <a:gd name="adj1" fmla="val 6469"/>
              <a:gd name="adj2" fmla="val -54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多分仮想環境下でないとうまくいかない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root</a:t>
            </a:r>
            <a:r>
              <a:rPr kumimoji="1" lang="ja-JP" altLang="en-US" dirty="0"/>
              <a:t>環境で</a:t>
            </a:r>
            <a:r>
              <a:rPr kumimoji="1" lang="en-US" altLang="ja-JP" dirty="0" err="1"/>
              <a:t>xlwings</a:t>
            </a:r>
            <a:r>
              <a:rPr kumimoji="1" lang="ja-JP" altLang="en-US" dirty="0"/>
              <a:t>を動かしたい場合は</a:t>
            </a:r>
            <a:r>
              <a:rPr lang="en-US" altLang="ja-JP" dirty="0" err="1"/>
              <a:t>grrmpy</a:t>
            </a:r>
            <a:r>
              <a:rPr lang="ja-JP" altLang="en-US" dirty="0"/>
              <a:t>を</a:t>
            </a:r>
            <a:r>
              <a:rPr lang="en-US" altLang="ja-JP" dirty="0"/>
              <a:t>root</a:t>
            </a:r>
            <a:r>
              <a:rPr lang="ja-JP" altLang="en-US" dirty="0"/>
              <a:t>にインストールする必要があるが</a:t>
            </a:r>
            <a:r>
              <a:rPr lang="en-US" altLang="ja-JP" dirty="0"/>
              <a:t>,</a:t>
            </a:r>
            <a:r>
              <a:rPr lang="ja-JP" altLang="en-US" dirty="0"/>
              <a:t>自作ライブラリなので環境を破壊しかねないのでお勧めしない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A0B17-1367-E4B6-BF83-2CB5BEC8118A}"/>
              </a:ext>
            </a:extLst>
          </p:cNvPr>
          <p:cNvSpPr txBox="1"/>
          <p:nvPr/>
        </p:nvSpPr>
        <p:spPr>
          <a:xfrm>
            <a:off x="6087777" y="2133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xlwings</a:t>
            </a:r>
            <a:r>
              <a:rPr kumimoji="1" lang="en-US" altLang="ja-JP" dirty="0"/>
              <a:t>==0.27.14</a:t>
            </a:r>
            <a:r>
              <a:rPr kumimoji="1" lang="ja-JP" altLang="en-US" dirty="0"/>
              <a:t>で動作確認済み</a:t>
            </a:r>
          </a:p>
        </p:txBody>
      </p:sp>
    </p:spTree>
    <p:extLst>
      <p:ext uri="{BB962C8B-B14F-4D97-AF65-F5344CB8AC3E}">
        <p14:creationId xmlns:p14="http://schemas.microsoft.com/office/powerpoint/2010/main" val="169934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4860A25-75D7-F83E-D6A6-D6648BC91FD5}"/>
              </a:ext>
            </a:extLst>
          </p:cNvPr>
          <p:cNvGrpSpPr/>
          <p:nvPr/>
        </p:nvGrpSpPr>
        <p:grpSpPr>
          <a:xfrm>
            <a:off x="1172482" y="3053808"/>
            <a:ext cx="7173496" cy="1019661"/>
            <a:chOff x="1172482" y="3404180"/>
            <a:chExt cx="8890457" cy="1263715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055F67A7-DDA3-88A3-37B4-20803FA60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2482" y="3404180"/>
              <a:ext cx="8890457" cy="1263715"/>
            </a:xfrm>
            <a:prstGeom prst="rect">
              <a:avLst/>
            </a:prstGeom>
          </p:spPr>
        </p:pic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73E00DA7-3B04-1C75-DAA3-E4EC2F353FDD}"/>
                </a:ext>
              </a:extLst>
            </p:cNvPr>
            <p:cNvSpPr/>
            <p:nvPr/>
          </p:nvSpPr>
          <p:spPr>
            <a:xfrm>
              <a:off x="3831162" y="3687471"/>
              <a:ext cx="1786548" cy="58084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993B53A-39F5-C961-6810-98A951ECB524}"/>
              </a:ext>
            </a:extLst>
          </p:cNvPr>
          <p:cNvSpPr txBox="1"/>
          <p:nvPr/>
        </p:nvSpPr>
        <p:spPr>
          <a:xfrm>
            <a:off x="216131" y="509846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anaconda</a:t>
            </a:r>
            <a:r>
              <a:rPr kumimoji="1" lang="ja-JP" altLang="en-US" dirty="0"/>
              <a:t>以外の場合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B4D5B17-52F5-AD43-4324-0CEBCFE53243}"/>
              </a:ext>
            </a:extLst>
          </p:cNvPr>
          <p:cNvSpPr txBox="1"/>
          <p:nvPr/>
        </p:nvSpPr>
        <p:spPr>
          <a:xfrm>
            <a:off x="216131" y="2624638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anaconda</a:t>
            </a:r>
            <a:r>
              <a:rPr kumimoji="1" lang="ja-JP" altLang="en-US" dirty="0"/>
              <a:t>の場合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737A6F8-F2CA-347C-FB74-6377D3D5351A}"/>
              </a:ext>
            </a:extLst>
          </p:cNvPr>
          <p:cNvGrpSpPr/>
          <p:nvPr/>
        </p:nvGrpSpPr>
        <p:grpSpPr>
          <a:xfrm>
            <a:off x="1172482" y="1071110"/>
            <a:ext cx="6325598" cy="899139"/>
            <a:chOff x="1172482" y="1012183"/>
            <a:chExt cx="8890457" cy="1263715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8E8752B-C6F0-A53A-39C7-838DF68FB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2482" y="1012183"/>
              <a:ext cx="8890457" cy="1263715"/>
            </a:xfrm>
            <a:prstGeom prst="rect">
              <a:avLst/>
            </a:prstGeom>
          </p:spPr>
        </p:pic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9DDC2164-831E-95C5-B26B-E88696768C92}"/>
                </a:ext>
              </a:extLst>
            </p:cNvPr>
            <p:cNvSpPr/>
            <p:nvPr/>
          </p:nvSpPr>
          <p:spPr>
            <a:xfrm>
              <a:off x="1697224" y="1285901"/>
              <a:ext cx="2133937" cy="26026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2C7FC3-605C-AD92-A966-82BEC553D0A5}"/>
              </a:ext>
            </a:extLst>
          </p:cNvPr>
          <p:cNvSpPr txBox="1"/>
          <p:nvPr/>
        </p:nvSpPr>
        <p:spPr>
          <a:xfrm>
            <a:off x="980903" y="2012612"/>
            <a:ext cx="8268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インタプリタが設定されていない場合</a:t>
            </a:r>
            <a:r>
              <a:rPr kumimoji="1" lang="en-US" altLang="ja-JP" sz="1600" dirty="0"/>
              <a:t>,</a:t>
            </a:r>
            <a:r>
              <a:rPr lang="ja-JP" altLang="en-US" sz="1600" dirty="0"/>
              <a:t>仮想環境の</a:t>
            </a:r>
            <a:r>
              <a:rPr lang="en-US" altLang="ja-JP" sz="1600" dirty="0"/>
              <a:t>python</a:t>
            </a:r>
            <a:r>
              <a:rPr lang="ja-JP" altLang="en-US" sz="1600" dirty="0"/>
              <a:t>インタプリタのパスを打ち込む</a:t>
            </a:r>
            <a:endParaRPr lang="en-US" altLang="ja-JP" sz="1600" dirty="0"/>
          </a:p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自動で書き込まれているはず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8307890-6154-4BA1-4FFF-27D533F3A86A}"/>
              </a:ext>
            </a:extLst>
          </p:cNvPr>
          <p:cNvSpPr txBox="1"/>
          <p:nvPr/>
        </p:nvSpPr>
        <p:spPr>
          <a:xfrm>
            <a:off x="1172482" y="4086151"/>
            <a:ext cx="6082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Conda</a:t>
            </a:r>
            <a:r>
              <a:rPr kumimoji="1" lang="en-US" altLang="ja-JP" sz="1600" dirty="0"/>
              <a:t> Env</a:t>
            </a:r>
            <a:r>
              <a:rPr kumimoji="1" lang="ja-JP" altLang="en-US" sz="1600" dirty="0"/>
              <a:t>に環境名を入力する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多分自動で書かれているはず</a:t>
            </a:r>
            <a:r>
              <a:rPr kumimoji="1" lang="en-US" altLang="ja-JP" sz="1600" dirty="0"/>
              <a:t>??)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0ACB0BF-C21E-5EBD-6704-53FB524FD1AA}"/>
              </a:ext>
            </a:extLst>
          </p:cNvPr>
          <p:cNvSpPr txBox="1"/>
          <p:nvPr/>
        </p:nvSpPr>
        <p:spPr>
          <a:xfrm>
            <a:off x="93365" y="108680"/>
            <a:ext cx="692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4.1 </a:t>
            </a:r>
            <a:r>
              <a:rPr lang="en-US" altLang="ja-JP" b="1" u="sng" dirty="0" err="1"/>
              <a:t>xlwings</a:t>
            </a:r>
            <a:r>
              <a:rPr lang="ja-JP" altLang="en-US" b="1" u="sng" dirty="0"/>
              <a:t>の設定</a:t>
            </a:r>
            <a:r>
              <a:rPr lang="en-US" altLang="ja-JP" b="1" u="sng" dirty="0"/>
              <a:t>(</a:t>
            </a:r>
            <a:r>
              <a:rPr lang="ja-JP" altLang="en-US" b="1" u="sng" dirty="0"/>
              <a:t>おそらく始めから正しく設定されているはず</a:t>
            </a:r>
            <a:r>
              <a:rPr lang="en-US" altLang="ja-JP" b="1" u="sng" dirty="0"/>
              <a:t>)</a:t>
            </a:r>
            <a:endParaRPr lang="en-US" altLang="ja-JP" u="sng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A97D79BF-DB18-6664-D394-0B54276A0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78" y="4542452"/>
            <a:ext cx="4759939" cy="208087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E8F36CC-F5D8-0E9F-610D-78151169C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543" y="4494537"/>
            <a:ext cx="3083668" cy="2176707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BAEB84-DD7D-BA23-B41D-4F1571EE931E}"/>
              </a:ext>
            </a:extLst>
          </p:cNvPr>
          <p:cNvSpPr txBox="1"/>
          <p:nvPr/>
        </p:nvSpPr>
        <p:spPr>
          <a:xfrm>
            <a:off x="3807" y="5325225"/>
            <a:ext cx="4439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VidualBasic</a:t>
            </a:r>
            <a:r>
              <a:rPr kumimoji="1" lang="ja-JP" altLang="en-US" dirty="0"/>
              <a:t>を開き</a:t>
            </a:r>
            <a:r>
              <a:rPr kumimoji="1" lang="en-US" altLang="ja-JP" dirty="0"/>
              <a:t>,</a:t>
            </a:r>
          </a:p>
          <a:p>
            <a:r>
              <a:rPr kumimoji="1" lang="ja-JP" altLang="en-US" dirty="0"/>
              <a:t>ツール</a:t>
            </a:r>
            <a:r>
              <a:rPr kumimoji="1" lang="en-US" altLang="ja-JP" dirty="0"/>
              <a:t>&gt;</a:t>
            </a:r>
            <a:r>
              <a:rPr kumimoji="1" lang="ja-JP" altLang="en-US" dirty="0"/>
              <a:t>参照設定</a:t>
            </a:r>
            <a:endParaRPr kumimoji="1" lang="en-US" altLang="ja-JP" dirty="0"/>
          </a:p>
          <a:p>
            <a:r>
              <a:rPr lang="ja-JP" altLang="en-US" dirty="0"/>
              <a:t>で</a:t>
            </a:r>
            <a:r>
              <a:rPr lang="en-US" altLang="ja-JP" dirty="0" err="1"/>
              <a:t>xlwings</a:t>
            </a:r>
            <a:r>
              <a:rPr lang="ja-JP" altLang="en-US" dirty="0"/>
              <a:t>にチェックがなければチェック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60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B50446F-A6E0-DDB0-6457-C7E359B3AB4F}"/>
              </a:ext>
            </a:extLst>
          </p:cNvPr>
          <p:cNvGrpSpPr/>
          <p:nvPr/>
        </p:nvGrpSpPr>
        <p:grpSpPr>
          <a:xfrm>
            <a:off x="422830" y="1188721"/>
            <a:ext cx="11346340" cy="1612802"/>
            <a:chOff x="507464" y="2094808"/>
            <a:chExt cx="11346340" cy="1612802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EA0064B5-5589-AB66-0634-4F238AA089EE}"/>
                </a:ext>
              </a:extLst>
            </p:cNvPr>
            <p:cNvGrpSpPr/>
            <p:nvPr/>
          </p:nvGrpSpPr>
          <p:grpSpPr>
            <a:xfrm>
              <a:off x="507464" y="2094808"/>
              <a:ext cx="11346340" cy="1612802"/>
              <a:chOff x="1172482" y="1012183"/>
              <a:chExt cx="8890457" cy="1263715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213387A4-D7BA-B7FC-640C-1CDD0361B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2482" y="1012183"/>
                <a:ext cx="8890457" cy="1263715"/>
              </a:xfrm>
              <a:prstGeom prst="rect">
                <a:avLst/>
              </a:prstGeom>
            </p:spPr>
          </p:pic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3A53A5C4-7CFA-E676-5673-F15DFFC1F858}"/>
                  </a:ext>
                </a:extLst>
              </p:cNvPr>
              <p:cNvSpPr/>
              <p:nvPr/>
            </p:nvSpPr>
            <p:spPr>
              <a:xfrm>
                <a:off x="1697224" y="1285901"/>
                <a:ext cx="2133937" cy="260267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A2C6AB8-1E1D-AA75-3CA3-A2E204CE850C}"/>
                </a:ext>
              </a:extLst>
            </p:cNvPr>
            <p:cNvSpPr/>
            <p:nvPr/>
          </p:nvSpPr>
          <p:spPr>
            <a:xfrm>
              <a:off x="7098594" y="2111975"/>
              <a:ext cx="889937" cy="33216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D10C43C-9003-CE19-0FE9-C05A47D42764}"/>
                </a:ext>
              </a:extLst>
            </p:cNvPr>
            <p:cNvSpPr/>
            <p:nvPr/>
          </p:nvSpPr>
          <p:spPr>
            <a:xfrm>
              <a:off x="3900572" y="2444138"/>
              <a:ext cx="2195428" cy="65650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D84B746C-66D2-14A7-83D0-1FCE15FC1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2" y="3678655"/>
            <a:ext cx="5943258" cy="259818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7D6BAF6-DE47-D3CE-BF76-CE45CF8D1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555" y="3668800"/>
            <a:ext cx="3810683" cy="2689894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93467DE-5AD1-1414-AAD8-DCD1F4F188AB}"/>
              </a:ext>
            </a:extLst>
          </p:cNvPr>
          <p:cNvSpPr txBox="1"/>
          <p:nvPr/>
        </p:nvSpPr>
        <p:spPr>
          <a:xfrm>
            <a:off x="422830" y="5727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アドインの確認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3E292EF-020F-FDC4-8AA2-4481D3DACA54}"/>
              </a:ext>
            </a:extLst>
          </p:cNvPr>
          <p:cNvSpPr txBox="1"/>
          <p:nvPr/>
        </p:nvSpPr>
        <p:spPr>
          <a:xfrm>
            <a:off x="422829" y="32135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参照設定の確認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442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DFC292-0705-5891-FB6C-4D0707D65283}"/>
              </a:ext>
            </a:extLst>
          </p:cNvPr>
          <p:cNvSpPr txBox="1"/>
          <p:nvPr/>
        </p:nvSpPr>
        <p:spPr>
          <a:xfrm>
            <a:off x="93365" y="108680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5.1 </a:t>
            </a:r>
            <a:r>
              <a:rPr kumimoji="1" lang="ja-JP" altLang="en-US" b="1" u="sng" dirty="0"/>
              <a:t>ユーザー</a:t>
            </a:r>
            <a:r>
              <a:rPr lang="ja-JP" altLang="en-US" b="1" u="sng" dirty="0"/>
              <a:t>設定</a:t>
            </a:r>
            <a:endParaRPr lang="en-US" altLang="ja-JP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5CAAD3-4F85-2FD0-1AB4-BF557A417B9B}"/>
              </a:ext>
            </a:extLst>
          </p:cNvPr>
          <p:cNvSpPr txBox="1"/>
          <p:nvPr/>
        </p:nvSpPr>
        <p:spPr>
          <a:xfrm>
            <a:off x="242483" y="1015267"/>
            <a:ext cx="655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grrmpy</a:t>
            </a:r>
            <a:r>
              <a:rPr lang="en-US" altLang="ja-JP" dirty="0"/>
              <a:t>\template\setting.ini</a:t>
            </a:r>
            <a:r>
              <a:rPr lang="ja-JP" altLang="en-US" dirty="0"/>
              <a:t>を開き</a:t>
            </a:r>
            <a:endParaRPr lang="en-US" altLang="ja-JP" dirty="0"/>
          </a:p>
          <a:p>
            <a:r>
              <a:rPr kumimoji="1" lang="en-US" altLang="ja-JP" dirty="0"/>
              <a:t>VEASTA</a:t>
            </a:r>
            <a:r>
              <a:rPr kumimoji="1" lang="ja-JP" altLang="en-US" dirty="0"/>
              <a:t>の</a:t>
            </a:r>
            <a:r>
              <a:rPr kumimoji="1" lang="en-US" altLang="ja-JP" dirty="0"/>
              <a:t>exe</a:t>
            </a:r>
            <a:r>
              <a:rPr kumimoji="1" lang="ja-JP" altLang="en-US" dirty="0"/>
              <a:t>ファイルと</a:t>
            </a:r>
            <a:r>
              <a:rPr kumimoji="1" lang="en-US" altLang="ja-JP" dirty="0" err="1"/>
              <a:t>jmol</a:t>
            </a:r>
            <a:r>
              <a:rPr kumimoji="1" lang="ja-JP" altLang="en-US" dirty="0"/>
              <a:t>の</a:t>
            </a:r>
            <a:r>
              <a:rPr kumimoji="1" lang="en-US" altLang="ja-JP" dirty="0"/>
              <a:t>jar</a:t>
            </a:r>
            <a:r>
              <a:rPr kumimoji="1" lang="ja-JP" altLang="en-US" dirty="0"/>
              <a:t>ファイルのパスを書き込む</a:t>
            </a:r>
            <a:endParaRPr kumimoji="1" lang="en-US" altLang="ja-JP" dirty="0"/>
          </a:p>
          <a:p>
            <a:r>
              <a:rPr lang="en-US" altLang="ja-JP" dirty="0"/>
              <a:t>(“”</a:t>
            </a:r>
            <a:r>
              <a:rPr lang="ja-JP" altLang="en-US" dirty="0"/>
              <a:t>はいらないので注意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B1EB0B8-2A97-CDDC-632A-AD38D746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483" y="659106"/>
            <a:ext cx="4538844" cy="138605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8E810D-156A-4546-0B88-E029C2013C07}"/>
              </a:ext>
            </a:extLst>
          </p:cNvPr>
          <p:cNvSpPr txBox="1"/>
          <p:nvPr/>
        </p:nvSpPr>
        <p:spPr>
          <a:xfrm>
            <a:off x="93365" y="3769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使用方法</a:t>
            </a:r>
            <a:endParaRPr lang="en-US" altLang="ja-JP" u="sng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9E2BEE-6760-5639-68B0-43763D409218}"/>
              </a:ext>
            </a:extLst>
          </p:cNvPr>
          <p:cNvSpPr txBox="1"/>
          <p:nvPr/>
        </p:nvSpPr>
        <p:spPr>
          <a:xfrm>
            <a:off x="4064924" y="267669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全ての設定完了</a:t>
            </a:r>
            <a:r>
              <a:rPr lang="ja-JP" altLang="en-US" sz="2400" b="1" dirty="0"/>
              <a:t>！！！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84025F-B069-7809-A516-19C38BF40595}"/>
              </a:ext>
            </a:extLst>
          </p:cNvPr>
          <p:cNvSpPr txBox="1"/>
          <p:nvPr/>
        </p:nvSpPr>
        <p:spPr>
          <a:xfrm>
            <a:off x="647363" y="4296281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仮想環境内で適当なディレクトリまで飛んで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&gt;&gt;&gt; </a:t>
            </a:r>
            <a:r>
              <a:rPr kumimoji="1" lang="en-US" altLang="ja-JP" dirty="0" err="1"/>
              <a:t>mkxlsm</a:t>
            </a:r>
            <a:r>
              <a:rPr kumimoji="1" lang="en-US" altLang="ja-JP" dirty="0"/>
              <a:t> </a:t>
            </a:r>
            <a:r>
              <a:rPr kumimoji="1" lang="ja-JP" altLang="en-US" dirty="0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C15C1E-D97B-6C93-91A9-58D4301473C9}"/>
              </a:ext>
            </a:extLst>
          </p:cNvPr>
          <p:cNvSpPr txBox="1"/>
          <p:nvPr/>
        </p:nvSpPr>
        <p:spPr>
          <a:xfrm>
            <a:off x="3248234" y="5340956"/>
            <a:ext cx="6550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でディレクトリに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temp,</a:t>
            </a:r>
            <a:r>
              <a:rPr kumimoji="1" lang="ja-JP" altLang="en-US" dirty="0"/>
              <a:t>プロジェクト名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py</a:t>
            </a:r>
            <a:r>
              <a:rPr lang="en-US" altLang="ja-JP" dirty="0"/>
              <a:t>,</a:t>
            </a:r>
            <a:r>
              <a:rPr kumimoji="1" lang="ja-JP" altLang="en-US" dirty="0"/>
              <a:t>プロジェクト名</a:t>
            </a:r>
            <a:r>
              <a:rPr lang="en-US" altLang="ja-JP" dirty="0"/>
              <a:t>.</a:t>
            </a:r>
            <a:r>
              <a:rPr lang="en-US" altLang="ja-JP" dirty="0" err="1"/>
              <a:t>xlsm</a:t>
            </a:r>
            <a:r>
              <a:rPr lang="ja-JP" altLang="en-US" dirty="0"/>
              <a:t>が作成される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BB553C0-74E7-13CE-86C1-D141AEAD6811}"/>
              </a:ext>
            </a:extLst>
          </p:cNvPr>
          <p:cNvSpPr txBox="1"/>
          <p:nvPr/>
        </p:nvSpPr>
        <p:spPr>
          <a:xfrm>
            <a:off x="1541540" y="6102989"/>
            <a:ext cx="9108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プロジェクト名には</a:t>
            </a:r>
            <a:r>
              <a:rPr kumimoji="1" lang="en-US" altLang="ja-JP" b="1" dirty="0"/>
              <a:t>-,+,(,</a:t>
            </a:r>
            <a:r>
              <a:rPr kumimoji="1" lang="ja-JP" altLang="en-US" b="1" dirty="0"/>
              <a:t>などの記号や先頭の文字を数字にしない</a:t>
            </a:r>
            <a:endParaRPr lang="en-US" altLang="ja-JP" b="1" dirty="0"/>
          </a:p>
          <a:p>
            <a:r>
              <a:rPr lang="ja-JP" altLang="en-US" b="1" dirty="0"/>
              <a:t>ファイル作成時にはエラーは起きないがエクセル操作時にエラーが起きる</a:t>
            </a:r>
          </a:p>
        </p:txBody>
      </p:sp>
    </p:spTree>
    <p:extLst>
      <p:ext uri="{BB962C8B-B14F-4D97-AF65-F5344CB8AC3E}">
        <p14:creationId xmlns:p14="http://schemas.microsoft.com/office/powerpoint/2010/main" val="1523016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A64F646-96AC-7DB8-56D5-AB801A7A4CEE}"/>
              </a:ext>
            </a:extLst>
          </p:cNvPr>
          <p:cNvCxnSpPr/>
          <p:nvPr/>
        </p:nvCxnSpPr>
        <p:spPr>
          <a:xfrm>
            <a:off x="1284613" y="2841913"/>
            <a:ext cx="7705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7BA34BF-DF54-07F3-FC97-A5015F101469}"/>
              </a:ext>
            </a:extLst>
          </p:cNvPr>
          <p:cNvCxnSpPr/>
          <p:nvPr/>
        </p:nvCxnSpPr>
        <p:spPr>
          <a:xfrm>
            <a:off x="2676995" y="2432765"/>
            <a:ext cx="770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AEE53E8-2F07-FC22-7B80-BA699031BB55}"/>
              </a:ext>
            </a:extLst>
          </p:cNvPr>
          <p:cNvCxnSpPr/>
          <p:nvPr/>
        </p:nvCxnSpPr>
        <p:spPr>
          <a:xfrm>
            <a:off x="4069377" y="3016486"/>
            <a:ext cx="7705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74FA1BD-FAED-857F-11D4-51A9D4356271}"/>
              </a:ext>
            </a:extLst>
          </p:cNvPr>
          <p:cNvCxnSpPr/>
          <p:nvPr/>
        </p:nvCxnSpPr>
        <p:spPr>
          <a:xfrm>
            <a:off x="5461759" y="2567138"/>
            <a:ext cx="770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F550B3A-F5C5-D007-1EF0-1FD6D4F8FFA6}"/>
              </a:ext>
            </a:extLst>
          </p:cNvPr>
          <p:cNvCxnSpPr/>
          <p:nvPr/>
        </p:nvCxnSpPr>
        <p:spPr>
          <a:xfrm>
            <a:off x="6854141" y="2908333"/>
            <a:ext cx="7705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85FA16E-E115-A0FE-80F2-4B8B8E02591C}"/>
              </a:ext>
            </a:extLst>
          </p:cNvPr>
          <p:cNvCxnSpPr/>
          <p:nvPr/>
        </p:nvCxnSpPr>
        <p:spPr>
          <a:xfrm>
            <a:off x="2676995" y="1749966"/>
            <a:ext cx="770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42C8BAE-4214-FDED-990B-E28E7079DD9A}"/>
              </a:ext>
            </a:extLst>
          </p:cNvPr>
          <p:cNvCxnSpPr/>
          <p:nvPr/>
        </p:nvCxnSpPr>
        <p:spPr>
          <a:xfrm>
            <a:off x="8246523" y="1407249"/>
            <a:ext cx="770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C952422-CEFE-E5D0-22AB-103CE2D07CFC}"/>
              </a:ext>
            </a:extLst>
          </p:cNvPr>
          <p:cNvCxnSpPr/>
          <p:nvPr/>
        </p:nvCxnSpPr>
        <p:spPr>
          <a:xfrm>
            <a:off x="9638904" y="3217028"/>
            <a:ext cx="7705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矢印: 右 35">
            <a:extLst>
              <a:ext uri="{FF2B5EF4-FFF2-40B4-BE49-F238E27FC236}">
                <a16:creationId xmlns:a16="http://schemas.microsoft.com/office/drawing/2014/main" id="{EE96AFC3-F012-145E-AE6E-7ED5FF93FD07}"/>
              </a:ext>
            </a:extLst>
          </p:cNvPr>
          <p:cNvSpPr/>
          <p:nvPr/>
        </p:nvSpPr>
        <p:spPr>
          <a:xfrm rot="5400000">
            <a:off x="5262516" y="2916763"/>
            <a:ext cx="345182" cy="1283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C85B8BA-F9AD-176C-8A6F-4EACA83C75B9}"/>
              </a:ext>
            </a:extLst>
          </p:cNvPr>
          <p:cNvCxnSpPr/>
          <p:nvPr/>
        </p:nvCxnSpPr>
        <p:spPr>
          <a:xfrm flipV="1">
            <a:off x="2055175" y="1749966"/>
            <a:ext cx="621820" cy="109194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6AFFECA-050A-0E2E-DFF4-FEE71F6F345C}"/>
              </a:ext>
            </a:extLst>
          </p:cNvPr>
          <p:cNvCxnSpPr>
            <a:cxnSpLocks/>
          </p:cNvCxnSpPr>
          <p:nvPr/>
        </p:nvCxnSpPr>
        <p:spPr>
          <a:xfrm flipV="1">
            <a:off x="2055175" y="2432765"/>
            <a:ext cx="621820" cy="409148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C86197E-B05D-B24E-C760-25ED7D69353E}"/>
              </a:ext>
            </a:extLst>
          </p:cNvPr>
          <p:cNvCxnSpPr>
            <a:cxnSpLocks/>
          </p:cNvCxnSpPr>
          <p:nvPr/>
        </p:nvCxnSpPr>
        <p:spPr>
          <a:xfrm flipH="1" flipV="1">
            <a:off x="3447557" y="1749966"/>
            <a:ext cx="3413017" cy="11518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0D14A742-B286-854F-3275-8EFEEE342C2C}"/>
              </a:ext>
            </a:extLst>
          </p:cNvPr>
          <p:cNvCxnSpPr>
            <a:cxnSpLocks/>
          </p:cNvCxnSpPr>
          <p:nvPr/>
        </p:nvCxnSpPr>
        <p:spPr>
          <a:xfrm flipH="1" flipV="1">
            <a:off x="3440940" y="2432765"/>
            <a:ext cx="641672" cy="559073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C0B2398-6C38-02B9-45B9-22793F3257BA}"/>
              </a:ext>
            </a:extLst>
          </p:cNvPr>
          <p:cNvCxnSpPr>
            <a:cxnSpLocks/>
          </p:cNvCxnSpPr>
          <p:nvPr/>
        </p:nvCxnSpPr>
        <p:spPr>
          <a:xfrm flipV="1">
            <a:off x="4846741" y="2567138"/>
            <a:ext cx="615018" cy="449348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043FF7B-2D0E-453D-398F-3081A7490E60}"/>
              </a:ext>
            </a:extLst>
          </p:cNvPr>
          <p:cNvCxnSpPr>
            <a:cxnSpLocks/>
          </p:cNvCxnSpPr>
          <p:nvPr/>
        </p:nvCxnSpPr>
        <p:spPr>
          <a:xfrm flipH="1" flipV="1">
            <a:off x="6232321" y="2567138"/>
            <a:ext cx="621820" cy="341195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13FFFD51-410D-E05E-4571-E84AA3863D57}"/>
              </a:ext>
            </a:extLst>
          </p:cNvPr>
          <p:cNvCxnSpPr>
            <a:cxnSpLocks/>
          </p:cNvCxnSpPr>
          <p:nvPr/>
        </p:nvCxnSpPr>
        <p:spPr>
          <a:xfrm flipV="1">
            <a:off x="7624703" y="1407249"/>
            <a:ext cx="621820" cy="1501084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BD4F0A2E-A2A4-F22C-FD0D-ACB444BB5C3D}"/>
              </a:ext>
            </a:extLst>
          </p:cNvPr>
          <p:cNvCxnSpPr>
            <a:cxnSpLocks/>
          </p:cNvCxnSpPr>
          <p:nvPr/>
        </p:nvCxnSpPr>
        <p:spPr>
          <a:xfrm flipH="1" flipV="1">
            <a:off x="9010652" y="1407249"/>
            <a:ext cx="628252" cy="1804611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57C8A26-4099-BA05-905C-316FA363798E}"/>
              </a:ext>
            </a:extLst>
          </p:cNvPr>
          <p:cNvSpPr txBox="1"/>
          <p:nvPr/>
        </p:nvSpPr>
        <p:spPr>
          <a:xfrm>
            <a:off x="2299782" y="258752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(20)</a:t>
            </a:r>
            <a:endParaRPr kumimoji="1" lang="ja-JP" altLang="en-US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294A237-FB97-9D7B-4D2E-F598049799FD}"/>
              </a:ext>
            </a:extLst>
          </p:cNvPr>
          <p:cNvSpPr txBox="1"/>
          <p:nvPr/>
        </p:nvSpPr>
        <p:spPr>
          <a:xfrm>
            <a:off x="1986717" y="174080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</a:t>
            </a:r>
            <a:r>
              <a:rPr kumimoji="1" lang="en-US" altLang="ja-JP" dirty="0"/>
              <a:t>0)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9BEFDBC-5B15-A321-7BE4-F96FD0B007E5}"/>
              </a:ext>
            </a:extLst>
          </p:cNvPr>
          <p:cNvSpPr txBox="1"/>
          <p:nvPr/>
        </p:nvSpPr>
        <p:spPr>
          <a:xfrm>
            <a:off x="7608632" y="133303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b="1" u="sng" dirty="0">
                <a:solidFill>
                  <a:srgbClr val="FF0000"/>
                </a:solidFill>
              </a:rPr>
              <a:t>50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95C5E26-555C-893C-FA78-7E4AC3F2B524}"/>
              </a:ext>
            </a:extLst>
          </p:cNvPr>
          <p:cNvSpPr txBox="1"/>
          <p:nvPr/>
        </p:nvSpPr>
        <p:spPr>
          <a:xfrm>
            <a:off x="5118541" y="270227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(30)</a:t>
            </a:r>
            <a:endParaRPr kumimoji="1" lang="ja-JP" altLang="en-US" dirty="0"/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D578A09A-FD1F-DA84-C84F-40F61E4CCD3F}"/>
              </a:ext>
            </a:extLst>
          </p:cNvPr>
          <p:cNvCxnSpPr/>
          <p:nvPr/>
        </p:nvCxnSpPr>
        <p:spPr>
          <a:xfrm>
            <a:off x="1146067" y="6185372"/>
            <a:ext cx="7705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1A9CD76F-1280-3228-47EA-75D36062FFD0}"/>
              </a:ext>
            </a:extLst>
          </p:cNvPr>
          <p:cNvCxnSpPr/>
          <p:nvPr/>
        </p:nvCxnSpPr>
        <p:spPr>
          <a:xfrm>
            <a:off x="3930831" y="6359945"/>
            <a:ext cx="7705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9A28EF07-7792-AE8E-7F78-126901D2BF97}"/>
              </a:ext>
            </a:extLst>
          </p:cNvPr>
          <p:cNvCxnSpPr/>
          <p:nvPr/>
        </p:nvCxnSpPr>
        <p:spPr>
          <a:xfrm>
            <a:off x="5323213" y="4796690"/>
            <a:ext cx="770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850099C9-3EB6-3CCD-3C98-6C542EFC010D}"/>
              </a:ext>
            </a:extLst>
          </p:cNvPr>
          <p:cNvCxnSpPr/>
          <p:nvPr/>
        </p:nvCxnSpPr>
        <p:spPr>
          <a:xfrm>
            <a:off x="6715595" y="6251792"/>
            <a:ext cx="7705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D948ADBC-E155-8039-56F0-D492A9B0C136}"/>
              </a:ext>
            </a:extLst>
          </p:cNvPr>
          <p:cNvCxnSpPr/>
          <p:nvPr/>
        </p:nvCxnSpPr>
        <p:spPr>
          <a:xfrm>
            <a:off x="8107977" y="4750708"/>
            <a:ext cx="770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3CC85C58-9687-6BAC-01ED-A77C83046103}"/>
              </a:ext>
            </a:extLst>
          </p:cNvPr>
          <p:cNvCxnSpPr/>
          <p:nvPr/>
        </p:nvCxnSpPr>
        <p:spPr>
          <a:xfrm>
            <a:off x="9500358" y="6560487"/>
            <a:ext cx="7705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AAB50C01-0092-72E8-5C39-5D4AA9A5634F}"/>
              </a:ext>
            </a:extLst>
          </p:cNvPr>
          <p:cNvCxnSpPr>
            <a:cxnSpLocks/>
          </p:cNvCxnSpPr>
          <p:nvPr/>
        </p:nvCxnSpPr>
        <p:spPr>
          <a:xfrm flipV="1">
            <a:off x="1916629" y="4665962"/>
            <a:ext cx="621820" cy="1519410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2446C8B-AE4A-E398-C73A-B9EF0A0566D2}"/>
              </a:ext>
            </a:extLst>
          </p:cNvPr>
          <p:cNvCxnSpPr>
            <a:cxnSpLocks/>
          </p:cNvCxnSpPr>
          <p:nvPr/>
        </p:nvCxnSpPr>
        <p:spPr>
          <a:xfrm flipH="1" flipV="1">
            <a:off x="3317324" y="4658502"/>
            <a:ext cx="3404704" cy="1586756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1AC8A09D-CAA8-D1D2-13EA-E13D9DEE0733}"/>
              </a:ext>
            </a:extLst>
          </p:cNvPr>
          <p:cNvCxnSpPr>
            <a:cxnSpLocks/>
          </p:cNvCxnSpPr>
          <p:nvPr/>
        </p:nvCxnSpPr>
        <p:spPr>
          <a:xfrm flipH="1" flipV="1">
            <a:off x="3302578" y="4658502"/>
            <a:ext cx="641488" cy="16767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67DD6954-182E-2269-0B89-AE0911CEA896}"/>
              </a:ext>
            </a:extLst>
          </p:cNvPr>
          <p:cNvCxnSpPr>
            <a:cxnSpLocks/>
          </p:cNvCxnSpPr>
          <p:nvPr/>
        </p:nvCxnSpPr>
        <p:spPr>
          <a:xfrm flipV="1">
            <a:off x="4708195" y="4827893"/>
            <a:ext cx="628252" cy="153205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D3E0E88E-A205-7E5D-AA7A-24ECEFC15644}"/>
              </a:ext>
            </a:extLst>
          </p:cNvPr>
          <p:cNvCxnSpPr>
            <a:cxnSpLocks/>
          </p:cNvCxnSpPr>
          <p:nvPr/>
        </p:nvCxnSpPr>
        <p:spPr>
          <a:xfrm flipH="1" flipV="1">
            <a:off x="6087342" y="4792875"/>
            <a:ext cx="628253" cy="1458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C546CAE5-28BB-BE62-86ED-C6475F756E45}"/>
              </a:ext>
            </a:extLst>
          </p:cNvPr>
          <p:cNvCxnSpPr>
            <a:cxnSpLocks/>
          </p:cNvCxnSpPr>
          <p:nvPr/>
        </p:nvCxnSpPr>
        <p:spPr>
          <a:xfrm flipV="1">
            <a:off x="7486157" y="4750708"/>
            <a:ext cx="621820" cy="1501084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C1F6FAFF-C25D-505E-935D-3A760F0F3C02}"/>
              </a:ext>
            </a:extLst>
          </p:cNvPr>
          <p:cNvCxnSpPr>
            <a:cxnSpLocks/>
          </p:cNvCxnSpPr>
          <p:nvPr/>
        </p:nvCxnSpPr>
        <p:spPr>
          <a:xfrm flipH="1" flipV="1">
            <a:off x="8872106" y="4750708"/>
            <a:ext cx="628252" cy="1804611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B878CCE7-146A-B592-48C5-D435C256231F}"/>
              </a:ext>
            </a:extLst>
          </p:cNvPr>
          <p:cNvSpPr txBox="1"/>
          <p:nvPr/>
        </p:nvSpPr>
        <p:spPr>
          <a:xfrm>
            <a:off x="1839561" y="474011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(5</a:t>
            </a:r>
            <a:r>
              <a:rPr kumimoji="1" lang="en-US" altLang="ja-JP" dirty="0"/>
              <a:t>0)</a:t>
            </a:r>
            <a:endParaRPr kumimoji="1" lang="ja-JP" altLang="en-US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24D9675B-B10E-D8E8-F17A-7A532AD3F79B}"/>
              </a:ext>
            </a:extLst>
          </p:cNvPr>
          <p:cNvSpPr txBox="1"/>
          <p:nvPr/>
        </p:nvSpPr>
        <p:spPr>
          <a:xfrm>
            <a:off x="7471510" y="471050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(50)</a:t>
            </a:r>
            <a:endParaRPr kumimoji="1" lang="ja-JP" altLang="en-US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0C545D4B-2955-7E5C-A6DC-ADB4B41B9DBE}"/>
              </a:ext>
            </a:extLst>
          </p:cNvPr>
          <p:cNvSpPr txBox="1"/>
          <p:nvPr/>
        </p:nvSpPr>
        <p:spPr>
          <a:xfrm>
            <a:off x="5135167" y="500381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(50)</a:t>
            </a:r>
            <a:endParaRPr kumimoji="1" lang="ja-JP" altLang="en-US" dirty="0"/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1F871AB8-4578-488D-BC2C-4EE1211EA83A}"/>
              </a:ext>
            </a:extLst>
          </p:cNvPr>
          <p:cNvCxnSpPr/>
          <p:nvPr/>
        </p:nvCxnSpPr>
        <p:spPr>
          <a:xfrm>
            <a:off x="2546762" y="4649336"/>
            <a:ext cx="770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BAF82709-55C0-EF9E-8151-196133201246}"/>
              </a:ext>
            </a:extLst>
          </p:cNvPr>
          <p:cNvSpPr txBox="1"/>
          <p:nvPr/>
        </p:nvSpPr>
        <p:spPr>
          <a:xfrm>
            <a:off x="1662719" y="50740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(5</a:t>
            </a:r>
            <a:r>
              <a:rPr kumimoji="1" lang="en-US" altLang="ja-JP" dirty="0"/>
              <a:t>0)</a:t>
            </a:r>
            <a:endParaRPr kumimoji="1" lang="ja-JP" altLang="en-US" dirty="0"/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A93D4150-BA66-EADC-DFCC-A0802E86F9DD}"/>
              </a:ext>
            </a:extLst>
          </p:cNvPr>
          <p:cNvCxnSpPr/>
          <p:nvPr/>
        </p:nvCxnSpPr>
        <p:spPr>
          <a:xfrm>
            <a:off x="2538449" y="5777255"/>
            <a:ext cx="770562" cy="0"/>
          </a:xfrm>
          <a:prstGeom prst="line">
            <a:avLst/>
          </a:prstGeom>
          <a:ln w="57150">
            <a:solidFill>
              <a:srgbClr val="FF0000">
                <a:alpha val="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138F5C76-E490-69AF-A9A4-052C04391DE4}"/>
              </a:ext>
            </a:extLst>
          </p:cNvPr>
          <p:cNvCxnSpPr/>
          <p:nvPr/>
        </p:nvCxnSpPr>
        <p:spPr>
          <a:xfrm>
            <a:off x="2538449" y="5094456"/>
            <a:ext cx="770562" cy="0"/>
          </a:xfrm>
          <a:prstGeom prst="line">
            <a:avLst/>
          </a:prstGeom>
          <a:ln w="57150">
            <a:solidFill>
              <a:srgbClr val="FF0000">
                <a:alpha val="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95316B46-2E8B-36AA-300D-321555A93A7A}"/>
              </a:ext>
            </a:extLst>
          </p:cNvPr>
          <p:cNvCxnSpPr>
            <a:cxnSpLocks/>
          </p:cNvCxnSpPr>
          <p:nvPr/>
        </p:nvCxnSpPr>
        <p:spPr>
          <a:xfrm flipV="1">
            <a:off x="2676995" y="4657995"/>
            <a:ext cx="0" cy="43646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328BB7F1-8A43-62D7-F857-4D99D0A693AA}"/>
              </a:ext>
            </a:extLst>
          </p:cNvPr>
          <p:cNvCxnSpPr>
            <a:cxnSpLocks/>
          </p:cNvCxnSpPr>
          <p:nvPr/>
        </p:nvCxnSpPr>
        <p:spPr>
          <a:xfrm flipV="1">
            <a:off x="3062276" y="4627714"/>
            <a:ext cx="0" cy="114954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6A893F8-5EEF-64F3-E7B5-1E97BA245C4E}"/>
              </a:ext>
            </a:extLst>
          </p:cNvPr>
          <p:cNvCxnSpPr/>
          <p:nvPr/>
        </p:nvCxnSpPr>
        <p:spPr>
          <a:xfrm>
            <a:off x="5330015" y="5920648"/>
            <a:ext cx="770562" cy="0"/>
          </a:xfrm>
          <a:prstGeom prst="line">
            <a:avLst/>
          </a:prstGeom>
          <a:ln w="57150">
            <a:solidFill>
              <a:srgbClr val="FF0000">
                <a:alpha val="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60137095-0692-E80B-DE22-8330FD77D92A}"/>
              </a:ext>
            </a:extLst>
          </p:cNvPr>
          <p:cNvCxnSpPr>
            <a:cxnSpLocks/>
          </p:cNvCxnSpPr>
          <p:nvPr/>
        </p:nvCxnSpPr>
        <p:spPr>
          <a:xfrm flipV="1">
            <a:off x="5715296" y="4792875"/>
            <a:ext cx="0" cy="109235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570B0649-04E9-AC44-4C8B-622FA62AC36B}"/>
              </a:ext>
            </a:extLst>
          </p:cNvPr>
          <p:cNvCxnSpPr>
            <a:cxnSpLocks/>
          </p:cNvCxnSpPr>
          <p:nvPr/>
        </p:nvCxnSpPr>
        <p:spPr>
          <a:xfrm flipV="1">
            <a:off x="4875071" y="826828"/>
            <a:ext cx="553811" cy="21577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3DA5B715-7682-A1D5-E76A-B57EB313FF54}"/>
              </a:ext>
            </a:extLst>
          </p:cNvPr>
          <p:cNvCxnSpPr/>
          <p:nvPr/>
        </p:nvCxnSpPr>
        <p:spPr>
          <a:xfrm>
            <a:off x="5412256" y="844729"/>
            <a:ext cx="770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606A0D1F-871B-C235-8277-6D5DB04038AC}"/>
              </a:ext>
            </a:extLst>
          </p:cNvPr>
          <p:cNvCxnSpPr>
            <a:cxnSpLocks/>
          </p:cNvCxnSpPr>
          <p:nvPr/>
        </p:nvCxnSpPr>
        <p:spPr>
          <a:xfrm flipH="1" flipV="1">
            <a:off x="6182818" y="855217"/>
            <a:ext cx="3456086" cy="23566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FD00DD44-AD7C-658A-A742-4C50627028E6}"/>
              </a:ext>
            </a:extLst>
          </p:cNvPr>
          <p:cNvSpPr txBox="1"/>
          <p:nvPr/>
        </p:nvSpPr>
        <p:spPr>
          <a:xfrm>
            <a:off x="4701393" y="99513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(80)</a:t>
            </a:r>
            <a:endParaRPr kumimoji="1" lang="ja-JP" altLang="en-US" dirty="0"/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3B24027F-103C-B444-7D72-9DF2BC4ACCDD}"/>
              </a:ext>
            </a:extLst>
          </p:cNvPr>
          <p:cNvCxnSpPr/>
          <p:nvPr/>
        </p:nvCxnSpPr>
        <p:spPr>
          <a:xfrm>
            <a:off x="5282024" y="4205844"/>
            <a:ext cx="770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44AE7881-C946-12C1-499A-914A800C71FA}"/>
              </a:ext>
            </a:extLst>
          </p:cNvPr>
          <p:cNvCxnSpPr>
            <a:cxnSpLocks/>
          </p:cNvCxnSpPr>
          <p:nvPr/>
        </p:nvCxnSpPr>
        <p:spPr>
          <a:xfrm flipV="1">
            <a:off x="4668518" y="4205844"/>
            <a:ext cx="613506" cy="21812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526E57A2-0439-AFD7-0DDA-50EDD661CE26}"/>
              </a:ext>
            </a:extLst>
          </p:cNvPr>
          <p:cNvCxnSpPr>
            <a:cxnSpLocks/>
          </p:cNvCxnSpPr>
          <p:nvPr/>
        </p:nvCxnSpPr>
        <p:spPr>
          <a:xfrm flipH="1" flipV="1">
            <a:off x="6052586" y="4205844"/>
            <a:ext cx="3462419" cy="23718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F28CE5BF-9218-10DE-5E40-BBFD61E393FD}"/>
              </a:ext>
            </a:extLst>
          </p:cNvPr>
          <p:cNvSpPr txBox="1"/>
          <p:nvPr/>
        </p:nvSpPr>
        <p:spPr>
          <a:xfrm>
            <a:off x="4627329" y="426196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(80)</a:t>
            </a:r>
            <a:endParaRPr kumimoji="1" lang="ja-JP" altLang="en-US" dirty="0"/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2B2525F6-0CE2-7967-810D-8019ADBCC04C}"/>
              </a:ext>
            </a:extLst>
          </p:cNvPr>
          <p:cNvSpPr txBox="1"/>
          <p:nvPr/>
        </p:nvSpPr>
        <p:spPr>
          <a:xfrm>
            <a:off x="1371271" y="293861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EQ0</a:t>
            </a:r>
            <a:endParaRPr kumimoji="1" lang="ja-JP" altLang="en-US" dirty="0"/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92D71B15-14F8-3484-679A-4F1ECFA1C524}"/>
              </a:ext>
            </a:extLst>
          </p:cNvPr>
          <p:cNvSpPr txBox="1"/>
          <p:nvPr/>
        </p:nvSpPr>
        <p:spPr>
          <a:xfrm>
            <a:off x="9785552" y="325448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EQ3</a:t>
            </a:r>
            <a:endParaRPr kumimoji="1" lang="ja-JP" altLang="en-US" dirty="0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9BFC6C3C-CD5F-FC7B-1C18-9D76E47753F7}"/>
              </a:ext>
            </a:extLst>
          </p:cNvPr>
          <p:cNvSpPr txBox="1"/>
          <p:nvPr/>
        </p:nvSpPr>
        <p:spPr>
          <a:xfrm>
            <a:off x="319136" y="397925"/>
            <a:ext cx="625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EQ0</a:t>
            </a:r>
            <a:r>
              <a:rPr lang="ja-JP" altLang="en-US" dirty="0"/>
              <a:t>→</a:t>
            </a:r>
            <a:r>
              <a:rPr lang="en-US" altLang="ja-JP" dirty="0"/>
              <a:t>EQ3</a:t>
            </a:r>
            <a:r>
              <a:rPr lang="ja-JP" altLang="en-US" dirty="0"/>
              <a:t>の律速段階のエネルギーが</a:t>
            </a:r>
            <a:r>
              <a:rPr lang="en-US" altLang="ja-JP" dirty="0"/>
              <a:t>50 kJ/mol</a:t>
            </a:r>
            <a:r>
              <a:rPr lang="ja-JP" altLang="en-US" dirty="0"/>
              <a:t>だとわかる</a:t>
            </a:r>
            <a:endParaRPr kumimoji="1" lang="ja-JP" altLang="en-US" dirty="0"/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A9ED3A2D-B9E7-CFC4-774C-1A84B0ADC9AA}"/>
              </a:ext>
            </a:extLst>
          </p:cNvPr>
          <p:cNvSpPr txBox="1"/>
          <p:nvPr/>
        </p:nvSpPr>
        <p:spPr>
          <a:xfrm>
            <a:off x="319136" y="58501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chemeClr val="accent1"/>
                </a:solidFill>
              </a:rPr>
              <a:t>pseudo_energy</a:t>
            </a:r>
            <a:r>
              <a:rPr lang="en-US" altLang="ja-JP" b="1" dirty="0">
                <a:solidFill>
                  <a:schemeClr val="accent1"/>
                </a:solidFill>
              </a:rPr>
              <a:t>=False</a:t>
            </a:r>
            <a:r>
              <a:rPr lang="ja-JP" altLang="en-US" b="1" dirty="0">
                <a:solidFill>
                  <a:schemeClr val="accent1"/>
                </a:solidFill>
              </a:rPr>
              <a:t>で一度計算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BAFEF8E5-0249-0667-6927-48FA991EBDBE}"/>
              </a:ext>
            </a:extLst>
          </p:cNvPr>
          <p:cNvSpPr txBox="1"/>
          <p:nvPr/>
        </p:nvSpPr>
        <p:spPr>
          <a:xfrm>
            <a:off x="415044" y="3802784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C000"/>
                </a:solidFill>
              </a:rPr>
              <a:t>律速段階よりエネルギーの低いパスは律速段階同じエネルギーとみなす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FD902F64-7590-074E-58B8-E461C8C2AB7C}"/>
              </a:ext>
            </a:extLst>
          </p:cNvPr>
          <p:cNvSpPr txBox="1"/>
          <p:nvPr/>
        </p:nvSpPr>
        <p:spPr>
          <a:xfrm>
            <a:off x="6970665" y="298296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EQ2</a:t>
            </a:r>
            <a:endParaRPr kumimoji="1" lang="ja-JP" altLang="en-US" dirty="0"/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6E7867AA-C6C0-07A7-7933-B0FEEECBE1F0}"/>
              </a:ext>
            </a:extLst>
          </p:cNvPr>
          <p:cNvSpPr txBox="1"/>
          <p:nvPr/>
        </p:nvSpPr>
        <p:spPr>
          <a:xfrm>
            <a:off x="4164744" y="305521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EQ1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77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C46D9C1-4148-9AD9-7529-3321D01D0232}"/>
              </a:ext>
            </a:extLst>
          </p:cNvPr>
          <p:cNvSpPr/>
          <p:nvPr/>
        </p:nvSpPr>
        <p:spPr>
          <a:xfrm>
            <a:off x="2210491" y="1061604"/>
            <a:ext cx="2992582" cy="440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仮想環境の作成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A12AC1-5DC4-1739-278F-2926C4338909}"/>
              </a:ext>
            </a:extLst>
          </p:cNvPr>
          <p:cNvSpPr/>
          <p:nvPr/>
        </p:nvSpPr>
        <p:spPr>
          <a:xfrm>
            <a:off x="552102" y="1858241"/>
            <a:ext cx="6309360" cy="440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grrmpy</a:t>
            </a:r>
            <a:r>
              <a:rPr lang="ja-JP" altLang="en-US" b="1" dirty="0">
                <a:solidFill>
                  <a:schemeClr val="tx1"/>
                </a:solidFill>
              </a:rPr>
              <a:t>ライブラリの依存ライブラリのインストール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28F150-3FBE-E5C6-D434-A285670B31C4}"/>
              </a:ext>
            </a:extLst>
          </p:cNvPr>
          <p:cNvSpPr/>
          <p:nvPr/>
        </p:nvSpPr>
        <p:spPr>
          <a:xfrm>
            <a:off x="1271153" y="2654878"/>
            <a:ext cx="4871259" cy="440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grrmpy</a:t>
            </a:r>
            <a:r>
              <a:rPr lang="ja-JP" altLang="en-US" b="1" dirty="0">
                <a:solidFill>
                  <a:schemeClr val="tx1"/>
                </a:solidFill>
              </a:rPr>
              <a:t>ライブラのインストール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39AC815-24DF-8F31-6A17-76F31EDF4973}"/>
              </a:ext>
            </a:extLst>
          </p:cNvPr>
          <p:cNvSpPr/>
          <p:nvPr/>
        </p:nvSpPr>
        <p:spPr>
          <a:xfrm>
            <a:off x="2210491" y="3451514"/>
            <a:ext cx="2992582" cy="440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エクセルのマクロの有効化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3F2941-99DB-15D8-B0F4-0E242FB9A2A8}"/>
              </a:ext>
            </a:extLst>
          </p:cNvPr>
          <p:cNvSpPr/>
          <p:nvPr/>
        </p:nvSpPr>
        <p:spPr>
          <a:xfrm>
            <a:off x="967738" y="4248150"/>
            <a:ext cx="5478088" cy="440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PERSONAL_XLSB</a:t>
            </a:r>
            <a:r>
              <a:rPr lang="ja-JP" altLang="en-US" b="1" dirty="0">
                <a:solidFill>
                  <a:schemeClr val="tx1"/>
                </a:solidFill>
              </a:rPr>
              <a:t>にマクロをインポート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C224A9E-75A8-7B03-662D-F3FC4242A32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706782" y="1502179"/>
            <a:ext cx="0" cy="356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E467EF7-4B43-4F38-D990-AC35544A729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06782" y="2298816"/>
            <a:ext cx="1" cy="356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26D8D17-01E0-2EF6-4C56-BC589DAC726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706782" y="3095453"/>
            <a:ext cx="1" cy="356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4D98496-A31A-DCB8-DED3-4CE39043148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706782" y="3892089"/>
            <a:ext cx="0" cy="356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612B896-F612-0DC6-CD1B-6974B632AAD4}"/>
              </a:ext>
            </a:extLst>
          </p:cNvPr>
          <p:cNvCxnSpPr>
            <a:cxnSpLocks/>
          </p:cNvCxnSpPr>
          <p:nvPr/>
        </p:nvCxnSpPr>
        <p:spPr>
          <a:xfrm>
            <a:off x="3697083" y="4688725"/>
            <a:ext cx="0" cy="356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44AA492-1C05-D951-930C-21CD0744C814}"/>
              </a:ext>
            </a:extLst>
          </p:cNvPr>
          <p:cNvSpPr/>
          <p:nvPr/>
        </p:nvSpPr>
        <p:spPr>
          <a:xfrm>
            <a:off x="967738" y="5044786"/>
            <a:ext cx="5478088" cy="440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xlwings</a:t>
            </a:r>
            <a:r>
              <a:rPr kumimoji="1" lang="ja-JP" altLang="en-US" b="1" dirty="0">
                <a:solidFill>
                  <a:schemeClr val="tx1"/>
                </a:solidFill>
              </a:rPr>
              <a:t>のインストール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F365F8F-39D2-5F64-99B2-A0D8F9476F2A}"/>
              </a:ext>
            </a:extLst>
          </p:cNvPr>
          <p:cNvSpPr txBox="1"/>
          <p:nvPr/>
        </p:nvSpPr>
        <p:spPr>
          <a:xfrm>
            <a:off x="7147751" y="2476847"/>
            <a:ext cx="49055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Python3.9</a:t>
            </a:r>
            <a:r>
              <a:rPr lang="ja-JP" altLang="en-US" dirty="0"/>
              <a:t> 以上</a:t>
            </a:r>
            <a:endParaRPr lang="en-US" altLang="ja-JP" dirty="0"/>
          </a:p>
          <a:p>
            <a:r>
              <a:rPr lang="ja-JP" altLang="en-US" dirty="0"/>
              <a:t>↑辞書型のマージに｜を使っているため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kumimoji="1" lang="en-US" altLang="ja-JP" dirty="0"/>
              <a:t>Excel2019</a:t>
            </a:r>
            <a:r>
              <a:rPr kumimoji="1" lang="ja-JP" altLang="en-US" dirty="0"/>
              <a:t> </a:t>
            </a:r>
            <a:r>
              <a:rPr lang="ja-JP" altLang="en-US" dirty="0"/>
              <a:t>以降</a:t>
            </a:r>
            <a:r>
              <a:rPr lang="en-US" altLang="ja-JP" dirty="0"/>
              <a:t>(UDF</a:t>
            </a:r>
            <a:r>
              <a:rPr lang="ja-JP" altLang="en-US" dirty="0"/>
              <a:t>を使用する場合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↑多分古いバージョンは使えない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mac</a:t>
            </a:r>
            <a:r>
              <a:rPr kumimoji="1" lang="ja-JP" altLang="en-US" dirty="0"/>
              <a:t>の場合</a:t>
            </a:r>
            <a:r>
              <a:rPr kumimoji="1" lang="en-US" altLang="ja-JP" dirty="0" err="1"/>
              <a:t>xlwings</a:t>
            </a:r>
            <a:r>
              <a:rPr kumimoji="1" lang="ja-JP" altLang="en-US" dirty="0"/>
              <a:t>の</a:t>
            </a:r>
            <a:r>
              <a:rPr kumimoji="1" lang="en-US" altLang="ja-JP" dirty="0"/>
              <a:t>UDF</a:t>
            </a:r>
            <a:r>
              <a:rPr kumimoji="1" lang="ja-JP" altLang="en-US" dirty="0"/>
              <a:t>は使えないので注意</a:t>
            </a:r>
          </a:p>
        </p:txBody>
      </p:sp>
    </p:spTree>
    <p:extLst>
      <p:ext uri="{BB962C8B-B14F-4D97-AF65-F5344CB8AC3E}">
        <p14:creationId xmlns:p14="http://schemas.microsoft.com/office/powerpoint/2010/main" val="1770886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C4E7971-9B16-EA4D-6778-1B3BBBA8D270}"/>
              </a:ext>
            </a:extLst>
          </p:cNvPr>
          <p:cNvGrpSpPr/>
          <p:nvPr/>
        </p:nvGrpSpPr>
        <p:grpSpPr>
          <a:xfrm>
            <a:off x="7211245" y="2345217"/>
            <a:ext cx="1787236" cy="1787236"/>
            <a:chOff x="7211245" y="2345217"/>
            <a:chExt cx="1787236" cy="1787236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4A10146-CF2B-B176-EF11-74AE9219697F}"/>
                </a:ext>
              </a:extLst>
            </p:cNvPr>
            <p:cNvSpPr txBox="1"/>
            <p:nvPr/>
          </p:nvSpPr>
          <p:spPr>
            <a:xfrm>
              <a:off x="7458547" y="2556656"/>
              <a:ext cx="13131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800" b="1" dirty="0">
                  <a:solidFill>
                    <a:srgbClr val="FF0000"/>
                  </a:solidFill>
                </a:rPr>
                <a:t>完</a:t>
              </a: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97B0F795-D314-9D98-0522-8FB4B877F229}"/>
                </a:ext>
              </a:extLst>
            </p:cNvPr>
            <p:cNvSpPr/>
            <p:nvPr/>
          </p:nvSpPr>
          <p:spPr>
            <a:xfrm>
              <a:off x="7211245" y="2345217"/>
              <a:ext cx="1787236" cy="1787236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1EA530-773F-3FFD-06EC-8EF40D808413}"/>
              </a:ext>
            </a:extLst>
          </p:cNvPr>
          <p:cNvSpPr txBox="1"/>
          <p:nvPr/>
        </p:nvSpPr>
        <p:spPr>
          <a:xfrm>
            <a:off x="2457384" y="2967515"/>
            <a:ext cx="4285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Mac</a:t>
            </a:r>
            <a:r>
              <a:rPr kumimoji="1" lang="ja-JP" altLang="en-US" sz="3200" b="1" dirty="0"/>
              <a:t>ユーザーはここで</a:t>
            </a:r>
          </a:p>
        </p:txBody>
      </p:sp>
    </p:spTree>
    <p:extLst>
      <p:ext uri="{BB962C8B-B14F-4D97-AF65-F5344CB8AC3E}">
        <p14:creationId xmlns:p14="http://schemas.microsoft.com/office/powerpoint/2010/main" val="3330959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85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507D11-E35C-024C-E2B3-EF4F5AABF7FF}"/>
              </a:ext>
            </a:extLst>
          </p:cNvPr>
          <p:cNvSpPr txBox="1"/>
          <p:nvPr/>
        </p:nvSpPr>
        <p:spPr>
          <a:xfrm>
            <a:off x="111143" y="220662"/>
            <a:ext cx="2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u="sng" dirty="0"/>
              <a:t>1.</a:t>
            </a:r>
            <a:r>
              <a:rPr lang="ja-JP" altLang="en-US" sz="2000" b="1" u="sng" dirty="0"/>
              <a:t> </a:t>
            </a:r>
            <a:r>
              <a:rPr kumimoji="1" lang="ja-JP" altLang="en-US" sz="2000" b="1" u="sng" dirty="0"/>
              <a:t>仮想環境の作成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8D691A-744C-F9CF-79CA-74A4A5D79E66}"/>
              </a:ext>
            </a:extLst>
          </p:cNvPr>
          <p:cNvSpPr txBox="1"/>
          <p:nvPr/>
        </p:nvSpPr>
        <p:spPr>
          <a:xfrm>
            <a:off x="313159" y="805438"/>
            <a:ext cx="2682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anaconda</a:t>
            </a:r>
            <a:r>
              <a:rPr lang="ja-JP" altLang="en-US" sz="2000" b="1" dirty="0"/>
              <a:t>以外の場合</a:t>
            </a:r>
            <a:endParaRPr kumimoji="1" lang="ja-JP" altLang="en-US" sz="2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A53CD3-4C13-52CF-4752-92F50EF3998E}"/>
              </a:ext>
            </a:extLst>
          </p:cNvPr>
          <p:cNvSpPr txBox="1"/>
          <p:nvPr/>
        </p:nvSpPr>
        <p:spPr>
          <a:xfrm>
            <a:off x="435733" y="1716279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&gt;&gt;&gt; python –m </a:t>
            </a:r>
            <a:r>
              <a:rPr kumimoji="1" lang="en-US" altLang="ja-JP" dirty="0" err="1"/>
              <a:t>venv</a:t>
            </a:r>
            <a:r>
              <a:rPr kumimoji="1" lang="en-US" altLang="ja-JP" dirty="0"/>
              <a:t> </a:t>
            </a:r>
            <a:r>
              <a:rPr kumimoji="1" lang="ja-JP" altLang="en-US" dirty="0"/>
              <a:t>環境名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0285A2-9A77-F94C-7ED4-4B168651688F}"/>
              </a:ext>
            </a:extLst>
          </p:cNvPr>
          <p:cNvSpPr txBox="1"/>
          <p:nvPr/>
        </p:nvSpPr>
        <p:spPr>
          <a:xfrm>
            <a:off x="435733" y="2064077"/>
            <a:ext cx="745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&gt;&gt;&gt; Set-</a:t>
            </a:r>
            <a:r>
              <a:rPr kumimoji="1" lang="en-US" altLang="ja-JP" dirty="0" err="1"/>
              <a:t>ExecutionPolicy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RemoteSigned</a:t>
            </a:r>
            <a:r>
              <a:rPr kumimoji="1" lang="en-US" altLang="ja-JP" dirty="0"/>
              <a:t> -Scope </a:t>
            </a:r>
            <a:r>
              <a:rPr kumimoji="1" lang="en-US" altLang="ja-JP" dirty="0" err="1"/>
              <a:t>CurrentUser</a:t>
            </a:r>
            <a:r>
              <a:rPr kumimoji="1" lang="en-US" altLang="ja-JP" dirty="0"/>
              <a:t> -Force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68F3BE-48D2-A724-728E-15DD874ACA0B}"/>
              </a:ext>
            </a:extLst>
          </p:cNvPr>
          <p:cNvSpPr txBox="1"/>
          <p:nvPr/>
        </p:nvSpPr>
        <p:spPr>
          <a:xfrm>
            <a:off x="465627" y="1303413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PowerShell</a:t>
            </a:r>
            <a:r>
              <a:rPr kumimoji="1" lang="ja-JP" altLang="en-US" dirty="0"/>
              <a:t>を開いて</a:t>
            </a:r>
            <a:r>
              <a:rPr kumimoji="1" lang="en-US" altLang="ja-JP" dirty="0"/>
              <a:t>(Mac</a:t>
            </a:r>
            <a:r>
              <a:rPr kumimoji="1" lang="ja-JP" altLang="en-US" dirty="0"/>
              <a:t>の場合は自分でやり方調べて！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2DAFAA9-6E45-64B2-92F0-1BA34CB88798}"/>
              </a:ext>
            </a:extLst>
          </p:cNvPr>
          <p:cNvCxnSpPr/>
          <p:nvPr/>
        </p:nvCxnSpPr>
        <p:spPr>
          <a:xfrm flipH="1">
            <a:off x="7797807" y="2243083"/>
            <a:ext cx="5320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9E94C5-2FB2-10F6-A2AB-EFCA6B9721AB}"/>
              </a:ext>
            </a:extLst>
          </p:cNvPr>
          <p:cNvSpPr txBox="1"/>
          <p:nvPr/>
        </p:nvSpPr>
        <p:spPr>
          <a:xfrm>
            <a:off x="8329822" y="2064077"/>
            <a:ext cx="347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初めて仮想環境を作成する場合</a:t>
            </a:r>
            <a:r>
              <a:rPr kumimoji="1" lang="en-US" altLang="ja-JP" dirty="0"/>
              <a:t>,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度だけ行う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F11A3843-80A1-9913-066A-3FF13B57D06B}"/>
              </a:ext>
            </a:extLst>
          </p:cNvPr>
          <p:cNvSpPr/>
          <p:nvPr/>
        </p:nvSpPr>
        <p:spPr>
          <a:xfrm>
            <a:off x="6645524" y="1299064"/>
            <a:ext cx="1820486" cy="496275"/>
          </a:xfrm>
          <a:prstGeom prst="wedgeRoundRectCallout">
            <a:avLst>
              <a:gd name="adj1" fmla="val -191799"/>
              <a:gd name="adj2" fmla="val 73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仮想環境作成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E8CEC1-44DB-C26E-98DA-5CEEF38384A0}"/>
              </a:ext>
            </a:extLst>
          </p:cNvPr>
          <p:cNvSpPr txBox="1"/>
          <p:nvPr/>
        </p:nvSpPr>
        <p:spPr>
          <a:xfrm>
            <a:off x="439622" y="2433409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&gt;&gt;&gt; </a:t>
            </a:r>
            <a:r>
              <a:rPr kumimoji="1" lang="ja-JP" altLang="en-US" dirty="0"/>
              <a:t>環境名</a:t>
            </a:r>
            <a:r>
              <a:rPr kumimoji="1" lang="en-US" altLang="ja-JP" dirty="0"/>
              <a:t>\Scripts\Activate.ps1 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0A74BD5-4090-DDEC-9ADD-57E5D2021D1B}"/>
              </a:ext>
            </a:extLst>
          </p:cNvPr>
          <p:cNvSpPr/>
          <p:nvPr/>
        </p:nvSpPr>
        <p:spPr>
          <a:xfrm>
            <a:off x="5393142" y="2510100"/>
            <a:ext cx="2038435" cy="496275"/>
          </a:xfrm>
          <a:prstGeom prst="wedgeRoundRectCallout">
            <a:avLst>
              <a:gd name="adj1" fmla="val -90429"/>
              <a:gd name="adj2" fmla="val -28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仮想環境有効化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3A68B92-07E5-D0E6-6203-C109706E6AC2}"/>
              </a:ext>
            </a:extLst>
          </p:cNvPr>
          <p:cNvSpPr txBox="1"/>
          <p:nvPr/>
        </p:nvSpPr>
        <p:spPr>
          <a:xfrm>
            <a:off x="5319570" y="3366657"/>
            <a:ext cx="661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詳しくは「</a:t>
            </a:r>
            <a:r>
              <a:rPr lang="en-US" altLang="ja-JP" dirty="0"/>
              <a:t>python </a:t>
            </a:r>
            <a:r>
              <a:rPr lang="en-US" altLang="ja-JP" dirty="0" err="1"/>
              <a:t>venv</a:t>
            </a:r>
            <a:r>
              <a:rPr lang="en-US" altLang="ja-JP" dirty="0"/>
              <a:t> </a:t>
            </a:r>
            <a:r>
              <a:rPr lang="ja-JP" altLang="en-US" dirty="0"/>
              <a:t>仮想環境作成」などをネットで調べる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AF5EA8-0F08-890D-F9C2-434E47692BE8}"/>
              </a:ext>
            </a:extLst>
          </p:cNvPr>
          <p:cNvSpPr txBox="1"/>
          <p:nvPr/>
        </p:nvSpPr>
        <p:spPr>
          <a:xfrm>
            <a:off x="313159" y="3718298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anaconda</a:t>
            </a:r>
            <a:r>
              <a:rPr kumimoji="1" lang="ja-JP" altLang="en-US" sz="2000" b="1" dirty="0"/>
              <a:t>の場合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7F1271B-D26F-A176-86EA-0531E7BCD5C1}"/>
              </a:ext>
            </a:extLst>
          </p:cNvPr>
          <p:cNvSpPr txBox="1"/>
          <p:nvPr/>
        </p:nvSpPr>
        <p:spPr>
          <a:xfrm>
            <a:off x="593089" y="4118408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Anaconda Prompt </a:t>
            </a:r>
            <a:r>
              <a:rPr kumimoji="1" lang="ja-JP" altLang="en-US" dirty="0"/>
              <a:t>を開いて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B0BF6C4-F1B3-53EB-16DF-025DC296CBDE}"/>
              </a:ext>
            </a:extLst>
          </p:cNvPr>
          <p:cNvSpPr txBox="1"/>
          <p:nvPr/>
        </p:nvSpPr>
        <p:spPr>
          <a:xfrm>
            <a:off x="845827" y="4536914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&gt;&gt;&gt; </a:t>
            </a:r>
            <a:r>
              <a:rPr kumimoji="1" lang="en-US" altLang="ja-JP" dirty="0" err="1"/>
              <a:t>conda</a:t>
            </a:r>
            <a:r>
              <a:rPr kumimoji="1" lang="en-US" altLang="ja-JP" dirty="0"/>
              <a:t> create -n </a:t>
            </a:r>
            <a:r>
              <a:rPr kumimoji="1" lang="ja-JP" altLang="en-US" dirty="0"/>
              <a:t>環境名 </a:t>
            </a:r>
            <a:r>
              <a:rPr kumimoji="1" lang="en-US" altLang="ja-JP" dirty="0"/>
              <a:t>python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434DE6F-529E-2A7E-859C-659CF12FC156}"/>
              </a:ext>
            </a:extLst>
          </p:cNvPr>
          <p:cNvSpPr txBox="1"/>
          <p:nvPr/>
        </p:nvSpPr>
        <p:spPr>
          <a:xfrm>
            <a:off x="845827" y="5242326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&gt;&gt;&gt;activate </a:t>
            </a:r>
            <a:r>
              <a:rPr kumimoji="1" lang="ja-JP" altLang="en-US" dirty="0"/>
              <a:t>環境名</a:t>
            </a:r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372A8463-7AAA-D64F-50A8-C9DCC84833A0}"/>
              </a:ext>
            </a:extLst>
          </p:cNvPr>
          <p:cNvSpPr/>
          <p:nvPr/>
        </p:nvSpPr>
        <p:spPr>
          <a:xfrm>
            <a:off x="6117548" y="3970260"/>
            <a:ext cx="1820486" cy="496275"/>
          </a:xfrm>
          <a:prstGeom prst="wedgeRoundRectCallout">
            <a:avLst>
              <a:gd name="adj1" fmla="val -95452"/>
              <a:gd name="adj2" fmla="val 721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仮想環境作成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850EF67-8090-C1D2-C984-259337005BF1}"/>
              </a:ext>
            </a:extLst>
          </p:cNvPr>
          <p:cNvSpPr txBox="1"/>
          <p:nvPr/>
        </p:nvSpPr>
        <p:spPr>
          <a:xfrm>
            <a:off x="529875" y="4964668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win</a:t>
            </a:r>
            <a:endParaRPr kumimoji="1" lang="ja-JP" altLang="en-US" sz="2000" b="1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5EEB27A-9EA8-462D-D3E2-ECD22DCDD6B3}"/>
              </a:ext>
            </a:extLst>
          </p:cNvPr>
          <p:cNvSpPr txBox="1"/>
          <p:nvPr/>
        </p:nvSpPr>
        <p:spPr>
          <a:xfrm>
            <a:off x="529875" y="5531358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mac</a:t>
            </a:r>
            <a:endParaRPr kumimoji="1" lang="ja-JP" altLang="en-US" sz="20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593B60B-068E-E1CD-BC3F-0B3E389F4B95}"/>
              </a:ext>
            </a:extLst>
          </p:cNvPr>
          <p:cNvSpPr txBox="1"/>
          <p:nvPr/>
        </p:nvSpPr>
        <p:spPr>
          <a:xfrm>
            <a:off x="845827" y="5912472"/>
            <a:ext cx="3047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&gt;&gt;&gt;source activate </a:t>
            </a:r>
            <a:r>
              <a:rPr lang="ja-JP" altLang="en-US" dirty="0"/>
              <a:t>環境名</a:t>
            </a:r>
          </a:p>
        </p:txBody>
      </p: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E6AE99B9-F6C4-C644-357A-6C0F74C383FA}"/>
              </a:ext>
            </a:extLst>
          </p:cNvPr>
          <p:cNvSpPr/>
          <p:nvPr/>
        </p:nvSpPr>
        <p:spPr>
          <a:xfrm>
            <a:off x="4164478" y="5157985"/>
            <a:ext cx="2038435" cy="496275"/>
          </a:xfrm>
          <a:prstGeom prst="wedgeRoundRectCallout">
            <a:avLst>
              <a:gd name="adj1" fmla="val -102256"/>
              <a:gd name="adj2" fmla="val 51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仮想環境有効化</a:t>
            </a: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101F08E0-650D-3935-73F8-DB5FD452D9D7}"/>
              </a:ext>
            </a:extLst>
          </p:cNvPr>
          <p:cNvSpPr/>
          <p:nvPr/>
        </p:nvSpPr>
        <p:spPr>
          <a:xfrm>
            <a:off x="4989356" y="5820029"/>
            <a:ext cx="2038435" cy="496275"/>
          </a:xfrm>
          <a:prstGeom prst="wedgeRoundRectCallout">
            <a:avLst>
              <a:gd name="adj1" fmla="val -102256"/>
              <a:gd name="adj2" fmla="val 51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仮想環境有効化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96BFFF8-AA1F-33F4-0F2C-33E9EB51276A}"/>
              </a:ext>
            </a:extLst>
          </p:cNvPr>
          <p:cNvSpPr txBox="1"/>
          <p:nvPr/>
        </p:nvSpPr>
        <p:spPr>
          <a:xfrm>
            <a:off x="5471970" y="6404816"/>
            <a:ext cx="638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詳しくは「</a:t>
            </a:r>
            <a:r>
              <a:rPr lang="en-US" altLang="ja-JP" dirty="0"/>
              <a:t>Anaconda </a:t>
            </a:r>
            <a:r>
              <a:rPr lang="ja-JP" altLang="en-US" dirty="0"/>
              <a:t>仮想環境作成」などをネットで調べる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129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3EC8F1-5E38-B920-F37C-C48BCC74C90C}"/>
              </a:ext>
            </a:extLst>
          </p:cNvPr>
          <p:cNvSpPr txBox="1"/>
          <p:nvPr/>
        </p:nvSpPr>
        <p:spPr>
          <a:xfrm>
            <a:off x="8136082" y="925911"/>
            <a:ext cx="35765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適当なフォルダ名</a:t>
            </a:r>
            <a:endParaRPr lang="en-US" altLang="ja-JP" dirty="0"/>
          </a:p>
          <a:p>
            <a:r>
              <a:rPr lang="en-US" altLang="ja-JP" dirty="0"/>
              <a:t>│  </a:t>
            </a:r>
            <a:r>
              <a:rPr lang="en-US" altLang="ja-JP" dirty="0" err="1"/>
              <a:t>ReactionCoordinate.frm</a:t>
            </a:r>
            <a:r>
              <a:rPr lang="en-US" altLang="ja-JP" dirty="0"/>
              <a:t>  </a:t>
            </a:r>
          </a:p>
          <a:p>
            <a:r>
              <a:rPr lang="en-US" altLang="ja-JP" dirty="0"/>
              <a:t>│  requirements.txt</a:t>
            </a:r>
          </a:p>
          <a:p>
            <a:r>
              <a:rPr lang="en-US" altLang="ja-JP" dirty="0"/>
              <a:t>│  setup.py</a:t>
            </a:r>
          </a:p>
          <a:p>
            <a:r>
              <a:rPr lang="en-US" altLang="ja-JP" dirty="0"/>
              <a:t>│</a:t>
            </a:r>
          </a:p>
          <a:p>
            <a:r>
              <a:rPr lang="en-US" altLang="ja-JP" dirty="0"/>
              <a:t>└─</a:t>
            </a:r>
            <a:r>
              <a:rPr lang="en-US" altLang="ja-JP" dirty="0" err="1"/>
              <a:t>grrmpy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  │  excel_operator.py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  │  grrm.py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  │  grrm_analysis.py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  │  make_xlsm.py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  │  __init__.py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  │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  └─template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  </a:t>
            </a:r>
            <a:r>
              <a:rPr lang="ja-JP" altLang="en-US" dirty="0"/>
              <a:t>　</a:t>
            </a:r>
            <a:r>
              <a:rPr lang="en-US" altLang="ja-JP" dirty="0"/>
              <a:t>  │  setting.ini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  </a:t>
            </a:r>
            <a:r>
              <a:rPr lang="ja-JP" altLang="en-US" dirty="0"/>
              <a:t>　</a:t>
            </a:r>
            <a:r>
              <a:rPr lang="en-US" altLang="ja-JP" dirty="0"/>
              <a:t>  │  template.py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  </a:t>
            </a:r>
            <a:r>
              <a:rPr lang="ja-JP" altLang="en-US" dirty="0"/>
              <a:t>　</a:t>
            </a:r>
            <a:r>
              <a:rPr lang="en-US" altLang="ja-JP" dirty="0"/>
              <a:t>  │  template.xlsm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  </a:t>
            </a:r>
            <a:r>
              <a:rPr lang="ja-JP" altLang="en-US" dirty="0"/>
              <a:t>　</a:t>
            </a:r>
            <a:r>
              <a:rPr lang="en-US" altLang="ja-JP" dirty="0"/>
              <a:t>  │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  </a:t>
            </a:r>
            <a:r>
              <a:rPr lang="ja-JP" altLang="en-US" dirty="0"/>
              <a:t>　</a:t>
            </a:r>
            <a:r>
              <a:rPr lang="en-US" altLang="ja-JP" dirty="0"/>
              <a:t>  └─temp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DA3970-5529-9799-221B-E5B4254D9E59}"/>
              </a:ext>
            </a:extLst>
          </p:cNvPr>
          <p:cNvSpPr txBox="1"/>
          <p:nvPr/>
        </p:nvSpPr>
        <p:spPr>
          <a:xfrm>
            <a:off x="108065" y="195573"/>
            <a:ext cx="422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 dirty="0"/>
              <a:t>2. </a:t>
            </a:r>
            <a:r>
              <a:rPr kumimoji="1" lang="ja-JP" altLang="en-US" b="1" u="sng" dirty="0"/>
              <a:t>ライブラリのインストール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5D1C0FA-FE31-5015-EC9C-B5ED61E77FE7}"/>
              </a:ext>
            </a:extLst>
          </p:cNvPr>
          <p:cNvSpPr txBox="1"/>
          <p:nvPr/>
        </p:nvSpPr>
        <p:spPr>
          <a:xfrm>
            <a:off x="260462" y="1214792"/>
            <a:ext cx="637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kumimoji="1" lang="ja-JP" altLang="en-US" dirty="0"/>
              <a:t>適当なフォルダを作成し，右と同じファイル構造を作る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F1ED93-6D63-30FE-2B59-DEDFA1254DA9}"/>
              </a:ext>
            </a:extLst>
          </p:cNvPr>
          <p:cNvSpPr txBox="1"/>
          <p:nvPr/>
        </p:nvSpPr>
        <p:spPr>
          <a:xfrm>
            <a:off x="260462" y="2889051"/>
            <a:ext cx="603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・仮想環境内で</a:t>
            </a:r>
            <a:r>
              <a:rPr kumimoji="1" lang="en-US" altLang="ja-JP" b="1" dirty="0"/>
              <a:t>setup.py</a:t>
            </a:r>
            <a:r>
              <a:rPr kumimoji="1" lang="ja-JP" altLang="en-US" b="1" dirty="0"/>
              <a:t>のあるディレクトリまで飛んで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4B8194-5D11-DD5C-0431-5A69776088F4}"/>
              </a:ext>
            </a:extLst>
          </p:cNvPr>
          <p:cNvSpPr txBox="1"/>
          <p:nvPr/>
        </p:nvSpPr>
        <p:spPr>
          <a:xfrm>
            <a:off x="1131914" y="3258383"/>
            <a:ext cx="480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&gt;&gt;&gt; pip install -r requirements.txt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4EE3231-0B6D-4A7E-8E89-A929816C9261}"/>
              </a:ext>
            </a:extLst>
          </p:cNvPr>
          <p:cNvSpPr txBox="1"/>
          <p:nvPr/>
        </p:nvSpPr>
        <p:spPr>
          <a:xfrm>
            <a:off x="3328551" y="3627715"/>
            <a:ext cx="480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を実行し依存ライブラリをインストールする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32B566-2227-3510-F73A-77456FDDB3A5}"/>
              </a:ext>
            </a:extLst>
          </p:cNvPr>
          <p:cNvSpPr txBox="1"/>
          <p:nvPr/>
        </p:nvSpPr>
        <p:spPr>
          <a:xfrm>
            <a:off x="260462" y="4927489"/>
            <a:ext cx="603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・次に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247D22-193E-F56B-1BF5-0E98B4EDCE2A}"/>
              </a:ext>
            </a:extLst>
          </p:cNvPr>
          <p:cNvSpPr txBox="1"/>
          <p:nvPr/>
        </p:nvSpPr>
        <p:spPr>
          <a:xfrm>
            <a:off x="1043242" y="5241997"/>
            <a:ext cx="480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&gt;&gt;&gt; pip install –e .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2A4CF22-797D-F3E0-686C-65586F0A98D3}"/>
              </a:ext>
            </a:extLst>
          </p:cNvPr>
          <p:cNvSpPr/>
          <p:nvPr/>
        </p:nvSpPr>
        <p:spPr>
          <a:xfrm>
            <a:off x="4917581" y="4993859"/>
            <a:ext cx="2296828" cy="496275"/>
          </a:xfrm>
          <a:prstGeom prst="wedgeRoundRectCallout">
            <a:avLst>
              <a:gd name="adj1" fmla="val -116121"/>
              <a:gd name="adj2" fmla="val 40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ドットを忘れない</a:t>
            </a:r>
            <a:r>
              <a:rPr lang="en-US" altLang="ja-JP" dirty="0"/>
              <a:t>!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B2400E-7340-9FDA-42DF-1D73ADD2F1F1}"/>
              </a:ext>
            </a:extLst>
          </p:cNvPr>
          <p:cNvSpPr txBox="1"/>
          <p:nvPr/>
        </p:nvSpPr>
        <p:spPr>
          <a:xfrm>
            <a:off x="2315092" y="5757593"/>
            <a:ext cx="52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を実行し</a:t>
            </a:r>
            <a:r>
              <a:rPr kumimoji="1" lang="en-US" altLang="ja-JP" dirty="0" err="1"/>
              <a:t>grrmpy</a:t>
            </a:r>
            <a:r>
              <a:rPr kumimoji="1" lang="ja-JP" altLang="en-US" dirty="0"/>
              <a:t>ライブラリをインストールする</a:t>
            </a: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A739DC76-8432-07D0-1BE0-7D18B4CBB8FE}"/>
              </a:ext>
            </a:extLst>
          </p:cNvPr>
          <p:cNvSpPr/>
          <p:nvPr/>
        </p:nvSpPr>
        <p:spPr>
          <a:xfrm>
            <a:off x="2867716" y="4163755"/>
            <a:ext cx="4807530" cy="496275"/>
          </a:xfrm>
          <a:prstGeom prst="wedgeRoundRectCallout">
            <a:avLst>
              <a:gd name="adj1" fmla="val -67203"/>
              <a:gd name="adj2" fmla="val -1506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conda</a:t>
            </a:r>
            <a:r>
              <a:rPr kumimoji="1" lang="ja-JP" altLang="en-US" dirty="0"/>
              <a:t>でインストールしても多分大丈夫</a:t>
            </a:r>
          </a:p>
        </p:txBody>
      </p:sp>
    </p:spTree>
    <p:extLst>
      <p:ext uri="{BB962C8B-B14F-4D97-AF65-F5344CB8AC3E}">
        <p14:creationId xmlns:p14="http://schemas.microsoft.com/office/powerpoint/2010/main" val="114334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E1A140-A129-3A76-575E-820559778901}"/>
              </a:ext>
            </a:extLst>
          </p:cNvPr>
          <p:cNvSpPr txBox="1"/>
          <p:nvPr/>
        </p:nvSpPr>
        <p:spPr>
          <a:xfrm>
            <a:off x="165209" y="257695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sng" dirty="0"/>
              <a:t>3.1 </a:t>
            </a:r>
            <a:r>
              <a:rPr lang="ja-JP" altLang="en-US" b="1" u="sng" dirty="0"/>
              <a:t>マクロの有効化</a:t>
            </a:r>
            <a:endParaRPr kumimoji="1" lang="ja-JP" altLang="en-US" b="1" u="sng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F5B5A5-7363-F50F-874E-CE0478126A65}"/>
              </a:ext>
            </a:extLst>
          </p:cNvPr>
          <p:cNvSpPr txBox="1"/>
          <p:nvPr/>
        </p:nvSpPr>
        <p:spPr>
          <a:xfrm>
            <a:off x="584736" y="716995"/>
            <a:ext cx="872706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エクセルを開き</a:t>
            </a:r>
            <a:endParaRPr kumimoji="1" lang="en-US" altLang="ja-JP" sz="1600" dirty="0"/>
          </a:p>
          <a:p>
            <a:r>
              <a:rPr lang="ja-JP" altLang="en-US" sz="1600" dirty="0"/>
              <a:t>ファイル</a:t>
            </a:r>
            <a:r>
              <a:rPr lang="en-US" altLang="ja-JP" sz="1600" dirty="0"/>
              <a:t>&gt;</a:t>
            </a:r>
            <a:r>
              <a:rPr lang="ja-JP" altLang="en-US" sz="1600" dirty="0"/>
              <a:t>その他</a:t>
            </a:r>
            <a:r>
              <a:rPr lang="en-US" altLang="ja-JP" sz="1600" dirty="0"/>
              <a:t>&gt;</a:t>
            </a:r>
            <a:r>
              <a:rPr lang="ja-JP" altLang="en-US" sz="1600" dirty="0"/>
              <a:t>オプション</a:t>
            </a:r>
            <a:r>
              <a:rPr lang="en-US" altLang="ja-JP" sz="1600" dirty="0"/>
              <a:t>&gt;</a:t>
            </a:r>
            <a:r>
              <a:rPr lang="ja-JP" altLang="en-US" sz="1600" dirty="0"/>
              <a:t>トラストセンター</a:t>
            </a:r>
            <a:r>
              <a:rPr lang="en-US" altLang="ja-JP" sz="1600" dirty="0"/>
              <a:t>&gt;</a:t>
            </a:r>
            <a:r>
              <a:rPr lang="ja-JP" altLang="en-US" sz="1600" dirty="0"/>
              <a:t>トラストセンターの設定</a:t>
            </a:r>
            <a:r>
              <a:rPr lang="en-US" altLang="ja-JP" sz="1600" dirty="0"/>
              <a:t>&gt;</a:t>
            </a:r>
            <a:r>
              <a:rPr lang="ja-JP" altLang="en-US" sz="1600" dirty="0"/>
              <a:t>マクロの設定で</a:t>
            </a:r>
            <a:endParaRPr lang="en-US" altLang="ja-JP" sz="1600" dirty="0"/>
          </a:p>
          <a:p>
            <a:r>
              <a:rPr kumimoji="1" lang="ja-JP" altLang="en-US" sz="1600" dirty="0"/>
              <a:t>・</a:t>
            </a:r>
            <a:r>
              <a:rPr kumimoji="1" lang="en-US" altLang="ja-JP" sz="1600" dirty="0"/>
              <a:t>VBA</a:t>
            </a:r>
            <a:r>
              <a:rPr kumimoji="1" lang="ja-JP" altLang="en-US" sz="1600" dirty="0"/>
              <a:t>マクロを有効にする</a:t>
            </a:r>
            <a:endParaRPr kumimoji="1"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VBA</a:t>
            </a:r>
            <a:r>
              <a:rPr lang="ja-JP" altLang="en-US" sz="1600" dirty="0"/>
              <a:t> プロジェクト オブジェクト モデルへのアクセスを信頼する</a:t>
            </a:r>
            <a:endParaRPr lang="en-US" altLang="ja-JP" sz="1600" dirty="0"/>
          </a:p>
          <a:p>
            <a:r>
              <a:rPr lang="ja-JP" altLang="en-US" sz="1600" dirty="0"/>
              <a:t>にチェックを入れる</a:t>
            </a:r>
            <a:endParaRPr kumimoji="1" lang="ja-JP" altLang="en-US" sz="16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EFCFEB4-34AE-B1F4-C778-854D514DDEF9}"/>
              </a:ext>
            </a:extLst>
          </p:cNvPr>
          <p:cNvGrpSpPr/>
          <p:nvPr/>
        </p:nvGrpSpPr>
        <p:grpSpPr>
          <a:xfrm>
            <a:off x="262664" y="2173649"/>
            <a:ext cx="3576169" cy="2319251"/>
            <a:chOff x="262664" y="2173649"/>
            <a:chExt cx="3576169" cy="2319251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63AF37DC-04EC-6C48-422F-FE697C5AA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664" y="2173649"/>
              <a:ext cx="3576169" cy="2319251"/>
            </a:xfrm>
            <a:prstGeom prst="rect">
              <a:avLst/>
            </a:prstGeom>
          </p:spPr>
        </p:pic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25E5AA93-AF37-BE2D-D34C-0FEE343205FB}"/>
                </a:ext>
              </a:extLst>
            </p:cNvPr>
            <p:cNvSpPr/>
            <p:nvPr/>
          </p:nvSpPr>
          <p:spPr>
            <a:xfrm>
              <a:off x="340822" y="2585258"/>
              <a:ext cx="365760" cy="14962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DECA436-A547-7C04-9AB9-6136615C61B3}"/>
              </a:ext>
            </a:extLst>
          </p:cNvPr>
          <p:cNvGrpSpPr/>
          <p:nvPr/>
        </p:nvGrpSpPr>
        <p:grpSpPr>
          <a:xfrm>
            <a:off x="4357246" y="1945221"/>
            <a:ext cx="2095425" cy="2884732"/>
            <a:chOff x="4000575" y="1986634"/>
            <a:chExt cx="2095425" cy="2884732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575CD2BD-6CEA-BAB1-EABA-BE3476184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0575" y="1986634"/>
              <a:ext cx="2095425" cy="2884732"/>
            </a:xfrm>
            <a:prstGeom prst="rect">
              <a:avLst/>
            </a:prstGeom>
          </p:spPr>
        </p:pic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416769B4-3D45-B9EC-A290-7BCD5099B578}"/>
                </a:ext>
              </a:extLst>
            </p:cNvPr>
            <p:cNvSpPr/>
            <p:nvPr/>
          </p:nvSpPr>
          <p:spPr>
            <a:xfrm>
              <a:off x="5173287" y="4349060"/>
              <a:ext cx="437803" cy="16286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32DFB04-971E-BD15-6F15-1C7016BC167B}"/>
              </a:ext>
            </a:extLst>
          </p:cNvPr>
          <p:cNvGrpSpPr/>
          <p:nvPr/>
        </p:nvGrpSpPr>
        <p:grpSpPr>
          <a:xfrm>
            <a:off x="6923980" y="1945221"/>
            <a:ext cx="5005356" cy="1604658"/>
            <a:chOff x="6923980" y="2585258"/>
            <a:chExt cx="5005356" cy="1604658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594738B8-D928-2686-D9A8-BD78EB95B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3980" y="2585258"/>
              <a:ext cx="5005356" cy="1604658"/>
            </a:xfrm>
            <a:prstGeom prst="rect">
              <a:avLst/>
            </a:prstGeom>
          </p:spPr>
        </p:pic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528DC8CE-69A5-CA64-5F6F-C66CEBCED181}"/>
                </a:ext>
              </a:extLst>
            </p:cNvPr>
            <p:cNvSpPr/>
            <p:nvPr/>
          </p:nvSpPr>
          <p:spPr>
            <a:xfrm>
              <a:off x="6923980" y="3985490"/>
              <a:ext cx="437803" cy="16286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43966FDE-76D5-5778-5E63-429D00F543AB}"/>
                </a:ext>
              </a:extLst>
            </p:cNvPr>
            <p:cNvSpPr/>
            <p:nvPr/>
          </p:nvSpPr>
          <p:spPr>
            <a:xfrm>
              <a:off x="11033238" y="3420946"/>
              <a:ext cx="896098" cy="15352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矢印: 右 24">
            <a:extLst>
              <a:ext uri="{FF2B5EF4-FFF2-40B4-BE49-F238E27FC236}">
                <a16:creationId xmlns:a16="http://schemas.microsoft.com/office/drawing/2014/main" id="{3A577FF4-8782-7F55-E719-D9D4C318217D}"/>
              </a:ext>
            </a:extLst>
          </p:cNvPr>
          <p:cNvSpPr/>
          <p:nvPr/>
        </p:nvSpPr>
        <p:spPr>
          <a:xfrm>
            <a:off x="3998422" y="3108960"/>
            <a:ext cx="241069" cy="46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DAD80387-7AA7-44B5-11FA-FBFB85E606A6}"/>
              </a:ext>
            </a:extLst>
          </p:cNvPr>
          <p:cNvSpPr/>
          <p:nvPr/>
        </p:nvSpPr>
        <p:spPr>
          <a:xfrm>
            <a:off x="6567791" y="2460480"/>
            <a:ext cx="241069" cy="46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003E3B69-CD3C-93D7-AE9F-F721B8663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185" y="3549879"/>
            <a:ext cx="4322151" cy="2398857"/>
          </a:xfrm>
          <a:prstGeom prst="rect">
            <a:avLst/>
          </a:prstGeom>
        </p:spPr>
      </p:pic>
      <p:sp>
        <p:nvSpPr>
          <p:cNvPr id="29" name="矢印: 右 28">
            <a:extLst>
              <a:ext uri="{FF2B5EF4-FFF2-40B4-BE49-F238E27FC236}">
                <a16:creationId xmlns:a16="http://schemas.microsoft.com/office/drawing/2014/main" id="{6B5A11A8-17C9-A1BE-5415-C43EDAD1D064}"/>
              </a:ext>
            </a:extLst>
          </p:cNvPr>
          <p:cNvSpPr/>
          <p:nvPr/>
        </p:nvSpPr>
        <p:spPr>
          <a:xfrm rot="5400000">
            <a:off x="9538880" y="3204771"/>
            <a:ext cx="241069" cy="46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3153EFE-6FFB-73D5-C9D2-9444FC0B1441}"/>
              </a:ext>
            </a:extLst>
          </p:cNvPr>
          <p:cNvSpPr/>
          <p:nvPr/>
        </p:nvSpPr>
        <p:spPr>
          <a:xfrm>
            <a:off x="8813193" y="4363098"/>
            <a:ext cx="2974255" cy="1593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F2EE732-B51A-8FAB-B1CA-6ED9EF6DF89C}"/>
              </a:ext>
            </a:extLst>
          </p:cNvPr>
          <p:cNvSpPr/>
          <p:nvPr/>
        </p:nvSpPr>
        <p:spPr>
          <a:xfrm>
            <a:off x="8716211" y="5058226"/>
            <a:ext cx="2974255" cy="1593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189A7BC-ADA3-4AF2-83E4-63A31F10E195}"/>
              </a:ext>
            </a:extLst>
          </p:cNvPr>
          <p:cNvSpPr/>
          <p:nvPr/>
        </p:nvSpPr>
        <p:spPr>
          <a:xfrm>
            <a:off x="7629719" y="4678610"/>
            <a:ext cx="647285" cy="1593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30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EFCFEB4-34AE-B1F4-C778-854D514DDEF9}"/>
              </a:ext>
            </a:extLst>
          </p:cNvPr>
          <p:cNvGrpSpPr/>
          <p:nvPr/>
        </p:nvGrpSpPr>
        <p:grpSpPr>
          <a:xfrm>
            <a:off x="321583" y="157553"/>
            <a:ext cx="3917908" cy="2540879"/>
            <a:chOff x="262664" y="2173649"/>
            <a:chExt cx="3576169" cy="2319251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63AF37DC-04EC-6C48-422F-FE697C5AA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664" y="2173649"/>
              <a:ext cx="3576169" cy="2319251"/>
            </a:xfrm>
            <a:prstGeom prst="rect">
              <a:avLst/>
            </a:prstGeom>
          </p:spPr>
        </p:pic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25E5AA93-AF37-BE2D-D34C-0FEE343205FB}"/>
                </a:ext>
              </a:extLst>
            </p:cNvPr>
            <p:cNvSpPr/>
            <p:nvPr/>
          </p:nvSpPr>
          <p:spPr>
            <a:xfrm>
              <a:off x="340822" y="2585258"/>
              <a:ext cx="365760" cy="14962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DECA436-A547-7C04-9AB9-6136615C61B3}"/>
              </a:ext>
            </a:extLst>
          </p:cNvPr>
          <p:cNvGrpSpPr/>
          <p:nvPr/>
        </p:nvGrpSpPr>
        <p:grpSpPr>
          <a:xfrm>
            <a:off x="926229" y="3340759"/>
            <a:ext cx="2440426" cy="3359688"/>
            <a:chOff x="4000575" y="1986634"/>
            <a:chExt cx="2095425" cy="2884732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575CD2BD-6CEA-BAB1-EABA-BE3476184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0575" y="1986634"/>
              <a:ext cx="2095425" cy="2884732"/>
            </a:xfrm>
            <a:prstGeom prst="rect">
              <a:avLst/>
            </a:prstGeom>
          </p:spPr>
        </p:pic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416769B4-3D45-B9EC-A290-7BCD5099B578}"/>
                </a:ext>
              </a:extLst>
            </p:cNvPr>
            <p:cNvSpPr/>
            <p:nvPr/>
          </p:nvSpPr>
          <p:spPr>
            <a:xfrm>
              <a:off x="5173287" y="4349060"/>
              <a:ext cx="437803" cy="16286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32DFB04-971E-BD15-6F15-1C7016BC167B}"/>
              </a:ext>
            </a:extLst>
          </p:cNvPr>
          <p:cNvGrpSpPr/>
          <p:nvPr/>
        </p:nvGrpSpPr>
        <p:grpSpPr>
          <a:xfrm>
            <a:off x="4865829" y="602968"/>
            <a:ext cx="6918961" cy="2209504"/>
            <a:chOff x="6923980" y="2585258"/>
            <a:chExt cx="5005356" cy="1604658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594738B8-D928-2686-D9A8-BD78EB95B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3980" y="2585258"/>
              <a:ext cx="5005356" cy="1604658"/>
            </a:xfrm>
            <a:prstGeom prst="rect">
              <a:avLst/>
            </a:prstGeom>
          </p:spPr>
        </p:pic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528DC8CE-69A5-CA64-5F6F-C66CEBCED181}"/>
                </a:ext>
              </a:extLst>
            </p:cNvPr>
            <p:cNvSpPr/>
            <p:nvPr/>
          </p:nvSpPr>
          <p:spPr>
            <a:xfrm>
              <a:off x="6923980" y="3985490"/>
              <a:ext cx="437803" cy="16286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43966FDE-76D5-5778-5E63-429D00F543AB}"/>
                </a:ext>
              </a:extLst>
            </p:cNvPr>
            <p:cNvSpPr/>
            <p:nvPr/>
          </p:nvSpPr>
          <p:spPr>
            <a:xfrm>
              <a:off x="11033238" y="3420946"/>
              <a:ext cx="896098" cy="15352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矢印: 右 24">
            <a:extLst>
              <a:ext uri="{FF2B5EF4-FFF2-40B4-BE49-F238E27FC236}">
                <a16:creationId xmlns:a16="http://schemas.microsoft.com/office/drawing/2014/main" id="{3A577FF4-8782-7F55-E719-D9D4C318217D}"/>
              </a:ext>
            </a:extLst>
          </p:cNvPr>
          <p:cNvSpPr/>
          <p:nvPr/>
        </p:nvSpPr>
        <p:spPr>
          <a:xfrm rot="5400000">
            <a:off x="2235237" y="2786839"/>
            <a:ext cx="241069" cy="46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DAD80387-7AA7-44B5-11FA-FBFB85E606A6}"/>
              </a:ext>
            </a:extLst>
          </p:cNvPr>
          <p:cNvSpPr/>
          <p:nvPr/>
        </p:nvSpPr>
        <p:spPr>
          <a:xfrm rot="19057545">
            <a:off x="4312003" y="3055891"/>
            <a:ext cx="645832" cy="46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6B5A11A8-17C9-A1BE-5415-C43EDAD1D064}"/>
              </a:ext>
            </a:extLst>
          </p:cNvPr>
          <p:cNvSpPr/>
          <p:nvPr/>
        </p:nvSpPr>
        <p:spPr>
          <a:xfrm rot="5400000">
            <a:off x="8164224" y="2914862"/>
            <a:ext cx="337554" cy="790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F3C8382-B7BF-BD16-5BF6-A38088E30A96}"/>
              </a:ext>
            </a:extLst>
          </p:cNvPr>
          <p:cNvGrpSpPr/>
          <p:nvPr/>
        </p:nvGrpSpPr>
        <p:grpSpPr>
          <a:xfrm>
            <a:off x="5532474" y="3712531"/>
            <a:ext cx="5320718" cy="2953076"/>
            <a:chOff x="7607185" y="3549879"/>
            <a:chExt cx="4322151" cy="2398857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003E3B69-CD3C-93D7-AE9F-F721B8663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07185" y="3549879"/>
              <a:ext cx="4322151" cy="2398857"/>
            </a:xfrm>
            <a:prstGeom prst="rect">
              <a:avLst/>
            </a:prstGeom>
          </p:spPr>
        </p:pic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D3153EFE-6FFB-73D5-C9D2-9444FC0B1441}"/>
                </a:ext>
              </a:extLst>
            </p:cNvPr>
            <p:cNvSpPr/>
            <p:nvPr/>
          </p:nvSpPr>
          <p:spPr>
            <a:xfrm>
              <a:off x="8813193" y="4363098"/>
              <a:ext cx="2974255" cy="1593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2F2EE732-B51A-8FAB-B1CA-6ED9EF6DF89C}"/>
                </a:ext>
              </a:extLst>
            </p:cNvPr>
            <p:cNvSpPr/>
            <p:nvPr/>
          </p:nvSpPr>
          <p:spPr>
            <a:xfrm>
              <a:off x="8716211" y="5058226"/>
              <a:ext cx="2974255" cy="1593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0189A7BC-ADA3-4AF2-83E4-63A31F10E195}"/>
                </a:ext>
              </a:extLst>
            </p:cNvPr>
            <p:cNvSpPr/>
            <p:nvPr/>
          </p:nvSpPr>
          <p:spPr>
            <a:xfrm>
              <a:off x="7629719" y="4678610"/>
              <a:ext cx="647285" cy="1593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004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6F1663-2B17-8EFE-6DCD-2C68883212A0}"/>
              </a:ext>
            </a:extLst>
          </p:cNvPr>
          <p:cNvSpPr txBox="1"/>
          <p:nvPr/>
        </p:nvSpPr>
        <p:spPr>
          <a:xfrm>
            <a:off x="223397" y="202099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sng" dirty="0"/>
              <a:t>3.2 “</a:t>
            </a:r>
            <a:r>
              <a:rPr lang="ja-JP" altLang="en-US" b="1" u="sng" dirty="0"/>
              <a:t>開発</a:t>
            </a:r>
            <a:r>
              <a:rPr lang="en-US" altLang="ja-JP" b="1" u="sng" dirty="0"/>
              <a:t>”</a:t>
            </a:r>
            <a:r>
              <a:rPr lang="ja-JP" altLang="en-US" b="1" u="sng" dirty="0"/>
              <a:t>タブの表示</a:t>
            </a:r>
            <a:endParaRPr lang="en-US" altLang="ja-JP" b="1" u="sng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BFBBD3-2C0F-C6A6-474A-009441D75D82}"/>
              </a:ext>
            </a:extLst>
          </p:cNvPr>
          <p:cNvSpPr txBox="1"/>
          <p:nvPr/>
        </p:nvSpPr>
        <p:spPr>
          <a:xfrm>
            <a:off x="436227" y="827321"/>
            <a:ext cx="51459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エクセルを開き</a:t>
            </a:r>
            <a:endParaRPr kumimoji="1" lang="en-US" altLang="ja-JP" sz="1600" dirty="0"/>
          </a:p>
          <a:p>
            <a:r>
              <a:rPr lang="ja-JP" altLang="en-US" sz="1600" dirty="0"/>
              <a:t>ファイル</a:t>
            </a:r>
            <a:r>
              <a:rPr lang="en-US" altLang="ja-JP" sz="1600" dirty="0"/>
              <a:t>&gt;</a:t>
            </a:r>
            <a:r>
              <a:rPr lang="ja-JP" altLang="en-US" sz="1600" dirty="0"/>
              <a:t>その他</a:t>
            </a:r>
            <a:r>
              <a:rPr lang="en-US" altLang="ja-JP" sz="1600" dirty="0"/>
              <a:t>&gt;</a:t>
            </a:r>
            <a:r>
              <a:rPr lang="ja-JP" altLang="en-US" sz="1600" dirty="0"/>
              <a:t>オプション</a:t>
            </a:r>
            <a:r>
              <a:rPr lang="en-US" altLang="ja-JP" sz="1600" dirty="0"/>
              <a:t>&gt;</a:t>
            </a:r>
            <a:r>
              <a:rPr lang="ja-JP" altLang="en-US" sz="1600" dirty="0"/>
              <a:t>リボンのユーザー設定</a:t>
            </a:r>
            <a:endParaRPr lang="en-US" altLang="ja-JP" sz="1600" dirty="0"/>
          </a:p>
          <a:p>
            <a:r>
              <a:rPr lang="ja-JP" altLang="en-US" sz="1600" dirty="0"/>
              <a:t>・開発</a:t>
            </a:r>
            <a:endParaRPr lang="en-US" altLang="ja-JP" sz="1600" dirty="0"/>
          </a:p>
          <a:p>
            <a:r>
              <a:rPr lang="ja-JP" altLang="en-US" sz="1600" dirty="0"/>
              <a:t>にチェックを入れる</a:t>
            </a:r>
            <a:endParaRPr kumimoji="1" lang="ja-JP" altLang="en-US" sz="16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0258C71-9B84-289A-002D-414E54C11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646" y="2503991"/>
            <a:ext cx="6468237" cy="3784556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7CFD94-BABB-87E7-7D29-7A450290B13E}"/>
              </a:ext>
            </a:extLst>
          </p:cNvPr>
          <p:cNvGrpSpPr/>
          <p:nvPr/>
        </p:nvGrpSpPr>
        <p:grpSpPr>
          <a:xfrm>
            <a:off x="202738" y="4148051"/>
            <a:ext cx="2432397" cy="1745673"/>
            <a:chOff x="262664" y="2173649"/>
            <a:chExt cx="3576169" cy="2319251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D9034BF9-DE2E-DE67-008A-8D19D3727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664" y="2173649"/>
              <a:ext cx="3576169" cy="2319251"/>
            </a:xfrm>
            <a:prstGeom prst="rect">
              <a:avLst/>
            </a:prstGeom>
          </p:spPr>
        </p:pic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657502EB-D03E-E3F1-81E3-BC74A6DCE400}"/>
                </a:ext>
              </a:extLst>
            </p:cNvPr>
            <p:cNvSpPr/>
            <p:nvPr/>
          </p:nvSpPr>
          <p:spPr>
            <a:xfrm>
              <a:off x="340822" y="2585258"/>
              <a:ext cx="365760" cy="14962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147171B5-0B8A-9022-A1E0-362A4D345941}"/>
              </a:ext>
            </a:extLst>
          </p:cNvPr>
          <p:cNvGrpSpPr/>
          <p:nvPr/>
        </p:nvGrpSpPr>
        <p:grpSpPr>
          <a:xfrm>
            <a:off x="3142212" y="3848792"/>
            <a:ext cx="1345285" cy="2136629"/>
            <a:chOff x="4000575" y="1986634"/>
            <a:chExt cx="2095425" cy="2884732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D99C6EB9-CBE5-20F0-57CB-D8BFA7201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575" y="1986634"/>
              <a:ext cx="2095425" cy="2884732"/>
            </a:xfrm>
            <a:prstGeom prst="rect">
              <a:avLst/>
            </a:prstGeom>
          </p:spPr>
        </p:pic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9224A628-9596-B3EB-8FD8-716C2B21B2E8}"/>
                </a:ext>
              </a:extLst>
            </p:cNvPr>
            <p:cNvSpPr/>
            <p:nvPr/>
          </p:nvSpPr>
          <p:spPr>
            <a:xfrm>
              <a:off x="5173287" y="4349060"/>
              <a:ext cx="437803" cy="16286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矢印: 右 17">
            <a:extLst>
              <a:ext uri="{FF2B5EF4-FFF2-40B4-BE49-F238E27FC236}">
                <a16:creationId xmlns:a16="http://schemas.microsoft.com/office/drawing/2014/main" id="{44C1FF78-163C-9D02-3779-3A0C5003812D}"/>
              </a:ext>
            </a:extLst>
          </p:cNvPr>
          <p:cNvSpPr/>
          <p:nvPr/>
        </p:nvSpPr>
        <p:spPr>
          <a:xfrm>
            <a:off x="2768139" y="4607895"/>
            <a:ext cx="241069" cy="46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01CE8717-44DB-C015-11F2-9EB63B7D31DA}"/>
              </a:ext>
            </a:extLst>
          </p:cNvPr>
          <p:cNvSpPr/>
          <p:nvPr/>
        </p:nvSpPr>
        <p:spPr>
          <a:xfrm>
            <a:off x="4885924" y="4576284"/>
            <a:ext cx="241069" cy="46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57E5C2B-36AB-3AD9-1525-F7465E2F3B33}"/>
              </a:ext>
            </a:extLst>
          </p:cNvPr>
          <p:cNvSpPr/>
          <p:nvPr/>
        </p:nvSpPr>
        <p:spPr>
          <a:xfrm>
            <a:off x="5413691" y="4075909"/>
            <a:ext cx="882130" cy="1442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CCBCC9F-D4E0-D9F4-5A19-DBA449508DFB}"/>
              </a:ext>
            </a:extLst>
          </p:cNvPr>
          <p:cNvSpPr/>
          <p:nvPr/>
        </p:nvSpPr>
        <p:spPr>
          <a:xfrm>
            <a:off x="9307535" y="5533406"/>
            <a:ext cx="448416" cy="1442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21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7CFD94-BABB-87E7-7D29-7A450290B13E}"/>
              </a:ext>
            </a:extLst>
          </p:cNvPr>
          <p:cNvGrpSpPr/>
          <p:nvPr/>
        </p:nvGrpSpPr>
        <p:grpSpPr>
          <a:xfrm>
            <a:off x="576811" y="133006"/>
            <a:ext cx="3454862" cy="2479472"/>
            <a:chOff x="262664" y="2173649"/>
            <a:chExt cx="3576169" cy="2319251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D9034BF9-DE2E-DE67-008A-8D19D3727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664" y="2173649"/>
              <a:ext cx="3576169" cy="2319251"/>
            </a:xfrm>
            <a:prstGeom prst="rect">
              <a:avLst/>
            </a:prstGeom>
          </p:spPr>
        </p:pic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657502EB-D03E-E3F1-81E3-BC74A6DCE400}"/>
                </a:ext>
              </a:extLst>
            </p:cNvPr>
            <p:cNvSpPr/>
            <p:nvPr/>
          </p:nvSpPr>
          <p:spPr>
            <a:xfrm>
              <a:off x="340822" y="2585258"/>
              <a:ext cx="365760" cy="14962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147171B5-0B8A-9022-A1E0-362A4D345941}"/>
              </a:ext>
            </a:extLst>
          </p:cNvPr>
          <p:cNvGrpSpPr/>
          <p:nvPr/>
        </p:nvGrpSpPr>
        <p:grpSpPr>
          <a:xfrm>
            <a:off x="1413325" y="3464002"/>
            <a:ext cx="2045447" cy="3248651"/>
            <a:chOff x="4000575" y="1986634"/>
            <a:chExt cx="2095425" cy="2884732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D99C6EB9-CBE5-20F0-57CB-D8BFA7201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0575" y="1986634"/>
              <a:ext cx="2095425" cy="2884732"/>
            </a:xfrm>
            <a:prstGeom prst="rect">
              <a:avLst/>
            </a:prstGeom>
          </p:spPr>
        </p:pic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9224A628-9596-B3EB-8FD8-716C2B21B2E8}"/>
                </a:ext>
              </a:extLst>
            </p:cNvPr>
            <p:cNvSpPr/>
            <p:nvPr/>
          </p:nvSpPr>
          <p:spPr>
            <a:xfrm>
              <a:off x="5173287" y="4349060"/>
              <a:ext cx="437803" cy="16286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矢印: 右 17">
            <a:extLst>
              <a:ext uri="{FF2B5EF4-FFF2-40B4-BE49-F238E27FC236}">
                <a16:creationId xmlns:a16="http://schemas.microsoft.com/office/drawing/2014/main" id="{44C1FF78-163C-9D02-3779-3A0C5003812D}"/>
              </a:ext>
            </a:extLst>
          </p:cNvPr>
          <p:cNvSpPr/>
          <p:nvPr/>
        </p:nvSpPr>
        <p:spPr>
          <a:xfrm rot="5400000">
            <a:off x="2133537" y="2727897"/>
            <a:ext cx="508588" cy="73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01CE8717-44DB-C015-11F2-9EB63B7D31DA}"/>
              </a:ext>
            </a:extLst>
          </p:cNvPr>
          <p:cNvSpPr/>
          <p:nvPr/>
        </p:nvSpPr>
        <p:spPr>
          <a:xfrm>
            <a:off x="4023284" y="4231586"/>
            <a:ext cx="469836" cy="81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FC83D05-AFF0-3B60-8961-72A646C25AE8}"/>
              </a:ext>
            </a:extLst>
          </p:cNvPr>
          <p:cNvGrpSpPr/>
          <p:nvPr/>
        </p:nvGrpSpPr>
        <p:grpSpPr>
          <a:xfrm>
            <a:off x="4651960" y="2130560"/>
            <a:ext cx="7181785" cy="4202052"/>
            <a:chOff x="5406646" y="2503991"/>
            <a:chExt cx="6468237" cy="3784556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10258C71-9B84-289A-002D-414E54C11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6646" y="2503991"/>
              <a:ext cx="6468237" cy="3784556"/>
            </a:xfrm>
            <a:prstGeom prst="rect">
              <a:avLst/>
            </a:prstGeom>
          </p:spPr>
        </p:pic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57E5C2B-36AB-3AD9-1525-F7465E2F3B33}"/>
                </a:ext>
              </a:extLst>
            </p:cNvPr>
            <p:cNvSpPr/>
            <p:nvPr/>
          </p:nvSpPr>
          <p:spPr>
            <a:xfrm>
              <a:off x="5413691" y="4075909"/>
              <a:ext cx="882130" cy="14428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BCCBCC9F-D4E0-D9F4-5A19-DBA449508DFB}"/>
                </a:ext>
              </a:extLst>
            </p:cNvPr>
            <p:cNvSpPr/>
            <p:nvPr/>
          </p:nvSpPr>
          <p:spPr>
            <a:xfrm>
              <a:off x="9307535" y="5533406"/>
              <a:ext cx="448416" cy="14428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36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78BE93-BF2E-E8FE-E087-F023A7BF3E28}"/>
              </a:ext>
            </a:extLst>
          </p:cNvPr>
          <p:cNvSpPr txBox="1"/>
          <p:nvPr/>
        </p:nvSpPr>
        <p:spPr>
          <a:xfrm>
            <a:off x="93365" y="108680"/>
            <a:ext cx="681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3.3 PERSONA_XLSB</a:t>
            </a:r>
            <a:r>
              <a:rPr kumimoji="1" lang="ja-JP" altLang="en-US" b="1" u="sng" dirty="0"/>
              <a:t>の表示</a:t>
            </a:r>
            <a:r>
              <a:rPr kumimoji="1" lang="en-US" altLang="ja-JP" b="1" u="sng" dirty="0"/>
              <a:t>(PERSONA_XLSB</a:t>
            </a:r>
            <a:r>
              <a:rPr kumimoji="1" lang="ja-JP" altLang="en-US" b="1" u="sng" dirty="0"/>
              <a:t>がない場合のみ</a:t>
            </a:r>
            <a:r>
              <a:rPr kumimoji="1" lang="en-US" altLang="ja-JP" b="1" u="sng" dirty="0"/>
              <a:t>)</a:t>
            </a:r>
            <a:endParaRPr lang="en-US" altLang="ja-JP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EBFC11-072B-9CC0-6256-4DAA9AA290E6}"/>
              </a:ext>
            </a:extLst>
          </p:cNvPr>
          <p:cNvSpPr txBox="1"/>
          <p:nvPr/>
        </p:nvSpPr>
        <p:spPr>
          <a:xfrm>
            <a:off x="698270" y="704890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開発タブの</a:t>
            </a:r>
            <a:r>
              <a:rPr kumimoji="1" lang="en-US" altLang="ja-JP" dirty="0"/>
              <a:t>Visual Basic</a:t>
            </a:r>
            <a:r>
              <a:rPr kumimoji="1" lang="ja-JP" altLang="en-US" dirty="0"/>
              <a:t>を開く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3513D06-BE23-EAE7-CE94-A5AEA19DE0C2}"/>
              </a:ext>
            </a:extLst>
          </p:cNvPr>
          <p:cNvSpPr/>
          <p:nvPr/>
        </p:nvSpPr>
        <p:spPr>
          <a:xfrm>
            <a:off x="6352102" y="1250557"/>
            <a:ext cx="417842" cy="545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0E90C93-51C4-E2E0-124A-7401ACE3A11D}"/>
              </a:ext>
            </a:extLst>
          </p:cNvPr>
          <p:cNvGrpSpPr/>
          <p:nvPr/>
        </p:nvGrpSpPr>
        <p:grpSpPr>
          <a:xfrm>
            <a:off x="1811161" y="1135773"/>
            <a:ext cx="4027901" cy="1029353"/>
            <a:chOff x="1550703" y="1091131"/>
            <a:chExt cx="4027901" cy="1029353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4E7017AD-089E-140E-FD5B-F8B2DA33A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0703" y="1091131"/>
              <a:ext cx="4027901" cy="1029353"/>
            </a:xfrm>
            <a:prstGeom prst="rect">
              <a:avLst/>
            </a:prstGeom>
          </p:spPr>
        </p:pic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8009753B-1A18-DE5A-17E7-D80AE9E34E81}"/>
                </a:ext>
              </a:extLst>
            </p:cNvPr>
            <p:cNvSpPr/>
            <p:nvPr/>
          </p:nvSpPr>
          <p:spPr>
            <a:xfrm>
              <a:off x="1550703" y="1297525"/>
              <a:ext cx="685228" cy="54103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C5A24AA3-E854-3C78-F680-F6BA16AC37CE}"/>
                </a:ext>
              </a:extLst>
            </p:cNvPr>
            <p:cNvSpPr/>
            <p:nvPr/>
          </p:nvSpPr>
          <p:spPr>
            <a:xfrm>
              <a:off x="4831031" y="1107361"/>
              <a:ext cx="377770" cy="1901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705B007-654A-F2BA-FC18-7A27BE36F147}"/>
              </a:ext>
            </a:extLst>
          </p:cNvPr>
          <p:cNvGrpSpPr/>
          <p:nvPr/>
        </p:nvGrpSpPr>
        <p:grpSpPr>
          <a:xfrm>
            <a:off x="7139747" y="108680"/>
            <a:ext cx="4353983" cy="2861190"/>
            <a:chOff x="7139747" y="108680"/>
            <a:chExt cx="4353983" cy="286119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C75501F3-E839-A26C-9741-20B0B1D38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9747" y="108680"/>
              <a:ext cx="4353983" cy="2861190"/>
            </a:xfrm>
            <a:prstGeom prst="rect">
              <a:avLst/>
            </a:prstGeom>
          </p:spPr>
        </p:pic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C45523AD-CB49-9086-1D5B-039888C558B4}"/>
                </a:ext>
              </a:extLst>
            </p:cNvPr>
            <p:cNvSpPr/>
            <p:nvPr/>
          </p:nvSpPr>
          <p:spPr>
            <a:xfrm>
              <a:off x="7803901" y="1297525"/>
              <a:ext cx="998453" cy="14891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1752478-F69F-99C3-CBAA-855010559D23}"/>
              </a:ext>
            </a:extLst>
          </p:cNvPr>
          <p:cNvSpPr txBox="1"/>
          <p:nvPr/>
        </p:nvSpPr>
        <p:spPr>
          <a:xfrm>
            <a:off x="698270" y="2510294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PERSONA_XLSB</a:t>
            </a:r>
            <a:r>
              <a:rPr kumimoji="1" lang="ja-JP" altLang="en-US" b="1" dirty="0"/>
              <a:t>がある場合は次のスライドに進む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783F60-9550-BF56-09E0-A349A15DAE60}"/>
              </a:ext>
            </a:extLst>
          </p:cNvPr>
          <p:cNvSpPr txBox="1"/>
          <p:nvPr/>
        </p:nvSpPr>
        <p:spPr>
          <a:xfrm>
            <a:off x="223397" y="3312494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PERSONA_XLSB</a:t>
            </a:r>
            <a:r>
              <a:rPr kumimoji="1" lang="ja-JP" altLang="en-US" dirty="0"/>
              <a:t>がない場合</a:t>
            </a:r>
            <a:r>
              <a:rPr kumimoji="1" lang="en-US" altLang="ja-JP" dirty="0"/>
              <a:t>...</a:t>
            </a:r>
            <a:endParaRPr kumimoji="1" lang="ja-JP" altLang="en-US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61797EA-A194-B9AF-AAEE-1F7AF455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0" y="3921578"/>
            <a:ext cx="3580513" cy="91502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5D64082-4492-2519-F922-2C8C3909C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794" y="3638768"/>
            <a:ext cx="3469437" cy="2060487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9D7B2E1-BEF5-1023-809B-F24B3F8984F4}"/>
              </a:ext>
            </a:extLst>
          </p:cNvPr>
          <p:cNvSpPr/>
          <p:nvPr/>
        </p:nvSpPr>
        <p:spPr>
          <a:xfrm>
            <a:off x="1165591" y="4108416"/>
            <a:ext cx="605020" cy="2304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AD4F9B6-BFCB-459F-FABA-59E9BE1B7E84}"/>
              </a:ext>
            </a:extLst>
          </p:cNvPr>
          <p:cNvSpPr/>
          <p:nvPr/>
        </p:nvSpPr>
        <p:spPr>
          <a:xfrm>
            <a:off x="3940177" y="4203499"/>
            <a:ext cx="241069" cy="46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50143724-767C-A945-74F6-19E611A2D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059" y="3681826"/>
            <a:ext cx="2419474" cy="139072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D5ADE188-875D-5B2C-BE5E-6BA180BFF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948" y="5497180"/>
            <a:ext cx="4140413" cy="1301817"/>
          </a:xfrm>
          <a:prstGeom prst="rect">
            <a:avLst/>
          </a:prstGeom>
        </p:spPr>
      </p:pic>
      <p:sp>
        <p:nvSpPr>
          <p:cNvPr id="25" name="矢印: 右 24">
            <a:extLst>
              <a:ext uri="{FF2B5EF4-FFF2-40B4-BE49-F238E27FC236}">
                <a16:creationId xmlns:a16="http://schemas.microsoft.com/office/drawing/2014/main" id="{CE1253CC-8482-E839-A0EF-992CFC67814B}"/>
              </a:ext>
            </a:extLst>
          </p:cNvPr>
          <p:cNvSpPr/>
          <p:nvPr/>
        </p:nvSpPr>
        <p:spPr>
          <a:xfrm>
            <a:off x="7863075" y="4246397"/>
            <a:ext cx="241069" cy="46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479BEDF6-0DEA-61D5-5606-B50C34EA2DF7}"/>
              </a:ext>
            </a:extLst>
          </p:cNvPr>
          <p:cNvSpPr/>
          <p:nvPr/>
        </p:nvSpPr>
        <p:spPr>
          <a:xfrm rot="5400000">
            <a:off x="9661395" y="5049365"/>
            <a:ext cx="241069" cy="46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9D30693-D92E-F340-21CC-1953BB0D217B}"/>
              </a:ext>
            </a:extLst>
          </p:cNvPr>
          <p:cNvSpPr txBox="1"/>
          <p:nvPr/>
        </p:nvSpPr>
        <p:spPr>
          <a:xfrm>
            <a:off x="354609" y="5999102"/>
            <a:ext cx="7213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マクロの記録をクリックし</a:t>
            </a:r>
            <a:r>
              <a:rPr lang="en-US" altLang="ja-JP" sz="1600" dirty="0"/>
              <a:t>,</a:t>
            </a:r>
            <a:r>
              <a:rPr lang="ja-JP" altLang="en-US" sz="1600" dirty="0"/>
              <a:t>個人用マクロブックでマクロを記録し，保存する</a:t>
            </a:r>
            <a:endParaRPr lang="en-US" altLang="ja-JP" sz="1600" dirty="0"/>
          </a:p>
          <a:p>
            <a:r>
              <a:rPr kumimoji="1" lang="ja-JP" altLang="en-US" sz="1600" dirty="0"/>
              <a:t>再度</a:t>
            </a:r>
            <a:r>
              <a:rPr kumimoji="1" lang="en-US" altLang="ja-JP" sz="1600" dirty="0"/>
              <a:t>,Visual Basic</a:t>
            </a:r>
            <a:r>
              <a:rPr kumimoji="1" lang="ja-JP" altLang="en-US" sz="1600" dirty="0"/>
              <a:t>を開くと</a:t>
            </a:r>
            <a:r>
              <a:rPr kumimoji="1" lang="en-US" altLang="ja-JP" sz="1600" dirty="0"/>
              <a:t>PERSONAL_XLSB</a:t>
            </a:r>
            <a:r>
              <a:rPr kumimoji="1" lang="ja-JP" altLang="en-US" sz="1600" dirty="0"/>
              <a:t>ができている</a:t>
            </a:r>
          </a:p>
        </p:txBody>
      </p:sp>
    </p:spTree>
    <p:extLst>
      <p:ext uri="{BB962C8B-B14F-4D97-AF65-F5344CB8AC3E}">
        <p14:creationId xmlns:p14="http://schemas.microsoft.com/office/powerpoint/2010/main" val="66778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1013</Words>
  <Application>Microsoft Office PowerPoint</Application>
  <PresentationFormat>ワイド画面</PresentationFormat>
  <Paragraphs>163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加藤大雪</dc:creator>
  <cp:lastModifiedBy>加藤大雪</cp:lastModifiedBy>
  <cp:revision>6</cp:revision>
  <dcterms:created xsi:type="dcterms:W3CDTF">2022-06-07T06:32:10Z</dcterms:created>
  <dcterms:modified xsi:type="dcterms:W3CDTF">2022-09-09T08:46:33Z</dcterms:modified>
</cp:coreProperties>
</file>