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12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8" r:id="rId16"/>
    <p:sldId id="427" r:id="rId17"/>
    <p:sldId id="429" r:id="rId18"/>
    <p:sldId id="430" r:id="rId19"/>
    <p:sldId id="431" r:id="rId20"/>
    <p:sldId id="432" r:id="rId21"/>
    <p:sldId id="433" r:id="rId22"/>
    <p:sldId id="4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2"/>
    <p:restoredTop sz="92120"/>
  </p:normalViewPr>
  <p:slideViewPr>
    <p:cSldViewPr snapToGrid="0" snapToObjects="1">
      <p:cViewPr varScale="1">
        <p:scale>
          <a:sx n="144" d="100"/>
          <a:sy n="144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D215-5241-F04C-BFF4-FEA86665AE0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4022-3AC7-254D-BA91-0A3CE88C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737-89D5-5342-B89E-D7D4AD0C2C4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170" y="245698"/>
            <a:ext cx="2840842" cy="4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apache.org/myfaces/Secure_Your_Appli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API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Instead of defining flows in XMLs, you can do it in Java.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Create a class that has a name like the flow.</a:t>
            </a:r>
          </a:p>
          <a:p>
            <a:pPr algn="l" rtl="0"/>
            <a:r>
              <a:rPr lang="en-US" dirty="0"/>
              <a:t>Create a method returning a </a:t>
            </a:r>
            <a:r>
              <a:rPr lang="en-US" i="1" dirty="0"/>
              <a:t>Flow</a:t>
            </a:r>
            <a:r>
              <a:rPr lang="en-US" dirty="0"/>
              <a:t> receiving a </a:t>
            </a:r>
            <a:r>
              <a:rPr lang="en-US" i="1" dirty="0" err="1"/>
              <a:t>FlowBuilder</a:t>
            </a:r>
            <a:r>
              <a:rPr lang="en-US" dirty="0"/>
              <a:t> parameter and has specific annotations.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an example…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API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46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Example for a nested flow: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D39E8-80E4-5140-A6A3-B26200E86513}"/>
              </a:ext>
            </a:extLst>
          </p:cNvPr>
          <p:cNvSpPr/>
          <p:nvPr/>
        </p:nvSpPr>
        <p:spPr>
          <a:xfrm>
            <a:off x="838200" y="2308765"/>
            <a:ext cx="1145219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onaco" pitchFamily="2" charset="77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 pitchFamily="2" charset="77"/>
              </a:rPr>
              <a:t>MyFlow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 {</a:t>
            </a:r>
            <a:endParaRPr lang="en-US" sz="1600" dirty="0">
              <a:solidFill>
                <a:srgbClr val="931A68"/>
              </a:solidFill>
              <a:latin typeface="Monaco" pitchFamily="2" charset="77"/>
            </a:endParaRPr>
          </a:p>
          <a:p>
            <a:r>
              <a:rPr lang="he-IL" sz="1600" dirty="0">
                <a:solidFill>
                  <a:srgbClr val="777777"/>
                </a:solidFill>
                <a:latin typeface="Monaco" pitchFamily="2" charset="77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sz="1600" b="1" dirty="0">
                <a:solidFill>
                  <a:srgbClr val="777777"/>
                </a:solidFill>
                <a:latin typeface="Monaco" pitchFamily="2" charset="77"/>
              </a:rPr>
              <a:t>Produces</a:t>
            </a:r>
          </a:p>
          <a:p>
            <a:r>
              <a:rPr lang="he-IL" sz="1600" dirty="0">
                <a:solidFill>
                  <a:srgbClr val="777777"/>
                </a:solidFill>
                <a:latin typeface="Monaco" pitchFamily="2" charset="77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sz="1600" b="1" dirty="0" err="1">
                <a:solidFill>
                  <a:srgbClr val="777777"/>
                </a:solidFill>
                <a:latin typeface="Monaco" pitchFamily="2" charset="77"/>
              </a:rPr>
              <a:t>FlowDefinition</a:t>
            </a:r>
            <a:endParaRPr lang="en-US" sz="1600" b="1" dirty="0">
              <a:solidFill>
                <a:srgbClr val="777777"/>
              </a:solidFill>
              <a:latin typeface="Monaco" pitchFamily="2" charset="77"/>
            </a:endParaRPr>
          </a:p>
          <a:p>
            <a:r>
              <a:rPr lang="he-IL" sz="1600" dirty="0">
                <a:solidFill>
                  <a:srgbClr val="931A68"/>
                </a:solidFill>
                <a:latin typeface="Monaco" pitchFamily="2" charset="77"/>
              </a:rPr>
              <a:t>  </a:t>
            </a:r>
            <a:r>
              <a:rPr lang="en-US" sz="1600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sz="1600" dirty="0">
                <a:latin typeface="Monaco" pitchFamily="2" charset="77"/>
              </a:rPr>
              <a:t> Flow </a:t>
            </a:r>
            <a:r>
              <a:rPr lang="en-US" sz="1600" dirty="0" err="1">
                <a:latin typeface="Monaco" pitchFamily="2" charset="77"/>
              </a:rPr>
              <a:t>defineFlow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Monaco" pitchFamily="2" charset="77"/>
              </a:rPr>
              <a:t>@</a:t>
            </a:r>
            <a:r>
              <a:rPr lang="en-US" sz="1600" b="1" dirty="0" err="1">
                <a:solidFill>
                  <a:srgbClr val="777777"/>
                </a:solidFill>
                <a:latin typeface="Monaco" pitchFamily="2" charset="77"/>
              </a:rPr>
              <a:t>FlowBuilderParameter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latin typeface="Monaco" pitchFamily="2" charset="77"/>
              </a:rPr>
              <a:t>FlowBuilder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>
                <a:latin typeface="Monaco" pitchFamily="2" charset="77"/>
              </a:rPr>
              <a:t>) {</a:t>
            </a:r>
          </a:p>
          <a:p>
            <a:r>
              <a:rPr lang="he-IL" sz="1600" dirty="0">
                <a:latin typeface="Monaco" pitchFamily="2" charset="77"/>
              </a:rPr>
              <a:t>   </a:t>
            </a:r>
            <a:r>
              <a:rPr lang="en-US" sz="1600" dirty="0">
                <a:latin typeface="Monaco" pitchFamily="2" charset="77"/>
              </a:rPr>
              <a:t>String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flowId</a:t>
            </a:r>
            <a:r>
              <a:rPr lang="en-US" sz="1600" dirty="0">
                <a:latin typeface="Monaco" pitchFamily="2" charset="77"/>
              </a:rPr>
              <a:t> =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b="1" dirty="0" err="1">
                <a:solidFill>
                  <a:srgbClr val="3933FF"/>
                </a:solidFill>
                <a:latin typeface="Monaco" pitchFamily="2" charset="77"/>
              </a:rPr>
              <a:t>myFlow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latin typeface="Monaco" pitchFamily="2" charset="77"/>
              </a:rPr>
              <a:t>;</a:t>
            </a:r>
          </a:p>
          <a:p>
            <a:r>
              <a:rPr lang="he-IL" sz="1600" dirty="0">
                <a:solidFill>
                  <a:srgbClr val="7E504F"/>
                </a:solidFill>
                <a:latin typeface="Monaco" pitchFamily="2" charset="77"/>
              </a:rPr>
              <a:t>  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 err="1">
                <a:solidFill>
                  <a:srgbClr val="000000"/>
                </a:solidFill>
                <a:latin typeface="Monaco" pitchFamily="2" charset="77"/>
              </a:rPr>
              <a:t>.id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flowId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sz="1600" dirty="0">
              <a:solidFill>
                <a:srgbClr val="7E504F"/>
              </a:solidFill>
              <a:latin typeface="Monaco" pitchFamily="2" charset="77"/>
            </a:endParaRPr>
          </a:p>
          <a:p>
            <a:r>
              <a:rPr lang="he-IL" sz="1600" dirty="0">
                <a:solidFill>
                  <a:srgbClr val="7E504F"/>
                </a:solidFill>
                <a:latin typeface="Monaco" pitchFamily="2" charset="77"/>
              </a:rPr>
              <a:t>  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 err="1">
                <a:latin typeface="Monaco" pitchFamily="2" charset="77"/>
              </a:rPr>
              <a:t>.</a:t>
            </a:r>
            <a:r>
              <a:rPr lang="en-US" sz="1600" b="1" dirty="0" err="1">
                <a:latin typeface="Monaco" pitchFamily="2" charset="77"/>
              </a:rPr>
              <a:t>viewNode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flowId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"/"</a:t>
            </a:r>
            <a:r>
              <a:rPr lang="en-US" sz="1600" dirty="0">
                <a:latin typeface="Monaco" pitchFamily="2" charset="77"/>
              </a:rPr>
              <a:t> +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flowId</a:t>
            </a:r>
            <a:r>
              <a:rPr lang="en-US" sz="1600" dirty="0">
                <a:latin typeface="Monaco" pitchFamily="2" charset="77"/>
              </a:rPr>
              <a:t> +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"/"</a:t>
            </a:r>
            <a:r>
              <a:rPr lang="en-US" sz="1600" dirty="0">
                <a:latin typeface="Monaco" pitchFamily="2" charset="77"/>
              </a:rPr>
              <a:t> +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flowId</a:t>
            </a:r>
            <a:r>
              <a:rPr lang="en-US" sz="1600" dirty="0">
                <a:latin typeface="Monaco" pitchFamily="2" charset="77"/>
              </a:rPr>
              <a:t> +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".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xhtml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latin typeface="Monaco" pitchFamily="2" charset="77"/>
              </a:rPr>
              <a:t>).</a:t>
            </a:r>
            <a:r>
              <a:rPr lang="en-US" sz="1600" dirty="0" err="1">
                <a:latin typeface="Monaco" pitchFamily="2" charset="77"/>
              </a:rPr>
              <a:t>markAsStartNode</a:t>
            </a:r>
            <a:r>
              <a:rPr lang="en-US" sz="1600" dirty="0">
                <a:latin typeface="Monaco" pitchFamily="2" charset="77"/>
              </a:rPr>
              <a:t>();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he-IL" sz="1600" dirty="0">
                <a:solidFill>
                  <a:srgbClr val="7E504F"/>
                </a:solidFill>
                <a:latin typeface="Monaco" pitchFamily="2" charset="77"/>
              </a:rPr>
              <a:t>  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 err="1">
                <a:solidFill>
                  <a:srgbClr val="000000"/>
                </a:solidFill>
                <a:latin typeface="Monaco" pitchFamily="2" charset="77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Monaco" pitchFamily="2" charset="77"/>
              </a:rPr>
              <a:t>returnNode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myFlowReturn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onaco" pitchFamily="2" charset="77"/>
              </a:rPr>
              <a:t>fromOutcome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myFlowBean.returnValue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sz="1600" dirty="0">
              <a:latin typeface="Monaco" pitchFamily="2" charset="77"/>
            </a:endParaRPr>
          </a:p>
          <a:p>
            <a:r>
              <a:rPr lang="he-IL" sz="1600" dirty="0">
                <a:solidFill>
                  <a:srgbClr val="7E504F"/>
                </a:solidFill>
                <a:latin typeface="Monaco" pitchFamily="2" charset="77"/>
              </a:rPr>
              <a:t>  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 err="1">
                <a:solidFill>
                  <a:srgbClr val="000000"/>
                </a:solidFill>
                <a:latin typeface="Monaco" pitchFamily="2" charset="77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Monaco" pitchFamily="2" charset="77"/>
              </a:rPr>
              <a:t>inboundParameter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"param1FromFlow2"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"#{flowScope.param1Value}"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sz="1600" dirty="0">
              <a:solidFill>
                <a:srgbClr val="3933FF"/>
              </a:solidFill>
              <a:latin typeface="Monaco" pitchFamily="2" charset="77"/>
            </a:endParaRPr>
          </a:p>
          <a:p>
            <a:r>
              <a:rPr lang="he-IL" sz="1600" dirty="0">
                <a:solidFill>
                  <a:srgbClr val="7E504F"/>
                </a:solidFill>
                <a:latin typeface="Monaco" pitchFamily="2" charset="77"/>
              </a:rPr>
              <a:t>  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 err="1">
                <a:latin typeface="Monaco" pitchFamily="2" charset="77"/>
              </a:rPr>
              <a:t>.</a:t>
            </a:r>
            <a:r>
              <a:rPr lang="en-US" sz="1600" b="1" dirty="0" err="1">
                <a:latin typeface="Monaco" pitchFamily="2" charset="77"/>
              </a:rPr>
              <a:t>flowCallNode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"call2"</a:t>
            </a:r>
            <a:r>
              <a:rPr lang="en-US" sz="1600" dirty="0">
                <a:latin typeface="Monaco" pitchFamily="2" charset="77"/>
              </a:rPr>
              <a:t>).</a:t>
            </a:r>
            <a:r>
              <a:rPr lang="en-US" sz="1600" dirty="0" err="1">
                <a:latin typeface="Monaco" pitchFamily="2" charset="77"/>
              </a:rPr>
              <a:t>flowReference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""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”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outerFlow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</a:t>
            </a:r>
            <a:r>
              <a:rPr lang="en-US" sz="1600" dirty="0">
                <a:latin typeface="Monaco" pitchFamily="2" charset="77"/>
              </a:rPr>
              <a:t>)</a:t>
            </a:r>
          </a:p>
          <a:p>
            <a:r>
              <a:rPr lang="he-IL" sz="1600" dirty="0">
                <a:solidFill>
                  <a:srgbClr val="000000"/>
                </a:solidFill>
                <a:latin typeface="Monaco" pitchFamily="2" charset="77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Monaco" pitchFamily="2" charset="77"/>
              </a:rPr>
              <a:t>outboundParameter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"param1FromMyFlow"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"param1 </a:t>
            </a:r>
            <a:r>
              <a:rPr lang="en-US" sz="1600" dirty="0" err="1">
                <a:solidFill>
                  <a:srgbClr val="3933FF"/>
                </a:solidFill>
                <a:latin typeface="Monaco" pitchFamily="2" charset="77"/>
              </a:rPr>
              <a:t>MyFlow</a:t>
            </a:r>
            <a:r>
              <a:rPr lang="en-US" sz="1600" dirty="0">
                <a:solidFill>
                  <a:srgbClr val="3933FF"/>
                </a:solidFill>
                <a:latin typeface="Monaco" pitchFamily="2" charset="77"/>
              </a:rPr>
              <a:t> value"</a:t>
            </a:r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sz="1600" dirty="0">
              <a:solidFill>
                <a:srgbClr val="3933FF"/>
              </a:solidFill>
              <a:latin typeface="Monaco" pitchFamily="2" charset="77"/>
            </a:endParaRPr>
          </a:p>
          <a:p>
            <a:endParaRPr lang="en-US" sz="1600" dirty="0">
              <a:latin typeface="Monaco" pitchFamily="2" charset="77"/>
            </a:endParaRPr>
          </a:p>
          <a:p>
            <a:r>
              <a:rPr lang="he-IL" sz="1600" dirty="0">
                <a:solidFill>
                  <a:srgbClr val="931A68"/>
                </a:solidFill>
                <a:latin typeface="Monaco" pitchFamily="2" charset="77"/>
              </a:rPr>
              <a:t>   </a:t>
            </a:r>
            <a:r>
              <a:rPr lang="en-US" sz="1600" dirty="0">
                <a:solidFill>
                  <a:srgbClr val="931A68"/>
                </a:solidFill>
                <a:latin typeface="Monaco" pitchFamily="2" charset="77"/>
              </a:rPr>
              <a:t>return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solidFill>
                  <a:srgbClr val="7E504F"/>
                </a:solidFill>
                <a:latin typeface="Monaco" pitchFamily="2" charset="77"/>
              </a:rPr>
              <a:t>flowBuilder</a:t>
            </a:r>
            <a:r>
              <a:rPr lang="en-US" sz="1600" dirty="0" err="1">
                <a:latin typeface="Monaco" pitchFamily="2" charset="77"/>
              </a:rPr>
              <a:t>.getFlow</a:t>
            </a:r>
            <a:r>
              <a:rPr lang="en-US" sz="1600" dirty="0">
                <a:latin typeface="Monaco" pitchFamily="2" charset="77"/>
              </a:rPr>
              <a:t>();</a:t>
            </a:r>
          </a:p>
          <a:p>
            <a:r>
              <a:rPr lang="he-IL" sz="1600" dirty="0">
                <a:latin typeface="Monaco" pitchFamily="2" charset="77"/>
              </a:rPr>
              <a:t>  </a:t>
            </a:r>
            <a:r>
              <a:rPr lang="en-US" sz="1600" dirty="0">
                <a:latin typeface="Monaco" pitchFamily="2" charset="77"/>
              </a:rPr>
              <a:t>}</a:t>
            </a:r>
          </a:p>
          <a:p>
            <a:r>
              <a:rPr lang="en-US" sz="1600" dirty="0">
                <a:latin typeface="Monaco" pitchFamily="2" charset="77"/>
              </a:rPr>
              <a:t>}</a:t>
            </a:r>
            <a:endParaRPr lang="en-US" sz="1600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13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Views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Starting with JSF 2.2, you can define stateless views.</a:t>
            </a:r>
          </a:p>
          <a:p>
            <a:pPr algn="l" rtl="0"/>
            <a:r>
              <a:rPr lang="en-US" dirty="0"/>
              <a:t>I.e., no state is stored.</a:t>
            </a:r>
          </a:p>
          <a:p>
            <a:pPr algn="l" rtl="0"/>
            <a:r>
              <a:rPr lang="en-US" dirty="0"/>
              <a:t>View scoped managed beans are lost.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Set the </a:t>
            </a:r>
            <a:r>
              <a:rPr lang="en-US" i="1" dirty="0"/>
              <a:t>transient</a:t>
            </a:r>
            <a:r>
              <a:rPr lang="en-US" dirty="0"/>
              <a:t> attribute for the surrounding &lt;</a:t>
            </a:r>
            <a:r>
              <a:rPr lang="en-US" dirty="0" err="1"/>
              <a:t>f:view</a:t>
            </a:r>
            <a:r>
              <a:rPr lang="en-US" dirty="0"/>
              <a:t>&gt; element to </a:t>
            </a:r>
            <a:r>
              <a:rPr lang="en-US" b="1" dirty="0"/>
              <a:t>true</a:t>
            </a:r>
            <a:r>
              <a:rPr lang="en-US" dirty="0"/>
              <a:t> to enable stateless view.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Test thoroughly as many components assume that their state will be persisted.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9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From security POV, you have to </a:t>
            </a:r>
            <a:r>
              <a:rPr lang="en-US" b="1" dirty="0"/>
              <a:t>carefully</a:t>
            </a:r>
            <a:r>
              <a:rPr lang="en-US" dirty="0"/>
              <a:t> consider the following topics: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/>
              <a:t>Client-side state saving </a:t>
            </a:r>
            <a:r>
              <a:rPr lang="en-US" dirty="0"/>
              <a:t>– although it has advantages regarding memory consumption on the server-side and disadvantages considering bandwidth, remember that the state is just non-encrypted serialized content.</a:t>
            </a:r>
          </a:p>
          <a:p>
            <a:pPr algn="l" rtl="0"/>
            <a:r>
              <a:rPr lang="en-US" dirty="0"/>
              <a:t>Client may tamper with the state. Consider what you put in the state!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MyFaces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Although the spec doesn’t mention encrypted client-side state, some implementations support it.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For </a:t>
            </a:r>
            <a:r>
              <a:rPr lang="en-US" dirty="0" err="1"/>
              <a:t>myfaces</a:t>
            </a:r>
            <a:r>
              <a:rPr lang="en-US" dirty="0"/>
              <a:t>, see: </a:t>
            </a:r>
            <a:r>
              <a:rPr lang="en-US" dirty="0">
                <a:hlinkClick r:id="rId2"/>
              </a:rPr>
              <a:t>https://wiki.apache.org/myfaces/Secure_Your_Application</a:t>
            </a:r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u="sng" dirty="0"/>
              <a:t>Converters</a:t>
            </a:r>
            <a:r>
              <a:rPr lang="en-US" dirty="0"/>
              <a:t> – these convert strings into objects. An attacker may tamper with the </a:t>
            </a:r>
            <a:r>
              <a:rPr lang="en-US" i="1" dirty="0"/>
              <a:t>String</a:t>
            </a:r>
            <a:r>
              <a:rPr lang="en-US" dirty="0"/>
              <a:t> to get undesired results. Always validate </a:t>
            </a:r>
            <a:r>
              <a:rPr lang="en-US" b="1" dirty="0"/>
              <a:t>after</a:t>
            </a:r>
            <a:r>
              <a:rPr lang="en-US" dirty="0"/>
              <a:t> conversion.</a:t>
            </a:r>
          </a:p>
          <a:p>
            <a:pPr algn="l" rtl="0"/>
            <a:r>
              <a:rPr lang="en-US" dirty="0"/>
              <a:t>I.e., always have a validator for converted objects.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All input strings must be validated from both the business logic point (e.g., name must be up to 70 characters) and from security POV (Injection &amp; XSS).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u="sng" dirty="0"/>
              <a:t>Managed Beans</a:t>
            </a:r>
            <a:r>
              <a:rPr lang="en-US" dirty="0"/>
              <a:t> – Sometimes it is convenient to access the global </a:t>
            </a:r>
            <a:r>
              <a:rPr lang="en-US" i="1" dirty="0" err="1"/>
              <a:t>FacesContext</a:t>
            </a:r>
            <a:r>
              <a:rPr lang="en-US" dirty="0"/>
              <a:t> object.</a:t>
            </a:r>
          </a:p>
          <a:p>
            <a:pPr algn="l" rtl="0"/>
            <a:r>
              <a:rPr lang="en-US" dirty="0"/>
              <a:t>You can get hold of things like request parameters.</a:t>
            </a:r>
          </a:p>
          <a:p>
            <a:pPr algn="l" rtl="0"/>
            <a:r>
              <a:rPr lang="en-US" dirty="0"/>
              <a:t>Note that by then, you have bypassed the entire validation stack.</a:t>
            </a:r>
          </a:p>
          <a:p>
            <a:pPr algn="l" rtl="0"/>
            <a:r>
              <a:rPr lang="en-US" dirty="0"/>
              <a:t>Treat every input obtained this way as tainted and validate it.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2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Queue Control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All Ajax requests shared the same queue before being sent to the server.</a:t>
            </a:r>
          </a:p>
          <a:p>
            <a:pPr algn="l" rtl="0"/>
            <a:r>
              <a:rPr lang="en-US" dirty="0"/>
              <a:t>Ajax has limited concurrency.</a:t>
            </a:r>
          </a:p>
          <a:p>
            <a:pPr algn="l" rtl="0"/>
            <a:r>
              <a:rPr lang="en-US" dirty="0"/>
              <a:t>We need to be careful no to overflow the queue.</a:t>
            </a:r>
          </a:p>
          <a:p>
            <a:pPr algn="l" rtl="0"/>
            <a:r>
              <a:rPr lang="en-US" dirty="0"/>
              <a:t>With JSF 2.2, you can specify the </a:t>
            </a:r>
            <a:r>
              <a:rPr lang="en-US" i="1" u="sng" dirty="0"/>
              <a:t>delay</a:t>
            </a:r>
            <a:r>
              <a:rPr lang="en-US" dirty="0"/>
              <a:t> attribute which accepts a number of milliseconds to wait before queueing another request from the same source.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7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If we want to handle exceptions thrown by managed beans, we can create a class extending from </a:t>
            </a:r>
            <a:r>
              <a:rPr lang="en-US" i="1" dirty="0" err="1"/>
              <a:t>ExceptionHandlerFactory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Return a custom exception handler class extending from </a:t>
            </a:r>
            <a:r>
              <a:rPr lang="en-US" i="1" dirty="0" err="1"/>
              <a:t>ExceptionHandlerWrapper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Then we can control navigation (send to an error page) and add relevant attributes to the request scope or messages to the JSF context.</a:t>
            </a:r>
          </a:p>
          <a:p>
            <a:pPr algn="l" rtl="0"/>
            <a:r>
              <a:rPr lang="en-US" dirty="0"/>
              <a:t>Don’t forget to register your handler factory in the </a:t>
            </a:r>
            <a:r>
              <a:rPr lang="en-US" i="1" dirty="0"/>
              <a:t>faces-</a:t>
            </a:r>
            <a:r>
              <a:rPr lang="en-US" i="1" dirty="0" err="1"/>
              <a:t>config.xml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Consider the following scenario:</a:t>
            </a:r>
          </a:p>
          <a:p>
            <a:pPr algn="l" rtl="0"/>
            <a:r>
              <a:rPr lang="en-US" dirty="0"/>
              <a:t>On the first page you are displayed with several items.</a:t>
            </a:r>
          </a:p>
          <a:p>
            <a:pPr algn="l" rtl="0"/>
            <a:r>
              <a:rPr lang="en-US" dirty="0"/>
              <a:t>You select one of them and then directed to a view with detailed information about that item.</a:t>
            </a:r>
          </a:p>
          <a:p>
            <a:pPr algn="l" rtl="0"/>
            <a:r>
              <a:rPr lang="en-US" dirty="0"/>
              <a:t>That second view is rendered by a Faces-request Faces-response lifecycle.</a:t>
            </a:r>
          </a:p>
          <a:p>
            <a:pPr algn="l" rtl="0"/>
            <a:r>
              <a:rPr lang="en-US" dirty="0"/>
              <a:t>What if we want to bookmark the second view?</a:t>
            </a:r>
          </a:p>
          <a:p>
            <a:pPr algn="l" rtl="0"/>
            <a:r>
              <a:rPr lang="en-US" dirty="0"/>
              <a:t>I.e., support also Non-faces requests?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3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Let’s say you want to implement a business flow that encapsulates several views.</a:t>
            </a:r>
          </a:p>
          <a:p>
            <a:pPr algn="l" rtl="0"/>
            <a:r>
              <a:rPr lang="en-US" dirty="0"/>
              <a:t>Before JSF Flows, your associated managed beans must have to be at the session scope.</a:t>
            </a:r>
          </a:p>
          <a:p>
            <a:pPr algn="l" rtl="0"/>
            <a:r>
              <a:rPr lang="en-US" dirty="0"/>
              <a:t>View scope is not enough as we talk about multiple views.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What’s wrong with that?</a:t>
            </a:r>
          </a:p>
        </p:txBody>
      </p:sp>
    </p:spTree>
    <p:extLst>
      <p:ext uri="{BB962C8B-B14F-4D97-AF65-F5344CB8AC3E}">
        <p14:creationId xmlns:p14="http://schemas.microsoft.com/office/powerpoint/2010/main" val="219093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Params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specify a &lt;</a:t>
            </a:r>
            <a:r>
              <a:rPr lang="en-US" dirty="0" err="1"/>
              <a:t>f:viewParam</a:t>
            </a:r>
            <a:r>
              <a:rPr lang="en-US" dirty="0"/>
              <a:t>&gt; tag inside a &lt;</a:t>
            </a:r>
            <a:r>
              <a:rPr lang="en-US" dirty="0" err="1"/>
              <a:t>f:metadata</a:t>
            </a:r>
            <a:r>
              <a:rPr lang="en-US" dirty="0"/>
              <a:t>&gt; to bind a </a:t>
            </a:r>
            <a:r>
              <a:rPr lang="en-US" u="sng" dirty="0"/>
              <a:t>request parameter</a:t>
            </a:r>
            <a:r>
              <a:rPr lang="en-US" dirty="0"/>
              <a:t> to a managed bean property.</a:t>
            </a:r>
          </a:p>
          <a:p>
            <a:pPr algn="l" rtl="0"/>
            <a:r>
              <a:rPr lang="en-US" dirty="0"/>
              <a:t>Happens at the GET method of the HTTP.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JSF 2.2 add the &lt;</a:t>
            </a:r>
            <a:r>
              <a:rPr lang="en-US" dirty="0" err="1"/>
              <a:t>f:viewAction</a:t>
            </a:r>
            <a:r>
              <a:rPr lang="en-US" dirty="0"/>
              <a:t> action=“…”/&gt; tag.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7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Must be under &lt;</a:t>
            </a:r>
            <a:r>
              <a:rPr lang="en-US" dirty="0" err="1"/>
              <a:t>f:metadata</a:t>
            </a:r>
            <a:r>
              <a:rPr lang="en-US" dirty="0"/>
              <a:t>&gt;.</a:t>
            </a:r>
          </a:p>
          <a:p>
            <a:pPr algn="l" rtl="0"/>
            <a:r>
              <a:rPr lang="en-US" dirty="0"/>
              <a:t>The action is only triggered on a non-faces request (i.e., doesn’t trigger on post-back).</a:t>
            </a:r>
          </a:p>
          <a:p>
            <a:pPr algn="l" rtl="0"/>
            <a:r>
              <a:rPr lang="en-US" dirty="0"/>
              <a:t>You can set it to execute also on post-back with the </a:t>
            </a:r>
            <a:r>
              <a:rPr lang="en-US" i="1" dirty="0" err="1"/>
              <a:t>onPostback</a:t>
            </a:r>
            <a:r>
              <a:rPr lang="en-US" dirty="0"/>
              <a:t> attribute.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Support the </a:t>
            </a:r>
            <a:r>
              <a:rPr lang="en-US" i="1" dirty="0"/>
              <a:t>immediate </a:t>
            </a:r>
            <a:r>
              <a:rPr lang="en-US" dirty="0"/>
              <a:t>attribute.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4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By default is executed at the ‘Invoke Application’ phase, but that can be customized with the </a:t>
            </a:r>
            <a:r>
              <a:rPr lang="en-US" i="1" dirty="0"/>
              <a:t>phase</a:t>
            </a:r>
            <a:r>
              <a:rPr lang="en-US" dirty="0"/>
              <a:t> attribute.</a:t>
            </a:r>
          </a:p>
          <a:p>
            <a:pPr algn="l" rtl="0"/>
            <a:r>
              <a:rPr lang="en-US" dirty="0"/>
              <a:t>Like </a:t>
            </a:r>
            <a:r>
              <a:rPr lang="en-US" i="1" dirty="0"/>
              <a:t>action</a:t>
            </a:r>
            <a:r>
              <a:rPr lang="en-US" dirty="0"/>
              <a:t> it can control the navigation!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Can be great for validation of view-</a:t>
            </a:r>
            <a:r>
              <a:rPr lang="en-US" dirty="0" err="1"/>
              <a:t>params</a:t>
            </a:r>
            <a:r>
              <a:rPr lang="en-US" dirty="0"/>
              <a:t> and their bindings.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 </a:t>
            </a:r>
            <a:r>
              <a:rPr lang="en-US"/>
              <a:t>good use-case </a:t>
            </a:r>
            <a:r>
              <a:rPr lang="en-US" dirty="0"/>
              <a:t>is authorization!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By default, beans will stay bounded to the session until invalidation.</a:t>
            </a:r>
          </a:p>
          <a:p>
            <a:pPr algn="l" rtl="0"/>
            <a:r>
              <a:rPr lang="en-US" dirty="0"/>
              <a:t>Puts some pressure on the GC.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 place for bugs as we may want to perform the business flow several times (beans already exist).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Consider making a reservation process…</a:t>
            </a:r>
          </a:p>
        </p:txBody>
      </p:sp>
    </p:spTree>
    <p:extLst>
      <p:ext uri="{BB962C8B-B14F-4D97-AF65-F5344CB8AC3E}">
        <p14:creationId xmlns:p14="http://schemas.microsoft.com/office/powerpoint/2010/main" val="36577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Flows allows you to group several views under a Flow.</a:t>
            </a:r>
          </a:p>
          <a:p>
            <a:pPr algn="l" rtl="0"/>
            <a:r>
              <a:rPr lang="en-US" dirty="0"/>
              <a:t>We can have </a:t>
            </a:r>
            <a:r>
              <a:rPr lang="en-US" u="sng" dirty="0"/>
              <a:t>flow-scoped</a:t>
            </a:r>
            <a:r>
              <a:rPr lang="en-US" dirty="0"/>
              <a:t> managed beans which have less span than session-scoped ones.</a:t>
            </a:r>
          </a:p>
          <a:p>
            <a:pPr algn="l" rtl="0"/>
            <a:r>
              <a:rPr lang="en-US" dirty="0"/>
              <a:t>Supported by the EL.</a:t>
            </a:r>
          </a:p>
          <a:p>
            <a:pPr algn="l" rtl="0"/>
            <a:r>
              <a:rPr lang="en-US" dirty="0"/>
              <a:t>Each window/tab has its own scope (as opposed to a shared session).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Can also use nested flows.</a:t>
            </a:r>
          </a:p>
        </p:txBody>
      </p:sp>
    </p:spTree>
    <p:extLst>
      <p:ext uri="{BB962C8B-B14F-4D97-AF65-F5344CB8AC3E}">
        <p14:creationId xmlns:p14="http://schemas.microsoft.com/office/powerpoint/2010/main" val="17503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flow is based on strong convention.</a:t>
            </a:r>
          </a:p>
          <a:p>
            <a:pPr algn="l" rtl="0"/>
            <a:r>
              <a:rPr lang="en-US" dirty="0"/>
              <a:t>Each flow must reside in its own directory that matches the flow name.</a:t>
            </a:r>
          </a:p>
          <a:p>
            <a:pPr algn="l" rtl="0"/>
            <a:r>
              <a:rPr lang="en-US" dirty="0"/>
              <a:t>Inside there must be:</a:t>
            </a:r>
          </a:p>
          <a:p>
            <a:pPr lvl="1" algn="l" rtl="0"/>
            <a:r>
              <a:rPr lang="en-US" i="1" dirty="0" err="1"/>
              <a:t>yourflow_name</a:t>
            </a:r>
            <a:r>
              <a:rPr lang="en-US" b="1" i="1" dirty="0" err="1"/>
              <a:t>-flow.xml</a:t>
            </a:r>
            <a:r>
              <a:rPr lang="en-US" i="1" dirty="0"/>
              <a:t> – </a:t>
            </a:r>
            <a:r>
              <a:rPr lang="en-US" dirty="0"/>
              <a:t>even if its empty</a:t>
            </a:r>
            <a:r>
              <a:rPr lang="en-US" i="1" dirty="0"/>
              <a:t>.</a:t>
            </a:r>
          </a:p>
          <a:p>
            <a:pPr lvl="1" algn="l" rtl="0"/>
            <a:r>
              <a:rPr lang="en-US" i="1" dirty="0" err="1"/>
              <a:t>yourflow_name.</a:t>
            </a:r>
            <a:r>
              <a:rPr lang="en-US" b="1" i="1" dirty="0" err="1"/>
              <a:t>xhtml</a:t>
            </a:r>
            <a:r>
              <a:rPr lang="en-US" i="1" dirty="0"/>
              <a:t> – </a:t>
            </a:r>
            <a:r>
              <a:rPr lang="en-US" dirty="0"/>
              <a:t>the single start page of the flow</a:t>
            </a:r>
            <a:r>
              <a:rPr lang="en-US" i="1" dirty="0"/>
              <a:t>.</a:t>
            </a:r>
          </a:p>
          <a:p>
            <a:pPr lvl="1" algn="l" rtl="0"/>
            <a:r>
              <a:rPr lang="en-US" dirty="0"/>
              <a:t>other views (accessible only from the flow).</a:t>
            </a:r>
          </a:p>
          <a:p>
            <a:pPr algn="l" rtl="0"/>
            <a:r>
              <a:rPr lang="en-US" dirty="0"/>
              <a:t>Outside the folder there should be:</a:t>
            </a:r>
          </a:p>
          <a:p>
            <a:pPr lvl="1" algn="l" rtl="0"/>
            <a:r>
              <a:rPr lang="en-US" i="1" dirty="0" err="1"/>
              <a:t>yourflow_name</a:t>
            </a:r>
            <a:r>
              <a:rPr lang="en-US" b="1" dirty="0" err="1"/>
              <a:t>-return.xhtml</a:t>
            </a:r>
            <a:r>
              <a:rPr lang="en-US" dirty="0"/>
              <a:t> – exit point of the flow,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59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override the defaults and provides different names to the start view and return view(s) in the XML file.</a:t>
            </a:r>
          </a:p>
          <a:p>
            <a:pPr algn="l" rtl="0"/>
            <a:r>
              <a:rPr lang="en-US" dirty="0"/>
              <a:t>If you want to stay with the default, remember that the file must exist even if empty.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As an alternative, you can also configure the flows in the </a:t>
            </a:r>
            <a:r>
              <a:rPr lang="en-US" i="1" dirty="0"/>
              <a:t>faces-</a:t>
            </a:r>
            <a:r>
              <a:rPr lang="en-US" i="1" dirty="0" err="1"/>
              <a:t>config.xml</a:t>
            </a:r>
            <a:r>
              <a:rPr lang="en-US" i="1" dirty="0"/>
              <a:t> 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61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Defining beans in flow scope is different than regular managed beans.</a:t>
            </a:r>
          </a:p>
          <a:p>
            <a:pPr algn="l" rtl="0"/>
            <a:r>
              <a:rPr lang="en-US" dirty="0"/>
              <a:t>Instead of @</a:t>
            </a:r>
            <a:r>
              <a:rPr lang="en-US" dirty="0" err="1"/>
              <a:t>ManagedBean</a:t>
            </a:r>
            <a:r>
              <a:rPr lang="en-US" dirty="0"/>
              <a:t>, you must use: </a:t>
            </a:r>
            <a:r>
              <a:rPr lang="en-US" b="1" dirty="0"/>
              <a:t>@Named.</a:t>
            </a:r>
          </a:p>
          <a:p>
            <a:pPr algn="l" rtl="0"/>
            <a:r>
              <a:rPr lang="en-US" dirty="0"/>
              <a:t>Taken from the CDI spec (Contextual Dependency Injection).</a:t>
            </a:r>
          </a:p>
          <a:p>
            <a:pPr algn="l" rtl="0"/>
            <a:r>
              <a:rPr lang="en-US" dirty="0"/>
              <a:t>And then you can use the @</a:t>
            </a:r>
            <a:r>
              <a:rPr lang="en-US" dirty="0" err="1"/>
              <a:t>FlowScoped</a:t>
            </a:r>
            <a:r>
              <a:rPr lang="en-US" dirty="0"/>
              <a:t>(“</a:t>
            </a:r>
            <a:r>
              <a:rPr lang="en-US" dirty="0" err="1"/>
              <a:t>flow_name</a:t>
            </a:r>
            <a:r>
              <a:rPr lang="en-US" dirty="0"/>
              <a:t>”).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Accessing it from the EL is done with the </a:t>
            </a:r>
            <a:r>
              <a:rPr lang="en-US" i="1" dirty="0" err="1"/>
              <a:t>flowScope</a:t>
            </a:r>
            <a:r>
              <a:rPr lang="en-US" dirty="0"/>
              <a:t> implicit object.</a:t>
            </a:r>
          </a:p>
          <a:p>
            <a:pPr algn="l" rtl="0"/>
            <a:r>
              <a:rPr lang="en-US" dirty="0"/>
              <a:t>Let’s see a basic example…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flow can invoke another flow.</a:t>
            </a:r>
          </a:p>
          <a:p>
            <a:pPr algn="l" rtl="0"/>
            <a:r>
              <a:rPr lang="en-US" dirty="0"/>
              <a:t>Done with the </a:t>
            </a:r>
            <a:r>
              <a:rPr lang="en-US" i="1" dirty="0"/>
              <a:t>&lt;flow-call</a:t>
            </a:r>
            <a:r>
              <a:rPr lang="en-US" dirty="0"/>
              <a:t>&gt; tag.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 nested flow can only return to the calling flow (or one of its return pages.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Allows for reuse of business logic flow.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also pass parameters (properties) between flows.</a:t>
            </a:r>
          </a:p>
          <a:p>
            <a:pPr algn="l" rtl="0"/>
            <a:r>
              <a:rPr lang="en-US" dirty="0"/>
              <a:t>Defined in the XML as &lt;outbound-parameter&gt; (calling flow) and &lt;inbound-parameter&gt; (called flow) tags.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ologic-Theme" id="{2ECAB41D-31BB-5B4E-8D2A-A223F890FD82}" vid="{5C0C3DBD-B9FE-A44F-9673-CA45C1E8B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Trainologic-Theme</Template>
  <TotalTime>32687</TotalTime>
  <Words>1234</Words>
  <Application>Microsoft Macintosh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</vt:lpstr>
      <vt:lpstr>Monaco</vt:lpstr>
      <vt:lpstr>Office Theme</vt:lpstr>
      <vt:lpstr>JSF</vt:lpstr>
      <vt:lpstr>Faces Flows</vt:lpstr>
      <vt:lpstr>Faces Flows</vt:lpstr>
      <vt:lpstr>Faces Flows</vt:lpstr>
      <vt:lpstr>Faces Flows</vt:lpstr>
      <vt:lpstr>Configuration</vt:lpstr>
      <vt:lpstr>Flow Scope</vt:lpstr>
      <vt:lpstr>Nested Flow</vt:lpstr>
      <vt:lpstr>Nested Flow</vt:lpstr>
      <vt:lpstr>Programmatic API</vt:lpstr>
      <vt:lpstr>Programmatic API</vt:lpstr>
      <vt:lpstr>Stateless Views</vt:lpstr>
      <vt:lpstr>Security Considerations</vt:lpstr>
      <vt:lpstr>MyFaces</vt:lpstr>
      <vt:lpstr>Security Considerations</vt:lpstr>
      <vt:lpstr>Security Considerations</vt:lpstr>
      <vt:lpstr>AJAX Queue Control</vt:lpstr>
      <vt:lpstr>Error Handling</vt:lpstr>
      <vt:lpstr>Bookmarks</vt:lpstr>
      <vt:lpstr>View Params</vt:lpstr>
      <vt:lpstr>View Action</vt:lpstr>
      <vt:lpstr>View Action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shimi bandiel</dc:creator>
  <cp:lastModifiedBy>shimi bandiel</cp:lastModifiedBy>
  <cp:revision>393</cp:revision>
  <cp:lastPrinted>2017-10-17T02:11:44Z</cp:lastPrinted>
  <dcterms:created xsi:type="dcterms:W3CDTF">2017-06-21T08:10:37Z</dcterms:created>
  <dcterms:modified xsi:type="dcterms:W3CDTF">2018-05-10T12:21:27Z</dcterms:modified>
</cp:coreProperties>
</file>