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2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1" r:id="rId19"/>
    <p:sldId id="4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1"/>
    <p:restoredTop sz="92117"/>
  </p:normalViewPr>
  <p:slideViewPr>
    <p:cSldViewPr snapToGrid="0" snapToObjects="1">
      <p:cViewPr varScale="1">
        <p:scale>
          <a:sx n="144" d="100"/>
          <a:sy n="14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215-5241-F04C-BFF4-FEA86665AE0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4022-3AC7-254D-BA91-0A3CE88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mefaces.org/showca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previous file must be saved under a path:</a:t>
            </a:r>
          </a:p>
          <a:p>
            <a:pPr marL="0" indent="0" algn="l" rtl="0">
              <a:buNone/>
            </a:pPr>
            <a:r>
              <a:rPr lang="en-US" dirty="0"/>
              <a:t>	/resources/</a:t>
            </a:r>
            <a:r>
              <a:rPr lang="en-US" i="1" dirty="0" err="1"/>
              <a:t>your_namespace</a:t>
            </a:r>
            <a:r>
              <a:rPr lang="en-US" dirty="0"/>
              <a:t> (in our example resources/</a:t>
            </a:r>
            <a:r>
              <a:rPr lang="en-US" dirty="0" err="1"/>
              <a:t>trainologic</a:t>
            </a:r>
            <a:r>
              <a:rPr lang="en-US" dirty="0"/>
              <a:t>).</a:t>
            </a:r>
          </a:p>
          <a:p>
            <a:pPr algn="l" rtl="0"/>
            <a:r>
              <a:rPr lang="en-US" dirty="0"/>
              <a:t>The file name will by default be the name of the tag.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69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Now, the usage: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DF0CD-876D-404C-83B1-68DEEEF14BB7}"/>
              </a:ext>
            </a:extLst>
          </p:cNvPr>
          <p:cNvSpPr/>
          <p:nvPr/>
        </p:nvSpPr>
        <p:spPr>
          <a:xfrm>
            <a:off x="838200" y="2434253"/>
            <a:ext cx="103210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</a:p>
          <a:p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xmlns:trainologic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/composite/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trainologic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trainologic:promptAndAsk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prompt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"please enter you age"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ask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name.age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84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Although it looks like the composite approach is better than the custom tag, it’s important to note the differences:</a:t>
            </a:r>
          </a:p>
          <a:p>
            <a:pPr algn="l" rtl="0"/>
            <a:r>
              <a:rPr lang="en-US" dirty="0"/>
              <a:t>A composition generate a </a:t>
            </a:r>
            <a:r>
              <a:rPr lang="en-US" u="sng" dirty="0"/>
              <a:t>single</a:t>
            </a:r>
            <a:r>
              <a:rPr lang="en-US" dirty="0"/>
              <a:t> </a:t>
            </a:r>
            <a:r>
              <a:rPr lang="en-US" dirty="0" err="1"/>
              <a:t>UIComponent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A custom tag may result in multiple components.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Keep that an mind and apply each technique to the appropriate context.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Sometimes you can’t reuse existing components in the previous ways.</a:t>
            </a:r>
          </a:p>
          <a:p>
            <a:pPr algn="l" rtl="0"/>
            <a:r>
              <a:rPr lang="en-US" dirty="0"/>
              <a:t>You’ll need to create your own custom component.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can either create a custom renderer or a custom UI component or you can create both.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go through an example..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5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custom component:</a:t>
            </a:r>
          </a:p>
          <a:p>
            <a:pPr algn="l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00878-6C12-984C-996C-CAAA2C449B3A}"/>
              </a:ext>
            </a:extLst>
          </p:cNvPr>
          <p:cNvSpPr/>
          <p:nvPr/>
        </p:nvSpPr>
        <p:spPr>
          <a:xfrm>
            <a:off x="838200" y="1825624"/>
            <a:ext cx="109424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dirty="0" err="1">
                <a:solidFill>
                  <a:srgbClr val="777777"/>
                </a:solidFill>
                <a:latin typeface="Monaco" pitchFamily="2" charset="77"/>
              </a:rPr>
              <a:t>FacesComponent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(value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createTag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namespace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com.trainologic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/tags"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ShoutComponent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extends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UIComponentBase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ShoutComponent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setRendererType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 @Override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getFamily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18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custom renderer:</a:t>
            </a:r>
          </a:p>
          <a:p>
            <a:pPr algn="l" rtl="0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E01A2-07F9-9F42-9010-3515211EBCC9}"/>
              </a:ext>
            </a:extLst>
          </p:cNvPr>
          <p:cNvSpPr/>
          <p:nvPr/>
        </p:nvSpPr>
        <p:spPr>
          <a:xfrm>
            <a:off x="838200" y="2219703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dirty="0" err="1">
                <a:solidFill>
                  <a:srgbClr val="777777"/>
                </a:solidFill>
                <a:latin typeface="Monaco" pitchFamily="2" charset="77"/>
              </a:rPr>
              <a:t>FacesRenderer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componentFamily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 err="1">
                <a:latin typeface="Monaco" pitchFamily="2" charset="77"/>
              </a:rPr>
              <a:t>rendererType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ShoutRenderer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extends</a:t>
            </a:r>
            <a:r>
              <a:rPr lang="en-US" dirty="0">
                <a:latin typeface="Monaco" pitchFamily="2" charset="77"/>
              </a:rPr>
              <a:t> Renderer {</a:t>
            </a: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 @Override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encodeEnd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FacesContext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 err="1">
                <a:latin typeface="Monaco" pitchFamily="2" charset="77"/>
              </a:rPr>
              <a:t>UIComponent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>
                <a:latin typeface="Monaco" pitchFamily="2" charset="77"/>
              </a:rPr>
              <a:t>)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throws</a:t>
            </a:r>
            <a:r>
              <a:rPr lang="en-US" dirty="0">
                <a:latin typeface="Monaco" pitchFamily="2" charset="77"/>
              </a:rPr>
              <a:t> 	</a:t>
            </a:r>
            <a:r>
              <a:rPr lang="en-US" dirty="0" err="1">
                <a:latin typeface="Monaco" pitchFamily="2" charset="77"/>
              </a:rPr>
              <a:t>IOException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latin typeface="Monaco" pitchFamily="2" charset="77"/>
              </a:rPr>
              <a:t>  Map&lt;String, Object&gt;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attributes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 err="1">
                <a:latin typeface="Monaco" pitchFamily="2" charset="77"/>
              </a:rPr>
              <a:t>.getAttributes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latin typeface="Monaco" pitchFamily="2" charset="77"/>
              </a:rPr>
              <a:t>  String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message</a:t>
            </a:r>
            <a:r>
              <a:rPr lang="en-US" dirty="0">
                <a:latin typeface="Monaco" pitchFamily="2" charset="77"/>
              </a:rPr>
              <a:t> = (String)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attributes</a:t>
            </a:r>
            <a:r>
              <a:rPr lang="en-US" dirty="0" err="1">
                <a:latin typeface="Monaco" pitchFamily="2" charset="77"/>
              </a:rPr>
              <a:t>.get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"message"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ResponseWriter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 err="1">
                <a:latin typeface="Monaco" pitchFamily="2" charset="77"/>
              </a:rPr>
              <a:t>.getResponseWriter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latin typeface="Monaco" pitchFamily="2" charset="77"/>
              </a:rPr>
              <a:t>.startElement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"h1"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>
              <a:solidFill>
                <a:srgbClr val="7E504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latin typeface="Monaco" pitchFamily="2" charset="77"/>
              </a:rPr>
              <a:t>.endElement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"h1"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66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modern and comprehensive component library for JSF.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go through the showcase first:</a:t>
            </a:r>
          </a:p>
          <a:p>
            <a:pPr algn="l" rtl="0"/>
            <a:r>
              <a:rPr lang="en-US" dirty="0">
                <a:hlinkClick r:id="rId2"/>
              </a:rPr>
              <a:t>https://www.primefaces.org/showcase/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you can note, some component examples use the PF(‘some id’) function.</a:t>
            </a:r>
          </a:p>
          <a:p>
            <a:pPr algn="l" rtl="0"/>
            <a:r>
              <a:rPr lang="en-US" dirty="0"/>
              <a:t>You can see an example in the ‘Signature’ component in the showcase.</a:t>
            </a:r>
          </a:p>
          <a:p>
            <a:pPr algn="l" rtl="0"/>
            <a:r>
              <a:rPr lang="en-US" dirty="0"/>
              <a:t>This is a JavaScript </a:t>
            </a:r>
            <a:r>
              <a:rPr lang="en-US" dirty="0" err="1"/>
              <a:t>PrimeFaces</a:t>
            </a:r>
            <a:r>
              <a:rPr lang="en-US" dirty="0"/>
              <a:t> function that accesses the relevant component by id.</a:t>
            </a:r>
          </a:p>
          <a:p>
            <a:pPr algn="l" rtl="0"/>
            <a:r>
              <a:rPr lang="en-US" dirty="0"/>
              <a:t>Client-side of-course.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File System Mind Map</a:t>
            </a:r>
          </a:p>
        </p:txBody>
      </p:sp>
    </p:spTree>
    <p:extLst>
      <p:ext uri="{BB962C8B-B14F-4D97-AF65-F5344CB8AC3E}">
        <p14:creationId xmlns:p14="http://schemas.microsoft.com/office/powerpoint/2010/main" val="16002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Somewhat resembles the regular </a:t>
            </a:r>
            <a:r>
              <a:rPr lang="en-US" dirty="0" err="1"/>
              <a:t>h:dataTable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Much more powerful and performant.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explore…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There are several ways of creating custom components in JSF.</a:t>
            </a:r>
          </a:p>
          <a:p>
            <a:pPr lvl="1" algn="l" rtl="0"/>
            <a:r>
              <a:rPr lang="en-US" dirty="0"/>
              <a:t>Custom tags.</a:t>
            </a:r>
          </a:p>
          <a:p>
            <a:pPr lvl="1" algn="l" rtl="0"/>
            <a:r>
              <a:rPr lang="en-US" dirty="0"/>
              <a:t>Composites.</a:t>
            </a:r>
          </a:p>
          <a:p>
            <a:pPr lvl="1" algn="l" rtl="0"/>
            <a:r>
              <a:rPr lang="en-US" dirty="0"/>
              <a:t>Custom components.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Remember before you go into one of these, search if the components at hand can provide a solution for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1909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Custom tags allow for reducing code duplications (</a:t>
            </a:r>
            <a:r>
              <a:rPr lang="en-US" dirty="0" err="1"/>
              <a:t>Facelets</a:t>
            </a:r>
            <a:r>
              <a:rPr lang="en-US" dirty="0"/>
              <a:t> code).</a:t>
            </a:r>
          </a:p>
          <a:p>
            <a:pPr algn="l" rtl="0"/>
            <a:r>
              <a:rPr lang="en-US" dirty="0"/>
              <a:t>It’s a way to register a template under a tag name.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how it is done…</a:t>
            </a:r>
          </a:p>
        </p:txBody>
      </p:sp>
    </p:spTree>
    <p:extLst>
      <p:ext uri="{BB962C8B-B14F-4D97-AF65-F5344CB8AC3E}">
        <p14:creationId xmlns:p14="http://schemas.microsoft.com/office/powerpoint/2010/main" val="31181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18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template for the tag: (</a:t>
            </a:r>
            <a:r>
              <a:rPr lang="en-US" dirty="0" err="1"/>
              <a:t>showandget.xhtml</a:t>
            </a:r>
            <a:r>
              <a:rPr lang="en-US" dirty="0"/>
              <a:t>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1A25F-496B-614E-9A02-316AD0A1445A}"/>
              </a:ext>
            </a:extLst>
          </p:cNvPr>
          <p:cNvSpPr/>
          <p:nvPr/>
        </p:nvSpPr>
        <p:spPr>
          <a:xfrm>
            <a:off x="1024261" y="2398742"/>
            <a:ext cx="101434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ui:composition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show_attr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get_attr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ui:composition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80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4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descriptor file (suffix ‘</a:t>
            </a:r>
            <a:r>
              <a:rPr lang="en-US" dirty="0" err="1"/>
              <a:t>taglib.xml</a:t>
            </a:r>
            <a:r>
              <a:rPr lang="en-US" dirty="0"/>
              <a:t>’ – </a:t>
            </a:r>
            <a:r>
              <a:rPr lang="en-US" dirty="0" err="1"/>
              <a:t>example.taglib.xml</a:t>
            </a:r>
            <a:r>
              <a:rPr lang="en-US" dirty="0"/>
              <a:t>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05600-D2BE-BD48-A393-6682DBA8C0A3}"/>
              </a:ext>
            </a:extLst>
          </p:cNvPr>
          <p:cNvSpPr/>
          <p:nvPr/>
        </p:nvSpPr>
        <p:spPr>
          <a:xfrm>
            <a:off x="1117847" y="2505274"/>
            <a:ext cx="1023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&lt;?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xml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"UTF-8"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?&gt;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facelet-taglib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"http://www.w3.org/2001/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XMLSchema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-instance"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 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/web-facelettaglibary_2_2.xsd"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"2.2"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namespace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http://</a:t>
            </a:r>
            <a:r>
              <a:rPr lang="en-US" b="1" dirty="0" err="1">
                <a:latin typeface="Monaco" pitchFamily="2" charset="77"/>
              </a:rPr>
              <a:t>trainologic.com</a:t>
            </a:r>
            <a:r>
              <a:rPr lang="en-US" b="1" dirty="0">
                <a:latin typeface="Monaco" pitchFamily="2" charset="77"/>
              </a:rPr>
              <a:t>/example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namespace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 err="1">
                <a:latin typeface="Monaco" pitchFamily="2" charset="77"/>
              </a:rPr>
              <a:t>showAndGet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source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tags/</a:t>
            </a:r>
            <a:r>
              <a:rPr lang="en-US" b="1" dirty="0" err="1">
                <a:latin typeface="Monaco" pitchFamily="2" charset="77"/>
              </a:rPr>
              <a:t>showandget.xhtml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source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facelet-taglib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542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5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web.xml</a:t>
            </a:r>
            <a:r>
              <a:rPr lang="en-US" dirty="0"/>
              <a:t> registration: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C9FC6-1479-2744-8357-F30B6FAAFF55}"/>
              </a:ext>
            </a:extLst>
          </p:cNvPr>
          <p:cNvSpPr/>
          <p:nvPr/>
        </p:nvSpPr>
        <p:spPr>
          <a:xfrm>
            <a:off x="1270986" y="2272683"/>
            <a:ext cx="9650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&lt;?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xml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"UTF-8"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?&gt;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web-app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"http://www.w3.org/2001/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XMLSchema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-instance"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 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/web-app_3_1.xsd"</a:t>
            </a:r>
          </a:p>
          <a:p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"3.1"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servlet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 …..&lt;/…&gt;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context-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 err="1">
                <a:latin typeface="Monaco" pitchFamily="2" charset="77"/>
              </a:rPr>
              <a:t>javax.faces.FACELETS_LIBRARIES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-value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/WEB-INF/</a:t>
            </a:r>
            <a:r>
              <a:rPr lang="en-US" b="1" dirty="0" err="1">
                <a:latin typeface="Monaco" pitchFamily="2" charset="77"/>
              </a:rPr>
              <a:t>example.taglib.xml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-value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context-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web-app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33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930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Now use in </a:t>
            </a:r>
            <a:r>
              <a:rPr lang="en-US" dirty="0" err="1"/>
              <a:t>Facelets</a:t>
            </a:r>
            <a:r>
              <a:rPr lang="en-US" dirty="0"/>
              <a:t>:   (</a:t>
            </a:r>
            <a:r>
              <a:rPr lang="en-US" dirty="0" err="1"/>
              <a:t>hello.xhtml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6A2D6-A361-6748-BBC8-B4FAFC0806F9}"/>
              </a:ext>
            </a:extLst>
          </p:cNvPr>
          <p:cNvSpPr/>
          <p:nvPr/>
        </p:nvSpPr>
        <p:spPr>
          <a:xfrm>
            <a:off x="838200" y="2389864"/>
            <a:ext cx="108840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</a:p>
          <a:p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xmlns:example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trainologic.com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/example"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Hello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name.fullName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example:showAndGet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show_attr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"please enter you age”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get_attr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name.age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751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Composite pretty much provides the same, however without the registration of custom tag.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223904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69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First the template file content: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31B6A-2742-0C41-A9AE-28A0882E0E5D}"/>
              </a:ext>
            </a:extLst>
          </p:cNvPr>
          <p:cNvSpPr/>
          <p:nvPr/>
        </p:nvSpPr>
        <p:spPr>
          <a:xfrm>
            <a:off x="904782" y="2299317"/>
            <a:ext cx="104490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xmlns:composite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/composite"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composite:interface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promptAndAsk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composite:attribute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"prompt"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composite:attribute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"ask"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composite:interface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composite:implementation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cc.attrs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.prompt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cc.attrs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.ask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composite:implementation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65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31388</TotalTime>
  <Words>827</Words>
  <Application>Microsoft Macintosh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Monaco</vt:lpstr>
      <vt:lpstr>Office Theme</vt:lpstr>
      <vt:lpstr>JSF</vt:lpstr>
      <vt:lpstr>Custom Components</vt:lpstr>
      <vt:lpstr>Custom Tags</vt:lpstr>
      <vt:lpstr>Custom Tags</vt:lpstr>
      <vt:lpstr>Custom Tags</vt:lpstr>
      <vt:lpstr>Custom Tags</vt:lpstr>
      <vt:lpstr>Custom Tags</vt:lpstr>
      <vt:lpstr>Composites</vt:lpstr>
      <vt:lpstr>Composites</vt:lpstr>
      <vt:lpstr>Composites</vt:lpstr>
      <vt:lpstr>Composites</vt:lpstr>
      <vt:lpstr>Discussion</vt:lpstr>
      <vt:lpstr>Custom Components</vt:lpstr>
      <vt:lpstr>Custom Renderer</vt:lpstr>
      <vt:lpstr>Custom Renderer</vt:lpstr>
      <vt:lpstr>PrimeFaces</vt:lpstr>
      <vt:lpstr>PF</vt:lpstr>
      <vt:lpstr>Exercise </vt:lpstr>
      <vt:lpstr>dataTable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shimi bandiel</cp:lastModifiedBy>
  <cp:revision>367</cp:revision>
  <cp:lastPrinted>2017-10-17T02:11:44Z</cp:lastPrinted>
  <dcterms:created xsi:type="dcterms:W3CDTF">2017-06-21T08:10:37Z</dcterms:created>
  <dcterms:modified xsi:type="dcterms:W3CDTF">2018-05-09T03:08:45Z</dcterms:modified>
</cp:coreProperties>
</file>