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312" r:id="rId2"/>
    <p:sldId id="361" r:id="rId3"/>
    <p:sldId id="363" r:id="rId4"/>
    <p:sldId id="364" r:id="rId5"/>
    <p:sldId id="362" r:id="rId6"/>
    <p:sldId id="365" r:id="rId7"/>
    <p:sldId id="366" r:id="rId8"/>
    <p:sldId id="367" r:id="rId9"/>
    <p:sldId id="380" r:id="rId10"/>
    <p:sldId id="381" r:id="rId11"/>
    <p:sldId id="383" r:id="rId12"/>
    <p:sldId id="368" r:id="rId13"/>
    <p:sldId id="382" r:id="rId14"/>
    <p:sldId id="384" r:id="rId15"/>
    <p:sldId id="369" r:id="rId16"/>
    <p:sldId id="386" r:id="rId17"/>
    <p:sldId id="387" r:id="rId18"/>
    <p:sldId id="388" r:id="rId19"/>
    <p:sldId id="385" r:id="rId20"/>
    <p:sldId id="370" r:id="rId21"/>
    <p:sldId id="371" r:id="rId22"/>
    <p:sldId id="372" r:id="rId23"/>
    <p:sldId id="373" r:id="rId24"/>
    <p:sldId id="428" r:id="rId25"/>
    <p:sldId id="374" r:id="rId26"/>
    <p:sldId id="429" r:id="rId27"/>
    <p:sldId id="375" r:id="rId28"/>
    <p:sldId id="376" r:id="rId29"/>
    <p:sldId id="377" r:id="rId30"/>
    <p:sldId id="378" r:id="rId31"/>
    <p:sldId id="389" r:id="rId32"/>
    <p:sldId id="390" r:id="rId33"/>
    <p:sldId id="392" r:id="rId34"/>
    <p:sldId id="393" r:id="rId35"/>
    <p:sldId id="394" r:id="rId36"/>
    <p:sldId id="395" r:id="rId37"/>
    <p:sldId id="467" r:id="rId38"/>
    <p:sldId id="391" r:id="rId39"/>
    <p:sldId id="424" r:id="rId40"/>
    <p:sldId id="425" r:id="rId41"/>
    <p:sldId id="396" r:id="rId42"/>
    <p:sldId id="441" r:id="rId43"/>
    <p:sldId id="443" r:id="rId44"/>
    <p:sldId id="440" r:id="rId45"/>
    <p:sldId id="397" r:id="rId46"/>
    <p:sldId id="398" r:id="rId47"/>
    <p:sldId id="379" r:id="rId48"/>
    <p:sldId id="399" r:id="rId49"/>
    <p:sldId id="401" r:id="rId50"/>
    <p:sldId id="402" r:id="rId51"/>
    <p:sldId id="403" r:id="rId52"/>
    <p:sldId id="404" r:id="rId53"/>
    <p:sldId id="444" r:id="rId54"/>
    <p:sldId id="400" r:id="rId55"/>
    <p:sldId id="406" r:id="rId56"/>
    <p:sldId id="407" r:id="rId57"/>
    <p:sldId id="408" r:id="rId58"/>
    <p:sldId id="409" r:id="rId59"/>
    <p:sldId id="410" r:id="rId60"/>
    <p:sldId id="412" r:id="rId61"/>
    <p:sldId id="413" r:id="rId62"/>
    <p:sldId id="420" r:id="rId63"/>
    <p:sldId id="421" r:id="rId64"/>
    <p:sldId id="422" r:id="rId65"/>
    <p:sldId id="423" r:id="rId66"/>
    <p:sldId id="464" r:id="rId67"/>
    <p:sldId id="465" r:id="rId68"/>
    <p:sldId id="455" r:id="rId69"/>
    <p:sldId id="466" r:id="rId70"/>
    <p:sldId id="405" r:id="rId71"/>
    <p:sldId id="451" r:id="rId72"/>
    <p:sldId id="453" r:id="rId73"/>
    <p:sldId id="457" r:id="rId74"/>
    <p:sldId id="458" r:id="rId75"/>
    <p:sldId id="459" r:id="rId76"/>
    <p:sldId id="460" r:id="rId77"/>
    <p:sldId id="450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2120"/>
  </p:normalViewPr>
  <p:slideViewPr>
    <p:cSldViewPr snapToGrid="0" snapToObjects="1">
      <p:cViewPr varScale="1">
        <p:scale>
          <a:sx n="144" d="100"/>
          <a:sy n="144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EB6C1-4929-4D21-B95B-780A3844C26E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055D76C-13C3-4CC6-8F68-6B0DCF423190}">
      <dgm:prSet phldrT="[Text]" custT="1"/>
      <dgm:spPr/>
      <dgm:t>
        <a:bodyPr/>
        <a:lstStyle/>
        <a:p>
          <a:r>
            <a:rPr lang="en-US" sz="2200" kern="1200" dirty="0">
              <a:solidFill>
                <a:srgbClr val="646260"/>
              </a:solidFill>
              <a:latin typeface="Verdana" charset="0"/>
              <a:ea typeface="Verdana" charset="0"/>
              <a:cs typeface="Verdana" charset="0"/>
              <a:sym typeface="Verdana" charset="0"/>
            </a:rPr>
            <a:t>form</a:t>
          </a:r>
        </a:p>
      </dgm:t>
    </dgm:pt>
    <dgm:pt modelId="{22B1B2C0-5D01-4144-8040-F0AC4FF9BFF8}" type="parTrans" cxnId="{0D8CDCF1-8611-4B36-B9F3-B38CE15F989E}">
      <dgm:prSet/>
      <dgm:spPr/>
      <dgm:t>
        <a:bodyPr/>
        <a:lstStyle/>
        <a:p>
          <a:endParaRPr lang="en-US"/>
        </a:p>
      </dgm:t>
    </dgm:pt>
    <dgm:pt modelId="{5BC2CD18-0873-44D8-ADFD-5B49C8B3F25D}" type="sibTrans" cxnId="{0D8CDCF1-8611-4B36-B9F3-B38CE15F989E}">
      <dgm:prSet/>
      <dgm:spPr/>
      <dgm:t>
        <a:bodyPr/>
        <a:lstStyle/>
        <a:p>
          <a:endParaRPr lang="en-US"/>
        </a:p>
      </dgm:t>
    </dgm:pt>
    <dgm:pt modelId="{F44D435C-934C-49D5-B0CB-141531158138}">
      <dgm:prSet phldrT="[Text]" custT="1"/>
      <dgm:spPr/>
      <dgm:t>
        <a:bodyPr/>
        <a:lstStyle/>
        <a:p>
          <a:r>
            <a:rPr lang="en-US" sz="2200" kern="1200" dirty="0" err="1">
              <a:solidFill>
                <a:srgbClr val="646260"/>
              </a:solidFill>
              <a:latin typeface="Verdana" charset="0"/>
              <a:ea typeface="Verdana" charset="0"/>
              <a:cs typeface="Verdana" charset="0"/>
              <a:sym typeface="Verdana" charset="0"/>
            </a:rPr>
            <a:t>inputText</a:t>
          </a:r>
          <a:endParaRPr lang="en-US" sz="2200" kern="1200" dirty="0">
            <a:solidFill>
              <a:srgbClr val="646260"/>
            </a:solidFill>
            <a:latin typeface="Verdana" charset="0"/>
            <a:ea typeface="Verdana" charset="0"/>
            <a:cs typeface="Verdana" charset="0"/>
            <a:sym typeface="Verdana" charset="0"/>
          </a:endParaRPr>
        </a:p>
      </dgm:t>
    </dgm:pt>
    <dgm:pt modelId="{A0954185-BB7D-457F-9F54-58AF76711CC9}" type="parTrans" cxnId="{03A0AC3D-73FD-4045-9F90-32127C7EE994}">
      <dgm:prSet/>
      <dgm:spPr/>
      <dgm:t>
        <a:bodyPr/>
        <a:lstStyle/>
        <a:p>
          <a:endParaRPr lang="en-US"/>
        </a:p>
      </dgm:t>
    </dgm:pt>
    <dgm:pt modelId="{68D4D88E-A503-4382-8DAE-4DB2145E21F0}" type="sibTrans" cxnId="{03A0AC3D-73FD-4045-9F90-32127C7EE994}">
      <dgm:prSet/>
      <dgm:spPr/>
      <dgm:t>
        <a:bodyPr/>
        <a:lstStyle/>
        <a:p>
          <a:endParaRPr lang="en-US"/>
        </a:p>
      </dgm:t>
    </dgm:pt>
    <dgm:pt modelId="{1DEBB97F-A1C4-40D2-A5B7-948178F408C2}">
      <dgm:prSet phldrT="[Text]" custT="1"/>
      <dgm:spPr/>
      <dgm:t>
        <a:bodyPr/>
        <a:lstStyle/>
        <a:p>
          <a:r>
            <a:rPr lang="en-US" sz="2200" kern="1200" dirty="0" err="1">
              <a:solidFill>
                <a:srgbClr val="646260"/>
              </a:solidFill>
              <a:latin typeface="Verdana" charset="0"/>
              <a:ea typeface="Verdana" charset="0"/>
              <a:cs typeface="Verdana" charset="0"/>
              <a:sym typeface="Verdana" charset="0"/>
            </a:rPr>
            <a:t>inputText</a:t>
          </a:r>
          <a:endParaRPr lang="en-US" sz="2200" kern="1200" dirty="0">
            <a:solidFill>
              <a:srgbClr val="646260"/>
            </a:solidFill>
            <a:latin typeface="Verdana" charset="0"/>
            <a:ea typeface="Verdana" charset="0"/>
            <a:cs typeface="Verdana" charset="0"/>
            <a:sym typeface="Verdana" charset="0"/>
          </a:endParaRPr>
        </a:p>
      </dgm:t>
    </dgm:pt>
    <dgm:pt modelId="{783B46F7-0399-4BE5-BB02-97B0103646CC}" type="parTrans" cxnId="{43A7E5DF-8BD3-441F-B46F-A6DA7C62A4E8}">
      <dgm:prSet/>
      <dgm:spPr/>
      <dgm:t>
        <a:bodyPr/>
        <a:lstStyle/>
        <a:p>
          <a:endParaRPr lang="en-US"/>
        </a:p>
      </dgm:t>
    </dgm:pt>
    <dgm:pt modelId="{B66CCCD4-8F1B-41D9-AD15-8D311083D2A4}" type="sibTrans" cxnId="{43A7E5DF-8BD3-441F-B46F-A6DA7C62A4E8}">
      <dgm:prSet/>
      <dgm:spPr/>
      <dgm:t>
        <a:bodyPr/>
        <a:lstStyle/>
        <a:p>
          <a:endParaRPr lang="en-US"/>
        </a:p>
      </dgm:t>
    </dgm:pt>
    <dgm:pt modelId="{1A1F3803-FEF5-40DA-9EAB-03EEE9C23DC4}">
      <dgm:prSet phldrT="[Text]" custT="1"/>
      <dgm:spPr/>
      <dgm:t>
        <a:bodyPr/>
        <a:lstStyle/>
        <a:p>
          <a:r>
            <a:rPr lang="en-US" sz="2200" kern="1200" dirty="0" err="1">
              <a:solidFill>
                <a:srgbClr val="646260"/>
              </a:solidFill>
              <a:latin typeface="Verdana" charset="0"/>
              <a:ea typeface="Verdana" charset="0"/>
              <a:cs typeface="Verdana" charset="0"/>
              <a:sym typeface="Verdana" charset="0"/>
            </a:rPr>
            <a:t>commandButton</a:t>
          </a:r>
          <a:endParaRPr lang="en-US" sz="2200" kern="1200" dirty="0">
            <a:solidFill>
              <a:srgbClr val="646260"/>
            </a:solidFill>
            <a:latin typeface="Verdana" charset="0"/>
            <a:ea typeface="Verdana" charset="0"/>
            <a:cs typeface="Verdana" charset="0"/>
            <a:sym typeface="Verdana" charset="0"/>
          </a:endParaRPr>
        </a:p>
      </dgm:t>
    </dgm:pt>
    <dgm:pt modelId="{78778F0C-C31A-4848-A8C3-56F306E622B6}" type="parTrans" cxnId="{ACAD706F-A62C-4576-AA97-9B9AF1601449}">
      <dgm:prSet/>
      <dgm:spPr/>
      <dgm:t>
        <a:bodyPr/>
        <a:lstStyle/>
        <a:p>
          <a:endParaRPr lang="en-US"/>
        </a:p>
      </dgm:t>
    </dgm:pt>
    <dgm:pt modelId="{A18C6F29-9B13-405E-A2D1-2126AB290E45}" type="sibTrans" cxnId="{ACAD706F-A62C-4576-AA97-9B9AF1601449}">
      <dgm:prSet/>
      <dgm:spPr/>
      <dgm:t>
        <a:bodyPr/>
        <a:lstStyle/>
        <a:p>
          <a:endParaRPr lang="en-US"/>
        </a:p>
      </dgm:t>
    </dgm:pt>
    <dgm:pt modelId="{CE9B0EAC-8A3E-4C9C-B1F1-1220E5E0A383}" type="pres">
      <dgm:prSet presAssocID="{626EB6C1-4929-4D21-B95B-780A3844C2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4368C2-76C3-754B-B0F7-3AE484937981}" type="pres">
      <dgm:prSet presAssocID="{2055D76C-13C3-4CC6-8F68-6B0DCF423190}" presName="hierRoot1" presStyleCnt="0"/>
      <dgm:spPr/>
    </dgm:pt>
    <dgm:pt modelId="{61A0D161-7809-6B46-A65E-FE9F6AD8BB59}" type="pres">
      <dgm:prSet presAssocID="{2055D76C-13C3-4CC6-8F68-6B0DCF423190}" presName="composite" presStyleCnt="0"/>
      <dgm:spPr/>
    </dgm:pt>
    <dgm:pt modelId="{D86C781F-E981-474D-8449-E26B1D919B42}" type="pres">
      <dgm:prSet presAssocID="{2055D76C-13C3-4CC6-8F68-6B0DCF423190}" presName="background" presStyleLbl="node0" presStyleIdx="0" presStyleCnt="1"/>
      <dgm:spPr/>
    </dgm:pt>
    <dgm:pt modelId="{5EBF7C34-6255-3A48-A1C3-E343453E1DE9}" type="pres">
      <dgm:prSet presAssocID="{2055D76C-13C3-4CC6-8F68-6B0DCF423190}" presName="text" presStyleLbl="fgAcc0" presStyleIdx="0" presStyleCnt="1">
        <dgm:presLayoutVars>
          <dgm:chPref val="3"/>
        </dgm:presLayoutVars>
      </dgm:prSet>
      <dgm:spPr/>
    </dgm:pt>
    <dgm:pt modelId="{80687643-66E3-CE46-BD8F-604468CAE132}" type="pres">
      <dgm:prSet presAssocID="{2055D76C-13C3-4CC6-8F68-6B0DCF423190}" presName="hierChild2" presStyleCnt="0"/>
      <dgm:spPr/>
    </dgm:pt>
    <dgm:pt modelId="{201C84B4-0CE0-0949-A1A1-58E662A37156}" type="pres">
      <dgm:prSet presAssocID="{A0954185-BB7D-457F-9F54-58AF76711CC9}" presName="Name10" presStyleLbl="parChTrans1D2" presStyleIdx="0" presStyleCnt="3"/>
      <dgm:spPr/>
    </dgm:pt>
    <dgm:pt modelId="{030A56DA-763D-9540-B1C8-1A827BD2D823}" type="pres">
      <dgm:prSet presAssocID="{F44D435C-934C-49D5-B0CB-141531158138}" presName="hierRoot2" presStyleCnt="0"/>
      <dgm:spPr/>
    </dgm:pt>
    <dgm:pt modelId="{45B44C0D-1A67-0C4A-93A4-0BE39FD52C65}" type="pres">
      <dgm:prSet presAssocID="{F44D435C-934C-49D5-B0CB-141531158138}" presName="composite2" presStyleCnt="0"/>
      <dgm:spPr/>
    </dgm:pt>
    <dgm:pt modelId="{87266DF1-DF21-B444-A935-86DA3489ED44}" type="pres">
      <dgm:prSet presAssocID="{F44D435C-934C-49D5-B0CB-141531158138}" presName="background2" presStyleLbl="node2" presStyleIdx="0" presStyleCnt="3"/>
      <dgm:spPr/>
    </dgm:pt>
    <dgm:pt modelId="{84555FDF-734B-8C4C-9835-D3DCD7AA52C1}" type="pres">
      <dgm:prSet presAssocID="{F44D435C-934C-49D5-B0CB-141531158138}" presName="text2" presStyleLbl="fgAcc2" presStyleIdx="0" presStyleCnt="3">
        <dgm:presLayoutVars>
          <dgm:chPref val="3"/>
        </dgm:presLayoutVars>
      </dgm:prSet>
      <dgm:spPr/>
    </dgm:pt>
    <dgm:pt modelId="{05FCD27A-4D8B-244C-8D8E-D0D90F200403}" type="pres">
      <dgm:prSet presAssocID="{F44D435C-934C-49D5-B0CB-141531158138}" presName="hierChild3" presStyleCnt="0"/>
      <dgm:spPr/>
    </dgm:pt>
    <dgm:pt modelId="{656298D2-DF86-684A-BBDE-AF3D98CE8633}" type="pres">
      <dgm:prSet presAssocID="{783B46F7-0399-4BE5-BB02-97B0103646CC}" presName="Name10" presStyleLbl="parChTrans1D2" presStyleIdx="1" presStyleCnt="3"/>
      <dgm:spPr/>
    </dgm:pt>
    <dgm:pt modelId="{F903DDCE-1069-7244-844F-567A0A58979D}" type="pres">
      <dgm:prSet presAssocID="{1DEBB97F-A1C4-40D2-A5B7-948178F408C2}" presName="hierRoot2" presStyleCnt="0"/>
      <dgm:spPr/>
    </dgm:pt>
    <dgm:pt modelId="{1A324F79-683A-814A-8FDE-3BBD79043C04}" type="pres">
      <dgm:prSet presAssocID="{1DEBB97F-A1C4-40D2-A5B7-948178F408C2}" presName="composite2" presStyleCnt="0"/>
      <dgm:spPr/>
    </dgm:pt>
    <dgm:pt modelId="{9219947C-C652-9142-9516-5998D80C3D4C}" type="pres">
      <dgm:prSet presAssocID="{1DEBB97F-A1C4-40D2-A5B7-948178F408C2}" presName="background2" presStyleLbl="node2" presStyleIdx="1" presStyleCnt="3"/>
      <dgm:spPr/>
    </dgm:pt>
    <dgm:pt modelId="{DC090E1D-CDF7-9947-A98A-9325979CDFC6}" type="pres">
      <dgm:prSet presAssocID="{1DEBB97F-A1C4-40D2-A5B7-948178F408C2}" presName="text2" presStyleLbl="fgAcc2" presStyleIdx="1" presStyleCnt="3">
        <dgm:presLayoutVars>
          <dgm:chPref val="3"/>
        </dgm:presLayoutVars>
      </dgm:prSet>
      <dgm:spPr/>
    </dgm:pt>
    <dgm:pt modelId="{766911F3-987C-724C-BC55-3F5FB9D41392}" type="pres">
      <dgm:prSet presAssocID="{1DEBB97F-A1C4-40D2-A5B7-948178F408C2}" presName="hierChild3" presStyleCnt="0"/>
      <dgm:spPr/>
    </dgm:pt>
    <dgm:pt modelId="{94BBB288-E8E8-8545-8A57-E9A4C3CEA34B}" type="pres">
      <dgm:prSet presAssocID="{78778F0C-C31A-4848-A8C3-56F306E622B6}" presName="Name10" presStyleLbl="parChTrans1D2" presStyleIdx="2" presStyleCnt="3"/>
      <dgm:spPr/>
    </dgm:pt>
    <dgm:pt modelId="{0A3C6A3D-3FB8-2343-9CB3-9AD288F6014F}" type="pres">
      <dgm:prSet presAssocID="{1A1F3803-FEF5-40DA-9EAB-03EEE9C23DC4}" presName="hierRoot2" presStyleCnt="0"/>
      <dgm:spPr/>
    </dgm:pt>
    <dgm:pt modelId="{99920472-879D-2145-9D1F-4EF59D37C052}" type="pres">
      <dgm:prSet presAssocID="{1A1F3803-FEF5-40DA-9EAB-03EEE9C23DC4}" presName="composite2" presStyleCnt="0"/>
      <dgm:spPr/>
    </dgm:pt>
    <dgm:pt modelId="{33EA3F75-50A7-3749-B483-00F234067CFC}" type="pres">
      <dgm:prSet presAssocID="{1A1F3803-FEF5-40DA-9EAB-03EEE9C23DC4}" presName="background2" presStyleLbl="node2" presStyleIdx="2" presStyleCnt="3"/>
      <dgm:spPr/>
    </dgm:pt>
    <dgm:pt modelId="{E84D2648-057D-E44B-BB45-0883D59733EF}" type="pres">
      <dgm:prSet presAssocID="{1A1F3803-FEF5-40DA-9EAB-03EEE9C23DC4}" presName="text2" presStyleLbl="fgAcc2" presStyleIdx="2" presStyleCnt="3">
        <dgm:presLayoutVars>
          <dgm:chPref val="3"/>
        </dgm:presLayoutVars>
      </dgm:prSet>
      <dgm:spPr/>
    </dgm:pt>
    <dgm:pt modelId="{B73F43F5-7B43-914C-A76D-DD7CF5B673F2}" type="pres">
      <dgm:prSet presAssocID="{1A1F3803-FEF5-40DA-9EAB-03EEE9C23DC4}" presName="hierChild3" presStyleCnt="0"/>
      <dgm:spPr/>
    </dgm:pt>
  </dgm:ptLst>
  <dgm:cxnLst>
    <dgm:cxn modelId="{4D130802-1308-4B0C-BDDD-4C78C945DC9A}" type="presOf" srcId="{626EB6C1-4929-4D21-B95B-780A3844C26E}" destId="{CE9B0EAC-8A3E-4C9C-B1F1-1220E5E0A383}" srcOrd="0" destOrd="0" presId="urn:microsoft.com/office/officeart/2005/8/layout/hierarchy1"/>
    <dgm:cxn modelId="{5C94381F-8DF3-D840-9ACC-FBD185028DF6}" type="presOf" srcId="{78778F0C-C31A-4848-A8C3-56F306E622B6}" destId="{94BBB288-E8E8-8545-8A57-E9A4C3CEA34B}" srcOrd="0" destOrd="0" presId="urn:microsoft.com/office/officeart/2005/8/layout/hierarchy1"/>
    <dgm:cxn modelId="{6E2E4D29-7E64-5E4F-ADCC-2CB4F321F8D3}" type="presOf" srcId="{1A1F3803-FEF5-40DA-9EAB-03EEE9C23DC4}" destId="{E84D2648-057D-E44B-BB45-0883D59733EF}" srcOrd="0" destOrd="0" presId="urn:microsoft.com/office/officeart/2005/8/layout/hierarchy1"/>
    <dgm:cxn modelId="{03A0AC3D-73FD-4045-9F90-32127C7EE994}" srcId="{2055D76C-13C3-4CC6-8F68-6B0DCF423190}" destId="{F44D435C-934C-49D5-B0CB-141531158138}" srcOrd="0" destOrd="0" parTransId="{A0954185-BB7D-457F-9F54-58AF76711CC9}" sibTransId="{68D4D88E-A503-4382-8DAE-4DB2145E21F0}"/>
    <dgm:cxn modelId="{0A7F8856-78D0-9244-85A4-F0365BCB5D04}" type="presOf" srcId="{783B46F7-0399-4BE5-BB02-97B0103646CC}" destId="{656298D2-DF86-684A-BBDE-AF3D98CE8633}" srcOrd="0" destOrd="0" presId="urn:microsoft.com/office/officeart/2005/8/layout/hierarchy1"/>
    <dgm:cxn modelId="{ACAD706F-A62C-4576-AA97-9B9AF1601449}" srcId="{2055D76C-13C3-4CC6-8F68-6B0DCF423190}" destId="{1A1F3803-FEF5-40DA-9EAB-03EEE9C23DC4}" srcOrd="2" destOrd="0" parTransId="{78778F0C-C31A-4848-A8C3-56F306E622B6}" sibTransId="{A18C6F29-9B13-405E-A2D1-2126AB290E45}"/>
    <dgm:cxn modelId="{3F18BC76-9793-8E41-9884-A2EA331BEA17}" type="presOf" srcId="{A0954185-BB7D-457F-9F54-58AF76711CC9}" destId="{201C84B4-0CE0-0949-A1A1-58E662A37156}" srcOrd="0" destOrd="0" presId="urn:microsoft.com/office/officeart/2005/8/layout/hierarchy1"/>
    <dgm:cxn modelId="{A2373396-F410-DD4B-97E1-C18A8BDCCC21}" type="presOf" srcId="{F44D435C-934C-49D5-B0CB-141531158138}" destId="{84555FDF-734B-8C4C-9835-D3DCD7AA52C1}" srcOrd="0" destOrd="0" presId="urn:microsoft.com/office/officeart/2005/8/layout/hierarchy1"/>
    <dgm:cxn modelId="{78E07CCC-335B-F64F-90F8-C4AD146070C6}" type="presOf" srcId="{2055D76C-13C3-4CC6-8F68-6B0DCF423190}" destId="{5EBF7C34-6255-3A48-A1C3-E343453E1DE9}" srcOrd="0" destOrd="0" presId="urn:microsoft.com/office/officeart/2005/8/layout/hierarchy1"/>
    <dgm:cxn modelId="{43A7E5DF-8BD3-441F-B46F-A6DA7C62A4E8}" srcId="{2055D76C-13C3-4CC6-8F68-6B0DCF423190}" destId="{1DEBB97F-A1C4-40D2-A5B7-948178F408C2}" srcOrd="1" destOrd="0" parTransId="{783B46F7-0399-4BE5-BB02-97B0103646CC}" sibTransId="{B66CCCD4-8F1B-41D9-AD15-8D311083D2A4}"/>
    <dgm:cxn modelId="{EDDD59E6-DFD7-404C-81E7-EB92FA615F2C}" type="presOf" srcId="{1DEBB97F-A1C4-40D2-A5B7-948178F408C2}" destId="{DC090E1D-CDF7-9947-A98A-9325979CDFC6}" srcOrd="0" destOrd="0" presId="urn:microsoft.com/office/officeart/2005/8/layout/hierarchy1"/>
    <dgm:cxn modelId="{0D8CDCF1-8611-4B36-B9F3-B38CE15F989E}" srcId="{626EB6C1-4929-4D21-B95B-780A3844C26E}" destId="{2055D76C-13C3-4CC6-8F68-6B0DCF423190}" srcOrd="0" destOrd="0" parTransId="{22B1B2C0-5D01-4144-8040-F0AC4FF9BFF8}" sibTransId="{5BC2CD18-0873-44D8-ADFD-5B49C8B3F25D}"/>
    <dgm:cxn modelId="{4720A371-6251-524E-BD8F-CBC5313090A6}" type="presParOf" srcId="{CE9B0EAC-8A3E-4C9C-B1F1-1220E5E0A383}" destId="{AF4368C2-76C3-754B-B0F7-3AE484937981}" srcOrd="0" destOrd="0" presId="urn:microsoft.com/office/officeart/2005/8/layout/hierarchy1"/>
    <dgm:cxn modelId="{19C5DF55-2B3C-E243-9C78-2EE382F7A594}" type="presParOf" srcId="{AF4368C2-76C3-754B-B0F7-3AE484937981}" destId="{61A0D161-7809-6B46-A65E-FE9F6AD8BB59}" srcOrd="0" destOrd="0" presId="urn:microsoft.com/office/officeart/2005/8/layout/hierarchy1"/>
    <dgm:cxn modelId="{ED4FB27D-14A2-6641-AAC7-39D4FCB66EEA}" type="presParOf" srcId="{61A0D161-7809-6B46-A65E-FE9F6AD8BB59}" destId="{D86C781F-E981-474D-8449-E26B1D919B42}" srcOrd="0" destOrd="0" presId="urn:microsoft.com/office/officeart/2005/8/layout/hierarchy1"/>
    <dgm:cxn modelId="{14827A94-AA53-8D48-87E7-E7013100583E}" type="presParOf" srcId="{61A0D161-7809-6B46-A65E-FE9F6AD8BB59}" destId="{5EBF7C34-6255-3A48-A1C3-E343453E1DE9}" srcOrd="1" destOrd="0" presId="urn:microsoft.com/office/officeart/2005/8/layout/hierarchy1"/>
    <dgm:cxn modelId="{73F0384A-EE22-934F-8537-AD56F2C2B562}" type="presParOf" srcId="{AF4368C2-76C3-754B-B0F7-3AE484937981}" destId="{80687643-66E3-CE46-BD8F-604468CAE132}" srcOrd="1" destOrd="0" presId="urn:microsoft.com/office/officeart/2005/8/layout/hierarchy1"/>
    <dgm:cxn modelId="{A390E826-0152-E541-A45D-ECD9419549C1}" type="presParOf" srcId="{80687643-66E3-CE46-BD8F-604468CAE132}" destId="{201C84B4-0CE0-0949-A1A1-58E662A37156}" srcOrd="0" destOrd="0" presId="urn:microsoft.com/office/officeart/2005/8/layout/hierarchy1"/>
    <dgm:cxn modelId="{F8DA3F47-B78A-B244-81AE-CEC5FC2BD189}" type="presParOf" srcId="{80687643-66E3-CE46-BD8F-604468CAE132}" destId="{030A56DA-763D-9540-B1C8-1A827BD2D823}" srcOrd="1" destOrd="0" presId="urn:microsoft.com/office/officeart/2005/8/layout/hierarchy1"/>
    <dgm:cxn modelId="{FCE51767-4002-F242-8136-6BF36BBE50C8}" type="presParOf" srcId="{030A56DA-763D-9540-B1C8-1A827BD2D823}" destId="{45B44C0D-1A67-0C4A-93A4-0BE39FD52C65}" srcOrd="0" destOrd="0" presId="urn:microsoft.com/office/officeart/2005/8/layout/hierarchy1"/>
    <dgm:cxn modelId="{3FBEF937-EC94-B04C-A6E7-1C5C74F4D86B}" type="presParOf" srcId="{45B44C0D-1A67-0C4A-93A4-0BE39FD52C65}" destId="{87266DF1-DF21-B444-A935-86DA3489ED44}" srcOrd="0" destOrd="0" presId="urn:microsoft.com/office/officeart/2005/8/layout/hierarchy1"/>
    <dgm:cxn modelId="{E5B1083E-1738-7542-A866-AA414EC52C28}" type="presParOf" srcId="{45B44C0D-1A67-0C4A-93A4-0BE39FD52C65}" destId="{84555FDF-734B-8C4C-9835-D3DCD7AA52C1}" srcOrd="1" destOrd="0" presId="urn:microsoft.com/office/officeart/2005/8/layout/hierarchy1"/>
    <dgm:cxn modelId="{F85CCB5D-7B1B-5849-9253-AD9B6C270335}" type="presParOf" srcId="{030A56DA-763D-9540-B1C8-1A827BD2D823}" destId="{05FCD27A-4D8B-244C-8D8E-D0D90F200403}" srcOrd="1" destOrd="0" presId="urn:microsoft.com/office/officeart/2005/8/layout/hierarchy1"/>
    <dgm:cxn modelId="{1AD6CED7-8108-2548-945E-D244F36D5A01}" type="presParOf" srcId="{80687643-66E3-CE46-BD8F-604468CAE132}" destId="{656298D2-DF86-684A-BBDE-AF3D98CE8633}" srcOrd="2" destOrd="0" presId="urn:microsoft.com/office/officeart/2005/8/layout/hierarchy1"/>
    <dgm:cxn modelId="{9500C6B3-5FD9-594C-8DF6-A4D891E2973B}" type="presParOf" srcId="{80687643-66E3-CE46-BD8F-604468CAE132}" destId="{F903DDCE-1069-7244-844F-567A0A58979D}" srcOrd="3" destOrd="0" presId="urn:microsoft.com/office/officeart/2005/8/layout/hierarchy1"/>
    <dgm:cxn modelId="{88FC78C4-20E9-8E4A-8F2E-78D38364E898}" type="presParOf" srcId="{F903DDCE-1069-7244-844F-567A0A58979D}" destId="{1A324F79-683A-814A-8FDE-3BBD79043C04}" srcOrd="0" destOrd="0" presId="urn:microsoft.com/office/officeart/2005/8/layout/hierarchy1"/>
    <dgm:cxn modelId="{E57F1FB4-3E02-B148-B364-6E547361C880}" type="presParOf" srcId="{1A324F79-683A-814A-8FDE-3BBD79043C04}" destId="{9219947C-C652-9142-9516-5998D80C3D4C}" srcOrd="0" destOrd="0" presId="urn:microsoft.com/office/officeart/2005/8/layout/hierarchy1"/>
    <dgm:cxn modelId="{851909CB-6646-7645-B607-DF1A93606A03}" type="presParOf" srcId="{1A324F79-683A-814A-8FDE-3BBD79043C04}" destId="{DC090E1D-CDF7-9947-A98A-9325979CDFC6}" srcOrd="1" destOrd="0" presId="urn:microsoft.com/office/officeart/2005/8/layout/hierarchy1"/>
    <dgm:cxn modelId="{F09D8C36-A99C-064B-B173-FEF030225B73}" type="presParOf" srcId="{F903DDCE-1069-7244-844F-567A0A58979D}" destId="{766911F3-987C-724C-BC55-3F5FB9D41392}" srcOrd="1" destOrd="0" presId="urn:microsoft.com/office/officeart/2005/8/layout/hierarchy1"/>
    <dgm:cxn modelId="{97BD4FCA-B285-BB43-958F-826582CEC419}" type="presParOf" srcId="{80687643-66E3-CE46-BD8F-604468CAE132}" destId="{94BBB288-E8E8-8545-8A57-E9A4C3CEA34B}" srcOrd="4" destOrd="0" presId="urn:microsoft.com/office/officeart/2005/8/layout/hierarchy1"/>
    <dgm:cxn modelId="{BFDDF17B-213F-4C4C-81F4-0E94A790329A}" type="presParOf" srcId="{80687643-66E3-CE46-BD8F-604468CAE132}" destId="{0A3C6A3D-3FB8-2343-9CB3-9AD288F6014F}" srcOrd="5" destOrd="0" presId="urn:microsoft.com/office/officeart/2005/8/layout/hierarchy1"/>
    <dgm:cxn modelId="{2EF8E1B3-90F1-6B40-81BA-E4AD3CCD38AB}" type="presParOf" srcId="{0A3C6A3D-3FB8-2343-9CB3-9AD288F6014F}" destId="{99920472-879D-2145-9D1F-4EF59D37C052}" srcOrd="0" destOrd="0" presId="urn:microsoft.com/office/officeart/2005/8/layout/hierarchy1"/>
    <dgm:cxn modelId="{AF8FCA19-EA75-BC4F-80D2-05777E8FBA7B}" type="presParOf" srcId="{99920472-879D-2145-9D1F-4EF59D37C052}" destId="{33EA3F75-50A7-3749-B483-00F234067CFC}" srcOrd="0" destOrd="0" presId="urn:microsoft.com/office/officeart/2005/8/layout/hierarchy1"/>
    <dgm:cxn modelId="{970A94CA-085D-FC4E-AEC3-DE7B1E7A86A7}" type="presParOf" srcId="{99920472-879D-2145-9D1F-4EF59D37C052}" destId="{E84D2648-057D-E44B-BB45-0883D59733EF}" srcOrd="1" destOrd="0" presId="urn:microsoft.com/office/officeart/2005/8/layout/hierarchy1"/>
    <dgm:cxn modelId="{2526000F-B5CC-4A47-9B8C-1A7A96EE379C}" type="presParOf" srcId="{0A3C6A3D-3FB8-2343-9CB3-9AD288F6014F}" destId="{B73F43F5-7B43-914C-A76D-DD7CF5B673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BB288-E8E8-8545-8A57-E9A4C3CEA34B}">
      <dsp:nvSpPr>
        <dsp:cNvPr id="0" name=""/>
        <dsp:cNvSpPr/>
      </dsp:nvSpPr>
      <dsp:spPr>
        <a:xfrm>
          <a:off x="3766843" y="1364895"/>
          <a:ext cx="2625841" cy="62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804"/>
              </a:lnTo>
              <a:lnTo>
                <a:pt x="2625841" y="425804"/>
              </a:lnTo>
              <a:lnTo>
                <a:pt x="2625841" y="62483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298D2-DF86-684A-BBDE-AF3D98CE8633}">
      <dsp:nvSpPr>
        <dsp:cNvPr id="0" name=""/>
        <dsp:cNvSpPr/>
      </dsp:nvSpPr>
      <dsp:spPr>
        <a:xfrm>
          <a:off x="3721123" y="1364895"/>
          <a:ext cx="91440" cy="6248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83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84B4-0CE0-0949-A1A1-58E662A37156}">
      <dsp:nvSpPr>
        <dsp:cNvPr id="0" name=""/>
        <dsp:cNvSpPr/>
      </dsp:nvSpPr>
      <dsp:spPr>
        <a:xfrm>
          <a:off x="1141001" y="1364895"/>
          <a:ext cx="2625841" cy="624830"/>
        </a:xfrm>
        <a:custGeom>
          <a:avLst/>
          <a:gdLst/>
          <a:ahLst/>
          <a:cxnLst/>
          <a:rect l="0" t="0" r="0" b="0"/>
          <a:pathLst>
            <a:path>
              <a:moveTo>
                <a:pt x="2625841" y="0"/>
              </a:moveTo>
              <a:lnTo>
                <a:pt x="2625841" y="425804"/>
              </a:lnTo>
              <a:lnTo>
                <a:pt x="0" y="425804"/>
              </a:lnTo>
              <a:lnTo>
                <a:pt x="0" y="62483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C781F-E981-474D-8449-E26B1D919B42}">
      <dsp:nvSpPr>
        <dsp:cNvPr id="0" name=""/>
        <dsp:cNvSpPr/>
      </dsp:nvSpPr>
      <dsp:spPr>
        <a:xfrm>
          <a:off x="2692635" y="652"/>
          <a:ext cx="2148415" cy="13642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F7C34-6255-3A48-A1C3-E343453E1DE9}">
      <dsp:nvSpPr>
        <dsp:cNvPr id="0" name=""/>
        <dsp:cNvSpPr/>
      </dsp:nvSpPr>
      <dsp:spPr>
        <a:xfrm>
          <a:off x="2931348" y="227429"/>
          <a:ext cx="2148415" cy="13642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646260"/>
              </a:solidFill>
              <a:latin typeface="Verdana" charset="0"/>
              <a:ea typeface="Verdana" charset="0"/>
              <a:cs typeface="Verdana" charset="0"/>
              <a:sym typeface="Verdana" charset="0"/>
            </a:rPr>
            <a:t>form</a:t>
          </a:r>
        </a:p>
      </dsp:txBody>
      <dsp:txXfrm>
        <a:off x="2971305" y="267386"/>
        <a:ext cx="2068501" cy="1284329"/>
      </dsp:txXfrm>
    </dsp:sp>
    <dsp:sp modelId="{87266DF1-DF21-B444-A935-86DA3489ED44}">
      <dsp:nvSpPr>
        <dsp:cNvPr id="0" name=""/>
        <dsp:cNvSpPr/>
      </dsp:nvSpPr>
      <dsp:spPr>
        <a:xfrm>
          <a:off x="66794" y="1989726"/>
          <a:ext cx="2148415" cy="13642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5FDF-734B-8C4C-9835-D3DCD7AA52C1}">
      <dsp:nvSpPr>
        <dsp:cNvPr id="0" name=""/>
        <dsp:cNvSpPr/>
      </dsp:nvSpPr>
      <dsp:spPr>
        <a:xfrm>
          <a:off x="305506" y="2216504"/>
          <a:ext cx="2148415" cy="13642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rgbClr val="646260"/>
              </a:solidFill>
              <a:latin typeface="Verdana" charset="0"/>
              <a:ea typeface="Verdana" charset="0"/>
              <a:cs typeface="Verdana" charset="0"/>
              <a:sym typeface="Verdana" charset="0"/>
            </a:rPr>
            <a:t>inputText</a:t>
          </a:r>
          <a:endParaRPr lang="en-US" sz="2200" kern="1200" dirty="0">
            <a:solidFill>
              <a:srgbClr val="646260"/>
            </a:solidFill>
            <a:latin typeface="Verdana" charset="0"/>
            <a:ea typeface="Verdana" charset="0"/>
            <a:cs typeface="Verdana" charset="0"/>
            <a:sym typeface="Verdana" charset="0"/>
          </a:endParaRPr>
        </a:p>
      </dsp:txBody>
      <dsp:txXfrm>
        <a:off x="345463" y="2256461"/>
        <a:ext cx="2068501" cy="1284329"/>
      </dsp:txXfrm>
    </dsp:sp>
    <dsp:sp modelId="{9219947C-C652-9142-9516-5998D80C3D4C}">
      <dsp:nvSpPr>
        <dsp:cNvPr id="0" name=""/>
        <dsp:cNvSpPr/>
      </dsp:nvSpPr>
      <dsp:spPr>
        <a:xfrm>
          <a:off x="2692635" y="1989726"/>
          <a:ext cx="2148415" cy="13642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90E1D-CDF7-9947-A98A-9325979CDFC6}">
      <dsp:nvSpPr>
        <dsp:cNvPr id="0" name=""/>
        <dsp:cNvSpPr/>
      </dsp:nvSpPr>
      <dsp:spPr>
        <a:xfrm>
          <a:off x="2931348" y="2216504"/>
          <a:ext cx="2148415" cy="13642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rgbClr val="646260"/>
              </a:solidFill>
              <a:latin typeface="Verdana" charset="0"/>
              <a:ea typeface="Verdana" charset="0"/>
              <a:cs typeface="Verdana" charset="0"/>
              <a:sym typeface="Verdana" charset="0"/>
            </a:rPr>
            <a:t>inputText</a:t>
          </a:r>
          <a:endParaRPr lang="en-US" sz="2200" kern="1200" dirty="0">
            <a:solidFill>
              <a:srgbClr val="646260"/>
            </a:solidFill>
            <a:latin typeface="Verdana" charset="0"/>
            <a:ea typeface="Verdana" charset="0"/>
            <a:cs typeface="Verdana" charset="0"/>
            <a:sym typeface="Verdana" charset="0"/>
          </a:endParaRPr>
        </a:p>
      </dsp:txBody>
      <dsp:txXfrm>
        <a:off x="2971305" y="2256461"/>
        <a:ext cx="2068501" cy="1284329"/>
      </dsp:txXfrm>
    </dsp:sp>
    <dsp:sp modelId="{33EA3F75-50A7-3749-B483-00F234067CFC}">
      <dsp:nvSpPr>
        <dsp:cNvPr id="0" name=""/>
        <dsp:cNvSpPr/>
      </dsp:nvSpPr>
      <dsp:spPr>
        <a:xfrm>
          <a:off x="5318476" y="1989726"/>
          <a:ext cx="2148415" cy="13642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2648-057D-E44B-BB45-0883D59733EF}">
      <dsp:nvSpPr>
        <dsp:cNvPr id="0" name=""/>
        <dsp:cNvSpPr/>
      </dsp:nvSpPr>
      <dsp:spPr>
        <a:xfrm>
          <a:off x="5557189" y="2216504"/>
          <a:ext cx="2148415" cy="13642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rgbClr val="646260"/>
              </a:solidFill>
              <a:latin typeface="Verdana" charset="0"/>
              <a:ea typeface="Verdana" charset="0"/>
              <a:cs typeface="Verdana" charset="0"/>
              <a:sym typeface="Verdana" charset="0"/>
            </a:rPr>
            <a:t>commandButton</a:t>
          </a:r>
          <a:endParaRPr lang="en-US" sz="2200" kern="1200" dirty="0">
            <a:solidFill>
              <a:srgbClr val="646260"/>
            </a:solidFill>
            <a:latin typeface="Verdana" charset="0"/>
            <a:ea typeface="Verdana" charset="0"/>
            <a:cs typeface="Verdana" charset="0"/>
            <a:sym typeface="Verdana" charset="0"/>
          </a:endParaRPr>
        </a:p>
      </dsp:txBody>
      <dsp:txXfrm>
        <a:off x="5597146" y="2256461"/>
        <a:ext cx="2068501" cy="1284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7D215-5241-F04C-BFF4-FEA86665AE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4022-3AC7-254D-BA91-0A3CE88C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header/footer/main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4022-3AC7-254D-BA91-0A3CE88CD93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Guess the number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4022-3AC7-254D-BA91-0A3CE88CD93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E737-89D5-5342-B89E-D7D4AD0C2C4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7170" y="245698"/>
            <a:ext cx="2840842" cy="4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f/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f/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index.xhtml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73228-7BCF-764D-8CC5-63FDCF76FF10}"/>
              </a:ext>
            </a:extLst>
          </p:cNvPr>
          <p:cNvSpPr/>
          <p:nvPr/>
        </p:nvSpPr>
        <p:spPr>
          <a:xfrm>
            <a:off x="648069" y="1322981"/>
            <a:ext cx="103513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&lt;!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DOCTYPE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29292"/>
                </a:solidFill>
                <a:latin typeface="Monaco" pitchFamily="2" charset="77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"-//W3C//DTD XHTML 1.0 Transitional//EN"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</a:t>
            </a:r>
            <a:endParaRPr lang="en-US" sz="1600" dirty="0">
              <a:solidFill>
                <a:srgbClr val="009193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1600" dirty="0">
                <a:solidFill>
                  <a:srgbClr val="4E9072"/>
                </a:solidFill>
                <a:latin typeface="Monaco" pitchFamily="2" charset="77"/>
              </a:rPr>
              <a:t>"http://www.w3.org/TR/xhtml1/DTD/xhtml1-transitional.dtd"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072"/>
              </a:solidFill>
              <a:latin typeface="Monaco" pitchFamily="2" charset="77"/>
            </a:endParaRPr>
          </a:p>
          <a:p>
            <a:br>
              <a:rPr lang="en-US" sz="1600" dirty="0">
                <a:latin typeface="Monaco" pitchFamily="2" charset="77"/>
              </a:rPr>
            </a:b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1600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1600" b="1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/html"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1600" b="1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/core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3933FF"/>
              </a:solidFill>
              <a:latin typeface="Monaco" pitchFamily="2" charset="77"/>
            </a:endParaRPr>
          </a:p>
          <a:p>
            <a:br>
              <a:rPr lang="en-US" sz="1600" dirty="0">
                <a:latin typeface="Monaco" pitchFamily="2" charset="77"/>
              </a:rPr>
            </a:b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First Name: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name.firstName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br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/&gt;</a:t>
            </a:r>
          </a:p>
          <a:p>
            <a:r>
              <a:rPr lang="en-US" sz="1600" dirty="0">
                <a:latin typeface="Monaco" pitchFamily="2" charset="77"/>
              </a:rPr>
              <a:t>Last Name: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name.lastName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br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/&gt;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commandButton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helloController.saveName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"Submit"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h:commandButton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 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309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hello.xhtml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0AB19-03FC-7942-A0C5-AE5EC8E83C92}"/>
              </a:ext>
            </a:extLst>
          </p:cNvPr>
          <p:cNvSpPr/>
          <p:nvPr/>
        </p:nvSpPr>
        <p:spPr>
          <a:xfrm>
            <a:off x="838200" y="1690688"/>
            <a:ext cx="100724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&lt;!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29292"/>
                </a:solidFill>
                <a:latin typeface="Monaco" pitchFamily="2" charset="77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"-//W3C//DTD XHTML 1.0 Transitional//EN"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  <a:endParaRPr lang="en-US" dirty="0">
              <a:solidFill>
                <a:srgbClr val="009193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dirty="0">
                <a:solidFill>
                  <a:srgbClr val="4E9072"/>
                </a:solidFill>
                <a:latin typeface="Monaco" pitchFamily="2" charset="77"/>
              </a:rPr>
              <a:t>"http://www.w3.org/TR/xhtml1/DTD/xhtml1-transitional.dtd"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07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  </a:t>
            </a:r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/html"</a:t>
            </a:r>
          </a:p>
          <a:p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  </a:t>
            </a:r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/core"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Hello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name.fullName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009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Example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E8111-46AF-0B40-9CCA-8AB3DE3B435A}"/>
              </a:ext>
            </a:extLst>
          </p:cNvPr>
          <p:cNvSpPr/>
          <p:nvPr/>
        </p:nvSpPr>
        <p:spPr>
          <a:xfrm>
            <a:off x="730928" y="1536977"/>
            <a:ext cx="10622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package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com.trainologic.examples</a:t>
            </a:r>
            <a:r>
              <a:rPr lang="en-US" dirty="0">
                <a:latin typeface="Monaco" pitchFamily="2" charset="77"/>
              </a:rPr>
              <a:t>;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import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javax.faces.bean.ManagedBean</a:t>
            </a:r>
            <a:r>
              <a:rPr lang="en-US" dirty="0">
                <a:latin typeface="Monaco" pitchFamily="2" charset="77"/>
              </a:rPr>
              <a:t>;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b="1" dirty="0" err="1">
                <a:solidFill>
                  <a:srgbClr val="777777"/>
                </a:solidFill>
                <a:latin typeface="Monaco" pitchFamily="2" charset="77"/>
              </a:rPr>
              <a:t>ManagedBean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(name=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dirty="0">
              <a:solidFill>
                <a:srgbClr val="777777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User {</a:t>
            </a:r>
            <a:endParaRPr lang="en-US" dirty="0">
              <a:solidFill>
                <a:srgbClr val="931A68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 private</a:t>
            </a:r>
            <a:r>
              <a:rPr lang="en-US" dirty="0">
                <a:latin typeface="Monaco" pitchFamily="2" charset="77"/>
              </a:rPr>
              <a:t> String 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firstName</a:t>
            </a:r>
            <a:r>
              <a:rPr lang="en-US" dirty="0">
                <a:latin typeface="Monaco" pitchFamily="2" charset="77"/>
              </a:rPr>
              <a:t>;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 private</a:t>
            </a:r>
            <a:r>
              <a:rPr lang="en-US" dirty="0">
                <a:latin typeface="Monaco" pitchFamily="2" charset="77"/>
              </a:rPr>
              <a:t> String 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lastName</a:t>
            </a:r>
            <a:r>
              <a:rPr lang="en-US" dirty="0">
                <a:latin typeface="Monaco" pitchFamily="2" charset="77"/>
              </a:rPr>
              <a:t>;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String </a:t>
            </a:r>
            <a:r>
              <a:rPr lang="en-US" dirty="0" err="1">
                <a:latin typeface="Monaco" pitchFamily="2" charset="77"/>
              </a:rPr>
              <a:t>getFirstName</a:t>
            </a:r>
            <a:r>
              <a:rPr lang="en-US" dirty="0">
                <a:latin typeface="Monaco" pitchFamily="2" charset="77"/>
              </a:rPr>
              <a:t>() {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;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</a:t>
            </a:r>
            <a:r>
              <a:rPr lang="en-US" dirty="0"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void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setFirstName</a:t>
            </a:r>
            <a:r>
              <a:rPr lang="en-US" dirty="0">
                <a:latin typeface="Monaco" pitchFamily="2" charset="77"/>
              </a:rPr>
              <a:t>(String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firstName</a:t>
            </a:r>
            <a:r>
              <a:rPr lang="en-US" dirty="0">
                <a:latin typeface="Monaco" pitchFamily="2" charset="77"/>
              </a:rPr>
              <a:t>) { </a:t>
            </a:r>
            <a:r>
              <a:rPr lang="en-US" dirty="0" err="1">
                <a:solidFill>
                  <a:srgbClr val="931A68"/>
                </a:solidFill>
                <a:latin typeface="Monaco" pitchFamily="2" charset="77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;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</a:t>
            </a:r>
            <a:r>
              <a:rPr lang="en-US" dirty="0"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String </a:t>
            </a:r>
            <a:r>
              <a:rPr lang="en-US" dirty="0" err="1">
                <a:latin typeface="Monaco" pitchFamily="2" charset="77"/>
              </a:rPr>
              <a:t>getLastName</a:t>
            </a:r>
            <a:r>
              <a:rPr lang="en-US" dirty="0">
                <a:latin typeface="Monaco" pitchFamily="2" charset="77"/>
              </a:rPr>
              <a:t>() {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;</a:t>
            </a:r>
            <a:r>
              <a:rPr lang="en-US" dirty="0"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void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setLastName</a:t>
            </a:r>
            <a:r>
              <a:rPr lang="en-US" dirty="0">
                <a:latin typeface="Monaco" pitchFamily="2" charset="77"/>
              </a:rPr>
              <a:t>(String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lastName</a:t>
            </a:r>
            <a:r>
              <a:rPr lang="en-US" dirty="0">
                <a:latin typeface="Monaco" pitchFamily="2" charset="77"/>
              </a:rPr>
              <a:t>) { </a:t>
            </a:r>
            <a:r>
              <a:rPr lang="en-US" dirty="0" err="1">
                <a:solidFill>
                  <a:srgbClr val="931A68"/>
                </a:solidFill>
                <a:latin typeface="Monaco" pitchFamily="2" charset="77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;</a:t>
            </a:r>
            <a:r>
              <a:rPr lang="en-US" dirty="0">
                <a:latin typeface="Monaco" pitchFamily="2" charset="77"/>
              </a:rPr>
              <a:t>}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String </a:t>
            </a:r>
            <a:r>
              <a:rPr lang="en-US" dirty="0" err="1">
                <a:latin typeface="Monaco" pitchFamily="2" charset="77"/>
              </a:rPr>
              <a:t>getFullName</a:t>
            </a:r>
            <a:r>
              <a:rPr lang="en-US" dirty="0">
                <a:latin typeface="Monaco" pitchFamily="2" charset="77"/>
              </a:rPr>
              <a:t>() {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+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 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+ 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;</a:t>
            </a:r>
            <a:endParaRPr lang="en-US" dirty="0">
              <a:solidFill>
                <a:srgbClr val="0326CC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}</a:t>
            </a:r>
          </a:p>
          <a:p>
            <a:r>
              <a:rPr lang="en-US" dirty="0">
                <a:latin typeface="Monaco" pitchFamily="2" charset="77"/>
              </a:rPr>
              <a:t>}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091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Example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5B01F-C706-FD48-9D3A-BDC7AB69A65C}"/>
              </a:ext>
            </a:extLst>
          </p:cNvPr>
          <p:cNvSpPr/>
          <p:nvPr/>
        </p:nvSpPr>
        <p:spPr>
          <a:xfrm>
            <a:off x="1162975" y="1720840"/>
            <a:ext cx="79810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package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com.trainologic.examples</a:t>
            </a:r>
            <a:r>
              <a:rPr lang="en-US" dirty="0">
                <a:latin typeface="Monaco" pitchFamily="2" charset="77"/>
              </a:rPr>
              <a:t>;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import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javax.faces.bean.ManagedBean</a:t>
            </a:r>
            <a:r>
              <a:rPr lang="en-US" dirty="0">
                <a:latin typeface="Monaco" pitchFamily="2" charset="77"/>
              </a:rPr>
              <a:t>;</a:t>
            </a: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b="1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b="1" dirty="0" err="1">
                <a:solidFill>
                  <a:srgbClr val="777777"/>
                </a:solidFill>
                <a:latin typeface="Monaco" pitchFamily="2" charset="77"/>
              </a:rPr>
              <a:t>ManagedBean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(name=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helloController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class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HelloController</a:t>
            </a:r>
            <a:r>
              <a:rPr lang="en-US" dirty="0">
                <a:latin typeface="Monaco" pitchFamily="2" charset="77"/>
              </a:rPr>
              <a:t> {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 public</a:t>
            </a:r>
            <a:r>
              <a:rPr lang="en-US" dirty="0">
                <a:latin typeface="Monaco" pitchFamily="2" charset="77"/>
              </a:rPr>
              <a:t> String </a:t>
            </a:r>
            <a:r>
              <a:rPr lang="en-US" dirty="0" err="1">
                <a:latin typeface="Monaco" pitchFamily="2" charset="77"/>
              </a:rPr>
              <a:t>saveName</a:t>
            </a:r>
            <a:r>
              <a:rPr lang="en-US" dirty="0">
                <a:latin typeface="Monaco" pitchFamily="2" charset="77"/>
              </a:rPr>
              <a:t>() {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"saved"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}</a:t>
            </a:r>
          </a:p>
          <a:p>
            <a:r>
              <a:rPr lang="en-US" dirty="0">
                <a:latin typeface="Monaco" pitchFamily="2" charset="77"/>
              </a:rPr>
              <a:t>}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385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faces-</a:t>
            </a:r>
            <a:r>
              <a:rPr lang="en-US" dirty="0" err="1"/>
              <a:t>config.xml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AA2D0-1522-B847-AB5F-64BACBF92D0A}"/>
              </a:ext>
            </a:extLst>
          </p:cNvPr>
          <p:cNvSpPr/>
          <p:nvPr/>
        </p:nvSpPr>
        <p:spPr>
          <a:xfrm>
            <a:off x="838200" y="1690688"/>
            <a:ext cx="83893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&lt;?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xml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"1.0"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encoding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"UTF-8"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?&gt;</a:t>
            </a:r>
            <a:endParaRPr lang="en-US" dirty="0">
              <a:solidFill>
                <a:srgbClr val="932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faces-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xmlns:xsi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"http://www.w3.org/2001/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XMLSchema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-instance"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xsi:schemaLocation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 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/web-facesconfig_2_2.xsd"</a:t>
            </a:r>
          </a:p>
          <a:p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"2.2"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932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navigation-rule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	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from-view-id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index.xhtml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from-view-id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	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navigation-case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	  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from-outcome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saved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from-outcome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	  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to-view-id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hello.xhtml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to-view-id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	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navigation-case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navigation-rule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faces-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config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171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Note that there is no code dealing with </a:t>
            </a:r>
            <a:r>
              <a:rPr lang="en-US" i="1" dirty="0" err="1"/>
              <a:t>HttpServletRequest</a:t>
            </a:r>
            <a:r>
              <a:rPr lang="en-US" dirty="0"/>
              <a:t> and its “response” counterpart.</a:t>
            </a:r>
          </a:p>
          <a:p>
            <a:pPr algn="l" rtl="0"/>
            <a:r>
              <a:rPr lang="en-US" dirty="0"/>
              <a:t>No code dealing with mapping of request parameters.</a:t>
            </a:r>
          </a:p>
          <a:p>
            <a:pPr algn="l" rtl="0"/>
            <a:r>
              <a:rPr lang="en-US" dirty="0"/>
              <a:t>A concise way of managing navigation.</a:t>
            </a:r>
          </a:p>
          <a:p>
            <a:pPr algn="l" rtl="0"/>
            <a:r>
              <a:rPr lang="en-US" dirty="0"/>
              <a:t>The view files (</a:t>
            </a:r>
            <a:r>
              <a:rPr lang="en-US" dirty="0" err="1"/>
              <a:t>facelets</a:t>
            </a:r>
            <a:r>
              <a:rPr lang="en-US" dirty="0"/>
              <a:t>) are simple and manageable.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understand how it works…</a:t>
            </a:r>
          </a:p>
        </p:txBody>
      </p:sp>
    </p:spTree>
    <p:extLst>
      <p:ext uri="{BB962C8B-B14F-4D97-AF65-F5344CB8AC3E}">
        <p14:creationId xmlns:p14="http://schemas.microsoft.com/office/powerpoint/2010/main" val="133590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Servlet to Rule Them All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JSF is built on top of the Servlets API.</a:t>
            </a:r>
          </a:p>
          <a:p>
            <a:pPr algn="l" rtl="0"/>
            <a:r>
              <a:rPr lang="en-US" dirty="0"/>
              <a:t>A JSF implementation must provide a servlet named: </a:t>
            </a:r>
            <a:r>
              <a:rPr lang="en-US" i="1" dirty="0" err="1"/>
              <a:t>javax.faces.webapp.FacesServlet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All URLs that require the JSF life-cycle processing, </a:t>
            </a:r>
            <a:r>
              <a:rPr lang="en-US" b="1" dirty="0"/>
              <a:t>must</a:t>
            </a:r>
            <a:r>
              <a:rPr lang="en-US" dirty="0"/>
              <a:t> pass through this servlet.</a:t>
            </a:r>
          </a:p>
        </p:txBody>
      </p:sp>
    </p:spTree>
    <p:extLst>
      <p:ext uri="{BB962C8B-B14F-4D97-AF65-F5344CB8AC3E}">
        <p14:creationId xmlns:p14="http://schemas.microsoft.com/office/powerpoint/2010/main" val="337882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FacesServlet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This Servlet is responsible for processing all of the HTTP requests sent by the client according to a well defined life cycle.</a:t>
            </a:r>
          </a:p>
          <a:p>
            <a:pPr algn="l" rtl="0"/>
            <a:r>
              <a:rPr lang="en-US" dirty="0"/>
              <a:t>The magic of JSF is all in this life cycle.</a:t>
            </a:r>
          </a:p>
          <a:p>
            <a:pPr algn="l" rtl="0"/>
            <a:r>
              <a:rPr lang="en-US" dirty="0"/>
              <a:t>We will discuss this life cycle late…</a:t>
            </a:r>
          </a:p>
        </p:txBody>
      </p:sp>
    </p:spTree>
    <p:extLst>
      <p:ext uri="{BB962C8B-B14F-4D97-AF65-F5344CB8AC3E}">
        <p14:creationId xmlns:p14="http://schemas.microsoft.com/office/powerpoint/2010/main" val="384657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</a:t>
            </a:r>
            <a:r>
              <a:rPr lang="en-US" dirty="0" err="1"/>
              <a:t>FacesServlet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following </a:t>
            </a:r>
            <a:r>
              <a:rPr lang="en-US" u="sng" dirty="0"/>
              <a:t>context parameters</a:t>
            </a:r>
            <a:r>
              <a:rPr lang="en-US" dirty="0"/>
              <a:t> can be used to configure a JSF application (important parameters only):</a:t>
            </a:r>
          </a:p>
          <a:p>
            <a:pPr lvl="1" algn="l" rtl="0"/>
            <a:r>
              <a:rPr lang="en-US" u="sng" dirty="0" err="1"/>
              <a:t>javax.faces.CONFIG_FILES</a:t>
            </a:r>
            <a:r>
              <a:rPr lang="en-US" dirty="0"/>
              <a:t> – a comma separated list of relative-to-context configuration files to load in addition to /WEB-INF/faces-</a:t>
            </a:r>
            <a:r>
              <a:rPr lang="en-US" dirty="0" err="1"/>
              <a:t>config.xml</a:t>
            </a:r>
            <a:r>
              <a:rPr lang="en-US" dirty="0"/>
              <a:t> (if exists).</a:t>
            </a:r>
          </a:p>
          <a:p>
            <a:pPr lvl="1" algn="l" rtl="0"/>
            <a:r>
              <a:rPr lang="en-US" u="sng" dirty="0" err="1"/>
              <a:t>javax.faces.STATE_SAVING_METHOD</a:t>
            </a:r>
            <a:r>
              <a:rPr lang="en-US" dirty="0"/>
              <a:t> – default is “server” and can be set to “client”.</a:t>
            </a:r>
          </a:p>
          <a:p>
            <a:pPr lvl="1" algn="l" rtl="0"/>
            <a:r>
              <a:rPr lang="en-US" u="sng" dirty="0" err="1"/>
              <a:t>javax.faces.PROJECT_STAGE</a:t>
            </a:r>
            <a:r>
              <a:rPr lang="en-US" dirty="0"/>
              <a:t> – can be set to one out of: “Development”, “</a:t>
            </a:r>
            <a:r>
              <a:rPr lang="en-US" dirty="0" err="1"/>
              <a:t>UnitTest</a:t>
            </a:r>
            <a:r>
              <a:rPr lang="en-US" dirty="0"/>
              <a:t>”, “</a:t>
            </a:r>
            <a:r>
              <a:rPr lang="en-US" dirty="0" err="1"/>
              <a:t>SystemTest</a:t>
            </a:r>
            <a:r>
              <a:rPr lang="en-US" dirty="0"/>
              <a:t>” or “Production”. (Default is “Development”).</a:t>
            </a:r>
          </a:p>
        </p:txBody>
      </p:sp>
    </p:spTree>
    <p:extLst>
      <p:ext uri="{BB962C8B-B14F-4D97-AF65-F5344CB8AC3E}">
        <p14:creationId xmlns:p14="http://schemas.microsoft.com/office/powerpoint/2010/main" val="107259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MVC is a design pattern for GUI-based application.</a:t>
            </a:r>
          </a:p>
          <a:p>
            <a:pPr algn="l" rtl="0"/>
            <a:r>
              <a:rPr lang="en-US" dirty="0"/>
              <a:t>This pattern provides separation between the Model (domain business logic), the View (presentation logic) and the Controller (UI event logic).</a:t>
            </a:r>
          </a:p>
          <a:p>
            <a:pPr algn="l" rtl="0"/>
            <a:r>
              <a:rPr lang="en-US" dirty="0"/>
              <a:t>The relationship between these decoupled components can be viewed in the following diagram…</a:t>
            </a:r>
          </a:p>
        </p:txBody>
      </p:sp>
    </p:spTree>
    <p:extLst>
      <p:ext uri="{BB962C8B-B14F-4D97-AF65-F5344CB8AC3E}">
        <p14:creationId xmlns:p14="http://schemas.microsoft.com/office/powerpoint/2010/main" val="389735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JSF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JSF is a framework for building web applications.</a:t>
            </a:r>
          </a:p>
          <a:p>
            <a:pPr algn="l" rtl="0"/>
            <a:r>
              <a:rPr lang="en-US" dirty="0"/>
              <a:t>Before we go into what JSF is and how to use it, we need to discuss the motivation behind it.</a:t>
            </a:r>
          </a:p>
          <a:p>
            <a:pPr algn="l" rtl="0"/>
            <a:r>
              <a:rPr lang="en-US" dirty="0" err="1"/>
              <a:t>JavaEE</a:t>
            </a:r>
            <a:r>
              <a:rPr lang="en-US" dirty="0"/>
              <a:t> provides several standards for building web applications: Servlets, JSP, </a:t>
            </a:r>
            <a:r>
              <a:rPr lang="en-US" dirty="0" err="1"/>
              <a:t>Taglibs</a:t>
            </a:r>
            <a:r>
              <a:rPr lang="en-US" dirty="0"/>
              <a:t>, JSTL, etc..</a:t>
            </a:r>
          </a:p>
          <a:p>
            <a:pPr algn="l" rtl="0"/>
            <a:r>
              <a:rPr lang="en-US" dirty="0"/>
              <a:t>What’s wrong with building web applications on-top of these standards?</a:t>
            </a:r>
          </a:p>
        </p:txBody>
      </p:sp>
    </p:spTree>
    <p:extLst>
      <p:ext uri="{BB962C8B-B14F-4D97-AF65-F5344CB8AC3E}">
        <p14:creationId xmlns:p14="http://schemas.microsoft.com/office/powerpoint/2010/main" val="155983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</a:t>
            </a:r>
            <a:endParaRPr lang="he-IL" dirty="0"/>
          </a:p>
        </p:txBody>
      </p:sp>
      <p:pic>
        <p:nvPicPr>
          <p:cNvPr id="4" name="Picture 2" descr="MVC Structure (generic)">
            <a:extLst>
              <a:ext uri="{FF2B5EF4-FFF2-40B4-BE49-F238E27FC236}">
                <a16:creationId xmlns:a16="http://schemas.microsoft.com/office/drawing/2014/main" id="{C21E5F42-7991-CE4F-9949-1ABE5E4EF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840" y="1409825"/>
            <a:ext cx="6310320" cy="4417225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3FD2C-BA3E-D847-AD8E-66DA5ECD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JSF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Controller part in JSF:</a:t>
            </a:r>
          </a:p>
          <a:p>
            <a:pPr lvl="1" algn="l" rtl="0"/>
            <a:r>
              <a:rPr lang="en-US" dirty="0"/>
              <a:t>The </a:t>
            </a:r>
            <a:r>
              <a:rPr lang="en-US" i="1" dirty="0" err="1"/>
              <a:t>FacesServlet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The managed beans.</a:t>
            </a:r>
          </a:p>
          <a:p>
            <a:pPr algn="l" rtl="0"/>
            <a:r>
              <a:rPr lang="en-US" dirty="0"/>
              <a:t>The View part in JSF:</a:t>
            </a:r>
          </a:p>
          <a:p>
            <a:pPr lvl="1" algn="l" rtl="0"/>
            <a:r>
              <a:rPr lang="en-US" dirty="0"/>
              <a:t>JSF UI Components.</a:t>
            </a:r>
          </a:p>
          <a:p>
            <a:pPr lvl="1" algn="l" rtl="0"/>
            <a:r>
              <a:rPr lang="en-US" dirty="0"/>
              <a:t>View handler implementations: (</a:t>
            </a:r>
            <a:r>
              <a:rPr lang="en-US" dirty="0" err="1"/>
              <a:t>Facelets</a:t>
            </a:r>
            <a:r>
              <a:rPr lang="en-US" dirty="0"/>
              <a:t>, JSP).</a:t>
            </a:r>
          </a:p>
          <a:p>
            <a:pPr algn="l" rtl="0"/>
            <a:r>
              <a:rPr lang="en-US" dirty="0"/>
              <a:t>The Model part in JSF:</a:t>
            </a:r>
          </a:p>
          <a:p>
            <a:pPr lvl="1" algn="l" rtl="0"/>
            <a:r>
              <a:rPr lang="en-US" dirty="0"/>
              <a:t>The non-JSF business layer (e.g.: EJBs).</a:t>
            </a:r>
          </a:p>
        </p:txBody>
      </p:sp>
    </p:spTree>
    <p:extLst>
      <p:ext uri="{BB962C8B-B14F-4D97-AF65-F5344CB8AC3E}">
        <p14:creationId xmlns:p14="http://schemas.microsoft.com/office/powerpoint/2010/main" val="412135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JSF allows you to build you web application in an object-oriented way.</a:t>
            </a:r>
          </a:p>
          <a:p>
            <a:pPr algn="l" rtl="0"/>
            <a:r>
              <a:rPr lang="en-US" dirty="0"/>
              <a:t>I.e., JSF provides the glue between the HTTP protocol (and the HTML representation) and the objects in our application.</a:t>
            </a:r>
          </a:p>
          <a:p>
            <a:pPr algn="l" rtl="0"/>
            <a:r>
              <a:rPr lang="en-US" dirty="0"/>
              <a:t>Now we are going to see how to work with those JSF objects (known as UI components) in order to develop a web UI.</a:t>
            </a:r>
          </a:p>
        </p:txBody>
      </p:sp>
    </p:spTree>
    <p:extLst>
      <p:ext uri="{BB962C8B-B14F-4D97-AF65-F5344CB8AC3E}">
        <p14:creationId xmlns:p14="http://schemas.microsoft.com/office/powerpoint/2010/main" val="52098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Hierarchy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3870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dirty="0"/>
              <a:t>Every UI page in JSF is to be considered as a tree of components.</a:t>
            </a:r>
          </a:p>
          <a:p>
            <a:pPr algn="l" rtl="0"/>
            <a:r>
              <a:rPr lang="en-US" dirty="0"/>
              <a:t>Let’s review our ‘hello world’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5384E-8647-5842-92B8-38CEDF6A51D3}"/>
              </a:ext>
            </a:extLst>
          </p:cNvPr>
          <p:cNvSpPr/>
          <p:nvPr/>
        </p:nvSpPr>
        <p:spPr>
          <a:xfrm>
            <a:off x="838200" y="2799494"/>
            <a:ext cx="103513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&lt;!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DOCTYPE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29292"/>
                </a:solidFill>
                <a:latin typeface="Monaco" pitchFamily="2" charset="77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"-//W3C//DTD XHTML 1.0 Transitional//EN"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</a:t>
            </a:r>
            <a:endParaRPr lang="en-US" sz="1600" dirty="0">
              <a:solidFill>
                <a:srgbClr val="009193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1600" dirty="0">
                <a:solidFill>
                  <a:srgbClr val="4E9072"/>
                </a:solidFill>
                <a:latin typeface="Monaco" pitchFamily="2" charset="77"/>
              </a:rPr>
              <a:t>"http://www.w3.org/TR/xhtml1/DTD/xhtml1-transitional.dtd"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072"/>
              </a:solidFill>
              <a:latin typeface="Monaco" pitchFamily="2" charset="77"/>
            </a:endParaRPr>
          </a:p>
          <a:p>
            <a:br>
              <a:rPr lang="en-US" sz="1600" dirty="0">
                <a:latin typeface="Monaco" pitchFamily="2" charset="77"/>
              </a:rPr>
            </a:b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  <a:hlinkClick r:id="rId2"/>
              </a:rPr>
              <a:t>http://www.w3.org/1999/xhtml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1600" b="1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  <a:hlinkClick r:id="rId3"/>
              </a:rPr>
              <a:t>http://java.sun.com/jsf/html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 </a:t>
            </a:r>
            <a:r>
              <a:rPr lang="en-US" sz="1600" b="1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/core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First Name: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name.firstName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br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/&gt;</a:t>
            </a:r>
          </a:p>
          <a:p>
            <a:r>
              <a:rPr lang="en-US" sz="1600" dirty="0">
                <a:latin typeface="Monaco" pitchFamily="2" charset="77"/>
              </a:rPr>
              <a:t>Last Name: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name.lastName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br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/&gt;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commandButton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helloController.saveName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"Submit"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h:commandButton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 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271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Hierarchy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387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Highlighted are he JSF UI components that make the hierarchy of this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5384E-8647-5842-92B8-38CEDF6A51D3}"/>
              </a:ext>
            </a:extLst>
          </p:cNvPr>
          <p:cNvSpPr/>
          <p:nvPr/>
        </p:nvSpPr>
        <p:spPr>
          <a:xfrm>
            <a:off x="838200" y="2799494"/>
            <a:ext cx="1035136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&lt;!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DOCTYPE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29292"/>
                </a:solidFill>
                <a:latin typeface="Monaco" pitchFamily="2" charset="77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"-//W3C//DTD XHTML 1.0 Transitional//EN"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</a:t>
            </a:r>
            <a:endParaRPr lang="en-US" sz="1600" dirty="0">
              <a:solidFill>
                <a:srgbClr val="009193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1600" dirty="0">
                <a:solidFill>
                  <a:srgbClr val="4E9072"/>
                </a:solidFill>
                <a:latin typeface="Monaco" pitchFamily="2" charset="77"/>
              </a:rPr>
              <a:t>"http://www.w3.org/TR/xhtml1/DTD/xhtml1-transitional.dtd"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072"/>
              </a:solidFill>
              <a:latin typeface="Monaco" pitchFamily="2" charset="77"/>
            </a:endParaRPr>
          </a:p>
          <a:p>
            <a:br>
              <a:rPr lang="en-US" sz="1600" dirty="0">
                <a:latin typeface="Monaco" pitchFamily="2" charset="77"/>
              </a:rPr>
            </a:b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  <a:hlinkClick r:id="rId2"/>
              </a:rPr>
              <a:t>http://www.w3.org/1999/xhtml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1600" b="1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  <a:hlinkClick r:id="rId3"/>
              </a:rPr>
              <a:t>http://java.sun.com/jsf/html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 </a:t>
            </a:r>
            <a:r>
              <a:rPr lang="en-US" sz="1600" b="1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sz="1600" b="1" dirty="0">
                <a:solidFill>
                  <a:srgbClr val="3933FF"/>
                </a:solidFill>
                <a:latin typeface="Monaco" pitchFamily="2" charset="77"/>
              </a:rPr>
              <a:t>/core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2000" b="1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First Name: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2000" b="1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2000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name.firstName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br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/&gt;</a:t>
            </a:r>
          </a:p>
          <a:p>
            <a:r>
              <a:rPr lang="en-US" sz="1600" dirty="0">
                <a:latin typeface="Monaco" pitchFamily="2" charset="77"/>
              </a:rPr>
              <a:t>Last Name: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name.lastName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&gt;&lt;</a:t>
            </a:r>
            <a:r>
              <a:rPr lang="en-US" sz="1600" dirty="0" err="1">
                <a:solidFill>
                  <a:srgbClr val="4E9192"/>
                </a:solidFill>
                <a:latin typeface="Monaco" pitchFamily="2" charset="77"/>
              </a:rPr>
              <a:t>br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/&gt;</a:t>
            </a: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sz="2000" dirty="0" err="1">
                <a:solidFill>
                  <a:srgbClr val="4E9192"/>
                </a:solidFill>
                <a:latin typeface="Monaco" pitchFamily="2" charset="77"/>
              </a:rPr>
              <a:t>h:</a:t>
            </a:r>
            <a:r>
              <a:rPr lang="en-US" sz="2000" b="1" dirty="0" err="1">
                <a:solidFill>
                  <a:srgbClr val="4E9192"/>
                </a:solidFill>
                <a:latin typeface="Monaco" pitchFamily="2" charset="77"/>
              </a:rPr>
              <a:t>commandButton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helloController.saveName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"Submit"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h:commandButton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   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b="1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sz="1600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sz="1600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sz="1600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048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1992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Following is a diagram of the JSF components’ hierarchy of our example: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D9A350-73CA-9140-8769-741C68BCA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282018"/>
              </p:ext>
            </p:extLst>
          </p:nvPr>
        </p:nvGraphicFramePr>
        <p:xfrm>
          <a:off x="2285753" y="2645546"/>
          <a:ext cx="7772399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81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Bindings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From the example, we can see that there is some sort of special notation in the </a:t>
            </a:r>
            <a:r>
              <a:rPr lang="en-US" dirty="0" err="1"/>
              <a:t>Facelets</a:t>
            </a:r>
            <a:r>
              <a:rPr lang="en-US" dirty="0"/>
              <a:t> file regarding the JSF components.</a:t>
            </a:r>
          </a:p>
          <a:p>
            <a:pPr algn="l" rtl="0"/>
            <a:r>
              <a:rPr lang="en-US" dirty="0"/>
              <a:t>This is the binding between the UI components and the </a:t>
            </a:r>
            <a:r>
              <a:rPr lang="en-US" u="sng" dirty="0"/>
              <a:t>managed beans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The special notation is the JSF Expression Language (EL).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get to know managed beans…</a:t>
            </a:r>
          </a:p>
        </p:txBody>
      </p:sp>
    </p:spTree>
    <p:extLst>
      <p:ext uri="{BB962C8B-B14F-4D97-AF65-F5344CB8AC3E}">
        <p14:creationId xmlns:p14="http://schemas.microsoft.com/office/powerpoint/2010/main" val="906825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Beans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An important layer in JSF.</a:t>
            </a:r>
          </a:p>
          <a:p>
            <a:pPr algn="l" rtl="0"/>
            <a:r>
              <a:rPr lang="en-US" dirty="0"/>
              <a:t>Provide the ability to configure the component tree by using POJOs.</a:t>
            </a:r>
          </a:p>
          <a:p>
            <a:pPr algn="l" rtl="0"/>
            <a:r>
              <a:rPr lang="en-US" dirty="0"/>
              <a:t>The binding between the UI components and the managed beans is done by using EL.</a:t>
            </a:r>
          </a:p>
          <a:p>
            <a:pPr algn="l" rtl="0"/>
            <a:r>
              <a:rPr lang="en-US" dirty="0"/>
              <a:t>In the discussed example, there is a binding between the </a:t>
            </a:r>
            <a:r>
              <a:rPr lang="en-US" i="1" dirty="0" err="1"/>
              <a:t>inputText</a:t>
            </a:r>
            <a:r>
              <a:rPr lang="en-US" dirty="0"/>
              <a:t> components and the properties of a managed-bean called ‘</a:t>
            </a:r>
            <a:r>
              <a:rPr lang="en-US" u="sng" dirty="0"/>
              <a:t>name’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The </a:t>
            </a:r>
            <a:r>
              <a:rPr lang="en-US" i="1" dirty="0" err="1"/>
              <a:t>commandButton</a:t>
            </a:r>
            <a:r>
              <a:rPr lang="en-US" dirty="0"/>
              <a:t> is bound to a method invocation of another managed-bean.</a:t>
            </a:r>
          </a:p>
        </p:txBody>
      </p:sp>
    </p:spTree>
    <p:extLst>
      <p:ext uri="{BB962C8B-B14F-4D97-AF65-F5344CB8AC3E}">
        <p14:creationId xmlns:p14="http://schemas.microsoft.com/office/powerpoint/2010/main" val="3771705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Managed Bean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Managed beans are defined by using the @</a:t>
            </a:r>
            <a:r>
              <a:rPr lang="en-US" dirty="0" err="1"/>
              <a:t>ManagedBean</a:t>
            </a:r>
            <a:r>
              <a:rPr lang="en-US" i="1" dirty="0"/>
              <a:t> </a:t>
            </a:r>
            <a:r>
              <a:rPr lang="en-US" dirty="0"/>
              <a:t>annotation.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Accepts the following attributes:</a:t>
            </a:r>
          </a:p>
          <a:p>
            <a:pPr lvl="1" algn="l" rtl="0"/>
            <a:r>
              <a:rPr lang="en-US" u="sng" dirty="0"/>
              <a:t>name</a:t>
            </a:r>
            <a:r>
              <a:rPr lang="en-US" dirty="0"/>
              <a:t> – the name of the managed bean.</a:t>
            </a:r>
          </a:p>
          <a:p>
            <a:pPr lvl="1" algn="l" rtl="0"/>
            <a:r>
              <a:rPr lang="en-US" u="sng" dirty="0"/>
              <a:t>eager</a:t>
            </a:r>
            <a:r>
              <a:rPr lang="en-US" dirty="0"/>
              <a:t> – a Boolean value which defaults to </a:t>
            </a:r>
            <a:r>
              <a:rPr lang="en-US" i="1" dirty="0"/>
              <a:t>false</a:t>
            </a:r>
            <a:r>
              <a:rPr lang="en-US" dirty="0"/>
              <a:t>. If it is </a:t>
            </a:r>
            <a:r>
              <a:rPr lang="en-US" i="1" dirty="0"/>
              <a:t>true, </a:t>
            </a:r>
            <a:r>
              <a:rPr lang="en-US" dirty="0"/>
              <a:t>then only if the </a:t>
            </a:r>
            <a:r>
              <a:rPr lang="en-US" u="sng" dirty="0"/>
              <a:t>scope</a:t>
            </a:r>
            <a:r>
              <a:rPr lang="en-US" dirty="0"/>
              <a:t> of the managed bean is “application” the bean must be instantiated on application startup.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Scope?!?</a:t>
            </a:r>
          </a:p>
        </p:txBody>
      </p:sp>
    </p:spTree>
    <p:extLst>
      <p:ext uri="{BB962C8B-B14F-4D97-AF65-F5344CB8AC3E}">
        <p14:creationId xmlns:p14="http://schemas.microsoft.com/office/powerpoint/2010/main" val="957743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managed bean can be attached to one of the following scopes:</a:t>
            </a:r>
          </a:p>
          <a:p>
            <a:pPr lvl="1" algn="l" rtl="0"/>
            <a:r>
              <a:rPr lang="en-US" u="sng" dirty="0"/>
              <a:t>application</a:t>
            </a:r>
            <a:r>
              <a:rPr lang="en-US" dirty="0"/>
              <a:t> – a single instance will be shared across the entire </a:t>
            </a:r>
            <a:r>
              <a:rPr lang="en-US" i="1" dirty="0" err="1"/>
              <a:t>ServletContext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session</a:t>
            </a:r>
            <a:r>
              <a:rPr lang="en-US" dirty="0"/>
              <a:t> – an instance per-session will be created (</a:t>
            </a:r>
            <a:r>
              <a:rPr lang="en-US" dirty="0" err="1"/>
              <a:t>HttpSession</a:t>
            </a:r>
            <a:r>
              <a:rPr lang="en-US" dirty="0"/>
              <a:t> level).</a:t>
            </a:r>
          </a:p>
          <a:p>
            <a:pPr lvl="1" algn="l" rtl="0"/>
            <a:r>
              <a:rPr lang="en-US" u="sng" dirty="0"/>
              <a:t>request</a:t>
            </a:r>
            <a:r>
              <a:rPr lang="en-US" dirty="0"/>
              <a:t> – an instance per-request will be created (</a:t>
            </a:r>
            <a:r>
              <a:rPr lang="en-US" dirty="0" err="1"/>
              <a:t>HttpServletRequest</a:t>
            </a:r>
            <a:r>
              <a:rPr lang="en-US" dirty="0"/>
              <a:t> level).</a:t>
            </a:r>
          </a:p>
          <a:p>
            <a:pPr lvl="1" algn="l" rtl="0"/>
            <a:r>
              <a:rPr lang="en-US" u="sng" dirty="0"/>
              <a:t>view</a:t>
            </a:r>
            <a:r>
              <a:rPr lang="en-US" dirty="0"/>
              <a:t> – an instance will be bound for the </a:t>
            </a:r>
            <a:r>
              <a:rPr lang="en-US" i="1" dirty="0"/>
              <a:t>view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none</a:t>
            </a:r>
            <a:r>
              <a:rPr lang="en-US" dirty="0"/>
              <a:t> – a new instance will be returned and not be bound to any scope.</a:t>
            </a:r>
          </a:p>
          <a:p>
            <a:pPr lvl="1" algn="l" rtl="0"/>
            <a:r>
              <a:rPr lang="en-US" u="sng" dirty="0"/>
              <a:t>custom</a:t>
            </a:r>
            <a:r>
              <a:rPr lang="en-US" dirty="0"/>
              <a:t> – explained later.</a:t>
            </a:r>
          </a:p>
        </p:txBody>
      </p:sp>
    </p:spTree>
    <p:extLst>
      <p:ext uri="{BB962C8B-B14F-4D97-AF65-F5344CB8AC3E}">
        <p14:creationId xmlns:p14="http://schemas.microsoft.com/office/powerpoint/2010/main" val="7862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JSF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Well, nothing is wrong with implementing your web application using Servlets &amp; JSP.</a:t>
            </a:r>
          </a:p>
          <a:p>
            <a:pPr algn="l" rtl="0"/>
            <a:r>
              <a:rPr lang="en-US" dirty="0"/>
              <a:t>However, you will most probably find yourself dealing with a lot of plumbing code dealing with your web application’s infra-structure.</a:t>
            </a:r>
          </a:p>
          <a:p>
            <a:pPr algn="l" rtl="0"/>
            <a:r>
              <a:rPr lang="en-US" dirty="0"/>
              <a:t>Let’s highlight some of the infra-structure services that are common for web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3009939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following annotations control the scope:</a:t>
            </a:r>
          </a:p>
          <a:p>
            <a:pPr lvl="1" algn="l" rtl="0"/>
            <a:r>
              <a:rPr lang="en-US" dirty="0"/>
              <a:t>@</a:t>
            </a:r>
            <a:r>
              <a:rPr lang="en-US" dirty="0" err="1"/>
              <a:t>ApplicationScoped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@</a:t>
            </a:r>
            <a:r>
              <a:rPr lang="en-US" dirty="0" err="1"/>
              <a:t>CustomScoped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@</a:t>
            </a:r>
            <a:r>
              <a:rPr lang="en-US" dirty="0" err="1"/>
              <a:t>NoneScoped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@</a:t>
            </a:r>
            <a:r>
              <a:rPr lang="en-US" dirty="0" err="1"/>
              <a:t>RequestScoped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@</a:t>
            </a:r>
            <a:r>
              <a:rPr lang="en-US" dirty="0" err="1"/>
              <a:t>SessionScoped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@</a:t>
            </a:r>
            <a:r>
              <a:rPr lang="en-US" dirty="0" err="1"/>
              <a:t>ViewScoped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46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Bean Life-cycle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When a managed bean is referenced by an EL expression, the relevant scope is searched for the bean.</a:t>
            </a:r>
          </a:p>
          <a:p>
            <a:pPr algn="l" rtl="0"/>
            <a:r>
              <a:rPr lang="en-US" dirty="0"/>
              <a:t>If not found, the managed bean will be instantiated and bound to the scope.</a:t>
            </a:r>
          </a:p>
          <a:p>
            <a:pPr algn="l" rtl="0"/>
            <a:r>
              <a:rPr lang="en-US" dirty="0"/>
              <a:t>You can use the standard @</a:t>
            </a:r>
            <a:r>
              <a:rPr lang="en-US" i="1" dirty="0" err="1"/>
              <a:t>PostConstruct</a:t>
            </a:r>
            <a:r>
              <a:rPr lang="en-US" dirty="0"/>
              <a:t> annotation to specify initialization method (</a:t>
            </a:r>
            <a:r>
              <a:rPr lang="en-US" i="1" dirty="0"/>
              <a:t>void</a:t>
            </a:r>
            <a:r>
              <a:rPr lang="en-US" dirty="0"/>
              <a:t> and no-</a:t>
            </a:r>
            <a:r>
              <a:rPr lang="en-US" dirty="0" err="1"/>
              <a:t>args</a:t>
            </a:r>
            <a:r>
              <a:rPr lang="en-US" dirty="0"/>
              <a:t>).</a:t>
            </a:r>
          </a:p>
          <a:p>
            <a:pPr algn="l" rtl="0"/>
            <a:r>
              <a:rPr lang="en-US" dirty="0"/>
              <a:t>When the scope ends, the bean is being unbound and a @</a:t>
            </a:r>
            <a:r>
              <a:rPr lang="en-US" i="1" dirty="0" err="1"/>
              <a:t>PreDestroy</a:t>
            </a:r>
            <a:r>
              <a:rPr lang="en-US" i="1" dirty="0"/>
              <a:t> </a:t>
            </a:r>
            <a:r>
              <a:rPr lang="en-US" dirty="0"/>
              <a:t>method is invoked (if exists). </a:t>
            </a:r>
          </a:p>
          <a:p>
            <a:pPr algn="l" rtl="0"/>
            <a:r>
              <a:rPr lang="en-US" dirty="0"/>
              <a:t>Not for scope = none.</a:t>
            </a:r>
          </a:p>
        </p:txBody>
      </p:sp>
    </p:spTree>
    <p:extLst>
      <p:ext uri="{BB962C8B-B14F-4D97-AF65-F5344CB8AC3E}">
        <p14:creationId xmlns:p14="http://schemas.microsoft.com/office/powerpoint/2010/main" val="310409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Scope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JSF is build on top of the Servlet specification.</a:t>
            </a:r>
          </a:p>
          <a:p>
            <a:pPr algn="l" rtl="0"/>
            <a:r>
              <a:rPr lang="en-US" dirty="0"/>
              <a:t>I.e., for every request that JSF handles, there is an </a:t>
            </a:r>
            <a:r>
              <a:rPr lang="en-US" i="1" dirty="0" err="1"/>
              <a:t>HttpServletRequest</a:t>
            </a:r>
            <a:r>
              <a:rPr lang="en-US" dirty="0"/>
              <a:t> instance behind the scene.</a:t>
            </a:r>
          </a:p>
          <a:p>
            <a:pPr algn="l" rtl="0"/>
            <a:r>
              <a:rPr lang="en-US" dirty="0"/>
              <a:t>When a managed bean with the scope “request” is created, it will be stored as an attribute (not parameter) under the same name.</a:t>
            </a:r>
          </a:p>
          <a:p>
            <a:pPr algn="l" rtl="0"/>
            <a:r>
              <a:rPr lang="en-US" dirty="0"/>
              <a:t>When the request ends, the instance will be unbound.</a:t>
            </a:r>
          </a:p>
        </p:txBody>
      </p:sp>
    </p:spTree>
    <p:extLst>
      <p:ext uri="{BB962C8B-B14F-4D97-AF65-F5344CB8AC3E}">
        <p14:creationId xmlns:p14="http://schemas.microsoft.com/office/powerpoint/2010/main" val="2912974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Session Scope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When a “session” scoped managed bean is created, it will be stored in an attribute by the same name on the </a:t>
            </a:r>
            <a:r>
              <a:rPr lang="en-US" i="1" dirty="0" err="1"/>
              <a:t>HttpSession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Note that for large amounts of session-scoped beans, there will be pressure on the GC.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55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 Scope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When a “view” scoped managed bean is created, it will be stored in the </a:t>
            </a:r>
            <a:r>
              <a:rPr lang="en-US" i="1" dirty="0" err="1"/>
              <a:t>viewMap</a:t>
            </a:r>
            <a:r>
              <a:rPr lang="en-US" dirty="0"/>
              <a:t> property of the </a:t>
            </a:r>
            <a:r>
              <a:rPr lang="en-US" i="1" dirty="0" err="1"/>
              <a:t>UIViewRoot</a:t>
            </a:r>
            <a:r>
              <a:rPr lang="en-US" dirty="0"/>
              <a:t> object.</a:t>
            </a:r>
          </a:p>
          <a:p>
            <a:pPr algn="l" rtl="0"/>
            <a:r>
              <a:rPr lang="en-US" dirty="0" err="1"/>
              <a:t>UIViewRoot</a:t>
            </a:r>
            <a:r>
              <a:rPr lang="en-US" dirty="0"/>
              <a:t> is the root of the component tree.</a:t>
            </a:r>
          </a:p>
          <a:p>
            <a:pPr algn="l" rtl="0"/>
            <a:r>
              <a:rPr lang="en-US" dirty="0"/>
              <a:t>It’s state storage is configuration dependent. Can be either ”server” or “client”.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Scope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global bean.</a:t>
            </a:r>
          </a:p>
          <a:p>
            <a:pPr algn="l" rtl="0"/>
            <a:r>
              <a:rPr lang="en-US" dirty="0"/>
              <a:t>Stored as an attribute under the </a:t>
            </a:r>
            <a:r>
              <a:rPr lang="en-US" i="1" dirty="0" err="1"/>
              <a:t>ServletContext</a:t>
            </a:r>
            <a:r>
              <a:rPr lang="en-US" dirty="0"/>
              <a:t> object.</a:t>
            </a:r>
          </a:p>
          <a:p>
            <a:pPr algn="l" rtl="0"/>
            <a:r>
              <a:rPr lang="en-US" b="1" u="sng" dirty="0"/>
              <a:t>Must be thread-safe</a:t>
            </a:r>
            <a:r>
              <a:rPr lang="en-US" dirty="0"/>
              <a:t>.</a:t>
            </a:r>
          </a:p>
          <a:p>
            <a:pPr algn="l" rtl="0"/>
            <a:endParaRPr lang="en-US" b="1" u="sng" dirty="0"/>
          </a:p>
          <a:p>
            <a:pPr algn="l" rtl="0"/>
            <a:r>
              <a:rPr lang="en-US" dirty="0"/>
              <a:t>You were warned!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15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Scope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Useful for creating dynamic object trees composed of managed beans.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example, creating a </a:t>
            </a:r>
            <a:r>
              <a:rPr lang="en-US" i="1" dirty="0"/>
              <a:t>Company</a:t>
            </a:r>
            <a:r>
              <a:rPr lang="en-US" dirty="0"/>
              <a:t> managed bean that has </a:t>
            </a:r>
            <a:r>
              <a:rPr lang="en-US" i="1" dirty="0" err="1"/>
              <a:t>ceo</a:t>
            </a:r>
            <a:r>
              <a:rPr lang="en-US" dirty="0"/>
              <a:t> and </a:t>
            </a:r>
            <a:r>
              <a:rPr lang="en-US" i="1" dirty="0" err="1"/>
              <a:t>cto</a:t>
            </a:r>
            <a:r>
              <a:rPr lang="en-US" dirty="0"/>
              <a:t> managed beans of type </a:t>
            </a:r>
            <a:r>
              <a:rPr lang="en-US" i="1" dirty="0"/>
              <a:t>Employee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Wait. How can we reference from one bean to another?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28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ManagedProperty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Allows for Dependency Injection of one managed bean (or its property) into another managed bean.</a:t>
            </a:r>
          </a:p>
          <a:p>
            <a:pPr algn="l" rtl="0"/>
            <a:r>
              <a:rPr lang="en-US" dirty="0"/>
              <a:t>The </a:t>
            </a:r>
            <a:r>
              <a:rPr lang="en-US" i="1" dirty="0"/>
              <a:t>value</a:t>
            </a:r>
            <a:r>
              <a:rPr lang="en-US" dirty="0"/>
              <a:t> attribute can accept either a literal value or an EL value.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 Technology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When JSF was introduced, the most popular ‘view’ technology to use with it was JSP.</a:t>
            </a:r>
          </a:p>
          <a:p>
            <a:pPr algn="l" rtl="0"/>
            <a:r>
              <a:rPr lang="en-US" dirty="0"/>
              <a:t>That made sense as it was the only </a:t>
            </a:r>
            <a:r>
              <a:rPr lang="en-US" dirty="0" err="1"/>
              <a:t>JavaEE</a:t>
            </a:r>
            <a:r>
              <a:rPr lang="en-US" dirty="0"/>
              <a:t> standard one.</a:t>
            </a:r>
          </a:p>
          <a:p>
            <a:pPr algn="l" rtl="0"/>
            <a:r>
              <a:rPr lang="en-US" dirty="0"/>
              <a:t>However, that introduced some problems.</a:t>
            </a:r>
          </a:p>
          <a:p>
            <a:pPr algn="l" rtl="0"/>
            <a:r>
              <a:rPr lang="en-US" dirty="0"/>
              <a:t>JSF needs to use the ‘view’ to build the component tree.</a:t>
            </a:r>
          </a:p>
          <a:p>
            <a:pPr algn="l" rtl="0"/>
            <a:r>
              <a:rPr lang="en-US" dirty="0"/>
              <a:t>However, the only way to ”evaluate” a JSP is to go through the JSP/Servlet lifecycle.</a:t>
            </a:r>
          </a:p>
          <a:p>
            <a:pPr algn="l" rtl="0"/>
            <a:r>
              <a:rPr lang="en-US" dirty="0"/>
              <a:t>I.e., JSF can’t interact directly with JSP. It has to go through the Servlet container.</a:t>
            </a:r>
          </a:p>
        </p:txBody>
      </p:sp>
    </p:spTree>
    <p:extLst>
      <p:ext uri="{BB962C8B-B14F-4D97-AF65-F5344CB8AC3E}">
        <p14:creationId xmlns:p14="http://schemas.microsoft.com/office/powerpoint/2010/main" val="1142656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Facelets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That was the main reason for developing </a:t>
            </a:r>
            <a:r>
              <a:rPr lang="en-US" dirty="0" err="1"/>
              <a:t>Facelets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The most popular view technology for JSF.</a:t>
            </a:r>
          </a:p>
          <a:p>
            <a:pPr algn="l" rtl="0"/>
            <a:r>
              <a:rPr lang="en-US" dirty="0"/>
              <a:t>Based on XHTML syntax.</a:t>
            </a:r>
          </a:p>
          <a:p>
            <a:pPr algn="l" rtl="0"/>
            <a:r>
              <a:rPr lang="en-US" dirty="0"/>
              <a:t>Doesn’t required a Servlet container to process it.</a:t>
            </a:r>
          </a:p>
          <a:p>
            <a:pPr algn="l" rtl="0"/>
            <a:r>
              <a:rPr lang="en-US" dirty="0"/>
              <a:t>Parsed by JSF in order to build the component tree.</a:t>
            </a:r>
          </a:p>
        </p:txBody>
      </p:sp>
    </p:spTree>
    <p:extLst>
      <p:ext uri="{BB962C8B-B14F-4D97-AF65-F5344CB8AC3E}">
        <p14:creationId xmlns:p14="http://schemas.microsoft.com/office/powerpoint/2010/main" val="77712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Infra-Structure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Most web applications will need the following:</a:t>
            </a:r>
          </a:p>
          <a:p>
            <a:pPr lvl="1" algn="l" rtl="0"/>
            <a:r>
              <a:rPr lang="en-US" dirty="0"/>
              <a:t>A central place (e.g., XML file) for specifying the navigation rules for your site.</a:t>
            </a:r>
          </a:p>
          <a:p>
            <a:pPr lvl="1" algn="l" rtl="0"/>
            <a:r>
              <a:rPr lang="en-US" dirty="0"/>
              <a:t>Validation services.</a:t>
            </a:r>
          </a:p>
          <a:p>
            <a:pPr lvl="1" algn="l" rtl="0"/>
            <a:r>
              <a:rPr lang="en-US" dirty="0"/>
              <a:t>Mapping HTTP request parameters to POJOs.</a:t>
            </a:r>
          </a:p>
          <a:p>
            <a:pPr lvl="1" algn="l" rtl="0"/>
            <a:r>
              <a:rPr lang="en-US" dirty="0"/>
              <a:t>Conversion utilities.</a:t>
            </a:r>
          </a:p>
          <a:p>
            <a:pPr lvl="1" algn="l" rtl="0"/>
            <a:r>
              <a:rPr lang="en-US" dirty="0"/>
              <a:t>Error management.</a:t>
            </a:r>
          </a:p>
          <a:p>
            <a:pPr lvl="1" algn="l" rtl="0"/>
            <a:r>
              <a:rPr lang="en-US" dirty="0"/>
              <a:t>Reusable view components.</a:t>
            </a:r>
          </a:p>
          <a:p>
            <a:pPr lvl="1" algn="l" rtl="0"/>
            <a:r>
              <a:rPr lang="en-US" dirty="0"/>
              <a:t>Life-cycle management.</a:t>
            </a:r>
          </a:p>
        </p:txBody>
      </p:sp>
    </p:spTree>
    <p:extLst>
      <p:ext uri="{BB962C8B-B14F-4D97-AF65-F5344CB8AC3E}">
        <p14:creationId xmlns:p14="http://schemas.microsoft.com/office/powerpoint/2010/main" val="4149644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Facelets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6298"/>
          </a:xfrm>
        </p:spPr>
        <p:txBody>
          <a:bodyPr>
            <a:normAutofit fontScale="92500" lnSpcReduction="10000"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Facelets</a:t>
            </a:r>
            <a:r>
              <a:rPr lang="en-US" dirty="0"/>
              <a:t> supports JSF tag libraries through XML namespace definitions.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The following tag libraries are supported: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JSF </a:t>
            </a:r>
            <a:r>
              <a:rPr lang="en-US" dirty="0" err="1"/>
              <a:t>Facelets</a:t>
            </a:r>
            <a:r>
              <a:rPr lang="en-US" dirty="0"/>
              <a:t> – (</a:t>
            </a:r>
            <a:r>
              <a:rPr lang="en-US" dirty="0" err="1"/>
              <a:t>ui</a:t>
            </a:r>
            <a:r>
              <a:rPr lang="en-US" dirty="0"/>
              <a:t>:).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JSF HTML – (h:).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JSF Core – (f:).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Pass-through Elements – (</a:t>
            </a:r>
            <a:r>
              <a:rPr lang="en-US" dirty="0" err="1"/>
              <a:t>jsf</a:t>
            </a:r>
            <a:r>
              <a:rPr lang="en-US" dirty="0"/>
              <a:t>:).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Pass-through Attributes – (p:).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Composite Component – (cc:).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JSTL Core – (c:).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JSTL Functions – (</a:t>
            </a:r>
            <a:r>
              <a:rPr lang="en-US" dirty="0" err="1"/>
              <a:t>fn</a:t>
            </a:r>
            <a:r>
              <a:rPr lang="en-US" dirty="0"/>
              <a:t>:).</a:t>
            </a:r>
          </a:p>
        </p:txBody>
      </p:sp>
    </p:spTree>
    <p:extLst>
      <p:ext uri="{BB962C8B-B14F-4D97-AF65-F5344CB8AC3E}">
        <p14:creationId xmlns:p14="http://schemas.microsoft.com/office/powerpoint/2010/main" val="2840217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Facelets</a:t>
            </a:r>
            <a:r>
              <a:rPr lang="en-US" dirty="0"/>
              <a:t> Templates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/>
              <a:t>Facelets</a:t>
            </a:r>
            <a:r>
              <a:rPr lang="en-US" dirty="0"/>
              <a:t> provides a templating mechanism.</a:t>
            </a:r>
          </a:p>
          <a:p>
            <a:pPr algn="l" rtl="0"/>
            <a:r>
              <a:rPr lang="en-US" dirty="0"/>
              <a:t>Allows to easily build a reusable consistent UI.</a:t>
            </a:r>
          </a:p>
          <a:p>
            <a:pPr algn="l" rtl="0"/>
            <a:r>
              <a:rPr lang="en-US" dirty="0"/>
              <a:t>A </a:t>
            </a:r>
            <a:r>
              <a:rPr lang="en-US" dirty="0" err="1"/>
              <a:t>ui:composition</a:t>
            </a:r>
            <a:r>
              <a:rPr lang="en-US" dirty="0"/>
              <a:t> tag can specify a base template file.</a:t>
            </a:r>
          </a:p>
          <a:p>
            <a:pPr algn="l" rtl="0"/>
            <a:r>
              <a:rPr lang="en-US" dirty="0"/>
              <a:t>Everything outside this tag is ignored (overridden by the template).</a:t>
            </a:r>
          </a:p>
          <a:p>
            <a:pPr algn="l" rtl="0"/>
            <a:r>
              <a:rPr lang="en-US" dirty="0"/>
              <a:t>The </a:t>
            </a:r>
            <a:r>
              <a:rPr lang="en-US" dirty="0" err="1"/>
              <a:t>ui:composition</a:t>
            </a:r>
            <a:r>
              <a:rPr lang="en-US" dirty="0"/>
              <a:t> tag will usually include </a:t>
            </a:r>
            <a:r>
              <a:rPr lang="en-US" dirty="0" err="1"/>
              <a:t>ui:define</a:t>
            </a:r>
            <a:r>
              <a:rPr lang="en-US" dirty="0"/>
              <a:t> elements that will provide the specific content to pass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1006609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Facelets</a:t>
            </a:r>
            <a:r>
              <a:rPr lang="en-US" dirty="0"/>
              <a:t> Templates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 the template file itself, you can display provided content with the </a:t>
            </a:r>
            <a:r>
              <a:rPr lang="en-US" dirty="0" err="1"/>
              <a:t>ui:insert</a:t>
            </a:r>
            <a:r>
              <a:rPr lang="en-US" dirty="0"/>
              <a:t> tag.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You can, instead of </a:t>
            </a:r>
            <a:r>
              <a:rPr lang="en-US" dirty="0" err="1"/>
              <a:t>ui:composition</a:t>
            </a:r>
            <a:r>
              <a:rPr lang="en-US" dirty="0"/>
              <a:t>, use the </a:t>
            </a:r>
            <a:r>
              <a:rPr lang="en-US" dirty="0" err="1"/>
              <a:t>ui:decorator</a:t>
            </a:r>
            <a:r>
              <a:rPr lang="en-US" dirty="0"/>
              <a:t> tag which doesn’t not disregard the surrounding content.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16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Facelets</a:t>
            </a:r>
            <a:r>
              <a:rPr lang="en-GB" dirty="0"/>
              <a:t> Templates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602011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Expression Language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EL (Expression Language) is a simple language designed for the presentation tier of web applications.</a:t>
            </a:r>
          </a:p>
          <a:p>
            <a:pPr algn="l" rtl="0"/>
            <a:r>
              <a:rPr lang="en-US" dirty="0"/>
              <a:t>The JSF specification uses the Unified Expression Language defined as part of the JSP 2.1 specification.</a:t>
            </a:r>
          </a:p>
          <a:p>
            <a:pPr algn="l" rtl="0"/>
            <a:r>
              <a:rPr lang="en-US" dirty="0"/>
              <a:t>Wait, didn’t we say that JSF doesn’t depend on JSP as the view technology? (Usually its </a:t>
            </a:r>
            <a:r>
              <a:rPr lang="en-US" dirty="0" err="1"/>
              <a:t>Facelets</a:t>
            </a:r>
            <a:r>
              <a:rPr lang="en-US" dirty="0"/>
              <a:t>).</a:t>
            </a:r>
          </a:p>
          <a:p>
            <a:pPr algn="l" rtl="0"/>
            <a:r>
              <a:rPr lang="en-US" dirty="0"/>
              <a:t>In order to understand this relationship, let’s discuss the history of EL…</a:t>
            </a:r>
          </a:p>
        </p:txBody>
      </p:sp>
    </p:spTree>
    <p:extLst>
      <p:ext uri="{BB962C8B-B14F-4D97-AF65-F5344CB8AC3E}">
        <p14:creationId xmlns:p14="http://schemas.microsoft.com/office/powerpoint/2010/main" val="4007049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EL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EL was first introduced as part of the JSTL specification (1.0) combined with JSP 1.2.</a:t>
            </a:r>
          </a:p>
          <a:p>
            <a:pPr algn="l" rtl="0"/>
            <a:r>
              <a:rPr lang="en-US" dirty="0"/>
              <a:t>It was usable only for attributes of JSTL tags.</a:t>
            </a:r>
          </a:p>
          <a:p>
            <a:pPr algn="l" rtl="0"/>
            <a:r>
              <a:rPr lang="en-US" dirty="0"/>
              <a:t>It was later adopted as part of the JSP specification (2.0) and was usable across an entire JSP page.</a:t>
            </a:r>
          </a:p>
          <a:p>
            <a:pPr algn="l" rtl="0"/>
            <a:r>
              <a:rPr lang="en-US" dirty="0"/>
              <a:t>When JSF was created, it branched the EL to a custom tailored solution that will support the JSF needs (for example, method expressions).</a:t>
            </a:r>
          </a:p>
        </p:txBody>
      </p:sp>
    </p:spTree>
    <p:extLst>
      <p:ext uri="{BB962C8B-B14F-4D97-AF65-F5344CB8AC3E}">
        <p14:creationId xmlns:p14="http://schemas.microsoft.com/office/powerpoint/2010/main" val="1766293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EL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This resulted in an absurd situation, in which JSP authors who also use JSF are required to use two variants of the EL.</a:t>
            </a:r>
          </a:p>
          <a:p>
            <a:pPr algn="l" rtl="0"/>
            <a:r>
              <a:rPr lang="en-US" dirty="0"/>
              <a:t>It was fixed with JSP 2.1 and JSF 1.2 with the introduction of the Unified EL.</a:t>
            </a:r>
          </a:p>
          <a:p>
            <a:pPr algn="l" rtl="0"/>
            <a:r>
              <a:rPr lang="en-US" dirty="0"/>
              <a:t>Suitable for both JSP and JSF.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learn how to use it…</a:t>
            </a:r>
          </a:p>
        </p:txBody>
      </p:sp>
    </p:spTree>
    <p:extLst>
      <p:ext uri="{BB962C8B-B14F-4D97-AF65-F5344CB8AC3E}">
        <p14:creationId xmlns:p14="http://schemas.microsoft.com/office/powerpoint/2010/main" val="1827437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Sytax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EL specification describes two forms for EL expressions:</a:t>
            </a:r>
          </a:p>
          <a:p>
            <a:pPr algn="l" rtl="0"/>
            <a:r>
              <a:rPr lang="en-US" b="1" dirty="0"/>
              <a:t>${</a:t>
            </a:r>
            <a:r>
              <a:rPr lang="en-US" b="1" i="1" dirty="0"/>
              <a:t>expr</a:t>
            </a:r>
            <a:r>
              <a:rPr lang="en-US" b="1" dirty="0"/>
              <a:t>} </a:t>
            </a:r>
            <a:r>
              <a:rPr lang="en-US" dirty="0"/>
              <a:t>– also called </a:t>
            </a:r>
            <a:r>
              <a:rPr lang="en-US" u="sng" dirty="0"/>
              <a:t>immediate</a:t>
            </a:r>
            <a:r>
              <a:rPr lang="en-US" dirty="0"/>
              <a:t> expression.</a:t>
            </a:r>
          </a:p>
          <a:p>
            <a:pPr algn="l" rtl="0"/>
            <a:r>
              <a:rPr lang="en-US" b="1" dirty="0"/>
              <a:t>#{</a:t>
            </a:r>
            <a:r>
              <a:rPr lang="en-US" b="1" i="1" dirty="0"/>
              <a:t>expr</a:t>
            </a:r>
            <a:r>
              <a:rPr lang="en-US" b="1" dirty="0"/>
              <a:t>}</a:t>
            </a:r>
            <a:r>
              <a:rPr lang="en-US" dirty="0"/>
              <a:t> – also called </a:t>
            </a:r>
            <a:r>
              <a:rPr lang="en-US" u="sng" dirty="0"/>
              <a:t>deferred</a:t>
            </a:r>
            <a:r>
              <a:rPr lang="en-US" dirty="0"/>
              <a:t> expression.</a:t>
            </a:r>
          </a:p>
          <a:p>
            <a:pPr algn="l" rtl="0"/>
            <a:endParaRPr lang="en-US" b="1" dirty="0"/>
          </a:p>
          <a:p>
            <a:pPr algn="l" rtl="0"/>
            <a:r>
              <a:rPr lang="en-US" dirty="0"/>
              <a:t>In JSF we almost always use the deferred syntax (evaluated only when needed).</a:t>
            </a:r>
          </a:p>
        </p:txBody>
      </p:sp>
    </p:spTree>
    <p:extLst>
      <p:ext uri="{BB962C8B-B14F-4D97-AF65-F5344CB8AC3E}">
        <p14:creationId xmlns:p14="http://schemas.microsoft.com/office/powerpoint/2010/main" val="4244352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following literals are supported in EL:</a:t>
            </a:r>
          </a:p>
          <a:p>
            <a:pPr lvl="1" algn="l" rtl="0"/>
            <a:r>
              <a:rPr lang="en-US" u="sng" dirty="0"/>
              <a:t>Boolean</a:t>
            </a:r>
            <a:r>
              <a:rPr lang="en-US" dirty="0"/>
              <a:t>: </a:t>
            </a:r>
            <a:r>
              <a:rPr lang="en-US" i="1" dirty="0"/>
              <a:t>true</a:t>
            </a:r>
            <a:r>
              <a:rPr lang="en-US" dirty="0"/>
              <a:t> and </a:t>
            </a:r>
            <a:r>
              <a:rPr lang="en-US" i="1" dirty="0"/>
              <a:t>false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Integer</a:t>
            </a:r>
            <a:r>
              <a:rPr lang="en-US" dirty="0"/>
              <a:t>: like in Java.</a:t>
            </a:r>
          </a:p>
          <a:p>
            <a:pPr lvl="1" algn="l" rtl="0"/>
            <a:r>
              <a:rPr lang="en-US" u="sng" dirty="0"/>
              <a:t>Floating point</a:t>
            </a:r>
            <a:r>
              <a:rPr lang="en-US" dirty="0"/>
              <a:t>: 4.3E4.</a:t>
            </a:r>
          </a:p>
          <a:p>
            <a:pPr lvl="1" algn="l" rtl="0"/>
            <a:r>
              <a:rPr lang="en-US" u="sng" dirty="0"/>
              <a:t>Strings</a:t>
            </a:r>
            <a:r>
              <a:rPr lang="en-US" dirty="0"/>
              <a:t>: double or single quoted.</a:t>
            </a:r>
          </a:p>
          <a:p>
            <a:pPr lvl="1" algn="l" rtl="0"/>
            <a:r>
              <a:rPr lang="en-US" u="sng" dirty="0"/>
              <a:t>Null</a:t>
            </a:r>
            <a:r>
              <a:rPr lang="en-US" dirty="0"/>
              <a:t>: 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097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Arithmetic:</a:t>
            </a:r>
          </a:p>
          <a:p>
            <a:pPr lvl="1" algn="l" rtl="0"/>
            <a:r>
              <a:rPr lang="en-US" dirty="0"/>
              <a:t>+, -, *, /, div, %, mod.</a:t>
            </a:r>
          </a:p>
          <a:p>
            <a:pPr algn="l" rtl="0"/>
            <a:r>
              <a:rPr lang="en-US" dirty="0"/>
              <a:t>Relational:</a:t>
            </a:r>
          </a:p>
          <a:p>
            <a:pPr lvl="1" algn="l" rtl="0"/>
            <a:r>
              <a:rPr lang="en-US" dirty="0"/>
              <a:t>==, </a:t>
            </a:r>
            <a:r>
              <a:rPr lang="en-US" dirty="0" err="1"/>
              <a:t>eq</a:t>
            </a:r>
            <a:r>
              <a:rPr lang="en-US" dirty="0"/>
              <a:t>, !=, ne, &lt;, </a:t>
            </a:r>
            <a:r>
              <a:rPr lang="en-US" dirty="0" err="1"/>
              <a:t>lt</a:t>
            </a:r>
            <a:r>
              <a:rPr lang="en-US" dirty="0"/>
              <a:t>, &gt;, </a:t>
            </a:r>
            <a:r>
              <a:rPr lang="en-US" dirty="0" err="1"/>
              <a:t>gt</a:t>
            </a:r>
            <a:r>
              <a:rPr lang="en-US" dirty="0"/>
              <a:t>, &lt;=, le, &gt;=, </a:t>
            </a:r>
            <a:r>
              <a:rPr lang="en-US" dirty="0" err="1"/>
              <a:t>ge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Logical:</a:t>
            </a:r>
          </a:p>
          <a:p>
            <a:pPr lvl="1" algn="l" rtl="0"/>
            <a:r>
              <a:rPr lang="en-US" dirty="0"/>
              <a:t>&amp;&amp;, and, ||, or, !, not.</a:t>
            </a:r>
          </a:p>
          <a:p>
            <a:pPr algn="l" rtl="0"/>
            <a:r>
              <a:rPr lang="en-US" dirty="0" err="1"/>
              <a:t>Misc</a:t>
            </a:r>
            <a:r>
              <a:rPr lang="en-US" dirty="0"/>
              <a:t>:</a:t>
            </a:r>
          </a:p>
          <a:p>
            <a:pPr lvl="1" algn="l" rtl="0"/>
            <a:r>
              <a:rPr lang="en-US" dirty="0"/>
              <a:t>empty, ternary (?:), </a:t>
            </a:r>
            <a:r>
              <a:rPr lang="en-US" dirty="0" err="1"/>
              <a:t>instanceof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5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Hard to Choose…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There are many web frameworks in the Java eco-system. E.g.: Spring MVC, Grails, Play!,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algn="l" rtl="0"/>
            <a:r>
              <a:rPr lang="en-US" dirty="0"/>
              <a:t>Frameworks can be categorized intro 3 different types:</a:t>
            </a:r>
          </a:p>
          <a:p>
            <a:pPr lvl="1" algn="l" rtl="0"/>
            <a:r>
              <a:rPr lang="en-US" dirty="0"/>
              <a:t>Request Oriented.</a:t>
            </a:r>
          </a:p>
          <a:p>
            <a:pPr lvl="1" algn="l" rtl="0"/>
            <a:r>
              <a:rPr lang="en-US" dirty="0"/>
              <a:t>Component Oriented (JSF is here).</a:t>
            </a:r>
          </a:p>
          <a:p>
            <a:pPr lvl="1" algn="l" rtl="0"/>
            <a:r>
              <a:rPr lang="en-US" dirty="0"/>
              <a:t>RAD.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go over these categories…</a:t>
            </a:r>
          </a:p>
        </p:txBody>
      </p:sp>
    </p:spTree>
    <p:extLst>
      <p:ext uri="{BB962C8B-B14F-4D97-AF65-F5344CB8AC3E}">
        <p14:creationId xmlns:p14="http://schemas.microsoft.com/office/powerpoint/2010/main" val="1728254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 you can see, there are many operators for which there is more than one way to express them.</a:t>
            </a:r>
          </a:p>
          <a:p>
            <a:pPr algn="l" rtl="0"/>
            <a:r>
              <a:rPr lang="en-US" dirty="0"/>
              <a:t>This was defined in order to provide consistency with JavaScript and XPath.</a:t>
            </a:r>
          </a:p>
        </p:txBody>
      </p:sp>
    </p:spTree>
    <p:extLst>
      <p:ext uri="{BB962C8B-B14F-4D97-AF65-F5344CB8AC3E}">
        <p14:creationId xmlns:p14="http://schemas.microsoft.com/office/powerpoint/2010/main" val="3599607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Objects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following implicit objects are provided in the context of JSF:</a:t>
            </a:r>
          </a:p>
          <a:p>
            <a:pPr lvl="1" algn="l" rtl="0"/>
            <a:r>
              <a:rPr lang="en-US" u="sng" dirty="0"/>
              <a:t>view</a:t>
            </a:r>
            <a:r>
              <a:rPr lang="en-US" dirty="0"/>
              <a:t> – returns the </a:t>
            </a:r>
            <a:r>
              <a:rPr lang="en-US" i="1" dirty="0" err="1"/>
              <a:t>UIViewRoot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 err="1"/>
              <a:t>facesContext</a:t>
            </a:r>
            <a:r>
              <a:rPr lang="en-US" dirty="0"/>
              <a:t> – returns the </a:t>
            </a:r>
            <a:r>
              <a:rPr lang="en-US" i="1" dirty="0" err="1"/>
              <a:t>FacesContext</a:t>
            </a:r>
            <a:r>
              <a:rPr lang="en-US" dirty="0"/>
              <a:t> instance.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04075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Bindings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EL expressions can be evaluated to method bindings.</a:t>
            </a:r>
          </a:p>
          <a:p>
            <a:pPr algn="l" rtl="0"/>
            <a:r>
              <a:rPr lang="en-US" dirty="0"/>
              <a:t>I.e., bound to managed beans methods.</a:t>
            </a:r>
          </a:p>
          <a:p>
            <a:pPr algn="l" rtl="0"/>
            <a:r>
              <a:rPr lang="en-US" dirty="0"/>
              <a:t>Method bindings are only applicable where they are expected and you can’t use other types of EL in those places.</a:t>
            </a:r>
          </a:p>
          <a:p>
            <a:pPr algn="l" rtl="0"/>
            <a:r>
              <a:rPr lang="en-US" dirty="0"/>
              <a:t>For example, we have seen the </a:t>
            </a:r>
            <a:r>
              <a:rPr lang="en-US" i="1" dirty="0"/>
              <a:t>action</a:t>
            </a:r>
            <a:r>
              <a:rPr lang="en-US" dirty="0"/>
              <a:t> attribute of the &lt;</a:t>
            </a:r>
            <a:r>
              <a:rPr lang="en-US" dirty="0" err="1"/>
              <a:t>h:commandButton</a:t>
            </a:r>
            <a:r>
              <a:rPr lang="en-US" dirty="0"/>
              <a:t>&gt; component receiving an EL method binding.</a:t>
            </a:r>
          </a:p>
        </p:txBody>
      </p:sp>
    </p:spTree>
    <p:extLst>
      <p:ext uri="{BB962C8B-B14F-4D97-AF65-F5344CB8AC3E}">
        <p14:creationId xmlns:p14="http://schemas.microsoft.com/office/powerpoint/2010/main" val="729776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64261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Lifecycle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 mentioned before, the </a:t>
            </a:r>
            <a:r>
              <a:rPr lang="en-US" i="1" dirty="0"/>
              <a:t>magic</a:t>
            </a:r>
            <a:r>
              <a:rPr lang="en-US" dirty="0"/>
              <a:t> of JSF is in its lifecycle.</a:t>
            </a:r>
          </a:p>
          <a:p>
            <a:pPr algn="l" rtl="0"/>
            <a:r>
              <a:rPr lang="en-US" dirty="0"/>
              <a:t>Every request that is handled by the JSF framework goes through a well defined lifecycle.</a:t>
            </a:r>
          </a:p>
          <a:p>
            <a:pPr algn="l" rtl="0"/>
            <a:r>
              <a:rPr lang="en-US" dirty="0"/>
              <a:t>Also known as the </a:t>
            </a:r>
            <a:r>
              <a:rPr lang="en-US" u="sng" dirty="0"/>
              <a:t>JSF Request Processing Lifecycle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Crucial to the understanding of how JSF works.</a:t>
            </a:r>
          </a:p>
        </p:txBody>
      </p:sp>
    </p:spTree>
    <p:extLst>
      <p:ext uri="{BB962C8B-B14F-4D97-AF65-F5344CB8AC3E}">
        <p14:creationId xmlns:p14="http://schemas.microsoft.com/office/powerpoint/2010/main" val="3685608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Lifecycle Types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Before we discuss the different request processing </a:t>
            </a:r>
            <a:r>
              <a:rPr lang="en-US" u="sng" dirty="0"/>
              <a:t>phases</a:t>
            </a:r>
            <a:r>
              <a:rPr lang="en-US" dirty="0"/>
              <a:t>, it is important to note that there are 3 lifecycle types:</a:t>
            </a:r>
          </a:p>
          <a:p>
            <a:pPr lvl="1" algn="l" rtl="0"/>
            <a:r>
              <a:rPr lang="en-US" dirty="0"/>
              <a:t>Non-Faces request that generates a Faces response.</a:t>
            </a:r>
          </a:p>
          <a:p>
            <a:pPr lvl="1" algn="l" rtl="0"/>
            <a:r>
              <a:rPr lang="en-US" dirty="0"/>
              <a:t>Faces request that generates a Faces response.</a:t>
            </a:r>
          </a:p>
          <a:p>
            <a:pPr lvl="1" algn="l" rtl="0"/>
            <a:r>
              <a:rPr lang="en-US" dirty="0"/>
              <a:t>Faces request that generates a non-Faces response.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37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Non-Faces Request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request that was not generated by a JSF page.</a:t>
            </a:r>
          </a:p>
          <a:p>
            <a:pPr algn="l" rtl="0"/>
            <a:r>
              <a:rPr lang="en-US" dirty="0"/>
              <a:t>Have the following lifecycle:</a:t>
            </a:r>
          </a:p>
          <a:p>
            <a:pPr lvl="1" algn="l" rtl="0"/>
            <a:r>
              <a:rPr lang="en-US" dirty="0"/>
              <a:t>First, a component tree is created according to the specified view.</a:t>
            </a:r>
          </a:p>
          <a:p>
            <a:pPr lvl="1" algn="l" rtl="0"/>
            <a:r>
              <a:rPr lang="en-US" dirty="0"/>
              <a:t>Next the </a:t>
            </a:r>
            <a:r>
              <a:rPr lang="en-US" u="sng" dirty="0"/>
              <a:t>Render Response</a:t>
            </a:r>
            <a:r>
              <a:rPr lang="en-US" dirty="0"/>
              <a:t> phase is invoked.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49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Processing Phases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0869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Faces request goes through several well-defined phases that constitute the request processing lifecycle: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9A21BA8-67DF-D849-AD3F-1A3FF455F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2319" y="2869258"/>
            <a:ext cx="5567362" cy="339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80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View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first phase that a JSF request goes through is the </a:t>
            </a:r>
            <a:r>
              <a:rPr lang="en-US" u="sng" dirty="0"/>
              <a:t>Restore View</a:t>
            </a:r>
            <a:r>
              <a:rPr lang="en-US" dirty="0"/>
              <a:t> phase.</a:t>
            </a:r>
          </a:p>
          <a:p>
            <a:pPr algn="l" rtl="0"/>
            <a:r>
              <a:rPr lang="en-US" dirty="0"/>
              <a:t>In this phase, the JSF framework will restore the component tree (the view) from which the client’s request has arrived.</a:t>
            </a:r>
          </a:p>
          <a:p>
            <a:pPr algn="l" rtl="0"/>
            <a:r>
              <a:rPr lang="en-US" dirty="0"/>
              <a:t>I.e., the last state that we knew about.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But, where is the view stored?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10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View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object in charge of the view-state management is: </a:t>
            </a:r>
            <a:r>
              <a:rPr lang="en-US" i="1" dirty="0" err="1"/>
              <a:t>StateManager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JSF implementations must support saving the view-state on either the client-side or the server-side.</a:t>
            </a:r>
          </a:p>
          <a:p>
            <a:pPr algn="l" rtl="0"/>
            <a:r>
              <a:rPr lang="en-US" dirty="0"/>
              <a:t>Saving the state on the client-side will usually be done by the use of hidden fields.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0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Oriented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component oriented framework tries to bridge over the two very different paradigms:</a:t>
            </a:r>
          </a:p>
          <a:p>
            <a:pPr lvl="1" algn="l" rtl="0"/>
            <a:r>
              <a:rPr lang="en-US" dirty="0"/>
              <a:t>The HTTP protocol (string-based).</a:t>
            </a:r>
          </a:p>
          <a:p>
            <a:pPr lvl="1" algn="l" rtl="0"/>
            <a:r>
              <a:rPr lang="en-US" dirty="0"/>
              <a:t>Object-oriented model of the presentation in the back-end (the Swing-like model).</a:t>
            </a:r>
          </a:p>
          <a:p>
            <a:pPr algn="l" rtl="0"/>
            <a:r>
              <a:rPr lang="en-US" dirty="0"/>
              <a:t>Consider the mapping of a button to a function on the back-end.</a:t>
            </a:r>
          </a:p>
        </p:txBody>
      </p:sp>
    </p:spTree>
    <p:extLst>
      <p:ext uri="{BB962C8B-B14F-4D97-AF65-F5344CB8AC3E}">
        <p14:creationId xmlns:p14="http://schemas.microsoft.com/office/powerpoint/2010/main" val="42543398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Request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 this phase, each JSF component will update its value from the request.</a:t>
            </a:r>
          </a:p>
          <a:p>
            <a:pPr algn="l" rtl="0"/>
            <a:r>
              <a:rPr lang="en-US" dirty="0"/>
              <a:t>The components can access request parameters, headers and cookies.</a:t>
            </a:r>
          </a:p>
          <a:p>
            <a:pPr algn="l" rtl="0"/>
            <a:r>
              <a:rPr lang="en-US" dirty="0"/>
              <a:t>The components are said to have ‘local values’ after this phase.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60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Validations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 this phase, validation logic is being executed.</a:t>
            </a:r>
          </a:p>
          <a:p>
            <a:pPr algn="l" rtl="0"/>
            <a:r>
              <a:rPr lang="en-US" dirty="0"/>
              <a:t>We will discuss how to use the built-in validation mechanisms, how to create our own validators and the relationship to the standard Bean Validation specification.</a:t>
            </a:r>
          </a:p>
          <a:p>
            <a:pPr algn="l" rtl="0"/>
            <a:r>
              <a:rPr lang="en-US" dirty="0"/>
              <a:t>For now, it is important to understand that the validations are performed </a:t>
            </a:r>
            <a:r>
              <a:rPr lang="en-US" b="1" dirty="0"/>
              <a:t>before</a:t>
            </a:r>
            <a:r>
              <a:rPr lang="en-US" dirty="0"/>
              <a:t> the ‘Update Model Values’ phase.</a:t>
            </a:r>
          </a:p>
          <a:p>
            <a:pPr algn="l" rtl="0"/>
            <a:r>
              <a:rPr lang="en-US" dirty="0"/>
              <a:t>I.e., only validated data will be used in the next phase.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5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After the validations were performed, the JSF UI components update their associated managed beans.</a:t>
            </a:r>
          </a:p>
          <a:p>
            <a:pPr algn="l" rtl="0"/>
            <a:r>
              <a:rPr lang="en-US" dirty="0"/>
              <a:t>In this phase, each component is setting the relevant properties of the bound managed beans.</a:t>
            </a:r>
          </a:p>
          <a:p>
            <a:pPr algn="l" rtl="0"/>
            <a:r>
              <a:rPr lang="en-US" dirty="0"/>
              <a:t>Note that only </a:t>
            </a:r>
            <a:r>
              <a:rPr lang="en-US" u="sng" dirty="0"/>
              <a:t>valid</a:t>
            </a:r>
            <a:r>
              <a:rPr lang="en-US" dirty="0"/>
              <a:t> values are stored in the managed beans.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2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 Application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Some components, like </a:t>
            </a:r>
            <a:r>
              <a:rPr lang="en-US" i="1" dirty="0" err="1"/>
              <a:t>commandButton</a:t>
            </a:r>
            <a:r>
              <a:rPr lang="en-US" i="1" dirty="0"/>
              <a:t>,</a:t>
            </a:r>
            <a:r>
              <a:rPr lang="en-US" dirty="0"/>
              <a:t> can be associated with an action.</a:t>
            </a:r>
          </a:p>
          <a:p>
            <a:pPr algn="l" rtl="0"/>
            <a:r>
              <a:rPr lang="en-US" dirty="0"/>
              <a:t>An action is a method to invoke when the button is pressed.</a:t>
            </a:r>
          </a:p>
          <a:p>
            <a:pPr algn="l" rtl="0"/>
            <a:r>
              <a:rPr lang="en-US" dirty="0"/>
              <a:t>In the “Invoke Application” phase, this action is invoked.</a:t>
            </a:r>
          </a:p>
          <a:p>
            <a:pPr algn="l" rtl="0"/>
            <a:r>
              <a:rPr lang="en-US" dirty="0"/>
              <a:t>The return method of this action-method represents the next ‘view’ to display.</a:t>
            </a:r>
          </a:p>
          <a:p>
            <a:pPr algn="l" rtl="0"/>
            <a:r>
              <a:rPr lang="en-US" dirty="0"/>
              <a:t>The navigation mechanism uses this string to decide which ‘view’ will be presented next.</a:t>
            </a:r>
          </a:p>
        </p:txBody>
      </p:sp>
    </p:spTree>
    <p:extLst>
      <p:ext uri="{BB962C8B-B14F-4D97-AF65-F5344CB8AC3E}">
        <p14:creationId xmlns:p14="http://schemas.microsoft.com/office/powerpoint/2010/main" val="7044253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Response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After the next view to display has been selected by the navigation mechanism, this phase is responsible for building the component tree of the view and rendering it.</a:t>
            </a:r>
          </a:p>
          <a:p>
            <a:pPr algn="l" rtl="0"/>
            <a:r>
              <a:rPr lang="en-US" dirty="0"/>
              <a:t>In case that there were errors in the previous phases, it will render the current view.</a:t>
            </a:r>
          </a:p>
        </p:txBody>
      </p:sp>
    </p:spTree>
    <p:extLst>
      <p:ext uri="{BB962C8B-B14F-4D97-AF65-F5344CB8AC3E}">
        <p14:creationId xmlns:p14="http://schemas.microsoft.com/office/powerpoint/2010/main" val="1766197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Response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At any phase of the lifecycle, it is possible to invoked </a:t>
            </a:r>
            <a:r>
              <a:rPr lang="en-US" i="1" dirty="0" err="1"/>
              <a:t>FacesContext.renderResponse</a:t>
            </a:r>
            <a:r>
              <a:rPr lang="en-US" i="1" dirty="0"/>
              <a:t>()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In case that this method is invoked, the rest of the lifecycle is skipped and the ’Render Response’ phase is taking place instead.</a:t>
            </a:r>
          </a:p>
          <a:p>
            <a:pPr algn="l" rtl="0"/>
            <a:r>
              <a:rPr lang="en-US" dirty="0"/>
              <a:t>It is also possible to invoke </a:t>
            </a:r>
            <a:r>
              <a:rPr lang="en-US" i="1" dirty="0" err="1"/>
              <a:t>FacesContext.responseComplete</a:t>
            </a:r>
            <a:r>
              <a:rPr lang="en-US" i="1" dirty="0"/>
              <a:t>()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In this case, the lifecycle ends and ‘Render </a:t>
            </a:r>
            <a:r>
              <a:rPr lang="en-US" dirty="0" err="1"/>
              <a:t>Reponse</a:t>
            </a:r>
            <a:r>
              <a:rPr lang="en-US" dirty="0"/>
              <a:t>’ phase will not happen.</a:t>
            </a:r>
          </a:p>
        </p:txBody>
      </p:sp>
    </p:spTree>
    <p:extLst>
      <p:ext uri="{BB962C8B-B14F-4D97-AF65-F5344CB8AC3E}">
        <p14:creationId xmlns:p14="http://schemas.microsoft.com/office/powerpoint/2010/main" val="5702044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Listeners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can implement the </a:t>
            </a:r>
            <a:r>
              <a:rPr lang="en-US" i="1" dirty="0" err="1"/>
              <a:t>PhaseListener</a:t>
            </a:r>
            <a:r>
              <a:rPr lang="en-US" i="1" dirty="0"/>
              <a:t> </a:t>
            </a:r>
            <a:r>
              <a:rPr lang="en-US" dirty="0"/>
              <a:t>interface if you want to receive before/after phase events.</a:t>
            </a:r>
          </a:p>
          <a:p>
            <a:pPr algn="l" rtl="0"/>
            <a:r>
              <a:rPr lang="en-US" dirty="0"/>
              <a:t>Following are the methods you need to implement:</a:t>
            </a:r>
          </a:p>
          <a:p>
            <a:pPr lvl="1" algn="l" rtl="0"/>
            <a:r>
              <a:rPr lang="en-US" i="1" u="sng" dirty="0" err="1"/>
              <a:t>getPhaseId</a:t>
            </a:r>
            <a:r>
              <a:rPr lang="en-US" i="1" u="sng" dirty="0"/>
              <a:t>()</a:t>
            </a:r>
            <a:r>
              <a:rPr lang="en-US" dirty="0"/>
              <a:t> – returns the id of the phase that the handler is interested in. the special value ANY_PHASE receives events for all the phases.</a:t>
            </a:r>
          </a:p>
          <a:p>
            <a:pPr lvl="1" algn="l" rtl="0"/>
            <a:r>
              <a:rPr lang="en-US" i="1" u="sng" dirty="0" err="1"/>
              <a:t>beforePhase</a:t>
            </a:r>
            <a:r>
              <a:rPr lang="en-US" u="sng" dirty="0"/>
              <a:t>()</a:t>
            </a:r>
            <a:r>
              <a:rPr lang="en-US" dirty="0"/>
              <a:t> – handler logic to be invoked before the phase.</a:t>
            </a:r>
          </a:p>
          <a:p>
            <a:pPr lvl="1" algn="l" rtl="0"/>
            <a:r>
              <a:rPr lang="en-US" i="1" u="sng" dirty="0" err="1"/>
              <a:t>afterPhase</a:t>
            </a:r>
            <a:r>
              <a:rPr lang="en-US" i="1" u="sng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460680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i="1" dirty="0" err="1"/>
              <a:t>PhaseListener</a:t>
            </a:r>
            <a:r>
              <a:rPr lang="en-US" dirty="0"/>
              <a:t> implementations </a:t>
            </a:r>
            <a:r>
              <a:rPr lang="en-US" u="sng" dirty="0"/>
              <a:t>must</a:t>
            </a:r>
            <a:r>
              <a:rPr lang="en-US" dirty="0"/>
              <a:t> be thread safe.</a:t>
            </a:r>
          </a:p>
          <a:p>
            <a:pPr algn="l" rtl="0"/>
            <a:r>
              <a:rPr lang="en-US" dirty="0"/>
              <a:t>JSF guarantees that if the </a:t>
            </a:r>
            <a:r>
              <a:rPr lang="en-US" i="1" dirty="0" err="1"/>
              <a:t>beforePhase</a:t>
            </a:r>
            <a:r>
              <a:rPr lang="en-US" i="1" dirty="0"/>
              <a:t>()</a:t>
            </a:r>
            <a:r>
              <a:rPr lang="en-US" dirty="0"/>
              <a:t> method was invoked, the respective </a:t>
            </a:r>
            <a:r>
              <a:rPr lang="en-US" i="1" dirty="0" err="1"/>
              <a:t>afterPhase</a:t>
            </a:r>
            <a:r>
              <a:rPr lang="en-US" i="1" dirty="0"/>
              <a:t>()</a:t>
            </a:r>
            <a:r>
              <a:rPr lang="en-US" dirty="0"/>
              <a:t> method will be invoked regardless of exceptions that may have occurred.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56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Trace Phases </a:t>
            </a:r>
          </a:p>
        </p:txBody>
      </p:sp>
    </p:spTree>
    <p:extLst>
      <p:ext uri="{BB962C8B-B14F-4D97-AF65-F5344CB8AC3E}">
        <p14:creationId xmlns:p14="http://schemas.microsoft.com/office/powerpoint/2010/main" val="2727551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2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JSF is about enabling component-based, object-oriented development of web applications using Java.</a:t>
            </a:r>
          </a:p>
          <a:p>
            <a:pPr algn="l" rtl="0"/>
            <a:r>
              <a:rPr lang="en-US" dirty="0"/>
              <a:t>JSF, as we are going to see, provides a framework in which there are built-in infra-structure services that deal with the aforementioned problems.</a:t>
            </a:r>
          </a:p>
          <a:p>
            <a:pPr algn="l" rtl="0"/>
            <a:r>
              <a:rPr lang="en-US" dirty="0"/>
              <a:t>Note that JSF is the only </a:t>
            </a:r>
            <a:r>
              <a:rPr lang="en-US" u="sng" dirty="0"/>
              <a:t>standard</a:t>
            </a:r>
            <a:r>
              <a:rPr lang="en-US" dirty="0"/>
              <a:t> web framework under the </a:t>
            </a:r>
            <a:r>
              <a:rPr lang="en-US" dirty="0" err="1"/>
              <a:t>JavaEE</a:t>
            </a:r>
            <a:r>
              <a:rPr lang="en-US" dirty="0"/>
              <a:t> umbrella.</a:t>
            </a:r>
          </a:p>
        </p:txBody>
      </p:sp>
    </p:spTree>
    <p:extLst>
      <p:ext uri="{BB962C8B-B14F-4D97-AF65-F5344CB8AC3E}">
        <p14:creationId xmlns:p14="http://schemas.microsoft.com/office/powerpoint/2010/main" val="2814654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Navigation Mechanism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Navigation in JSF is orchestrated by a single instance of a class extending </a:t>
            </a:r>
            <a:r>
              <a:rPr lang="en-US" i="1" dirty="0" err="1"/>
              <a:t>NavigationHandler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JSF implementations are required to provide a default implementation that is based on application configuration files.</a:t>
            </a:r>
          </a:p>
        </p:txBody>
      </p:sp>
    </p:spTree>
    <p:extLst>
      <p:ext uri="{BB962C8B-B14F-4D97-AF65-F5344CB8AC3E}">
        <p14:creationId xmlns:p14="http://schemas.microsoft.com/office/powerpoint/2010/main" val="1425155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Converters are responsible for string-to-object and object-to-string mappings.</a:t>
            </a:r>
          </a:p>
          <a:p>
            <a:pPr algn="l" rtl="0"/>
            <a:r>
              <a:rPr lang="en-US" dirty="0"/>
              <a:t>Implementations need to implement the JSF </a:t>
            </a:r>
            <a:r>
              <a:rPr lang="en-US" i="1" dirty="0"/>
              <a:t>Convert&lt;T&gt;</a:t>
            </a:r>
            <a:r>
              <a:rPr lang="en-US" dirty="0"/>
              <a:t> interface.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You can look at the </a:t>
            </a:r>
            <a:r>
              <a:rPr lang="en-US" i="1" dirty="0" err="1"/>
              <a:t>javax.faces.converter</a:t>
            </a:r>
            <a:r>
              <a:rPr lang="en-US" dirty="0"/>
              <a:t> package for built-in converter implementations.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45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Converters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use a custom converter, you have to go through:</a:t>
            </a:r>
          </a:p>
          <a:p>
            <a:pPr lvl="1" algn="l" rtl="0"/>
            <a:r>
              <a:rPr lang="en-US" dirty="0"/>
              <a:t>Implement the </a:t>
            </a:r>
            <a:r>
              <a:rPr lang="en-US" i="1" dirty="0"/>
              <a:t>Converter</a:t>
            </a:r>
            <a:r>
              <a:rPr lang="en-US" dirty="0"/>
              <a:t> interface.</a:t>
            </a:r>
          </a:p>
          <a:p>
            <a:pPr lvl="1" algn="l" rtl="0"/>
            <a:r>
              <a:rPr lang="en-US" dirty="0"/>
              <a:t>Register the implementation.</a:t>
            </a:r>
          </a:p>
          <a:p>
            <a:pPr lvl="1" algn="l" rtl="0"/>
            <a:r>
              <a:rPr lang="en-US" dirty="0"/>
              <a:t>Optionally, bind the converter.</a:t>
            </a:r>
          </a:p>
        </p:txBody>
      </p:sp>
    </p:spTree>
    <p:extLst>
      <p:ext uri="{BB962C8B-B14F-4D97-AF65-F5344CB8AC3E}">
        <p14:creationId xmlns:p14="http://schemas.microsoft.com/office/powerpoint/2010/main" val="40496506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Converters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Registering converters is done through an </a:t>
            </a:r>
            <a:r>
              <a:rPr lang="en-US" i="1" dirty="0" err="1"/>
              <a:t>addConverter</a:t>
            </a:r>
            <a:r>
              <a:rPr lang="en-US" i="1" dirty="0"/>
              <a:t> </a:t>
            </a:r>
            <a:r>
              <a:rPr lang="en-US" dirty="0"/>
              <a:t>method of the </a:t>
            </a:r>
            <a:r>
              <a:rPr lang="en-US" i="1" dirty="0"/>
              <a:t>Application</a:t>
            </a:r>
            <a:r>
              <a:rPr lang="en-US" dirty="0"/>
              <a:t> class.</a:t>
            </a:r>
          </a:p>
          <a:p>
            <a:pPr algn="l" rtl="0"/>
            <a:r>
              <a:rPr lang="en-US" dirty="0"/>
              <a:t>We have two variants:</a:t>
            </a:r>
          </a:p>
          <a:p>
            <a:pPr lvl="1" algn="l" rtl="0"/>
            <a:r>
              <a:rPr lang="en-US" dirty="0"/>
              <a:t>Bind by converter id.</a:t>
            </a:r>
          </a:p>
          <a:p>
            <a:pPr lvl="1" algn="l" rtl="0"/>
            <a:r>
              <a:rPr lang="en-US" dirty="0"/>
              <a:t>Bind by class.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Use the second for implicit converters. </a:t>
            </a:r>
          </a:p>
        </p:txBody>
      </p:sp>
    </p:spTree>
    <p:extLst>
      <p:ext uri="{BB962C8B-B14F-4D97-AF65-F5344CB8AC3E}">
        <p14:creationId xmlns:p14="http://schemas.microsoft.com/office/powerpoint/2010/main" val="30778729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Converters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i="1" dirty="0" err="1"/>
              <a:t>UIOutput</a:t>
            </a:r>
            <a:r>
              <a:rPr lang="en-US" dirty="0"/>
              <a:t> and </a:t>
            </a:r>
            <a:r>
              <a:rPr lang="en-US" i="1" dirty="0" err="1"/>
              <a:t>ValueHolder</a:t>
            </a:r>
            <a:r>
              <a:rPr lang="en-US" dirty="0"/>
              <a:t> supports registering converters.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You have support for that in the “f:” tag library. </a:t>
            </a:r>
          </a:p>
        </p:txBody>
      </p:sp>
    </p:spTree>
    <p:extLst>
      <p:ext uri="{BB962C8B-B14F-4D97-AF65-F5344CB8AC3E}">
        <p14:creationId xmlns:p14="http://schemas.microsoft.com/office/powerpoint/2010/main" val="36150761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Library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have the </a:t>
            </a:r>
            <a:r>
              <a:rPr lang="en-US" i="1" dirty="0"/>
              <a:t>&lt;</a:t>
            </a:r>
            <a:r>
              <a:rPr lang="en-US" i="1" dirty="0" err="1"/>
              <a:t>f:convertDateTime</a:t>
            </a:r>
            <a:r>
              <a:rPr lang="en-US" i="1" dirty="0"/>
              <a:t>&gt; </a:t>
            </a:r>
            <a:r>
              <a:rPr lang="en-US" dirty="0"/>
              <a:t>which registers a </a:t>
            </a:r>
            <a:r>
              <a:rPr lang="en-US" i="1" dirty="0" err="1"/>
              <a:t>DateTimeConverter</a:t>
            </a:r>
            <a:r>
              <a:rPr lang="en-US" i="1" dirty="0"/>
              <a:t> </a:t>
            </a:r>
            <a:r>
              <a:rPr lang="en-US" dirty="0"/>
              <a:t>with the surrounding component.</a:t>
            </a:r>
          </a:p>
          <a:p>
            <a:pPr algn="l" rtl="0"/>
            <a:r>
              <a:rPr lang="en-US" dirty="0"/>
              <a:t>The following attributes are available for this tag:</a:t>
            </a:r>
          </a:p>
          <a:p>
            <a:pPr lvl="1" algn="l" rtl="0"/>
            <a:r>
              <a:rPr lang="en-US" u="sng" dirty="0" err="1"/>
              <a:t>dateStyle</a:t>
            </a:r>
            <a:r>
              <a:rPr lang="en-US" dirty="0"/>
              <a:t> – </a:t>
            </a:r>
            <a:r>
              <a:rPr lang="en-US" b="1" dirty="0"/>
              <a:t>default</a:t>
            </a:r>
            <a:r>
              <a:rPr lang="en-US" dirty="0"/>
              <a:t>, short, medium, long, full.</a:t>
            </a:r>
          </a:p>
          <a:p>
            <a:pPr lvl="1" algn="l" rtl="0"/>
            <a:r>
              <a:rPr lang="en-US" u="sng" dirty="0"/>
              <a:t>locale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pattern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 err="1"/>
              <a:t>timeStyle</a:t>
            </a:r>
            <a:r>
              <a:rPr lang="en-US" dirty="0"/>
              <a:t> – </a:t>
            </a:r>
            <a:r>
              <a:rPr lang="en-US" b="1" dirty="0"/>
              <a:t>default,</a:t>
            </a:r>
            <a:r>
              <a:rPr lang="en-US" dirty="0"/>
              <a:t> short, medium, long, full.</a:t>
            </a:r>
          </a:p>
          <a:p>
            <a:pPr lvl="1" algn="l" rtl="0"/>
            <a:r>
              <a:rPr lang="en-US" u="sng" dirty="0" err="1"/>
              <a:t>timeZone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type</a:t>
            </a:r>
            <a:r>
              <a:rPr lang="en-US" dirty="0"/>
              <a:t> – date, time, both.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268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Library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There is also a </a:t>
            </a:r>
            <a:r>
              <a:rPr lang="en-US" i="1" dirty="0"/>
              <a:t>&lt;</a:t>
            </a:r>
            <a:r>
              <a:rPr lang="en-US" i="1" dirty="0" err="1"/>
              <a:t>f:convertNumber</a:t>
            </a:r>
            <a:r>
              <a:rPr lang="en-US" i="1" dirty="0"/>
              <a:t>&gt; </a:t>
            </a:r>
            <a:r>
              <a:rPr lang="en-US" dirty="0"/>
              <a:t>which registers a </a:t>
            </a:r>
            <a:r>
              <a:rPr lang="en-US" i="1" dirty="0" err="1"/>
              <a:t>NumberConverter</a:t>
            </a:r>
            <a:r>
              <a:rPr lang="en-US" i="1" dirty="0"/>
              <a:t> </a:t>
            </a:r>
            <a:r>
              <a:rPr lang="en-US" dirty="0"/>
              <a:t>with the surrounding component.</a:t>
            </a:r>
          </a:p>
          <a:p>
            <a:pPr algn="l" rtl="0"/>
            <a:r>
              <a:rPr lang="en-US" dirty="0"/>
              <a:t>The following attributes are available for this tag:</a:t>
            </a:r>
          </a:p>
          <a:p>
            <a:pPr lvl="1" algn="l" rtl="0"/>
            <a:r>
              <a:rPr lang="en-US" u="sng" dirty="0" err="1"/>
              <a:t>currencyCode</a:t>
            </a:r>
            <a:r>
              <a:rPr lang="en-US" dirty="0"/>
              <a:t>, </a:t>
            </a:r>
            <a:r>
              <a:rPr lang="en-US" u="sng" dirty="0" err="1"/>
              <a:t>currenySymbol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 err="1"/>
              <a:t>groupingUsed</a:t>
            </a:r>
            <a:r>
              <a:rPr lang="en-US" dirty="0"/>
              <a:t> – </a:t>
            </a:r>
            <a:r>
              <a:rPr lang="en-US" b="1" dirty="0"/>
              <a:t>true</a:t>
            </a:r>
            <a:r>
              <a:rPr lang="en-US" dirty="0"/>
              <a:t>, false.</a:t>
            </a:r>
          </a:p>
          <a:p>
            <a:pPr lvl="1" algn="l" rtl="0"/>
            <a:r>
              <a:rPr lang="en-US" u="sng" dirty="0" err="1"/>
              <a:t>integerOnly</a:t>
            </a:r>
            <a:r>
              <a:rPr lang="en-US" dirty="0"/>
              <a:t> – true,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locale</a:t>
            </a:r>
            <a:r>
              <a:rPr lang="en-US" dirty="0"/>
              <a:t>, </a:t>
            </a:r>
            <a:r>
              <a:rPr lang="en-US" u="sng" dirty="0" err="1"/>
              <a:t>maxFractionDigits</a:t>
            </a:r>
            <a:r>
              <a:rPr lang="en-US" dirty="0"/>
              <a:t>, </a:t>
            </a:r>
            <a:r>
              <a:rPr lang="en-US" u="sng" dirty="0" err="1"/>
              <a:t>minFractionDigits</a:t>
            </a:r>
            <a:r>
              <a:rPr lang="en-US" dirty="0"/>
              <a:t>, </a:t>
            </a:r>
            <a:r>
              <a:rPr lang="en-US" u="sng" dirty="0" err="1"/>
              <a:t>maxIntegerDigits</a:t>
            </a:r>
            <a:r>
              <a:rPr lang="en-US" dirty="0"/>
              <a:t>, </a:t>
            </a:r>
            <a:r>
              <a:rPr lang="en-US" u="sng" dirty="0" err="1"/>
              <a:t>minIntegerDigits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pattern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type</a:t>
            </a:r>
            <a:r>
              <a:rPr lang="en-US" dirty="0"/>
              <a:t> – </a:t>
            </a:r>
            <a:r>
              <a:rPr lang="en-US" b="1" dirty="0"/>
              <a:t>number</a:t>
            </a:r>
            <a:r>
              <a:rPr lang="en-US" dirty="0"/>
              <a:t>, currency, percent.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303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Implement a </a:t>
            </a:r>
            <a:r>
              <a:rPr lang="en-US" dirty="0" err="1"/>
              <a:t>java.awt.Color</a:t>
            </a:r>
            <a:r>
              <a:rPr lang="en-US" dirty="0"/>
              <a:t> Converter</a:t>
            </a:r>
          </a:p>
        </p:txBody>
      </p:sp>
    </p:spTree>
    <p:extLst>
      <p:ext uri="{BB962C8B-B14F-4D97-AF65-F5344CB8AC3E}">
        <p14:creationId xmlns:p14="http://schemas.microsoft.com/office/powerpoint/2010/main" val="129848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JSF stands for </a:t>
            </a:r>
            <a:r>
              <a:rPr lang="en-US" b="1" dirty="0" err="1"/>
              <a:t>J</a:t>
            </a:r>
            <a:r>
              <a:rPr lang="en-US" dirty="0" err="1"/>
              <a:t>ava</a:t>
            </a:r>
            <a:r>
              <a:rPr lang="en-US" b="1" dirty="0" err="1"/>
              <a:t>S</a:t>
            </a:r>
            <a:r>
              <a:rPr lang="en-US" dirty="0" err="1"/>
              <a:t>erver</a:t>
            </a:r>
            <a:r>
              <a:rPr lang="en-US" dirty="0"/>
              <a:t> </a:t>
            </a:r>
            <a:r>
              <a:rPr lang="en-US" b="1" dirty="0"/>
              <a:t>F</a:t>
            </a:r>
            <a:r>
              <a:rPr lang="en-US" dirty="0"/>
              <a:t>aces.</a:t>
            </a:r>
          </a:p>
          <a:p>
            <a:pPr algn="l" rtl="0"/>
            <a:r>
              <a:rPr lang="en-US" dirty="0"/>
              <a:t>Part of the </a:t>
            </a:r>
            <a:r>
              <a:rPr lang="en-US" dirty="0" err="1"/>
              <a:t>JavaEE</a:t>
            </a:r>
            <a:r>
              <a:rPr lang="en-US" dirty="0"/>
              <a:t> specification.</a:t>
            </a:r>
          </a:p>
          <a:p>
            <a:pPr algn="l" rtl="0"/>
            <a:r>
              <a:rPr lang="en-US" dirty="0"/>
              <a:t>Reference implementation is the Mojarra project.</a:t>
            </a:r>
          </a:p>
          <a:p>
            <a:pPr algn="l" rtl="0"/>
            <a:r>
              <a:rPr lang="en-US" dirty="0"/>
              <a:t>Many component libraries exist. </a:t>
            </a:r>
          </a:p>
          <a:p>
            <a:pPr algn="l" rtl="0"/>
            <a:r>
              <a:rPr lang="en-US" dirty="0"/>
              <a:t>We will focus on the excellent </a:t>
            </a:r>
            <a:r>
              <a:rPr lang="en-US" dirty="0" err="1"/>
              <a:t>PrimeFaces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8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Let’s start by exploring a simple application:</a:t>
            </a:r>
          </a:p>
          <a:p>
            <a:pPr lvl="1" algn="l" rtl="0"/>
            <a:r>
              <a:rPr lang="en-US" dirty="0"/>
              <a:t>A page requesting first name and last name.</a:t>
            </a:r>
          </a:p>
          <a:p>
            <a:pPr lvl="1" algn="l" rtl="0"/>
            <a:r>
              <a:rPr lang="en-US" dirty="0"/>
              <a:t>A page displaying a welcome message addressing the full name.</a:t>
            </a:r>
          </a:p>
          <a:p>
            <a:pPr algn="l" rtl="0"/>
            <a:r>
              <a:rPr lang="en-US" dirty="0"/>
              <a:t>We’ll have 2 views, 2 managed beans and a navigation rule.</a:t>
            </a:r>
          </a:p>
        </p:txBody>
      </p:sp>
    </p:spTree>
    <p:extLst>
      <p:ext uri="{BB962C8B-B14F-4D97-AF65-F5344CB8AC3E}">
        <p14:creationId xmlns:p14="http://schemas.microsoft.com/office/powerpoint/2010/main" val="198093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ologic-Theme" id="{2ECAB41D-31BB-5B4E-8D2A-A223F890FD82}" vid="{5C0C3DBD-B9FE-A44F-9673-CA45C1E8B2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Trainologic-Theme</Template>
  <TotalTime>31128</TotalTime>
  <Words>3681</Words>
  <Application>Microsoft Macintosh PowerPoint</Application>
  <PresentationFormat>Widescreen</PresentationFormat>
  <Paragraphs>473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Helvetica</vt:lpstr>
      <vt:lpstr>Monaco</vt:lpstr>
      <vt:lpstr>Verdana</vt:lpstr>
      <vt:lpstr>Office Theme</vt:lpstr>
      <vt:lpstr>JSF</vt:lpstr>
      <vt:lpstr>The Need for JSF</vt:lpstr>
      <vt:lpstr>The Need for JSF</vt:lpstr>
      <vt:lpstr>Common Infra-Structure</vt:lpstr>
      <vt:lpstr>So Hard to Choose…</vt:lpstr>
      <vt:lpstr>Component Oriented</vt:lpstr>
      <vt:lpstr>JSF</vt:lpstr>
      <vt:lpstr>JSF</vt:lpstr>
      <vt:lpstr>Hello World</vt:lpstr>
      <vt:lpstr>index.xhtml</vt:lpstr>
      <vt:lpstr>hello.xhtml</vt:lpstr>
      <vt:lpstr>Hello World Example</vt:lpstr>
      <vt:lpstr>Hello World Example</vt:lpstr>
      <vt:lpstr>faces-config.xml</vt:lpstr>
      <vt:lpstr>Discussion</vt:lpstr>
      <vt:lpstr>One Servlet to Rule Them All</vt:lpstr>
      <vt:lpstr>FacesServlet</vt:lpstr>
      <vt:lpstr>Configuring the FacesServlet</vt:lpstr>
      <vt:lpstr>Model-View-Controller (MVC)</vt:lpstr>
      <vt:lpstr>Model-View-Controller (MVC)</vt:lpstr>
      <vt:lpstr>MVC in JSF</vt:lpstr>
      <vt:lpstr>The UI Components</vt:lpstr>
      <vt:lpstr>Component Hierarchy</vt:lpstr>
      <vt:lpstr>Component Hierarchy</vt:lpstr>
      <vt:lpstr>The Hierarchy</vt:lpstr>
      <vt:lpstr>Component Bindings</vt:lpstr>
      <vt:lpstr>Managed Beans</vt:lpstr>
      <vt:lpstr>Defining a Managed Bean</vt:lpstr>
      <vt:lpstr>Scope</vt:lpstr>
      <vt:lpstr>Scopes</vt:lpstr>
      <vt:lpstr>Managed Bean Life-cycle</vt:lpstr>
      <vt:lpstr>The Request Scope</vt:lpstr>
      <vt:lpstr>The Session Scope</vt:lpstr>
      <vt:lpstr>The View Scope</vt:lpstr>
      <vt:lpstr>The Application Scope</vt:lpstr>
      <vt:lpstr>The None Scope</vt:lpstr>
      <vt:lpstr>@ManagedProperty</vt:lpstr>
      <vt:lpstr>The View Technology</vt:lpstr>
      <vt:lpstr>Facelets</vt:lpstr>
      <vt:lpstr>Facelets</vt:lpstr>
      <vt:lpstr>Facelets Templates</vt:lpstr>
      <vt:lpstr>Facelets Templates</vt:lpstr>
      <vt:lpstr>Facelets Templates </vt:lpstr>
      <vt:lpstr>The Expression Language</vt:lpstr>
      <vt:lpstr>History of the EL</vt:lpstr>
      <vt:lpstr>History of the EL</vt:lpstr>
      <vt:lpstr>EL Sytax</vt:lpstr>
      <vt:lpstr>Literals</vt:lpstr>
      <vt:lpstr>Operators</vt:lpstr>
      <vt:lpstr>Operator Duality</vt:lpstr>
      <vt:lpstr>Implicit Objects</vt:lpstr>
      <vt:lpstr>Method Bindings</vt:lpstr>
      <vt:lpstr>Exercise</vt:lpstr>
      <vt:lpstr>JSF Lifecycle</vt:lpstr>
      <vt:lpstr>JSF Lifecycle Types</vt:lpstr>
      <vt:lpstr>Non-Faces Request</vt:lpstr>
      <vt:lpstr>Request Processing Phases</vt:lpstr>
      <vt:lpstr>Restore View</vt:lpstr>
      <vt:lpstr>Restore View</vt:lpstr>
      <vt:lpstr>Apply Request Values</vt:lpstr>
      <vt:lpstr>Process Validations</vt:lpstr>
      <vt:lpstr>Update Model Values</vt:lpstr>
      <vt:lpstr>Invoke Application</vt:lpstr>
      <vt:lpstr>Render Response</vt:lpstr>
      <vt:lpstr>Render Response</vt:lpstr>
      <vt:lpstr>Phase Listeners</vt:lpstr>
      <vt:lpstr>Discussion</vt:lpstr>
      <vt:lpstr>Exercise</vt:lpstr>
      <vt:lpstr>Navigation</vt:lpstr>
      <vt:lpstr>The Navigation Mechanism</vt:lpstr>
      <vt:lpstr>Converters</vt:lpstr>
      <vt:lpstr>Using Converters</vt:lpstr>
      <vt:lpstr>Registering Converters</vt:lpstr>
      <vt:lpstr>Explicit Converters</vt:lpstr>
      <vt:lpstr>Tag Library</vt:lpstr>
      <vt:lpstr>Tag Library</vt:lpstr>
      <vt:lpstr>Exercise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shimi bandiel</dc:creator>
  <cp:lastModifiedBy>shimi bandiel</cp:lastModifiedBy>
  <cp:revision>331</cp:revision>
  <cp:lastPrinted>2017-10-17T02:11:44Z</cp:lastPrinted>
  <dcterms:created xsi:type="dcterms:W3CDTF">2017-06-21T08:10:37Z</dcterms:created>
  <dcterms:modified xsi:type="dcterms:W3CDTF">2018-05-07T11:48:18Z</dcterms:modified>
</cp:coreProperties>
</file>