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12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1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4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1"/>
    <p:restoredTop sz="92117"/>
  </p:normalViewPr>
  <p:slideViewPr>
    <p:cSldViewPr snapToGrid="0" snapToObjects="1">
      <p:cViewPr varScale="1">
        <p:scale>
          <a:sx n="144" d="100"/>
          <a:sy n="14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D215-5241-F04C-BFF4-FEA86665AE08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4022-3AC7-254D-BA91-0A3CE88C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170" y="245698"/>
            <a:ext cx="2840842" cy="4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mefaces.org/showca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previous file must be saved under a path:</a:t>
            </a:r>
          </a:p>
          <a:p>
            <a:pPr marL="0" indent="0" algn="l" rtl="0">
              <a:buNone/>
            </a:pPr>
            <a:r>
              <a:rPr lang="en-US" dirty="0"/>
              <a:t>	/resources/</a:t>
            </a:r>
            <a:r>
              <a:rPr lang="en-US" i="1" dirty="0" err="1"/>
              <a:t>your_namespace</a:t>
            </a:r>
            <a:r>
              <a:rPr lang="en-US" dirty="0"/>
              <a:t> (in our example resources/</a:t>
            </a:r>
            <a:r>
              <a:rPr lang="en-US" dirty="0" err="1"/>
              <a:t>trainologic</a:t>
            </a:r>
            <a:r>
              <a:rPr lang="en-US" dirty="0"/>
              <a:t>).</a:t>
            </a:r>
          </a:p>
          <a:p>
            <a:pPr algn="l" rtl="0"/>
            <a:r>
              <a:rPr lang="en-US" dirty="0"/>
              <a:t>The file name will by default be the name of the tag.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3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69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Now, the usage: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DF0CD-876D-404C-83B1-68DEEEF14BB7}"/>
              </a:ext>
            </a:extLst>
          </p:cNvPr>
          <p:cNvSpPr/>
          <p:nvPr/>
        </p:nvSpPr>
        <p:spPr>
          <a:xfrm>
            <a:off x="838200" y="2434253"/>
            <a:ext cx="103210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/core"</a:t>
            </a:r>
          </a:p>
          <a:p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xmlns:trainologic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/composite/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trainologic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trainologic:promptAndAsk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prompt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"please enter you age"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ask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name.age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84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Although it looks like the composite approach is better than the custom tag, it’s important to note the differences:</a:t>
            </a:r>
          </a:p>
          <a:p>
            <a:pPr algn="l" rtl="0"/>
            <a:r>
              <a:rPr lang="en-US" dirty="0"/>
              <a:t>A composition generate a </a:t>
            </a:r>
            <a:r>
              <a:rPr lang="en-US" u="sng" dirty="0"/>
              <a:t>single</a:t>
            </a:r>
            <a:r>
              <a:rPr lang="en-US" dirty="0"/>
              <a:t> </a:t>
            </a:r>
            <a:r>
              <a:rPr lang="en-US" dirty="0" err="1"/>
              <a:t>UIComponent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A custom tag may result in multiple components.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Keep that an mind and apply each technique to the appropriate context.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0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Sometimes you can’t reuse existing components in the previous ways.</a:t>
            </a:r>
          </a:p>
          <a:p>
            <a:pPr algn="l" rtl="0"/>
            <a:r>
              <a:rPr lang="en-US" dirty="0"/>
              <a:t>You’ll need to create your own custom component.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You can either create a custom renderer or a custom UI component or you can create both.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go through an example..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5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4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custom component:</a:t>
            </a:r>
          </a:p>
          <a:p>
            <a:pPr algn="l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00878-6C12-984C-996C-CAAA2C449B3A}"/>
              </a:ext>
            </a:extLst>
          </p:cNvPr>
          <p:cNvSpPr/>
          <p:nvPr/>
        </p:nvSpPr>
        <p:spPr>
          <a:xfrm>
            <a:off x="838200" y="1825624"/>
            <a:ext cx="109424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dirty="0" err="1">
                <a:solidFill>
                  <a:srgbClr val="777777"/>
                </a:solidFill>
                <a:latin typeface="Monaco" pitchFamily="2" charset="77"/>
              </a:rPr>
              <a:t>FacesComponent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(value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ShoutComponent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createTag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"shout"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namespace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com.trainologic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/tags"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ShoutComponent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extends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UIComponentBase</a:t>
            </a:r>
            <a:r>
              <a:rPr lang="en-US" dirty="0">
                <a:latin typeface="Monaco" pitchFamily="2" charset="77"/>
              </a:rPr>
              <a:t>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ShoutComponent</a:t>
            </a:r>
            <a:r>
              <a:rPr lang="en-US" dirty="0">
                <a:latin typeface="Monaco" pitchFamily="2" charset="77"/>
              </a:rPr>
              <a:t>() {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setRendererType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ShoutComponent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 @Override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String </a:t>
            </a:r>
            <a:r>
              <a:rPr lang="en-US" dirty="0" err="1">
                <a:latin typeface="Monaco" pitchFamily="2" charset="77"/>
              </a:rPr>
              <a:t>getFamily</a:t>
            </a:r>
            <a:r>
              <a:rPr lang="en-US" dirty="0">
                <a:latin typeface="Monaco" pitchFamily="2" charset="77"/>
              </a:rPr>
              <a:t>() {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"Shout"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r>
              <a:rPr lang="en-US" dirty="0">
                <a:latin typeface="Monaco" pitchFamily="2" charset="77"/>
              </a:rPr>
              <a:t>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618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Renderer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4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custom renderer:</a:t>
            </a:r>
          </a:p>
          <a:p>
            <a:pPr algn="l" rtl="0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E01A2-07F9-9F42-9010-3515211EBCC9}"/>
              </a:ext>
            </a:extLst>
          </p:cNvPr>
          <p:cNvSpPr/>
          <p:nvPr/>
        </p:nvSpPr>
        <p:spPr>
          <a:xfrm>
            <a:off x="838200" y="2219703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dirty="0" err="1">
                <a:solidFill>
                  <a:srgbClr val="777777"/>
                </a:solidFill>
                <a:latin typeface="Monaco" pitchFamily="2" charset="77"/>
              </a:rPr>
              <a:t>FacesRenderer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componentFamily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"Shout"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 err="1">
                <a:latin typeface="Monaco" pitchFamily="2" charset="77"/>
              </a:rPr>
              <a:t>rendererType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ShoutComponent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ShoutRenderer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extends</a:t>
            </a:r>
            <a:r>
              <a:rPr lang="en-US" dirty="0">
                <a:latin typeface="Monaco" pitchFamily="2" charset="77"/>
              </a:rPr>
              <a:t> Renderer {</a:t>
            </a:r>
          </a:p>
          <a:p>
            <a:r>
              <a:rPr lang="en-US" dirty="0">
                <a:solidFill>
                  <a:srgbClr val="777777"/>
                </a:solidFill>
                <a:latin typeface="Monaco" pitchFamily="2" charset="77"/>
              </a:rPr>
              <a:t> @Override</a:t>
            </a:r>
          </a:p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 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void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encodeEnd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FacesContext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 err="1">
                <a:latin typeface="Monaco" pitchFamily="2" charset="77"/>
              </a:rPr>
              <a:t>UIComponent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component</a:t>
            </a:r>
            <a:r>
              <a:rPr lang="en-US" dirty="0">
                <a:latin typeface="Monaco" pitchFamily="2" charset="77"/>
              </a:rPr>
              <a:t>)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throws</a:t>
            </a:r>
            <a:r>
              <a:rPr lang="en-US" dirty="0">
                <a:latin typeface="Monaco" pitchFamily="2" charset="77"/>
              </a:rPr>
              <a:t> 	</a:t>
            </a:r>
            <a:r>
              <a:rPr lang="en-US" dirty="0" err="1">
                <a:latin typeface="Monaco" pitchFamily="2" charset="77"/>
              </a:rPr>
              <a:t>IOException</a:t>
            </a:r>
            <a:r>
              <a:rPr lang="en-US" dirty="0">
                <a:latin typeface="Monaco" pitchFamily="2" charset="77"/>
              </a:rPr>
              <a:t> {</a:t>
            </a:r>
          </a:p>
          <a:p>
            <a:r>
              <a:rPr lang="en-US" dirty="0">
                <a:latin typeface="Monaco" pitchFamily="2" charset="77"/>
              </a:rPr>
              <a:t>  Map&lt;String, Object&gt;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attributes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component</a:t>
            </a:r>
            <a:r>
              <a:rPr lang="en-US" dirty="0" err="1">
                <a:latin typeface="Monaco" pitchFamily="2" charset="77"/>
              </a:rPr>
              <a:t>.getAttributes</a:t>
            </a:r>
            <a:r>
              <a:rPr lang="en-US" dirty="0">
                <a:latin typeface="Monaco" pitchFamily="2" charset="77"/>
              </a:rPr>
              <a:t>();</a:t>
            </a:r>
          </a:p>
          <a:p>
            <a:r>
              <a:rPr lang="en-US" dirty="0">
                <a:latin typeface="Monaco" pitchFamily="2" charset="77"/>
              </a:rPr>
              <a:t>  String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message</a:t>
            </a:r>
            <a:r>
              <a:rPr lang="en-US" dirty="0">
                <a:latin typeface="Monaco" pitchFamily="2" charset="77"/>
              </a:rPr>
              <a:t> = (String)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attributes</a:t>
            </a:r>
            <a:r>
              <a:rPr lang="en-US" dirty="0" err="1">
                <a:latin typeface="Monaco" pitchFamily="2" charset="77"/>
              </a:rPr>
              <a:t>.get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"message"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ResponseWriter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 err="1">
                <a:latin typeface="Monaco" pitchFamily="2" charset="77"/>
              </a:rPr>
              <a:t>.getResponseWriter</a:t>
            </a:r>
            <a:r>
              <a:rPr lang="en-US" dirty="0">
                <a:latin typeface="Monaco" pitchFamily="2" charset="77"/>
              </a:rPr>
              <a:t>();</a:t>
            </a:r>
          </a:p>
          <a:p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 err="1">
                <a:latin typeface="Monaco" pitchFamily="2" charset="77"/>
              </a:rPr>
              <a:t>.startElement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"h1"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component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>
              <a:solidFill>
                <a:srgbClr val="7E504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writer</a:t>
            </a:r>
            <a:r>
              <a:rPr lang="en-US" dirty="0" err="1">
                <a:latin typeface="Monaco" pitchFamily="2" charset="77"/>
              </a:rPr>
              <a:t>.endElement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"h1"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 }</a:t>
            </a:r>
          </a:p>
          <a:p>
            <a:r>
              <a:rPr lang="en-US" dirty="0">
                <a:latin typeface="Monaco" pitchFamily="2" charset="77"/>
              </a:rPr>
              <a:t>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66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modern and comprehensive component library for JSF.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go through the showcase first:</a:t>
            </a:r>
          </a:p>
          <a:p>
            <a:pPr algn="l" rtl="0"/>
            <a:r>
              <a:rPr lang="en-US" dirty="0">
                <a:hlinkClick r:id="rId2"/>
              </a:rPr>
              <a:t>https://www.primefaces.org/showcase/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you can note, some component examples use the PF(‘some id’) function.</a:t>
            </a:r>
          </a:p>
          <a:p>
            <a:pPr algn="l" rtl="0"/>
            <a:r>
              <a:rPr lang="en-US" dirty="0"/>
              <a:t>You can see an example in the ‘Signature’ component in the showcase.</a:t>
            </a:r>
          </a:p>
          <a:p>
            <a:pPr algn="l" rtl="0"/>
            <a:r>
              <a:rPr lang="en-US" dirty="0"/>
              <a:t>This is a JavaScript </a:t>
            </a:r>
            <a:r>
              <a:rPr lang="en-US" dirty="0" err="1"/>
              <a:t>PrimeFaces</a:t>
            </a:r>
            <a:r>
              <a:rPr lang="en-US" dirty="0"/>
              <a:t> function that accesses the relevant component by id.</a:t>
            </a:r>
          </a:p>
          <a:p>
            <a:pPr algn="l" rtl="0"/>
            <a:r>
              <a:rPr lang="en-US" dirty="0"/>
              <a:t>Client-side of-course.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9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File System Mind Map</a:t>
            </a:r>
          </a:p>
        </p:txBody>
      </p:sp>
    </p:spTree>
    <p:extLst>
      <p:ext uri="{BB962C8B-B14F-4D97-AF65-F5344CB8AC3E}">
        <p14:creationId xmlns:p14="http://schemas.microsoft.com/office/powerpoint/2010/main" val="16002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Somewhat resembles the regular </a:t>
            </a:r>
            <a:r>
              <a:rPr lang="en-US" dirty="0" err="1"/>
              <a:t>h:dataTable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Much more powerful and performant.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explore…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There are several ways of creating custom components in JSF.</a:t>
            </a:r>
          </a:p>
          <a:p>
            <a:pPr lvl="1" algn="l" rtl="0"/>
            <a:r>
              <a:rPr lang="en-US" dirty="0"/>
              <a:t>Custom tags.</a:t>
            </a:r>
          </a:p>
          <a:p>
            <a:pPr lvl="1" algn="l" rtl="0"/>
            <a:r>
              <a:rPr lang="en-US" dirty="0"/>
              <a:t>Composites.</a:t>
            </a:r>
          </a:p>
          <a:p>
            <a:pPr lvl="1" algn="l" rtl="0"/>
            <a:r>
              <a:rPr lang="en-US" dirty="0"/>
              <a:t>Custom components.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Remember before you go into one of these, search if the components at hand can provide a solution for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19093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Before JSF 2, there was no support for AJAX in JSF.</a:t>
            </a:r>
          </a:p>
          <a:p>
            <a:pPr algn="l" rtl="0"/>
            <a:r>
              <a:rPr lang="en-US" dirty="0"/>
              <a:t>Many component providers provides workarounds for AJAX support.</a:t>
            </a:r>
          </a:p>
          <a:p>
            <a:pPr algn="l" rtl="0"/>
            <a:r>
              <a:rPr lang="en-US" dirty="0"/>
              <a:t>Due to the fact that regular JSF lifecycle is not appropriate for AJAX.</a:t>
            </a:r>
          </a:p>
          <a:p>
            <a:pPr algn="l" rtl="0"/>
            <a:r>
              <a:rPr lang="en-US" dirty="0"/>
              <a:t>I.e., not all the components should participate in an AJAX request and we definitely don’t want them to go through ‘full render’.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7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Starting with JSF 2, JSF can process </a:t>
            </a:r>
            <a:r>
              <a:rPr lang="en-US" u="sng" dirty="0"/>
              <a:t>partial requests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Can be checked by </a:t>
            </a:r>
            <a:r>
              <a:rPr lang="en-US" i="1" dirty="0" err="1"/>
              <a:t>PartialViewContext.isAjaxRequest</a:t>
            </a:r>
            <a:r>
              <a:rPr lang="en-US" i="1" dirty="0"/>
              <a:t>()</a:t>
            </a:r>
            <a:r>
              <a:rPr lang="en-US" dirty="0"/>
              <a:t> method.</a:t>
            </a:r>
          </a:p>
          <a:p>
            <a:pPr algn="l" rtl="0"/>
            <a:r>
              <a:rPr lang="en-US" dirty="0"/>
              <a:t>You can also use the </a:t>
            </a:r>
            <a:r>
              <a:rPr lang="en-US" i="1" dirty="0" err="1"/>
              <a:t>isPartialRequest</a:t>
            </a:r>
            <a:r>
              <a:rPr lang="en-US" i="1" dirty="0"/>
              <a:t>()</a:t>
            </a:r>
            <a:r>
              <a:rPr lang="en-US" dirty="0"/>
              <a:t> method as a generalization over AJAX.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7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Ajax support in JSF2 is most commonly seen with the usage of &lt;</a:t>
            </a:r>
            <a:r>
              <a:rPr lang="en-US" dirty="0" err="1"/>
              <a:t>f:ajax</a:t>
            </a:r>
            <a:r>
              <a:rPr lang="en-US" dirty="0"/>
              <a:t>&gt; tag.</a:t>
            </a:r>
          </a:p>
          <a:p>
            <a:pPr algn="l" rtl="0"/>
            <a:r>
              <a:rPr lang="en-US" dirty="0"/>
              <a:t>It has two use-cases that depend on its placing:</a:t>
            </a:r>
          </a:p>
          <a:p>
            <a:pPr lvl="1" algn="l" rtl="0"/>
            <a:r>
              <a:rPr lang="en-US" dirty="0"/>
              <a:t>Nested within an element.</a:t>
            </a:r>
          </a:p>
          <a:p>
            <a:pPr lvl="1" algn="l" rtl="0"/>
            <a:r>
              <a:rPr lang="en-US" dirty="0"/>
              <a:t>Surrounding a group of elements.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Let’s discuss these cases…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Component Case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When </a:t>
            </a:r>
            <a:r>
              <a:rPr lang="en-US" dirty="0">
                <a:sym typeface="Verdana" charset="0"/>
              </a:rPr>
              <a:t>the &lt;</a:t>
            </a:r>
            <a:r>
              <a:rPr lang="en-US" dirty="0" err="1">
                <a:sym typeface="Verdana" charset="0"/>
              </a:rPr>
              <a:t>f:ajax</a:t>
            </a:r>
            <a:r>
              <a:rPr lang="en-US" dirty="0">
                <a:sym typeface="Verdana" charset="0"/>
              </a:rPr>
              <a:t>&gt; is nested inside a single element, it will specify which operation of this element will be Ajax-based.</a:t>
            </a:r>
            <a:endParaRPr lang="en-US" dirty="0"/>
          </a:p>
          <a:p>
            <a:pPr algn="l" rtl="0"/>
            <a:r>
              <a:rPr lang="en-US" dirty="0"/>
              <a:t>It </a:t>
            </a:r>
            <a:r>
              <a:rPr lang="en-US" dirty="0">
                <a:sym typeface="Verdana" charset="0"/>
              </a:rPr>
              <a:t>can be nested within all of the standard JSF components (the HTML ones) and inside any custom component that implements the </a:t>
            </a:r>
            <a:r>
              <a:rPr lang="en-US" i="1" dirty="0" err="1">
                <a:sym typeface="Verdana" charset="0"/>
              </a:rPr>
              <a:t>ClientBehaviorHolder</a:t>
            </a:r>
            <a:r>
              <a:rPr lang="en-US" dirty="0">
                <a:sym typeface="Verdana" charset="0"/>
              </a:rPr>
              <a:t> interface.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</a:t>
            </a:r>
            <a:r>
              <a:rPr lang="en-US" dirty="0">
                <a:sym typeface="Verdana" charset="0"/>
              </a:rPr>
              <a:t>get familiar with its attributes…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9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u="sng" dirty="0"/>
              <a:t>event</a:t>
            </a:r>
            <a:r>
              <a:rPr lang="en-US" dirty="0"/>
              <a:t> – the </a:t>
            </a:r>
            <a:r>
              <a:rPr lang="en-US" dirty="0">
                <a:sym typeface="Verdana" charset="0"/>
              </a:rPr>
              <a:t>event of the component to be </a:t>
            </a:r>
            <a:r>
              <a:rPr lang="en-US" dirty="0" err="1">
                <a:sym typeface="Verdana" charset="0"/>
              </a:rPr>
              <a:t>ajaxified</a:t>
            </a:r>
            <a:r>
              <a:rPr lang="en-US" dirty="0">
                <a:sym typeface="Verdana" charset="0"/>
              </a:rPr>
              <a:t>. By default its either ‘action’ or ‘</a:t>
            </a:r>
            <a:r>
              <a:rPr lang="en-US" dirty="0" err="1">
                <a:sym typeface="Verdana" charset="0"/>
              </a:rPr>
              <a:t>valueChange</a:t>
            </a:r>
            <a:r>
              <a:rPr lang="en-US" dirty="0">
                <a:sym typeface="Verdana" charset="0"/>
              </a:rPr>
              <a:t>’ (depending on the component type.</a:t>
            </a:r>
          </a:p>
          <a:p>
            <a:pPr algn="l" rtl="0"/>
            <a:r>
              <a:rPr lang="en-US" u="sng" dirty="0">
                <a:sym typeface="Verdana" charset="0"/>
              </a:rPr>
              <a:t>execute</a:t>
            </a:r>
            <a:r>
              <a:rPr lang="en-US" dirty="0">
                <a:sym typeface="Verdana" charset="0"/>
              </a:rPr>
              <a:t> – see next page.</a:t>
            </a:r>
          </a:p>
          <a:p>
            <a:pPr algn="l" rtl="0"/>
            <a:r>
              <a:rPr lang="en-US" u="sng" dirty="0">
                <a:sym typeface="Verdana" charset="0"/>
              </a:rPr>
              <a:t>render</a:t>
            </a:r>
            <a:r>
              <a:rPr lang="en-US" dirty="0">
                <a:sym typeface="Verdana" charset="0"/>
              </a:rPr>
              <a:t> – see next page.</a:t>
            </a:r>
          </a:p>
          <a:p>
            <a:pPr algn="l" rtl="0"/>
            <a:r>
              <a:rPr lang="en-US" u="sng" dirty="0">
                <a:sym typeface="Verdana" charset="0"/>
              </a:rPr>
              <a:t>immediate</a:t>
            </a:r>
            <a:r>
              <a:rPr lang="en-US" dirty="0">
                <a:sym typeface="Verdana" charset="0"/>
              </a:rPr>
              <a:t>.</a:t>
            </a:r>
          </a:p>
          <a:p>
            <a:pPr algn="l" rtl="0"/>
            <a:r>
              <a:rPr lang="en-US" u="sng" dirty="0">
                <a:sym typeface="Verdana" charset="0"/>
              </a:rPr>
              <a:t>disabled</a:t>
            </a:r>
            <a:r>
              <a:rPr lang="en-US" dirty="0">
                <a:sym typeface="Verdana" charset="0"/>
              </a:rPr>
              <a:t> – default is ‘false’.</a:t>
            </a:r>
          </a:p>
          <a:p>
            <a:pPr algn="l" rtl="0"/>
            <a:r>
              <a:rPr lang="en-US" u="sng" dirty="0">
                <a:sym typeface="Verdana" charset="0"/>
              </a:rPr>
              <a:t>listener</a:t>
            </a:r>
            <a:r>
              <a:rPr lang="en-US" dirty="0">
                <a:sym typeface="Verdana" charset="0"/>
              </a:rPr>
              <a:t> – a method expression of a listener.</a:t>
            </a:r>
          </a:p>
          <a:p>
            <a:pPr algn="l" rtl="0"/>
            <a:r>
              <a:rPr lang="en-US" u="sng" dirty="0" err="1">
                <a:sym typeface="Verdana" charset="0"/>
              </a:rPr>
              <a:t>onevent</a:t>
            </a:r>
            <a:r>
              <a:rPr lang="en-US" dirty="0">
                <a:sym typeface="Verdana" charset="0"/>
              </a:rPr>
              <a:t>, </a:t>
            </a:r>
            <a:r>
              <a:rPr lang="en-US" u="sng" dirty="0" err="1">
                <a:sym typeface="Verdana" charset="0"/>
              </a:rPr>
              <a:t>onerror</a:t>
            </a:r>
            <a:r>
              <a:rPr lang="en-US" dirty="0">
                <a:sym typeface="Verdana" charset="0"/>
              </a:rPr>
              <a:t> – JavaScript method names.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&amp; render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</a:t>
            </a:r>
            <a:r>
              <a:rPr lang="en-US" i="1" dirty="0">
                <a:sym typeface="Verdana" charset="0"/>
              </a:rPr>
              <a:t>execute</a:t>
            </a:r>
            <a:r>
              <a:rPr lang="en-US" dirty="0">
                <a:sym typeface="Verdana" charset="0"/>
              </a:rPr>
              <a:t> and </a:t>
            </a:r>
            <a:r>
              <a:rPr lang="en-US" i="1" dirty="0">
                <a:sym typeface="Verdana" charset="0"/>
              </a:rPr>
              <a:t>render</a:t>
            </a:r>
            <a:r>
              <a:rPr lang="en-US" dirty="0">
                <a:sym typeface="Verdana" charset="0"/>
              </a:rPr>
              <a:t> attributes can specify a whitespace separated list of component ids to participate in the ‘execute’ or ‘render’ lifecycle phases.</a:t>
            </a:r>
          </a:p>
          <a:p>
            <a:pPr algn="l" rtl="0"/>
            <a:r>
              <a:rPr lang="en-US" dirty="0">
                <a:sym typeface="Verdana" charset="0"/>
              </a:rPr>
              <a:t>By default the keyword </a:t>
            </a:r>
            <a:r>
              <a:rPr lang="en-US" u="sng" dirty="0">
                <a:sym typeface="Verdana" charset="0"/>
              </a:rPr>
              <a:t>‘@this</a:t>
            </a:r>
            <a:r>
              <a:rPr lang="en-US" dirty="0">
                <a:sym typeface="Verdana" charset="0"/>
              </a:rPr>
              <a:t>’ is provided (which specifies the current component that triggered the event.</a:t>
            </a:r>
          </a:p>
          <a:p>
            <a:pPr algn="l" rtl="0"/>
            <a:r>
              <a:rPr lang="en-US" dirty="0">
                <a:sym typeface="Verdana" charset="0"/>
              </a:rPr>
              <a:t>More supported keywords: @all, @form and @none.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Components Case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When </a:t>
            </a:r>
            <a:r>
              <a:rPr lang="en-US" dirty="0">
                <a:sym typeface="Verdana" charset="0"/>
              </a:rPr>
              <a:t>the </a:t>
            </a:r>
            <a:r>
              <a:rPr lang="en-US" dirty="0" err="1">
                <a:sym typeface="Verdana" charset="0"/>
              </a:rPr>
              <a:t>f:ajax</a:t>
            </a:r>
            <a:r>
              <a:rPr lang="en-US" dirty="0">
                <a:sym typeface="Verdana" charset="0"/>
              </a:rPr>
              <a:t> tag surrounds a group of components, it </a:t>
            </a:r>
            <a:r>
              <a:rPr lang="en-US" dirty="0" err="1">
                <a:sym typeface="Verdana" charset="0"/>
              </a:rPr>
              <a:t>ajaxifies</a:t>
            </a:r>
            <a:r>
              <a:rPr lang="en-US" dirty="0">
                <a:sym typeface="Verdana" charset="0"/>
              </a:rPr>
              <a:t> them all.</a:t>
            </a:r>
          </a:p>
          <a:p>
            <a:pPr algn="l" rtl="0"/>
            <a:endParaRPr lang="en-US" dirty="0">
              <a:sym typeface="Verdana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4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Custom tags allow for reducing code duplications (</a:t>
            </a:r>
            <a:r>
              <a:rPr lang="en-US" dirty="0" err="1"/>
              <a:t>Facelets</a:t>
            </a:r>
            <a:r>
              <a:rPr lang="en-US" dirty="0"/>
              <a:t> code).</a:t>
            </a:r>
          </a:p>
          <a:p>
            <a:pPr algn="l" rtl="0"/>
            <a:r>
              <a:rPr lang="en-US" dirty="0"/>
              <a:t>It’s a way to register a template under a tag name.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how it is done…</a:t>
            </a:r>
          </a:p>
        </p:txBody>
      </p:sp>
    </p:spTree>
    <p:extLst>
      <p:ext uri="{BB962C8B-B14F-4D97-AF65-F5344CB8AC3E}">
        <p14:creationId xmlns:p14="http://schemas.microsoft.com/office/powerpoint/2010/main" val="311816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18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template for the tag: (</a:t>
            </a:r>
            <a:r>
              <a:rPr lang="en-US" dirty="0" err="1"/>
              <a:t>showandget.xhtml</a:t>
            </a:r>
            <a:r>
              <a:rPr lang="en-US" dirty="0"/>
              <a:t>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1A25F-496B-614E-9A02-316AD0A1445A}"/>
              </a:ext>
            </a:extLst>
          </p:cNvPr>
          <p:cNvSpPr/>
          <p:nvPr/>
        </p:nvSpPr>
        <p:spPr>
          <a:xfrm>
            <a:off x="1024261" y="2398742"/>
            <a:ext cx="101434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&lt;!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29292"/>
                </a:solidFill>
                <a:latin typeface="Monaco" pitchFamily="2" charset="77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"-//W3C//DTD XHTML 1.0 Transitional//EN"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dirty="0">
              <a:solidFill>
                <a:srgbClr val="009193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dirty="0">
                <a:solidFill>
                  <a:srgbClr val="4E9072"/>
                </a:solidFill>
                <a:latin typeface="Monaco" pitchFamily="2" charset="77"/>
              </a:rPr>
              <a:t>"http://www.w3.org/TR/xhtml1/DTD/xhtml1-transitional.dtd"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07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/core"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ui:composition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show_attr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get_attr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ui:composition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80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4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descriptor file (suffix ‘</a:t>
            </a:r>
            <a:r>
              <a:rPr lang="en-US" dirty="0" err="1"/>
              <a:t>taglib.xml</a:t>
            </a:r>
            <a:r>
              <a:rPr lang="en-US" dirty="0"/>
              <a:t>’ – </a:t>
            </a:r>
            <a:r>
              <a:rPr lang="en-US" dirty="0" err="1"/>
              <a:t>example.taglib.xml</a:t>
            </a:r>
            <a:r>
              <a:rPr lang="en-US" dirty="0"/>
              <a:t>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05600-D2BE-BD48-A393-6682DBA8C0A3}"/>
              </a:ext>
            </a:extLst>
          </p:cNvPr>
          <p:cNvSpPr/>
          <p:nvPr/>
        </p:nvSpPr>
        <p:spPr>
          <a:xfrm>
            <a:off x="1117847" y="2505274"/>
            <a:ext cx="1023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&lt;?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xml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"1.0"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"UTF-8"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?&gt;</a:t>
            </a:r>
            <a:endParaRPr lang="en-US" dirty="0">
              <a:solidFill>
                <a:srgbClr val="932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facelet-taglib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xmlns:xsi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"http://www.w3.org/2001/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XMLSchema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-instance"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 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/web-facelettaglibary_2_2.xsd"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"2.2"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namespace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>
                <a:latin typeface="Monaco" pitchFamily="2" charset="77"/>
              </a:rPr>
              <a:t>http://</a:t>
            </a:r>
            <a:r>
              <a:rPr lang="en-US" b="1" dirty="0" err="1">
                <a:latin typeface="Monaco" pitchFamily="2" charset="77"/>
              </a:rPr>
              <a:t>trainologic.com</a:t>
            </a:r>
            <a:r>
              <a:rPr lang="en-US" b="1" dirty="0">
                <a:latin typeface="Monaco" pitchFamily="2" charset="77"/>
              </a:rPr>
              <a:t>/example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namespace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    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 err="1">
                <a:latin typeface="Monaco" pitchFamily="2" charset="77"/>
              </a:rPr>
              <a:t>showAndGet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    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source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>
                <a:latin typeface="Monaco" pitchFamily="2" charset="77"/>
              </a:rPr>
              <a:t>tags/</a:t>
            </a:r>
            <a:r>
              <a:rPr lang="en-US" b="1" dirty="0" err="1">
                <a:latin typeface="Monaco" pitchFamily="2" charset="77"/>
              </a:rPr>
              <a:t>showandget.xhtml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source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latin typeface="Monaco" pitchFamily="2" charset="77"/>
              </a:rPr>
              <a:t>    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tag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facelet-taglib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542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59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web.xml</a:t>
            </a:r>
            <a:r>
              <a:rPr lang="en-US" dirty="0"/>
              <a:t> registration: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C9FC6-1479-2744-8357-F30B6FAAFF55}"/>
              </a:ext>
            </a:extLst>
          </p:cNvPr>
          <p:cNvSpPr/>
          <p:nvPr/>
        </p:nvSpPr>
        <p:spPr>
          <a:xfrm>
            <a:off x="1270986" y="2272683"/>
            <a:ext cx="96500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&lt;?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xml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"1.0"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"UTF-8"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?&gt;</a:t>
            </a:r>
            <a:endParaRPr lang="en-US" dirty="0">
              <a:solidFill>
                <a:srgbClr val="932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web-app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xmlns:xsi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"http://www.w3.org/2001/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XMLSchema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-instance"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xsi:schemaLocation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 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xmlns.jcp.org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/xml/ns/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javaee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/web-app_3_1.xsd"</a:t>
            </a:r>
          </a:p>
          <a:p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"3.1"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</a:p>
          <a:p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servlet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 …..&lt;/…&gt;</a:t>
            </a:r>
          </a:p>
          <a:p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context-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 err="1">
                <a:latin typeface="Monaco" pitchFamily="2" charset="77"/>
              </a:rPr>
              <a:t>javax.faces.FACELETS_LIBRARIES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-name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-value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r>
              <a:rPr lang="en-US" b="1" dirty="0">
                <a:latin typeface="Monaco" pitchFamily="2" charset="77"/>
              </a:rPr>
              <a:t>/WEB-INF/</a:t>
            </a:r>
            <a:r>
              <a:rPr lang="en-US" b="1" dirty="0" err="1">
                <a:latin typeface="Monaco" pitchFamily="2" charset="77"/>
              </a:rPr>
              <a:t>example.taglib.xml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-value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>
                <a:solidFill>
                  <a:srgbClr val="4E9192"/>
                </a:solidFill>
                <a:latin typeface="Monaco" pitchFamily="2" charset="77"/>
              </a:rPr>
              <a:t>context-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param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b="1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web-app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33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930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Now use in </a:t>
            </a:r>
            <a:r>
              <a:rPr lang="en-US" dirty="0" err="1"/>
              <a:t>Facelets</a:t>
            </a:r>
            <a:r>
              <a:rPr lang="en-US" dirty="0"/>
              <a:t>:   (</a:t>
            </a:r>
            <a:r>
              <a:rPr lang="en-US" dirty="0" err="1"/>
              <a:t>hello.xhtml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6A2D6-A361-6748-BBC8-B4FAFC0806F9}"/>
              </a:ext>
            </a:extLst>
          </p:cNvPr>
          <p:cNvSpPr/>
          <p:nvPr/>
        </p:nvSpPr>
        <p:spPr>
          <a:xfrm>
            <a:off x="838200" y="2389864"/>
            <a:ext cx="108840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xmlns:ui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facelets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xmlns:f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/core"</a:t>
            </a:r>
          </a:p>
          <a:p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xmlns:example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trainologic.com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/example"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Hello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name.fullName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example:showAndGet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  </a:t>
            </a:r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show_attr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"please enter you age”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 err="1">
                <a:solidFill>
                  <a:srgbClr val="932192"/>
                </a:solidFill>
                <a:latin typeface="Monaco" pitchFamily="2" charset="77"/>
              </a:rPr>
              <a:t>get_attr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name.age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b="1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b="1" dirty="0">
              <a:solidFill>
                <a:srgbClr val="3933FF"/>
              </a:solidFill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h:form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h:body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751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Composite pretty much provides the same, however without the registration of custom tag.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an example…</a:t>
            </a:r>
          </a:p>
        </p:txBody>
      </p:sp>
    </p:spTree>
    <p:extLst>
      <p:ext uri="{BB962C8B-B14F-4D97-AF65-F5344CB8AC3E}">
        <p14:creationId xmlns:p14="http://schemas.microsoft.com/office/powerpoint/2010/main" val="223904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69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First the template file content: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31B6A-2742-0C41-A9AE-28A0882E0E5D}"/>
              </a:ext>
            </a:extLst>
          </p:cNvPr>
          <p:cNvSpPr/>
          <p:nvPr/>
        </p:nvSpPr>
        <p:spPr>
          <a:xfrm>
            <a:off x="904782" y="2299317"/>
            <a:ext cx="104490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"http://www.w3.org/1999/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xmlns:composite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/composite"</a:t>
            </a:r>
          </a:p>
          <a:p>
            <a:r>
              <a:rPr lang="en-US" dirty="0" err="1">
                <a:solidFill>
                  <a:srgbClr val="932192"/>
                </a:solidFill>
                <a:latin typeface="Monaco" pitchFamily="2" charset="77"/>
              </a:rPr>
              <a:t>xmlns:h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"http://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java.sun.com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jsf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/html"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composite:interface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2192"/>
                </a:solidFill>
                <a:latin typeface="Monaco" pitchFamily="2" charset="77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b="1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promptAndAsk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composite:attribute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"prompt"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composite:attribute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name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"ask"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composite:interface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</a:p>
          <a:p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composite:implementation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h:outputText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cc.attrs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.prompt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  &lt;</a:t>
            </a:r>
            <a:r>
              <a:rPr lang="en-US" dirty="0" err="1">
                <a:solidFill>
                  <a:srgbClr val="4E9192"/>
                </a:solidFill>
                <a:latin typeface="Monaco" pitchFamily="2" charset="77"/>
              </a:rPr>
              <a:t>h:inputText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pitchFamily="2" charset="77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b="1" dirty="0" err="1">
                <a:solidFill>
                  <a:srgbClr val="3933FF"/>
                </a:solidFill>
                <a:latin typeface="Monaco" pitchFamily="2" charset="77"/>
              </a:rPr>
              <a:t>cc.attrs</a:t>
            </a:r>
            <a:r>
              <a:rPr lang="en-US" dirty="0" err="1">
                <a:solidFill>
                  <a:srgbClr val="3933FF"/>
                </a:solidFill>
                <a:latin typeface="Monaco" pitchFamily="2" charset="77"/>
              </a:rPr>
              <a:t>.ask</a:t>
            </a:r>
            <a:r>
              <a:rPr lang="en-US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/&gt;</a:t>
            </a:r>
            <a:endParaRPr lang="en-US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b="1" dirty="0" err="1">
                <a:solidFill>
                  <a:srgbClr val="4E9192"/>
                </a:solidFill>
                <a:latin typeface="Monaco" pitchFamily="2" charset="77"/>
              </a:rPr>
              <a:t>composite:implementation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latin typeface="Monaco" pitchFamily="2" charset="77"/>
            </a:endParaRPr>
          </a:p>
          <a:p>
            <a:br>
              <a:rPr lang="en-US" dirty="0">
                <a:latin typeface="Monaco" pitchFamily="2" charset="77"/>
              </a:rPr>
            </a:b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&lt;/</a:t>
            </a:r>
            <a:r>
              <a:rPr lang="en-US" dirty="0">
                <a:solidFill>
                  <a:srgbClr val="4E9192"/>
                </a:solidFill>
                <a:latin typeface="Monaco" pitchFamily="2" charset="77"/>
              </a:rPr>
              <a:t>html</a:t>
            </a:r>
            <a:r>
              <a:rPr lang="en-US" dirty="0">
                <a:solidFill>
                  <a:srgbClr val="009193"/>
                </a:solidFill>
                <a:latin typeface="Monaco" pitchFamily="2" charset="77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65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ologic-Theme" id="{2ECAB41D-31BB-5B4E-8D2A-A223F890FD82}" vid="{5C0C3DBD-B9FE-A44F-9673-CA45C1E8B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Trainologic-Theme</Template>
  <TotalTime>31925</TotalTime>
  <Words>1188</Words>
  <Application>Microsoft Macintosh PowerPoint</Application>
  <PresentationFormat>Widescreen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Monaco</vt:lpstr>
      <vt:lpstr>Verdana</vt:lpstr>
      <vt:lpstr>Office Theme</vt:lpstr>
      <vt:lpstr>JSF</vt:lpstr>
      <vt:lpstr>Custom Components</vt:lpstr>
      <vt:lpstr>Custom Tags</vt:lpstr>
      <vt:lpstr>Custom Tags</vt:lpstr>
      <vt:lpstr>Custom Tags</vt:lpstr>
      <vt:lpstr>Custom Tags</vt:lpstr>
      <vt:lpstr>Custom Tags</vt:lpstr>
      <vt:lpstr>Composites</vt:lpstr>
      <vt:lpstr>Composites</vt:lpstr>
      <vt:lpstr>Composites</vt:lpstr>
      <vt:lpstr>Composites</vt:lpstr>
      <vt:lpstr>Discussion</vt:lpstr>
      <vt:lpstr>Custom Components</vt:lpstr>
      <vt:lpstr>Custom Renderer</vt:lpstr>
      <vt:lpstr>Custom Renderer</vt:lpstr>
      <vt:lpstr>PrimeFaces</vt:lpstr>
      <vt:lpstr>PF</vt:lpstr>
      <vt:lpstr>Exercise </vt:lpstr>
      <vt:lpstr>dataTable</vt:lpstr>
      <vt:lpstr>AJAX</vt:lpstr>
      <vt:lpstr>AJAX</vt:lpstr>
      <vt:lpstr>AJAX</vt:lpstr>
      <vt:lpstr>Single Component Case</vt:lpstr>
      <vt:lpstr>Attributes</vt:lpstr>
      <vt:lpstr>execute &amp; render</vt:lpstr>
      <vt:lpstr>Multiple Components Case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shimi bandiel</dc:creator>
  <cp:lastModifiedBy>shimi bandiel</cp:lastModifiedBy>
  <cp:revision>370</cp:revision>
  <cp:lastPrinted>2017-10-17T02:11:44Z</cp:lastPrinted>
  <dcterms:created xsi:type="dcterms:W3CDTF">2017-06-21T08:10:37Z</dcterms:created>
  <dcterms:modified xsi:type="dcterms:W3CDTF">2018-05-09T12:06:09Z</dcterms:modified>
</cp:coreProperties>
</file>