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12" r:id="rId2"/>
    <p:sldId id="414" r:id="rId3"/>
    <p:sldId id="455" r:id="rId4"/>
    <p:sldId id="456" r:id="rId5"/>
    <p:sldId id="457" r:id="rId6"/>
    <p:sldId id="458" r:id="rId7"/>
    <p:sldId id="459" r:id="rId8"/>
    <p:sldId id="460" r:id="rId9"/>
    <p:sldId id="454" r:id="rId10"/>
    <p:sldId id="461" r:id="rId11"/>
    <p:sldId id="463" r:id="rId12"/>
    <p:sldId id="462" r:id="rId13"/>
    <p:sldId id="464" r:id="rId14"/>
    <p:sldId id="465" r:id="rId15"/>
    <p:sldId id="467" r:id="rId16"/>
    <p:sldId id="466" r:id="rId17"/>
    <p:sldId id="468" r:id="rId18"/>
    <p:sldId id="415" r:id="rId19"/>
    <p:sldId id="416" r:id="rId20"/>
    <p:sldId id="417" r:id="rId21"/>
    <p:sldId id="418" r:id="rId22"/>
    <p:sldId id="419" r:id="rId23"/>
    <p:sldId id="426" r:id="rId24"/>
    <p:sldId id="427" r:id="rId25"/>
    <p:sldId id="434" r:id="rId26"/>
    <p:sldId id="435" r:id="rId27"/>
    <p:sldId id="436" r:id="rId28"/>
    <p:sldId id="437" r:id="rId29"/>
    <p:sldId id="438" r:id="rId30"/>
    <p:sldId id="439" r:id="rId31"/>
    <p:sldId id="453" r:id="rId32"/>
    <p:sldId id="469" r:id="rId33"/>
    <p:sldId id="471" r:id="rId34"/>
    <p:sldId id="472" r:id="rId35"/>
    <p:sldId id="470" r:id="rId36"/>
    <p:sldId id="446" r:id="rId37"/>
    <p:sldId id="447" r:id="rId38"/>
    <p:sldId id="445" r:id="rId39"/>
    <p:sldId id="449" r:id="rId40"/>
    <p:sldId id="451" r:id="rId41"/>
    <p:sldId id="473" r:id="rId42"/>
    <p:sldId id="47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2120"/>
  </p:normalViewPr>
  <p:slideViewPr>
    <p:cSldViewPr snapToGrid="0" snapToObjects="1">
      <p:cViewPr varScale="1">
        <p:scale>
          <a:sx n="144" d="100"/>
          <a:sy n="144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D215-5241-F04C-BFF4-FEA86665AE08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54022-3AC7-254D-BA91-0A3CE88CD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E737-89D5-5342-B89E-D7D4AD0C2C4E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6ED3-B2C0-E549-BA32-90449B37F4F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7170" y="245698"/>
            <a:ext cx="2840842" cy="4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JSF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dataTable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&lt;</a:t>
            </a:r>
            <a:r>
              <a:rPr lang="en-US" dirty="0" err="1"/>
              <a:t>h:dataTable</a:t>
            </a:r>
            <a:r>
              <a:rPr lang="en-US" dirty="0"/>
              <a:t>&gt; tag renders an HTML ‘table’ element.</a:t>
            </a:r>
          </a:p>
          <a:p>
            <a:pPr algn="l" rtl="0"/>
            <a:r>
              <a:rPr lang="en-US" dirty="0"/>
              <a:t>Inside you can put the &lt;</a:t>
            </a:r>
            <a:r>
              <a:rPr lang="en-US" dirty="0" err="1"/>
              <a:t>h:column</a:t>
            </a:r>
            <a:r>
              <a:rPr lang="en-US" dirty="0"/>
              <a:t>&gt; element defining a column.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175622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693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Example: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F474343-2914-3646-A6A1-4B374C1CB220}"/>
              </a:ext>
            </a:extLst>
          </p:cNvPr>
          <p:cNvSpPr>
            <a:spLocks/>
          </p:cNvSpPr>
          <p:nvPr/>
        </p:nvSpPr>
        <p:spPr bwMode="auto">
          <a:xfrm>
            <a:off x="2133600" y="2299317"/>
            <a:ext cx="7924800" cy="4038600"/>
          </a:xfrm>
          <a:prstGeom prst="roundRect">
            <a:avLst>
              <a:gd name="adj" fmla="val 6380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228600" tIns="228600" rIns="228600" bIns="228600" anchor="ctr"/>
          <a:lstStyle/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h:dataTable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"customers"</a:t>
            </a:r>
          </a:p>
          <a:p>
            <a:r>
              <a:rPr lang="en-US" sz="1400" dirty="0">
                <a:latin typeface="Courier New"/>
              </a:rPr>
              <a:t> 	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columnClasses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greyColumn,greenColumn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	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headerClass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headerStyle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</a:p>
          <a:p>
            <a:r>
              <a:rPr lang="en-US" sz="1400" dirty="0">
                <a:latin typeface="Courier New"/>
              </a:rPr>
              <a:t> 	</a:t>
            </a:r>
            <a:r>
              <a:rPr lang="en-US" sz="1400" dirty="0" err="1">
                <a:solidFill>
                  <a:srgbClr val="7F007F"/>
                </a:solidFill>
                <a:latin typeface="Courier New"/>
              </a:rPr>
              <a:t>rowClasses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rowStyle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styleClass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backgourndClass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	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compnay.customers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var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"customer"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i="1" dirty="0">
                <a:latin typeface="Courier New"/>
              </a:rPr>
              <a:t>   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h:column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"header"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h:outputText 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msg.customerNameLabel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h:outputText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"#{customer.name}"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h:column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h:column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"header"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 Company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h:outputText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customer.company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h:column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h:dataTable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  <a:r>
              <a:rPr lang="en-US" sz="1400" dirty="0">
                <a:latin typeface="Courier New"/>
              </a:rPr>
              <a:t> </a:t>
            </a:r>
            <a:endParaRPr lang="en-US" sz="1400" dirty="0">
              <a:solidFill>
                <a:srgbClr val="008080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149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</a:t>
            </a:r>
            <a:r>
              <a:rPr lang="en-US" dirty="0">
                <a:sym typeface="Verdana" charset="0"/>
              </a:rPr>
              <a:t>table will be rendered with the number of rows equals to the length of the collection in the value attribute.</a:t>
            </a:r>
          </a:p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current element will be stored in the </a:t>
            </a:r>
            <a:r>
              <a:rPr lang="en-US" dirty="0" err="1">
                <a:sym typeface="Verdana" charset="0"/>
              </a:rPr>
              <a:t>var</a:t>
            </a:r>
            <a:r>
              <a:rPr lang="en-US" dirty="0">
                <a:sym typeface="Verdana" charset="0"/>
              </a:rPr>
              <a:t> attribute.</a:t>
            </a:r>
          </a:p>
          <a:p>
            <a:pPr algn="l" rtl="0"/>
            <a:r>
              <a:rPr lang="en-US" dirty="0">
                <a:sym typeface="Verdana" charset="0"/>
              </a:rPr>
              <a:t>The EL in the value attribute can be of any type and is converted subject to the following rules:</a:t>
            </a:r>
          </a:p>
          <a:p>
            <a:pPr lvl="1" algn="l" rtl="0"/>
            <a:r>
              <a:rPr lang="en-US" dirty="0">
                <a:sym typeface="Verdana" charset="0"/>
              </a:rPr>
              <a:t>An instance of </a:t>
            </a:r>
            <a:r>
              <a:rPr lang="en-US" i="1" dirty="0" err="1">
                <a:sym typeface="Verdana" charset="0"/>
              </a:rPr>
              <a:t>DataModel</a:t>
            </a:r>
            <a:r>
              <a:rPr lang="en-US" dirty="0">
                <a:sym typeface="Verdana" charset="0"/>
              </a:rPr>
              <a:t> is used directly.</a:t>
            </a:r>
          </a:p>
          <a:p>
            <a:pPr lvl="1" algn="l" rtl="0"/>
            <a:r>
              <a:rPr lang="en-US" dirty="0"/>
              <a:t>Array </a:t>
            </a:r>
            <a:r>
              <a:rPr lang="en-US" dirty="0">
                <a:sym typeface="Verdana" charset="0"/>
              </a:rPr>
              <a:t>of Object, List, </a:t>
            </a:r>
            <a:r>
              <a:rPr lang="en-US" dirty="0" err="1">
                <a:sym typeface="Verdana" charset="0"/>
              </a:rPr>
              <a:t>ResultSet</a:t>
            </a:r>
            <a:r>
              <a:rPr lang="en-US" dirty="0">
                <a:sym typeface="Verdana" charset="0"/>
              </a:rPr>
              <a:t>, </a:t>
            </a:r>
            <a:r>
              <a:rPr lang="en-US" dirty="0" err="1">
                <a:sym typeface="Verdana" charset="0"/>
              </a:rPr>
              <a:t>jstl.Result</a:t>
            </a:r>
            <a:r>
              <a:rPr lang="en-US" dirty="0">
                <a:sym typeface="Verdana" charset="0"/>
              </a:rPr>
              <a:t> are wrapped in an appropriate </a:t>
            </a:r>
            <a:r>
              <a:rPr lang="en-US" dirty="0" err="1">
                <a:sym typeface="Verdana" charset="0"/>
              </a:rPr>
              <a:t>DataModel</a:t>
            </a:r>
            <a:r>
              <a:rPr lang="en-US" dirty="0">
                <a:sym typeface="Verdana" charset="0"/>
              </a:rPr>
              <a:t> object.</a:t>
            </a:r>
          </a:p>
          <a:p>
            <a:pPr lvl="1" algn="l" rtl="0"/>
            <a:r>
              <a:rPr lang="en-US" dirty="0">
                <a:sym typeface="Verdana" charset="0"/>
              </a:rPr>
              <a:t>Everything else is wrapped in a </a:t>
            </a:r>
            <a:r>
              <a:rPr lang="en-US" i="1" dirty="0" err="1">
                <a:sym typeface="Verdana" charset="0"/>
              </a:rPr>
              <a:t>DataModel</a:t>
            </a:r>
            <a:r>
              <a:rPr lang="en-US" dirty="0">
                <a:sym typeface="Verdana" charset="0"/>
              </a:rPr>
              <a:t> as a single row.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2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</a:t>
            </a:r>
            <a:r>
              <a:rPr lang="en-US" dirty="0">
                <a:sym typeface="Verdana" charset="0"/>
              </a:rPr>
              <a:t>you may have noticed, the &lt;</a:t>
            </a:r>
            <a:r>
              <a:rPr lang="en-US" dirty="0" err="1">
                <a:sym typeface="Verdana" charset="0"/>
              </a:rPr>
              <a:t>h:column</a:t>
            </a:r>
            <a:r>
              <a:rPr lang="en-US" dirty="0">
                <a:sym typeface="Verdana" charset="0"/>
              </a:rPr>
              <a:t>&gt; element contained the &lt;</a:t>
            </a:r>
            <a:r>
              <a:rPr lang="en-US" dirty="0" err="1">
                <a:sym typeface="Verdana" charset="0"/>
              </a:rPr>
              <a:t>f:facet</a:t>
            </a:r>
            <a:r>
              <a:rPr lang="en-US" dirty="0">
                <a:sym typeface="Verdana" charset="0"/>
              </a:rPr>
              <a:t>&gt; tag.</a:t>
            </a:r>
          </a:p>
          <a:p>
            <a:pPr algn="l" rtl="0"/>
            <a:r>
              <a:rPr lang="en-US" dirty="0"/>
              <a:t>Facets </a:t>
            </a:r>
            <a:r>
              <a:rPr lang="en-US" dirty="0">
                <a:sym typeface="Verdana" charset="0"/>
              </a:rPr>
              <a:t>are supported by some JSF components.</a:t>
            </a:r>
          </a:p>
          <a:p>
            <a:pPr algn="l" rtl="0"/>
            <a:r>
              <a:rPr lang="en-US" dirty="0">
                <a:sym typeface="Verdana" charset="0"/>
              </a:rPr>
              <a:t>Facets are special nested attributes that do not follow the parent-child relationship.</a:t>
            </a:r>
          </a:p>
          <a:p>
            <a:pPr algn="l" rtl="0"/>
            <a:r>
              <a:rPr lang="en-US" dirty="0"/>
              <a:t>A </a:t>
            </a:r>
            <a:r>
              <a:rPr lang="en-US" dirty="0">
                <a:sym typeface="Verdana" charset="0"/>
              </a:rPr>
              <a:t>facet always have a name associated with it and the containing component must know what to do with this specific facet.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For </a:t>
            </a:r>
            <a:r>
              <a:rPr lang="en-US" dirty="0">
                <a:sym typeface="Verdana" charset="0"/>
              </a:rPr>
              <a:t>example, the &lt;</a:t>
            </a:r>
            <a:r>
              <a:rPr lang="en-US" dirty="0" err="1">
                <a:sym typeface="Verdana" charset="0"/>
              </a:rPr>
              <a:t>h:column</a:t>
            </a:r>
            <a:r>
              <a:rPr lang="en-US" dirty="0">
                <a:sym typeface="Verdana" charset="0"/>
              </a:rPr>
              <a:t>&gt; component knows about the header and footer facets and will display their values in the table header/footer respectively.</a:t>
            </a:r>
          </a:p>
          <a:p>
            <a:pPr algn="l" rtl="0"/>
            <a:r>
              <a:rPr lang="en-US" dirty="0"/>
              <a:t>In </a:t>
            </a:r>
            <a:r>
              <a:rPr lang="en-US" dirty="0">
                <a:sym typeface="Verdana" charset="0"/>
              </a:rPr>
              <a:t>order to know which facets are supported and for which component, you’ll need to consult the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2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panelGrid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&lt;</a:t>
            </a:r>
            <a:r>
              <a:rPr lang="en-US" dirty="0" err="1">
                <a:sym typeface="Verdana" charset="0"/>
              </a:rPr>
              <a:t>h:panelGrid</a:t>
            </a:r>
            <a:r>
              <a:rPr lang="en-US" dirty="0">
                <a:sym typeface="Verdana" charset="0"/>
              </a:rPr>
              <a:t>&gt; tag renders an HTML &lt;table&gt; element.</a:t>
            </a:r>
          </a:p>
          <a:p>
            <a:pPr algn="l" rtl="0"/>
            <a:r>
              <a:rPr lang="en-US" dirty="0"/>
              <a:t>Unlike </a:t>
            </a:r>
            <a:r>
              <a:rPr lang="en-US" dirty="0">
                <a:sym typeface="Verdana" charset="0"/>
              </a:rPr>
              <a:t>&lt;</a:t>
            </a:r>
            <a:r>
              <a:rPr lang="en-US" dirty="0" err="1">
                <a:sym typeface="Verdana" charset="0"/>
              </a:rPr>
              <a:t>h:dataTable</a:t>
            </a:r>
            <a:r>
              <a:rPr lang="en-US" dirty="0">
                <a:sym typeface="Verdana" charset="0"/>
              </a:rPr>
              <a:t>&gt; the </a:t>
            </a:r>
            <a:r>
              <a:rPr lang="en-US" dirty="0" err="1">
                <a:sym typeface="Verdana" charset="0"/>
              </a:rPr>
              <a:t>panelGrid</a:t>
            </a:r>
            <a:r>
              <a:rPr lang="en-US" dirty="0">
                <a:sym typeface="Verdana" charset="0"/>
              </a:rPr>
              <a:t> component is used to specify the content directly on the page and not through a managed bean.</a:t>
            </a:r>
          </a:p>
          <a:p>
            <a:pPr algn="l" rtl="0"/>
            <a:r>
              <a:rPr lang="en-US" dirty="0"/>
              <a:t>By </a:t>
            </a:r>
            <a:r>
              <a:rPr lang="en-US" dirty="0">
                <a:sym typeface="Verdana" charset="0"/>
              </a:rPr>
              <a:t>default, each nested component is displayed in a separated column.</a:t>
            </a:r>
          </a:p>
          <a:p>
            <a:pPr algn="l" rtl="0"/>
            <a:r>
              <a:rPr lang="en-US" dirty="0"/>
              <a:t>You </a:t>
            </a:r>
            <a:r>
              <a:rPr lang="en-US" dirty="0">
                <a:sym typeface="Verdana" charset="0"/>
              </a:rPr>
              <a:t>can alter the behavior by using the &lt;</a:t>
            </a:r>
            <a:r>
              <a:rPr lang="en-US" dirty="0" err="1">
                <a:sym typeface="Verdana" charset="0"/>
              </a:rPr>
              <a:t>h:panelGroup</a:t>
            </a:r>
            <a:r>
              <a:rPr lang="en-US" dirty="0">
                <a:sym typeface="Verdana" charset="0"/>
              </a:rPr>
              <a:t>&gt; element.</a:t>
            </a:r>
          </a:p>
          <a:p>
            <a:pPr algn="l" rtl="0"/>
            <a:r>
              <a:rPr lang="en-US" dirty="0"/>
              <a:t>Example…</a:t>
            </a:r>
          </a:p>
        </p:txBody>
      </p:sp>
    </p:spTree>
    <p:extLst>
      <p:ext uri="{BB962C8B-B14F-4D97-AF65-F5344CB8AC3E}">
        <p14:creationId xmlns:p14="http://schemas.microsoft.com/office/powerpoint/2010/main" val="397060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EBC2F-7D21-454C-A7A6-849CFF21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BF4D2A45-05BE-FC47-BC08-A68F42743167}"/>
              </a:ext>
            </a:extLst>
          </p:cNvPr>
          <p:cNvSpPr>
            <a:spLocks/>
          </p:cNvSpPr>
          <p:nvPr/>
        </p:nvSpPr>
        <p:spPr bwMode="auto">
          <a:xfrm>
            <a:off x="2560962" y="1825625"/>
            <a:ext cx="7924800" cy="4038600"/>
          </a:xfrm>
          <a:prstGeom prst="roundRect">
            <a:avLst>
              <a:gd name="adj" fmla="val 6380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228600" tIns="228600" rIns="228600" bIns="228600" anchor="ctr"/>
          <a:lstStyle/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h:panelGrid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"panel"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columns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"2"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"header"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h:outputText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msgs.productsSearchTitle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h:outputLabel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productName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msgs.productName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h:inputText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productName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query.productName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h:outputLabel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"filter"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msgs.filter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h:inputText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"filter"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query.filter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"footer"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h:panelGroup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h:commandButton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"submit"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msgs.submit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latin typeface="Courier New"/>
              </a:rPr>
              <a:t>  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h:panelGroup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latin typeface="Courier New"/>
              </a:rPr>
              <a:t>  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f:facet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h:panelGrid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441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specification represented by JSR 303.</a:t>
            </a:r>
          </a:p>
          <a:p>
            <a:pPr algn="l" rtl="0"/>
            <a:r>
              <a:rPr lang="en-US" dirty="0"/>
              <a:t>Provides a way to describe validations as meta-data  (annotations or XML).</a:t>
            </a:r>
          </a:p>
          <a:p>
            <a:pPr algn="l" rtl="0"/>
            <a:r>
              <a:rPr lang="en-US" dirty="0"/>
              <a:t>We will focus on annotations.</a:t>
            </a:r>
          </a:p>
          <a:p>
            <a:pPr algn="l" rtl="0"/>
            <a:r>
              <a:rPr lang="en-US" dirty="0"/>
              <a:t>The reference implementation is the Hibernate Validator project.</a:t>
            </a:r>
          </a:p>
        </p:txBody>
      </p:sp>
    </p:spTree>
    <p:extLst>
      <p:ext uri="{BB962C8B-B14F-4D97-AF65-F5344CB8AC3E}">
        <p14:creationId xmlns:p14="http://schemas.microsoft.com/office/powerpoint/2010/main" val="421533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8022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simple example for Bean Validation: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9B6B678B-6959-964F-A0B7-82BD4D01CF96}"/>
              </a:ext>
            </a:extLst>
          </p:cNvPr>
          <p:cNvSpPr>
            <a:spLocks/>
          </p:cNvSpPr>
          <p:nvPr/>
        </p:nvSpPr>
        <p:spPr bwMode="auto">
          <a:xfrm>
            <a:off x="2324100" y="2614976"/>
            <a:ext cx="7543800" cy="2595562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Person {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b="1" dirty="0">
                <a:solidFill>
                  <a:srgbClr val="646464"/>
                </a:solidFill>
                <a:latin typeface="Courier New"/>
              </a:rPr>
              <a:t>   @</a:t>
            </a:r>
            <a:r>
              <a:rPr lang="en-US" sz="1400" b="1" dirty="0" err="1">
                <a:solidFill>
                  <a:srgbClr val="646464"/>
                </a:solidFill>
                <a:latin typeface="Courier New"/>
              </a:rPr>
              <a:t>NotNull</a:t>
            </a:r>
            <a:endParaRPr lang="en-US" sz="1400" b="1" dirty="0">
              <a:solidFill>
                <a:srgbClr val="646464"/>
              </a:solidFill>
              <a:latin typeface="Courier New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</a:t>
            </a:r>
          </a:p>
          <a:p>
            <a:r>
              <a:rPr lang="en-US" sz="1400" b="1" dirty="0">
                <a:solidFill>
                  <a:srgbClr val="646464"/>
                </a:solidFill>
                <a:latin typeface="Courier New"/>
              </a:rPr>
              <a:t>   @Min</a:t>
            </a:r>
            <a:r>
              <a:rPr lang="en-US" sz="1400" b="1" dirty="0">
                <a:latin typeface="Courier New"/>
              </a:rPr>
              <a:t>(18)</a:t>
            </a:r>
          </a:p>
          <a:p>
            <a:r>
              <a:rPr lang="en-US" sz="1400" b="1" dirty="0">
                <a:solidFill>
                  <a:srgbClr val="646464"/>
                </a:solidFill>
                <a:latin typeface="Courier New"/>
              </a:rPr>
              <a:t>   @Max</a:t>
            </a:r>
            <a:r>
              <a:rPr lang="en-US" sz="1400" b="1" dirty="0">
                <a:latin typeface="Courier New"/>
              </a:rPr>
              <a:t>(120)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age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</a:t>
            </a:r>
            <a:r>
              <a:rPr lang="en-US" sz="1400" b="1" dirty="0">
                <a:solidFill>
                  <a:srgbClr val="646464"/>
                </a:solidFill>
                <a:latin typeface="Courier New"/>
              </a:rPr>
              <a:t>@Past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Calendar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birthDate</a:t>
            </a:r>
            <a:r>
              <a:rPr lang="en-US" sz="1400" dirty="0">
                <a:latin typeface="Courier New"/>
              </a:rPr>
              <a:t>;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5153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Ok, so what do these annotations do?</a:t>
            </a:r>
          </a:p>
          <a:p>
            <a:pPr algn="l" rtl="0"/>
            <a:r>
              <a:rPr lang="en-US" dirty="0"/>
              <a:t>Well, as always, annotations do nothing in Java. They are just meta-data.</a:t>
            </a:r>
          </a:p>
          <a:p>
            <a:pPr algn="l" rtl="0"/>
            <a:r>
              <a:rPr lang="en-US" dirty="0"/>
              <a:t>However, you can use the Bean Validation API to perform validations on annotated bean.</a:t>
            </a:r>
          </a:p>
          <a:p>
            <a:pPr algn="l" rtl="0"/>
            <a:r>
              <a:rPr lang="en-US" dirty="0"/>
              <a:t>We will also discuss when it will happen automatically in JSF.</a:t>
            </a:r>
          </a:p>
        </p:txBody>
      </p:sp>
    </p:spTree>
    <p:extLst>
      <p:ext uri="{BB962C8B-B14F-4D97-AF65-F5344CB8AC3E}">
        <p14:creationId xmlns:p14="http://schemas.microsoft.com/office/powerpoint/2010/main" val="34559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UIComponent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All JSF Components extend from </a:t>
            </a:r>
            <a:r>
              <a:rPr lang="en-US" i="1" dirty="0" err="1"/>
              <a:t>UIComponent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We will later discuss </a:t>
            </a:r>
            <a:r>
              <a:rPr lang="en-US" dirty="0" err="1"/>
              <a:t>PrimeFaces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However, let’s start with examples for the built-in components and get familiar with general attributes.</a:t>
            </a:r>
          </a:p>
        </p:txBody>
      </p:sp>
    </p:spTree>
    <p:extLst>
      <p:ext uri="{BB962C8B-B14F-4D97-AF65-F5344CB8AC3E}">
        <p14:creationId xmlns:p14="http://schemas.microsoft.com/office/powerpoint/2010/main" val="219093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6246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Example: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95B1B023-5E11-A644-BEBE-D6F68CEFD473}"/>
              </a:ext>
            </a:extLst>
          </p:cNvPr>
          <p:cNvSpPr>
            <a:spLocks/>
          </p:cNvSpPr>
          <p:nvPr/>
        </p:nvSpPr>
        <p:spPr bwMode="auto">
          <a:xfrm>
            <a:off x="2304988" y="2523029"/>
            <a:ext cx="7543800" cy="3643338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latin typeface="Courier New"/>
              </a:rPr>
              <a:t>Person p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latin typeface="Courier New"/>
              </a:rPr>
              <a:t> Person();</a:t>
            </a:r>
            <a:endParaRPr lang="en-US" sz="1400" b="1" dirty="0">
              <a:latin typeface="Courier New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urier New"/>
              </a:rPr>
              <a:t>// name is null</a:t>
            </a:r>
          </a:p>
          <a:p>
            <a:r>
              <a:rPr lang="en-US" sz="1400" dirty="0" err="1">
                <a:latin typeface="Courier New"/>
              </a:rPr>
              <a:t>p.setAge</a:t>
            </a:r>
            <a:r>
              <a:rPr lang="en-US" sz="1400" dirty="0">
                <a:latin typeface="Courier New"/>
              </a:rPr>
              <a:t>(70);</a:t>
            </a:r>
          </a:p>
          <a:p>
            <a:r>
              <a:rPr lang="en-US" sz="1400" dirty="0">
                <a:latin typeface="Courier New"/>
              </a:rPr>
              <a:t>Calendar nowPlus5Years = </a:t>
            </a:r>
            <a:r>
              <a:rPr lang="en-US" sz="1400" dirty="0" err="1">
                <a:latin typeface="Courier New"/>
              </a:rPr>
              <a:t>Calendar.</a:t>
            </a:r>
            <a:r>
              <a:rPr lang="en-US" sz="1400" i="1" dirty="0" err="1">
                <a:latin typeface="Courier New"/>
              </a:rPr>
              <a:t>getInstance</a:t>
            </a:r>
            <a:r>
              <a:rPr lang="en-US" sz="1400" i="1" dirty="0">
                <a:latin typeface="Courier New"/>
              </a:rPr>
              <a:t>();</a:t>
            </a:r>
          </a:p>
          <a:p>
            <a:r>
              <a:rPr lang="en-US" sz="1400" dirty="0">
                <a:latin typeface="Courier New"/>
              </a:rPr>
              <a:t>nowPlus5Years.add(</a:t>
            </a:r>
            <a:r>
              <a:rPr lang="en-US" sz="1400" dirty="0" err="1">
                <a:latin typeface="Courier New"/>
              </a:rPr>
              <a:t>Calendar.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YEAR</a:t>
            </a:r>
            <a:r>
              <a:rPr lang="en-US" sz="1400" i="1" dirty="0">
                <a:latin typeface="Courier New"/>
              </a:rPr>
              <a:t>, 5);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urier New"/>
              </a:rPr>
              <a:t>birthDate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 is in the future</a:t>
            </a:r>
            <a:endParaRPr lang="en-US" sz="1400" i="1" dirty="0">
              <a:latin typeface="Courier New"/>
            </a:endParaRPr>
          </a:p>
          <a:p>
            <a:r>
              <a:rPr lang="en-US" sz="1400" dirty="0" err="1">
                <a:latin typeface="Courier New"/>
              </a:rPr>
              <a:t>p.setBirthDate</a:t>
            </a:r>
            <a:r>
              <a:rPr lang="en-US" sz="1400" dirty="0">
                <a:latin typeface="Courier New"/>
              </a:rPr>
              <a:t>(nowPlus5Years);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b="1" dirty="0" err="1">
                <a:latin typeface="Courier New"/>
              </a:rPr>
              <a:t>ValidatorFactory</a:t>
            </a:r>
            <a:r>
              <a:rPr lang="en-US" sz="1400" b="1" dirty="0">
                <a:latin typeface="Courier New"/>
              </a:rPr>
              <a:t> factory = 	</a:t>
            </a:r>
            <a:r>
              <a:rPr lang="en-US" sz="1400" b="1" dirty="0" err="1">
                <a:latin typeface="Courier New"/>
              </a:rPr>
              <a:t>Validation.</a:t>
            </a:r>
            <a:r>
              <a:rPr lang="en-US" sz="1400" b="1" i="1" dirty="0" err="1">
                <a:latin typeface="Courier New"/>
              </a:rPr>
              <a:t>buildDefaultValidatorFactory</a:t>
            </a:r>
            <a:r>
              <a:rPr lang="en-US" sz="1400" b="1" i="1" dirty="0">
                <a:latin typeface="Courier New"/>
              </a:rPr>
              <a:t>();</a:t>
            </a:r>
          </a:p>
          <a:p>
            <a:r>
              <a:rPr lang="en-US" sz="1400" b="1" dirty="0" err="1">
                <a:latin typeface="Courier New"/>
              </a:rPr>
              <a:t>Validator</a:t>
            </a:r>
            <a:r>
              <a:rPr lang="en-US" sz="1400" b="1" dirty="0">
                <a:latin typeface="Courier New"/>
              </a:rPr>
              <a:t> </a:t>
            </a:r>
            <a:r>
              <a:rPr lang="en-US" sz="1400" b="1" dirty="0" err="1">
                <a:latin typeface="Courier New"/>
              </a:rPr>
              <a:t>validator</a:t>
            </a:r>
            <a:r>
              <a:rPr lang="en-US" sz="1400" b="1" dirty="0">
                <a:latin typeface="Courier New"/>
              </a:rPr>
              <a:t> = </a:t>
            </a:r>
            <a:r>
              <a:rPr lang="en-US" sz="1400" b="1" dirty="0" err="1">
                <a:latin typeface="Courier New"/>
              </a:rPr>
              <a:t>factory.getValidator</a:t>
            </a:r>
            <a:r>
              <a:rPr lang="en-US" sz="1400" b="1" dirty="0">
                <a:latin typeface="Courier New"/>
              </a:rPr>
              <a:t>();</a:t>
            </a:r>
          </a:p>
          <a:p>
            <a:r>
              <a:rPr lang="en-US" sz="1400" b="1" dirty="0">
                <a:latin typeface="Courier New"/>
              </a:rPr>
              <a:t>Set&lt;</a:t>
            </a:r>
            <a:r>
              <a:rPr lang="en-US" sz="1400" b="1" dirty="0" err="1">
                <a:latin typeface="Courier New"/>
              </a:rPr>
              <a:t>ConstraintViolation</a:t>
            </a:r>
            <a:r>
              <a:rPr lang="en-US" sz="1400" b="1" dirty="0">
                <a:latin typeface="Courier New"/>
              </a:rPr>
              <a:t>&lt;Person&gt;&gt; results = </a:t>
            </a:r>
            <a:r>
              <a:rPr lang="en-US" sz="1400" b="1" dirty="0" err="1">
                <a:latin typeface="Courier New"/>
              </a:rPr>
              <a:t>validator.validate</a:t>
            </a:r>
            <a:r>
              <a:rPr lang="en-US" sz="1400" b="1" dirty="0">
                <a:latin typeface="Courier New"/>
              </a:rPr>
              <a:t>(p);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dirty="0">
                <a:latin typeface="Courier New"/>
              </a:rPr>
              <a:t> (</a:t>
            </a:r>
            <a:r>
              <a:rPr lang="en-US" sz="1400" b="1" dirty="0" err="1">
                <a:latin typeface="Courier New"/>
              </a:rPr>
              <a:t>ConstraintViolation</a:t>
            </a:r>
            <a:r>
              <a:rPr lang="en-US" sz="1400" b="1" dirty="0">
                <a:latin typeface="Courier New"/>
              </a:rPr>
              <a:t>&lt;Person&gt; </a:t>
            </a:r>
            <a:r>
              <a:rPr lang="en-US" sz="1400" b="1" dirty="0" err="1">
                <a:latin typeface="Courier New"/>
              </a:rPr>
              <a:t>constraintViolation</a:t>
            </a:r>
            <a:r>
              <a:rPr lang="en-US" sz="1400" b="1" dirty="0">
                <a:latin typeface="Courier New"/>
              </a:rPr>
              <a:t> : results) {</a:t>
            </a:r>
          </a:p>
          <a:p>
            <a:r>
              <a:rPr lang="en-US" sz="1400" b="1" dirty="0">
                <a:latin typeface="Courier New"/>
              </a:rPr>
              <a:t>	</a:t>
            </a:r>
            <a:r>
              <a:rPr lang="en-US" sz="1400" b="1" dirty="0" err="1">
                <a:latin typeface="Courier New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i="1" dirty="0" err="1">
                <a:latin typeface="Courier New"/>
              </a:rPr>
              <a:t>.println</a:t>
            </a:r>
            <a:r>
              <a:rPr lang="en-US" sz="1400" b="1" i="1" dirty="0">
                <a:latin typeface="Courier New"/>
              </a:rPr>
              <a:t>(</a:t>
            </a:r>
            <a:r>
              <a:rPr lang="en-US" sz="1400" b="1" i="1" dirty="0" err="1">
                <a:latin typeface="Courier New"/>
              </a:rPr>
              <a:t>constraintViolation</a:t>
            </a:r>
            <a:r>
              <a:rPr lang="en-US" sz="1400" b="1" i="1" dirty="0">
                <a:latin typeface="Courier New"/>
              </a:rPr>
              <a:t>);</a:t>
            </a:r>
          </a:p>
          <a:p>
            <a:r>
              <a:rPr lang="en-US" sz="1400" b="1" dirty="0">
                <a:latin typeface="Courier New"/>
              </a:rPr>
              <a:t>}</a:t>
            </a:r>
            <a:endParaRPr lang="en-US" sz="1400" b="1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03869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you can see, the validation API returns all of the </a:t>
            </a:r>
            <a:r>
              <a:rPr lang="en-US" u="sng" dirty="0"/>
              <a:t>constraint violations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Contain the error message, message key, the invalid bean and the cause.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now go through the standard supported constraints:</a:t>
            </a:r>
          </a:p>
        </p:txBody>
      </p:sp>
    </p:spTree>
    <p:extLst>
      <p:ext uri="{BB962C8B-B14F-4D97-AF65-F5344CB8AC3E}">
        <p14:creationId xmlns:p14="http://schemas.microsoft.com/office/powerpoint/2010/main" val="3364487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Constraints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@</a:t>
            </a:r>
            <a:r>
              <a:rPr lang="en-US" u="sng" dirty="0" err="1"/>
              <a:t>AssertFalse</a:t>
            </a:r>
            <a:r>
              <a:rPr lang="en-US" dirty="0"/>
              <a:t> – checks that the field/property is false.</a:t>
            </a:r>
          </a:p>
          <a:p>
            <a:pPr algn="l" rtl="0"/>
            <a:r>
              <a:rPr lang="en-US" dirty="0"/>
              <a:t>@</a:t>
            </a:r>
            <a:r>
              <a:rPr lang="en-US" u="sng" dirty="0" err="1"/>
              <a:t>AssertTrue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 err="1"/>
              <a:t>DecimalMax</a:t>
            </a:r>
            <a:r>
              <a:rPr lang="en-US" dirty="0"/>
              <a:t> – checks that the field/property (must be one of: </a:t>
            </a:r>
            <a:r>
              <a:rPr lang="en-US" i="1" dirty="0" err="1"/>
              <a:t>BigDecimal</a:t>
            </a:r>
            <a:r>
              <a:rPr lang="en-US" i="1" dirty="0"/>
              <a:t>, </a:t>
            </a:r>
            <a:r>
              <a:rPr lang="en-US" i="1" dirty="0" err="1"/>
              <a:t>BigInteger</a:t>
            </a:r>
            <a:r>
              <a:rPr lang="en-US" i="1" dirty="0"/>
              <a:t>, String, byte, short, </a:t>
            </a:r>
            <a:r>
              <a:rPr lang="en-US" i="1" dirty="0" err="1"/>
              <a:t>int</a:t>
            </a:r>
            <a:r>
              <a:rPr lang="en-US" i="1" dirty="0"/>
              <a:t>, long </a:t>
            </a:r>
            <a:r>
              <a:rPr lang="en-US" dirty="0"/>
              <a:t>or wrappers) is lower or equal to the annotation’s attribute.</a:t>
            </a:r>
          </a:p>
          <a:p>
            <a:pPr algn="l" rtl="0"/>
            <a:r>
              <a:rPr lang="en-US" dirty="0"/>
              <a:t>@</a:t>
            </a:r>
            <a:r>
              <a:rPr lang="en-US" u="sng" dirty="0" err="1"/>
              <a:t>DecimalMin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Digits</a:t>
            </a:r>
            <a:r>
              <a:rPr lang="en-US" dirty="0"/>
              <a:t> – Works on the same types @</a:t>
            </a:r>
            <a:r>
              <a:rPr lang="en-US" dirty="0" err="1"/>
              <a:t>DecimalMax</a:t>
            </a:r>
            <a:r>
              <a:rPr lang="en-US" dirty="0"/>
              <a:t> and checks for a defined maximum number of digits and fractional digits.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8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Constraints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@</a:t>
            </a:r>
            <a:r>
              <a:rPr lang="en-US" u="sng" dirty="0"/>
              <a:t>Future</a:t>
            </a:r>
            <a:r>
              <a:rPr lang="en-US" dirty="0"/>
              <a:t> – checks whether the field/property is in the future.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Past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Max</a:t>
            </a:r>
            <a:r>
              <a:rPr lang="en-US" dirty="0"/>
              <a:t> – like @</a:t>
            </a:r>
            <a:r>
              <a:rPr lang="en-US" dirty="0" err="1"/>
              <a:t>DecimalMax</a:t>
            </a:r>
            <a:r>
              <a:rPr lang="en-US" dirty="0"/>
              <a:t>, only that the field must be a number and not a representation (e.g., String).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Min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 err="1"/>
              <a:t>NotNull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Null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Pattern</a:t>
            </a:r>
            <a:r>
              <a:rPr lang="en-US" dirty="0"/>
              <a:t> – checks that the value matches a regular expression.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2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Constraints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@</a:t>
            </a:r>
            <a:r>
              <a:rPr lang="en-US" u="sng" dirty="0"/>
              <a:t>Size</a:t>
            </a:r>
            <a:r>
              <a:rPr lang="en-US" dirty="0"/>
              <a:t> – checks whether the element’s size (</a:t>
            </a:r>
            <a:r>
              <a:rPr lang="en-US" i="1" dirty="0"/>
              <a:t>String</a:t>
            </a:r>
            <a:r>
              <a:rPr lang="en-US" dirty="0"/>
              <a:t>, collection, </a:t>
            </a:r>
            <a:r>
              <a:rPr lang="en-US" i="1" dirty="0"/>
              <a:t>Map</a:t>
            </a:r>
            <a:r>
              <a:rPr lang="en-US" dirty="0"/>
              <a:t> or array) is between a specified range.</a:t>
            </a:r>
          </a:p>
          <a:p>
            <a:pPr algn="l" rtl="0"/>
            <a:r>
              <a:rPr lang="en-US" dirty="0"/>
              <a:t>@</a:t>
            </a:r>
            <a:r>
              <a:rPr lang="en-US" u="sng" dirty="0"/>
              <a:t>Valid</a:t>
            </a:r>
            <a:r>
              <a:rPr lang="en-US" dirty="0"/>
              <a:t> – recursively performs validations on the annotated field/property.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2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Constraints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1187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can create custom constraints.</a:t>
            </a:r>
          </a:p>
          <a:p>
            <a:pPr algn="l" rtl="0"/>
            <a:r>
              <a:rPr lang="en-US" dirty="0"/>
              <a:t>Let’s create a constraint to validate that a </a:t>
            </a:r>
            <a:r>
              <a:rPr lang="en-US" i="1" dirty="0"/>
              <a:t>String</a:t>
            </a:r>
            <a:r>
              <a:rPr lang="en-US" dirty="0"/>
              <a:t> field/property is n IP.</a:t>
            </a:r>
          </a:p>
          <a:p>
            <a:pPr algn="l" rtl="0"/>
            <a:r>
              <a:rPr lang="en-US" dirty="0"/>
              <a:t>First, we create the annotation: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F0FBDD3A-DC3B-5348-BCDA-89C1C9324565}"/>
              </a:ext>
            </a:extLst>
          </p:cNvPr>
          <p:cNvSpPr>
            <a:spLocks/>
          </p:cNvSpPr>
          <p:nvPr/>
        </p:nvSpPr>
        <p:spPr bwMode="auto">
          <a:xfrm>
            <a:off x="2127435" y="3872435"/>
            <a:ext cx="7543800" cy="2595562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solidFill>
                  <a:srgbClr val="3F7F5F"/>
                </a:solidFill>
                <a:latin typeface="Courier New"/>
              </a:rPr>
              <a:t>// supports fields/properties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@Target</a:t>
            </a:r>
            <a:r>
              <a:rPr lang="en-US" sz="1400" dirty="0">
                <a:latin typeface="Courier New"/>
              </a:rPr>
              <a:t>( {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ANNOTATION_TYPE</a:t>
            </a:r>
            <a:r>
              <a:rPr lang="en-US" sz="1400" i="1" dirty="0">
                <a:latin typeface="Courier New"/>
              </a:rPr>
              <a:t>,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FIELD</a:t>
            </a:r>
            <a:r>
              <a:rPr lang="en-US" sz="1400" i="1" dirty="0">
                <a:latin typeface="Courier New"/>
              </a:rPr>
              <a:t>,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METHOD</a:t>
            </a:r>
            <a:r>
              <a:rPr lang="en-US" sz="1400" i="1" dirty="0">
                <a:latin typeface="Courier New"/>
              </a:rPr>
              <a:t> })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@Retention</a:t>
            </a:r>
            <a:r>
              <a:rPr lang="en-US" sz="1400" dirty="0">
                <a:latin typeface="Courier New"/>
              </a:rPr>
              <a:t>(</a:t>
            </a:r>
            <a:r>
              <a:rPr lang="en-US" sz="1400" dirty="0" err="1">
                <a:latin typeface="Courier New"/>
              </a:rPr>
              <a:t>RetentionPolicy.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RUNTIME</a:t>
            </a:r>
            <a:r>
              <a:rPr lang="en-US" sz="1400" i="1" dirty="0">
                <a:latin typeface="Courier New"/>
              </a:rPr>
              <a:t>)</a:t>
            </a:r>
          </a:p>
          <a:p>
            <a:r>
              <a:rPr lang="en-US" sz="1400" b="1" dirty="0">
                <a:solidFill>
                  <a:srgbClr val="646464"/>
                </a:solidFill>
                <a:latin typeface="Courier New"/>
              </a:rPr>
              <a:t>@Constraint</a:t>
            </a:r>
            <a:r>
              <a:rPr lang="en-US" sz="1400" b="1" dirty="0">
                <a:latin typeface="Courier New"/>
              </a:rPr>
              <a:t>(</a:t>
            </a:r>
            <a:r>
              <a:rPr lang="en-US" sz="1400" b="1" dirty="0" err="1">
                <a:latin typeface="Courier New"/>
              </a:rPr>
              <a:t>validatedBy</a:t>
            </a:r>
            <a:r>
              <a:rPr lang="en-US" sz="1400" b="1" dirty="0">
                <a:latin typeface="Courier New"/>
              </a:rPr>
              <a:t> = </a:t>
            </a:r>
            <a:r>
              <a:rPr lang="en-US" sz="1400" b="1" dirty="0" err="1">
                <a:latin typeface="Courier New"/>
              </a:rPr>
              <a:t>CheckIP.</a:t>
            </a:r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@Documented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@interface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IP</a:t>
            </a:r>
            <a:r>
              <a:rPr lang="en-US" sz="1400" dirty="0">
                <a:latin typeface="Courier New"/>
              </a:rPr>
              <a:t> {</a:t>
            </a:r>
          </a:p>
          <a:p>
            <a:r>
              <a:rPr lang="en-US" sz="1400" dirty="0">
                <a:latin typeface="Courier New"/>
              </a:rPr>
              <a:t>   String message()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"{</a:t>
            </a:r>
            <a:r>
              <a:rPr lang="en-US" sz="1400" dirty="0" err="1">
                <a:solidFill>
                  <a:srgbClr val="2A00FF"/>
                </a:solidFill>
                <a:latin typeface="Courier New"/>
              </a:rPr>
              <a:t>com.trainologic.checkip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   Class&lt;?&gt;[] groups()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1400" dirty="0">
                <a:latin typeface="Courier New"/>
              </a:rPr>
              <a:t> {};</a:t>
            </a:r>
          </a:p>
          <a:p>
            <a:r>
              <a:rPr lang="en-US" sz="1400" dirty="0">
                <a:latin typeface="Courier New"/>
              </a:rPr>
              <a:t>   Class&lt;?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400" dirty="0">
                <a:latin typeface="Courier New"/>
              </a:rPr>
              <a:t> Payload&gt;[] payload()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1400" dirty="0">
                <a:latin typeface="Courier New"/>
              </a:rPr>
              <a:t> {};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/>
              </a:rPr>
              <a:t>   // should support </a:t>
            </a:r>
            <a:r>
              <a:rPr lang="en-US" sz="1400" dirty="0" err="1">
                <a:solidFill>
                  <a:srgbClr val="3F7F5F"/>
                </a:solidFill>
                <a:latin typeface="Courier New"/>
              </a:rPr>
              <a:t>localhost</a:t>
            </a:r>
            <a:r>
              <a:rPr lang="en-US" sz="1400" dirty="0">
                <a:solidFill>
                  <a:srgbClr val="3F7F5F"/>
                </a:solidFill>
                <a:latin typeface="Courier New"/>
              </a:rPr>
              <a:t> (127.0.0.1)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dirty="0">
                <a:latin typeface="Courier New"/>
              </a:rPr>
              <a:t> value()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default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}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70577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Validating Class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81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Now, the class containing the validation logic: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8B3457B0-2025-C64C-90FD-514EDF9BDA45}"/>
              </a:ext>
            </a:extLst>
          </p:cNvPr>
          <p:cNvSpPr>
            <a:spLocks/>
          </p:cNvSpPr>
          <p:nvPr/>
        </p:nvSpPr>
        <p:spPr bwMode="auto">
          <a:xfrm>
            <a:off x="2216212" y="2425375"/>
            <a:ext cx="7543800" cy="4000528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CheckIP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ConstraintValidator</a:t>
            </a:r>
            <a:r>
              <a:rPr lang="en-US" sz="1400" dirty="0">
                <a:latin typeface="Courier New"/>
              </a:rPr>
              <a:t>&lt;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IP</a:t>
            </a:r>
            <a:r>
              <a:rPr lang="en-US" sz="1400" dirty="0">
                <a:latin typeface="Courier New"/>
              </a:rPr>
              <a:t>, String&gt; {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supportsLocalHost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dirty="0">
                <a:latin typeface="Courier New"/>
              </a:rPr>
              <a:t> String </a:t>
            </a:r>
            <a:r>
              <a:rPr lang="en-US" sz="1400" i="1" dirty="0">
                <a:solidFill>
                  <a:srgbClr val="0000C0"/>
                </a:solidFill>
                <a:latin typeface="Courier New"/>
              </a:rPr>
              <a:t>LOCALHOST</a:t>
            </a:r>
            <a:r>
              <a:rPr lang="en-US" sz="1400" i="1" dirty="0">
                <a:latin typeface="Courier New"/>
              </a:rPr>
              <a:t> = 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"127.0.0.1"</a:t>
            </a:r>
            <a:r>
              <a:rPr lang="en-US" sz="1400" i="1" dirty="0">
                <a:latin typeface="Courier New"/>
              </a:rPr>
              <a:t>;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@Override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dirty="0">
                <a:latin typeface="Courier New"/>
              </a:rPr>
              <a:t> initialize(</a:t>
            </a:r>
            <a:r>
              <a:rPr lang="en-US" sz="1400" dirty="0">
                <a:solidFill>
                  <a:srgbClr val="646464"/>
                </a:solidFill>
                <a:latin typeface="Courier New"/>
              </a:rPr>
              <a:t>IP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constraintAnnotation</a:t>
            </a:r>
            <a:r>
              <a:rPr lang="en-US" sz="1400" dirty="0">
                <a:latin typeface="Courier New"/>
              </a:rPr>
              <a:t>) {</a:t>
            </a:r>
          </a:p>
          <a:p>
            <a:r>
              <a:rPr lang="en-US" sz="1400" dirty="0">
                <a:solidFill>
                  <a:srgbClr val="0000C0"/>
                </a:solidFill>
                <a:latin typeface="Courier New"/>
              </a:rPr>
              <a:t>	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supportsLocalHost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 err="1">
                <a:latin typeface="Courier New"/>
              </a:rPr>
              <a:t>constraintAnnotation.value</a:t>
            </a:r>
            <a:r>
              <a:rPr lang="en-US" sz="1400" dirty="0">
                <a:latin typeface="Courier New"/>
              </a:rPr>
              <a:t>();</a:t>
            </a:r>
          </a:p>
          <a:p>
            <a:r>
              <a:rPr lang="en-US" sz="1400" dirty="0">
                <a:latin typeface="Courier New"/>
              </a:rPr>
              <a:t>   }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@Override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isValid</a:t>
            </a:r>
            <a:r>
              <a:rPr lang="en-US" sz="1400" dirty="0">
                <a:latin typeface="Courier New"/>
              </a:rPr>
              <a:t>(String value,</a:t>
            </a:r>
          </a:p>
          <a:p>
            <a:r>
              <a:rPr lang="en-US" sz="1400" dirty="0">
                <a:latin typeface="Courier New"/>
              </a:rPr>
              <a:t>     </a:t>
            </a:r>
            <a:r>
              <a:rPr lang="en-US" sz="1400" dirty="0" err="1">
                <a:latin typeface="Courier New"/>
              </a:rPr>
              <a:t>ConstraintValidatorContext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constraintValidatorContext</a:t>
            </a:r>
            <a:r>
              <a:rPr lang="en-US" sz="1400" dirty="0">
                <a:latin typeface="Courier New"/>
              </a:rPr>
              <a:t>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400" dirty="0">
                <a:latin typeface="Courier New"/>
              </a:rPr>
              <a:t> (value ==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sz="1400" dirty="0"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   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;</a:t>
            </a:r>
          </a:p>
          <a:p>
            <a:endParaRPr lang="en-US" sz="14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5301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Validating Class</a:t>
            </a:r>
            <a:endParaRPr lang="he-IL" dirty="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91019B8-3728-F444-A764-5A9907344839}"/>
              </a:ext>
            </a:extLst>
          </p:cNvPr>
          <p:cNvSpPr>
            <a:spLocks/>
          </p:cNvSpPr>
          <p:nvPr/>
        </p:nvSpPr>
        <p:spPr bwMode="auto">
          <a:xfrm>
            <a:off x="2324100" y="1543823"/>
            <a:ext cx="7543800" cy="4786346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endParaRPr lang="en-US" sz="1400" dirty="0">
              <a:latin typeface="Courier New"/>
            </a:endParaRPr>
          </a:p>
          <a:p>
            <a:r>
              <a:rPr lang="en-US" sz="1400" dirty="0">
                <a:latin typeface="Courier New"/>
              </a:rPr>
              <a:t>	String[] </a:t>
            </a:r>
            <a:r>
              <a:rPr lang="en-US" sz="1400" dirty="0" err="1">
                <a:latin typeface="Courier New"/>
              </a:rPr>
              <a:t>ipSegments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 err="1">
                <a:latin typeface="Courier New"/>
              </a:rPr>
              <a:t>value.split</a:t>
            </a:r>
            <a:r>
              <a:rPr lang="en-US" sz="1400" dirty="0">
                <a:latin typeface="Courier New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urier New"/>
              </a:rPr>
              <a:t>"\\."</a:t>
            </a:r>
            <a:r>
              <a:rPr lang="en-US" sz="1400" dirty="0">
                <a:latin typeface="Courier New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400" dirty="0">
                <a:latin typeface="Courier New"/>
              </a:rPr>
              <a:t> (</a:t>
            </a:r>
            <a:r>
              <a:rPr lang="en-US" sz="1400" dirty="0" err="1">
                <a:latin typeface="Courier New"/>
              </a:rPr>
              <a:t>ipSegments.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400" dirty="0">
                <a:latin typeface="Courier New"/>
              </a:rPr>
              <a:t> != 4)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   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	}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for</a:t>
            </a:r>
            <a:r>
              <a:rPr lang="en-US" sz="1400" dirty="0">
                <a:latin typeface="Courier New"/>
              </a:rPr>
              <a:t> (String </a:t>
            </a:r>
            <a:r>
              <a:rPr lang="en-US" sz="1400" dirty="0" err="1">
                <a:latin typeface="Courier New"/>
              </a:rPr>
              <a:t>string</a:t>
            </a:r>
            <a:r>
              <a:rPr lang="en-US" sz="1400" dirty="0">
                <a:latin typeface="Courier New"/>
              </a:rPr>
              <a:t> : </a:t>
            </a:r>
            <a:r>
              <a:rPr lang="en-US" sz="1400" dirty="0" err="1">
                <a:latin typeface="Courier New"/>
              </a:rPr>
              <a:t>ipSegments</a:t>
            </a:r>
            <a:r>
              <a:rPr lang="en-US" sz="1400" dirty="0">
                <a:latin typeface="Courier New"/>
              </a:rPr>
              <a:t>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   try</a:t>
            </a:r>
            <a:r>
              <a:rPr lang="en-US" sz="1400" dirty="0">
                <a:latin typeface="Courier New"/>
              </a:rPr>
              <a:t>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400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val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 err="1">
                <a:latin typeface="Courier New"/>
              </a:rPr>
              <a:t>Integer.</a:t>
            </a:r>
            <a:r>
              <a:rPr lang="en-US" sz="1400" i="1" dirty="0" err="1">
                <a:latin typeface="Courier New"/>
              </a:rPr>
              <a:t>parseInt</a:t>
            </a:r>
            <a:r>
              <a:rPr lang="en-US" sz="1400" i="1" dirty="0">
                <a:latin typeface="Courier New"/>
              </a:rPr>
              <a:t>(string);</a:t>
            </a:r>
          </a:p>
          <a:p>
            <a:r>
              <a:rPr lang="nn-NO" sz="1400" dirty="0">
                <a:solidFill>
                  <a:srgbClr val="7F0055"/>
                </a:solidFill>
                <a:latin typeface="Courier New"/>
              </a:rPr>
              <a:t>		if</a:t>
            </a:r>
            <a:r>
              <a:rPr lang="nn-NO" sz="1400" dirty="0">
                <a:latin typeface="Courier New"/>
              </a:rPr>
              <a:t> (val &lt; 0 || val &gt; 255)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	   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		}</a:t>
            </a:r>
          </a:p>
          <a:p>
            <a:r>
              <a:rPr lang="en-US" sz="1400" dirty="0">
                <a:latin typeface="Courier New"/>
              </a:rPr>
              <a:t>	   }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dirty="0">
                <a:latin typeface="Courier New"/>
              </a:rPr>
              <a:t> (</a:t>
            </a:r>
            <a:r>
              <a:rPr lang="en-US" sz="1400" dirty="0" err="1">
                <a:latin typeface="Courier New"/>
              </a:rPr>
              <a:t>NumberFormatException</a:t>
            </a:r>
            <a:r>
              <a:rPr lang="en-US" sz="1400" dirty="0">
                <a:latin typeface="Courier New"/>
              </a:rPr>
              <a:t> e)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	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	   }</a:t>
            </a:r>
          </a:p>
          <a:p>
            <a:r>
              <a:rPr lang="en-US" sz="1400" dirty="0">
                <a:latin typeface="Courier New"/>
              </a:rPr>
              <a:t>	}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if</a:t>
            </a:r>
            <a:r>
              <a:rPr lang="en-US" sz="1400" dirty="0">
                <a:latin typeface="Courier New"/>
              </a:rPr>
              <a:t> (</a:t>
            </a:r>
            <a:r>
              <a:rPr lang="en-US" sz="1400" dirty="0" err="1">
                <a:solidFill>
                  <a:srgbClr val="0000C0"/>
                </a:solidFill>
                <a:latin typeface="Courier New"/>
              </a:rPr>
              <a:t>supportsLocalHost</a:t>
            </a:r>
            <a:r>
              <a:rPr lang="en-US" sz="1400" dirty="0">
                <a:latin typeface="Courier New"/>
              </a:rPr>
              <a:t> ==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 &amp;&amp; 		</a:t>
            </a:r>
          </a:p>
          <a:p>
            <a:r>
              <a:rPr lang="en-US" sz="1400" i="1" dirty="0">
                <a:solidFill>
                  <a:srgbClr val="0000C0"/>
                </a:solidFill>
                <a:latin typeface="Courier New"/>
              </a:rPr>
              <a:t>		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LOCALHOST</a:t>
            </a:r>
            <a:r>
              <a:rPr lang="en-US" sz="1400" i="1" dirty="0" err="1">
                <a:latin typeface="Courier New"/>
              </a:rPr>
              <a:t>.equals</a:t>
            </a:r>
            <a:r>
              <a:rPr lang="en-US" sz="1400" i="1" dirty="0">
                <a:latin typeface="Courier New"/>
              </a:rPr>
              <a:t>(value)) {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   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	}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sz="1400" dirty="0">
                <a:latin typeface="Courier New"/>
              </a:rPr>
              <a:t>;</a:t>
            </a:r>
          </a:p>
          <a:p>
            <a:r>
              <a:rPr lang="en-US" sz="1400" dirty="0">
                <a:latin typeface="Courier New"/>
              </a:rPr>
              <a:t>   }</a:t>
            </a:r>
          </a:p>
          <a:p>
            <a:r>
              <a:rPr lang="en-US" sz="1400" dirty="0">
                <a:latin typeface="Courier New"/>
              </a:rPr>
              <a:t>}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79407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Groups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By default, when you perform validation, all the constraints are being checked.</a:t>
            </a:r>
          </a:p>
          <a:p>
            <a:pPr algn="l" rtl="0"/>
            <a:r>
              <a:rPr lang="en-US" dirty="0"/>
              <a:t>You can control this behavior by introducing validation groups.</a:t>
            </a:r>
          </a:p>
          <a:p>
            <a:pPr algn="l" rtl="0"/>
            <a:r>
              <a:rPr lang="en-US" dirty="0"/>
              <a:t>All you need to do, is create a “marker” interface and bind the constraint annotations to it.</a:t>
            </a:r>
          </a:p>
          <a:p>
            <a:pPr algn="l" rtl="0"/>
            <a:r>
              <a:rPr lang="en-US" dirty="0"/>
              <a:t>Let’s see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28849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08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Our marker interface: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D21104DF-43DF-5C4F-8686-6B53E2F26ACB}"/>
              </a:ext>
            </a:extLst>
          </p:cNvPr>
          <p:cNvSpPr>
            <a:spLocks/>
          </p:cNvSpPr>
          <p:nvPr/>
        </p:nvSpPr>
        <p:spPr bwMode="auto">
          <a:xfrm>
            <a:off x="2324100" y="2343705"/>
            <a:ext cx="7543800" cy="857256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NullChecks</a:t>
            </a:r>
            <a:r>
              <a:rPr lang="en-US" sz="1400" dirty="0">
                <a:latin typeface="Courier New"/>
              </a:rPr>
              <a:t> {</a:t>
            </a:r>
          </a:p>
          <a:p>
            <a:r>
              <a:rPr lang="en-US" sz="1400" dirty="0">
                <a:latin typeface="Courier New"/>
              </a:rPr>
              <a:t>}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A5BC63-C5A6-ED4F-86B3-01798FB2A26F}"/>
              </a:ext>
            </a:extLst>
          </p:cNvPr>
          <p:cNvSpPr txBox="1">
            <a:spLocks/>
          </p:cNvSpPr>
          <p:nvPr/>
        </p:nvSpPr>
        <p:spPr>
          <a:xfrm>
            <a:off x="848552" y="3371820"/>
            <a:ext cx="10515600" cy="51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Usage: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0517383-DEA7-AC48-A4CB-6A1749660D9B}"/>
              </a:ext>
            </a:extLst>
          </p:cNvPr>
          <p:cNvSpPr>
            <a:spLocks/>
          </p:cNvSpPr>
          <p:nvPr/>
        </p:nvSpPr>
        <p:spPr bwMode="auto">
          <a:xfrm>
            <a:off x="2324100" y="4060760"/>
            <a:ext cx="7543800" cy="142876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 Person {</a:t>
            </a:r>
          </a:p>
          <a:p>
            <a:r>
              <a:rPr lang="en-US" sz="1400" dirty="0">
                <a:solidFill>
                  <a:srgbClr val="646464"/>
                </a:solidFill>
                <a:latin typeface="Courier New"/>
              </a:rPr>
              <a:t>   @</a:t>
            </a:r>
            <a:r>
              <a:rPr lang="en-US" sz="1400" dirty="0" err="1">
                <a:solidFill>
                  <a:srgbClr val="646464"/>
                </a:solidFill>
                <a:latin typeface="Courier New"/>
              </a:rPr>
              <a:t>NotNull</a:t>
            </a:r>
            <a:r>
              <a:rPr lang="en-US" sz="1400" dirty="0">
                <a:latin typeface="Courier New"/>
              </a:rPr>
              <a:t>(</a:t>
            </a:r>
            <a:r>
              <a:rPr lang="en-US" sz="1400" b="1" dirty="0">
                <a:latin typeface="Courier New"/>
              </a:rPr>
              <a:t>groups = </a:t>
            </a:r>
            <a:r>
              <a:rPr lang="en-US" sz="1400" b="1" dirty="0" err="1">
                <a:latin typeface="Courier New"/>
              </a:rPr>
              <a:t>NullChecks.</a:t>
            </a:r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   private</a:t>
            </a:r>
            <a:r>
              <a:rPr lang="en-US" sz="1400" dirty="0">
                <a:latin typeface="Courier New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Courier New"/>
              </a:rPr>
              <a:t>name</a:t>
            </a:r>
            <a:r>
              <a:rPr lang="en-US" sz="1400" dirty="0">
                <a:latin typeface="Courier New"/>
              </a:rPr>
              <a:t>;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19039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CommandButton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&lt;</a:t>
            </a:r>
            <a:r>
              <a:rPr lang="en-US" dirty="0" err="1"/>
              <a:t>h:commandButton</a:t>
            </a:r>
            <a:r>
              <a:rPr lang="en-US" dirty="0"/>
              <a:t>&gt; tag renders an HTML submit button.</a:t>
            </a:r>
          </a:p>
          <a:p>
            <a:pPr algn="l" rtl="0"/>
            <a:r>
              <a:rPr lang="en-US" dirty="0"/>
              <a:t>Special JSF related attributes:</a:t>
            </a:r>
          </a:p>
          <a:p>
            <a:pPr lvl="1" algn="l" rtl="0"/>
            <a:r>
              <a:rPr lang="en-US" u="sng" dirty="0"/>
              <a:t>action</a:t>
            </a:r>
            <a:r>
              <a:rPr lang="en-US" dirty="0"/>
              <a:t> – method-binding EL for an action.</a:t>
            </a:r>
          </a:p>
          <a:p>
            <a:pPr lvl="1" algn="l" rtl="0"/>
            <a:r>
              <a:rPr lang="en-US" u="sng" dirty="0" err="1"/>
              <a:t>actionListener</a:t>
            </a:r>
            <a:r>
              <a:rPr lang="en-US" dirty="0"/>
              <a:t> – discussed later.</a:t>
            </a:r>
          </a:p>
          <a:p>
            <a:pPr lvl="1" algn="l" rtl="0"/>
            <a:r>
              <a:rPr lang="en-US" u="sng" dirty="0"/>
              <a:t>image</a:t>
            </a:r>
            <a:r>
              <a:rPr lang="en-US" dirty="0"/>
              <a:t> – an image to be displayed instead of text.</a:t>
            </a:r>
          </a:p>
          <a:p>
            <a:pPr lvl="1" algn="l" rtl="0"/>
            <a:r>
              <a:rPr lang="en-US" u="sng" dirty="0"/>
              <a:t>immediate</a:t>
            </a:r>
            <a:r>
              <a:rPr lang="en-US" dirty="0"/>
              <a:t> – discussed later.</a:t>
            </a:r>
          </a:p>
          <a:p>
            <a:pPr lvl="1" algn="l" rtl="0"/>
            <a:r>
              <a:rPr lang="en-US" u="sng" dirty="0"/>
              <a:t>rendered</a:t>
            </a:r>
            <a:r>
              <a:rPr lang="en-US" dirty="0"/>
              <a:t> – an EL which evaluates to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type</a:t>
            </a:r>
            <a:r>
              <a:rPr lang="en-US" dirty="0"/>
              <a:t> – ‘submit’ or ‘reset’.</a:t>
            </a:r>
          </a:p>
          <a:p>
            <a:pPr lvl="1" algn="l" rtl="0"/>
            <a:r>
              <a:rPr lang="en-US" u="sng" dirty="0"/>
              <a:t>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191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2410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Now the default validation will not validate the </a:t>
            </a:r>
            <a:r>
              <a:rPr lang="en-US" i="1" dirty="0"/>
              <a:t>name</a:t>
            </a:r>
            <a:r>
              <a:rPr lang="en-US" dirty="0"/>
              <a:t> for </a:t>
            </a:r>
            <a:r>
              <a:rPr lang="en-US" i="1" dirty="0"/>
              <a:t>null.</a:t>
            </a:r>
            <a:endParaRPr lang="en-US" dirty="0"/>
          </a:p>
          <a:p>
            <a:pPr algn="l" rtl="0"/>
            <a:r>
              <a:rPr lang="en-US" dirty="0"/>
              <a:t>In order to use the group, you need to specify explicitly: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FF055BA9-E768-9545-8204-1AAAE232F78E}"/>
              </a:ext>
            </a:extLst>
          </p:cNvPr>
          <p:cNvSpPr>
            <a:spLocks/>
          </p:cNvSpPr>
          <p:nvPr/>
        </p:nvSpPr>
        <p:spPr bwMode="auto">
          <a:xfrm>
            <a:off x="2420398" y="3180519"/>
            <a:ext cx="7543800" cy="2500330"/>
          </a:xfrm>
          <a:prstGeom prst="roundRect">
            <a:avLst>
              <a:gd name="adj" fmla="val 8769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/>
            <a:tailEnd/>
          </a:ln>
        </p:spPr>
        <p:txBody>
          <a:bodyPr lIns="215900" tIns="215900" rIns="217325" bIns="215900" anchor="ctr"/>
          <a:lstStyle/>
          <a:p>
            <a:r>
              <a:rPr lang="en-US" sz="1400" dirty="0">
                <a:latin typeface="Courier New"/>
              </a:rPr>
              <a:t>Person p = </a:t>
            </a:r>
            <a:r>
              <a:rPr lang="en-US" sz="1400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dirty="0">
                <a:latin typeface="Courier New"/>
              </a:rPr>
              <a:t> Person();</a:t>
            </a:r>
          </a:p>
          <a:p>
            <a:r>
              <a:rPr lang="en-US" sz="1400" dirty="0">
                <a:solidFill>
                  <a:srgbClr val="3F7F5F"/>
                </a:solidFill>
                <a:latin typeface="Courier New"/>
              </a:rPr>
              <a:t>// name is null</a:t>
            </a:r>
          </a:p>
          <a:p>
            <a:endParaRPr lang="en-US" sz="1400" dirty="0">
              <a:latin typeface="Courier New"/>
            </a:endParaRPr>
          </a:p>
          <a:p>
            <a:r>
              <a:rPr lang="en-US" sz="1400" dirty="0" err="1">
                <a:latin typeface="Courier New"/>
              </a:rPr>
              <a:t>ValidatorFactory</a:t>
            </a:r>
            <a:r>
              <a:rPr lang="en-US" sz="1400" dirty="0">
                <a:latin typeface="Courier New"/>
              </a:rPr>
              <a:t> factory = 	</a:t>
            </a:r>
            <a:r>
              <a:rPr lang="en-US" sz="1400" dirty="0" err="1">
                <a:latin typeface="Courier New"/>
              </a:rPr>
              <a:t>Validation.</a:t>
            </a:r>
            <a:r>
              <a:rPr lang="en-US" sz="1400" i="1" dirty="0" err="1">
                <a:latin typeface="Courier New"/>
              </a:rPr>
              <a:t>buildDefaultValidatorFactory</a:t>
            </a:r>
            <a:r>
              <a:rPr lang="en-US" sz="1400" i="1" dirty="0">
                <a:latin typeface="Courier New"/>
              </a:rPr>
              <a:t>();</a:t>
            </a:r>
          </a:p>
          <a:p>
            <a:r>
              <a:rPr lang="en-US" sz="1400" dirty="0" err="1">
                <a:latin typeface="Courier New"/>
              </a:rPr>
              <a:t>Validator</a:t>
            </a:r>
            <a:r>
              <a:rPr lang="en-US" sz="1400" dirty="0">
                <a:latin typeface="Courier New"/>
              </a:rPr>
              <a:t> </a:t>
            </a:r>
            <a:r>
              <a:rPr lang="en-US" sz="1400" dirty="0" err="1">
                <a:latin typeface="Courier New"/>
              </a:rPr>
              <a:t>validator</a:t>
            </a:r>
            <a:r>
              <a:rPr lang="en-US" sz="1400" dirty="0">
                <a:latin typeface="Courier New"/>
              </a:rPr>
              <a:t> = </a:t>
            </a:r>
            <a:r>
              <a:rPr lang="en-US" sz="1400" dirty="0" err="1">
                <a:latin typeface="Courier New"/>
              </a:rPr>
              <a:t>factory.getValidator</a:t>
            </a:r>
            <a:r>
              <a:rPr lang="en-US" sz="1400" dirty="0">
                <a:latin typeface="Courier New"/>
              </a:rPr>
              <a:t>();</a:t>
            </a:r>
          </a:p>
          <a:p>
            <a:r>
              <a:rPr lang="en-US" sz="1400" dirty="0">
                <a:latin typeface="Courier New"/>
              </a:rPr>
              <a:t>Set&lt;</a:t>
            </a:r>
            <a:r>
              <a:rPr lang="en-US" sz="1400" dirty="0" err="1">
                <a:latin typeface="Courier New"/>
              </a:rPr>
              <a:t>ConstraintViolation</a:t>
            </a:r>
            <a:r>
              <a:rPr lang="en-US" sz="1400" dirty="0">
                <a:latin typeface="Courier New"/>
              </a:rPr>
              <a:t>&lt;Person&gt;&gt; results = </a:t>
            </a:r>
            <a:r>
              <a:rPr lang="en-US" sz="1400" dirty="0" err="1">
                <a:latin typeface="Courier New"/>
              </a:rPr>
              <a:t>validator.validate</a:t>
            </a:r>
            <a:r>
              <a:rPr lang="en-US" sz="1400" dirty="0">
                <a:latin typeface="Courier New"/>
              </a:rPr>
              <a:t>(p, 	</a:t>
            </a:r>
            <a:r>
              <a:rPr lang="en-US" sz="1400" b="1" dirty="0" err="1">
                <a:latin typeface="Courier New"/>
              </a:rPr>
              <a:t>NullChecks.</a:t>
            </a:r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dirty="0">
                <a:latin typeface="Courier New"/>
              </a:rPr>
              <a:t>, </a:t>
            </a:r>
            <a:r>
              <a:rPr lang="en-US" sz="1400" b="1" dirty="0" err="1">
                <a:latin typeface="Courier New"/>
              </a:rPr>
              <a:t>Default.</a:t>
            </a:r>
            <a:r>
              <a:rPr lang="en-US" sz="14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dirty="0">
                <a:latin typeface="Courier New"/>
              </a:rPr>
              <a:t>);</a:t>
            </a:r>
          </a:p>
          <a:p>
            <a:r>
              <a:rPr lang="en-US" sz="1400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dirty="0">
                <a:latin typeface="Courier New"/>
              </a:rPr>
              <a:t> (</a:t>
            </a:r>
            <a:r>
              <a:rPr lang="en-US" sz="1400" dirty="0" err="1">
                <a:latin typeface="Courier New"/>
              </a:rPr>
              <a:t>ConstraintViolation</a:t>
            </a:r>
            <a:r>
              <a:rPr lang="en-US" sz="1400" dirty="0">
                <a:latin typeface="Courier New"/>
              </a:rPr>
              <a:t>&lt;Person&gt; </a:t>
            </a:r>
            <a:r>
              <a:rPr lang="en-US" sz="1400" dirty="0" err="1">
                <a:latin typeface="Courier New"/>
              </a:rPr>
              <a:t>constraintViolation</a:t>
            </a:r>
            <a:r>
              <a:rPr lang="en-US" sz="1400" dirty="0">
                <a:latin typeface="Courier New"/>
              </a:rPr>
              <a:t> : results) {</a:t>
            </a:r>
          </a:p>
          <a:p>
            <a:r>
              <a:rPr lang="en-US" sz="1400" dirty="0">
                <a:latin typeface="Courier New"/>
              </a:rPr>
              <a:t>	</a:t>
            </a:r>
            <a:r>
              <a:rPr lang="en-US" sz="1400" dirty="0" err="1">
                <a:latin typeface="Courier New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i="1" dirty="0" err="1">
                <a:latin typeface="Courier New"/>
              </a:rPr>
              <a:t>.println</a:t>
            </a:r>
            <a:r>
              <a:rPr lang="en-US" sz="1400" i="1" dirty="0">
                <a:latin typeface="Courier New"/>
              </a:rPr>
              <a:t>(</a:t>
            </a:r>
            <a:r>
              <a:rPr lang="en-US" sz="1400" i="1" dirty="0" err="1">
                <a:latin typeface="Courier New"/>
              </a:rPr>
              <a:t>constraintViolation</a:t>
            </a:r>
            <a:r>
              <a:rPr lang="en-US" sz="1400" i="1" dirty="0">
                <a:latin typeface="Courier New"/>
              </a:rPr>
              <a:t>);</a:t>
            </a:r>
          </a:p>
          <a:p>
            <a:r>
              <a:rPr lang="en-US" sz="1400" dirty="0">
                <a:latin typeface="Courier New"/>
              </a:rPr>
              <a:t>}</a:t>
            </a:r>
            <a:endParaRPr lang="en-US" sz="1400" dirty="0">
              <a:latin typeface="Courier New Bold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61278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There are 3 types of listeners in JSF:</a:t>
            </a:r>
          </a:p>
          <a:p>
            <a:pPr lvl="1" algn="l" rtl="0"/>
            <a:r>
              <a:rPr lang="en-US" u="sng" dirty="0"/>
              <a:t>Phase listeners </a:t>
            </a:r>
            <a:r>
              <a:rPr lang="en-US" dirty="0"/>
              <a:t>– we’ve already discussed those.</a:t>
            </a:r>
          </a:p>
          <a:p>
            <a:pPr lvl="1" algn="l" rtl="0"/>
            <a:r>
              <a:rPr lang="en-US" u="sng" dirty="0"/>
              <a:t>Action listeners </a:t>
            </a:r>
            <a:r>
              <a:rPr lang="en-US" dirty="0"/>
              <a:t>– listeners that receive </a:t>
            </a:r>
            <a:r>
              <a:rPr lang="en-US" i="1" dirty="0" err="1"/>
              <a:t>ActionEvent</a:t>
            </a:r>
            <a:r>
              <a:rPr lang="en-US" i="1" dirty="0"/>
              <a:t>.</a:t>
            </a:r>
          </a:p>
          <a:p>
            <a:pPr lvl="1" algn="l" rtl="0"/>
            <a:r>
              <a:rPr lang="en-US" u="sng" dirty="0"/>
              <a:t>Value change listeners</a:t>
            </a:r>
            <a:r>
              <a:rPr lang="en-US" dirty="0"/>
              <a:t> – listeners that receive </a:t>
            </a:r>
            <a:r>
              <a:rPr lang="en-US" i="1" dirty="0" err="1"/>
              <a:t>ValueChangeEvent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3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Listeners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 </a:t>
            </a:r>
            <a:r>
              <a:rPr lang="en-US" dirty="0">
                <a:sym typeface="Verdana" charset="0"/>
              </a:rPr>
              <a:t>UI components (e.g., </a:t>
            </a:r>
            <a:r>
              <a:rPr lang="en-US" dirty="0" err="1">
                <a:sym typeface="Verdana" charset="0"/>
              </a:rPr>
              <a:t>CommandButton</a:t>
            </a:r>
            <a:r>
              <a:rPr lang="en-US" dirty="0">
                <a:sym typeface="Verdana" charset="0"/>
              </a:rPr>
              <a:t>) have action and </a:t>
            </a:r>
            <a:r>
              <a:rPr lang="en-US" dirty="0" err="1">
                <a:sym typeface="Verdana" charset="0"/>
              </a:rPr>
              <a:t>actionListerner</a:t>
            </a:r>
            <a:r>
              <a:rPr lang="en-US" dirty="0">
                <a:sym typeface="Verdana" charset="0"/>
              </a:rPr>
              <a:t> attributes.</a:t>
            </a:r>
          </a:p>
          <a:p>
            <a:pPr algn="l" rtl="0"/>
            <a:r>
              <a:rPr lang="en-US" dirty="0"/>
              <a:t>Both </a:t>
            </a:r>
            <a:r>
              <a:rPr lang="en-US" dirty="0">
                <a:sym typeface="Verdana" charset="0"/>
              </a:rPr>
              <a:t>are used for binding providing Action Listeners</a:t>
            </a:r>
            <a:r>
              <a:rPr lang="en-US" dirty="0">
                <a:solidFill>
                  <a:srgbClr val="646260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.</a:t>
            </a:r>
          </a:p>
          <a:p>
            <a:pPr algn="l" rtl="0"/>
            <a:r>
              <a:rPr lang="en-US" dirty="0"/>
              <a:t>Although </a:t>
            </a:r>
            <a:r>
              <a:rPr lang="en-US" dirty="0">
                <a:sym typeface="Verdana" charset="0"/>
              </a:rPr>
              <a:t>there is no restriction upon the name of the method bound for these attributes, there is a subtle difference between them:</a:t>
            </a:r>
          </a:p>
          <a:p>
            <a:pPr algn="l" rtl="0"/>
            <a:r>
              <a:rPr lang="en-US" dirty="0"/>
              <a:t>An </a:t>
            </a:r>
            <a:r>
              <a:rPr lang="en-US" dirty="0" err="1">
                <a:sym typeface="Verdana" charset="0"/>
              </a:rPr>
              <a:t>actionListener</a:t>
            </a:r>
            <a:r>
              <a:rPr lang="en-US" dirty="0">
                <a:sym typeface="Verdana" charset="0"/>
              </a:rPr>
              <a:t> bound method must have a return type of void (i.e., it does not affect the page flow) while the action bound method can return a String type.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13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Listeners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If </a:t>
            </a:r>
            <a:r>
              <a:rPr lang="en-US" dirty="0">
                <a:sym typeface="Verdana" charset="0"/>
              </a:rPr>
              <a:t>both attributes are specified, the </a:t>
            </a:r>
            <a:r>
              <a:rPr lang="en-US" dirty="0" err="1">
                <a:sym typeface="Verdana" charset="0"/>
              </a:rPr>
              <a:t>actionListener</a:t>
            </a:r>
            <a:r>
              <a:rPr lang="en-US" dirty="0">
                <a:sym typeface="Verdana" charset="0"/>
              </a:rPr>
              <a:t> bounded method will be invoked first.</a:t>
            </a:r>
          </a:p>
          <a:p>
            <a:pPr algn="l" rtl="0"/>
            <a:r>
              <a:rPr lang="en-US" dirty="0"/>
              <a:t>You </a:t>
            </a:r>
            <a:r>
              <a:rPr lang="en-US" dirty="0">
                <a:sym typeface="Verdana" charset="0"/>
              </a:rPr>
              <a:t>can also bind more action listeners by using the &lt;</a:t>
            </a:r>
            <a:r>
              <a:rPr lang="en-US" dirty="0" err="1">
                <a:sym typeface="Verdana" charset="0"/>
              </a:rPr>
              <a:t>f:actionListener</a:t>
            </a:r>
            <a:r>
              <a:rPr lang="en-US" dirty="0">
                <a:sym typeface="Verdana" charset="0"/>
              </a:rPr>
              <a:t>&gt; tag.</a:t>
            </a:r>
          </a:p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only argument an action listener method can have must be of type: </a:t>
            </a:r>
            <a:r>
              <a:rPr lang="en-US" dirty="0" err="1">
                <a:sym typeface="Verdana" charset="0"/>
              </a:rPr>
              <a:t>ActionEvent</a:t>
            </a:r>
            <a:r>
              <a:rPr lang="en-US" dirty="0">
                <a:sym typeface="Verdana" charset="0"/>
              </a:rPr>
              <a:t>.</a:t>
            </a:r>
          </a:p>
          <a:p>
            <a:pPr algn="l" rtl="0"/>
            <a:r>
              <a:rPr lang="en-US" dirty="0"/>
              <a:t>Of </a:t>
            </a:r>
            <a:r>
              <a:rPr lang="en-US" dirty="0">
                <a:sym typeface="Verdana" charset="0"/>
              </a:rPr>
              <a:t>course, those methods are invoked in the ‘Invoke Applications’ 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4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Change Listeners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Value-change </a:t>
            </a:r>
            <a:r>
              <a:rPr lang="en-US" dirty="0">
                <a:sym typeface="Verdana" charset="0"/>
              </a:rPr>
              <a:t>event listeners can be defined for </a:t>
            </a:r>
            <a:r>
              <a:rPr lang="en-US" dirty="0" err="1">
                <a:sym typeface="Verdana" charset="0"/>
              </a:rPr>
              <a:t>UIInputs</a:t>
            </a:r>
            <a:r>
              <a:rPr lang="en-US" dirty="0">
                <a:sym typeface="Verdana" charset="0"/>
              </a:rPr>
              <a:t> either by attribute or nested tag.</a:t>
            </a:r>
          </a:p>
          <a:p>
            <a:pPr algn="l" rtl="0"/>
            <a:r>
              <a:rPr lang="en-US" dirty="0">
                <a:sym typeface="Verdana" charset="0"/>
              </a:rPr>
              <a:t>Methods which are bound by the attributes need to return void and accept a single argument of type: </a:t>
            </a:r>
            <a:r>
              <a:rPr lang="en-US" dirty="0" err="1">
                <a:sym typeface="Verdana" charset="0"/>
              </a:rPr>
              <a:t>ValueChangeEvent</a:t>
            </a:r>
            <a:r>
              <a:rPr lang="en-US" dirty="0">
                <a:sym typeface="Verdana" charset="0"/>
              </a:rPr>
              <a:t>.</a:t>
            </a:r>
          </a:p>
          <a:p>
            <a:pPr algn="l" rtl="0"/>
            <a:r>
              <a:rPr lang="en-US" dirty="0"/>
              <a:t>Note </a:t>
            </a:r>
            <a:r>
              <a:rPr lang="en-US" dirty="0">
                <a:sym typeface="Verdana" charset="0"/>
              </a:rPr>
              <a:t>that this event is fired in the ‘Process Validations’ phase.</a:t>
            </a:r>
          </a:p>
          <a:p>
            <a:pPr algn="l" rtl="0"/>
            <a:r>
              <a:rPr lang="en-US" dirty="0">
                <a:sym typeface="Verdana" charset="0"/>
              </a:rPr>
              <a:t>Remember that at this phase, the managed beans do not contain the current request’s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5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Immediate Attribute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Some JSF components have the ‘immediate’ property.</a:t>
            </a:r>
          </a:p>
          <a:p>
            <a:pPr algn="l" rtl="0"/>
            <a:r>
              <a:rPr lang="en-US" dirty="0"/>
              <a:t>When this property is set to true, the component has a slightly different lifecycle.</a:t>
            </a:r>
          </a:p>
          <a:p>
            <a:pPr algn="l" rtl="0"/>
            <a:r>
              <a:rPr lang="en-US" dirty="0"/>
              <a:t>This property appears in 2 JSF interfaces: </a:t>
            </a:r>
            <a:r>
              <a:rPr lang="en-US" i="1" dirty="0" err="1"/>
              <a:t>EditableValueHolder</a:t>
            </a:r>
            <a:r>
              <a:rPr lang="en-US" dirty="0"/>
              <a:t> and </a:t>
            </a:r>
            <a:r>
              <a:rPr lang="en-US" i="1" dirty="0" err="1"/>
              <a:t>ActionSource</a:t>
            </a:r>
            <a:r>
              <a:rPr lang="en-US" i="1" dirty="0"/>
              <a:t>/2.</a:t>
            </a:r>
          </a:p>
          <a:p>
            <a:pPr algn="l" rtl="0"/>
            <a:r>
              <a:rPr lang="en-US" dirty="0"/>
              <a:t>For example, </a:t>
            </a:r>
            <a:r>
              <a:rPr lang="en-US" i="1" dirty="0" err="1"/>
              <a:t>UIInput</a:t>
            </a:r>
            <a:r>
              <a:rPr lang="en-US" dirty="0"/>
              <a:t> implements </a:t>
            </a:r>
            <a:r>
              <a:rPr lang="en-US" i="1" dirty="0" err="1"/>
              <a:t>EditableValueHolder</a:t>
            </a:r>
            <a:r>
              <a:rPr lang="en-US" dirty="0"/>
              <a:t> and </a:t>
            </a:r>
            <a:r>
              <a:rPr lang="en-US" i="1" dirty="0" err="1"/>
              <a:t>UICommand</a:t>
            </a:r>
            <a:r>
              <a:rPr lang="en-US" dirty="0"/>
              <a:t> implements </a:t>
            </a:r>
            <a:r>
              <a:rPr lang="en-US" i="1" dirty="0"/>
              <a:t>ActionSource2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241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err="1"/>
              <a:t>UIInput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Components that implement the </a:t>
            </a:r>
            <a:r>
              <a:rPr lang="en-US" i="1" dirty="0" err="1"/>
              <a:t>EditableValueHolder</a:t>
            </a:r>
            <a:r>
              <a:rPr lang="en-US" dirty="0"/>
              <a:t> and have their </a:t>
            </a:r>
            <a:r>
              <a:rPr lang="en-US" i="1" dirty="0"/>
              <a:t>‘</a:t>
            </a:r>
            <a:r>
              <a:rPr lang="en-US" dirty="0"/>
              <a:t>immediate’ property computed to </a:t>
            </a:r>
            <a:r>
              <a:rPr lang="en-US" i="1" dirty="0"/>
              <a:t>true, </a:t>
            </a:r>
            <a:r>
              <a:rPr lang="en-US" dirty="0"/>
              <a:t>behave as follow:</a:t>
            </a:r>
          </a:p>
          <a:p>
            <a:pPr algn="l" rtl="0"/>
            <a:r>
              <a:rPr lang="en-US" dirty="0"/>
              <a:t>In the ‘Apply Request Values’ phase, these components will also perform their validations (instead of in the ‘Process Validations’ phase).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Let’s see this in the source code…</a:t>
            </a:r>
          </a:p>
        </p:txBody>
      </p:sp>
    </p:spTree>
    <p:extLst>
      <p:ext uri="{BB962C8B-B14F-4D97-AF65-F5344CB8AC3E}">
        <p14:creationId xmlns:p14="http://schemas.microsoft.com/office/powerpoint/2010/main" val="3809761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err="1"/>
              <a:t>UIInput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90943"/>
          </a:xfrm>
        </p:spPr>
        <p:txBody>
          <a:bodyPr>
            <a:normAutofit/>
          </a:bodyPr>
          <a:lstStyle/>
          <a:p>
            <a:pPr algn="l" rtl="0"/>
            <a:r>
              <a:rPr lang="en-US" i="1" dirty="0" err="1"/>
              <a:t>UIInput’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i="1" dirty="0" err="1"/>
              <a:t>processDecodes</a:t>
            </a:r>
            <a:r>
              <a:rPr lang="en-US" i="1" dirty="0"/>
              <a:t>()</a:t>
            </a:r>
            <a:r>
              <a:rPr lang="en-US" dirty="0"/>
              <a:t> method, which is invoked during the ‘Apply Request Values’ phase: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C3E51-F94D-6F45-8A8B-4E273EF82609}"/>
              </a:ext>
            </a:extLst>
          </p:cNvPr>
          <p:cNvSpPr/>
          <p:nvPr/>
        </p:nvSpPr>
        <p:spPr>
          <a:xfrm>
            <a:off x="1580226" y="2647583"/>
            <a:ext cx="101560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processDecodes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FacesContext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>
                <a:latin typeface="Monaco" pitchFamily="2" charset="77"/>
              </a:rPr>
              <a:t>) {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if</a:t>
            </a:r>
            <a:r>
              <a:rPr lang="en-US" dirty="0">
                <a:latin typeface="Monaco" pitchFamily="2" charset="77"/>
              </a:rPr>
              <a:t> 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>
                <a:latin typeface="Monaco" pitchFamily="2" charset="77"/>
              </a:rPr>
              <a:t> ==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null</a:t>
            </a:r>
            <a:r>
              <a:rPr lang="en-US" dirty="0">
                <a:latin typeface="Monaco" pitchFamily="2" charset="77"/>
              </a:rPr>
              <a:t>) {</a:t>
            </a:r>
          </a:p>
          <a:p>
            <a:r>
              <a:rPr lang="en-US" dirty="0">
                <a:latin typeface="Monaco" pitchFamily="2" charset="77"/>
              </a:rPr>
              <a:t>    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throw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new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NullPointerException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latin typeface="Monaco" pitchFamily="2" charset="77"/>
              </a:rPr>
              <a:t>        }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solidFill>
                  <a:srgbClr val="000000"/>
                </a:solidFill>
                <a:latin typeface="Monaco" pitchFamily="2" charset="77"/>
              </a:rPr>
              <a:t>        </a:t>
            </a:r>
            <a:r>
              <a:rPr lang="en-US" dirty="0">
                <a:solidFill>
                  <a:srgbClr val="4E9072"/>
                </a:solidFill>
                <a:latin typeface="Monaco" pitchFamily="2" charset="77"/>
              </a:rPr>
              <a:t>// Skip processing if our rendered flag is false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if</a:t>
            </a:r>
            <a:r>
              <a:rPr lang="en-US" dirty="0">
                <a:latin typeface="Monaco" pitchFamily="2" charset="77"/>
              </a:rPr>
              <a:t> (!</a:t>
            </a:r>
            <a:r>
              <a:rPr lang="en-US" dirty="0" err="1">
                <a:latin typeface="Monaco" pitchFamily="2" charset="77"/>
              </a:rPr>
              <a:t>isRendered</a:t>
            </a:r>
            <a:r>
              <a:rPr lang="en-US" dirty="0">
                <a:latin typeface="Monaco" pitchFamily="2" charset="77"/>
              </a:rPr>
              <a:t>()) {</a:t>
            </a:r>
          </a:p>
          <a:p>
            <a:r>
              <a:rPr lang="en-US" dirty="0">
                <a:latin typeface="Monaco" pitchFamily="2" charset="77"/>
              </a:rPr>
              <a:t>    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return</a:t>
            </a:r>
            <a:r>
              <a:rPr lang="en-US" dirty="0">
                <a:latin typeface="Monaco" pitchFamily="2" charset="77"/>
              </a:rPr>
              <a:t>;</a:t>
            </a:r>
          </a:p>
          <a:p>
            <a:r>
              <a:rPr lang="en-US" dirty="0">
                <a:latin typeface="Monaco" pitchFamily="2" charset="77"/>
              </a:rPr>
              <a:t>        }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super</a:t>
            </a:r>
            <a:r>
              <a:rPr lang="en-US" dirty="0" err="1">
                <a:latin typeface="Monaco" pitchFamily="2" charset="77"/>
              </a:rPr>
              <a:t>.processDecodes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       </a:t>
            </a:r>
            <a:r>
              <a:rPr lang="en-US" b="1" dirty="0">
                <a:latin typeface="Monaco" pitchFamily="2" charset="77"/>
              </a:rPr>
              <a:t> </a:t>
            </a:r>
            <a:r>
              <a:rPr lang="en-US" b="1" dirty="0">
                <a:solidFill>
                  <a:srgbClr val="931A68"/>
                </a:solidFill>
                <a:latin typeface="Monaco" pitchFamily="2" charset="77"/>
              </a:rPr>
              <a:t>if</a:t>
            </a:r>
            <a:r>
              <a:rPr lang="en-US" b="1" dirty="0">
                <a:latin typeface="Monaco" pitchFamily="2" charset="77"/>
              </a:rPr>
              <a:t> (</a:t>
            </a:r>
            <a:r>
              <a:rPr lang="en-US" b="1" dirty="0" err="1">
                <a:latin typeface="Monaco" pitchFamily="2" charset="77"/>
              </a:rPr>
              <a:t>isImmediate</a:t>
            </a:r>
            <a:r>
              <a:rPr lang="en-US" b="1" dirty="0">
                <a:latin typeface="Monaco" pitchFamily="2" charset="77"/>
              </a:rPr>
              <a:t>()) {</a:t>
            </a:r>
          </a:p>
          <a:p>
            <a:r>
              <a:rPr lang="en-US" b="1" dirty="0">
                <a:latin typeface="Monaco" pitchFamily="2" charset="77"/>
              </a:rPr>
              <a:t>            </a:t>
            </a:r>
            <a:r>
              <a:rPr lang="en-US" b="1" dirty="0" err="1">
                <a:latin typeface="Monaco" pitchFamily="2" charset="77"/>
              </a:rPr>
              <a:t>executeValidate</a:t>
            </a:r>
            <a:r>
              <a:rPr lang="en-US" b="1" dirty="0">
                <a:latin typeface="Monaco" pitchFamily="2" charset="77"/>
              </a:rPr>
              <a:t>(</a:t>
            </a:r>
            <a:r>
              <a:rPr lang="en-US" b="1" dirty="0">
                <a:solidFill>
                  <a:srgbClr val="7E504F"/>
                </a:solidFill>
                <a:latin typeface="Monaco" pitchFamily="2" charset="77"/>
              </a:rPr>
              <a:t>context</a:t>
            </a:r>
            <a:r>
              <a:rPr lang="en-US" b="1" dirty="0">
                <a:latin typeface="Monaco" pitchFamily="2" charset="77"/>
              </a:rPr>
              <a:t>);</a:t>
            </a:r>
          </a:p>
          <a:p>
            <a:r>
              <a:rPr lang="en-US" b="1" dirty="0">
                <a:latin typeface="Monaco" pitchFamily="2" charset="77"/>
              </a:rPr>
              <a:t>        }</a:t>
            </a:r>
          </a:p>
          <a:p>
            <a:r>
              <a:rPr lang="en-US" dirty="0">
                <a:effectLst/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87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err="1"/>
              <a:t>UICommand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Components that implement the </a:t>
            </a:r>
            <a:r>
              <a:rPr lang="en-US" i="1" dirty="0" err="1"/>
              <a:t>ActionSource</a:t>
            </a:r>
            <a:r>
              <a:rPr lang="en-US" i="1" dirty="0"/>
              <a:t>/2</a:t>
            </a:r>
            <a:r>
              <a:rPr lang="en-US" dirty="0"/>
              <a:t> interface and have their ‘immediate’ property set to </a:t>
            </a:r>
            <a:r>
              <a:rPr lang="en-US" i="1" dirty="0"/>
              <a:t>true </a:t>
            </a:r>
            <a:r>
              <a:rPr lang="en-US" dirty="0"/>
              <a:t>behave as follow:</a:t>
            </a:r>
          </a:p>
          <a:p>
            <a:pPr algn="l" rtl="0"/>
            <a:r>
              <a:rPr lang="en-US" dirty="0"/>
              <a:t>They will register their actions to the end of the ‘Apply Request Values’ phase instead of the ‘Invoke Applications’ phase.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Again, let’s see it in the source code…</a:t>
            </a:r>
          </a:p>
        </p:txBody>
      </p:sp>
    </p:spTree>
    <p:extLst>
      <p:ext uri="{BB962C8B-B14F-4D97-AF65-F5344CB8AC3E}">
        <p14:creationId xmlns:p14="http://schemas.microsoft.com/office/powerpoint/2010/main" val="2411343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</a:t>
            </a:r>
            <a:r>
              <a:rPr lang="en-US" dirty="0" err="1"/>
              <a:t>UICommand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90943"/>
          </a:xfrm>
        </p:spPr>
        <p:txBody>
          <a:bodyPr>
            <a:normAutofit/>
          </a:bodyPr>
          <a:lstStyle/>
          <a:p>
            <a:pPr algn="l" rtl="0"/>
            <a:r>
              <a:rPr lang="en-US" i="1" dirty="0" err="1"/>
              <a:t>UICommand’</a:t>
            </a:r>
            <a:r>
              <a:rPr lang="en-US" dirty="0" err="1"/>
              <a:t>s</a:t>
            </a:r>
            <a:r>
              <a:rPr lang="en-US" dirty="0"/>
              <a:t> </a:t>
            </a:r>
            <a:r>
              <a:rPr lang="en-US" i="1" dirty="0" err="1"/>
              <a:t>queueEvent</a:t>
            </a:r>
            <a:r>
              <a:rPr lang="en-US" i="1" dirty="0"/>
              <a:t>()</a:t>
            </a:r>
            <a:r>
              <a:rPr lang="en-US" dirty="0"/>
              <a:t> method:</a:t>
            </a:r>
            <a:endParaRPr lang="en-US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8C132-D110-DB4F-94A0-2FBDFFFE2BAA}"/>
              </a:ext>
            </a:extLst>
          </p:cNvPr>
          <p:cNvSpPr/>
          <p:nvPr/>
        </p:nvSpPr>
        <p:spPr>
          <a:xfrm>
            <a:off x="1032769" y="2716567"/>
            <a:ext cx="102418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public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void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queueEvent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FacesEvent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>
                <a:latin typeface="Monaco" pitchFamily="2" charset="77"/>
              </a:rPr>
              <a:t>) {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 err="1">
                <a:latin typeface="Monaco" pitchFamily="2" charset="77"/>
              </a:rPr>
              <a:t>UIComponent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</a:t>
            </a:r>
            <a:r>
              <a:rPr lang="en-US" dirty="0">
                <a:latin typeface="Monaco" pitchFamily="2" charset="77"/>
              </a:rPr>
              <a:t> =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 err="1">
                <a:latin typeface="Monaco" pitchFamily="2" charset="77"/>
              </a:rPr>
              <a:t>.getComponent</a:t>
            </a:r>
            <a:r>
              <a:rPr lang="en-US" dirty="0">
                <a:latin typeface="Monaco" pitchFamily="2" charset="77"/>
              </a:rPr>
              <a:t>();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if</a:t>
            </a:r>
            <a:r>
              <a:rPr lang="en-US" dirty="0">
                <a:latin typeface="Monaco" pitchFamily="2" charset="77"/>
              </a:rPr>
              <a:t> 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instanceof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ActionEvent</a:t>
            </a:r>
            <a:r>
              <a:rPr lang="en-US" dirty="0">
                <a:latin typeface="Monaco" pitchFamily="2" charset="77"/>
              </a:rPr>
              <a:t> &amp;&amp;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instanceof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ActionSource</a:t>
            </a:r>
            <a:r>
              <a:rPr lang="en-US" dirty="0">
                <a:latin typeface="Monaco" pitchFamily="2" charset="77"/>
              </a:rPr>
              <a:t>) {</a:t>
            </a:r>
          </a:p>
          <a:p>
            <a:r>
              <a:rPr lang="en-US" dirty="0">
                <a:latin typeface="Monaco" pitchFamily="2" charset="77"/>
              </a:rPr>
              <a:t>           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if</a:t>
            </a:r>
            <a:r>
              <a:rPr lang="en-US" dirty="0">
                <a:latin typeface="Monaco" pitchFamily="2" charset="77"/>
              </a:rPr>
              <a:t> (((</a:t>
            </a:r>
            <a:r>
              <a:rPr lang="en-US" dirty="0" err="1">
                <a:latin typeface="Monaco" pitchFamily="2" charset="77"/>
              </a:rPr>
              <a:t>ActionSource</a:t>
            </a:r>
            <a:r>
              <a:rPr lang="en-US" dirty="0">
                <a:latin typeface="Monaco" pitchFamily="2" charset="77"/>
              </a:rPr>
              <a:t>) 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c</a:t>
            </a:r>
            <a:r>
              <a:rPr lang="en-US" dirty="0">
                <a:latin typeface="Monaco" pitchFamily="2" charset="77"/>
              </a:rPr>
              <a:t>).</a:t>
            </a:r>
            <a:r>
              <a:rPr lang="en-US" b="1" dirty="0" err="1">
                <a:latin typeface="Monaco" pitchFamily="2" charset="77"/>
              </a:rPr>
              <a:t>isImmediate</a:t>
            </a:r>
            <a:r>
              <a:rPr lang="en-US" dirty="0">
                <a:latin typeface="Monaco" pitchFamily="2" charset="77"/>
              </a:rPr>
              <a:t>()) {</a:t>
            </a: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 err="1">
                <a:latin typeface="Monaco" pitchFamily="2" charset="77"/>
              </a:rPr>
              <a:t>.setPhaseId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PhaseId.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APPLY_REQUEST_VALUES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            } </a:t>
            </a:r>
            <a:r>
              <a:rPr lang="en-US" dirty="0">
                <a:solidFill>
                  <a:srgbClr val="931A68"/>
                </a:solidFill>
                <a:latin typeface="Monaco" pitchFamily="2" charset="77"/>
              </a:rPr>
              <a:t>else</a:t>
            </a:r>
            <a:r>
              <a:rPr lang="en-US" dirty="0">
                <a:latin typeface="Monaco" pitchFamily="2" charset="77"/>
              </a:rPr>
              <a:t> {</a:t>
            </a:r>
          </a:p>
          <a:p>
            <a:r>
              <a:rPr lang="en-US" dirty="0">
                <a:latin typeface="Monaco" pitchFamily="2" charset="77"/>
              </a:rPr>
              <a:t>                </a:t>
            </a:r>
            <a:r>
              <a:rPr lang="en-US" dirty="0" err="1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 err="1">
                <a:latin typeface="Monaco" pitchFamily="2" charset="77"/>
              </a:rPr>
              <a:t>.setPhaseId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PhaseId.</a:t>
            </a:r>
            <a:r>
              <a:rPr lang="en-US" dirty="0" err="1">
                <a:solidFill>
                  <a:srgbClr val="0326CC"/>
                </a:solidFill>
                <a:latin typeface="Monaco" pitchFamily="2" charset="77"/>
              </a:rPr>
              <a:t>INVOKE_APPLICATION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            }</a:t>
            </a:r>
          </a:p>
          <a:p>
            <a:r>
              <a:rPr lang="en-US" dirty="0">
                <a:latin typeface="Monaco" pitchFamily="2" charset="77"/>
              </a:rPr>
              <a:t>        }</a:t>
            </a:r>
          </a:p>
          <a:p>
            <a:r>
              <a:rPr lang="en-US" dirty="0">
                <a:latin typeface="Monaco" pitchFamily="2" charset="77"/>
              </a:rPr>
              <a:t>        </a:t>
            </a:r>
            <a:r>
              <a:rPr lang="en-US" dirty="0" err="1">
                <a:solidFill>
                  <a:srgbClr val="931A68"/>
                </a:solidFill>
                <a:latin typeface="Monaco" pitchFamily="2" charset="77"/>
              </a:rPr>
              <a:t>super</a:t>
            </a:r>
            <a:r>
              <a:rPr lang="en-US" dirty="0" err="1">
                <a:latin typeface="Monaco" pitchFamily="2" charset="77"/>
              </a:rPr>
              <a:t>.queueEvent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>
                <a:solidFill>
                  <a:srgbClr val="7E504F"/>
                </a:solidFill>
                <a:latin typeface="Monaco" pitchFamily="2" charset="77"/>
              </a:rPr>
              <a:t>e</a:t>
            </a:r>
            <a:r>
              <a:rPr lang="en-US" dirty="0">
                <a:latin typeface="Monaco" pitchFamily="2" charset="77"/>
              </a:rPr>
              <a:t>);</a:t>
            </a:r>
          </a:p>
          <a:p>
            <a:r>
              <a:rPr lang="en-US" dirty="0">
                <a:latin typeface="Monaco" pitchFamily="2" charset="77"/>
              </a:rPr>
              <a:t>    }</a:t>
            </a:r>
            <a:endParaRPr lang="en-US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98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InputText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&lt;</a:t>
            </a:r>
            <a:r>
              <a:rPr lang="en-US" dirty="0" err="1"/>
              <a:t>h:inputText</a:t>
            </a:r>
            <a:r>
              <a:rPr lang="en-US" dirty="0"/>
              <a:t>&gt; tag renders an HTML input text.</a:t>
            </a:r>
          </a:p>
          <a:p>
            <a:pPr algn="l" rtl="0"/>
            <a:r>
              <a:rPr lang="en-US" dirty="0"/>
              <a:t>Special JSF related attributes:</a:t>
            </a:r>
          </a:p>
          <a:p>
            <a:pPr lvl="1" algn="l" rtl="0"/>
            <a:r>
              <a:rPr lang="en-US" u="sng" dirty="0" err="1"/>
              <a:t>conveter</a:t>
            </a:r>
            <a:r>
              <a:rPr lang="en-US" dirty="0"/>
              <a:t> – converter id.</a:t>
            </a:r>
          </a:p>
          <a:p>
            <a:pPr lvl="1" algn="l" rtl="0"/>
            <a:r>
              <a:rPr lang="en-US" u="sng" dirty="0"/>
              <a:t>immediate</a:t>
            </a:r>
            <a:r>
              <a:rPr lang="en-US" dirty="0"/>
              <a:t> – discussed later.</a:t>
            </a:r>
          </a:p>
          <a:p>
            <a:pPr lvl="1" algn="l" rtl="0"/>
            <a:r>
              <a:rPr lang="en-US" u="sng" dirty="0"/>
              <a:t>rendered</a:t>
            </a:r>
            <a:r>
              <a:rPr lang="en-US" dirty="0"/>
              <a:t> – an EL which evaluates to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/>
              <a:t>required</a:t>
            </a:r>
            <a:r>
              <a:rPr lang="en-US" dirty="0"/>
              <a:t> – built-in validation.</a:t>
            </a:r>
          </a:p>
          <a:p>
            <a:pPr lvl="1" algn="l" rtl="0"/>
            <a:r>
              <a:rPr lang="en-US" u="sng" dirty="0"/>
              <a:t>value</a:t>
            </a:r>
            <a:r>
              <a:rPr lang="en-US" dirty="0"/>
              <a:t>.</a:t>
            </a:r>
          </a:p>
          <a:p>
            <a:pPr lvl="1" algn="l" rtl="0"/>
            <a:r>
              <a:rPr lang="en-US" u="sng" dirty="0" err="1"/>
              <a:t>valueChangeListener</a:t>
            </a:r>
            <a:r>
              <a:rPr lang="en-US" dirty="0"/>
              <a:t> –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4083880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Scope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Flash scope is a scope that includes the current request and the next.</a:t>
            </a:r>
          </a:p>
          <a:p>
            <a:pPr algn="l" rtl="0"/>
            <a:r>
              <a:rPr lang="en-US" dirty="0"/>
              <a:t>Can be accessed by </a:t>
            </a:r>
            <a:r>
              <a:rPr lang="en-US" i="1" dirty="0" err="1"/>
              <a:t>FacesContext.getExternalContext</a:t>
            </a:r>
            <a:r>
              <a:rPr lang="en-US" i="1" dirty="0"/>
              <a:t>().</a:t>
            </a:r>
            <a:r>
              <a:rPr lang="en-US" i="1" dirty="0" err="1"/>
              <a:t>getFlash</a:t>
            </a:r>
            <a:r>
              <a:rPr lang="en-US" i="1" dirty="0"/>
              <a:t>().</a:t>
            </a:r>
          </a:p>
          <a:p>
            <a:pPr algn="l" rtl="0"/>
            <a:endParaRPr lang="en-US" i="1" dirty="0"/>
          </a:p>
          <a:p>
            <a:pPr algn="l" rtl="0"/>
            <a:r>
              <a:rPr lang="en-US" dirty="0"/>
              <a:t>From the EL can be accessed with the </a:t>
            </a:r>
            <a:r>
              <a:rPr lang="en-US" i="1" dirty="0"/>
              <a:t>flash</a:t>
            </a:r>
            <a:r>
              <a:rPr lang="en-US" dirty="0"/>
              <a:t> implicit object.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Can be used in a Post-Redirect-Get pattern.</a:t>
            </a:r>
          </a:p>
        </p:txBody>
      </p:sp>
    </p:spTree>
    <p:extLst>
      <p:ext uri="{BB962C8B-B14F-4D97-AF65-F5344CB8AC3E}">
        <p14:creationId xmlns:p14="http://schemas.microsoft.com/office/powerpoint/2010/main" val="2842093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You </a:t>
            </a:r>
            <a:r>
              <a:rPr lang="en-US" dirty="0">
                <a:sym typeface="Verdana" charset="0"/>
              </a:rPr>
              <a:t>can specify a unique id for the component by using the id attribute.</a:t>
            </a:r>
          </a:p>
          <a:p>
            <a:pPr algn="l" rtl="0"/>
            <a:r>
              <a:rPr lang="en-US" dirty="0">
                <a:sym typeface="Verdana" charset="0"/>
              </a:rPr>
              <a:t>Note that this is a server-side component id.</a:t>
            </a:r>
          </a:p>
          <a:p>
            <a:pPr algn="l" rtl="0"/>
            <a:r>
              <a:rPr lang="en-US" dirty="0">
                <a:sym typeface="Verdana" charset="0"/>
              </a:rPr>
              <a:t>It must be unique within its naming container (e.g., form).</a:t>
            </a:r>
          </a:p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rendered HTML will display a client-side ids which are globally unique in the page.</a:t>
            </a:r>
          </a:p>
          <a:p>
            <a:pPr algn="l" rtl="0"/>
            <a:r>
              <a:rPr lang="en-US" dirty="0"/>
              <a:t>You </a:t>
            </a:r>
            <a:r>
              <a:rPr lang="en-US" dirty="0">
                <a:sym typeface="Verdana" charset="0"/>
              </a:rPr>
              <a:t>can retrieve the client side id by invoking the </a:t>
            </a:r>
            <a:r>
              <a:rPr lang="en-US" dirty="0" err="1">
                <a:sym typeface="Verdana" charset="0"/>
              </a:rPr>
              <a:t>getClientId</a:t>
            </a:r>
            <a:r>
              <a:rPr lang="en-US" dirty="0">
                <a:sym typeface="Verdana" charset="0"/>
              </a:rPr>
              <a:t>() method on the </a:t>
            </a:r>
            <a:r>
              <a:rPr lang="en-US" dirty="0" err="1">
                <a:sym typeface="Verdana" charset="0"/>
              </a:rPr>
              <a:t>UIComponent</a:t>
            </a:r>
            <a:r>
              <a:rPr lang="en-US" dirty="0">
                <a:sym typeface="Verdana" charset="0"/>
              </a:rPr>
              <a:t>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02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Binding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All </a:t>
            </a:r>
            <a:r>
              <a:rPr lang="en-US" dirty="0">
                <a:sym typeface="Verdana" charset="0"/>
              </a:rPr>
              <a:t>the JSF component tags allow you to specify an EL expression in their binding attribute.</a:t>
            </a:r>
          </a:p>
          <a:p>
            <a:pPr algn="l" rtl="0"/>
            <a:r>
              <a:rPr lang="en-US" dirty="0"/>
              <a:t>When </a:t>
            </a:r>
            <a:r>
              <a:rPr lang="en-US" dirty="0">
                <a:sym typeface="Verdana" charset="0"/>
              </a:rPr>
              <a:t>you specify an EL in this attribute the </a:t>
            </a:r>
            <a:r>
              <a:rPr lang="en-US" u="sng" dirty="0">
                <a:sym typeface="Verdana" charset="0"/>
              </a:rPr>
              <a:t>component itself </a:t>
            </a:r>
            <a:r>
              <a:rPr lang="en-US" dirty="0">
                <a:sym typeface="Verdana" charset="0"/>
              </a:rPr>
              <a:t>will be placed in the specified managed bean property.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4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&lt;</a:t>
            </a:r>
            <a:r>
              <a:rPr lang="en-US" dirty="0" err="1"/>
              <a:t>h:message</a:t>
            </a:r>
            <a:r>
              <a:rPr lang="en-US" dirty="0"/>
              <a:t>&gt; and &lt;</a:t>
            </a:r>
            <a:r>
              <a:rPr lang="en-US" dirty="0" err="1"/>
              <a:t>h:messages</a:t>
            </a:r>
            <a:r>
              <a:rPr lang="en-US" dirty="0"/>
              <a:t>&gt; tags display messages that were registered to the </a:t>
            </a:r>
            <a:r>
              <a:rPr lang="en-US" i="1" dirty="0" err="1"/>
              <a:t>FacesContext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&lt;</a:t>
            </a:r>
            <a:r>
              <a:rPr lang="en-US" dirty="0" err="1"/>
              <a:t>h:message</a:t>
            </a:r>
            <a:r>
              <a:rPr lang="en-US" dirty="0"/>
              <a:t> for=“”&gt; will only display messages associated to a specific component.</a:t>
            </a:r>
          </a:p>
        </p:txBody>
      </p:sp>
    </p:spTree>
    <p:extLst>
      <p:ext uri="{BB962C8B-B14F-4D97-AF65-F5344CB8AC3E}">
        <p14:creationId xmlns:p14="http://schemas.microsoft.com/office/powerpoint/2010/main" val="17618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Boxes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JSF provides several components for displaying menus, checkboxes, radio buttons and list boxes.</a:t>
            </a:r>
          </a:p>
          <a:p>
            <a:pPr algn="l" rtl="0"/>
            <a:r>
              <a:rPr lang="en-US" dirty="0"/>
              <a:t>Before describing those, let’s discuss how to specify the values that will appear inside.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By using: &lt;</a:t>
            </a:r>
            <a:r>
              <a:rPr lang="en-US" dirty="0" err="1"/>
              <a:t>f:selectItem</a:t>
            </a:r>
            <a:r>
              <a:rPr lang="en-US" dirty="0"/>
              <a:t>&gt; and &lt;</a:t>
            </a:r>
            <a:r>
              <a:rPr lang="en-US" dirty="0" err="1"/>
              <a:t>f:selectItems</a:t>
            </a:r>
            <a:r>
              <a:rPr lang="en-US" dirty="0"/>
              <a:t>&gt; tags.</a:t>
            </a:r>
          </a:p>
        </p:txBody>
      </p:sp>
    </p:spTree>
    <p:extLst>
      <p:ext uri="{BB962C8B-B14F-4D97-AF65-F5344CB8AC3E}">
        <p14:creationId xmlns:p14="http://schemas.microsoft.com/office/powerpoint/2010/main" val="292003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SelectItem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1472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&lt;</a:t>
            </a:r>
            <a:r>
              <a:rPr lang="en-US" dirty="0" err="1">
                <a:sym typeface="Verdana" charset="0"/>
              </a:rPr>
              <a:t>f:selectItem</a:t>
            </a:r>
            <a:r>
              <a:rPr lang="en-US" dirty="0">
                <a:sym typeface="Verdana" charset="0"/>
              </a:rPr>
              <a:t>&gt; tag provides an option value for the container component.</a:t>
            </a:r>
          </a:p>
          <a:p>
            <a:pPr algn="l" rtl="0"/>
            <a:r>
              <a:rPr lang="en-US" dirty="0">
                <a:sym typeface="Verdana" charset="0"/>
              </a:rPr>
              <a:t>Example:</a:t>
            </a:r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37EC56DF-0423-3748-96C1-F1135B8446B4}"/>
              </a:ext>
            </a:extLst>
          </p:cNvPr>
          <p:cNvSpPr>
            <a:spLocks/>
          </p:cNvSpPr>
          <p:nvPr/>
        </p:nvSpPr>
        <p:spPr bwMode="auto">
          <a:xfrm>
            <a:off x="2133600" y="3306192"/>
            <a:ext cx="7924800" cy="2133600"/>
          </a:xfrm>
          <a:prstGeom prst="roundRect">
            <a:avLst>
              <a:gd name="adj" fmla="val 6380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228600" tIns="228600" rIns="228600" bIns="228600" anchor="ctr"/>
          <a:lstStyle/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h:selectManyCheckbox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"emails"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mailing.emails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f:selectItem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"item1"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itemLabel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"John's mail" 	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itemValue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"john@x.com"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f:selectItem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"item2" 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itemLabel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"Jane's mail" 	</a:t>
            </a:r>
            <a:r>
              <a:rPr lang="en-US" sz="1400" i="1" dirty="0" err="1">
                <a:solidFill>
                  <a:srgbClr val="7F007F"/>
                </a:solidFill>
                <a:latin typeface="Courier New"/>
              </a:rPr>
              <a:t>itemValue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"jane@x.com"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f:selectItem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"item3"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admin.email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h:selectManyCheckbox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75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SelectItems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14726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</a:t>
            </a:r>
            <a:r>
              <a:rPr lang="en-US" dirty="0">
                <a:sym typeface="Verdana" charset="0"/>
              </a:rPr>
              <a:t>&lt;</a:t>
            </a:r>
            <a:r>
              <a:rPr lang="en-US" dirty="0" err="1">
                <a:sym typeface="Verdana" charset="0"/>
              </a:rPr>
              <a:t>f:selectItems</a:t>
            </a:r>
            <a:r>
              <a:rPr lang="en-US" dirty="0">
                <a:sym typeface="Verdana" charset="0"/>
              </a:rPr>
              <a:t>&gt; tag provides the entire set of options for the enclosing component.</a:t>
            </a:r>
          </a:p>
          <a:p>
            <a:pPr algn="l" rtl="0"/>
            <a:r>
              <a:rPr lang="en-US" dirty="0">
                <a:sym typeface="Verdana" charset="0"/>
              </a:rPr>
              <a:t>Example:</a:t>
            </a:r>
            <a:endParaRPr 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4602B00-B44E-1243-9D60-E079A5E9BD6C}"/>
              </a:ext>
            </a:extLst>
          </p:cNvPr>
          <p:cNvSpPr>
            <a:spLocks/>
          </p:cNvSpPr>
          <p:nvPr/>
        </p:nvSpPr>
        <p:spPr bwMode="auto">
          <a:xfrm>
            <a:off x="2133600" y="3375286"/>
            <a:ext cx="7924800" cy="2133600"/>
          </a:xfrm>
          <a:prstGeom prst="roundRect">
            <a:avLst>
              <a:gd name="adj" fmla="val 6380"/>
            </a:avLst>
          </a:prstGeom>
          <a:gradFill rotWithShape="0">
            <a:gsLst>
              <a:gs pos="0">
                <a:srgbClr val="EBEBEB"/>
              </a:gs>
              <a:gs pos="100000">
                <a:srgbClr val="FEFEFE"/>
              </a:gs>
            </a:gsLst>
            <a:lin ang="5400000" scaled="1"/>
          </a:gradFill>
          <a:ln w="12700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228600" tIns="228600" rIns="228600" bIns="228600" anchor="ctr"/>
          <a:lstStyle/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h:selectManyCheckbox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id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"emails" </a:t>
            </a:r>
            <a:r>
              <a:rPr lang="en-US" sz="1400" i="1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i="1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mailing.emails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}"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   &lt;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f:selectItems </a:t>
            </a:r>
            <a:r>
              <a:rPr lang="en-US" sz="1400" dirty="0">
                <a:solidFill>
                  <a:srgbClr val="7F007F"/>
                </a:solidFill>
                <a:latin typeface="Courier New"/>
              </a:rPr>
              <a:t>value</a:t>
            </a:r>
            <a:r>
              <a:rPr lang="en-US" sz="1400" dirty="0">
                <a:latin typeface="Courier New"/>
              </a:rPr>
              <a:t>=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"#{</a:t>
            </a:r>
            <a:r>
              <a:rPr lang="en-US" sz="1400" i="1" dirty="0" err="1">
                <a:solidFill>
                  <a:srgbClr val="2A00FF"/>
                </a:solidFill>
                <a:latin typeface="Courier New"/>
              </a:rPr>
              <a:t>configuration.emails</a:t>
            </a:r>
            <a:r>
              <a:rPr lang="en-US" sz="1400" i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400" i="1" dirty="0">
                <a:latin typeface="Courier New"/>
              </a:rPr>
              <a:t>} </a:t>
            </a:r>
            <a:r>
              <a:rPr lang="en-US" sz="1400" i="1" dirty="0">
                <a:solidFill>
                  <a:srgbClr val="008080"/>
                </a:solidFill>
                <a:latin typeface="Courier New"/>
              </a:rPr>
              <a:t>/&gt;</a:t>
            </a:r>
          </a:p>
          <a:p>
            <a:r>
              <a:rPr lang="en-US" sz="1400" dirty="0">
                <a:solidFill>
                  <a:srgbClr val="008080"/>
                </a:solidFill>
                <a:latin typeface="Courier New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urier New"/>
              </a:rPr>
              <a:t>h:selectManyCheckbox</a:t>
            </a:r>
            <a:r>
              <a:rPr lang="en-US" sz="1400" dirty="0">
                <a:solidFill>
                  <a:srgbClr val="008080"/>
                </a:solidFill>
                <a:latin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77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D352-9581-49EF-8DC8-FBDA9C6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selectItems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1BA-F556-44D1-9C84-115887F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3234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EL in the </a:t>
            </a:r>
            <a:r>
              <a:rPr lang="en-US" i="1" dirty="0"/>
              <a:t>value</a:t>
            </a:r>
            <a:r>
              <a:rPr lang="en-US" dirty="0"/>
              <a:t> attribute of this tag must evaluate to one of the following types:</a:t>
            </a:r>
          </a:p>
          <a:p>
            <a:pPr lvl="1" algn="l" rtl="0"/>
            <a:r>
              <a:rPr lang="en-US" dirty="0"/>
              <a:t>A </a:t>
            </a:r>
            <a:r>
              <a:rPr lang="en-US" dirty="0" err="1"/>
              <a:t>SelectItem</a:t>
            </a:r>
            <a:r>
              <a:rPr lang="en-US" dirty="0"/>
              <a:t> object.</a:t>
            </a:r>
          </a:p>
          <a:p>
            <a:pPr lvl="1" algn="l" rtl="0"/>
            <a:r>
              <a:rPr lang="en-US" dirty="0"/>
              <a:t>An array of </a:t>
            </a:r>
            <a:r>
              <a:rPr lang="en-US" dirty="0" err="1"/>
              <a:t>SelectItem</a:t>
            </a:r>
            <a:r>
              <a:rPr lang="en-US" dirty="0"/>
              <a:t> objects.</a:t>
            </a:r>
          </a:p>
          <a:p>
            <a:pPr lvl="1" algn="l" rtl="0"/>
            <a:r>
              <a:rPr lang="en-US" dirty="0"/>
              <a:t>A collection of </a:t>
            </a:r>
            <a:r>
              <a:rPr lang="en-US" dirty="0" err="1"/>
              <a:t>SelectItem</a:t>
            </a:r>
            <a:r>
              <a:rPr lang="en-US" dirty="0"/>
              <a:t> objects.</a:t>
            </a:r>
          </a:p>
          <a:p>
            <a:pPr lvl="1" algn="l" rtl="0"/>
            <a:r>
              <a:rPr lang="en-US" dirty="0">
                <a:sym typeface="Verdana" charset="0"/>
              </a:rPr>
              <a:t>A Map where the keys are converted to Strings and serve as labels and the values are converted to Strings and serve as values for the newly created </a:t>
            </a:r>
            <a:r>
              <a:rPr lang="en-US" dirty="0" err="1">
                <a:sym typeface="Verdana" charset="0"/>
              </a:rPr>
              <a:t>SelectItem</a:t>
            </a:r>
            <a:r>
              <a:rPr lang="en-US" dirty="0">
                <a:sym typeface="Verdana" charset="0"/>
              </a:rPr>
              <a:t> objects.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ologic-Theme" id="{2ECAB41D-31BB-5B4E-8D2A-A223F890FD82}" vid="{5C0C3DBD-B9FE-A44F-9673-CA45C1E8B2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Trainologic-Theme</Template>
  <TotalTime>31185</TotalTime>
  <Words>2227</Words>
  <Application>Microsoft Macintosh PowerPoint</Application>
  <PresentationFormat>Widescreen</PresentationFormat>
  <Paragraphs>336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ヒラギノ角ゴ ProN W3</vt:lpstr>
      <vt:lpstr>Arial</vt:lpstr>
      <vt:lpstr>Calibri</vt:lpstr>
      <vt:lpstr>Courier New</vt:lpstr>
      <vt:lpstr>Courier New Bold</vt:lpstr>
      <vt:lpstr>Helvetica</vt:lpstr>
      <vt:lpstr>Monaco</vt:lpstr>
      <vt:lpstr>Verdana</vt:lpstr>
      <vt:lpstr>Office Theme</vt:lpstr>
      <vt:lpstr>JSF</vt:lpstr>
      <vt:lpstr>UIComponent</vt:lpstr>
      <vt:lpstr>CommandButton</vt:lpstr>
      <vt:lpstr>InputText</vt:lpstr>
      <vt:lpstr>Messages</vt:lpstr>
      <vt:lpstr>Select Boxes</vt:lpstr>
      <vt:lpstr>SelectItem</vt:lpstr>
      <vt:lpstr>SelectItems</vt:lpstr>
      <vt:lpstr>selectItems</vt:lpstr>
      <vt:lpstr>dataTable</vt:lpstr>
      <vt:lpstr>Example</vt:lpstr>
      <vt:lpstr>Discussion</vt:lpstr>
      <vt:lpstr>Facets</vt:lpstr>
      <vt:lpstr>Facets</vt:lpstr>
      <vt:lpstr>panelGrid</vt:lpstr>
      <vt:lpstr>Example</vt:lpstr>
      <vt:lpstr>Bean Validation</vt:lpstr>
      <vt:lpstr>Hello World</vt:lpstr>
      <vt:lpstr>Performing the Validation</vt:lpstr>
      <vt:lpstr>Performing the Validation</vt:lpstr>
      <vt:lpstr>Discussion</vt:lpstr>
      <vt:lpstr>Built-in Constraints</vt:lpstr>
      <vt:lpstr>Built-in Constraints</vt:lpstr>
      <vt:lpstr>Built-in Constraints</vt:lpstr>
      <vt:lpstr>Creating Custom Constraints</vt:lpstr>
      <vt:lpstr>The Validating Class</vt:lpstr>
      <vt:lpstr>The Validating Class</vt:lpstr>
      <vt:lpstr>Using Groups</vt:lpstr>
      <vt:lpstr>Example</vt:lpstr>
      <vt:lpstr>Discussion</vt:lpstr>
      <vt:lpstr>Listeners</vt:lpstr>
      <vt:lpstr>Action Listeners</vt:lpstr>
      <vt:lpstr>Action Listeners</vt:lpstr>
      <vt:lpstr>Value Change Listeners</vt:lpstr>
      <vt:lpstr>The Immediate Attribute</vt:lpstr>
      <vt:lpstr>Immediate UIInput</vt:lpstr>
      <vt:lpstr>Immediate UIInput</vt:lpstr>
      <vt:lpstr>Immediate UICommand</vt:lpstr>
      <vt:lpstr>Immediate UICommand</vt:lpstr>
      <vt:lpstr>Flash Scope</vt:lpstr>
      <vt:lpstr>Ids</vt:lpstr>
      <vt:lpstr>Component Binding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shimi bandiel</dc:creator>
  <cp:lastModifiedBy>shimi bandiel</cp:lastModifiedBy>
  <cp:revision>348</cp:revision>
  <cp:lastPrinted>2017-10-17T02:11:44Z</cp:lastPrinted>
  <dcterms:created xsi:type="dcterms:W3CDTF">2017-06-21T08:10:37Z</dcterms:created>
  <dcterms:modified xsi:type="dcterms:W3CDTF">2018-05-08T12:38:26Z</dcterms:modified>
</cp:coreProperties>
</file>