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60" r:id="rId2"/>
    <p:sldMasterId id="2147483672" r:id="rId3"/>
    <p:sldMasterId id="2147483684" r:id="rId4"/>
    <p:sldMasterId id="2147483696" r:id="rId5"/>
  </p:sldMasterIdLst>
  <p:notesMasterIdLst>
    <p:notesMasterId r:id="rId14"/>
  </p:notesMasterIdLst>
  <p:sldIdLst>
    <p:sldId id="256" r:id="rId6"/>
    <p:sldId id="263" r:id="rId7"/>
    <p:sldId id="264" r:id="rId8"/>
    <p:sldId id="265" r:id="rId9"/>
    <p:sldId id="267" r:id="rId10"/>
    <p:sldId id="268" r:id="rId11"/>
    <p:sldId id="269" r:id="rId12"/>
    <p:sldId id="270" r:id="rId13"/>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248"/>
    <p:restoredTop sz="94694"/>
  </p:normalViewPr>
  <p:slideViewPr>
    <p:cSldViewPr snapToGrid="0" snapToObjects="1">
      <p:cViewPr varScale="1">
        <p:scale>
          <a:sx n="152" d="100"/>
          <a:sy n="152" d="100"/>
        </p:scale>
        <p:origin x="138" y="17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tableStyles" Target="tableStyles.xml"/><Relationship Id="rId3" Type="http://schemas.openxmlformats.org/officeDocument/2006/relationships/slideMaster" Target="slideMasters/slideMaster3.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5.xml"/><Relationship Id="rId15" Type="http://schemas.openxmlformats.org/officeDocument/2006/relationships/presProps" Target="presProps.xml"/><Relationship Id="rId10" Type="http://schemas.openxmlformats.org/officeDocument/2006/relationships/slide" Target="slides/slide5.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AA5F0D-30A9-4D7B-A704-963AAD2E8F19}" type="datetimeFigureOut">
              <a:rPr lang="en-US" smtClean="0"/>
              <a:t>9/16/2025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321A011-6EE4-4900-9920-E057887037FF}" type="slidenum">
              <a:rPr lang="en-US" smtClean="0"/>
              <a:t>‹#›</a:t>
            </a:fld>
            <a:endParaRPr lang="en-US"/>
          </a:p>
        </p:txBody>
      </p:sp>
    </p:spTree>
    <p:extLst>
      <p:ext uri="{BB962C8B-B14F-4D97-AF65-F5344CB8AC3E}">
        <p14:creationId xmlns:p14="http://schemas.microsoft.com/office/powerpoint/2010/main" val="20577359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VTaC</a:t>
            </a:r>
            <a:r>
              <a:rPr lang="en-US" dirty="0"/>
              <a:t> is a large and diverse public dataset of 5,037 ventricular tachycardia (VT) alarm events, sourced from three different hospitals and monitor vendors. Each event contains multimodal waveforms (ECG, PPG, ABP) and is expertly annotated as a "true" or "false" alarm to facilitate the development of improved alarm reduction algorithms.</a:t>
            </a:r>
          </a:p>
          <a:p>
            <a:endParaRPr lang="en-US" dirty="0"/>
          </a:p>
          <a:p>
            <a:r>
              <a:rPr lang="en-US" dirty="0"/>
              <a:t>The dataset is structured for machine learning with predefined training, validation, and test splits. Each case provides a 6-minute waveform segment, capturing 5 minutes of data before the alarm and 1 minute after, with all signals uniformly sampled at 250 Hz.</a:t>
            </a:r>
          </a:p>
        </p:txBody>
      </p:sp>
      <p:sp>
        <p:nvSpPr>
          <p:cNvPr id="4" name="Slide Number Placeholder 3"/>
          <p:cNvSpPr>
            <a:spLocks noGrp="1"/>
          </p:cNvSpPr>
          <p:nvPr>
            <p:ph type="sldNum" sz="quarter" idx="5"/>
          </p:nvPr>
        </p:nvSpPr>
        <p:spPr/>
        <p:txBody>
          <a:bodyPr/>
          <a:lstStyle/>
          <a:p>
            <a:fld id="{0321A011-6EE4-4900-9920-E057887037FF}" type="slidenum">
              <a:rPr lang="en-US" smtClean="0"/>
              <a:t>5</a:t>
            </a:fld>
            <a:endParaRPr lang="en-US"/>
          </a:p>
        </p:txBody>
      </p:sp>
    </p:spTree>
    <p:extLst>
      <p:ext uri="{BB962C8B-B14F-4D97-AF65-F5344CB8AC3E}">
        <p14:creationId xmlns:p14="http://schemas.microsoft.com/office/powerpoint/2010/main" val="9105972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0F76AEE-5F7C-0C4E-AB7D-BADB32FF08A3}" type="datetimeFigureOut">
              <a:rPr lang="en-US" smtClean="0"/>
              <a:t>9/16/2025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713DF9-231C-E84E-B773-EA564B7737D7}"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0F76AEE-5F7C-0C4E-AB7D-BADB32FF08A3}" type="datetimeFigureOut">
              <a:rPr lang="en-US" smtClean="0"/>
              <a:t>9/16/2025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713DF9-231C-E84E-B773-EA564B7737D7}"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0F76AEE-5F7C-0C4E-AB7D-BADB32FF08A3}" type="datetimeFigureOut">
              <a:rPr lang="en-US" smtClean="0"/>
              <a:t>9/16/2025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713DF9-231C-E84E-B773-EA564B7737D7}"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0F76AEE-5F7C-0C4E-AB7D-BADB32FF08A3}" type="datetimeFigureOut">
              <a:rPr lang="en-US" smtClean="0"/>
              <a:t>9/16/2025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713DF9-231C-E84E-B773-EA564B7737D7}"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0F76AEE-5F7C-0C4E-AB7D-BADB32FF08A3}" type="datetimeFigureOut">
              <a:rPr lang="en-US" smtClean="0"/>
              <a:t>9/16/2025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713DF9-231C-E84E-B773-EA564B7737D7}"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0F76AEE-5F7C-0C4E-AB7D-BADB32FF08A3}" type="datetimeFigureOut">
              <a:rPr lang="en-US" smtClean="0"/>
              <a:t>9/16/2025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713DF9-231C-E84E-B773-EA564B7737D7}" type="slidenum">
              <a:rPr lang="en-US" smtClean="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0F76AEE-5F7C-0C4E-AB7D-BADB32FF08A3}" type="datetimeFigureOut">
              <a:rPr lang="en-US" smtClean="0"/>
              <a:t>9/16/2025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D713DF9-231C-E84E-B773-EA564B7737D7}"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0F76AEE-5F7C-0C4E-AB7D-BADB32FF08A3}" type="datetimeFigureOut">
              <a:rPr lang="en-US" smtClean="0"/>
              <a:t>9/16/2025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D713DF9-231C-E84E-B773-EA564B7737D7}" type="slidenum">
              <a:rPr lang="en-US" smtClean="0"/>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0F76AEE-5F7C-0C4E-AB7D-BADB32FF08A3}" type="datetimeFigureOut">
              <a:rPr lang="en-US" smtClean="0"/>
              <a:t>9/16/2025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D713DF9-231C-E84E-B773-EA564B7737D7}" type="slidenum">
              <a:rPr lang="en-US" smtClean="0"/>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0F76AEE-5F7C-0C4E-AB7D-BADB32FF08A3}" type="datetimeFigureOut">
              <a:rPr lang="en-US" smtClean="0"/>
              <a:t>9/16/2025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D713DF9-231C-E84E-B773-EA564B7737D7}" type="slidenum">
              <a:rPr lang="en-US" smtClean="0"/>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60F76AEE-5F7C-0C4E-AB7D-BADB32FF08A3}" type="datetimeFigureOut">
              <a:rPr lang="en-US" smtClean="0"/>
              <a:t>9/16/2025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D713DF9-231C-E84E-B773-EA564B7737D7}"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0F76AEE-5F7C-0C4E-AB7D-BADB32FF08A3}" type="datetimeFigureOut">
              <a:rPr lang="en-US" smtClean="0"/>
              <a:t>9/16/2025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713DF9-231C-E84E-B773-EA564B7737D7}" type="slidenum">
              <a:rPr lang="en-US" smtClean="0"/>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60F76AEE-5F7C-0C4E-AB7D-BADB32FF08A3}" type="datetimeFigureOut">
              <a:rPr lang="en-US" smtClean="0"/>
              <a:t>9/16/2025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D713DF9-231C-E84E-B773-EA564B7737D7}" type="slidenum">
              <a:rPr lang="en-US" smtClean="0"/>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0F76AEE-5F7C-0C4E-AB7D-BADB32FF08A3}" type="datetimeFigureOut">
              <a:rPr lang="en-US" smtClean="0"/>
              <a:t>9/16/2025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713DF9-231C-E84E-B773-EA564B7737D7}" type="slidenum">
              <a:rPr lang="en-US" smtClean="0"/>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0F76AEE-5F7C-0C4E-AB7D-BADB32FF08A3}" type="datetimeFigureOut">
              <a:rPr lang="en-US" smtClean="0"/>
              <a:t>9/16/2025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713DF9-231C-E84E-B773-EA564B7737D7}" type="slidenum">
              <a:rPr lang="en-US" smtClean="0"/>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0F76AEE-5F7C-0C4E-AB7D-BADB32FF08A3}" type="datetimeFigureOut">
              <a:rPr lang="en-US" smtClean="0"/>
              <a:t>9/16/2025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713DF9-231C-E84E-B773-EA564B7737D7}" type="slidenum">
              <a:rPr lang="en-US" smtClean="0"/>
              <a:t>‹#›</a:t>
            </a:fld>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0F76AEE-5F7C-0C4E-AB7D-BADB32FF08A3}" type="datetimeFigureOut">
              <a:rPr lang="en-US" smtClean="0"/>
              <a:t>9/16/2025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713DF9-231C-E84E-B773-EA564B7737D7}" type="slidenum">
              <a:rPr lang="en-US" smtClean="0"/>
              <a:t>‹#›</a:t>
            </a:fld>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0F76AEE-5F7C-0C4E-AB7D-BADB32FF08A3}" type="datetimeFigureOut">
              <a:rPr lang="en-US" smtClean="0"/>
              <a:t>9/16/2025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713DF9-231C-E84E-B773-EA564B7737D7}" type="slidenum">
              <a:rPr lang="en-US" smtClean="0"/>
              <a:t>‹#›</a:t>
            </a:fld>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0F76AEE-5F7C-0C4E-AB7D-BADB32FF08A3}" type="datetimeFigureOut">
              <a:rPr lang="en-US" smtClean="0"/>
              <a:t>9/16/2025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D713DF9-231C-E84E-B773-EA564B7737D7}" type="slidenum">
              <a:rPr lang="en-US" smtClean="0"/>
              <a:t>‹#›</a:t>
            </a:fld>
            <a:endParaRPr 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0F76AEE-5F7C-0C4E-AB7D-BADB32FF08A3}" type="datetimeFigureOut">
              <a:rPr lang="en-US" smtClean="0"/>
              <a:t>9/16/2025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D713DF9-231C-E84E-B773-EA564B7737D7}" type="slidenum">
              <a:rPr lang="en-US" smtClean="0"/>
              <a:t>‹#›</a:t>
            </a:fld>
            <a:endParaRPr 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0F76AEE-5F7C-0C4E-AB7D-BADB32FF08A3}" type="datetimeFigureOut">
              <a:rPr lang="en-US" smtClean="0"/>
              <a:t>9/16/2025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D713DF9-231C-E84E-B773-EA564B7737D7}" type="slidenum">
              <a:rPr lang="en-US" smtClean="0"/>
              <a:t>‹#›</a:t>
            </a:fld>
            <a:endParaRPr 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0F76AEE-5F7C-0C4E-AB7D-BADB32FF08A3}" type="datetimeFigureOut">
              <a:rPr lang="en-US" smtClean="0"/>
              <a:t>9/16/2025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D713DF9-231C-E84E-B773-EA564B7737D7}"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0F76AEE-5F7C-0C4E-AB7D-BADB32FF08A3}" type="datetimeFigureOut">
              <a:rPr lang="en-US" smtClean="0"/>
              <a:t>9/16/2025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713DF9-231C-E84E-B773-EA564B7737D7}" type="slidenum">
              <a:rPr lang="en-US" smtClean="0"/>
              <a:t>‹#›</a:t>
            </a:fld>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60F76AEE-5F7C-0C4E-AB7D-BADB32FF08A3}" type="datetimeFigureOut">
              <a:rPr lang="en-US" smtClean="0"/>
              <a:t>9/16/2025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D713DF9-231C-E84E-B773-EA564B7737D7}" type="slidenum">
              <a:rPr lang="en-US" smtClean="0"/>
              <a:t>‹#›</a:t>
            </a:fld>
            <a:endParaRPr 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60F76AEE-5F7C-0C4E-AB7D-BADB32FF08A3}" type="datetimeFigureOut">
              <a:rPr lang="en-US" smtClean="0"/>
              <a:t>9/16/2025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D713DF9-231C-E84E-B773-EA564B7737D7}" type="slidenum">
              <a:rPr lang="en-US" smtClean="0"/>
              <a:t>‹#›</a:t>
            </a:fld>
            <a:endParaRPr 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0F76AEE-5F7C-0C4E-AB7D-BADB32FF08A3}" type="datetimeFigureOut">
              <a:rPr lang="en-US" smtClean="0"/>
              <a:t>9/16/2025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713DF9-231C-E84E-B773-EA564B7737D7}" type="slidenum">
              <a:rPr lang="en-US" smtClean="0"/>
              <a:t>‹#›</a:t>
            </a:fld>
            <a:endParaRPr 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0F76AEE-5F7C-0C4E-AB7D-BADB32FF08A3}" type="datetimeFigureOut">
              <a:rPr lang="en-US" smtClean="0"/>
              <a:t>9/16/2025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713DF9-231C-E84E-B773-EA564B7737D7}" type="slidenum">
              <a:rPr lang="en-US" smtClean="0"/>
              <a:t>‹#›</a:t>
            </a:fld>
            <a:endParaRPr 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0F76AEE-5F7C-0C4E-AB7D-BADB32FF08A3}" type="datetimeFigureOut">
              <a:rPr lang="en-US" smtClean="0"/>
              <a:t>9/16/2025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713DF9-231C-E84E-B773-EA564B7737D7}" type="slidenum">
              <a:rPr lang="en-US" smtClean="0"/>
              <a:t>‹#›</a:t>
            </a:fld>
            <a:endParaRPr 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0F76AEE-5F7C-0C4E-AB7D-BADB32FF08A3}" type="datetimeFigureOut">
              <a:rPr lang="en-US" smtClean="0"/>
              <a:t>9/16/2025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713DF9-231C-E84E-B773-EA564B7737D7}" type="slidenum">
              <a:rPr lang="en-US" smtClean="0"/>
              <a:t>‹#›</a:t>
            </a:fld>
            <a:endParaRPr 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0F76AEE-5F7C-0C4E-AB7D-BADB32FF08A3}" type="datetimeFigureOut">
              <a:rPr lang="en-US" smtClean="0"/>
              <a:t>9/16/2025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713DF9-231C-E84E-B773-EA564B7737D7}" type="slidenum">
              <a:rPr lang="en-US" smtClean="0"/>
              <a:t>‹#›</a:t>
            </a:fld>
            <a:endParaRPr lang="en-US"/>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0F76AEE-5F7C-0C4E-AB7D-BADB32FF08A3}" type="datetimeFigureOut">
              <a:rPr lang="en-US" smtClean="0"/>
              <a:t>9/16/2025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D713DF9-231C-E84E-B773-EA564B7737D7}" type="slidenum">
              <a:rPr lang="en-US" smtClean="0"/>
              <a:t>‹#›</a:t>
            </a:fld>
            <a:endParaRPr 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0F76AEE-5F7C-0C4E-AB7D-BADB32FF08A3}" type="datetimeFigureOut">
              <a:rPr lang="en-US" smtClean="0"/>
              <a:t>9/16/2025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D713DF9-231C-E84E-B773-EA564B7737D7}" type="slidenum">
              <a:rPr lang="en-US" smtClean="0"/>
              <a:t>‹#›</a:t>
            </a:fld>
            <a:endParaRPr 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0F76AEE-5F7C-0C4E-AB7D-BADB32FF08A3}" type="datetimeFigureOut">
              <a:rPr lang="en-US" smtClean="0"/>
              <a:t>9/16/2025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D713DF9-231C-E84E-B773-EA564B7737D7}"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0F76AEE-5F7C-0C4E-AB7D-BADB32FF08A3}" type="datetimeFigureOut">
              <a:rPr lang="en-US" smtClean="0"/>
              <a:t>9/16/2025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D713DF9-231C-E84E-B773-EA564B7737D7}" type="slidenum">
              <a:rPr lang="en-US" smtClean="0"/>
              <a:t>‹#›</a:t>
            </a:fld>
            <a:endParaRPr 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0F76AEE-5F7C-0C4E-AB7D-BADB32FF08A3}" type="datetimeFigureOut">
              <a:rPr lang="en-US" smtClean="0"/>
              <a:t>9/16/2025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D713DF9-231C-E84E-B773-EA564B7737D7}" type="slidenum">
              <a:rPr lang="en-US" smtClean="0"/>
              <a:t>‹#›</a:t>
            </a:fld>
            <a:endParaRPr lang="en-US"/>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60F76AEE-5F7C-0C4E-AB7D-BADB32FF08A3}" type="datetimeFigureOut">
              <a:rPr lang="en-US" smtClean="0"/>
              <a:t>9/16/2025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D713DF9-231C-E84E-B773-EA564B7737D7}" type="slidenum">
              <a:rPr lang="en-US" smtClean="0"/>
              <a:t>‹#›</a:t>
            </a:fld>
            <a:endParaRPr lang="en-US"/>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60F76AEE-5F7C-0C4E-AB7D-BADB32FF08A3}" type="datetimeFigureOut">
              <a:rPr lang="en-US" smtClean="0"/>
              <a:t>9/16/2025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D713DF9-231C-E84E-B773-EA564B7737D7}" type="slidenum">
              <a:rPr lang="en-US" smtClean="0"/>
              <a:t>‹#›</a:t>
            </a:fld>
            <a:endParaRPr lang="en-US"/>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0F76AEE-5F7C-0C4E-AB7D-BADB32FF08A3}" type="datetimeFigureOut">
              <a:rPr lang="en-US" smtClean="0"/>
              <a:t>9/16/2025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713DF9-231C-E84E-B773-EA564B7737D7}" type="slidenum">
              <a:rPr lang="en-US" smtClean="0"/>
              <a:t>‹#›</a:t>
            </a:fld>
            <a:endParaRPr lang="en-US"/>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0F76AEE-5F7C-0C4E-AB7D-BADB32FF08A3}" type="datetimeFigureOut">
              <a:rPr lang="en-US" smtClean="0"/>
              <a:t>9/16/2025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713DF9-231C-E84E-B773-EA564B7737D7}" type="slidenum">
              <a:rPr lang="en-US" smtClean="0"/>
              <a:t>‹#›</a:t>
            </a:fld>
            <a:endParaRPr lang="en-US"/>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0F76AEE-5F7C-0C4E-AB7D-BADB32FF08A3}" type="datetimeFigureOut">
              <a:rPr lang="en-US" smtClean="0"/>
              <a:t>9/16/2025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713DF9-231C-E84E-B773-EA564B7737D7}" type="slidenum">
              <a:rPr lang="en-US" smtClean="0"/>
              <a:t>‹#›</a:t>
            </a:fld>
            <a:endParaRPr lang="en-US"/>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0F76AEE-5F7C-0C4E-AB7D-BADB32FF08A3}" type="datetimeFigureOut">
              <a:rPr lang="en-US" smtClean="0"/>
              <a:t>9/16/2025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713DF9-231C-E84E-B773-EA564B7737D7}" type="slidenum">
              <a:rPr lang="en-US" smtClean="0"/>
              <a:t>‹#›</a:t>
            </a:fld>
            <a:endParaRPr lang="en-US"/>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0F76AEE-5F7C-0C4E-AB7D-BADB32FF08A3}" type="datetimeFigureOut">
              <a:rPr lang="en-US" smtClean="0"/>
              <a:t>9/16/2025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713DF9-231C-E84E-B773-EA564B7737D7}" type="slidenum">
              <a:rPr lang="en-US" smtClean="0"/>
              <a:t>‹#›</a:t>
            </a:fld>
            <a:endParaRPr lang="en-US"/>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0F76AEE-5F7C-0C4E-AB7D-BADB32FF08A3}" type="datetimeFigureOut">
              <a:rPr lang="en-US" smtClean="0"/>
              <a:t>9/16/2025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D713DF9-231C-E84E-B773-EA564B7737D7}" type="slidenum">
              <a:rPr lang="en-US" smtClean="0"/>
              <a:t>‹#›</a:t>
            </a:fld>
            <a:endParaRPr lang="en-US"/>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0F76AEE-5F7C-0C4E-AB7D-BADB32FF08A3}" type="datetimeFigureOut">
              <a:rPr lang="en-US" smtClean="0"/>
              <a:t>9/16/2025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D713DF9-231C-E84E-B773-EA564B7737D7}"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0F76AEE-5F7C-0C4E-AB7D-BADB32FF08A3}" type="datetimeFigureOut">
              <a:rPr lang="en-US" smtClean="0"/>
              <a:t>9/16/2025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D713DF9-231C-E84E-B773-EA564B7737D7}" type="slidenum">
              <a:rPr lang="en-US" smtClean="0"/>
              <a:t>‹#›</a:t>
            </a:fld>
            <a:endParaRPr 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0F76AEE-5F7C-0C4E-AB7D-BADB32FF08A3}" type="datetimeFigureOut">
              <a:rPr lang="en-US" smtClean="0"/>
              <a:t>9/16/2025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D713DF9-231C-E84E-B773-EA564B7737D7}" type="slidenum">
              <a:rPr lang="en-US" smtClean="0"/>
              <a:t>‹#›</a:t>
            </a:fld>
            <a:endParaRPr lang="en-US"/>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0F76AEE-5F7C-0C4E-AB7D-BADB32FF08A3}" type="datetimeFigureOut">
              <a:rPr lang="en-US" smtClean="0"/>
              <a:t>9/16/2025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D713DF9-231C-E84E-B773-EA564B7737D7}" type="slidenum">
              <a:rPr lang="en-US" smtClean="0"/>
              <a:t>‹#›</a:t>
            </a:fld>
            <a:endParaRPr lang="en-US"/>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60F76AEE-5F7C-0C4E-AB7D-BADB32FF08A3}" type="datetimeFigureOut">
              <a:rPr lang="en-US" smtClean="0"/>
              <a:t>9/16/2025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D713DF9-231C-E84E-B773-EA564B7737D7}" type="slidenum">
              <a:rPr lang="en-US" smtClean="0"/>
              <a:t>‹#›</a:t>
            </a:fld>
            <a:endParaRPr lang="en-US"/>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60F76AEE-5F7C-0C4E-AB7D-BADB32FF08A3}" type="datetimeFigureOut">
              <a:rPr lang="en-US" smtClean="0"/>
              <a:t>9/16/2025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D713DF9-231C-E84E-B773-EA564B7737D7}" type="slidenum">
              <a:rPr lang="en-US" smtClean="0"/>
              <a:t>‹#›</a:t>
            </a:fld>
            <a:endParaRPr lang="en-US"/>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0F76AEE-5F7C-0C4E-AB7D-BADB32FF08A3}" type="datetimeFigureOut">
              <a:rPr lang="en-US" smtClean="0"/>
              <a:t>9/16/2025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713DF9-231C-E84E-B773-EA564B7737D7}" type="slidenum">
              <a:rPr lang="en-US" smtClean="0"/>
              <a:t>‹#›</a:t>
            </a:fld>
            <a:endParaRPr lang="en-US"/>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0F76AEE-5F7C-0C4E-AB7D-BADB32FF08A3}" type="datetimeFigureOut">
              <a:rPr lang="en-US" smtClean="0"/>
              <a:t>9/16/2025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713DF9-231C-E84E-B773-EA564B7737D7}"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0F76AEE-5F7C-0C4E-AB7D-BADB32FF08A3}" type="datetimeFigureOut">
              <a:rPr lang="en-US" smtClean="0"/>
              <a:t>9/16/2025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D713DF9-231C-E84E-B773-EA564B7737D7}"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0F76AEE-5F7C-0C4E-AB7D-BADB32FF08A3}" type="datetimeFigureOut">
              <a:rPr lang="en-US" smtClean="0"/>
              <a:t>9/16/2025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D713DF9-231C-E84E-B773-EA564B7737D7}"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60F76AEE-5F7C-0C4E-AB7D-BADB32FF08A3}" type="datetimeFigureOut">
              <a:rPr lang="en-US" smtClean="0"/>
              <a:t>9/16/2025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D713DF9-231C-E84E-B773-EA564B7737D7}"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60F76AEE-5F7C-0C4E-AB7D-BADB32FF08A3}" type="datetimeFigureOut">
              <a:rPr lang="en-US" smtClean="0"/>
              <a:t>9/16/2025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D713DF9-231C-E84E-B773-EA564B7737D7}"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emf"/><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3.emf"/><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image" Target="../media/image4.emf"/><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13" Type="http://schemas.openxmlformats.org/officeDocument/2006/relationships/image" Target="../media/image5.emf"/><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13"/>
          <a:stretch>
            <a:fillRect/>
          </a:stretch>
        </p:blipFill>
        <p:spPr>
          <a:xfrm>
            <a:off x="0" y="0"/>
            <a:ext cx="9144000" cy="5143500"/>
          </a:xfrm>
          <a:prstGeom prst="rect">
            <a:avLst/>
          </a:prstGeom>
        </p:spPr>
      </p:pic>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60F76AEE-5F7C-0C4E-AB7D-BADB32FF08A3}" type="datetimeFigureOut">
              <a:rPr lang="en-US" smtClean="0"/>
              <a:t>9/16/2025</a:t>
            </a:fld>
            <a:endParaRPr 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3D713DF9-231C-E84E-B773-EA564B7737D7}"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8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8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8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8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8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8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8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8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8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13"/>
          <a:srcRect b="25704"/>
          <a:stretch>
            <a:fillRect/>
          </a:stretch>
        </p:blipFill>
        <p:spPr>
          <a:xfrm>
            <a:off x="0" y="1322070"/>
            <a:ext cx="9144000" cy="3821430"/>
          </a:xfrm>
          <a:prstGeom prst="rect">
            <a:avLst/>
          </a:prstGeom>
        </p:spPr>
      </p:pic>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60F76AEE-5F7C-0C4E-AB7D-BADB32FF08A3}" type="datetimeFigureOut">
              <a:rPr lang="en-US" smtClean="0"/>
              <a:t>9/16/2025</a:t>
            </a:fld>
            <a:endParaRPr 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3D713DF9-231C-E84E-B773-EA564B7737D7}"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8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8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8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8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8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8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8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8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8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13"/>
          <a:stretch>
            <a:fillRect/>
          </a:stretch>
        </p:blipFill>
        <p:spPr>
          <a:xfrm>
            <a:off x="0" y="0"/>
            <a:ext cx="9144000" cy="5143500"/>
          </a:xfrm>
          <a:prstGeom prst="rect">
            <a:avLst/>
          </a:prstGeom>
        </p:spPr>
      </p:pic>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60F76AEE-5F7C-0C4E-AB7D-BADB32FF08A3}" type="datetimeFigureOut">
              <a:rPr lang="en-US" smtClean="0"/>
              <a:t>9/16/2025</a:t>
            </a:fld>
            <a:endParaRPr 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3D713DF9-231C-E84E-B773-EA564B7737D7}"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8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8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8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8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8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8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8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8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8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13"/>
          <a:stretch>
            <a:fillRect/>
          </a:stretch>
        </p:blipFill>
        <p:spPr>
          <a:xfrm>
            <a:off x="0" y="0"/>
            <a:ext cx="9144000" cy="5143500"/>
          </a:xfrm>
          <a:prstGeom prst="rect">
            <a:avLst/>
          </a:prstGeom>
        </p:spPr>
      </p:pic>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60F76AEE-5F7C-0C4E-AB7D-BADB32FF08A3}" type="datetimeFigureOut">
              <a:rPr lang="en-US" smtClean="0"/>
              <a:t>9/16/2025</a:t>
            </a:fld>
            <a:endParaRPr 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3D713DF9-231C-E84E-B773-EA564B7737D7}"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8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8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8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8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8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8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8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8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8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13"/>
          <a:stretch>
            <a:fillRect/>
          </a:stretch>
        </p:blipFill>
        <p:spPr>
          <a:xfrm>
            <a:off x="0" y="0"/>
            <a:ext cx="9144000" cy="5143500"/>
          </a:xfrm>
          <a:prstGeom prst="rect">
            <a:avLst/>
          </a:prstGeom>
        </p:spPr>
      </p:pic>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60F76AEE-5F7C-0C4E-AB7D-BADB32FF08A3}" type="datetimeFigureOut">
              <a:rPr lang="en-US" smtClean="0"/>
              <a:t>9/16/2025</a:t>
            </a:fld>
            <a:endParaRPr 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3D713DF9-231C-E84E-B773-EA564B7737D7}"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685800" rtl="0" eaLnBrk="1" latinLnBrk="0" hangingPunct="1">
        <a:lnSpc>
          <a:spcPct val="90000"/>
        </a:lnSpc>
        <a:spcBef>
          <a:spcPct val="0"/>
        </a:spcBef>
        <a:buNone/>
        <a:defRPr sz="3300" kern="1200">
          <a:solidFill>
            <a:schemeClr val="bg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80604020202020204" pitchFamily="34" charset="0"/>
        <a:buChar char="•"/>
        <a:defRPr sz="2100" kern="1200">
          <a:solidFill>
            <a:schemeClr val="bg1"/>
          </a:solidFill>
          <a:latin typeface="+mn-lt"/>
          <a:ea typeface="+mn-ea"/>
          <a:cs typeface="+mn-cs"/>
        </a:defRPr>
      </a:lvl1pPr>
      <a:lvl2pPr marL="514350" indent="-171450" algn="l" defTabSz="685800" rtl="0" eaLnBrk="1" latinLnBrk="0" hangingPunct="1">
        <a:lnSpc>
          <a:spcPct val="90000"/>
        </a:lnSpc>
        <a:spcBef>
          <a:spcPts val="375"/>
        </a:spcBef>
        <a:buFont typeface="Arial" panose="02080604020202020204" pitchFamily="34" charset="0"/>
        <a:buChar char="•"/>
        <a:defRPr sz="1800" kern="1200">
          <a:solidFill>
            <a:schemeClr val="bg1"/>
          </a:solidFill>
          <a:latin typeface="+mn-lt"/>
          <a:ea typeface="+mn-ea"/>
          <a:cs typeface="+mn-cs"/>
        </a:defRPr>
      </a:lvl2pPr>
      <a:lvl3pPr marL="857250" indent="-171450" algn="l" defTabSz="685800" rtl="0" eaLnBrk="1" latinLnBrk="0" hangingPunct="1">
        <a:lnSpc>
          <a:spcPct val="90000"/>
        </a:lnSpc>
        <a:spcBef>
          <a:spcPts val="375"/>
        </a:spcBef>
        <a:buFont typeface="Arial" panose="02080604020202020204" pitchFamily="34" charset="0"/>
        <a:buChar char="•"/>
        <a:defRPr sz="1500" kern="1200">
          <a:solidFill>
            <a:schemeClr val="bg1"/>
          </a:solidFill>
          <a:latin typeface="+mn-lt"/>
          <a:ea typeface="+mn-ea"/>
          <a:cs typeface="+mn-cs"/>
        </a:defRPr>
      </a:lvl3pPr>
      <a:lvl4pPr marL="1200150" indent="-171450" algn="l" defTabSz="685800" rtl="0" eaLnBrk="1" latinLnBrk="0" hangingPunct="1">
        <a:lnSpc>
          <a:spcPct val="90000"/>
        </a:lnSpc>
        <a:spcBef>
          <a:spcPts val="375"/>
        </a:spcBef>
        <a:buFont typeface="Arial" panose="02080604020202020204" pitchFamily="34" charset="0"/>
        <a:buChar char="•"/>
        <a:defRPr sz="1350" kern="1200">
          <a:solidFill>
            <a:schemeClr val="bg1"/>
          </a:solidFill>
          <a:latin typeface="+mn-lt"/>
          <a:ea typeface="+mn-ea"/>
          <a:cs typeface="+mn-cs"/>
        </a:defRPr>
      </a:lvl4pPr>
      <a:lvl5pPr marL="1543050" indent="-171450" algn="l" defTabSz="685800" rtl="0" eaLnBrk="1" latinLnBrk="0" hangingPunct="1">
        <a:lnSpc>
          <a:spcPct val="90000"/>
        </a:lnSpc>
        <a:spcBef>
          <a:spcPts val="375"/>
        </a:spcBef>
        <a:buFont typeface="Arial" panose="02080604020202020204" pitchFamily="34" charset="0"/>
        <a:buChar char="•"/>
        <a:defRPr sz="1350" kern="1200">
          <a:solidFill>
            <a:schemeClr val="bg1"/>
          </a:solidFill>
          <a:latin typeface="+mn-lt"/>
          <a:ea typeface="+mn-ea"/>
          <a:cs typeface="+mn-cs"/>
        </a:defRPr>
      </a:lvl5pPr>
      <a:lvl6pPr marL="1885950" indent="-171450" algn="l" defTabSz="685800" rtl="0" eaLnBrk="1" latinLnBrk="0" hangingPunct="1">
        <a:lnSpc>
          <a:spcPct val="90000"/>
        </a:lnSpc>
        <a:spcBef>
          <a:spcPts val="375"/>
        </a:spcBef>
        <a:buFont typeface="Arial" panose="0208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8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8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8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110" dirty="0">
                <a:sym typeface="+mn-ea"/>
              </a:rPr>
              <a:t>Predicting Ventricular Tachycardia in ICU Patients Using a Timeseries Foundation Model and Multimodal Waveforms</a:t>
            </a:r>
          </a:p>
        </p:txBody>
      </p:sp>
      <p:sp>
        <p:nvSpPr>
          <p:cNvPr id="3" name="Subtitle 2"/>
          <p:cNvSpPr>
            <a:spLocks noGrp="1"/>
          </p:cNvSpPr>
          <p:nvPr>
            <p:ph type="subTitle" idx="1"/>
          </p:nvPr>
        </p:nvSpPr>
        <p:spPr/>
        <p:txBody>
          <a:bodyPr/>
          <a:lstStyle/>
          <a:p>
            <a:r>
              <a:rPr lang="en-US" sz="1200" dirty="0">
                <a:sym typeface="+mn-ea"/>
              </a:rPr>
              <a:t>Konstantinos Kalpakis</a:t>
            </a:r>
            <a:r>
              <a:rPr lang="en-US" sz="1200" baseline="30000" dirty="0">
                <a:sym typeface="+mn-ea"/>
              </a:rPr>
              <a:t>1,*</a:t>
            </a:r>
            <a:r>
              <a:rPr lang="en-US" sz="1200" dirty="0">
                <a:sym typeface="+mn-ea"/>
              </a:rPr>
              <a:t>,</a:t>
            </a:r>
            <a:r>
              <a:rPr lang="en-US" sz="1200" dirty="0" err="1">
                <a:sym typeface="+mn-ea"/>
              </a:rPr>
              <a:t>Shiming</a:t>
            </a:r>
            <a:r>
              <a:rPr lang="en-US" sz="1200" dirty="0">
                <a:sym typeface="+mn-ea"/>
              </a:rPr>
              <a:t> Yang</a:t>
            </a:r>
            <a:r>
              <a:rPr lang="en-US" sz="1200" baseline="30000" dirty="0">
                <a:sym typeface="+mn-ea"/>
              </a:rPr>
              <a:t>2,4</a:t>
            </a:r>
            <a:r>
              <a:rPr lang="en-US" sz="1200" dirty="0">
                <a:sym typeface="+mn-ea"/>
              </a:rPr>
              <a:t>,William Teeter</a:t>
            </a:r>
            <a:r>
              <a:rPr lang="en-US" sz="1200" baseline="30000" dirty="0">
                <a:sym typeface="+mn-ea"/>
              </a:rPr>
              <a:t>2,5</a:t>
            </a:r>
            <a:r>
              <a:rPr lang="en-US" sz="1200" dirty="0">
                <a:sym typeface="+mn-ea"/>
              </a:rPr>
              <a:t>, </a:t>
            </a:r>
            <a:r>
              <a:rPr lang="en-US" sz="1200" dirty="0" err="1">
                <a:sym typeface="+mn-ea"/>
              </a:rPr>
              <a:t>Xiangxiang</a:t>
            </a:r>
            <a:r>
              <a:rPr lang="en-US" sz="1200" dirty="0">
                <a:sym typeface="+mn-ea"/>
              </a:rPr>
              <a:t> Kong</a:t>
            </a:r>
            <a:r>
              <a:rPr lang="en-US" sz="1200" baseline="30000" dirty="0">
                <a:sym typeface="+mn-ea"/>
              </a:rPr>
              <a:t>1,2</a:t>
            </a:r>
            <a:r>
              <a:rPr lang="en-US" sz="1200" dirty="0">
                <a:sym typeface="+mn-ea"/>
              </a:rPr>
              <a:t>, Meagan Watkins</a:t>
            </a:r>
            <a:r>
              <a:rPr lang="en-US" sz="1200" baseline="30000" dirty="0">
                <a:sym typeface="+mn-ea"/>
              </a:rPr>
              <a:t>2</a:t>
            </a:r>
            <a:r>
              <a:rPr lang="en-US" sz="1200" dirty="0">
                <a:sym typeface="+mn-ea"/>
              </a:rPr>
              <a:t>, Bradford Burdette</a:t>
            </a:r>
            <a:r>
              <a:rPr lang="en-US" sz="1200" baseline="30000" dirty="0">
                <a:sym typeface="+mn-ea"/>
              </a:rPr>
              <a:t>2</a:t>
            </a:r>
            <a:r>
              <a:rPr lang="en-US" sz="1200" dirty="0">
                <a:sym typeface="+mn-ea"/>
              </a:rPr>
              <a:t>, Kathalyn Urquizo</a:t>
            </a:r>
            <a:r>
              <a:rPr lang="en-US" sz="1200" baseline="30000" dirty="0">
                <a:sym typeface="+mn-ea"/>
              </a:rPr>
              <a:t>2</a:t>
            </a:r>
            <a:r>
              <a:rPr lang="en-US" sz="1200" dirty="0">
                <a:sym typeface="+mn-ea"/>
              </a:rPr>
              <a:t>, Timm Dickfeld</a:t>
            </a:r>
            <a:r>
              <a:rPr lang="en-US" sz="1200" baseline="30000" dirty="0">
                <a:sym typeface="+mn-ea"/>
              </a:rPr>
              <a:t>2</a:t>
            </a:r>
            <a:r>
              <a:rPr lang="en-US" sz="1200" dirty="0">
                <a:sym typeface="+mn-ea"/>
              </a:rPr>
              <a:t>, Bradley A. Maron</a:t>
            </a:r>
            <a:r>
              <a:rPr lang="en-US" sz="1200" baseline="30000" dirty="0">
                <a:sym typeface="+mn-ea"/>
              </a:rPr>
              <a:t>3,4</a:t>
            </a:r>
            <a:r>
              <a:rPr lang="en-US" sz="1200" dirty="0">
                <a:sym typeface="+mn-ea"/>
              </a:rPr>
              <a:t>, Peter Hu</a:t>
            </a:r>
            <a:r>
              <a:rPr lang="en-US" sz="1200" baseline="30000" dirty="0">
                <a:sym typeface="+mn-ea"/>
              </a:rPr>
              <a:t>2,4</a:t>
            </a:r>
            <a:r>
              <a:rPr lang="en-US" sz="1200" dirty="0">
                <a:sym typeface="+mn-ea"/>
              </a:rPr>
              <a:t> </a:t>
            </a:r>
            <a:endParaRPr lang="en-US" sz="1200" dirty="0"/>
          </a:p>
        </p:txBody>
      </p:sp>
      <p:sp>
        <p:nvSpPr>
          <p:cNvPr id="4" name="TextBox 3"/>
          <p:cNvSpPr txBox="1"/>
          <p:nvPr/>
        </p:nvSpPr>
        <p:spPr>
          <a:xfrm>
            <a:off x="1307465" y="3393440"/>
            <a:ext cx="7223760" cy="783590"/>
          </a:xfrm>
          <a:prstGeom prst="rect">
            <a:avLst/>
          </a:prstGeom>
          <a:noFill/>
        </p:spPr>
        <p:txBody>
          <a:bodyPr wrap="square" rtlCol="0">
            <a:spAutoFit/>
          </a:bodyPr>
          <a:lstStyle/>
          <a:p>
            <a:r>
              <a:rPr lang="en-US" sz="900" dirty="0"/>
              <a:t>1.Computer Science, University of Maryland Baltimore County, Baltimore County, MD, USA </a:t>
            </a:r>
          </a:p>
          <a:p>
            <a:r>
              <a:rPr lang="en-US" sz="900" dirty="0"/>
              <a:t>2.University of Maryland School of Medicine, Baltimore, MD, USA </a:t>
            </a:r>
          </a:p>
          <a:p>
            <a:r>
              <a:rPr lang="en-US" sz="900" dirty="0"/>
              <a:t>3.Department of Medicine and Division of Cardiovascular Medicine, University of Maryland School of Medicine, Baltimore, MD, USA </a:t>
            </a:r>
          </a:p>
          <a:p>
            <a:r>
              <a:rPr lang="en-US" sz="900" dirty="0"/>
              <a:t>4.The University of Maryland-Institute of Health Computing, North Bethesda, MD, USA </a:t>
            </a:r>
          </a:p>
          <a:p>
            <a:r>
              <a:rPr lang="en-US" sz="900" dirty="0">
                <a:sym typeface="+mn-ea"/>
              </a:rPr>
              <a:t>5.Charles McC Matthias National Study Center for Trauma and EMS</a:t>
            </a:r>
            <a:endParaRPr lang="en-US" sz="900" dirty="0"/>
          </a:p>
        </p:txBody>
      </p:sp>
      <p:pic>
        <p:nvPicPr>
          <p:cNvPr id="5" name="Picture 4" descr="lablogo"/>
          <p:cNvPicPr>
            <a:picLocks noChangeAspect="1"/>
          </p:cNvPicPr>
          <p:nvPr/>
        </p:nvPicPr>
        <p:blipFill>
          <a:blip r:embed="rId2"/>
          <a:stretch>
            <a:fillRect/>
          </a:stretch>
        </p:blipFill>
        <p:spPr>
          <a:xfrm>
            <a:off x="0" y="59055"/>
            <a:ext cx="591820" cy="595630"/>
          </a:xfrm>
          <a:prstGeom prst="rect">
            <a:avLst/>
          </a:prstGeom>
        </p:spPr>
      </p:pic>
      <p:sp>
        <p:nvSpPr>
          <p:cNvPr id="6" name="TextBox 5">
            <a:extLst>
              <a:ext uri="{FF2B5EF4-FFF2-40B4-BE49-F238E27FC236}">
                <a16:creationId xmlns:a16="http://schemas.microsoft.com/office/drawing/2014/main" id="{0DEC2933-2E92-07A4-3CF7-A8A241C02B09}"/>
              </a:ext>
            </a:extLst>
          </p:cNvPr>
          <p:cNvSpPr txBox="1"/>
          <p:nvPr/>
        </p:nvSpPr>
        <p:spPr>
          <a:xfrm>
            <a:off x="1294853" y="4157294"/>
            <a:ext cx="1298753" cy="246221"/>
          </a:xfrm>
          <a:prstGeom prst="rect">
            <a:avLst/>
          </a:prstGeom>
          <a:noFill/>
        </p:spPr>
        <p:txBody>
          <a:bodyPr wrap="none" rtlCol="0">
            <a:spAutoFit/>
          </a:bodyPr>
          <a:lstStyle/>
          <a:p>
            <a:r>
              <a:rPr lang="en-US" sz="1000" dirty="0"/>
              <a:t>*kalpakis@umbc.edu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Ventricular Tachychardia (VT)</a:t>
            </a:r>
          </a:p>
        </p:txBody>
      </p:sp>
      <p:sp>
        <p:nvSpPr>
          <p:cNvPr id="3" name="Content Placeholder 2"/>
          <p:cNvSpPr>
            <a:spLocks noGrp="1"/>
          </p:cNvSpPr>
          <p:nvPr>
            <p:ph idx="1"/>
          </p:nvPr>
        </p:nvSpPr>
        <p:spPr/>
        <p:txBody>
          <a:bodyPr/>
          <a:lstStyle/>
          <a:p>
            <a:r>
              <a:rPr lang="en-US" sz="2000" dirty="0"/>
              <a:t>A life-threatening, rapid heart arrhythmia originating in the ventricles</a:t>
            </a:r>
          </a:p>
          <a:p>
            <a:r>
              <a:rPr lang="en-US" sz="2000" dirty="0"/>
              <a:t>Leading to cardiac arrest if not promptly addressed</a:t>
            </a:r>
          </a:p>
          <a:p>
            <a:endParaRPr lang="en-US" dirty="0"/>
          </a:p>
        </p:txBody>
      </p:sp>
      <p:pic>
        <p:nvPicPr>
          <p:cNvPr id="4" name="Picture 3"/>
          <p:cNvPicPr>
            <a:picLocks noChangeAspect="1"/>
          </p:cNvPicPr>
          <p:nvPr/>
        </p:nvPicPr>
        <p:blipFill>
          <a:blip r:embed="rId2"/>
          <a:stretch>
            <a:fillRect/>
          </a:stretch>
        </p:blipFill>
        <p:spPr>
          <a:xfrm>
            <a:off x="4130675" y="2521585"/>
            <a:ext cx="4384675" cy="2309495"/>
          </a:xfrm>
          <a:prstGeom prst="rect">
            <a:avLst/>
          </a:prstGeom>
        </p:spPr>
      </p:pic>
      <p:grpSp>
        <p:nvGrpSpPr>
          <p:cNvPr id="8" name="Group 7"/>
          <p:cNvGrpSpPr/>
          <p:nvPr/>
        </p:nvGrpSpPr>
        <p:grpSpPr>
          <a:xfrm>
            <a:off x="422516" y="2642301"/>
            <a:ext cx="3512579" cy="1795714"/>
            <a:chOff x="2042" y="4464"/>
            <a:chExt cx="4698" cy="2244"/>
          </a:xfrm>
        </p:grpSpPr>
        <p:pic>
          <p:nvPicPr>
            <p:cNvPr id="6" name="Picture 5"/>
            <p:cNvPicPr>
              <a:picLocks noChangeAspect="1"/>
            </p:cNvPicPr>
            <p:nvPr/>
          </p:nvPicPr>
          <p:blipFill>
            <a:blip r:embed="rId3"/>
            <a:stretch>
              <a:fillRect/>
            </a:stretch>
          </p:blipFill>
          <p:spPr>
            <a:xfrm>
              <a:off x="2042" y="4464"/>
              <a:ext cx="4699" cy="2244"/>
            </a:xfrm>
            <a:prstGeom prst="rect">
              <a:avLst/>
            </a:prstGeom>
          </p:spPr>
        </p:pic>
        <p:sp>
          <p:nvSpPr>
            <p:cNvPr id="7" name="Rectangles 6"/>
            <p:cNvSpPr/>
            <p:nvPr/>
          </p:nvSpPr>
          <p:spPr>
            <a:xfrm>
              <a:off x="2206" y="6371"/>
              <a:ext cx="453" cy="33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Challenge in ICUs</a:t>
            </a:r>
          </a:p>
        </p:txBody>
      </p:sp>
      <p:sp>
        <p:nvSpPr>
          <p:cNvPr id="3" name="Content Placeholder 2"/>
          <p:cNvSpPr>
            <a:spLocks noGrp="1"/>
          </p:cNvSpPr>
          <p:nvPr>
            <p:ph idx="1"/>
          </p:nvPr>
        </p:nvSpPr>
        <p:spPr/>
        <p:txBody>
          <a:bodyPr>
            <a:normAutofit/>
          </a:bodyPr>
          <a:lstStyle/>
          <a:p>
            <a:r>
              <a:rPr lang="en-US" dirty="0">
                <a:sym typeface="+mn-ea"/>
              </a:rPr>
              <a:t>Current VT detection systems in hospitals are reactive. </a:t>
            </a:r>
            <a:endParaRPr lang="en-US" dirty="0"/>
          </a:p>
          <a:p>
            <a:r>
              <a:rPr lang="en-US" dirty="0">
                <a:sym typeface="+mn-ea"/>
              </a:rPr>
              <a:t>They alarm after VT starts, and they suffer from high false alarm rates. </a:t>
            </a:r>
            <a:endParaRPr lang="en-US" dirty="0"/>
          </a:p>
          <a:p>
            <a:r>
              <a:rPr lang="en-US" dirty="0">
                <a:sym typeface="+mn-ea"/>
              </a:rPr>
              <a:t>This leads to "alarm fatigue" </a:t>
            </a:r>
          </a:p>
          <a:p>
            <a:endParaRPr lang="en-US" dirty="0"/>
          </a:p>
          <a:p>
            <a:endParaRPr lang="en-US" dirty="0"/>
          </a:p>
          <a:p>
            <a:endParaRPr lang="en-US" dirty="0"/>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Our Approach: The Foundation Model</a:t>
            </a:r>
          </a:p>
        </p:txBody>
      </p:sp>
      <p:pic>
        <p:nvPicPr>
          <p:cNvPr id="4" name="Content Placeholder 3"/>
          <p:cNvPicPr>
            <a:picLocks noGrp="1" noChangeAspect="1"/>
          </p:cNvPicPr>
          <p:nvPr>
            <p:ph idx="1"/>
          </p:nvPr>
        </p:nvPicPr>
        <p:blipFill>
          <a:blip r:embed="rId2"/>
          <a:srcRect t="25603" b="32704"/>
          <a:stretch>
            <a:fillRect/>
          </a:stretch>
        </p:blipFill>
        <p:spPr>
          <a:xfrm>
            <a:off x="3712845" y="3128010"/>
            <a:ext cx="4833620" cy="2015490"/>
          </a:xfrm>
          <a:prstGeom prst="rect">
            <a:avLst/>
          </a:prstGeom>
        </p:spPr>
      </p:pic>
      <p:sp>
        <p:nvSpPr>
          <p:cNvPr id="5" name="Content Placeholder 2"/>
          <p:cNvSpPr>
            <a:spLocks noGrp="1"/>
          </p:cNvSpPr>
          <p:nvPr/>
        </p:nvSpPr>
        <p:spPr>
          <a:xfrm>
            <a:off x="628650" y="1186339"/>
            <a:ext cx="7886700" cy="3263504"/>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8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8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8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8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8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8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8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8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80604020202020204" pitchFamily="34" charset="0"/>
              <a:buChar char="•"/>
              <a:defRPr sz="1350" kern="1200">
                <a:solidFill>
                  <a:schemeClr val="tx1"/>
                </a:solidFill>
                <a:latin typeface="+mn-lt"/>
                <a:ea typeface="+mn-ea"/>
                <a:cs typeface="+mn-cs"/>
              </a:defRPr>
            </a:lvl9pPr>
          </a:lstStyle>
          <a:p>
            <a:r>
              <a:rPr lang="en-US" dirty="0">
                <a:sym typeface="+mn-ea"/>
              </a:rPr>
              <a:t>Pre-Training</a:t>
            </a:r>
          </a:p>
          <a:p>
            <a:pPr lvl="1"/>
            <a:r>
              <a:rPr lang="en-US" dirty="0">
                <a:sym typeface="+mn-ea"/>
              </a:rPr>
              <a:t>Use a model already trained on millions of unlabeled time-series data</a:t>
            </a:r>
          </a:p>
          <a:p>
            <a:pPr lvl="1"/>
            <a:r>
              <a:rPr lang="en-US" dirty="0">
                <a:sym typeface="+mn-ea"/>
              </a:rPr>
              <a:t>It has learned a universal “language” of timeseries data</a:t>
            </a:r>
          </a:p>
          <a:p>
            <a:pPr lvl="1"/>
            <a:r>
              <a:rPr lang="en-US" dirty="0">
                <a:sym typeface="+mn-ea"/>
              </a:rPr>
              <a:t>MOMENT: A family of open time-series foundation models [1]</a:t>
            </a:r>
          </a:p>
          <a:p>
            <a:r>
              <a:rPr lang="en-US" dirty="0">
                <a:sym typeface="+mn-ea"/>
              </a:rPr>
              <a:t>Transfer Learning</a:t>
            </a:r>
          </a:p>
          <a:p>
            <a:pPr lvl="1"/>
            <a:r>
              <a:rPr lang="en-US" dirty="0">
                <a:sym typeface="+mn-ea"/>
              </a:rPr>
              <a:t>Apply this pre-trained, knowledgeable model to specific task: detecting VT  </a:t>
            </a:r>
            <a:endParaRPr lang="en-US" dirty="0"/>
          </a:p>
          <a:p>
            <a:endParaRPr lang="en-US" dirty="0"/>
          </a:p>
          <a:p>
            <a:endParaRPr lang="en-US" dirty="0"/>
          </a:p>
        </p:txBody>
      </p:sp>
      <p:sp>
        <p:nvSpPr>
          <p:cNvPr id="3" name="TextBox 2">
            <a:extLst>
              <a:ext uri="{FF2B5EF4-FFF2-40B4-BE49-F238E27FC236}">
                <a16:creationId xmlns:a16="http://schemas.microsoft.com/office/drawing/2014/main" id="{1044FE64-F693-430C-AEF5-09A8D66651AA}"/>
              </a:ext>
            </a:extLst>
          </p:cNvPr>
          <p:cNvSpPr txBox="1"/>
          <p:nvPr/>
        </p:nvSpPr>
        <p:spPr>
          <a:xfrm>
            <a:off x="59474" y="4491670"/>
            <a:ext cx="3608767" cy="600164"/>
          </a:xfrm>
          <a:prstGeom prst="rect">
            <a:avLst/>
          </a:prstGeom>
          <a:noFill/>
        </p:spPr>
        <p:txBody>
          <a:bodyPr wrap="square" rtlCol="0">
            <a:spAutoFit/>
          </a:bodyPr>
          <a:lstStyle/>
          <a:p>
            <a:r>
              <a:rPr lang="en-US" sz="1100" dirty="0">
                <a:solidFill>
                  <a:schemeClr val="tx1">
                    <a:lumMod val="50000"/>
                    <a:lumOff val="50000"/>
                  </a:schemeClr>
                </a:solidFill>
              </a:rPr>
              <a:t>[1]. Goswami, </a:t>
            </a:r>
            <a:r>
              <a:rPr lang="en-US" sz="1100" dirty="0" err="1">
                <a:solidFill>
                  <a:schemeClr val="tx1">
                    <a:lumMod val="50000"/>
                    <a:lumOff val="50000"/>
                  </a:schemeClr>
                </a:solidFill>
              </a:rPr>
              <a:t>Mononito</a:t>
            </a:r>
            <a:r>
              <a:rPr lang="en-US" sz="1100" dirty="0">
                <a:solidFill>
                  <a:schemeClr val="tx1">
                    <a:lumMod val="50000"/>
                    <a:lumOff val="50000"/>
                  </a:schemeClr>
                </a:solidFill>
              </a:rPr>
              <a:t>, et al. "Moment: A family of open time-series foundation models." </a:t>
            </a:r>
            <a:r>
              <a:rPr lang="en-US" sz="1100" dirty="0" err="1">
                <a:solidFill>
                  <a:schemeClr val="tx1">
                    <a:lumMod val="50000"/>
                    <a:lumOff val="50000"/>
                  </a:schemeClr>
                </a:solidFill>
              </a:rPr>
              <a:t>arXiv</a:t>
            </a:r>
            <a:r>
              <a:rPr lang="en-US" sz="1100" dirty="0">
                <a:solidFill>
                  <a:schemeClr val="tx1">
                    <a:lumMod val="50000"/>
                    <a:lumOff val="50000"/>
                  </a:schemeClr>
                </a:solidFill>
              </a:rPr>
              <a:t> preprint arXiv:2402.03885 (2024).</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diagram of a data analysis&#10;&#10;AI-generated content may be incorrect.">
            <a:extLst>
              <a:ext uri="{FF2B5EF4-FFF2-40B4-BE49-F238E27FC236}">
                <a16:creationId xmlns:a16="http://schemas.microsoft.com/office/drawing/2014/main" id="{72A6F582-0898-F2B6-8705-15CD56D8CA1A}"/>
              </a:ext>
            </a:extLst>
          </p:cNvPr>
          <p:cNvPicPr>
            <a:picLocks noChangeAspect="1"/>
          </p:cNvPicPr>
          <p:nvPr/>
        </p:nvPicPr>
        <p:blipFill>
          <a:blip r:embed="rId3"/>
          <a:srcRect t="9940"/>
          <a:stretch>
            <a:fillRect/>
          </a:stretch>
        </p:blipFill>
        <p:spPr>
          <a:xfrm>
            <a:off x="4387978" y="888660"/>
            <a:ext cx="4443788" cy="4002077"/>
          </a:xfrm>
          <a:prstGeom prst="rect">
            <a:avLst/>
          </a:prstGeom>
        </p:spPr>
      </p:pic>
      <p:sp>
        <p:nvSpPr>
          <p:cNvPr id="2" name="Title 1"/>
          <p:cNvSpPr>
            <a:spLocks noGrp="1"/>
          </p:cNvSpPr>
          <p:nvPr>
            <p:ph type="title"/>
          </p:nvPr>
        </p:nvSpPr>
        <p:spPr/>
        <p:txBody>
          <a:bodyPr>
            <a:normAutofit/>
          </a:bodyPr>
          <a:lstStyle/>
          <a:p>
            <a:r>
              <a:rPr lang="en-US" dirty="0" err="1">
                <a:sym typeface="+mn-ea"/>
              </a:rPr>
              <a:t>Physionet</a:t>
            </a:r>
            <a:r>
              <a:rPr lang="en-US" dirty="0">
                <a:sym typeface="+mn-ea"/>
              </a:rPr>
              <a:t> </a:t>
            </a:r>
            <a:r>
              <a:rPr lang="en-US" dirty="0" err="1">
                <a:sym typeface="+mn-ea"/>
              </a:rPr>
              <a:t>VTaC</a:t>
            </a:r>
            <a:r>
              <a:rPr lang="en-US" dirty="0">
                <a:sym typeface="+mn-ea"/>
              </a:rPr>
              <a:t> dataset</a:t>
            </a:r>
            <a:endParaRPr lang="en-US"/>
          </a:p>
        </p:txBody>
      </p:sp>
      <p:sp>
        <p:nvSpPr>
          <p:cNvPr id="3" name="Content Placeholder 2"/>
          <p:cNvSpPr>
            <a:spLocks noGrp="1"/>
          </p:cNvSpPr>
          <p:nvPr>
            <p:ph idx="1"/>
          </p:nvPr>
        </p:nvSpPr>
        <p:spPr>
          <a:xfrm>
            <a:off x="628650" y="1369219"/>
            <a:ext cx="4218413" cy="3263504"/>
          </a:xfrm>
        </p:spPr>
        <p:txBody>
          <a:bodyPr>
            <a:normAutofit fontScale="97500"/>
          </a:bodyPr>
          <a:lstStyle/>
          <a:p>
            <a:r>
              <a:rPr lang="en-US" sz="2100" dirty="0" err="1">
                <a:sym typeface="+mn-ea"/>
              </a:rPr>
              <a:t>VTaC</a:t>
            </a:r>
            <a:r>
              <a:rPr lang="en-US" sz="2100" dirty="0">
                <a:sym typeface="+mn-ea"/>
              </a:rPr>
              <a:t>: </a:t>
            </a:r>
            <a:r>
              <a:rPr lang="en-US" dirty="0">
                <a:sym typeface="+mn-ea"/>
              </a:rPr>
              <a:t>5000+ expertly-annotated VT alarms with multimodal waveforms from diverse ICU settings [2]</a:t>
            </a:r>
          </a:p>
          <a:p>
            <a:r>
              <a:rPr lang="en-US" sz="2100" dirty="0">
                <a:sym typeface="+mn-ea"/>
              </a:rPr>
              <a:t>Includes 6-minute waveform segments for algorithm development</a:t>
            </a:r>
            <a:endParaRPr lang="en-US" sz="2100" dirty="0"/>
          </a:p>
        </p:txBody>
      </p:sp>
      <p:sp>
        <p:nvSpPr>
          <p:cNvPr id="7" name="TextBox 6">
            <a:extLst>
              <a:ext uri="{FF2B5EF4-FFF2-40B4-BE49-F238E27FC236}">
                <a16:creationId xmlns:a16="http://schemas.microsoft.com/office/drawing/2014/main" id="{D1C84B59-361A-2ED3-FB4D-5D829C7C3615}"/>
              </a:ext>
            </a:extLst>
          </p:cNvPr>
          <p:cNvSpPr txBox="1"/>
          <p:nvPr/>
        </p:nvSpPr>
        <p:spPr>
          <a:xfrm>
            <a:off x="6068984" y="2034240"/>
            <a:ext cx="813043" cy="600164"/>
          </a:xfrm>
          <a:prstGeom prst="rect">
            <a:avLst/>
          </a:prstGeom>
          <a:noFill/>
        </p:spPr>
        <p:txBody>
          <a:bodyPr wrap="none" rtlCol="0">
            <a:spAutoFit/>
          </a:bodyPr>
          <a:lstStyle/>
          <a:p>
            <a:r>
              <a:rPr lang="en-US" sz="1100" dirty="0">
                <a:solidFill>
                  <a:schemeClr val="bg1"/>
                </a:solidFill>
              </a:rPr>
              <a:t>3596 </a:t>
            </a:r>
          </a:p>
          <a:p>
            <a:r>
              <a:rPr lang="en-US" sz="1100" dirty="0">
                <a:solidFill>
                  <a:schemeClr val="bg1"/>
                </a:solidFill>
              </a:rPr>
              <a:t>false alarm</a:t>
            </a:r>
          </a:p>
          <a:p>
            <a:r>
              <a:rPr lang="en-US" sz="1100" dirty="0">
                <a:solidFill>
                  <a:schemeClr val="bg1"/>
                </a:solidFill>
              </a:rPr>
              <a:t>71.4%</a:t>
            </a:r>
          </a:p>
        </p:txBody>
      </p:sp>
      <p:sp>
        <p:nvSpPr>
          <p:cNvPr id="8" name="TextBox 7">
            <a:extLst>
              <a:ext uri="{FF2B5EF4-FFF2-40B4-BE49-F238E27FC236}">
                <a16:creationId xmlns:a16="http://schemas.microsoft.com/office/drawing/2014/main" id="{C72C3033-53FF-E75D-8214-BA644F00BA31}"/>
              </a:ext>
            </a:extLst>
          </p:cNvPr>
          <p:cNvSpPr txBox="1"/>
          <p:nvPr/>
        </p:nvSpPr>
        <p:spPr>
          <a:xfrm>
            <a:off x="6609872" y="1613209"/>
            <a:ext cx="854786" cy="646331"/>
          </a:xfrm>
          <a:prstGeom prst="rect">
            <a:avLst/>
          </a:prstGeom>
          <a:noFill/>
        </p:spPr>
        <p:txBody>
          <a:bodyPr wrap="none" rtlCol="0">
            <a:spAutoFit/>
          </a:bodyPr>
          <a:lstStyle/>
          <a:p>
            <a:r>
              <a:rPr lang="en-US" sz="1200" dirty="0"/>
              <a:t>1441</a:t>
            </a:r>
          </a:p>
          <a:p>
            <a:r>
              <a:rPr lang="en-US" sz="1200" dirty="0"/>
              <a:t>True alarm</a:t>
            </a:r>
          </a:p>
          <a:p>
            <a:r>
              <a:rPr lang="en-US" sz="1200" dirty="0"/>
              <a:t>28.6%</a:t>
            </a:r>
          </a:p>
        </p:txBody>
      </p:sp>
      <p:sp>
        <p:nvSpPr>
          <p:cNvPr id="9" name="TextBox 8">
            <a:extLst>
              <a:ext uri="{FF2B5EF4-FFF2-40B4-BE49-F238E27FC236}">
                <a16:creationId xmlns:a16="http://schemas.microsoft.com/office/drawing/2014/main" id="{B17B23F1-C1C9-9697-7843-B2F40E1C070F}"/>
              </a:ext>
            </a:extLst>
          </p:cNvPr>
          <p:cNvSpPr txBox="1"/>
          <p:nvPr/>
        </p:nvSpPr>
        <p:spPr>
          <a:xfrm>
            <a:off x="147973" y="4515717"/>
            <a:ext cx="4720683" cy="553998"/>
          </a:xfrm>
          <a:prstGeom prst="rect">
            <a:avLst/>
          </a:prstGeom>
          <a:noFill/>
        </p:spPr>
        <p:txBody>
          <a:bodyPr wrap="square" rtlCol="0">
            <a:spAutoFit/>
          </a:bodyPr>
          <a:lstStyle/>
          <a:p>
            <a:r>
              <a:rPr lang="en-US" sz="1000" dirty="0"/>
              <a:t>[2]. Lehman, Li-</a:t>
            </a:r>
            <a:r>
              <a:rPr lang="en-US" sz="1000" dirty="0" err="1"/>
              <a:t>wei</a:t>
            </a:r>
            <a:r>
              <a:rPr lang="en-US" sz="1000" dirty="0"/>
              <a:t>, et al. "</a:t>
            </a:r>
            <a:r>
              <a:rPr lang="en-US" sz="1000" dirty="0" err="1"/>
              <a:t>VTaC</a:t>
            </a:r>
            <a:r>
              <a:rPr lang="en-US" sz="1000" dirty="0"/>
              <a:t>: A benchmark dataset of ventricular tachycardia alarms from ICU monitors." Advances in Neural Information Processing Systems 36 (2023): 38827-38843.</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ym typeface="+mn-ea"/>
              </a:rPr>
              <a:t>Two methods: Zero-shot vs Fine tuning</a:t>
            </a:r>
            <a:endParaRPr lang="en-US" dirty="0"/>
          </a:p>
        </p:txBody>
      </p:sp>
      <p:sp>
        <p:nvSpPr>
          <p:cNvPr id="3" name="Content Placeholder 2"/>
          <p:cNvSpPr>
            <a:spLocks noGrp="1"/>
          </p:cNvSpPr>
          <p:nvPr>
            <p:ph idx="1"/>
          </p:nvPr>
        </p:nvSpPr>
        <p:spPr/>
        <p:txBody>
          <a:bodyPr>
            <a:normAutofit/>
          </a:bodyPr>
          <a:lstStyle/>
          <a:p>
            <a:r>
              <a:rPr lang="en-US" sz="2000" dirty="0">
                <a:sym typeface="+mn-ea"/>
              </a:rPr>
              <a:t>Method 1: Use the pretrained MOMENT model “as is” to generate embeddings (the “fingerprints”)</a:t>
            </a:r>
          </a:p>
          <a:p>
            <a:r>
              <a:rPr lang="en-US" sz="2000" dirty="0"/>
              <a:t>Method 2: Lightly retrain parts of the MOMENT model using </a:t>
            </a:r>
            <a:r>
              <a:rPr lang="en-US" sz="2000" dirty="0" err="1"/>
              <a:t>VTaC</a:t>
            </a:r>
            <a:r>
              <a:rPr lang="en-US" sz="2000" dirty="0"/>
              <a:t> training set</a:t>
            </a:r>
          </a:p>
          <a:p>
            <a:endParaRPr lang="en-US" sz="2000" dirty="0"/>
          </a:p>
          <a:p>
            <a:r>
              <a:rPr lang="en-US" sz="2000" dirty="0">
                <a:sym typeface="+mn-ea"/>
              </a:rPr>
              <a:t>We use 10 secs waveforms for ECG leads II and V, PLETH, and ABP before alarm onset</a:t>
            </a:r>
          </a:p>
          <a:p>
            <a:r>
              <a:rPr lang="en-US" sz="2000" dirty="0">
                <a:sym typeface="+mn-ea"/>
              </a:rPr>
              <a:t>Use an </a:t>
            </a:r>
            <a:r>
              <a:rPr lang="en-US" sz="2000" dirty="0" err="1">
                <a:sym typeface="+mn-ea"/>
              </a:rPr>
              <a:t>XGBoostClassifier</a:t>
            </a:r>
            <a:r>
              <a:rPr lang="en-US" sz="2000" dirty="0">
                <a:sym typeface="+mn-ea"/>
              </a:rPr>
              <a:t> (Extreme Gradient Boost classifier) with default parameters</a:t>
            </a:r>
            <a:endParaRPr lang="en-US" sz="2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ym typeface="+mn-ea"/>
              </a:rPr>
              <a:t>Zero-shot vs Fine-tuning</a:t>
            </a:r>
            <a:endParaRPr lang="en-US"/>
          </a:p>
        </p:txBody>
      </p:sp>
      <p:graphicFrame>
        <p:nvGraphicFramePr>
          <p:cNvPr id="4" name="Table 3"/>
          <p:cNvGraphicFramePr/>
          <p:nvPr>
            <p:extLst>
              <p:ext uri="{D42A27DB-BD31-4B8C-83A1-F6EECF244321}">
                <p14:modId xmlns:p14="http://schemas.microsoft.com/office/powerpoint/2010/main" val="1739101323"/>
              </p:ext>
            </p:extLst>
          </p:nvPr>
        </p:nvGraphicFramePr>
        <p:xfrm>
          <a:off x="429260" y="1168400"/>
          <a:ext cx="8105140" cy="1506855"/>
        </p:xfrm>
        <a:graphic>
          <a:graphicData uri="http://schemas.openxmlformats.org/drawingml/2006/table">
            <a:tbl>
              <a:tblPr firstRow="1" bandRow="1">
                <a:tableStyleId>{5C22544A-7EE6-4342-B048-85BDC9FD1C3A}</a:tableStyleId>
              </a:tblPr>
              <a:tblGrid>
                <a:gridCol w="2737686">
                  <a:extLst>
                    <a:ext uri="{9D8B030D-6E8A-4147-A177-3AD203B41FA5}">
                      <a16:colId xmlns:a16="http://schemas.microsoft.com/office/drawing/2014/main" val="20000"/>
                    </a:ext>
                  </a:extLst>
                </a:gridCol>
                <a:gridCol w="854927">
                  <a:extLst>
                    <a:ext uri="{9D8B030D-6E8A-4147-A177-3AD203B41FA5}">
                      <a16:colId xmlns:a16="http://schemas.microsoft.com/office/drawing/2014/main" val="20001"/>
                    </a:ext>
                  </a:extLst>
                </a:gridCol>
                <a:gridCol w="773151">
                  <a:extLst>
                    <a:ext uri="{9D8B030D-6E8A-4147-A177-3AD203B41FA5}">
                      <a16:colId xmlns:a16="http://schemas.microsoft.com/office/drawing/2014/main" val="20002"/>
                    </a:ext>
                  </a:extLst>
                </a:gridCol>
                <a:gridCol w="892098">
                  <a:extLst>
                    <a:ext uri="{9D8B030D-6E8A-4147-A177-3AD203B41FA5}">
                      <a16:colId xmlns:a16="http://schemas.microsoft.com/office/drawing/2014/main" val="20003"/>
                    </a:ext>
                  </a:extLst>
                </a:gridCol>
                <a:gridCol w="925768">
                  <a:extLst>
                    <a:ext uri="{9D8B030D-6E8A-4147-A177-3AD203B41FA5}">
                      <a16:colId xmlns:a16="http://schemas.microsoft.com/office/drawing/2014/main" val="20004"/>
                    </a:ext>
                  </a:extLst>
                </a:gridCol>
                <a:gridCol w="910590">
                  <a:extLst>
                    <a:ext uri="{9D8B030D-6E8A-4147-A177-3AD203B41FA5}">
                      <a16:colId xmlns:a16="http://schemas.microsoft.com/office/drawing/2014/main" val="20005"/>
                    </a:ext>
                  </a:extLst>
                </a:gridCol>
                <a:gridCol w="1010920">
                  <a:extLst>
                    <a:ext uri="{9D8B030D-6E8A-4147-A177-3AD203B41FA5}">
                      <a16:colId xmlns:a16="http://schemas.microsoft.com/office/drawing/2014/main" val="20006"/>
                    </a:ext>
                  </a:extLst>
                </a:gridCol>
              </a:tblGrid>
              <a:tr h="334645">
                <a:tc>
                  <a:txBody>
                    <a:bodyPr/>
                    <a:lstStyle/>
                    <a:p>
                      <a:pPr>
                        <a:buNone/>
                      </a:pPr>
                      <a:endParaRPr lang="en-US" sz="1200"/>
                    </a:p>
                  </a:txBody>
                  <a:tcPr/>
                </a:tc>
                <a:tc>
                  <a:txBody>
                    <a:bodyPr/>
                    <a:lstStyle/>
                    <a:p>
                      <a:pPr>
                        <a:buNone/>
                      </a:pPr>
                      <a:r>
                        <a:rPr lang="en-US" sz="1200"/>
                        <a:t>AUC</a:t>
                      </a:r>
                    </a:p>
                  </a:txBody>
                  <a:tcPr/>
                </a:tc>
                <a:tc>
                  <a:txBody>
                    <a:bodyPr/>
                    <a:lstStyle/>
                    <a:p>
                      <a:pPr>
                        <a:buNone/>
                      </a:pPr>
                      <a:r>
                        <a:rPr lang="en-US" sz="1200"/>
                        <a:t>PPV</a:t>
                      </a:r>
                    </a:p>
                  </a:txBody>
                  <a:tcPr/>
                </a:tc>
                <a:tc>
                  <a:txBody>
                    <a:bodyPr/>
                    <a:lstStyle/>
                    <a:p>
                      <a:pPr>
                        <a:buNone/>
                      </a:pPr>
                      <a:r>
                        <a:rPr lang="en-US" sz="1200"/>
                        <a:t>TPR</a:t>
                      </a:r>
                    </a:p>
                  </a:txBody>
                  <a:tcPr/>
                </a:tc>
                <a:tc>
                  <a:txBody>
                    <a:bodyPr/>
                    <a:lstStyle/>
                    <a:p>
                      <a:pPr>
                        <a:buNone/>
                      </a:pPr>
                      <a:r>
                        <a:rPr lang="en-US" sz="1200" dirty="0"/>
                        <a:t>TNR</a:t>
                      </a:r>
                    </a:p>
                  </a:txBody>
                  <a:tcPr/>
                </a:tc>
                <a:tc>
                  <a:txBody>
                    <a:bodyPr/>
                    <a:lstStyle/>
                    <a:p>
                      <a:pPr>
                        <a:buNone/>
                      </a:pPr>
                      <a:r>
                        <a:rPr lang="en-US" sz="1200" dirty="0"/>
                        <a:t>f-beta</a:t>
                      </a:r>
                    </a:p>
                  </a:txBody>
                  <a:tcPr/>
                </a:tc>
                <a:tc>
                  <a:txBody>
                    <a:bodyPr/>
                    <a:lstStyle/>
                    <a:p>
                      <a:pPr>
                        <a:buNone/>
                      </a:pPr>
                      <a:r>
                        <a:rPr lang="en-US" sz="1200"/>
                        <a:t>PHYS15</a:t>
                      </a:r>
                    </a:p>
                  </a:txBody>
                  <a:tcPr/>
                </a:tc>
                <a:extLst>
                  <a:ext uri="{0D108BD9-81ED-4DB2-BD59-A6C34878D82A}">
                    <a16:rowId xmlns:a16="http://schemas.microsoft.com/office/drawing/2014/main" val="10000"/>
                  </a:ext>
                </a:extLst>
              </a:tr>
              <a:tr h="292735">
                <a:tc>
                  <a:txBody>
                    <a:bodyPr/>
                    <a:lstStyle/>
                    <a:p>
                      <a:pPr>
                        <a:buNone/>
                      </a:pPr>
                      <a:r>
                        <a:rPr lang="en-US" sz="1200"/>
                        <a:t>Zero-shot Small (36M params)</a:t>
                      </a:r>
                    </a:p>
                  </a:txBody>
                  <a:tcPr/>
                </a:tc>
                <a:tc>
                  <a:txBody>
                    <a:bodyPr/>
                    <a:lstStyle/>
                    <a:p>
                      <a:pPr>
                        <a:buNone/>
                      </a:pPr>
                      <a:r>
                        <a:rPr lang="en-US" sz="1200"/>
                        <a:t>0.923</a:t>
                      </a:r>
                    </a:p>
                  </a:txBody>
                  <a:tcPr/>
                </a:tc>
                <a:tc>
                  <a:txBody>
                    <a:bodyPr/>
                    <a:lstStyle/>
                    <a:p>
                      <a:pPr>
                        <a:buNone/>
                      </a:pPr>
                      <a:r>
                        <a:rPr lang="en-US" sz="1200"/>
                        <a:t>0.741</a:t>
                      </a:r>
                    </a:p>
                  </a:txBody>
                  <a:tcPr/>
                </a:tc>
                <a:tc>
                  <a:txBody>
                    <a:bodyPr/>
                    <a:lstStyle/>
                    <a:p>
                      <a:pPr>
                        <a:buNone/>
                      </a:pPr>
                      <a:r>
                        <a:rPr lang="en-US" sz="1200"/>
                        <a:t>0.730</a:t>
                      </a:r>
                    </a:p>
                  </a:txBody>
                  <a:tcPr/>
                </a:tc>
                <a:tc>
                  <a:txBody>
                    <a:bodyPr/>
                    <a:lstStyle/>
                    <a:p>
                      <a:pPr>
                        <a:buNone/>
                      </a:pPr>
                      <a:r>
                        <a:rPr lang="en-US" sz="1200" dirty="0"/>
                        <a:t>0.899</a:t>
                      </a:r>
                    </a:p>
                  </a:txBody>
                  <a:tcPr/>
                </a:tc>
                <a:tc>
                  <a:txBody>
                    <a:bodyPr/>
                    <a:lstStyle/>
                    <a:p>
                      <a:pPr>
                        <a:buNone/>
                      </a:pPr>
                      <a:r>
                        <a:rPr lang="en-US" sz="1200"/>
                        <a:t>0.735</a:t>
                      </a:r>
                    </a:p>
                  </a:txBody>
                  <a:tcPr/>
                </a:tc>
                <a:tc>
                  <a:txBody>
                    <a:bodyPr/>
                    <a:lstStyle/>
                    <a:p>
                      <a:pPr>
                        <a:buNone/>
                      </a:pPr>
                      <a:r>
                        <a:rPr lang="en-US" sz="1200" dirty="0"/>
                        <a:t>65.079</a:t>
                      </a:r>
                    </a:p>
                  </a:txBody>
                  <a:tcPr/>
                </a:tc>
                <a:extLst>
                  <a:ext uri="{0D108BD9-81ED-4DB2-BD59-A6C34878D82A}">
                    <a16:rowId xmlns:a16="http://schemas.microsoft.com/office/drawing/2014/main" val="10001"/>
                  </a:ext>
                </a:extLst>
              </a:tr>
              <a:tr h="293370">
                <a:tc>
                  <a:txBody>
                    <a:bodyPr/>
                    <a:lstStyle/>
                    <a:p>
                      <a:pPr>
                        <a:buNone/>
                      </a:pPr>
                      <a:r>
                        <a:rPr lang="en-US" sz="1200"/>
                        <a:t>Base (110M params)</a:t>
                      </a:r>
                    </a:p>
                  </a:txBody>
                  <a:tcPr/>
                </a:tc>
                <a:tc>
                  <a:txBody>
                    <a:bodyPr/>
                    <a:lstStyle/>
                    <a:p>
                      <a:pPr>
                        <a:buNone/>
                      </a:pPr>
                      <a:r>
                        <a:rPr lang="en-US" sz="1200"/>
                        <a:t>0.927</a:t>
                      </a:r>
                    </a:p>
                  </a:txBody>
                  <a:tcPr/>
                </a:tc>
                <a:tc>
                  <a:txBody>
                    <a:bodyPr/>
                    <a:lstStyle/>
                    <a:p>
                      <a:pPr>
                        <a:buNone/>
                      </a:pPr>
                      <a:r>
                        <a:rPr lang="en-US" sz="1200"/>
                        <a:t>0.805</a:t>
                      </a:r>
                    </a:p>
                  </a:txBody>
                  <a:tcPr/>
                </a:tc>
                <a:tc>
                  <a:txBody>
                    <a:bodyPr/>
                    <a:lstStyle/>
                    <a:p>
                      <a:pPr>
                        <a:buNone/>
                      </a:pPr>
                      <a:r>
                        <a:rPr lang="en-US" sz="1200"/>
                        <a:t>0.723</a:t>
                      </a:r>
                    </a:p>
                  </a:txBody>
                  <a:tcPr/>
                </a:tc>
                <a:tc>
                  <a:txBody>
                    <a:bodyPr/>
                    <a:lstStyle/>
                    <a:p>
                      <a:pPr>
                        <a:buNone/>
                      </a:pPr>
                      <a:r>
                        <a:rPr lang="en-US" sz="1200" dirty="0"/>
                        <a:t>0.930</a:t>
                      </a:r>
                    </a:p>
                  </a:txBody>
                  <a:tcPr/>
                </a:tc>
                <a:tc>
                  <a:txBody>
                    <a:bodyPr/>
                    <a:lstStyle/>
                    <a:p>
                      <a:pPr>
                        <a:buNone/>
                      </a:pPr>
                      <a:r>
                        <a:rPr lang="en-US" sz="1200"/>
                        <a:t>0.762</a:t>
                      </a:r>
                    </a:p>
                  </a:txBody>
                  <a:tcPr/>
                </a:tc>
                <a:tc>
                  <a:txBody>
                    <a:bodyPr/>
                    <a:lstStyle/>
                    <a:p>
                      <a:pPr>
                        <a:buNone/>
                      </a:pPr>
                      <a:r>
                        <a:rPr lang="en-US" sz="1200"/>
                        <a:t>66.246</a:t>
                      </a:r>
                    </a:p>
                  </a:txBody>
                  <a:tcPr/>
                </a:tc>
                <a:extLst>
                  <a:ext uri="{0D108BD9-81ED-4DB2-BD59-A6C34878D82A}">
                    <a16:rowId xmlns:a16="http://schemas.microsoft.com/office/drawing/2014/main" val="10002"/>
                  </a:ext>
                </a:extLst>
              </a:tr>
              <a:tr h="292735">
                <a:tc>
                  <a:txBody>
                    <a:bodyPr/>
                    <a:lstStyle/>
                    <a:p>
                      <a:pPr>
                        <a:buNone/>
                      </a:pPr>
                      <a:r>
                        <a:rPr lang="en-US" sz="1200"/>
                        <a:t>Large (342M params)</a:t>
                      </a:r>
                    </a:p>
                  </a:txBody>
                  <a:tcPr/>
                </a:tc>
                <a:tc>
                  <a:txBody>
                    <a:bodyPr/>
                    <a:lstStyle/>
                    <a:p>
                      <a:pPr>
                        <a:buNone/>
                      </a:pPr>
                      <a:r>
                        <a:rPr lang="en-US" sz="1200"/>
                        <a:t>0.957</a:t>
                      </a:r>
                    </a:p>
                  </a:txBody>
                  <a:tcPr/>
                </a:tc>
                <a:tc>
                  <a:txBody>
                    <a:bodyPr/>
                    <a:lstStyle/>
                    <a:p>
                      <a:pPr>
                        <a:buNone/>
                      </a:pPr>
                      <a:r>
                        <a:rPr lang="en-US" sz="1200"/>
                        <a:t>0.830</a:t>
                      </a:r>
                    </a:p>
                  </a:txBody>
                  <a:tcPr/>
                </a:tc>
                <a:tc>
                  <a:txBody>
                    <a:bodyPr/>
                    <a:lstStyle/>
                    <a:p>
                      <a:pPr>
                        <a:buNone/>
                      </a:pPr>
                      <a:r>
                        <a:rPr lang="en-US" sz="1200"/>
                        <a:t>0.818</a:t>
                      </a:r>
                    </a:p>
                  </a:txBody>
                  <a:tcPr/>
                </a:tc>
                <a:tc>
                  <a:txBody>
                    <a:bodyPr/>
                    <a:lstStyle/>
                    <a:p>
                      <a:pPr>
                        <a:buNone/>
                      </a:pPr>
                      <a:r>
                        <a:rPr lang="en-US" sz="1200" dirty="0"/>
                        <a:t>0.933</a:t>
                      </a:r>
                    </a:p>
                  </a:txBody>
                  <a:tcPr/>
                </a:tc>
                <a:tc>
                  <a:txBody>
                    <a:bodyPr/>
                    <a:lstStyle/>
                    <a:p>
                      <a:pPr>
                        <a:buNone/>
                      </a:pPr>
                      <a:r>
                        <a:rPr lang="en-US" sz="1200"/>
                        <a:t>0.824</a:t>
                      </a:r>
                    </a:p>
                  </a:txBody>
                  <a:tcPr/>
                </a:tc>
                <a:tc>
                  <a:txBody>
                    <a:bodyPr/>
                    <a:lstStyle/>
                    <a:p>
                      <a:pPr>
                        <a:buNone/>
                      </a:pPr>
                      <a:r>
                        <a:rPr lang="en-US" sz="1200"/>
                        <a:t>74.570</a:t>
                      </a:r>
                    </a:p>
                  </a:txBody>
                  <a:tcPr/>
                </a:tc>
                <a:extLst>
                  <a:ext uri="{0D108BD9-81ED-4DB2-BD59-A6C34878D82A}">
                    <a16:rowId xmlns:a16="http://schemas.microsoft.com/office/drawing/2014/main" val="10003"/>
                  </a:ext>
                </a:extLst>
              </a:tr>
              <a:tr h="293370">
                <a:tc>
                  <a:txBody>
                    <a:bodyPr/>
                    <a:lstStyle/>
                    <a:p>
                      <a:pPr>
                        <a:buNone/>
                      </a:pPr>
                      <a:r>
                        <a:rPr lang="en-US" sz="1200"/>
                        <a:t>Fine-tune Large model</a:t>
                      </a:r>
                    </a:p>
                  </a:txBody>
                  <a:tcPr/>
                </a:tc>
                <a:tc>
                  <a:txBody>
                    <a:bodyPr/>
                    <a:lstStyle/>
                    <a:p>
                      <a:pPr>
                        <a:buNone/>
                      </a:pPr>
                      <a:r>
                        <a:rPr lang="en-US" sz="1200"/>
                        <a:t>0.963</a:t>
                      </a:r>
                    </a:p>
                  </a:txBody>
                  <a:tcPr/>
                </a:tc>
                <a:tc>
                  <a:txBody>
                    <a:bodyPr/>
                    <a:lstStyle/>
                    <a:p>
                      <a:pPr>
                        <a:buNone/>
                      </a:pPr>
                      <a:r>
                        <a:rPr lang="en-US" sz="1200"/>
                        <a:t>0.784</a:t>
                      </a:r>
                    </a:p>
                  </a:txBody>
                  <a:tcPr/>
                </a:tc>
                <a:tc>
                  <a:txBody>
                    <a:bodyPr/>
                    <a:lstStyle/>
                    <a:p>
                      <a:pPr>
                        <a:buNone/>
                      </a:pPr>
                      <a:r>
                        <a:rPr lang="en-US" sz="1200"/>
                        <a:t>0.927</a:t>
                      </a:r>
                    </a:p>
                  </a:txBody>
                  <a:tcPr/>
                </a:tc>
                <a:tc>
                  <a:txBody>
                    <a:bodyPr/>
                    <a:lstStyle/>
                    <a:p>
                      <a:pPr>
                        <a:buNone/>
                      </a:pPr>
                      <a:r>
                        <a:rPr lang="en-US" sz="1200" dirty="0"/>
                        <a:t>0.899</a:t>
                      </a:r>
                    </a:p>
                  </a:txBody>
                  <a:tcPr/>
                </a:tc>
                <a:tc>
                  <a:txBody>
                    <a:bodyPr/>
                    <a:lstStyle/>
                    <a:p>
                      <a:pPr>
                        <a:buNone/>
                      </a:pPr>
                      <a:r>
                        <a:rPr lang="en-US" sz="1200"/>
                        <a:t>0.850</a:t>
                      </a:r>
                    </a:p>
                  </a:txBody>
                  <a:tcPr/>
                </a:tc>
                <a:tc>
                  <a:txBody>
                    <a:bodyPr/>
                    <a:lstStyle/>
                    <a:p>
                      <a:pPr>
                        <a:buNone/>
                      </a:pPr>
                      <a:r>
                        <a:rPr lang="en-US" sz="1200" dirty="0"/>
                        <a:t>83.717</a:t>
                      </a:r>
                    </a:p>
                  </a:txBody>
                  <a:tcPr/>
                </a:tc>
                <a:extLst>
                  <a:ext uri="{0D108BD9-81ED-4DB2-BD59-A6C34878D82A}">
                    <a16:rowId xmlns:a16="http://schemas.microsoft.com/office/drawing/2014/main" val="10004"/>
                  </a:ext>
                </a:extLst>
              </a:tr>
            </a:tbl>
          </a:graphicData>
        </a:graphic>
      </p:graphicFrame>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9260" y="2675890"/>
            <a:ext cx="5400040" cy="2495550"/>
          </a:xfrm>
        </p:spPr>
      </p:pic>
      <p:sp>
        <p:nvSpPr>
          <p:cNvPr id="7" name="Rectangle 2"/>
          <p:cNvSpPr/>
          <p:nvPr/>
        </p:nvSpPr>
        <p:spPr>
          <a:xfrm>
            <a:off x="2174240" y="3507740"/>
            <a:ext cx="552450" cy="165100"/>
          </a:xfrm>
          <a:prstGeom prst="rect">
            <a:avLst/>
          </a:prstGeom>
          <a:solidFill>
            <a:srgbClr val="FFFF00">
              <a:alpha val="25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2"/>
          <p:cNvSpPr/>
          <p:nvPr/>
        </p:nvSpPr>
        <p:spPr>
          <a:xfrm>
            <a:off x="2685415" y="4173855"/>
            <a:ext cx="2606040" cy="165100"/>
          </a:xfrm>
          <a:prstGeom prst="rect">
            <a:avLst/>
          </a:prstGeom>
          <a:solidFill>
            <a:srgbClr val="FFFF00">
              <a:alpha val="25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2"/>
          <p:cNvSpPr/>
          <p:nvPr/>
        </p:nvSpPr>
        <p:spPr>
          <a:xfrm>
            <a:off x="3218985" y="2141220"/>
            <a:ext cx="5284935" cy="450215"/>
          </a:xfrm>
          <a:prstGeom prst="rect">
            <a:avLst/>
          </a:prstGeom>
          <a:solidFill>
            <a:srgbClr val="FFFF00">
              <a:alpha val="25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 Box 11"/>
          <p:cNvSpPr txBox="1"/>
          <p:nvPr/>
        </p:nvSpPr>
        <p:spPr>
          <a:xfrm rot="16200000">
            <a:off x="-115570" y="1752600"/>
            <a:ext cx="843280" cy="275590"/>
          </a:xfrm>
          <a:prstGeom prst="rect">
            <a:avLst/>
          </a:prstGeom>
          <a:noFill/>
        </p:spPr>
        <p:txBody>
          <a:bodyPr wrap="square" rtlCol="0">
            <a:spAutoFit/>
          </a:bodyPr>
          <a:lstStyle/>
          <a:p>
            <a:r>
              <a:rPr lang="en-US" sz="1200"/>
              <a:t>zero-shot</a:t>
            </a:r>
          </a:p>
        </p:txBody>
      </p:sp>
      <p:sp>
        <p:nvSpPr>
          <p:cNvPr id="3" name="TextBox 2">
            <a:extLst>
              <a:ext uri="{FF2B5EF4-FFF2-40B4-BE49-F238E27FC236}">
                <a16:creationId xmlns:a16="http://schemas.microsoft.com/office/drawing/2014/main" id="{56BA3826-E285-1C21-230E-87DFB3A42942}"/>
              </a:ext>
            </a:extLst>
          </p:cNvPr>
          <p:cNvSpPr txBox="1"/>
          <p:nvPr/>
        </p:nvSpPr>
        <p:spPr>
          <a:xfrm>
            <a:off x="5612070" y="4488286"/>
            <a:ext cx="3606271" cy="553998"/>
          </a:xfrm>
          <a:prstGeom prst="rect">
            <a:avLst/>
          </a:prstGeom>
          <a:noFill/>
        </p:spPr>
        <p:txBody>
          <a:bodyPr wrap="square" rtlCol="0">
            <a:spAutoFit/>
          </a:bodyPr>
          <a:lstStyle/>
          <a:p>
            <a:r>
              <a:rPr lang="en-US" sz="1000" dirty="0"/>
              <a:t>[2]. Lehman, Li-</a:t>
            </a:r>
            <a:r>
              <a:rPr lang="en-US" sz="1000" dirty="0" err="1"/>
              <a:t>wei</a:t>
            </a:r>
            <a:r>
              <a:rPr lang="en-US" sz="1000" dirty="0"/>
              <a:t>, et al. "</a:t>
            </a:r>
            <a:r>
              <a:rPr lang="en-US" sz="1000" dirty="0" err="1"/>
              <a:t>VTaC</a:t>
            </a:r>
            <a:r>
              <a:rPr lang="en-US" sz="1000" dirty="0"/>
              <a:t>: A benchmark dataset of ventricular tachycardia alarms from ICU monitors." Advances in Neural Information Processing Systems 36 (2023): 38827-38843.</a:t>
            </a:r>
          </a:p>
        </p:txBody>
      </p:sp>
      <p:sp>
        <p:nvSpPr>
          <p:cNvPr id="6" name="Rectangle 5">
            <a:extLst>
              <a:ext uri="{FF2B5EF4-FFF2-40B4-BE49-F238E27FC236}">
                <a16:creationId xmlns:a16="http://schemas.microsoft.com/office/drawing/2014/main" id="{E58D5332-C51D-065E-D23E-97C259636CFF}"/>
              </a:ext>
            </a:extLst>
          </p:cNvPr>
          <p:cNvSpPr/>
          <p:nvPr/>
        </p:nvSpPr>
        <p:spPr>
          <a:xfrm>
            <a:off x="550127" y="2877015"/>
            <a:ext cx="587297" cy="111512"/>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US" sz="1200" dirty="0">
                <a:solidFill>
                  <a:schemeClr val="tx1"/>
                </a:solidFill>
              </a:rPr>
              <a:t>[2]</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Conclusion</a:t>
            </a:r>
          </a:p>
        </p:txBody>
      </p:sp>
      <p:sp>
        <p:nvSpPr>
          <p:cNvPr id="3" name="Content Placeholder 2"/>
          <p:cNvSpPr>
            <a:spLocks noGrp="1"/>
          </p:cNvSpPr>
          <p:nvPr>
            <p:ph idx="1"/>
          </p:nvPr>
        </p:nvSpPr>
        <p:spPr/>
        <p:txBody>
          <a:bodyPr/>
          <a:lstStyle/>
          <a:p>
            <a:r>
              <a:rPr lang="en-US" sz="2000" dirty="0">
                <a:sym typeface="+mn-ea"/>
              </a:rPr>
              <a:t>Our method achieves SOTA, comparable to the </a:t>
            </a:r>
            <a:r>
              <a:rPr lang="en-US" sz="2000" dirty="0" err="1">
                <a:sym typeface="+mn-ea"/>
              </a:rPr>
              <a:t>VTaC</a:t>
            </a:r>
            <a:r>
              <a:rPr lang="en-US" sz="2000" dirty="0">
                <a:sym typeface="+mn-ea"/>
              </a:rPr>
              <a:t> benchmark’s top models</a:t>
            </a:r>
          </a:p>
          <a:p>
            <a:r>
              <a:rPr lang="en-US" sz="2000" dirty="0">
                <a:sym typeface="+mn-ea"/>
              </a:rPr>
              <a:t>This method is efficient in detecting VT events</a:t>
            </a:r>
            <a:endParaRPr lang="en-US" sz="2000" dirty="0"/>
          </a:p>
          <a:p>
            <a:pPr lvl="1"/>
            <a:r>
              <a:rPr lang="en-US" dirty="0">
                <a:sym typeface="+mn-ea"/>
              </a:rPr>
              <a:t>using zero-shot embeddings</a:t>
            </a:r>
            <a:endParaRPr lang="en-US" dirty="0"/>
          </a:p>
          <a:p>
            <a:pPr lvl="1"/>
            <a:r>
              <a:rPr lang="en-US" dirty="0">
                <a:sym typeface="+mn-ea"/>
              </a:rPr>
              <a:t>with computationally efficient and inexpensive fine-tuning of select layers</a:t>
            </a:r>
          </a:p>
          <a:p>
            <a:r>
              <a:rPr lang="en-US" sz="2000" dirty="0">
                <a:sym typeface="+mn-ea"/>
              </a:rPr>
              <a:t>Reduce false alarms and mitigate alarm fatigue</a:t>
            </a:r>
          </a:p>
          <a:p>
            <a:pPr lvl="1"/>
            <a:r>
              <a:rPr lang="en-US" sz="1700" dirty="0">
                <a:sym typeface="+mn-ea"/>
              </a:rPr>
              <a:t>Timely life-saving interventions</a:t>
            </a:r>
          </a:p>
        </p:txBody>
      </p:sp>
    </p:spTree>
  </p:cSld>
  <p:clrMapOvr>
    <a:masterClrMapping/>
  </p:clrMapOvr>
</p:sld>
</file>

<file path=ppt/theme/theme1.xml><?xml version="1.0" encoding="utf-8"?>
<a:theme xmlns:a="http://schemas.openxmlformats.org/drawingml/2006/main" name="SOM Theme 1">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OM Theme 2">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OM Theme 3">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SOM Theme 4">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SOM Theme 5">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535</TotalTime>
  <Words>665</Words>
  <Application>Microsoft Office PowerPoint</Application>
  <PresentationFormat>On-screen Show (16:9)</PresentationFormat>
  <Paragraphs>90</Paragraphs>
  <Slides>8</Slides>
  <Notes>1</Notes>
  <HiddenSlides>0</HiddenSlides>
  <MMClips>0</MMClips>
  <ScaleCrop>false</ScaleCrop>
  <HeadingPairs>
    <vt:vector size="6" baseType="variant">
      <vt:variant>
        <vt:lpstr>Fonts Used</vt:lpstr>
      </vt:variant>
      <vt:variant>
        <vt:i4>4</vt:i4>
      </vt:variant>
      <vt:variant>
        <vt:lpstr>Theme</vt:lpstr>
      </vt:variant>
      <vt:variant>
        <vt:i4>5</vt:i4>
      </vt:variant>
      <vt:variant>
        <vt:lpstr>Slide Titles</vt:lpstr>
      </vt:variant>
      <vt:variant>
        <vt:i4>8</vt:i4>
      </vt:variant>
    </vt:vector>
  </HeadingPairs>
  <TitlesOfParts>
    <vt:vector size="17" baseType="lpstr">
      <vt:lpstr>Aptos</vt:lpstr>
      <vt:lpstr>Arial</vt:lpstr>
      <vt:lpstr>Calibri</vt:lpstr>
      <vt:lpstr>Calibri Light</vt:lpstr>
      <vt:lpstr>SOM Theme 1</vt:lpstr>
      <vt:lpstr>SOM Theme 2</vt:lpstr>
      <vt:lpstr>SOM Theme 3</vt:lpstr>
      <vt:lpstr>SOM Theme 4</vt:lpstr>
      <vt:lpstr>SOM Theme 5</vt:lpstr>
      <vt:lpstr>Predicting Ventricular Tachycardia in ICU Patients Using a Timeseries Foundation Model and Multimodal Waveforms</vt:lpstr>
      <vt:lpstr>Ventricular Tachychardia (VT)</vt:lpstr>
      <vt:lpstr>Challenge in ICUs</vt:lpstr>
      <vt:lpstr>Our Approach: The Foundation Model</vt:lpstr>
      <vt:lpstr>Physionet VTaC dataset</vt:lpstr>
      <vt:lpstr>Two methods: Zero-shot vs Fine tuning</vt:lpstr>
      <vt:lpstr>Zero-shot vs Fine-tuning</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Baffuto, Michelle</dc:creator>
  <cp:lastModifiedBy>Yang, Shiming</cp:lastModifiedBy>
  <cp:revision>20</cp:revision>
  <dcterms:created xsi:type="dcterms:W3CDTF">2025-09-16T14:28:11Z</dcterms:created>
  <dcterms:modified xsi:type="dcterms:W3CDTF">2025-09-17T04:17:42Z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
  </property>
  <property fmtid="{D5CDD505-2E9C-101B-9397-08002B2CF9AE}" pid="3" name="KSOProductBuildVer">
    <vt:lpwstr>1033-11.1.0.11720</vt:lpwstr>
  </property>
</Properties>
</file>