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9" r:id="rId5"/>
    <p:sldId id="258" r:id="rId6"/>
    <p:sldId id="260" r:id="rId7"/>
    <p:sldId id="262" r:id="rId8"/>
    <p:sldId id="281" r:id="rId9"/>
    <p:sldId id="263" r:id="rId10"/>
    <p:sldId id="264" r:id="rId11"/>
    <p:sldId id="266" r:id="rId12"/>
    <p:sldId id="265" r:id="rId13"/>
    <p:sldId id="267" r:id="rId14"/>
    <p:sldId id="269" r:id="rId15"/>
    <p:sldId id="268" r:id="rId16"/>
    <p:sldId id="271" r:id="rId17"/>
    <p:sldId id="270" r:id="rId18"/>
    <p:sldId id="272" r:id="rId19"/>
    <p:sldId id="273" r:id="rId20"/>
    <p:sldId id="285" r:id="rId21"/>
    <p:sldId id="274" r:id="rId22"/>
    <p:sldId id="283" r:id="rId23"/>
    <p:sldId id="286" r:id="rId24"/>
    <p:sldId id="284" r:id="rId25"/>
    <p:sldId id="275" r:id="rId26"/>
    <p:sldId id="287" r:id="rId27"/>
    <p:sldId id="288" r:id="rId28"/>
    <p:sldId id="289" r:id="rId29"/>
    <p:sldId id="290" r:id="rId30"/>
    <p:sldId id="276" r:id="rId31"/>
    <p:sldId id="277" r:id="rId32"/>
    <p:sldId id="278" r:id="rId33"/>
    <p:sldId id="28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116" d="100"/>
          <a:sy n="116" d="100"/>
        </p:scale>
        <p:origin x="3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10/12/2017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838" y="1122405"/>
            <a:ext cx="10000265" cy="2230396"/>
          </a:xfrm>
        </p:spPr>
        <p:txBody>
          <a:bodyPr>
            <a:normAutofit/>
          </a:bodyPr>
          <a:lstStyle/>
          <a:p>
            <a:r>
              <a:rPr lang="en-CA" sz="5400" b="1" dirty="0" smtClean="0"/>
              <a:t>Shipping management </a:t>
            </a:r>
            <a:br>
              <a:rPr lang="en-CA" sz="5400" b="1" dirty="0" smtClean="0"/>
            </a:br>
            <a:r>
              <a:rPr lang="en-CA" sz="5400" b="1" dirty="0" smtClean="0"/>
              <a:t>application</a:t>
            </a:r>
            <a:r>
              <a:rPr lang="en-CA" sz="5400" b="1" dirty="0"/>
              <a:t> </a:t>
            </a:r>
            <a:r>
              <a:rPr lang="en-CA" sz="5400" b="1" dirty="0" smtClean="0"/>
              <a:t>(</a:t>
            </a:r>
            <a:r>
              <a:rPr lang="en-CA" sz="5400" b="1" dirty="0" err="1" smtClean="0"/>
              <a:t>sma</a:t>
            </a:r>
            <a:r>
              <a:rPr lang="en-CA" sz="5400" b="1" dirty="0" smtClean="0"/>
              <a:t>)</a:t>
            </a:r>
            <a:endParaRPr lang="en-US" sz="5400" b="1" dirty="0"/>
          </a:p>
        </p:txBody>
      </p:sp>
      <p:sp>
        <p:nvSpPr>
          <p:cNvPr id="3" name="Subtitle 2"/>
          <p:cNvSpPr>
            <a:spLocks noGrp="1"/>
          </p:cNvSpPr>
          <p:nvPr>
            <p:ph type="subTitle" idx="1"/>
          </p:nvPr>
        </p:nvSpPr>
        <p:spPr>
          <a:xfrm>
            <a:off x="428838" y="4670855"/>
            <a:ext cx="6400800" cy="535459"/>
          </a:xfrm>
        </p:spPr>
        <p:txBody>
          <a:bodyPr>
            <a:noAutofit/>
          </a:bodyPr>
          <a:lstStyle/>
          <a:p>
            <a:r>
              <a:rPr lang="en-CA" sz="3200" b="1" dirty="0" err="1" smtClean="0"/>
              <a:t>Linan</a:t>
            </a:r>
            <a:r>
              <a:rPr lang="en-CA" sz="3200" b="1" dirty="0" smtClean="0"/>
              <a:t> Zhang &amp; Ming Zhao Shi</a:t>
            </a:r>
            <a:endParaRPr lang="en-US" sz="3200" b="1" dirty="0"/>
          </a:p>
        </p:txBody>
      </p:sp>
    </p:spTree>
    <p:extLst>
      <p:ext uri="{BB962C8B-B14F-4D97-AF65-F5344CB8AC3E}">
        <p14:creationId xmlns:p14="http://schemas.microsoft.com/office/powerpoint/2010/main" val="131614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787" y="237304"/>
            <a:ext cx="8534400" cy="1507067"/>
          </a:xfrm>
        </p:spPr>
        <p:txBody>
          <a:bodyPr/>
          <a:lstStyle/>
          <a:p>
            <a:r>
              <a:rPr lang="en-US" altLang="zh-CN" b="1" dirty="0"/>
              <a:t>Class </a:t>
            </a:r>
            <a:r>
              <a:rPr lang="en-US" altLang="zh-CN" b="1" dirty="0" smtClean="0"/>
              <a:t>diagram</a:t>
            </a:r>
            <a:endParaRPr lang="zh-CN" altLang="en-US" dirty="0"/>
          </a:p>
        </p:txBody>
      </p:sp>
      <p:pic>
        <p:nvPicPr>
          <p:cNvPr id="4" name="Picture 3"/>
          <p:cNvPicPr>
            <a:picLocks noChangeAspect="1"/>
          </p:cNvPicPr>
          <p:nvPr/>
        </p:nvPicPr>
        <p:blipFill>
          <a:blip r:embed="rId2"/>
          <a:stretch>
            <a:fillRect/>
          </a:stretch>
        </p:blipFill>
        <p:spPr>
          <a:xfrm>
            <a:off x="2434107" y="1744371"/>
            <a:ext cx="6296948" cy="4316107"/>
          </a:xfrm>
          <a:prstGeom prst="rect">
            <a:avLst/>
          </a:prstGeom>
        </p:spPr>
      </p:pic>
      <p:sp>
        <p:nvSpPr>
          <p:cNvPr id="7" name="Rectangle 6"/>
          <p:cNvSpPr/>
          <p:nvPr/>
        </p:nvSpPr>
        <p:spPr>
          <a:xfrm>
            <a:off x="3108960" y="1638300"/>
            <a:ext cx="2011680" cy="13944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p:nvSpPr>
        <p:spPr>
          <a:xfrm>
            <a:off x="6193733" y="1638300"/>
            <a:ext cx="2011680" cy="13944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p:nvPr/>
        </p:nvSpPr>
        <p:spPr>
          <a:xfrm>
            <a:off x="4655820" y="3138831"/>
            <a:ext cx="2011680" cy="1562709"/>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876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698" y="1978910"/>
            <a:ext cx="8534400" cy="1507067"/>
          </a:xfrm>
        </p:spPr>
        <p:txBody>
          <a:bodyPr/>
          <a:lstStyle/>
          <a:p>
            <a:r>
              <a:rPr lang="en-CA" altLang="zh-CN" b="1" dirty="0"/>
              <a:t>3</a:t>
            </a:r>
            <a:r>
              <a:rPr lang="en-CA" altLang="zh-CN" b="1" dirty="0" smtClean="0"/>
              <a:t>. </a:t>
            </a:r>
            <a:r>
              <a:rPr lang="en-US" altLang="zh-CN" b="1" dirty="0"/>
              <a:t>The work in the future</a:t>
            </a:r>
            <a:endParaRPr lang="zh-CN" altLang="en-US" b="1" dirty="0"/>
          </a:p>
        </p:txBody>
      </p:sp>
    </p:spTree>
    <p:extLst>
      <p:ext uri="{BB962C8B-B14F-4D97-AF65-F5344CB8AC3E}">
        <p14:creationId xmlns:p14="http://schemas.microsoft.com/office/powerpoint/2010/main" val="2231757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3"/>
          <p:cNvSpPr>
            <a:spLocks noGrp="1"/>
          </p:cNvSpPr>
          <p:nvPr>
            <p:ph idx="1"/>
          </p:nvPr>
        </p:nvSpPr>
        <p:spPr>
          <a:xfrm>
            <a:off x="516787" y="1524206"/>
            <a:ext cx="10459146" cy="4177164"/>
          </a:xfrm>
        </p:spPr>
        <p:txBody>
          <a:bodyPr>
            <a:normAutofit/>
          </a:bodyPr>
          <a:lstStyle/>
          <a:p>
            <a:r>
              <a:rPr lang="en-US" altLang="zh-CN" sz="3200" b="1" dirty="0"/>
              <a:t>Package Module</a:t>
            </a:r>
            <a:endParaRPr lang="zh-CN" altLang="en-US" sz="3200" b="1" dirty="0"/>
          </a:p>
          <a:p>
            <a:r>
              <a:rPr lang="en-US" altLang="zh-CN" sz="3200" b="1" dirty="0" smtClean="0"/>
              <a:t>Shipping Method Module</a:t>
            </a:r>
            <a:endParaRPr lang="en-US" altLang="zh-CN" sz="3200" b="1" dirty="0"/>
          </a:p>
          <a:p>
            <a:r>
              <a:rPr lang="en-US" altLang="zh-CN" sz="3200" b="1" dirty="0" smtClean="0"/>
              <a:t>Package Category Module</a:t>
            </a:r>
            <a:endParaRPr lang="zh-CN" altLang="en-US" sz="3200" b="1" dirty="0" smtClean="0"/>
          </a:p>
          <a:p>
            <a:r>
              <a:rPr lang="en-US" altLang="zh-CN" sz="3200" b="1" dirty="0" smtClean="0"/>
              <a:t>Location Module</a:t>
            </a:r>
            <a:endParaRPr lang="en-US" altLang="zh-CN" sz="3200" b="1" dirty="0"/>
          </a:p>
          <a:p>
            <a:r>
              <a:rPr lang="en-US" altLang="zh-CN" sz="3200" b="1" dirty="0" smtClean="0"/>
              <a:t>Calculate Charge Module</a:t>
            </a:r>
          </a:p>
          <a:p>
            <a:endParaRPr lang="zh-CN" altLang="en-US" b="1" dirty="0"/>
          </a:p>
        </p:txBody>
      </p:sp>
      <p:sp>
        <p:nvSpPr>
          <p:cNvPr id="6" name="Title 1"/>
          <p:cNvSpPr>
            <a:spLocks noGrp="1"/>
          </p:cNvSpPr>
          <p:nvPr>
            <p:ph type="title"/>
          </p:nvPr>
        </p:nvSpPr>
        <p:spPr>
          <a:xfrm>
            <a:off x="516787" y="237304"/>
            <a:ext cx="8534400" cy="1507067"/>
          </a:xfrm>
        </p:spPr>
        <p:txBody>
          <a:bodyPr/>
          <a:lstStyle/>
          <a:p>
            <a:r>
              <a:rPr lang="en-US" altLang="zh-CN" b="1" dirty="0" smtClean="0"/>
              <a:t>Functions</a:t>
            </a:r>
            <a:endParaRPr lang="zh-CN" altLang="en-US" dirty="0"/>
          </a:p>
        </p:txBody>
      </p:sp>
    </p:spTree>
    <p:extLst>
      <p:ext uri="{BB962C8B-B14F-4D97-AF65-F5344CB8AC3E}">
        <p14:creationId xmlns:p14="http://schemas.microsoft.com/office/powerpoint/2010/main" val="22995752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898" y="641046"/>
            <a:ext cx="8534400" cy="1507067"/>
          </a:xfrm>
        </p:spPr>
        <p:txBody>
          <a:bodyPr/>
          <a:lstStyle/>
          <a:p>
            <a:r>
              <a:rPr kumimoji="1" lang="en-US" altLang="zh-CN" b="1" dirty="0"/>
              <a:t>Optimize The User Interface</a:t>
            </a:r>
            <a:endParaRPr lang="zh-CN" altLang="en-US" dirty="0"/>
          </a:p>
        </p:txBody>
      </p:sp>
      <p:sp>
        <p:nvSpPr>
          <p:cNvPr id="3" name="Content Placeholder 2"/>
          <p:cNvSpPr>
            <a:spLocks noGrp="1"/>
          </p:cNvSpPr>
          <p:nvPr>
            <p:ph idx="1"/>
          </p:nvPr>
        </p:nvSpPr>
        <p:spPr>
          <a:xfrm>
            <a:off x="872898" y="2148113"/>
            <a:ext cx="7233134" cy="2918157"/>
          </a:xfrm>
        </p:spPr>
        <p:txBody>
          <a:bodyPr vert="horz" lIns="91440" tIns="45720" rIns="91440" bIns="45720" rtlCol="0" anchor="ctr">
            <a:normAutofit/>
          </a:bodyPr>
          <a:lstStyle/>
          <a:p>
            <a:pPr lvl="1"/>
            <a:r>
              <a:rPr lang="en-US" altLang="zh-CN" sz="3600" b="1" dirty="0" smtClean="0"/>
              <a:t>Rich </a:t>
            </a:r>
            <a:r>
              <a:rPr lang="en-US" altLang="zh-CN" sz="3600" b="1" dirty="0"/>
              <a:t>Interface Elements</a:t>
            </a:r>
          </a:p>
          <a:p>
            <a:pPr lvl="1"/>
            <a:r>
              <a:rPr lang="en-US" altLang="zh-CN" sz="3600" b="1" dirty="0" smtClean="0"/>
              <a:t>Add </a:t>
            </a:r>
            <a:r>
              <a:rPr lang="en-US" altLang="zh-CN" sz="3600" b="1" dirty="0"/>
              <a:t>Animation Effect </a:t>
            </a:r>
          </a:p>
          <a:p>
            <a:pPr lvl="1"/>
            <a:r>
              <a:rPr lang="en-US" altLang="zh-CN" sz="3600" b="1" dirty="0"/>
              <a:t>Add Application Theme</a:t>
            </a:r>
          </a:p>
        </p:txBody>
      </p:sp>
    </p:spTree>
    <p:extLst>
      <p:ext uri="{BB962C8B-B14F-4D97-AF65-F5344CB8AC3E}">
        <p14:creationId xmlns:p14="http://schemas.microsoft.com/office/powerpoint/2010/main" val="2814684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698" y="1978910"/>
            <a:ext cx="8534400" cy="1507067"/>
          </a:xfrm>
        </p:spPr>
        <p:txBody>
          <a:bodyPr/>
          <a:lstStyle/>
          <a:p>
            <a:r>
              <a:rPr lang="en-CA" altLang="zh-CN" b="1" dirty="0" smtClean="0"/>
              <a:t>4. </a:t>
            </a:r>
            <a:r>
              <a:rPr lang="en-US" altLang="zh-CN" b="1" dirty="0"/>
              <a:t>The techniques we used</a:t>
            </a:r>
            <a:endParaRPr lang="zh-CN" altLang="en-US" b="1" dirty="0"/>
          </a:p>
        </p:txBody>
      </p:sp>
    </p:spTree>
    <p:extLst>
      <p:ext uri="{BB962C8B-B14F-4D97-AF65-F5344CB8AC3E}">
        <p14:creationId xmlns:p14="http://schemas.microsoft.com/office/powerpoint/2010/main" val="2071286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41" y="720385"/>
            <a:ext cx="8534400" cy="1507067"/>
          </a:xfrm>
        </p:spPr>
        <p:txBody>
          <a:bodyPr/>
          <a:lstStyle/>
          <a:p>
            <a:r>
              <a:rPr kumimoji="1" lang="en-US" altLang="zh-CN" b="1" dirty="0"/>
              <a:t>The Techniques</a:t>
            </a:r>
            <a:endParaRPr lang="zh-CN" altLang="en-US" dirty="0"/>
          </a:p>
        </p:txBody>
      </p:sp>
      <p:sp>
        <p:nvSpPr>
          <p:cNvPr id="5" name="Rectangle 15"/>
          <p:cNvSpPr>
            <a:spLocks noChangeArrowheads="1"/>
          </p:cNvSpPr>
          <p:nvPr/>
        </p:nvSpPr>
        <p:spPr bwMode="auto">
          <a:xfrm>
            <a:off x="3249082" y="2531156"/>
            <a:ext cx="4995032" cy="516844"/>
          </a:xfrm>
          <a:prstGeom prst="rect">
            <a:avLst/>
          </a:prstGeom>
          <a:solidFill>
            <a:srgbClr val="B8BB3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8BB33"/>
            </a:extrusionClr>
            <a:contourClr>
              <a:srgbClr val="B8BB33"/>
            </a:contourClr>
          </a:sp3d>
        </p:spPr>
        <p:txBody>
          <a:bodyPr wrap="none" anchor="ctr">
            <a:flatTx/>
          </a:bodyPr>
          <a:lstStyle>
            <a:lvl1pPr>
              <a:defRPr kumimoji="1">
                <a:solidFill>
                  <a:schemeClr val="tx1"/>
                </a:solidFill>
                <a:latin typeface="Times New Roman" panose="02020603050405020304" pitchFamily="18" charset="0"/>
                <a:ea typeface="宋体" panose="02010600030101010101" pitchFamily="2" charset="-122"/>
              </a:defRPr>
            </a:lvl1pPr>
            <a:lvl2pPr marL="742950" indent="-285750">
              <a:defRPr kumimoji="1">
                <a:solidFill>
                  <a:schemeClr val="tx1"/>
                </a:solidFill>
                <a:latin typeface="Times New Roman" panose="02020603050405020304" pitchFamily="18" charset="0"/>
                <a:ea typeface="宋体" panose="02010600030101010101" pitchFamily="2" charset="-122"/>
              </a:defRPr>
            </a:lvl2pPr>
            <a:lvl3pPr marL="1143000" indent="-228600">
              <a:defRPr kumimoji="1">
                <a:solidFill>
                  <a:schemeClr val="tx1"/>
                </a:solidFill>
                <a:latin typeface="Times New Roman" panose="02020603050405020304" pitchFamily="18" charset="0"/>
                <a:ea typeface="宋体" panose="02010600030101010101" pitchFamily="2" charset="-122"/>
              </a:defRPr>
            </a:lvl3pPr>
            <a:lvl4pPr marL="1600200" indent="-228600">
              <a:defRPr kumimoji="1">
                <a:solidFill>
                  <a:schemeClr val="tx1"/>
                </a:solidFill>
                <a:latin typeface="Times New Roman" panose="02020603050405020304" pitchFamily="18" charset="0"/>
                <a:ea typeface="宋体" panose="02010600030101010101" pitchFamily="2" charset="-122"/>
              </a:defRPr>
            </a:lvl4pPr>
            <a:lvl5pPr marL="2057400" indent="-228600">
              <a:defRPr kumimoj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algn="ctr"/>
            <a:r>
              <a:rPr lang="en-US" altLang="zh-CN" sz="2400" dirty="0">
                <a:solidFill>
                  <a:schemeClr val="bg1"/>
                </a:solidFill>
                <a:effectLst/>
                <a:ea typeface="隶书" panose="02010509060101010101" pitchFamily="49" charset="-122"/>
              </a:rPr>
              <a:t>Java</a:t>
            </a:r>
            <a:endParaRPr lang="zh-CN" altLang="en-US" sz="2400" dirty="0">
              <a:solidFill>
                <a:schemeClr val="bg1"/>
              </a:solidFill>
              <a:effectLst/>
              <a:ea typeface="隶书" panose="02010509060101010101" pitchFamily="49" charset="-122"/>
            </a:endParaRPr>
          </a:p>
        </p:txBody>
      </p:sp>
      <p:sp>
        <p:nvSpPr>
          <p:cNvPr id="6" name="Rectangle 12"/>
          <p:cNvSpPr>
            <a:spLocks noChangeArrowheads="1"/>
          </p:cNvSpPr>
          <p:nvPr/>
        </p:nvSpPr>
        <p:spPr bwMode="auto">
          <a:xfrm>
            <a:off x="3249082" y="3350042"/>
            <a:ext cx="4991857" cy="583746"/>
          </a:xfrm>
          <a:prstGeom prst="rect">
            <a:avLst/>
          </a:prstGeom>
          <a:solidFill>
            <a:srgbClr val="B8BB3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8BB33"/>
            </a:extrusionClr>
            <a:contourClr>
              <a:srgbClr val="B8BB33"/>
            </a:contourClr>
          </a:sp3d>
        </p:spPr>
        <p:txBody>
          <a:bodyPr wrap="none" anchor="ctr">
            <a:flatTx/>
          </a:bodyPr>
          <a:lstStyle>
            <a:lvl1pPr>
              <a:defRPr kumimoji="1">
                <a:solidFill>
                  <a:schemeClr val="tx1"/>
                </a:solidFill>
                <a:latin typeface="Times New Roman" panose="02020603050405020304" pitchFamily="18" charset="0"/>
                <a:ea typeface="宋体" panose="02010600030101010101" pitchFamily="2" charset="-122"/>
              </a:defRPr>
            </a:lvl1pPr>
            <a:lvl2pPr marL="742950" indent="-285750">
              <a:defRPr kumimoji="1">
                <a:solidFill>
                  <a:schemeClr val="tx1"/>
                </a:solidFill>
                <a:latin typeface="Times New Roman" panose="02020603050405020304" pitchFamily="18" charset="0"/>
                <a:ea typeface="宋体" panose="02010600030101010101" pitchFamily="2" charset="-122"/>
              </a:defRPr>
            </a:lvl2pPr>
            <a:lvl3pPr marL="1143000" indent="-228600">
              <a:defRPr kumimoji="1">
                <a:solidFill>
                  <a:schemeClr val="tx1"/>
                </a:solidFill>
                <a:latin typeface="Times New Roman" panose="02020603050405020304" pitchFamily="18" charset="0"/>
                <a:ea typeface="宋体" panose="02010600030101010101" pitchFamily="2" charset="-122"/>
              </a:defRPr>
            </a:lvl3pPr>
            <a:lvl4pPr marL="1600200" indent="-228600">
              <a:defRPr kumimoji="1">
                <a:solidFill>
                  <a:schemeClr val="tx1"/>
                </a:solidFill>
                <a:latin typeface="Times New Roman" panose="02020603050405020304" pitchFamily="18" charset="0"/>
                <a:ea typeface="宋体" panose="02010600030101010101" pitchFamily="2" charset="-122"/>
              </a:defRPr>
            </a:lvl4pPr>
            <a:lvl5pPr marL="2057400" indent="-228600">
              <a:defRPr kumimoj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algn="ctr"/>
            <a:r>
              <a:rPr lang="en-US" altLang="zh-CN" sz="2400" dirty="0">
                <a:solidFill>
                  <a:schemeClr val="bg1"/>
                </a:solidFill>
                <a:effectLst/>
                <a:ea typeface="隶书" panose="02010509060101010101" pitchFamily="49" charset="-122"/>
              </a:rPr>
              <a:t>Oracle</a:t>
            </a:r>
            <a:endParaRPr lang="zh-CN" altLang="en-US" sz="2400" dirty="0">
              <a:solidFill>
                <a:schemeClr val="bg1"/>
              </a:solidFill>
              <a:effectLst/>
              <a:ea typeface="隶书" panose="02010509060101010101" pitchFamily="49" charset="-122"/>
            </a:endParaRPr>
          </a:p>
        </p:txBody>
      </p:sp>
      <p:sp>
        <p:nvSpPr>
          <p:cNvPr id="7" name="Rectangle 12"/>
          <p:cNvSpPr>
            <a:spLocks noChangeArrowheads="1"/>
          </p:cNvSpPr>
          <p:nvPr/>
        </p:nvSpPr>
        <p:spPr bwMode="auto">
          <a:xfrm>
            <a:off x="3249082" y="4170590"/>
            <a:ext cx="4995032" cy="561067"/>
          </a:xfrm>
          <a:prstGeom prst="rect">
            <a:avLst/>
          </a:prstGeom>
          <a:solidFill>
            <a:srgbClr val="B8BB3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8BB33"/>
            </a:extrusionClr>
            <a:contourClr>
              <a:srgbClr val="B8BB33"/>
            </a:contourClr>
          </a:sp3d>
        </p:spPr>
        <p:txBody>
          <a:bodyPr wrap="none" anchor="ctr">
            <a:flatTx/>
          </a:bodyPr>
          <a:lstStyle>
            <a:lvl1pPr>
              <a:defRPr kumimoji="1">
                <a:solidFill>
                  <a:schemeClr val="tx1"/>
                </a:solidFill>
                <a:latin typeface="Times New Roman" panose="02020603050405020304" pitchFamily="18" charset="0"/>
                <a:ea typeface="宋体" panose="02010600030101010101" pitchFamily="2" charset="-122"/>
              </a:defRPr>
            </a:lvl1pPr>
            <a:lvl2pPr marL="742950" indent="-285750">
              <a:defRPr kumimoji="1">
                <a:solidFill>
                  <a:schemeClr val="tx1"/>
                </a:solidFill>
                <a:latin typeface="Times New Roman" panose="02020603050405020304" pitchFamily="18" charset="0"/>
                <a:ea typeface="宋体" panose="02010600030101010101" pitchFamily="2" charset="-122"/>
              </a:defRPr>
            </a:lvl2pPr>
            <a:lvl3pPr marL="1143000" indent="-228600">
              <a:defRPr kumimoji="1">
                <a:solidFill>
                  <a:schemeClr val="tx1"/>
                </a:solidFill>
                <a:latin typeface="Times New Roman" panose="02020603050405020304" pitchFamily="18" charset="0"/>
                <a:ea typeface="宋体" panose="02010600030101010101" pitchFamily="2" charset="-122"/>
              </a:defRPr>
            </a:lvl3pPr>
            <a:lvl4pPr marL="1600200" indent="-228600">
              <a:defRPr kumimoji="1">
                <a:solidFill>
                  <a:schemeClr val="tx1"/>
                </a:solidFill>
                <a:latin typeface="Times New Roman" panose="02020603050405020304" pitchFamily="18" charset="0"/>
                <a:ea typeface="宋体" panose="02010600030101010101" pitchFamily="2" charset="-122"/>
              </a:defRPr>
            </a:lvl4pPr>
            <a:lvl5pPr marL="2057400" indent="-228600">
              <a:defRPr kumimoj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algn="ctr"/>
            <a:r>
              <a:rPr lang="en-CA" altLang="zh-CN" sz="2400" dirty="0" smtClean="0">
                <a:solidFill>
                  <a:schemeClr val="bg1"/>
                </a:solidFill>
                <a:ea typeface="隶书" panose="02010509060101010101" pitchFamily="49" charset="-122"/>
              </a:rPr>
              <a:t>PL/SQL</a:t>
            </a:r>
            <a:endParaRPr lang="zh-CN" altLang="en-US" sz="2400" dirty="0">
              <a:solidFill>
                <a:schemeClr val="bg1"/>
              </a:solidFill>
              <a:effectLst/>
              <a:ea typeface="隶书" panose="02010509060101010101" pitchFamily="49" charset="-122"/>
            </a:endParaRPr>
          </a:p>
        </p:txBody>
      </p:sp>
    </p:spTree>
    <p:extLst>
      <p:ext uri="{BB962C8B-B14F-4D97-AF65-F5344CB8AC3E}">
        <p14:creationId xmlns:p14="http://schemas.microsoft.com/office/powerpoint/2010/main" val="39240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698" y="1978910"/>
            <a:ext cx="8534400" cy="1507067"/>
          </a:xfrm>
        </p:spPr>
        <p:txBody>
          <a:bodyPr/>
          <a:lstStyle/>
          <a:p>
            <a:r>
              <a:rPr lang="en-CA" altLang="zh-CN" b="1" dirty="0" smtClean="0"/>
              <a:t>5. </a:t>
            </a:r>
            <a:r>
              <a:rPr lang="en-US" altLang="zh-CN" b="1" dirty="0" smtClean="0"/>
              <a:t>Our system looks like……</a:t>
            </a:r>
            <a:endParaRPr lang="zh-CN" altLang="en-US" b="1" dirty="0"/>
          </a:p>
        </p:txBody>
      </p:sp>
    </p:spTree>
    <p:extLst>
      <p:ext uri="{BB962C8B-B14F-4D97-AF65-F5344CB8AC3E}">
        <p14:creationId xmlns:p14="http://schemas.microsoft.com/office/powerpoint/2010/main" val="1803424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698" y="350761"/>
            <a:ext cx="8534400" cy="1507067"/>
          </a:xfrm>
        </p:spPr>
        <p:txBody>
          <a:bodyPr/>
          <a:lstStyle/>
          <a:p>
            <a:r>
              <a:rPr lang="en-US" altLang="zh-CN" b="1" dirty="0" smtClean="0"/>
              <a:t>Main frame</a:t>
            </a:r>
            <a:endParaRPr lang="zh-CN" altLang="en-US" b="1" dirty="0"/>
          </a:p>
        </p:txBody>
      </p:sp>
      <p:pic>
        <p:nvPicPr>
          <p:cNvPr id="4" name="Picture 3"/>
          <p:cNvPicPr/>
          <p:nvPr/>
        </p:nvPicPr>
        <p:blipFill>
          <a:blip r:embed="rId2"/>
          <a:stretch>
            <a:fillRect/>
          </a:stretch>
        </p:blipFill>
        <p:spPr>
          <a:xfrm>
            <a:off x="1785257" y="1857828"/>
            <a:ext cx="8636000" cy="4449627"/>
          </a:xfrm>
          <a:prstGeom prst="rect">
            <a:avLst/>
          </a:prstGeom>
        </p:spPr>
      </p:pic>
    </p:spTree>
    <p:extLst>
      <p:ext uri="{BB962C8B-B14F-4D97-AF65-F5344CB8AC3E}">
        <p14:creationId xmlns:p14="http://schemas.microsoft.com/office/powerpoint/2010/main" val="3757837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69698" y="350761"/>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altLang="zh-CN" b="1" dirty="0" smtClean="0"/>
              <a:t>Client management</a:t>
            </a:r>
            <a:endParaRPr lang="zh-CN" altLang="en-US" b="1" dirty="0"/>
          </a:p>
        </p:txBody>
      </p:sp>
      <p:pic>
        <p:nvPicPr>
          <p:cNvPr id="3" name="Picture 2"/>
          <p:cNvPicPr>
            <a:picLocks noChangeAspect="1"/>
          </p:cNvPicPr>
          <p:nvPr/>
        </p:nvPicPr>
        <p:blipFill>
          <a:blip r:embed="rId2"/>
          <a:stretch>
            <a:fillRect/>
          </a:stretch>
        </p:blipFill>
        <p:spPr>
          <a:xfrm>
            <a:off x="1906802" y="1857828"/>
            <a:ext cx="7867650" cy="4476750"/>
          </a:xfrm>
          <a:prstGeom prst="rect">
            <a:avLst/>
          </a:prstGeom>
        </p:spPr>
      </p:pic>
    </p:spTree>
    <p:extLst>
      <p:ext uri="{BB962C8B-B14F-4D97-AF65-F5344CB8AC3E}">
        <p14:creationId xmlns:p14="http://schemas.microsoft.com/office/powerpoint/2010/main" val="1651029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69698" y="350761"/>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altLang="zh-CN" b="1" dirty="0"/>
              <a:t>Client </a:t>
            </a:r>
            <a:r>
              <a:rPr lang="en-CA" altLang="zh-CN" b="1" dirty="0" err="1" smtClean="0"/>
              <a:t>management_Add</a:t>
            </a:r>
            <a:r>
              <a:rPr lang="en-CA" altLang="zh-CN" b="1" dirty="0" smtClean="0"/>
              <a:t> New client</a:t>
            </a:r>
            <a:endParaRPr lang="zh-CN" altLang="en-US" b="1" dirty="0"/>
          </a:p>
        </p:txBody>
      </p:sp>
      <p:pic>
        <p:nvPicPr>
          <p:cNvPr id="2" name="Picture 1"/>
          <p:cNvPicPr>
            <a:picLocks noChangeAspect="1"/>
          </p:cNvPicPr>
          <p:nvPr/>
        </p:nvPicPr>
        <p:blipFill>
          <a:blip r:embed="rId2"/>
          <a:stretch>
            <a:fillRect/>
          </a:stretch>
        </p:blipFill>
        <p:spPr>
          <a:xfrm>
            <a:off x="2567502" y="1198863"/>
            <a:ext cx="6016325" cy="3461044"/>
          </a:xfrm>
          <a:prstGeom prst="rect">
            <a:avLst/>
          </a:prstGeom>
        </p:spPr>
      </p:pic>
      <p:pic>
        <p:nvPicPr>
          <p:cNvPr id="6" name="Picture 5"/>
          <p:cNvPicPr>
            <a:picLocks noChangeAspect="1"/>
          </p:cNvPicPr>
          <p:nvPr/>
        </p:nvPicPr>
        <p:blipFill>
          <a:blip r:embed="rId3"/>
          <a:stretch>
            <a:fillRect/>
          </a:stretch>
        </p:blipFill>
        <p:spPr>
          <a:xfrm>
            <a:off x="2501084" y="4736371"/>
            <a:ext cx="6448425" cy="2047875"/>
          </a:xfrm>
          <a:prstGeom prst="rect">
            <a:avLst/>
          </a:prstGeom>
        </p:spPr>
      </p:pic>
    </p:spTree>
    <p:extLst>
      <p:ext uri="{BB962C8B-B14F-4D97-AF65-F5344CB8AC3E}">
        <p14:creationId xmlns:p14="http://schemas.microsoft.com/office/powerpoint/2010/main" val="166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53" y="667265"/>
            <a:ext cx="8534400" cy="911653"/>
          </a:xfrm>
        </p:spPr>
        <p:txBody>
          <a:bodyPr/>
          <a:lstStyle/>
          <a:p>
            <a:r>
              <a:rPr lang="en-CA" b="1" dirty="0" smtClean="0"/>
              <a:t>Purpose</a:t>
            </a:r>
            <a:endParaRPr lang="en-US" b="1" dirty="0"/>
          </a:p>
        </p:txBody>
      </p:sp>
      <p:sp>
        <p:nvSpPr>
          <p:cNvPr id="4" name="内容占位符 13"/>
          <p:cNvSpPr>
            <a:spLocks noGrp="1"/>
          </p:cNvSpPr>
          <p:nvPr>
            <p:ph idx="1"/>
          </p:nvPr>
        </p:nvSpPr>
        <p:spPr>
          <a:xfrm>
            <a:off x="758353" y="1578918"/>
            <a:ext cx="9312926" cy="4531596"/>
          </a:xfrm>
        </p:spPr>
        <p:txBody>
          <a:bodyPr>
            <a:normAutofit/>
          </a:bodyPr>
          <a:lstStyle/>
          <a:p>
            <a:pPr marL="0" indent="0">
              <a:buNone/>
            </a:pPr>
            <a:r>
              <a:rPr lang="en-US" altLang="zh-CN" sz="3200" b="1" dirty="0"/>
              <a:t>The main purpose of this project is to provide admin of the shipping, post and express company the easiest way to retrieve customer’s information, calculate the delivery charges, track the package information, provide better service for the customer, and generate a detailed post/express report for both the customer and shipping company. </a:t>
            </a:r>
            <a:r>
              <a:rPr lang="en-US" altLang="zh-CN" b="1" dirty="0"/>
              <a:t/>
            </a:r>
            <a:br>
              <a:rPr lang="en-US" altLang="zh-CN" b="1" dirty="0"/>
            </a:br>
            <a:endParaRPr lang="zh-CN" altLang="en-US" b="1" dirty="0"/>
          </a:p>
        </p:txBody>
      </p:sp>
    </p:spTree>
    <p:extLst>
      <p:ext uri="{BB962C8B-B14F-4D97-AF65-F5344CB8AC3E}">
        <p14:creationId xmlns:p14="http://schemas.microsoft.com/office/powerpoint/2010/main" val="3111599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69698" y="350761"/>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altLang="zh-CN" b="1" dirty="0"/>
              <a:t>Client </a:t>
            </a:r>
            <a:r>
              <a:rPr lang="en-CA" altLang="zh-CN" b="1" dirty="0" err="1" smtClean="0"/>
              <a:t>management_Add</a:t>
            </a:r>
            <a:r>
              <a:rPr lang="en-CA" altLang="zh-CN" b="1" dirty="0" smtClean="0"/>
              <a:t> New client</a:t>
            </a:r>
            <a:endParaRPr lang="zh-CN" altLang="en-US" b="1" dirty="0"/>
          </a:p>
        </p:txBody>
      </p:sp>
      <p:pic>
        <p:nvPicPr>
          <p:cNvPr id="3" name="Picture 2"/>
          <p:cNvPicPr>
            <a:picLocks noChangeAspect="1"/>
          </p:cNvPicPr>
          <p:nvPr/>
        </p:nvPicPr>
        <p:blipFill>
          <a:blip r:embed="rId2"/>
          <a:stretch>
            <a:fillRect/>
          </a:stretch>
        </p:blipFill>
        <p:spPr>
          <a:xfrm>
            <a:off x="2631976" y="1104294"/>
            <a:ext cx="6572122" cy="3721274"/>
          </a:xfrm>
          <a:prstGeom prst="rect">
            <a:avLst/>
          </a:prstGeom>
        </p:spPr>
      </p:pic>
      <p:pic>
        <p:nvPicPr>
          <p:cNvPr id="5" name="Picture 4"/>
          <p:cNvPicPr>
            <a:picLocks noChangeAspect="1"/>
          </p:cNvPicPr>
          <p:nvPr/>
        </p:nvPicPr>
        <p:blipFill>
          <a:blip r:embed="rId3"/>
          <a:stretch>
            <a:fillRect/>
          </a:stretch>
        </p:blipFill>
        <p:spPr>
          <a:xfrm>
            <a:off x="2767514" y="4825568"/>
            <a:ext cx="6301045" cy="1952324"/>
          </a:xfrm>
          <a:prstGeom prst="rect">
            <a:avLst/>
          </a:prstGeom>
        </p:spPr>
      </p:pic>
    </p:spTree>
    <p:extLst>
      <p:ext uri="{BB962C8B-B14F-4D97-AF65-F5344CB8AC3E}">
        <p14:creationId xmlns:p14="http://schemas.microsoft.com/office/powerpoint/2010/main" val="12316171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69698" y="350761"/>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altLang="zh-CN" b="1" dirty="0"/>
              <a:t>Client </a:t>
            </a:r>
            <a:r>
              <a:rPr lang="en-CA" altLang="zh-CN" b="1" dirty="0" err="1" smtClean="0"/>
              <a:t>management_client</a:t>
            </a:r>
            <a:r>
              <a:rPr lang="en-CA" altLang="zh-CN" b="1" dirty="0" smtClean="0"/>
              <a:t> List</a:t>
            </a:r>
            <a:endParaRPr lang="zh-CN" altLang="en-US" b="1" dirty="0"/>
          </a:p>
        </p:txBody>
      </p:sp>
      <p:pic>
        <p:nvPicPr>
          <p:cNvPr id="3" name="Picture 2"/>
          <p:cNvPicPr>
            <a:picLocks noChangeAspect="1"/>
          </p:cNvPicPr>
          <p:nvPr/>
        </p:nvPicPr>
        <p:blipFill>
          <a:blip r:embed="rId2"/>
          <a:stretch>
            <a:fillRect/>
          </a:stretch>
        </p:blipFill>
        <p:spPr>
          <a:xfrm>
            <a:off x="1577288" y="1660181"/>
            <a:ext cx="7867650" cy="4476750"/>
          </a:xfrm>
          <a:prstGeom prst="rect">
            <a:avLst/>
          </a:prstGeom>
        </p:spPr>
      </p:pic>
    </p:spTree>
    <p:extLst>
      <p:ext uri="{BB962C8B-B14F-4D97-AF65-F5344CB8AC3E}">
        <p14:creationId xmlns:p14="http://schemas.microsoft.com/office/powerpoint/2010/main" val="1364485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69698" y="350761"/>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altLang="zh-CN" b="1" dirty="0"/>
              <a:t>Client </a:t>
            </a:r>
            <a:r>
              <a:rPr lang="en-CA" altLang="zh-CN" b="1" dirty="0" err="1" smtClean="0"/>
              <a:t>management_client</a:t>
            </a:r>
            <a:r>
              <a:rPr lang="en-CA" altLang="zh-CN" b="1" dirty="0" smtClean="0"/>
              <a:t> List</a:t>
            </a:r>
            <a:endParaRPr lang="zh-CN" altLang="en-US" b="1" dirty="0"/>
          </a:p>
        </p:txBody>
      </p:sp>
      <p:pic>
        <p:nvPicPr>
          <p:cNvPr id="2" name="Picture 1"/>
          <p:cNvPicPr>
            <a:picLocks noChangeAspect="1"/>
          </p:cNvPicPr>
          <p:nvPr/>
        </p:nvPicPr>
        <p:blipFill>
          <a:blip r:embed="rId2"/>
          <a:stretch>
            <a:fillRect/>
          </a:stretch>
        </p:blipFill>
        <p:spPr>
          <a:xfrm>
            <a:off x="980303" y="1427478"/>
            <a:ext cx="9873434" cy="5411472"/>
          </a:xfrm>
          <a:prstGeom prst="rect">
            <a:avLst/>
          </a:prstGeom>
        </p:spPr>
      </p:pic>
      <p:sp>
        <p:nvSpPr>
          <p:cNvPr id="5" name="Oval 4"/>
          <p:cNvSpPr/>
          <p:nvPr/>
        </p:nvSpPr>
        <p:spPr>
          <a:xfrm>
            <a:off x="2191266" y="2578443"/>
            <a:ext cx="1935891" cy="4201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88839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69698" y="350761"/>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altLang="zh-CN" b="1" dirty="0"/>
              <a:t>Client </a:t>
            </a:r>
            <a:r>
              <a:rPr lang="en-CA" altLang="zh-CN" b="1" dirty="0" err="1" smtClean="0"/>
              <a:t>management_client</a:t>
            </a:r>
            <a:r>
              <a:rPr lang="en-CA" altLang="zh-CN" b="1" dirty="0" smtClean="0"/>
              <a:t> List</a:t>
            </a:r>
            <a:endParaRPr lang="zh-CN" altLang="en-US" b="1" dirty="0"/>
          </a:p>
        </p:txBody>
      </p:sp>
      <p:pic>
        <p:nvPicPr>
          <p:cNvPr id="3" name="Picture 2"/>
          <p:cNvPicPr>
            <a:picLocks noChangeAspect="1"/>
          </p:cNvPicPr>
          <p:nvPr/>
        </p:nvPicPr>
        <p:blipFill>
          <a:blip r:embed="rId2"/>
          <a:stretch>
            <a:fillRect/>
          </a:stretch>
        </p:blipFill>
        <p:spPr>
          <a:xfrm>
            <a:off x="2518502" y="1669408"/>
            <a:ext cx="7237959" cy="4585195"/>
          </a:xfrm>
          <a:prstGeom prst="rect">
            <a:avLst/>
          </a:prstGeom>
        </p:spPr>
      </p:pic>
      <p:sp>
        <p:nvSpPr>
          <p:cNvPr id="6" name="Oval 5"/>
          <p:cNvSpPr/>
          <p:nvPr/>
        </p:nvSpPr>
        <p:spPr>
          <a:xfrm>
            <a:off x="3369276" y="2734962"/>
            <a:ext cx="1567622" cy="5272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36059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69698" y="350761"/>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altLang="zh-CN" b="1" dirty="0"/>
              <a:t>Client </a:t>
            </a:r>
            <a:r>
              <a:rPr lang="en-CA" altLang="zh-CN" b="1" dirty="0" err="1" smtClean="0"/>
              <a:t>management_client</a:t>
            </a:r>
            <a:r>
              <a:rPr lang="en-CA" altLang="zh-CN" b="1" dirty="0" smtClean="0"/>
              <a:t> List</a:t>
            </a:r>
            <a:endParaRPr lang="zh-CN" altLang="en-US" b="1" dirty="0"/>
          </a:p>
        </p:txBody>
      </p:sp>
      <p:pic>
        <p:nvPicPr>
          <p:cNvPr id="2" name="Picture 1"/>
          <p:cNvPicPr>
            <a:picLocks noChangeAspect="1"/>
          </p:cNvPicPr>
          <p:nvPr/>
        </p:nvPicPr>
        <p:blipFill>
          <a:blip r:embed="rId2"/>
          <a:stretch>
            <a:fillRect/>
          </a:stretch>
        </p:blipFill>
        <p:spPr>
          <a:xfrm>
            <a:off x="319018" y="1637915"/>
            <a:ext cx="5608906" cy="3553201"/>
          </a:xfrm>
          <a:prstGeom prst="rect">
            <a:avLst/>
          </a:prstGeom>
        </p:spPr>
      </p:pic>
      <p:sp>
        <p:nvSpPr>
          <p:cNvPr id="5" name="Oval 4"/>
          <p:cNvSpPr/>
          <p:nvPr/>
        </p:nvSpPr>
        <p:spPr>
          <a:xfrm>
            <a:off x="3665837" y="2026507"/>
            <a:ext cx="1911405" cy="4530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6071514" y="1664214"/>
            <a:ext cx="5879544" cy="3720517"/>
          </a:xfrm>
          <a:prstGeom prst="rect">
            <a:avLst/>
          </a:prstGeom>
        </p:spPr>
      </p:pic>
    </p:spTree>
    <p:extLst>
      <p:ext uri="{BB962C8B-B14F-4D97-AF65-F5344CB8AC3E}">
        <p14:creationId xmlns:p14="http://schemas.microsoft.com/office/powerpoint/2010/main" val="35540516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69698" y="350761"/>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smtClean="0"/>
              <a:t>Add new package</a:t>
            </a:r>
          </a:p>
          <a:p>
            <a:r>
              <a:rPr lang="en-CA" altLang="zh-CN" b="1" dirty="0" smtClean="0"/>
              <a:t>Search package info</a:t>
            </a:r>
            <a:endParaRPr lang="zh-CN" altLang="en-US" b="1" dirty="0"/>
          </a:p>
        </p:txBody>
      </p:sp>
      <p:pic>
        <p:nvPicPr>
          <p:cNvPr id="3" name="Picture 2"/>
          <p:cNvPicPr>
            <a:picLocks noChangeAspect="1"/>
          </p:cNvPicPr>
          <p:nvPr/>
        </p:nvPicPr>
        <p:blipFill>
          <a:blip r:embed="rId2"/>
          <a:stretch>
            <a:fillRect/>
          </a:stretch>
        </p:blipFill>
        <p:spPr>
          <a:xfrm>
            <a:off x="897924" y="1857828"/>
            <a:ext cx="4802659" cy="3812748"/>
          </a:xfrm>
          <a:prstGeom prst="rect">
            <a:avLst/>
          </a:prstGeom>
        </p:spPr>
      </p:pic>
      <p:pic>
        <p:nvPicPr>
          <p:cNvPr id="5" name="Picture 4"/>
          <p:cNvPicPr>
            <a:picLocks noChangeAspect="1"/>
          </p:cNvPicPr>
          <p:nvPr/>
        </p:nvPicPr>
        <p:blipFill>
          <a:blip r:embed="rId3"/>
          <a:stretch>
            <a:fillRect/>
          </a:stretch>
        </p:blipFill>
        <p:spPr>
          <a:xfrm>
            <a:off x="6638906" y="3694932"/>
            <a:ext cx="3512041" cy="3127160"/>
          </a:xfrm>
          <a:prstGeom prst="rect">
            <a:avLst/>
          </a:prstGeom>
        </p:spPr>
      </p:pic>
      <p:pic>
        <p:nvPicPr>
          <p:cNvPr id="6" name="Picture 5"/>
          <p:cNvPicPr>
            <a:picLocks noChangeAspect="1"/>
          </p:cNvPicPr>
          <p:nvPr/>
        </p:nvPicPr>
        <p:blipFill>
          <a:blip r:embed="rId4"/>
          <a:stretch>
            <a:fillRect/>
          </a:stretch>
        </p:blipFill>
        <p:spPr>
          <a:xfrm>
            <a:off x="6945450" y="350761"/>
            <a:ext cx="4517296" cy="3018470"/>
          </a:xfrm>
          <a:prstGeom prst="rect">
            <a:avLst/>
          </a:prstGeom>
        </p:spPr>
      </p:pic>
    </p:spTree>
    <p:extLst>
      <p:ext uri="{BB962C8B-B14F-4D97-AF65-F5344CB8AC3E}">
        <p14:creationId xmlns:p14="http://schemas.microsoft.com/office/powerpoint/2010/main" val="24322502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69698" y="350761"/>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smtClean="0"/>
              <a:t>Add new category</a:t>
            </a:r>
          </a:p>
          <a:p>
            <a:r>
              <a:rPr lang="en-CA" altLang="zh-CN" b="1" dirty="0" smtClean="0"/>
              <a:t>Search category list</a:t>
            </a:r>
            <a:endParaRPr lang="zh-CN" altLang="en-US" b="1" dirty="0"/>
          </a:p>
        </p:txBody>
      </p:sp>
      <p:pic>
        <p:nvPicPr>
          <p:cNvPr id="5" name="Picture 4"/>
          <p:cNvPicPr>
            <a:picLocks noChangeAspect="1"/>
          </p:cNvPicPr>
          <p:nvPr/>
        </p:nvPicPr>
        <p:blipFill>
          <a:blip r:embed="rId2"/>
          <a:stretch>
            <a:fillRect/>
          </a:stretch>
        </p:blipFill>
        <p:spPr>
          <a:xfrm>
            <a:off x="552785" y="2014347"/>
            <a:ext cx="5622632" cy="3731483"/>
          </a:xfrm>
          <a:prstGeom prst="rect">
            <a:avLst/>
          </a:prstGeom>
        </p:spPr>
      </p:pic>
      <p:pic>
        <p:nvPicPr>
          <p:cNvPr id="6" name="Picture 5"/>
          <p:cNvPicPr>
            <a:picLocks noChangeAspect="1"/>
          </p:cNvPicPr>
          <p:nvPr/>
        </p:nvPicPr>
        <p:blipFill>
          <a:blip r:embed="rId3"/>
          <a:stretch>
            <a:fillRect/>
          </a:stretch>
        </p:blipFill>
        <p:spPr>
          <a:xfrm>
            <a:off x="8356356" y="292444"/>
            <a:ext cx="3140804" cy="2765110"/>
          </a:xfrm>
          <a:prstGeom prst="rect">
            <a:avLst/>
          </a:prstGeom>
        </p:spPr>
      </p:pic>
      <p:pic>
        <p:nvPicPr>
          <p:cNvPr id="7" name="Picture 6"/>
          <p:cNvPicPr>
            <a:picLocks noChangeAspect="1"/>
          </p:cNvPicPr>
          <p:nvPr/>
        </p:nvPicPr>
        <p:blipFill>
          <a:blip r:embed="rId4"/>
          <a:stretch>
            <a:fillRect/>
          </a:stretch>
        </p:blipFill>
        <p:spPr>
          <a:xfrm>
            <a:off x="7522861" y="3253947"/>
            <a:ext cx="3974299" cy="3524378"/>
          </a:xfrm>
          <a:prstGeom prst="rect">
            <a:avLst/>
          </a:prstGeom>
        </p:spPr>
      </p:pic>
    </p:spTree>
    <p:extLst>
      <p:ext uri="{BB962C8B-B14F-4D97-AF65-F5344CB8AC3E}">
        <p14:creationId xmlns:p14="http://schemas.microsoft.com/office/powerpoint/2010/main" val="14553884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69698" y="350761"/>
            <a:ext cx="8534400" cy="1507067"/>
          </a:xfrm>
          <a:prstGeom prst="rect">
            <a:avLst/>
          </a:prstGeom>
          <a:effectLst/>
        </p:spPr>
        <p:txBody>
          <a:bodyPr vert="horz" lIns="91440" tIns="45720" rIns="91440" bIns="45720" rtlCol="0" anchor="ctr">
            <a:normAutofit fontScale="9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smtClean="0"/>
              <a:t>Add new package category</a:t>
            </a:r>
          </a:p>
          <a:p>
            <a:r>
              <a:rPr lang="en-CA" altLang="zh-CN" b="1" dirty="0" smtClean="0"/>
              <a:t>Search package category</a:t>
            </a:r>
          </a:p>
          <a:p>
            <a:r>
              <a:rPr lang="en-CA" altLang="zh-CN" b="1" dirty="0" smtClean="0"/>
              <a:t> info</a:t>
            </a:r>
            <a:endParaRPr lang="zh-CN" altLang="en-US" b="1" dirty="0"/>
          </a:p>
        </p:txBody>
      </p:sp>
      <p:pic>
        <p:nvPicPr>
          <p:cNvPr id="6" name="Picture 5"/>
          <p:cNvPicPr>
            <a:picLocks noChangeAspect="1"/>
          </p:cNvPicPr>
          <p:nvPr/>
        </p:nvPicPr>
        <p:blipFill>
          <a:blip r:embed="rId2"/>
          <a:stretch>
            <a:fillRect/>
          </a:stretch>
        </p:blipFill>
        <p:spPr>
          <a:xfrm>
            <a:off x="276398" y="2157135"/>
            <a:ext cx="5572467" cy="3632629"/>
          </a:xfrm>
          <a:prstGeom prst="rect">
            <a:avLst/>
          </a:prstGeom>
        </p:spPr>
      </p:pic>
      <p:pic>
        <p:nvPicPr>
          <p:cNvPr id="7" name="Picture 6"/>
          <p:cNvPicPr>
            <a:picLocks noChangeAspect="1"/>
          </p:cNvPicPr>
          <p:nvPr/>
        </p:nvPicPr>
        <p:blipFill>
          <a:blip r:embed="rId3"/>
          <a:stretch>
            <a:fillRect/>
          </a:stretch>
        </p:blipFill>
        <p:spPr>
          <a:xfrm>
            <a:off x="7441599" y="95159"/>
            <a:ext cx="3981450" cy="3505200"/>
          </a:xfrm>
          <a:prstGeom prst="rect">
            <a:avLst/>
          </a:prstGeom>
        </p:spPr>
      </p:pic>
      <p:pic>
        <p:nvPicPr>
          <p:cNvPr id="8" name="Picture 7"/>
          <p:cNvPicPr>
            <a:picLocks noChangeAspect="1"/>
          </p:cNvPicPr>
          <p:nvPr/>
        </p:nvPicPr>
        <p:blipFill>
          <a:blip r:embed="rId4"/>
          <a:stretch>
            <a:fillRect/>
          </a:stretch>
        </p:blipFill>
        <p:spPr>
          <a:xfrm>
            <a:off x="6316626" y="3624649"/>
            <a:ext cx="3565561" cy="3161913"/>
          </a:xfrm>
          <a:prstGeom prst="rect">
            <a:avLst/>
          </a:prstGeom>
        </p:spPr>
      </p:pic>
    </p:spTree>
    <p:extLst>
      <p:ext uri="{BB962C8B-B14F-4D97-AF65-F5344CB8AC3E}">
        <p14:creationId xmlns:p14="http://schemas.microsoft.com/office/powerpoint/2010/main" val="38384061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69698" y="350761"/>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smtClean="0"/>
              <a:t>Add new Location</a:t>
            </a:r>
          </a:p>
          <a:p>
            <a:r>
              <a:rPr lang="en-CA" altLang="zh-CN" b="1" dirty="0" smtClean="0"/>
              <a:t>Search location info</a:t>
            </a:r>
            <a:endParaRPr lang="zh-CN" altLang="en-US" b="1" dirty="0"/>
          </a:p>
        </p:txBody>
      </p:sp>
      <p:pic>
        <p:nvPicPr>
          <p:cNvPr id="5" name="Picture 4"/>
          <p:cNvPicPr>
            <a:picLocks noChangeAspect="1"/>
          </p:cNvPicPr>
          <p:nvPr/>
        </p:nvPicPr>
        <p:blipFill>
          <a:blip r:embed="rId2"/>
          <a:stretch>
            <a:fillRect/>
          </a:stretch>
        </p:blipFill>
        <p:spPr>
          <a:xfrm>
            <a:off x="539321" y="1857828"/>
            <a:ext cx="5540203" cy="4476750"/>
          </a:xfrm>
          <a:prstGeom prst="rect">
            <a:avLst/>
          </a:prstGeom>
        </p:spPr>
      </p:pic>
      <p:pic>
        <p:nvPicPr>
          <p:cNvPr id="6" name="Picture 5"/>
          <p:cNvPicPr>
            <a:picLocks noChangeAspect="1"/>
          </p:cNvPicPr>
          <p:nvPr/>
        </p:nvPicPr>
        <p:blipFill>
          <a:blip r:embed="rId3"/>
          <a:stretch>
            <a:fillRect/>
          </a:stretch>
        </p:blipFill>
        <p:spPr>
          <a:xfrm>
            <a:off x="6922615" y="105228"/>
            <a:ext cx="3981450" cy="3505200"/>
          </a:xfrm>
          <a:prstGeom prst="rect">
            <a:avLst/>
          </a:prstGeom>
        </p:spPr>
      </p:pic>
      <p:pic>
        <p:nvPicPr>
          <p:cNvPr id="7" name="Picture 6"/>
          <p:cNvPicPr>
            <a:picLocks noChangeAspect="1"/>
          </p:cNvPicPr>
          <p:nvPr/>
        </p:nvPicPr>
        <p:blipFill>
          <a:blip r:embed="rId4"/>
          <a:stretch>
            <a:fillRect/>
          </a:stretch>
        </p:blipFill>
        <p:spPr>
          <a:xfrm>
            <a:off x="7153029" y="3660508"/>
            <a:ext cx="3454088" cy="3063059"/>
          </a:xfrm>
          <a:prstGeom prst="rect">
            <a:avLst/>
          </a:prstGeom>
        </p:spPr>
      </p:pic>
    </p:spTree>
    <p:extLst>
      <p:ext uri="{BB962C8B-B14F-4D97-AF65-F5344CB8AC3E}">
        <p14:creationId xmlns:p14="http://schemas.microsoft.com/office/powerpoint/2010/main" val="23733786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69698" y="350761"/>
            <a:ext cx="8534400" cy="1507067"/>
          </a:xfrm>
          <a:prstGeom prst="rect">
            <a:avLst/>
          </a:prstGeom>
          <a:effectLst/>
        </p:spPr>
        <p:txBody>
          <a:bodyPr vert="horz" lIns="91440" tIns="45720" rIns="91440" bIns="45720" rtlCol="0" anchor="ctr">
            <a:normAutofit fontScale="70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altLang="zh-CN" b="1" dirty="0" smtClean="0"/>
              <a:t>Shipping price calculation</a:t>
            </a:r>
          </a:p>
          <a:p>
            <a:endParaRPr lang="en-US" b="1" dirty="0" smtClean="0">
              <a:solidFill>
                <a:schemeClr val="bg1"/>
              </a:solidFill>
              <a:latin typeface="Calibri" panose="020F0502020204030204" pitchFamily="34" charset="0"/>
              <a:ea typeface="SimSun" panose="02010600030101010101" pitchFamily="2" charset="-122"/>
              <a:cs typeface="Times New Roman" panose="02020603050405020304" pitchFamily="18" charset="0"/>
            </a:endParaRPr>
          </a:p>
          <a:p>
            <a:r>
              <a:rPr lang="en-US" b="1" dirty="0" err="1" smtClean="0">
                <a:solidFill>
                  <a:schemeClr val="bg1"/>
                </a:solidFill>
                <a:latin typeface="Calibri" panose="020F0502020204030204" pitchFamily="34" charset="0"/>
                <a:ea typeface="SimSun" panose="02010600030101010101" pitchFamily="2" charset="-122"/>
                <a:cs typeface="Times New Roman" panose="02020603050405020304" pitchFamily="18" charset="0"/>
              </a:rPr>
              <a:t>Shipping_charge</a:t>
            </a:r>
            <a:r>
              <a:rPr lang="en-US" b="1" dirty="0" smtClean="0">
                <a:solidFill>
                  <a:schemeClr val="bg1"/>
                </a:solidFill>
                <a:latin typeface="Calibri" panose="020F0502020204030204" pitchFamily="34" charset="0"/>
                <a:ea typeface="SimSun" panose="02010600030101010101" pitchFamily="2" charset="-122"/>
                <a:cs typeface="Times New Roman" panose="02020603050405020304" pitchFamily="18" charset="0"/>
              </a:rPr>
              <a:t> </a:t>
            </a:r>
            <a:r>
              <a:rPr lang="en-US" b="1" dirty="0">
                <a:solidFill>
                  <a:schemeClr val="bg1"/>
                </a:solidFill>
                <a:latin typeface="Calibri" panose="020F0502020204030204" pitchFamily="34" charset="0"/>
                <a:ea typeface="SimSun" panose="02010600030101010101" pitchFamily="2" charset="-122"/>
                <a:cs typeface="Times New Roman" panose="02020603050405020304" pitchFamily="18" charset="0"/>
              </a:rPr>
              <a:t>= (</a:t>
            </a:r>
            <a:r>
              <a:rPr lang="en-US" b="1" dirty="0" err="1">
                <a:solidFill>
                  <a:schemeClr val="bg1"/>
                </a:solidFill>
                <a:latin typeface="Calibri" panose="020F0502020204030204" pitchFamily="34" charset="0"/>
                <a:ea typeface="SimSun" panose="02010600030101010101" pitchFamily="2" charset="-122"/>
                <a:cs typeface="Times New Roman" panose="02020603050405020304" pitchFamily="18" charset="0"/>
              </a:rPr>
              <a:t>package_category_rate</a:t>
            </a:r>
            <a:r>
              <a:rPr lang="en-US" b="1" dirty="0">
                <a:solidFill>
                  <a:schemeClr val="bg1"/>
                </a:solidFill>
                <a:latin typeface="Calibri" panose="020F0502020204030204" pitchFamily="34" charset="0"/>
                <a:ea typeface="SimSun" panose="02010600030101010101" pitchFamily="2" charset="-122"/>
                <a:cs typeface="Times New Roman" panose="02020603050405020304" pitchFamily="18" charset="0"/>
              </a:rPr>
              <a:t> + </a:t>
            </a:r>
            <a:r>
              <a:rPr lang="en-US" b="1" dirty="0" err="1">
                <a:solidFill>
                  <a:schemeClr val="bg1"/>
                </a:solidFill>
                <a:latin typeface="Calibri" panose="020F0502020204030204" pitchFamily="34" charset="0"/>
                <a:ea typeface="SimSun" panose="02010600030101010101" pitchFamily="2" charset="-122"/>
                <a:cs typeface="Times New Roman" panose="02020603050405020304" pitchFamily="18" charset="0"/>
              </a:rPr>
              <a:t>location_rate</a:t>
            </a:r>
            <a:r>
              <a:rPr lang="en-US" b="1" dirty="0">
                <a:solidFill>
                  <a:schemeClr val="bg1"/>
                </a:solidFill>
                <a:latin typeface="Calibri" panose="020F0502020204030204" pitchFamily="34" charset="0"/>
                <a:ea typeface="SimSun" panose="02010600030101010101" pitchFamily="2" charset="-122"/>
                <a:cs typeface="Times New Roman" panose="02020603050405020304" pitchFamily="18" charset="0"/>
              </a:rPr>
              <a:t>) *weight + </a:t>
            </a:r>
            <a:r>
              <a:rPr lang="en-US" b="1" dirty="0" err="1">
                <a:solidFill>
                  <a:schemeClr val="bg1"/>
                </a:solidFill>
                <a:latin typeface="Calibri" panose="020F0502020204030204" pitchFamily="34" charset="0"/>
                <a:ea typeface="SimSun" panose="02010600030101010101" pitchFamily="2" charset="-122"/>
                <a:cs typeface="Times New Roman" panose="02020603050405020304" pitchFamily="18" charset="0"/>
              </a:rPr>
              <a:t>shipping_category_rate</a:t>
            </a:r>
            <a:r>
              <a:rPr lang="en-US" b="1" dirty="0">
                <a:solidFill>
                  <a:schemeClr val="bg1"/>
                </a:solidFill>
                <a:latin typeface="Calibri" panose="020F0502020204030204" pitchFamily="34" charset="0"/>
                <a:ea typeface="SimSun" panose="02010600030101010101" pitchFamily="2" charset="-122"/>
                <a:cs typeface="Times New Roman" panose="02020603050405020304" pitchFamily="18" charset="0"/>
              </a:rPr>
              <a:t>;</a:t>
            </a:r>
          </a:p>
          <a:p>
            <a:endParaRPr lang="zh-CN" altLang="en-US" b="1" dirty="0"/>
          </a:p>
        </p:txBody>
      </p:sp>
      <p:pic>
        <p:nvPicPr>
          <p:cNvPr id="3" name="Picture 2"/>
          <p:cNvPicPr>
            <a:picLocks noChangeAspect="1"/>
          </p:cNvPicPr>
          <p:nvPr/>
        </p:nvPicPr>
        <p:blipFill>
          <a:blip r:embed="rId2"/>
          <a:stretch>
            <a:fillRect/>
          </a:stretch>
        </p:blipFill>
        <p:spPr>
          <a:xfrm>
            <a:off x="1964467" y="1989695"/>
            <a:ext cx="7867650" cy="4476750"/>
          </a:xfrm>
          <a:prstGeom prst="rect">
            <a:avLst/>
          </a:prstGeom>
        </p:spPr>
      </p:pic>
    </p:spTree>
    <p:extLst>
      <p:ext uri="{BB962C8B-B14F-4D97-AF65-F5344CB8AC3E}">
        <p14:creationId xmlns:p14="http://schemas.microsoft.com/office/powerpoint/2010/main" val="884712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3"/>
          <p:cNvSpPr>
            <a:spLocks noGrp="1"/>
          </p:cNvSpPr>
          <p:nvPr>
            <p:ph idx="1"/>
          </p:nvPr>
        </p:nvSpPr>
        <p:spPr>
          <a:xfrm>
            <a:off x="710109" y="1277462"/>
            <a:ext cx="10459146" cy="4177164"/>
          </a:xfrm>
        </p:spPr>
        <p:txBody>
          <a:bodyPr>
            <a:normAutofit/>
          </a:bodyPr>
          <a:lstStyle/>
          <a:p>
            <a:r>
              <a:rPr lang="en-CA" altLang="zh-CN" sz="3200" b="1" dirty="0"/>
              <a:t>System functions</a:t>
            </a:r>
            <a:r>
              <a:rPr lang="zh-CN" altLang="en-US" sz="3200" b="1" dirty="0"/>
              <a:t> </a:t>
            </a:r>
          </a:p>
          <a:p>
            <a:r>
              <a:rPr lang="en-US" altLang="zh-CN" sz="3200" b="1" dirty="0"/>
              <a:t>Function has been achieved</a:t>
            </a:r>
          </a:p>
          <a:p>
            <a:r>
              <a:rPr lang="en-US" altLang="zh-CN" sz="3200" b="1" dirty="0"/>
              <a:t>The work in the future</a:t>
            </a:r>
            <a:endParaRPr lang="zh-CN" altLang="en-US" sz="3200" b="1" dirty="0"/>
          </a:p>
          <a:p>
            <a:r>
              <a:rPr lang="en-US" altLang="zh-CN" sz="3200" b="1" dirty="0"/>
              <a:t>The techniques we used</a:t>
            </a:r>
          </a:p>
          <a:p>
            <a:r>
              <a:rPr lang="en-US" altLang="zh-CN" sz="3200" b="1" dirty="0" smtClean="0"/>
              <a:t>Our system looks like……</a:t>
            </a:r>
          </a:p>
          <a:p>
            <a:r>
              <a:rPr lang="en-US" altLang="zh-CN" sz="3200" b="1" dirty="0" smtClean="0"/>
              <a:t>We are still thinking about……</a:t>
            </a:r>
          </a:p>
          <a:p>
            <a:endParaRPr lang="zh-CN" altLang="en-US" b="1" dirty="0"/>
          </a:p>
        </p:txBody>
      </p:sp>
    </p:spTree>
    <p:extLst>
      <p:ext uri="{BB962C8B-B14F-4D97-AF65-F5344CB8AC3E}">
        <p14:creationId xmlns:p14="http://schemas.microsoft.com/office/powerpoint/2010/main" val="5974732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698" y="1978910"/>
            <a:ext cx="8534400" cy="1507067"/>
          </a:xfrm>
        </p:spPr>
        <p:txBody>
          <a:bodyPr/>
          <a:lstStyle/>
          <a:p>
            <a:r>
              <a:rPr lang="en-CA" altLang="zh-CN" b="1" dirty="0" smtClean="0"/>
              <a:t>5. </a:t>
            </a:r>
            <a:r>
              <a:rPr lang="en-US" altLang="zh-CN" b="1" dirty="0" smtClean="0"/>
              <a:t>We are still thinking about……</a:t>
            </a:r>
            <a:endParaRPr lang="zh-CN" altLang="en-US" b="1" dirty="0"/>
          </a:p>
        </p:txBody>
      </p:sp>
    </p:spTree>
    <p:extLst>
      <p:ext uri="{BB962C8B-B14F-4D97-AF65-F5344CB8AC3E}">
        <p14:creationId xmlns:p14="http://schemas.microsoft.com/office/powerpoint/2010/main" val="33050505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9012" y="2046515"/>
            <a:ext cx="8534400" cy="2496456"/>
          </a:xfrm>
        </p:spPr>
        <p:txBody>
          <a:bodyPr vert="horz" lIns="91440" tIns="45720" rIns="91440" bIns="45720" rtlCol="0" anchor="ctr">
            <a:normAutofit/>
          </a:bodyPr>
          <a:lstStyle/>
          <a:p>
            <a:pPr lvl="1"/>
            <a:r>
              <a:rPr lang="en-US" altLang="zh-CN" sz="3600" b="1" dirty="0"/>
              <a:t>Who will use this system</a:t>
            </a:r>
          </a:p>
          <a:p>
            <a:pPr lvl="1"/>
            <a:r>
              <a:rPr lang="en-US" altLang="zh-CN" sz="3600" b="1" dirty="0"/>
              <a:t>Tracking </a:t>
            </a:r>
            <a:r>
              <a:rPr lang="en-US" altLang="zh-CN" sz="3600" b="1" dirty="0" smtClean="0"/>
              <a:t>package</a:t>
            </a:r>
            <a:endParaRPr lang="en-US" altLang="zh-CN" sz="3600" b="1" dirty="0"/>
          </a:p>
        </p:txBody>
      </p:sp>
      <p:sp>
        <p:nvSpPr>
          <p:cNvPr id="5" name="Title 1"/>
          <p:cNvSpPr txBox="1">
            <a:spLocks/>
          </p:cNvSpPr>
          <p:nvPr/>
        </p:nvSpPr>
        <p:spPr>
          <a:xfrm>
            <a:off x="742269" y="641047"/>
            <a:ext cx="8534400" cy="123129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smtClean="0"/>
              <a:t>The </a:t>
            </a:r>
            <a:r>
              <a:rPr lang="en-US" altLang="zh-CN" b="1" dirty="0"/>
              <a:t>scope of the </a:t>
            </a:r>
            <a:r>
              <a:rPr lang="en-US" altLang="zh-CN" b="1" dirty="0" smtClean="0"/>
              <a:t>system</a:t>
            </a:r>
            <a:endParaRPr lang="en-US" altLang="zh-CN" b="1" dirty="0"/>
          </a:p>
        </p:txBody>
      </p:sp>
    </p:spTree>
    <p:extLst>
      <p:ext uri="{BB962C8B-B14F-4D97-AF65-F5344CB8AC3E}">
        <p14:creationId xmlns:p14="http://schemas.microsoft.com/office/powerpoint/2010/main" val="22313012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9012" y="2046515"/>
            <a:ext cx="8534400" cy="2307771"/>
          </a:xfrm>
        </p:spPr>
        <p:txBody>
          <a:bodyPr vert="horz" lIns="91440" tIns="45720" rIns="91440" bIns="45720" rtlCol="0" anchor="ctr">
            <a:normAutofit/>
          </a:bodyPr>
          <a:lstStyle/>
          <a:p>
            <a:pPr lvl="1"/>
            <a:r>
              <a:rPr lang="en-US" altLang="zh-CN" sz="3600" b="1" dirty="0" smtClean="0"/>
              <a:t>Exception handling</a:t>
            </a:r>
            <a:endParaRPr lang="en-US" altLang="zh-CN" sz="3600" b="1" dirty="0"/>
          </a:p>
          <a:p>
            <a:pPr lvl="1"/>
            <a:r>
              <a:rPr lang="en-US" altLang="zh-CN" sz="3600" b="1" dirty="0" smtClean="0"/>
              <a:t>Make the operation sample</a:t>
            </a:r>
            <a:endParaRPr lang="en-US" altLang="zh-CN" sz="3600" b="1" dirty="0"/>
          </a:p>
        </p:txBody>
      </p:sp>
      <p:sp>
        <p:nvSpPr>
          <p:cNvPr id="5" name="Title 1"/>
          <p:cNvSpPr txBox="1">
            <a:spLocks/>
          </p:cNvSpPr>
          <p:nvPr/>
        </p:nvSpPr>
        <p:spPr>
          <a:xfrm>
            <a:off x="742269" y="641047"/>
            <a:ext cx="8534400" cy="123129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t>The detail of the user </a:t>
            </a:r>
            <a:r>
              <a:rPr lang="en-US" altLang="zh-CN" b="1" dirty="0" smtClean="0"/>
              <a:t>interface</a:t>
            </a:r>
            <a:endParaRPr lang="en-US" altLang="zh-CN" b="1" dirty="0"/>
          </a:p>
        </p:txBody>
      </p:sp>
    </p:spTree>
    <p:extLst>
      <p:ext uri="{BB962C8B-B14F-4D97-AF65-F5344CB8AC3E}">
        <p14:creationId xmlns:p14="http://schemas.microsoft.com/office/powerpoint/2010/main" val="29503993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669" y="2007939"/>
            <a:ext cx="8534400" cy="1507067"/>
          </a:xfrm>
        </p:spPr>
        <p:txBody>
          <a:bodyPr/>
          <a:lstStyle/>
          <a:p>
            <a:r>
              <a:rPr lang="en-US" altLang="zh-CN" b="1" dirty="0" smtClean="0"/>
              <a:t>Thank </a:t>
            </a:r>
            <a:r>
              <a:rPr lang="en-US" altLang="zh-CN" b="1" dirty="0"/>
              <a:t>you for your attendance</a:t>
            </a:r>
            <a:endParaRPr lang="zh-CN" altLang="en-US" b="1" dirty="0"/>
          </a:p>
        </p:txBody>
      </p:sp>
    </p:spTree>
    <p:extLst>
      <p:ext uri="{BB962C8B-B14F-4D97-AF65-F5344CB8AC3E}">
        <p14:creationId xmlns:p14="http://schemas.microsoft.com/office/powerpoint/2010/main" val="2191809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698" y="1978910"/>
            <a:ext cx="8534400" cy="1507067"/>
          </a:xfrm>
        </p:spPr>
        <p:txBody>
          <a:bodyPr/>
          <a:lstStyle/>
          <a:p>
            <a:r>
              <a:rPr lang="en-CA" altLang="zh-CN" b="1" dirty="0" smtClean="0"/>
              <a:t>1. System </a:t>
            </a:r>
            <a:r>
              <a:rPr lang="en-CA" altLang="zh-CN" b="1" dirty="0"/>
              <a:t>functions</a:t>
            </a:r>
            <a:r>
              <a:rPr lang="zh-CN" altLang="en-US" b="1" dirty="0"/>
              <a:t> </a:t>
            </a:r>
            <a:endParaRPr lang="en-US" dirty="0"/>
          </a:p>
        </p:txBody>
      </p:sp>
    </p:spTree>
    <p:extLst>
      <p:ext uri="{BB962C8B-B14F-4D97-AF65-F5344CB8AC3E}">
        <p14:creationId xmlns:p14="http://schemas.microsoft.com/office/powerpoint/2010/main" val="2932628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834" y="716692"/>
            <a:ext cx="9349474" cy="1035221"/>
          </a:xfrm>
        </p:spPr>
        <p:txBody>
          <a:bodyPr>
            <a:normAutofit/>
          </a:bodyPr>
          <a:lstStyle/>
          <a:p>
            <a:r>
              <a:rPr lang="en-US" altLang="zh-CN" b="1" dirty="0" smtClean="0"/>
              <a:t>Functional </a:t>
            </a:r>
            <a:r>
              <a:rPr lang="en-US" altLang="zh-CN" b="1" dirty="0"/>
              <a:t>Decomposition Diagram</a:t>
            </a:r>
            <a:endParaRPr lang="en-US" b="1" dirty="0"/>
          </a:p>
        </p:txBody>
      </p:sp>
      <p:grpSp>
        <p:nvGrpSpPr>
          <p:cNvPr id="5" name="Group 4"/>
          <p:cNvGrpSpPr/>
          <p:nvPr/>
        </p:nvGrpSpPr>
        <p:grpSpPr>
          <a:xfrm>
            <a:off x="2149869" y="1914680"/>
            <a:ext cx="5980876" cy="2278380"/>
            <a:chOff x="0" y="0"/>
            <a:chExt cx="5684934" cy="1661657"/>
          </a:xfrm>
        </p:grpSpPr>
        <p:sp>
          <p:nvSpPr>
            <p:cNvPr id="6" name="Rectangle 5"/>
            <p:cNvSpPr/>
            <p:nvPr/>
          </p:nvSpPr>
          <p:spPr>
            <a:xfrm>
              <a:off x="2122999" y="644056"/>
              <a:ext cx="1605915" cy="278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1100">
                  <a:effectLst/>
                  <a:ea typeface="SimSun" panose="02010600030101010101" pitchFamily="2" charset="-122"/>
                  <a:cs typeface="Times New Roman" panose="02020603050405020304" pitchFamily="18" charset="0"/>
                </a:rPr>
                <a:t>Package shipping charge</a:t>
              </a:r>
              <a:endParaRPr lang="en-US" sz="1100">
                <a:effectLst/>
                <a:ea typeface="SimSun" panose="02010600030101010101" pitchFamily="2" charset="-122"/>
                <a:cs typeface="Times New Roman" panose="02020603050405020304" pitchFamily="18" charset="0"/>
              </a:endParaRPr>
            </a:p>
          </p:txBody>
        </p:sp>
        <p:sp>
          <p:nvSpPr>
            <p:cNvPr id="7" name="Rectangle 6"/>
            <p:cNvSpPr/>
            <p:nvPr/>
          </p:nvSpPr>
          <p:spPr>
            <a:xfrm>
              <a:off x="970059" y="0"/>
              <a:ext cx="1605915" cy="278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1100">
                  <a:effectLst/>
                  <a:ea typeface="SimSun" panose="02010600030101010101" pitchFamily="2" charset="-122"/>
                  <a:cs typeface="Times New Roman" panose="02020603050405020304" pitchFamily="18" charset="0"/>
                </a:rPr>
                <a:t>Package category rate</a:t>
              </a:r>
              <a:endParaRPr lang="en-US" sz="1100">
                <a:effectLst/>
                <a:ea typeface="SimSun" panose="02010600030101010101" pitchFamily="2" charset="-122"/>
                <a:cs typeface="Times New Roman" panose="02020603050405020304" pitchFamily="18" charset="0"/>
              </a:endParaRPr>
            </a:p>
          </p:txBody>
        </p:sp>
        <p:sp>
          <p:nvSpPr>
            <p:cNvPr id="8" name="Rectangle 7"/>
            <p:cNvSpPr/>
            <p:nvPr/>
          </p:nvSpPr>
          <p:spPr>
            <a:xfrm>
              <a:off x="2115047" y="1383527"/>
              <a:ext cx="1605915" cy="2781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1100">
                  <a:effectLst/>
                  <a:ea typeface="SimSun" panose="02010600030101010101" pitchFamily="2" charset="-122"/>
                  <a:cs typeface="Times New Roman" panose="02020603050405020304" pitchFamily="18" charset="0"/>
                </a:rPr>
                <a:t>Weight</a:t>
              </a:r>
              <a:endParaRPr lang="en-US" sz="1100">
                <a:effectLst/>
                <a:ea typeface="SimSun" panose="02010600030101010101" pitchFamily="2" charset="-122"/>
                <a:cs typeface="Times New Roman" panose="02020603050405020304" pitchFamily="18" charset="0"/>
              </a:endParaRPr>
            </a:p>
          </p:txBody>
        </p:sp>
        <p:sp>
          <p:nvSpPr>
            <p:cNvPr id="9" name="Rectangle 8"/>
            <p:cNvSpPr/>
            <p:nvPr/>
          </p:nvSpPr>
          <p:spPr>
            <a:xfrm>
              <a:off x="4079019" y="612251"/>
              <a:ext cx="1605915" cy="27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1100">
                  <a:effectLst/>
                  <a:ea typeface="SimSun" panose="02010600030101010101" pitchFamily="2" charset="-122"/>
                  <a:cs typeface="Times New Roman" panose="02020603050405020304" pitchFamily="18" charset="0"/>
                </a:rPr>
                <a:t>Total Charge</a:t>
              </a:r>
              <a:endParaRPr lang="en-US" sz="1100">
                <a:effectLst/>
                <a:ea typeface="SimSun" panose="02010600030101010101" pitchFamily="2" charset="-122"/>
                <a:cs typeface="Times New Roman" panose="02020603050405020304" pitchFamily="18" charset="0"/>
              </a:endParaRPr>
            </a:p>
          </p:txBody>
        </p:sp>
        <p:cxnSp>
          <p:nvCxnSpPr>
            <p:cNvPr id="10" name="Straight Arrow Connector 9"/>
            <p:cNvCxnSpPr/>
            <p:nvPr/>
          </p:nvCxnSpPr>
          <p:spPr>
            <a:xfrm>
              <a:off x="1924216" y="246491"/>
              <a:ext cx="518900" cy="409516"/>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894275" y="970060"/>
              <a:ext cx="7951" cy="286247"/>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737113" y="787180"/>
              <a:ext cx="318053" cy="0"/>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659959"/>
              <a:ext cx="1605915" cy="2781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1100">
                  <a:effectLst/>
                  <a:ea typeface="SimSun" panose="02010600030101010101" pitchFamily="2" charset="-122"/>
                  <a:cs typeface="Times New Roman" panose="02020603050405020304" pitchFamily="18" charset="0"/>
                </a:rPr>
                <a:t>Shipping category rate</a:t>
              </a:r>
              <a:endParaRPr lang="en-US" sz="1100">
                <a:effectLst/>
                <a:ea typeface="SimSun" panose="02010600030101010101" pitchFamily="2" charset="-122"/>
                <a:cs typeface="Times New Roman" panose="02020603050405020304" pitchFamily="18" charset="0"/>
              </a:endParaRPr>
            </a:p>
          </p:txBody>
        </p:sp>
        <p:sp>
          <p:nvSpPr>
            <p:cNvPr id="14" name="Rectangle 13"/>
            <p:cNvSpPr/>
            <p:nvPr/>
          </p:nvSpPr>
          <p:spPr>
            <a:xfrm>
              <a:off x="2973788" y="0"/>
              <a:ext cx="1605915" cy="278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1100">
                  <a:effectLst/>
                  <a:ea typeface="SimSun" panose="02010600030101010101" pitchFamily="2" charset="-122"/>
                  <a:cs typeface="Times New Roman" panose="02020603050405020304" pitchFamily="18" charset="0"/>
                </a:rPr>
                <a:t>Location rate</a:t>
              </a:r>
              <a:endParaRPr lang="en-US" sz="1100">
                <a:effectLst/>
                <a:ea typeface="SimSun" panose="02010600030101010101" pitchFamily="2" charset="-122"/>
                <a:cs typeface="Times New Roman" panose="02020603050405020304" pitchFamily="18" charset="0"/>
              </a:endParaRPr>
            </a:p>
          </p:txBody>
        </p:sp>
        <p:cxnSp>
          <p:nvCxnSpPr>
            <p:cNvPr id="15" name="Straight Arrow Connector 14"/>
            <p:cNvCxnSpPr/>
            <p:nvPr/>
          </p:nvCxnSpPr>
          <p:spPr>
            <a:xfrm flipV="1">
              <a:off x="1622066" y="795131"/>
              <a:ext cx="452888" cy="16830"/>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101009" y="294199"/>
              <a:ext cx="667910" cy="333954"/>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78491" y="4357803"/>
            <a:ext cx="10396160" cy="506292"/>
          </a:xfrm>
          <a:prstGeom prst="rect">
            <a:avLst/>
          </a:prstGeom>
        </p:spPr>
        <p:txBody>
          <a:bodyPr wrap="square">
            <a:spAutoFit/>
          </a:bodyPr>
          <a:lstStyle/>
          <a:p>
            <a:pPr marL="226695" algn="just">
              <a:lnSpc>
                <a:spcPct val="150000"/>
              </a:lnSpc>
              <a:spcAft>
                <a:spcPts val="800"/>
              </a:spcAft>
            </a:pPr>
            <a:r>
              <a:rPr lang="en-US" sz="2000" b="1" dirty="0" err="1">
                <a:solidFill>
                  <a:schemeClr val="bg1"/>
                </a:solidFill>
                <a:latin typeface="Calibri" panose="020F0502020204030204" pitchFamily="34" charset="0"/>
                <a:ea typeface="SimSun" panose="02010600030101010101" pitchFamily="2" charset="-122"/>
                <a:cs typeface="Times New Roman" panose="02020603050405020304" pitchFamily="18" charset="0"/>
              </a:rPr>
              <a:t>Shipping_charge</a:t>
            </a:r>
            <a:r>
              <a:rPr lang="en-US" sz="2000" b="1" dirty="0">
                <a:solidFill>
                  <a:schemeClr val="bg1"/>
                </a:solidFill>
                <a:latin typeface="Calibri" panose="020F0502020204030204" pitchFamily="34" charset="0"/>
                <a:ea typeface="SimSun" panose="02010600030101010101" pitchFamily="2" charset="-122"/>
                <a:cs typeface="Times New Roman" panose="02020603050405020304" pitchFamily="18" charset="0"/>
              </a:rPr>
              <a:t> = (</a:t>
            </a:r>
            <a:r>
              <a:rPr lang="en-US" sz="2000" b="1" dirty="0" err="1">
                <a:solidFill>
                  <a:schemeClr val="bg1"/>
                </a:solidFill>
                <a:latin typeface="Calibri" panose="020F0502020204030204" pitchFamily="34" charset="0"/>
                <a:ea typeface="SimSun" panose="02010600030101010101" pitchFamily="2" charset="-122"/>
                <a:cs typeface="Times New Roman" panose="02020603050405020304" pitchFamily="18" charset="0"/>
              </a:rPr>
              <a:t>package_category_rate</a:t>
            </a:r>
            <a:r>
              <a:rPr lang="en-US" sz="2000" b="1" dirty="0">
                <a:solidFill>
                  <a:schemeClr val="bg1"/>
                </a:solidFill>
                <a:latin typeface="Calibri" panose="020F0502020204030204" pitchFamily="34" charset="0"/>
                <a:ea typeface="SimSun" panose="02010600030101010101" pitchFamily="2" charset="-122"/>
                <a:cs typeface="Times New Roman" panose="02020603050405020304" pitchFamily="18" charset="0"/>
              </a:rPr>
              <a:t> + </a:t>
            </a:r>
            <a:r>
              <a:rPr lang="en-US" sz="2000" b="1" dirty="0" err="1">
                <a:solidFill>
                  <a:schemeClr val="bg1"/>
                </a:solidFill>
                <a:latin typeface="Calibri" panose="020F0502020204030204" pitchFamily="34" charset="0"/>
                <a:ea typeface="SimSun" panose="02010600030101010101" pitchFamily="2" charset="-122"/>
                <a:cs typeface="Times New Roman" panose="02020603050405020304" pitchFamily="18" charset="0"/>
              </a:rPr>
              <a:t>location_rate</a:t>
            </a:r>
            <a:r>
              <a:rPr lang="en-US" sz="2000" b="1" dirty="0">
                <a:solidFill>
                  <a:schemeClr val="bg1"/>
                </a:solidFill>
                <a:latin typeface="Calibri" panose="020F0502020204030204" pitchFamily="34" charset="0"/>
                <a:ea typeface="SimSun" panose="02010600030101010101" pitchFamily="2" charset="-122"/>
                <a:cs typeface="Times New Roman" panose="02020603050405020304" pitchFamily="18" charset="0"/>
              </a:rPr>
              <a:t>) *weight + </a:t>
            </a:r>
            <a:r>
              <a:rPr lang="en-US" sz="2000" b="1" dirty="0" err="1">
                <a:solidFill>
                  <a:schemeClr val="bg1"/>
                </a:solidFill>
                <a:latin typeface="Calibri" panose="020F0502020204030204" pitchFamily="34" charset="0"/>
                <a:ea typeface="SimSun" panose="02010600030101010101" pitchFamily="2" charset="-122"/>
                <a:cs typeface="Times New Roman" panose="02020603050405020304" pitchFamily="18" charset="0"/>
              </a:rPr>
              <a:t>shipping_category_rate</a:t>
            </a:r>
            <a:r>
              <a:rPr lang="en-US" sz="2000" b="1" dirty="0">
                <a:solidFill>
                  <a:schemeClr val="bg1"/>
                </a:solidFill>
                <a:latin typeface="Calibri" panose="020F0502020204030204" pitchFamily="34" charset="0"/>
                <a:ea typeface="SimSun" panose="02010600030101010101" pitchFamily="2" charset="-122"/>
                <a:cs typeface="Times New Roman" panose="02020603050405020304" pitchFamily="18" charset="0"/>
              </a:rPr>
              <a:t>;</a:t>
            </a:r>
            <a:endParaRPr lang="en-US" sz="20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65552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839" y="891866"/>
            <a:ext cx="8534400" cy="936934"/>
          </a:xfrm>
        </p:spPr>
        <p:txBody>
          <a:bodyPr/>
          <a:lstStyle/>
          <a:p>
            <a:r>
              <a:rPr lang="en-US" altLang="zh-CN" dirty="0"/>
              <a:t>Data flow diagram – DFD</a:t>
            </a:r>
            <a:endParaRPr lang="en-US" dirty="0"/>
          </a:p>
        </p:txBody>
      </p:sp>
      <p:grpSp>
        <p:nvGrpSpPr>
          <p:cNvPr id="3" name="Group 2"/>
          <p:cNvGrpSpPr/>
          <p:nvPr/>
        </p:nvGrpSpPr>
        <p:grpSpPr>
          <a:xfrm>
            <a:off x="3147055" y="2031481"/>
            <a:ext cx="4013599" cy="4366260"/>
            <a:chOff x="0" y="0"/>
            <a:chExt cx="3656965" cy="4366260"/>
          </a:xfrm>
        </p:grpSpPr>
        <p:sp>
          <p:nvSpPr>
            <p:cNvPr id="4" name="Rounded Rectangle 3"/>
            <p:cNvSpPr/>
            <p:nvPr/>
          </p:nvSpPr>
          <p:spPr>
            <a:xfrm>
              <a:off x="0" y="38100"/>
              <a:ext cx="115247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1100">
                  <a:effectLst/>
                  <a:ea typeface="宋体" panose="02010600030101010101" pitchFamily="2" charset="-122"/>
                  <a:cs typeface="Times New Roman" panose="02020603050405020304" pitchFamily="18" charset="0"/>
                </a:rPr>
                <a:t>Employee info</a:t>
              </a:r>
              <a:endParaRPr lang="zh-CN" sz="1100">
                <a:effectLst/>
                <a:ea typeface="宋体" panose="02010600030101010101" pitchFamily="2" charset="-122"/>
                <a:cs typeface="Times New Roman" panose="02020603050405020304" pitchFamily="18" charset="0"/>
              </a:endParaRPr>
            </a:p>
          </p:txBody>
        </p:sp>
        <p:sp>
          <p:nvSpPr>
            <p:cNvPr id="5" name="Rounded Rectangle 4"/>
            <p:cNvSpPr/>
            <p:nvPr/>
          </p:nvSpPr>
          <p:spPr>
            <a:xfrm>
              <a:off x="1381125" y="3333750"/>
              <a:ext cx="115247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1100">
                  <a:effectLst/>
                  <a:ea typeface="宋体" panose="02010600030101010101" pitchFamily="2" charset="-122"/>
                  <a:cs typeface="Times New Roman" panose="02020603050405020304" pitchFamily="18" charset="0"/>
                </a:rPr>
                <a:t>Shipping charge</a:t>
              </a:r>
              <a:endParaRPr lang="zh-CN" sz="1100">
                <a:effectLst/>
                <a:ea typeface="宋体" panose="02010600030101010101" pitchFamily="2" charset="-122"/>
                <a:cs typeface="Times New Roman" panose="02020603050405020304" pitchFamily="18" charset="0"/>
              </a:endParaRPr>
            </a:p>
          </p:txBody>
        </p:sp>
        <p:sp>
          <p:nvSpPr>
            <p:cNvPr id="6" name="Rounded Rectangle 5"/>
            <p:cNvSpPr/>
            <p:nvPr/>
          </p:nvSpPr>
          <p:spPr>
            <a:xfrm>
              <a:off x="1343025" y="2076450"/>
              <a:ext cx="1172597" cy="10098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900">
                  <a:effectLst/>
                  <a:ea typeface="宋体" panose="02010600030101010101" pitchFamily="2" charset="-122"/>
                  <a:cs typeface="Times New Roman" panose="02020603050405020304" pitchFamily="18" charset="0"/>
                </a:rPr>
                <a:t>Get according rate from package category, shipping category, location table</a:t>
              </a:r>
              <a:endParaRPr lang="zh-CN" sz="1100">
                <a:effectLst/>
                <a:ea typeface="宋体" panose="02010600030101010101" pitchFamily="2" charset="-122"/>
                <a:cs typeface="Times New Roman" panose="02020603050405020304" pitchFamily="18" charset="0"/>
              </a:endParaRPr>
            </a:p>
          </p:txBody>
        </p:sp>
        <p:sp>
          <p:nvSpPr>
            <p:cNvPr id="7" name="Rounded Rectangle 6"/>
            <p:cNvSpPr/>
            <p:nvPr/>
          </p:nvSpPr>
          <p:spPr>
            <a:xfrm>
              <a:off x="1381125" y="1057275"/>
              <a:ext cx="1133183" cy="8302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800">
                  <a:effectLst/>
                  <a:ea typeface="宋体" panose="02010600030101010101" pitchFamily="2" charset="-122"/>
                  <a:cs typeface="Times New Roman" panose="02020603050405020304" pitchFamily="18" charset="0"/>
                </a:rPr>
                <a:t>Package info (weight,package category id,shipping category id,location id)</a:t>
              </a:r>
              <a:endParaRPr lang="zh-CN" sz="1100">
                <a:effectLst/>
                <a:ea typeface="宋体" panose="02010600030101010101" pitchFamily="2" charset="-122"/>
                <a:cs typeface="Times New Roman" panose="02020603050405020304" pitchFamily="18" charset="0"/>
              </a:endParaRPr>
            </a:p>
          </p:txBody>
        </p:sp>
        <p:sp>
          <p:nvSpPr>
            <p:cNvPr id="8" name="Rounded Rectangle 7"/>
            <p:cNvSpPr/>
            <p:nvPr/>
          </p:nvSpPr>
          <p:spPr>
            <a:xfrm>
              <a:off x="2505075" y="0"/>
              <a:ext cx="115189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1100">
                  <a:effectLst/>
                  <a:ea typeface="宋体" panose="02010600030101010101" pitchFamily="2" charset="-122"/>
                  <a:cs typeface="Times New Roman" panose="02020603050405020304" pitchFamily="18" charset="0"/>
                </a:rPr>
                <a:t>Customer info</a:t>
              </a:r>
              <a:endParaRPr lang="zh-CN" sz="1100">
                <a:effectLst/>
                <a:ea typeface="宋体" panose="02010600030101010101" pitchFamily="2" charset="-122"/>
                <a:cs typeface="Times New Roman" panose="02020603050405020304" pitchFamily="18" charset="0"/>
              </a:endParaRPr>
            </a:p>
          </p:txBody>
        </p:sp>
        <p:cxnSp>
          <p:nvCxnSpPr>
            <p:cNvPr id="9" name="Straight Arrow Connector 8"/>
            <p:cNvCxnSpPr/>
            <p:nvPr/>
          </p:nvCxnSpPr>
          <p:spPr>
            <a:xfrm>
              <a:off x="1943100" y="1895475"/>
              <a:ext cx="0" cy="174928"/>
            </a:xfrm>
            <a:prstGeom prst="straightConnector1">
              <a:avLst/>
            </a:prstGeom>
            <a:ln>
              <a:solidFill>
                <a:schemeClr val="bg2">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62150" y="3095625"/>
              <a:ext cx="10795" cy="229870"/>
            </a:xfrm>
            <a:prstGeom prst="straightConnector1">
              <a:avLst/>
            </a:prstGeom>
            <a:ln>
              <a:solidFill>
                <a:schemeClr val="bg2">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171575" y="219075"/>
              <a:ext cx="1323975" cy="0"/>
            </a:xfrm>
            <a:prstGeom prst="straightConnector1">
              <a:avLst/>
            </a:prstGeom>
            <a:ln>
              <a:solidFill>
                <a:schemeClr val="bg2">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rot="5400000">
              <a:off x="1590675" y="-590550"/>
              <a:ext cx="557215" cy="2662240"/>
            </a:xfrm>
            <a:prstGeom prst="rightBrace">
              <a:avLst/>
            </a:prstGeom>
            <a:ln>
              <a:solidFill>
                <a:schemeClr val="bg2">
                  <a:lumMod val="50000"/>
                  <a:alpha val="60000"/>
                </a:schemeClr>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 name="Rounded Rectangle 12"/>
            <p:cNvSpPr/>
            <p:nvPr/>
          </p:nvSpPr>
          <p:spPr>
            <a:xfrm>
              <a:off x="1381125" y="4000500"/>
              <a:ext cx="115189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1100">
                  <a:effectLst/>
                  <a:ea typeface="宋体" panose="02010600030101010101" pitchFamily="2" charset="-122"/>
                  <a:cs typeface="Times New Roman" panose="02020603050405020304" pitchFamily="18" charset="0"/>
                </a:rPr>
                <a:t>Final Report</a:t>
              </a:r>
              <a:endParaRPr lang="zh-CN" sz="1100">
                <a:effectLst/>
                <a:ea typeface="宋体" panose="02010600030101010101" pitchFamily="2" charset="-122"/>
                <a:cs typeface="Times New Roman" panose="02020603050405020304" pitchFamily="18" charset="0"/>
              </a:endParaRPr>
            </a:p>
          </p:txBody>
        </p:sp>
        <p:cxnSp>
          <p:nvCxnSpPr>
            <p:cNvPr id="14" name="Straight Arrow Connector 13"/>
            <p:cNvCxnSpPr/>
            <p:nvPr/>
          </p:nvCxnSpPr>
          <p:spPr>
            <a:xfrm>
              <a:off x="1952625" y="3724275"/>
              <a:ext cx="10795" cy="229870"/>
            </a:xfrm>
            <a:prstGeom prst="straightConnector1">
              <a:avLst/>
            </a:prstGeom>
            <a:ln>
              <a:solidFill>
                <a:schemeClr val="bg2">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0078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578" y="327456"/>
            <a:ext cx="8534400" cy="1507067"/>
          </a:xfrm>
        </p:spPr>
        <p:txBody>
          <a:bodyPr/>
          <a:lstStyle/>
          <a:p>
            <a:r>
              <a:rPr lang="en-US" altLang="zh-CN" b="1" dirty="0"/>
              <a:t>Use case diagram (actor</a:t>
            </a:r>
            <a:r>
              <a:rPr lang="en-US" altLang="zh-CN" b="1" dirty="0" smtClean="0"/>
              <a:t>)</a:t>
            </a:r>
            <a:endParaRPr lang="zh-CN" altLang="en-US" dirty="0"/>
          </a:p>
        </p:txBody>
      </p:sp>
      <p:pic>
        <p:nvPicPr>
          <p:cNvPr id="4" name="Content Placeholder 3"/>
          <p:cNvPicPr>
            <a:picLocks noGrp="1"/>
          </p:cNvPicPr>
          <p:nvPr>
            <p:ph idx="1"/>
          </p:nvPr>
        </p:nvPicPr>
        <p:blipFill>
          <a:blip r:embed="rId2"/>
          <a:stretch>
            <a:fillRect/>
          </a:stretch>
        </p:blipFill>
        <p:spPr>
          <a:xfrm>
            <a:off x="1468191" y="1947928"/>
            <a:ext cx="6156101" cy="4465751"/>
          </a:xfrm>
          <a:prstGeom prst="rect">
            <a:avLst/>
          </a:prstGeom>
        </p:spPr>
      </p:pic>
    </p:spTree>
    <p:extLst>
      <p:ext uri="{BB962C8B-B14F-4D97-AF65-F5344CB8AC3E}">
        <p14:creationId xmlns:p14="http://schemas.microsoft.com/office/powerpoint/2010/main" val="1653754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45" y="716536"/>
            <a:ext cx="8534400" cy="1023782"/>
          </a:xfrm>
        </p:spPr>
        <p:txBody>
          <a:bodyPr/>
          <a:lstStyle/>
          <a:p>
            <a:r>
              <a:rPr lang="en-US" altLang="zh-CN" b="1" dirty="0" smtClean="0"/>
              <a:t>Activity diagram</a:t>
            </a:r>
            <a:endParaRPr lang="en-US" dirty="0"/>
          </a:p>
        </p:txBody>
      </p:sp>
      <p:sp>
        <p:nvSpPr>
          <p:cNvPr id="5" name="AutoShape 2" descr="https://vaniercollege-estd.omnivox.ca/WebApplication/Module.MIOE/Commun/Message/ReadImageAttachement.ashx?Info=SEdieTR2MlVmcDJ0dk01SHhUTWw3aGNzK0ZiUkowQktyb3lEcEdUNWZiRjMvSXdXOWVXLzQreUJORzJRYWhralJWTXkvdVNSQ3JlcFpwTjA4YjZTbEE9PQ__"/>
          <p:cNvSpPr>
            <a:spLocks noChangeAspect="1" noChangeArrowheads="1"/>
          </p:cNvSpPr>
          <p:nvPr/>
        </p:nvSpPr>
        <p:spPr bwMode="auto">
          <a:xfrm>
            <a:off x="1028785" y="1774953"/>
            <a:ext cx="3403171" cy="34031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85" y="1817131"/>
            <a:ext cx="7073420" cy="4080819"/>
          </a:xfrm>
          <a:prstGeom prst="rect">
            <a:avLst/>
          </a:prstGeom>
        </p:spPr>
      </p:pic>
    </p:spTree>
    <p:extLst>
      <p:ext uri="{BB962C8B-B14F-4D97-AF65-F5344CB8AC3E}">
        <p14:creationId xmlns:p14="http://schemas.microsoft.com/office/powerpoint/2010/main" val="968747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698" y="1978910"/>
            <a:ext cx="8534400" cy="1507067"/>
          </a:xfrm>
        </p:spPr>
        <p:txBody>
          <a:bodyPr/>
          <a:lstStyle/>
          <a:p>
            <a:r>
              <a:rPr lang="en-CA" altLang="zh-CN" b="1" dirty="0" smtClean="0"/>
              <a:t>2. </a:t>
            </a:r>
            <a:r>
              <a:rPr lang="en-US" altLang="zh-CN" b="1" dirty="0"/>
              <a:t>Function has been </a:t>
            </a:r>
            <a:r>
              <a:rPr lang="en-US" altLang="zh-CN" b="1" dirty="0" smtClean="0"/>
              <a:t>achieved</a:t>
            </a:r>
            <a:endParaRPr lang="en-US" dirty="0"/>
          </a:p>
        </p:txBody>
      </p:sp>
    </p:spTree>
    <p:extLst>
      <p:ext uri="{BB962C8B-B14F-4D97-AF65-F5344CB8AC3E}">
        <p14:creationId xmlns:p14="http://schemas.microsoft.com/office/powerpoint/2010/main" val="1199310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419</TotalTime>
  <Words>331</Words>
  <Application>Microsoft Office PowerPoint</Application>
  <PresentationFormat>Widescreen</PresentationFormat>
  <Paragraphs>75</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SimSun</vt:lpstr>
      <vt:lpstr>SimSun</vt:lpstr>
      <vt:lpstr>Calibri</vt:lpstr>
      <vt:lpstr>Century Gothic</vt:lpstr>
      <vt:lpstr>隶书</vt:lpstr>
      <vt:lpstr>Times New Roman</vt:lpstr>
      <vt:lpstr>Wingdings 3</vt:lpstr>
      <vt:lpstr>幼圆</vt:lpstr>
      <vt:lpstr>Slice</vt:lpstr>
      <vt:lpstr>Shipping management  application (sma)</vt:lpstr>
      <vt:lpstr>Purpose</vt:lpstr>
      <vt:lpstr>PowerPoint Presentation</vt:lpstr>
      <vt:lpstr>1. System functions </vt:lpstr>
      <vt:lpstr>Functional Decomposition Diagram</vt:lpstr>
      <vt:lpstr>Data flow diagram – DFD</vt:lpstr>
      <vt:lpstr>Use case diagram (actor)</vt:lpstr>
      <vt:lpstr>Activity diagram</vt:lpstr>
      <vt:lpstr>2. Function has been achieved</vt:lpstr>
      <vt:lpstr>Class diagram</vt:lpstr>
      <vt:lpstr>3. The work in the future</vt:lpstr>
      <vt:lpstr>Functions</vt:lpstr>
      <vt:lpstr>Optimize The User Interface</vt:lpstr>
      <vt:lpstr>4. The techniques we used</vt:lpstr>
      <vt:lpstr>The Techniques</vt:lpstr>
      <vt:lpstr>5. Our system looks like……</vt:lpstr>
      <vt:lpstr>Main 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We are still thinking about……</vt:lpstr>
      <vt:lpstr>PowerPoint Presentation</vt:lpstr>
      <vt:lpstr>PowerPoint Presentation</vt:lpstr>
      <vt:lpstr>Thank you for your attendance</vt:lpstr>
    </vt:vector>
  </TitlesOfParts>
  <Company>CEGEP Vanier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Shipping management  application (sma)</dc:title>
  <dc:creator>cstuser</dc:creator>
  <cp:lastModifiedBy>cstuser</cp:lastModifiedBy>
  <cp:revision>26</cp:revision>
  <dcterms:created xsi:type="dcterms:W3CDTF">2017-09-20T16:03:57Z</dcterms:created>
  <dcterms:modified xsi:type="dcterms:W3CDTF">2017-10-12T13:34:43Z</dcterms:modified>
</cp:coreProperties>
</file>