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9"/>
  </p:notesMasterIdLst>
  <p:sldIdLst>
    <p:sldId id="256" r:id="rId2"/>
    <p:sldId id="397" r:id="rId3"/>
    <p:sldId id="421" r:id="rId4"/>
    <p:sldId id="398" r:id="rId5"/>
    <p:sldId id="332" r:id="rId6"/>
    <p:sldId id="442" r:id="rId7"/>
    <p:sldId id="443" r:id="rId8"/>
    <p:sldId id="305" r:id="rId9"/>
    <p:sldId id="460" r:id="rId10"/>
    <p:sldId id="466" r:id="rId11"/>
    <p:sldId id="467" r:id="rId12"/>
    <p:sldId id="468" r:id="rId13"/>
    <p:sldId id="469" r:id="rId14"/>
    <p:sldId id="470" r:id="rId15"/>
    <p:sldId id="444" r:id="rId16"/>
    <p:sldId id="461" r:id="rId17"/>
    <p:sldId id="471" r:id="rId18"/>
    <p:sldId id="472" r:id="rId19"/>
    <p:sldId id="473" r:id="rId20"/>
    <p:sldId id="474" r:id="rId21"/>
    <p:sldId id="450" r:id="rId22"/>
    <p:sldId id="462" r:id="rId23"/>
    <p:sldId id="475" r:id="rId24"/>
    <p:sldId id="476" r:id="rId25"/>
    <p:sldId id="477" r:id="rId26"/>
    <p:sldId id="478" r:id="rId27"/>
    <p:sldId id="452" r:id="rId28"/>
    <p:sldId id="435" r:id="rId29"/>
    <p:sldId id="453" r:id="rId30"/>
    <p:sldId id="463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54" r:id="rId43"/>
    <p:sldId id="464" r:id="rId44"/>
    <p:sldId id="490" r:id="rId45"/>
    <p:sldId id="491" r:id="rId46"/>
    <p:sldId id="455" r:id="rId47"/>
    <p:sldId id="46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5864" autoAdjust="0"/>
  </p:normalViewPr>
  <p:slideViewPr>
    <p:cSldViewPr snapToGrid="0">
      <p:cViewPr varScale="1">
        <p:scale>
          <a:sx n="138" d="100"/>
          <a:sy n="13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7C6B-0740-4A2B-A32F-C4AB1F37369A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72B0-5C95-48EC-9268-3A5ACE32F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0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24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2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85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3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9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5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6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0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1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305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599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90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885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855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2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401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166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22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830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E8A4-541B-4625-96FB-022B67EDFE80}" type="datetime1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C13AB-13F5-48EC-B077-37603852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122362"/>
            <a:ext cx="11633200" cy="3226117"/>
          </a:xfrm>
        </p:spPr>
        <p:txBody>
          <a:bodyPr>
            <a:normAutofit/>
          </a:bodyPr>
          <a:lstStyle/>
          <a:p>
            <a:r>
              <a:rPr lang="en-GB" b="1" dirty="0"/>
              <a:t>Cortical thickness &amp; Surface area analysis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5B3C9E-44EA-4530-AE46-669584E1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4656137"/>
            <a:ext cx="1676400" cy="4137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20210803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BD90A3-FBFF-45B2-B0A4-ADC9138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Inorganic_arsenic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38F3B-87BA-3647-A9EE-060B88F1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64" y="1387764"/>
            <a:ext cx="5216236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HEOHP_adjust_UC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49EE6-265C-224C-8AED-13CD65C5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18" y="1452418"/>
            <a:ext cx="5151582" cy="51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4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MEHHP_A_adjust_UC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53D5-771B-1B49-AD7A-303ABB31A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18" y="1452418"/>
            <a:ext cx="5151582" cy="51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log10_@66Zn_m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299F-5AAC-184B-AAEE-D439D0FF4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28" y="1640321"/>
            <a:ext cx="4867130" cy="4867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92E9E-9A29-8C4D-B083-3D1F8E115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85" y="1640321"/>
            <a:ext cx="4867130" cy="48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log10_@111Cd_m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1B9D-4A62-CC4D-AAB4-188B29C5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18" y="1249218"/>
            <a:ext cx="5354782" cy="53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thickness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male</a:t>
            </a:r>
            <a:r>
              <a:rPr lang="en-GB" sz="4400" dirty="0"/>
              <a:t> teenagers(see Table 3)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@66Zn_m_adjust_UC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1EBD3-0C91-D745-A9CD-452A567FA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018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5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@71Ga_m_adjust_UC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5A16D-DE54-DB4E-8CB2-2BD91B6A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18" y="1960418"/>
            <a:ext cx="4643582" cy="46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5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log10_PFDoA_conc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1E7E2-2406-D549-9C93-99D39F2F5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544782"/>
            <a:ext cx="5059218" cy="50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log10_@60Ni_m_adjust_UC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D3914-75B4-3D42-BE0D-21F1380A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18" y="2025072"/>
            <a:ext cx="4588164" cy="45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3254F-6D2C-4217-AA98-41049AF0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782BC-15E0-4883-8151-A793352F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91137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Workflow of Cortical thickness analysis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err="1"/>
              <a:t>Desikan</a:t>
            </a:r>
            <a:r>
              <a:rPr lang="en-GB" dirty="0"/>
              <a:t> </a:t>
            </a:r>
            <a:r>
              <a:rPr lang="en-GB" dirty="0" err="1"/>
              <a:t>Killiany</a:t>
            </a:r>
            <a:r>
              <a:rPr lang="en-GB" dirty="0"/>
              <a:t> Atlas</a:t>
            </a:r>
          </a:p>
          <a:p>
            <a:r>
              <a:rPr lang="en-GB" dirty="0"/>
              <a:t>Result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Teenagers’ mothers (corresponding to table </a:t>
            </a:r>
            <a:r>
              <a:rPr lang="en-US" altLang="zh-TW" dirty="0"/>
              <a:t>3</a:t>
            </a:r>
            <a:r>
              <a:rPr lang="en-GB" dirty="0"/>
              <a:t>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Teenagers (corresponding to table </a:t>
            </a:r>
            <a:r>
              <a:rPr lang="en-US" altLang="zh-TW" dirty="0"/>
              <a:t>4</a:t>
            </a:r>
            <a:r>
              <a:rPr lang="en-GB" dirty="0"/>
              <a:t>)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8C7B3F-C781-4815-AA96-1E7EF92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log10_@66Zn_m_adjust_UC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1A48-FC56-C949-B342-3946F1B2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082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thickness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female</a:t>
            </a:r>
            <a:r>
              <a:rPr lang="en-GB" sz="4400" dirty="0"/>
              <a:t> teenagers (see Table 3)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8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@63Cu_m_adjust_UC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6E7F-8089-7248-9A93-CA68FE8B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3" y="1832841"/>
            <a:ext cx="4612410" cy="46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5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log10_@51V_m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531-4B28-FB49-B646-67816D35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2" y="1951181"/>
            <a:ext cx="4283364" cy="4283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B346B-5B67-0649-A3F9-E47B5CADE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7" y="1951181"/>
            <a:ext cx="4283364" cy="42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log10_@66Zn_m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C5A7C-50C9-C64F-93CB-9058FAB1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4" y="1932709"/>
            <a:ext cx="4033982" cy="4033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58D5C-7572-5845-9A4C-C8349493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932709"/>
            <a:ext cx="4033982" cy="40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log10_B_Pb_m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D6358-1F17-C243-9587-997AB29B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44" y="1865744"/>
            <a:ext cx="4738255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log10_udma_maternal_adjust_UC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178F3-AD98-2E49-8085-DD4BDD6E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08" y="1526308"/>
            <a:ext cx="5077691" cy="50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87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1FA-FFE8-194A-AA98-13915F02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7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–Teenagers</a:t>
            </a:r>
            <a:br>
              <a:rPr lang="en-GB" dirty="0"/>
            </a:br>
            <a:r>
              <a:rPr lang="en-GB" dirty="0"/>
              <a:t>(see new added variables in table 4)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C64A-7493-A644-BC5A-40B1978C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2EBF42-30B7-D246-8802-5A763E4F7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73880"/>
              </p:ext>
            </p:extLst>
          </p:nvPr>
        </p:nvGraphicFramePr>
        <p:xfrm>
          <a:off x="658965" y="136525"/>
          <a:ext cx="10115356" cy="6595974"/>
        </p:xfrm>
        <a:graphic>
          <a:graphicData uri="http://schemas.openxmlformats.org/drawingml/2006/table">
            <a:tbl>
              <a:tblPr/>
              <a:tblGrid>
                <a:gridCol w="3326321">
                  <a:extLst>
                    <a:ext uri="{9D8B030D-6E8A-4147-A177-3AD203B41FA5}">
                      <a16:colId xmlns:a16="http://schemas.microsoft.com/office/drawing/2014/main" val="1724691347"/>
                    </a:ext>
                  </a:extLst>
                </a:gridCol>
                <a:gridCol w="3675218">
                  <a:extLst>
                    <a:ext uri="{9D8B030D-6E8A-4147-A177-3AD203B41FA5}">
                      <a16:colId xmlns:a16="http://schemas.microsoft.com/office/drawing/2014/main" val="1390311356"/>
                    </a:ext>
                  </a:extLst>
                </a:gridCol>
                <a:gridCol w="1731358">
                  <a:extLst>
                    <a:ext uri="{9D8B030D-6E8A-4147-A177-3AD203B41FA5}">
                      <a16:colId xmlns:a16="http://schemas.microsoft.com/office/drawing/2014/main" val="32234855"/>
                    </a:ext>
                  </a:extLst>
                </a:gridCol>
                <a:gridCol w="1382459">
                  <a:extLst>
                    <a:ext uri="{9D8B030D-6E8A-4147-A177-3AD203B41FA5}">
                      <a16:colId xmlns:a16="http://schemas.microsoft.com/office/drawing/2014/main" val="4062130639"/>
                    </a:ext>
                  </a:extLst>
                </a:gridCol>
              </a:tblGrid>
              <a:tr h="17928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EDCs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-value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38958"/>
                  </a:ext>
                </a:extLst>
              </a:tr>
              <a:tr h="243427">
                <a:tc grid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teenagers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96" marR="71596" marT="35798" marB="357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41634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MBzP_adjust_UC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R_precentral_thickavg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0.00040967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-0.44527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087175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MiNP_adjust_UC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0.00038749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-0.44692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940275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log10_MnBP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R_inferiortemporal_surfavg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0.00038757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0.44691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98164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3.02E-05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0.51481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000581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log10_MEHP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0.00039529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0.44633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514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R_cuneus_surfavg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0.00042569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0.44412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862380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3.07E-05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0.51446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246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log10_MEHHP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0.00027907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0.4565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679232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R_cuneus_surfavg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0.00049627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0.43951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10383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4.61E-06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0.55702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7258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log10_MEOHP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0.00042543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0.44414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38640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1.52E-05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0.53085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945280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log10_MECPP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R_cuneus_surfavg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0.00060171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0.43362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927453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7.42E-06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0.54687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39593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log10_UrinaryCreatinine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0.00013586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0.47656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476826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log10_T3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R_precuneus_thickavg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0.00049578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0.44307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77986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log10_Testosterone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0.00013537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570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log10_FreeTT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R_fusiform_surfavg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0.00051095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0.44215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575321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5.92E-05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0.5021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22053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log10_MiNP_adjust_UC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R_lateraloccipital_surfavg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0.00013586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-0.47656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99972"/>
                  </a:ext>
                </a:extLst>
              </a:tr>
              <a:tr h="243427">
                <a:tc grid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 teenagers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96" marR="71596" marT="35798" marB="357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6179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MMP_adjust_UC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R_insula_surfavg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0.0002397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0.62246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355953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L_superiorfrontal_thickavg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0.0004438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-0.60106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380264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R_superiorfrontal_thickavg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0.00036808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-0.60773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87709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MiBP_adjust_UC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R_precuneus_thickavg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0.00048072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-0.59817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7062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log10_FreeT4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R_bankssts_thickavg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0.00056859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-0.592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00488"/>
                  </a:ext>
                </a:extLst>
              </a:tr>
              <a:tr h="243427">
                <a:tc grid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teenagers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96" marR="71596" marT="35798" marB="357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08316"/>
                  </a:ext>
                </a:extLst>
              </a:tr>
              <a:tr h="1792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MBzP_adjust_UC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R_precentral_thickavg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0.00013886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-0.64921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58" marR="7458" marT="74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503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26CB0-C767-1840-83FD-7F52452B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5DDEC3-4ED7-49E6-B93B-C9F3F8B4114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800" dirty="0"/>
              <a:t>Significant correlation between cortical thickness of specific brain regions and EDC measurements for 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</a:rPr>
              <a:t>all teenagers </a:t>
            </a:r>
            <a:r>
              <a:rPr lang="en-GB" sz="4800" dirty="0"/>
              <a:t>(see Table 4)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765DD6-6308-48CB-823A-7B7330FF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MBzP_adjust_UC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7B717-8FE1-CE4D-858B-CC92AA5F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0" y="1674090"/>
            <a:ext cx="4929909" cy="49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27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MiNP_adjust_UC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D2274-E19E-9A43-A175-252703ED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8" y="1632456"/>
            <a:ext cx="4782127" cy="47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log10_MnBP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0F154-C79E-134C-91CA-199671039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90688"/>
            <a:ext cx="4837545" cy="4837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6B60EC-9749-8F4E-8018-572C9F8FB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82" y="1690688"/>
            <a:ext cx="4837545" cy="48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1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log10_MEHP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6BD23-12C8-DC40-883E-F3E707A0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828"/>
            <a:ext cx="4059382" cy="4059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0561F-457B-9745-A312-5DD39814E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4" y="1993828"/>
            <a:ext cx="4059382" cy="4059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C8301-F10D-7C46-808E-F7C78AB96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82" y="1993828"/>
            <a:ext cx="405938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7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log10_MEHHP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3081E-A9C4-5C49-97E1-0C346D09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855"/>
            <a:ext cx="3489036" cy="3489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2BAF1-21FA-4441-AE4C-460E124B3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72" y="2172855"/>
            <a:ext cx="3489036" cy="3489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C5C4D-FBBF-4A4E-B754-796918C71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36" y="2172855"/>
            <a:ext cx="3489036" cy="34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log10_MEOHP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6798-E0BC-1149-BC39-D6D4A50EA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2000753"/>
            <a:ext cx="4045527" cy="404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1513DA-B9BC-A045-B930-684CA954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3" y="2000754"/>
            <a:ext cx="4045527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34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log10_MECPP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50866-DC06-8F40-A264-5872340A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09" y="1862210"/>
            <a:ext cx="4322618" cy="4322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BC508-21D1-9F4E-931C-BEF749A35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18" y="1862210"/>
            <a:ext cx="4322618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log10_UrinaryCreatinine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D8606-E1CC-9043-B2F5-0371D54DE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4" y="1433944"/>
            <a:ext cx="5170055" cy="51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2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log10_T3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55FCF-5433-E344-8C67-BE55EEA3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1406236"/>
            <a:ext cx="5197764" cy="51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1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log10_Testosterone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721DF-0271-2F4C-AA2B-B9F08E9F2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2" y="1634547"/>
            <a:ext cx="5086927" cy="50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3A6A214-8E2A-4C95-B277-3414FC663948}"/>
              </a:ext>
            </a:extLst>
          </p:cNvPr>
          <p:cNvSpPr/>
          <p:nvPr/>
        </p:nvSpPr>
        <p:spPr>
          <a:xfrm>
            <a:off x="5538197" y="1193645"/>
            <a:ext cx="5773890" cy="5603401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66EA30-6D0D-41EB-87D8-D5A801B18D1D}"/>
              </a:ext>
            </a:extLst>
          </p:cNvPr>
          <p:cNvSpPr/>
          <p:nvPr/>
        </p:nvSpPr>
        <p:spPr>
          <a:xfrm>
            <a:off x="548640" y="1193646"/>
            <a:ext cx="3495040" cy="560340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651532-1844-4583-AF1A-86FB0214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pic>
        <p:nvPicPr>
          <p:cNvPr id="60" name="內容版面配置區 4">
            <a:extLst>
              <a:ext uri="{FF2B5EF4-FFF2-40B4-BE49-F238E27FC236}">
                <a16:creationId xmlns:a16="http://schemas.microsoft.com/office/drawing/2014/main" id="{55123C93-30FE-4DDF-A0CC-49D939A3F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0035" y="5156578"/>
            <a:ext cx="1236925" cy="123692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C2BD10-1994-48C2-BBC3-2497D0E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</a:t>
            </a:fld>
            <a:endParaRPr lang="en-GB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3B94BBE8-DCF1-4B71-9EC0-020F68D01F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 t="12984" r="15601" b="16523"/>
          <a:stretch/>
        </p:blipFill>
        <p:spPr>
          <a:xfrm>
            <a:off x="1499929" y="4480934"/>
            <a:ext cx="1713815" cy="14889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1DEC3B-E316-4B90-A957-9B204507D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335" y="1320487"/>
            <a:ext cx="1426812" cy="167084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8ABC3D7-F783-44F0-944A-37D5EF4C19BA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356837" y="3638878"/>
            <a:ext cx="1" cy="842056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B6D9113D-613B-4623-B397-53C08EBDB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35" y="1472887"/>
            <a:ext cx="1426812" cy="1670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BDEB88-A6F8-484E-8AAF-B862B8396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35" y="1625287"/>
            <a:ext cx="1426812" cy="1670844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AACB280-AA44-497F-9D31-AFAB6E6860A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213744" y="1735250"/>
            <a:ext cx="2882256" cy="3490167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4907FA2-4D9C-4A79-AC1B-6CEC308436EF}"/>
              </a:ext>
            </a:extLst>
          </p:cNvPr>
          <p:cNvSpPr/>
          <p:nvPr/>
        </p:nvSpPr>
        <p:spPr>
          <a:xfrm>
            <a:off x="6096000" y="1408595"/>
            <a:ext cx="4876796" cy="65330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Cortical Parcellation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Desikan-Killiany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Atlas)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68 VOIs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D8B86B-60A0-4BDC-B484-DD0E4FFBB58A}"/>
              </a:ext>
            </a:extLst>
          </p:cNvPr>
          <p:cNvSpPr/>
          <p:nvPr/>
        </p:nvSpPr>
        <p:spPr>
          <a:xfrm>
            <a:off x="1369335" y="3334077"/>
            <a:ext cx="1975006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T1-w image (N=59)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C74DFC-66E9-4A33-82C9-AC24C02D7699}"/>
              </a:ext>
            </a:extLst>
          </p:cNvPr>
          <p:cNvSpPr/>
          <p:nvPr/>
        </p:nvSpPr>
        <p:spPr>
          <a:xfrm>
            <a:off x="1014380" y="5893284"/>
            <a:ext cx="2684915" cy="7635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Desikan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Killiany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Atlas</a:t>
            </a:r>
          </a:p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Volume (N=59)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5634FAE-C186-47DA-B80F-441409E72A1B}"/>
              </a:ext>
            </a:extLst>
          </p:cNvPr>
          <p:cNvCxnSpPr>
            <a:cxnSpLocks/>
            <a:stCxn id="12" idx="2"/>
            <a:endCxn id="101" idx="0"/>
          </p:cNvCxnSpPr>
          <p:nvPr/>
        </p:nvCxnSpPr>
        <p:spPr>
          <a:xfrm>
            <a:off x="8534398" y="2061904"/>
            <a:ext cx="0" cy="363848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795075A-E8CA-4E8E-AB0E-39C0EFA4E208}"/>
              </a:ext>
            </a:extLst>
          </p:cNvPr>
          <p:cNvSpPr/>
          <p:nvPr/>
        </p:nvSpPr>
        <p:spPr>
          <a:xfrm>
            <a:off x="6096000" y="3630169"/>
            <a:ext cx="4876796" cy="1122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Pearson correlation with Cortical Parcellation Statistics</a:t>
            </a:r>
          </a:p>
          <a:p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(Bonferroni corrected </a:t>
            </a:r>
            <a:r>
              <a:rPr lang="en-GB" sz="1400" i="1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-value&lt; 0.000735, </a:t>
            </a:r>
            <a:r>
              <a:rPr lang="en-GB" sz="1400" u="sng" dirty="0">
                <a:solidFill>
                  <a:schemeClr val="bg2">
                    <a:lumMod val="10000"/>
                  </a:schemeClr>
                </a:solidFill>
              </a:rPr>
              <a:t>0.05/68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(by SPSS)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Assessments from teenagers 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Assessments from their mothers (46)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0D25DB-A329-437D-8FE9-B19BEF0E70DF}"/>
              </a:ext>
            </a:extLst>
          </p:cNvPr>
          <p:cNvSpPr/>
          <p:nvPr/>
        </p:nvSpPr>
        <p:spPr>
          <a:xfrm>
            <a:off x="710492" y="3678042"/>
            <a:ext cx="14482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recon-all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(by </a:t>
            </a:r>
            <a:r>
              <a:rPr lang="en-GB" sz="1400" dirty="0" err="1">
                <a:solidFill>
                  <a:schemeClr val="bg2">
                    <a:lumMod val="10000"/>
                  </a:schemeClr>
                </a:solidFill>
              </a:rPr>
              <a:t>Freesurfer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endParaRPr lang="en-GB" sz="1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A10AB3B-7909-4B31-9EB4-BD52C4E2C6A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378498" y="4765414"/>
            <a:ext cx="0" cy="391164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4C192AB-FF52-4B33-8FE6-12FB0F06C73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581877" y="4765414"/>
            <a:ext cx="0" cy="366144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>
            <a:extLst>
              <a:ext uri="{FF2B5EF4-FFF2-40B4-BE49-F238E27FC236}">
                <a16:creationId xmlns:a16="http://schemas.microsoft.com/office/drawing/2014/main" id="{E4F8C026-1781-4775-8145-81C381F66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58" y="5131558"/>
            <a:ext cx="1485238" cy="1256344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FDAD4F19-FBF8-4AD1-819C-BD9EA8290878}"/>
              </a:ext>
            </a:extLst>
          </p:cNvPr>
          <p:cNvSpPr/>
          <p:nvPr/>
        </p:nvSpPr>
        <p:spPr>
          <a:xfrm>
            <a:off x="6515743" y="5118405"/>
            <a:ext cx="1600031" cy="131013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DDE3ABF-70DF-4A1B-BEE9-B55D6D299B19}"/>
              </a:ext>
            </a:extLst>
          </p:cNvPr>
          <p:cNvSpPr/>
          <p:nvPr/>
        </p:nvSpPr>
        <p:spPr>
          <a:xfrm>
            <a:off x="6515741" y="6389334"/>
            <a:ext cx="1600030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Scatter plot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A620BEC-6F88-47EA-8A67-1256F3A7123E}"/>
              </a:ext>
            </a:extLst>
          </p:cNvPr>
          <p:cNvSpPr/>
          <p:nvPr/>
        </p:nvSpPr>
        <p:spPr>
          <a:xfrm>
            <a:off x="8449406" y="6383473"/>
            <a:ext cx="2264941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3D Volume rendering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A84D6DE-4001-4E0B-828F-93E1F5EB5BE2}"/>
              </a:ext>
            </a:extLst>
          </p:cNvPr>
          <p:cNvSpPr/>
          <p:nvPr/>
        </p:nvSpPr>
        <p:spPr>
          <a:xfrm>
            <a:off x="6096000" y="2425752"/>
            <a:ext cx="4876796" cy="83475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Cortical Parcellation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Average cortical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Average surface area</a:t>
            </a: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E5D7642-BF1F-4101-ACC2-A0CAAD374A42}"/>
              </a:ext>
            </a:extLst>
          </p:cNvPr>
          <p:cNvCxnSpPr>
            <a:cxnSpLocks/>
            <a:stCxn id="101" idx="2"/>
            <a:endCxn id="34" idx="0"/>
          </p:cNvCxnSpPr>
          <p:nvPr/>
        </p:nvCxnSpPr>
        <p:spPr>
          <a:xfrm>
            <a:off x="8534398" y="3260510"/>
            <a:ext cx="0" cy="369659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811CC5C-E351-47FB-83C9-A61D665D9ED2}"/>
              </a:ext>
            </a:extLst>
          </p:cNvPr>
          <p:cNvSpPr/>
          <p:nvPr/>
        </p:nvSpPr>
        <p:spPr>
          <a:xfrm>
            <a:off x="1243554" y="867094"/>
            <a:ext cx="183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9EA6A0C-2221-47ED-A268-19B444F2F788}"/>
              </a:ext>
            </a:extLst>
          </p:cNvPr>
          <p:cNvSpPr/>
          <p:nvPr/>
        </p:nvSpPr>
        <p:spPr>
          <a:xfrm>
            <a:off x="7780851" y="861120"/>
            <a:ext cx="191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Statistical analysis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A53A58-A8B0-470E-851F-925DB76F1235}"/>
              </a:ext>
            </a:extLst>
          </p:cNvPr>
          <p:cNvSpPr/>
          <p:nvPr/>
        </p:nvSpPr>
        <p:spPr>
          <a:xfrm>
            <a:off x="8077200" y="43091"/>
            <a:ext cx="411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Schwarz, Christopher G., et al. "A large-scale comparison of cortical thickness and volume methods for measuring Alzheimer's disease severity." </a:t>
            </a:r>
            <a:r>
              <a:rPr lang="en-GB" sz="1200" dirty="0" err="1"/>
              <a:t>NeuroImage</a:t>
            </a:r>
            <a:r>
              <a:rPr lang="en-GB" sz="1200" dirty="0"/>
              <a:t>: Clinical 11 (2016): 802-812.</a:t>
            </a:r>
          </a:p>
        </p:txBody>
      </p:sp>
    </p:spTree>
    <p:extLst>
      <p:ext uri="{BB962C8B-B14F-4D97-AF65-F5344CB8AC3E}">
        <p14:creationId xmlns:p14="http://schemas.microsoft.com/office/powerpoint/2010/main" val="3184188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log10_FreeTT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95955-CBCD-D846-9912-9F2A75DC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951180"/>
            <a:ext cx="4033983" cy="403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210D3-7C99-8649-BA99-6A58EFEB1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1951180"/>
            <a:ext cx="4033983" cy="40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2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log10_MiNP_adjust_UC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35515-6927-6E45-B3DC-5E2BAF4F1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4986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8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800" dirty="0"/>
              <a:t>Significant correlation between cortical thickness of specific brain regions and EDC measurements for 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</a:rPr>
              <a:t>male teenagers </a:t>
            </a:r>
            <a:r>
              <a:rPr lang="en-GB" sz="4800" dirty="0"/>
              <a:t>(see Table 4)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72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MMP_adjust_UC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D68B0-3325-EF45-BD4E-2B14CE91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454"/>
            <a:ext cx="3683000" cy="368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D60AC-FB25-8644-B7FF-DB682261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90" y="2020454"/>
            <a:ext cx="3683000" cy="368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A0CA4-123F-EE4C-A54B-3E7E1C76F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55" y="2017568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50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MiBP_adjust_UC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9231D-D514-254C-8727-27500519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64" y="1387764"/>
            <a:ext cx="5216236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5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log10_FreeT4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DC545-1A8C-A247-8E1B-0FCE2DFB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1397000"/>
            <a:ext cx="5207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0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800" dirty="0"/>
              <a:t>Significant correlation between cortical thickness of specific brain regions and EDC measurements for 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</a:rPr>
              <a:t>female teenagers </a:t>
            </a:r>
            <a:r>
              <a:rPr lang="en-GB" sz="4800" dirty="0"/>
              <a:t>(see Table 4)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45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MBzP_adjust_UC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7D9A-E5B3-7D4A-9A1D-7FB855F75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1350818"/>
            <a:ext cx="5253182" cy="52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0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EA833-070D-41F3-9C87-28C58A20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92602" cy="1325563"/>
          </a:xfrm>
        </p:spPr>
        <p:txBody>
          <a:bodyPr/>
          <a:lstStyle/>
          <a:p>
            <a:r>
              <a:rPr lang="en-GB" dirty="0" err="1"/>
              <a:t>Desikan</a:t>
            </a:r>
            <a:r>
              <a:rPr lang="en-GB" dirty="0"/>
              <a:t> </a:t>
            </a:r>
            <a:r>
              <a:rPr lang="en-GB" dirty="0" err="1"/>
              <a:t>Killiany</a:t>
            </a:r>
            <a:r>
              <a:rPr lang="en-GB" dirty="0"/>
              <a:t> Atlas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1FCBD1-91AC-431A-8D6C-C95EF68F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5</a:t>
            </a:fld>
            <a:endParaRPr lang="en-GB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2EBDF-9409-4D12-BCCA-EE4EF232E5D3}"/>
              </a:ext>
            </a:extLst>
          </p:cNvPr>
          <p:cNvSpPr/>
          <p:nvPr/>
        </p:nvSpPr>
        <p:spPr>
          <a:xfrm>
            <a:off x="8300720" y="5813336"/>
            <a:ext cx="38912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/>
              <a:t>Nagtegaal</a:t>
            </a:r>
            <a:r>
              <a:rPr lang="en-GB" sz="1100" dirty="0"/>
              <a:t>, Steven HJ, et al. "Changes in cortical thickness and volume after cranial radiation treatment: A systematic review." Radiotherapy and Oncology 135 (2019): 33-42.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6A33D54-6240-435D-9194-7138E5CA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6076"/>
            <a:ext cx="6908800" cy="5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1FA-FFE8-194A-AA98-13915F02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304" y="23379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–Mothers</a:t>
            </a:r>
            <a:br>
              <a:rPr lang="en-GB" dirty="0"/>
            </a:br>
            <a:r>
              <a:rPr lang="en-GB" dirty="0"/>
              <a:t>(see new added variables in table 3)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C64A-7493-A644-BC5A-40B1978C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9120FC-2679-924F-A466-E3A721D47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57021"/>
              </p:ext>
            </p:extLst>
          </p:nvPr>
        </p:nvGraphicFramePr>
        <p:xfrm>
          <a:off x="1496296" y="643467"/>
          <a:ext cx="9199409" cy="5792647"/>
        </p:xfrm>
        <a:graphic>
          <a:graphicData uri="http://schemas.openxmlformats.org/drawingml/2006/table">
            <a:tbl>
              <a:tblPr/>
              <a:tblGrid>
                <a:gridCol w="3298824">
                  <a:extLst>
                    <a:ext uri="{9D8B030D-6E8A-4147-A177-3AD203B41FA5}">
                      <a16:colId xmlns:a16="http://schemas.microsoft.com/office/drawing/2014/main" val="2485232630"/>
                    </a:ext>
                  </a:extLst>
                </a:gridCol>
                <a:gridCol w="3466556">
                  <a:extLst>
                    <a:ext uri="{9D8B030D-6E8A-4147-A177-3AD203B41FA5}">
                      <a16:colId xmlns:a16="http://schemas.microsoft.com/office/drawing/2014/main" val="4121115314"/>
                    </a:ext>
                  </a:extLst>
                </a:gridCol>
                <a:gridCol w="1294638">
                  <a:extLst>
                    <a:ext uri="{9D8B030D-6E8A-4147-A177-3AD203B41FA5}">
                      <a16:colId xmlns:a16="http://schemas.microsoft.com/office/drawing/2014/main" val="3079167054"/>
                    </a:ext>
                  </a:extLst>
                </a:gridCol>
                <a:gridCol w="1139391">
                  <a:extLst>
                    <a:ext uri="{9D8B030D-6E8A-4147-A177-3AD203B41FA5}">
                      <a16:colId xmlns:a16="http://schemas.microsoft.com/office/drawing/2014/main" val="2905775489"/>
                    </a:ext>
                  </a:extLst>
                </a:gridCol>
              </a:tblGrid>
              <a:tr h="23598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EDCs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-value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285797"/>
                  </a:ext>
                </a:extLst>
              </a:tr>
              <a:tr h="320411">
                <a:tc grid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teenagers’ mothers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238" marR="94238" marT="47119" marB="471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17812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Inorganic_arsenic_adjust_UC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L_caudalanteriorcingulate_thickavg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0.0004847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-0.5264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12497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Inorganic_arsenic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L_caudalanteriorcingulate_thickavg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0.0004694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-0.5275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11851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HEOHP_adjust_UC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R_superiorfrontal_surfavg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7.71E-05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0.54927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927626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MEHHP_A_adjust_UC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R_superiorfrontal_surfavg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0.00044031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0.49713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63619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log10_@66Zn_m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L_bankssts_thickavg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0.00013304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0.53908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08339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R_superiorparietal_thickavg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0.00068218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0.48751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94146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log10_@111Cd_m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L_frontalpole_thickavg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0.00065867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0.48871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9176"/>
                  </a:ext>
                </a:extLst>
              </a:tr>
              <a:tr h="320411">
                <a:tc grid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Mothers with male teenagers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238" marR="94238" marT="47119" marB="471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76738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@66Zn_m_adjust_UC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R_parsorbitalis_surfavg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0.0006517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0.66968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09708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@71Ga_m_adjust_UC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L_precentral_thickavg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0.00058079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-0.67415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721469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log10_PFDoA_conc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R_parahippocampal_thickavg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0.00069136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0.66736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32411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log10_@60Ni_m_adjust_UC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L_precentral_thickavg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0.0001617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0.71926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657308"/>
                  </a:ext>
                </a:extLst>
              </a:tr>
              <a:tr h="2359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log10_@66Zn_m_adjust_UC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R_parsorbitalis_surfavg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0.0006302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0.67099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03354"/>
                  </a:ext>
                </a:extLst>
              </a:tr>
              <a:tr h="320411">
                <a:tc grid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Mothers with female teenagers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238" marR="94238" marT="47119" marB="4711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60956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@63Cu_m_adjust_UC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R_precentral_thickavg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0.00012183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-0.72822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430840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log10_@51V_m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R_precuneus_surfavg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0.00037021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0.67873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20908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R_parahippocampal_thickavg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0.00050897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-0.66697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96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log10_@66Zn_m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L_bankssts_thickavg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0.00028731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0.68773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410636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L_supramarginal_thickavg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0.00071296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0.65394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78197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log10_B_Pb_m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R_entorhinal_surfavg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0.00037286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-0.6907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642813"/>
                  </a:ext>
                </a:extLst>
              </a:tr>
              <a:tr h="2202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log10_udma_maternal_adjust_UC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L_rostralanteriorcingulate_thickavg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0.00068069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0.72401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17" marR="9817" marT="9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339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6C65-A5F6-234A-B1DC-9153B0EC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5DDEC3-4ED7-49E6-B93B-C9F3F8B4114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000" dirty="0"/>
              <a:t>Significant correlation between cortical thickness of specific brain regions and EDC measurements for </a:t>
            </a:r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all teenagers</a:t>
            </a:r>
            <a:r>
              <a:rPr lang="en-GB" sz="4000" dirty="0"/>
              <a:t>’ mothers(see Table 3)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8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A360-2202-CC43-9E11-EF70E31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Inorganic_arsenic_adjust_UC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760B-2139-B745-AD84-90B3441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6B654-A826-6B4D-8F0E-7E72A5D7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4986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9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7637</TotalTime>
  <Words>1110</Words>
  <Application>Microsoft Macintosh PowerPoint</Application>
  <PresentationFormat>Widescreen</PresentationFormat>
  <Paragraphs>311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Times New Roman</vt:lpstr>
      <vt:lpstr>Office Theme</vt:lpstr>
      <vt:lpstr>Cortical thickness &amp; Surface area analysis</vt:lpstr>
      <vt:lpstr>Outline</vt:lpstr>
      <vt:lpstr>Method</vt:lpstr>
      <vt:lpstr>Workflow</vt:lpstr>
      <vt:lpstr>Desikan Killiany Atlas</vt:lpstr>
      <vt:lpstr>Results –Mothers (see new added variables in table 3) </vt:lpstr>
      <vt:lpstr>PowerPoint Presentation</vt:lpstr>
      <vt:lpstr>Results   Significant correlation between cortical thickness of specific brain regions and EDC measurements for all teenagers’ mothers(see Table 3) </vt:lpstr>
      <vt:lpstr>Inorganic_arsenic_adjust_UC</vt:lpstr>
      <vt:lpstr>Inorganic_arsenic</vt:lpstr>
      <vt:lpstr>HEOHP_adjust_UC</vt:lpstr>
      <vt:lpstr>MEHHP_A_adjust_UC</vt:lpstr>
      <vt:lpstr>log10_@66Zn_m</vt:lpstr>
      <vt:lpstr>log10_@111Cd_m</vt:lpstr>
      <vt:lpstr>Results   Significant correlation between cortical thickness of specific brain regions and EDC measurements for mothers with male teenagers(see Table 3) </vt:lpstr>
      <vt:lpstr>@66Zn_m_adjust_UC</vt:lpstr>
      <vt:lpstr>@71Ga_m_adjust_UC</vt:lpstr>
      <vt:lpstr>log10_PFDoA_conc</vt:lpstr>
      <vt:lpstr>log10_@60Ni_m_adjust_UC</vt:lpstr>
      <vt:lpstr>log10_@66Zn_m_adjust_UC</vt:lpstr>
      <vt:lpstr>Results   Significant correlation between cortical thickness of specific brain regions and EDC measurements for mothers with female teenagers (see Table 3) </vt:lpstr>
      <vt:lpstr>@63Cu_m_adjust_UC</vt:lpstr>
      <vt:lpstr>log10_@51V_m</vt:lpstr>
      <vt:lpstr>log10_@66Zn_m</vt:lpstr>
      <vt:lpstr>log10_B_Pb_m</vt:lpstr>
      <vt:lpstr>log10_udma_maternal_adjust_UC</vt:lpstr>
      <vt:lpstr>Results –Teenagers (see new added variables in table 4) </vt:lpstr>
      <vt:lpstr>PowerPoint Presentation</vt:lpstr>
      <vt:lpstr>Results   Significant correlation between cortical thickness of specific brain regions and EDC measurements for all teenagers (see Table 4) </vt:lpstr>
      <vt:lpstr>MBzP_adjust_UC</vt:lpstr>
      <vt:lpstr>MiNP_adjust_UC</vt:lpstr>
      <vt:lpstr>log10_MnBP</vt:lpstr>
      <vt:lpstr>log10_MEHP</vt:lpstr>
      <vt:lpstr>log10_MEHHP</vt:lpstr>
      <vt:lpstr>log10_MEOHP</vt:lpstr>
      <vt:lpstr>log10_MECPP</vt:lpstr>
      <vt:lpstr>log10_UrinaryCreatinine</vt:lpstr>
      <vt:lpstr>log10_T3</vt:lpstr>
      <vt:lpstr>log10_Testosterone</vt:lpstr>
      <vt:lpstr>log10_FreeTT</vt:lpstr>
      <vt:lpstr>log10_MiNP_adjust_UC</vt:lpstr>
      <vt:lpstr>Results   Significant correlation between cortical thickness of specific brain regions and EDC measurements for male teenagers (see Table 4) </vt:lpstr>
      <vt:lpstr>MMP_adjust_UC</vt:lpstr>
      <vt:lpstr>MiBP_adjust_UC</vt:lpstr>
      <vt:lpstr>log10_FreeT4</vt:lpstr>
      <vt:lpstr>Results   Significant correlation between cortical thickness of specific brain regions and EDC measurements for female teenagers (see Table 4) </vt:lpstr>
      <vt:lpstr>MBzP_adjust_UC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ShiMing Wang</dc:creator>
  <cp:lastModifiedBy>ShiMing Wang</cp:lastModifiedBy>
  <cp:revision>108</cp:revision>
  <dcterms:created xsi:type="dcterms:W3CDTF">2021-03-28T06:27:45Z</dcterms:created>
  <dcterms:modified xsi:type="dcterms:W3CDTF">2021-08-07T02:01:51Z</dcterms:modified>
</cp:coreProperties>
</file>