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0" r:id="rId1"/>
  </p:sldMasterIdLst>
  <p:notesMasterIdLst>
    <p:notesMasterId r:id="rId32"/>
  </p:notesMasterIdLst>
  <p:sldIdLst>
    <p:sldId id="256" r:id="rId2"/>
    <p:sldId id="397" r:id="rId3"/>
    <p:sldId id="421" r:id="rId4"/>
    <p:sldId id="398" r:id="rId5"/>
    <p:sldId id="442" r:id="rId6"/>
    <p:sldId id="451" r:id="rId7"/>
    <p:sldId id="305" r:id="rId8"/>
    <p:sldId id="455" r:id="rId9"/>
    <p:sldId id="458" r:id="rId10"/>
    <p:sldId id="459" r:id="rId11"/>
    <p:sldId id="460" r:id="rId12"/>
    <p:sldId id="461" r:id="rId13"/>
    <p:sldId id="462" r:id="rId14"/>
    <p:sldId id="444" r:id="rId15"/>
    <p:sldId id="456" r:id="rId16"/>
    <p:sldId id="463" r:id="rId17"/>
    <p:sldId id="464" r:id="rId18"/>
    <p:sldId id="465" r:id="rId19"/>
    <p:sldId id="466" r:id="rId20"/>
    <p:sldId id="467" r:id="rId21"/>
    <p:sldId id="468" r:id="rId22"/>
    <p:sldId id="469" r:id="rId23"/>
    <p:sldId id="470" r:id="rId24"/>
    <p:sldId id="450" r:id="rId25"/>
    <p:sldId id="457" r:id="rId26"/>
    <p:sldId id="471" r:id="rId27"/>
    <p:sldId id="472" r:id="rId28"/>
    <p:sldId id="473" r:id="rId29"/>
    <p:sldId id="474" r:id="rId30"/>
    <p:sldId id="475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08" autoAdjust="0"/>
    <p:restoredTop sz="95864" autoAdjust="0"/>
  </p:normalViewPr>
  <p:slideViewPr>
    <p:cSldViewPr snapToGrid="0">
      <p:cViewPr varScale="1">
        <p:scale>
          <a:sx n="110" d="100"/>
          <a:sy n="110" d="100"/>
        </p:scale>
        <p:origin x="6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367C6B-0740-4A2B-A32F-C4AB1F37369A}" type="datetimeFigureOut">
              <a:rPr lang="en-GB" smtClean="0"/>
              <a:t>16/09/2021</a:t>
            </a:fld>
            <a:endParaRPr lang="en-GB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GB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D272B0-5C95-48EC-9268-3A5ACE32FA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49095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D272B0-5C95-48EC-9268-3A5ACE32FA2C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98246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D272B0-5C95-48EC-9268-3A5ACE32FA2C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03318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D272B0-5C95-48EC-9268-3A5ACE32FA2C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90096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D272B0-5C95-48EC-9268-3A5ACE32FA2C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22370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7E8A4-541B-4625-96FB-022B67EDFE80}" type="datetime1">
              <a:rPr lang="en-GB" smtClean="0"/>
              <a:t>16/09/2021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DDEC3-4ED7-49E6-B93B-C9F3F8B411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6031352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7E8A4-541B-4625-96FB-022B67EDFE80}" type="datetime1">
              <a:rPr lang="en-GB" smtClean="0"/>
              <a:t>16/09/2021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DDEC3-4ED7-49E6-B93B-C9F3F8B411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8930583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7E8A4-541B-4625-96FB-022B67EDFE80}" type="datetime1">
              <a:rPr lang="en-GB" smtClean="0"/>
              <a:t>16/09/2021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DDEC3-4ED7-49E6-B93B-C9F3F8B411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1559901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7E8A4-541B-4625-96FB-022B67EDFE80}" type="datetime1">
              <a:rPr lang="en-GB" smtClean="0"/>
              <a:t>16/09/2021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DDEC3-4ED7-49E6-B93B-C9F3F8B411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6490452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7E8A4-541B-4625-96FB-022B67EDFE80}" type="datetime1">
              <a:rPr lang="en-GB" smtClean="0"/>
              <a:t>16/09/2021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DDEC3-4ED7-49E6-B93B-C9F3F8B411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6088540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7E8A4-541B-4625-96FB-022B67EDFE80}" type="datetime1">
              <a:rPr lang="en-GB" smtClean="0"/>
              <a:t>16/09/2021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DDEC3-4ED7-49E6-B93B-C9F3F8B411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5885555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7E8A4-541B-4625-96FB-022B67EDFE80}" type="datetime1">
              <a:rPr lang="en-GB" smtClean="0"/>
              <a:t>16/09/2021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DDEC3-4ED7-49E6-B93B-C9F3F8B411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503272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7E8A4-541B-4625-96FB-022B67EDFE80}" type="datetime1">
              <a:rPr lang="en-GB" smtClean="0"/>
              <a:t>16/09/2021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DDEC3-4ED7-49E6-B93B-C9F3F8B411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3940145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7E8A4-541B-4625-96FB-022B67EDFE80}" type="datetime1">
              <a:rPr lang="en-GB" smtClean="0"/>
              <a:t>16/09/2021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DDEC3-4ED7-49E6-B93B-C9F3F8B411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5116610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7E8A4-541B-4625-96FB-022B67EDFE80}" type="datetime1">
              <a:rPr lang="en-GB" smtClean="0"/>
              <a:t>16/09/2021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DDEC3-4ED7-49E6-B93B-C9F3F8B411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912287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7E8A4-541B-4625-96FB-022B67EDFE80}" type="datetime1">
              <a:rPr lang="en-GB" smtClean="0"/>
              <a:t>16/09/2021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DDEC3-4ED7-49E6-B93B-C9F3F8B411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1183019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87E8A4-541B-4625-96FB-022B67EDFE80}" type="datetime1">
              <a:rPr lang="en-GB" smtClean="0"/>
              <a:t>16/09/2021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5DDEC3-4ED7-49E6-B93B-C9F3F8B411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0943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0CC13AB-13F5-48EC-B077-376038524F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4000" y="1122362"/>
            <a:ext cx="11633200" cy="3226117"/>
          </a:xfrm>
        </p:spPr>
        <p:txBody>
          <a:bodyPr>
            <a:normAutofit/>
          </a:bodyPr>
          <a:lstStyle/>
          <a:p>
            <a:r>
              <a:rPr lang="en-GB" b="1" dirty="0"/>
              <a:t>Cortical thickness &amp; Surface area analysis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5BD90A3-FBFF-45B2-B0A4-ADC9138EC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DDEC3-4ED7-49E6-B93B-C9F3F8B41142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06531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F2087D-7A9A-4908-A30C-78B7076DD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log10_@66Zn_m_adjust_UC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68B1855-A0AA-4C3C-AB9F-6567E15D9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DDEC3-4ED7-49E6-B93B-C9F3F8B41142}" type="slidenum">
              <a:rPr lang="en-GB" smtClean="0"/>
              <a:t>10</a:t>
            </a:fld>
            <a:endParaRPr lang="en-GB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D92C6A88-318C-4D76-B909-BD3E6ECA5F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5589" y="1690688"/>
            <a:ext cx="4540822" cy="4540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0054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F2087D-7A9A-4908-A30C-78B7076DD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log10_@111Cd_m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68B1855-A0AA-4C3C-AB9F-6567E15D9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DDEC3-4ED7-49E6-B93B-C9F3F8B41142}" type="slidenum">
              <a:rPr lang="en-GB" smtClean="0"/>
              <a:t>11</a:t>
            </a:fld>
            <a:endParaRPr lang="en-GB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B21FB5D5-54D1-4EFB-8A66-F997DD0597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94" y="2194560"/>
            <a:ext cx="3993515" cy="3993515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33982A2A-ACA3-4A64-8DEF-1A9B98F68E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2691" y="2194559"/>
            <a:ext cx="3993515" cy="3993515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DC7BF80B-D213-4AAF-8755-9821FA0F37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9178" y="2194559"/>
            <a:ext cx="3993515" cy="3993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0676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F2087D-7A9A-4908-A30C-78B7076DD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log10_PFDeA_conc_CB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68B1855-A0AA-4C3C-AB9F-6567E15D9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DDEC3-4ED7-49E6-B93B-C9F3F8B41142}" type="slidenum">
              <a:rPr lang="en-GB" smtClean="0"/>
              <a:t>12</a:t>
            </a:fld>
            <a:endParaRPr lang="en-GB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380D51BB-186B-43C4-967D-34A01693BF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9480" y="1674731"/>
            <a:ext cx="4697576" cy="4697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3859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F2087D-7A9A-4908-A30C-78B7076DD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log10_UCreatinine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68B1855-A0AA-4C3C-AB9F-6567E15D9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DDEC3-4ED7-49E6-B93B-C9F3F8B41142}" type="slidenum">
              <a:rPr lang="en-GB" smtClean="0"/>
              <a:t>13</a:t>
            </a:fld>
            <a:endParaRPr lang="en-GB"/>
          </a:p>
        </p:txBody>
      </p:sp>
      <p:pic>
        <p:nvPicPr>
          <p:cNvPr id="20" name="圖片 19">
            <a:extLst>
              <a:ext uri="{FF2B5EF4-FFF2-40B4-BE49-F238E27FC236}">
                <a16:creationId xmlns:a16="http://schemas.microsoft.com/office/drawing/2014/main" id="{A921108F-9A81-4977-A2E1-5E5720B001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3760" y="1582783"/>
            <a:ext cx="5065513" cy="5065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3281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A547101-E989-42C4-BBCA-8D23F0780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037" y="798286"/>
            <a:ext cx="11091926" cy="4577102"/>
          </a:xfrm>
        </p:spPr>
        <p:txBody>
          <a:bodyPr>
            <a:normAutofit fontScale="90000"/>
          </a:bodyPr>
          <a:lstStyle/>
          <a:p>
            <a:r>
              <a:rPr lang="en-GB" dirty="0"/>
              <a:t>Results</a:t>
            </a:r>
            <a:br>
              <a:rPr lang="en-GB" dirty="0"/>
            </a:br>
            <a:br>
              <a:rPr lang="en-GB" dirty="0"/>
            </a:br>
            <a:br>
              <a:rPr lang="en-GB" dirty="0"/>
            </a:br>
            <a:r>
              <a:rPr lang="en-GB" sz="4400" dirty="0"/>
              <a:t>Significant correlation between cortical thickness of specific brain regions and EDC measurements for mothers with </a:t>
            </a:r>
            <a:r>
              <a:rPr lang="en-GB" sz="4400" dirty="0">
                <a:solidFill>
                  <a:schemeClr val="accent5">
                    <a:lumMod val="75000"/>
                  </a:schemeClr>
                </a:solidFill>
              </a:rPr>
              <a:t>male</a:t>
            </a:r>
            <a:r>
              <a:rPr lang="en-GB" sz="4400" dirty="0"/>
              <a:t> teenagers(see Table 3) </a:t>
            </a:r>
            <a:endParaRPr lang="en-GB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05A80855-6124-413D-ABE7-9A73122E5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DDEC3-4ED7-49E6-B93B-C9F3F8B41142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53997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F2087D-7A9A-4908-A30C-78B7076DD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log10_@60Ni_m_adjust_UC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68B1855-A0AA-4C3C-AB9F-6567E15D9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DDEC3-4ED7-49E6-B93B-C9F3F8B41142}" type="slidenum">
              <a:rPr lang="en-GB" smtClean="0"/>
              <a:t>15</a:t>
            </a:fld>
            <a:endParaRPr lang="en-GB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3A4B06D4-70CB-461B-B248-0091CD4429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0247" y="1443445"/>
            <a:ext cx="5161308" cy="5161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9638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F2087D-7A9A-4908-A30C-78B7076DD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log10_@66Zn_m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68B1855-A0AA-4C3C-AB9F-6567E15D9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DDEC3-4ED7-49E6-B93B-C9F3F8B41142}" type="slidenum">
              <a:rPr lang="en-GB" smtClean="0"/>
              <a:t>16</a:t>
            </a:fld>
            <a:endParaRPr lang="en-GB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7FD7F1A-6CAD-405D-A5F4-49AAE575AA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0247" y="1593669"/>
            <a:ext cx="5011084" cy="5011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7445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F2087D-7A9A-4908-A30C-78B7076DD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log10_@66Zn_m_adjust_UC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68B1855-A0AA-4C3C-AB9F-6567E15D9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DDEC3-4ED7-49E6-B93B-C9F3F8B41142}" type="slidenum">
              <a:rPr lang="en-GB" smtClean="0"/>
              <a:t>17</a:t>
            </a:fld>
            <a:endParaRPr lang="en-GB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C488522-D131-4976-B5FB-9D6F13FDB0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0246" y="1521822"/>
            <a:ext cx="5082931" cy="5082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9153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F2087D-7A9A-4908-A30C-78B7076DD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log10_MBP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68B1855-A0AA-4C3C-AB9F-6567E15D9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DDEC3-4ED7-49E6-B93B-C9F3F8B41142}" type="slidenum">
              <a:rPr lang="en-GB" smtClean="0"/>
              <a:t>18</a:t>
            </a:fld>
            <a:endParaRPr lang="en-GB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0A7C569-6DEE-416B-939F-5E64D41957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0247" y="1695993"/>
            <a:ext cx="4908760" cy="4908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105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F2087D-7A9A-4908-A30C-78B7076DD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log10_PFDeA_conc_CB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68B1855-A0AA-4C3C-AB9F-6567E15D9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DDEC3-4ED7-49E6-B93B-C9F3F8B41142}" type="slidenum">
              <a:rPr lang="en-GB" smtClean="0"/>
              <a:t>19</a:t>
            </a:fld>
            <a:endParaRPr lang="en-GB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0C1E6AD-E5CC-45A3-9918-67ADD2A92A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0246" y="1690688"/>
            <a:ext cx="4914065" cy="4914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578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13254F-6D2C-4217-AA98-41049AF00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Outline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1F782BC-15E0-4883-8151-A793352F68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2"/>
            <a:ext cx="10515600" cy="5291137"/>
          </a:xfrm>
        </p:spPr>
        <p:txBody>
          <a:bodyPr>
            <a:normAutofit/>
          </a:bodyPr>
          <a:lstStyle/>
          <a:p>
            <a:r>
              <a:rPr lang="en-GB" dirty="0"/>
              <a:t>Method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GB" dirty="0"/>
              <a:t>Workflow of Cortical thickness analysis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GB" dirty="0" err="1"/>
              <a:t>Desikan</a:t>
            </a:r>
            <a:r>
              <a:rPr lang="en-GB" dirty="0"/>
              <a:t> </a:t>
            </a:r>
            <a:r>
              <a:rPr lang="en-GB" dirty="0" err="1"/>
              <a:t>Killiany</a:t>
            </a:r>
            <a:r>
              <a:rPr lang="en-GB" dirty="0"/>
              <a:t> Atlas</a:t>
            </a:r>
          </a:p>
          <a:p>
            <a:r>
              <a:rPr lang="en-GB" dirty="0"/>
              <a:t>Result </a:t>
            </a:r>
          </a:p>
          <a:p>
            <a:pPr marL="1028700" lvl="1" indent="-571500">
              <a:buFont typeface="+mj-lt"/>
              <a:buAutoNum type="romanLcPeriod"/>
            </a:pPr>
            <a:r>
              <a:rPr lang="en-GB" dirty="0"/>
              <a:t>Teenagers’ mothers (corresponding to table </a:t>
            </a:r>
            <a:r>
              <a:rPr lang="en-US" altLang="zh-TW" dirty="0"/>
              <a:t>3</a:t>
            </a:r>
            <a:r>
              <a:rPr lang="en-GB" dirty="0"/>
              <a:t>)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D8C7B3F-C781-4815-AA96-1E7EF9277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DDEC3-4ED7-49E6-B93B-C9F3F8B41142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92594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F2087D-7A9A-4908-A30C-78B7076DD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log10_PFOA_conc_CB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68B1855-A0AA-4C3C-AB9F-6567E15D9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DDEC3-4ED7-49E6-B93B-C9F3F8B41142}" type="slidenum">
              <a:rPr lang="en-GB" smtClean="0"/>
              <a:t>20</a:t>
            </a:fld>
            <a:endParaRPr lang="en-GB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C9387F2-9FF8-4CCA-8535-9D21AE321A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0246" y="1611086"/>
            <a:ext cx="4993667" cy="4993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3122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F2087D-7A9A-4908-A30C-78B7076DD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log10_T3_m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68B1855-A0AA-4C3C-AB9F-6567E15D9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DDEC3-4ED7-49E6-B93B-C9F3F8B41142}" type="slidenum">
              <a:rPr lang="en-GB" smtClean="0"/>
              <a:t>21</a:t>
            </a:fld>
            <a:endParaRPr lang="en-GB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511EDE1-F16A-4336-A95E-421ADC8BA8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0246" y="1434736"/>
            <a:ext cx="5170017" cy="5170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0001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F2087D-7A9A-4908-A30C-78B7076DD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log10_T4_m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68B1855-A0AA-4C3C-AB9F-6567E15D9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DDEC3-4ED7-49E6-B93B-C9F3F8B41142}" type="slidenum">
              <a:rPr lang="en-GB" smtClean="0"/>
              <a:t>22</a:t>
            </a:fld>
            <a:endParaRPr lang="en-GB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7739CF8-93C7-4A56-9729-335FA6E995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0247" y="1478279"/>
            <a:ext cx="5126474" cy="5126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9975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F2087D-7A9A-4908-A30C-78B7076DD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log10_umma_maternal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68B1855-A0AA-4C3C-AB9F-6567E15D9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DDEC3-4ED7-49E6-B93B-C9F3F8B41142}" type="slidenum">
              <a:rPr lang="en-GB" smtClean="0"/>
              <a:t>23</a:t>
            </a:fld>
            <a:endParaRPr lang="en-GB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39A0C80-0DBA-4C3C-9A1C-81BF552477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0247" y="1541417"/>
            <a:ext cx="5063336" cy="5063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5945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A547101-E989-42C4-BBCA-8D23F0780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037" y="798286"/>
            <a:ext cx="11091926" cy="4577102"/>
          </a:xfrm>
        </p:spPr>
        <p:txBody>
          <a:bodyPr>
            <a:normAutofit fontScale="90000"/>
          </a:bodyPr>
          <a:lstStyle/>
          <a:p>
            <a:r>
              <a:rPr lang="en-GB" dirty="0"/>
              <a:t>Results</a:t>
            </a:r>
            <a:br>
              <a:rPr lang="en-GB" dirty="0"/>
            </a:br>
            <a:br>
              <a:rPr lang="en-GB" dirty="0"/>
            </a:br>
            <a:br>
              <a:rPr lang="en-GB" dirty="0"/>
            </a:br>
            <a:r>
              <a:rPr lang="en-GB" sz="4400" dirty="0"/>
              <a:t>Significant correlation between cortical thickness of specific brain regions and EDC measurements for mothers with </a:t>
            </a:r>
            <a:r>
              <a:rPr lang="en-GB" sz="4400" dirty="0">
                <a:solidFill>
                  <a:schemeClr val="accent5">
                    <a:lumMod val="75000"/>
                  </a:schemeClr>
                </a:solidFill>
              </a:rPr>
              <a:t>female</a:t>
            </a:r>
            <a:r>
              <a:rPr lang="en-GB" sz="4400" dirty="0"/>
              <a:t> teenagers (see Table 3) </a:t>
            </a:r>
            <a:endParaRPr lang="en-GB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05A80855-6124-413D-ABE7-9A73122E5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DDEC3-4ED7-49E6-B93B-C9F3F8B41142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87829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F2087D-7A9A-4908-A30C-78B7076DD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log10_@51V_m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68B1855-A0AA-4C3C-AB9F-6567E15D9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DDEC3-4ED7-49E6-B93B-C9F3F8B41142}" type="slidenum">
              <a:rPr lang="en-GB" smtClean="0"/>
              <a:t>25</a:t>
            </a:fld>
            <a:endParaRPr lang="en-GB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D022A6C9-9655-417E-8BCE-A208B35BB4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0246" y="1678576"/>
            <a:ext cx="4926177" cy="4926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9188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F2087D-7A9A-4908-A30C-78B7076DD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log10_@52Cr_m_adjust_UC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68B1855-A0AA-4C3C-AB9F-6567E15D9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DDEC3-4ED7-49E6-B93B-C9F3F8B41142}" type="slidenum">
              <a:rPr lang="en-GB" smtClean="0"/>
              <a:t>26</a:t>
            </a:fld>
            <a:endParaRPr lang="en-GB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BF7E174-5AE3-49A5-814F-6D291A571F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0247" y="1478279"/>
            <a:ext cx="5126474" cy="5126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2691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F2087D-7A9A-4908-A30C-78B7076DD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log10_@56Fe_m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68B1855-A0AA-4C3C-AB9F-6567E15D9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DDEC3-4ED7-49E6-B93B-C9F3F8B41142}" type="slidenum">
              <a:rPr lang="en-GB" smtClean="0"/>
              <a:t>27</a:t>
            </a:fld>
            <a:endParaRPr lang="en-GB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2BD81A0-0186-4431-95F2-1385447ADC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0246" y="1974668"/>
            <a:ext cx="4630085" cy="4630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0887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F2087D-7A9A-4908-A30C-78B7076DD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log10_@56Fe_m_adjust_UC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68B1855-A0AA-4C3C-AB9F-6567E15D9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DDEC3-4ED7-49E6-B93B-C9F3F8B41142}" type="slidenum">
              <a:rPr lang="en-GB" smtClean="0"/>
              <a:t>28</a:t>
            </a:fld>
            <a:endParaRPr lang="en-GB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9777FCA-5A80-44C7-824A-D0E3333593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0246" y="1582782"/>
            <a:ext cx="5021971" cy="5021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2355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F2087D-7A9A-4908-A30C-78B7076DD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log10_@60Ni_m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68B1855-A0AA-4C3C-AB9F-6567E15D9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DDEC3-4ED7-49E6-B93B-C9F3F8B41142}" type="slidenum">
              <a:rPr lang="en-GB" smtClean="0"/>
              <a:t>29</a:t>
            </a:fld>
            <a:endParaRPr lang="en-GB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D145785-4DA2-4F7C-A52A-653C77E5C9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0246" y="1582782"/>
            <a:ext cx="5021971" cy="5021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244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A547101-E989-42C4-BBCA-8D23F0780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Method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BF765DD6-6308-48CB-823A-7B7330FF1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DDEC3-4ED7-49E6-B93B-C9F3F8B41142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64685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F2087D-7A9A-4908-A30C-78B7076DD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log10_FTT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68B1855-A0AA-4C3C-AB9F-6567E15D9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DDEC3-4ED7-49E6-B93B-C9F3F8B41142}" type="slidenum">
              <a:rPr lang="en-GB" smtClean="0"/>
              <a:t>30</a:t>
            </a:fld>
            <a:endParaRPr lang="en-GB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2349E0E-7059-4A8A-AD53-1281973F1C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0247" y="1695993"/>
            <a:ext cx="4908760" cy="4908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5767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>
            <a:extLst>
              <a:ext uri="{FF2B5EF4-FFF2-40B4-BE49-F238E27FC236}">
                <a16:creationId xmlns:a16="http://schemas.microsoft.com/office/drawing/2014/main" id="{93A6A214-8E2A-4C95-B277-3414FC663948}"/>
              </a:ext>
            </a:extLst>
          </p:cNvPr>
          <p:cNvSpPr/>
          <p:nvPr/>
        </p:nvSpPr>
        <p:spPr>
          <a:xfrm>
            <a:off x="5538197" y="1193645"/>
            <a:ext cx="5773890" cy="5603401"/>
          </a:xfrm>
          <a:prstGeom prst="rect">
            <a:avLst/>
          </a:prstGeom>
          <a:noFill/>
          <a:ln w="571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A66EA30-6D0D-41EB-87D8-D5A801B18D1D}"/>
              </a:ext>
            </a:extLst>
          </p:cNvPr>
          <p:cNvSpPr/>
          <p:nvPr/>
        </p:nvSpPr>
        <p:spPr>
          <a:xfrm>
            <a:off x="548640" y="1193646"/>
            <a:ext cx="3495040" cy="5603400"/>
          </a:xfrm>
          <a:prstGeom prst="rect">
            <a:avLst/>
          </a:prstGeom>
          <a:noFill/>
          <a:ln w="571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3D651532-1844-4583-AF1A-86FB02143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3" y="16381"/>
            <a:ext cx="10515600" cy="919834"/>
          </a:xfrm>
        </p:spPr>
        <p:txBody>
          <a:bodyPr/>
          <a:lstStyle/>
          <a:p>
            <a:r>
              <a:rPr lang="en-GB" dirty="0"/>
              <a:t>Workflow</a:t>
            </a:r>
          </a:p>
        </p:txBody>
      </p:sp>
      <p:pic>
        <p:nvPicPr>
          <p:cNvPr id="60" name="內容版面配置區 4">
            <a:extLst>
              <a:ext uri="{FF2B5EF4-FFF2-40B4-BE49-F238E27FC236}">
                <a16:creationId xmlns:a16="http://schemas.microsoft.com/office/drawing/2014/main" id="{55123C93-30FE-4DDF-A0CC-49D939A3FEE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6760035" y="5156578"/>
            <a:ext cx="1236925" cy="1236925"/>
          </a:xfrm>
        </p:spPr>
      </p:pic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03C2BD10-1994-48C2-BBC3-2497D0E30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DDEC3-4ED7-49E6-B93B-C9F3F8B41142}" type="slidenum">
              <a:rPr lang="en-GB" smtClean="0"/>
              <a:t>4</a:t>
            </a:fld>
            <a:endParaRPr lang="en-GB"/>
          </a:p>
        </p:txBody>
      </p:sp>
      <p:pic>
        <p:nvPicPr>
          <p:cNvPr id="5" name="內容版面配置區 8">
            <a:extLst>
              <a:ext uri="{FF2B5EF4-FFF2-40B4-BE49-F238E27FC236}">
                <a16:creationId xmlns:a16="http://schemas.microsoft.com/office/drawing/2014/main" id="{3B94BBE8-DCF1-4B71-9EC0-020F68D01F2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65" t="12984" r="15601" b="16523"/>
          <a:stretch/>
        </p:blipFill>
        <p:spPr>
          <a:xfrm>
            <a:off x="1499929" y="4480934"/>
            <a:ext cx="1713815" cy="1488965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D11DEC3B-E316-4B90-A957-9B204507D0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69335" y="1320487"/>
            <a:ext cx="1426812" cy="1670844"/>
          </a:xfrm>
          <a:prstGeom prst="rect">
            <a:avLst/>
          </a:prstGeom>
        </p:spPr>
      </p:pic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38ABC3D7-F783-44F0-944A-37D5EF4C19BA}"/>
              </a:ext>
            </a:extLst>
          </p:cNvPr>
          <p:cNvCxnSpPr>
            <a:cxnSpLocks/>
            <a:stCxn id="20" idx="2"/>
            <a:endCxn id="5" idx="0"/>
          </p:cNvCxnSpPr>
          <p:nvPr/>
        </p:nvCxnSpPr>
        <p:spPr>
          <a:xfrm flipH="1">
            <a:off x="2356837" y="3638878"/>
            <a:ext cx="1" cy="842056"/>
          </a:xfrm>
          <a:prstGeom prst="straightConnector1">
            <a:avLst/>
          </a:prstGeom>
          <a:ln w="107950">
            <a:solidFill>
              <a:schemeClr val="bg2">
                <a:lumMod val="10000"/>
              </a:schemeClr>
            </a:solidFill>
            <a:headEnd type="none" w="lg" len="lg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圖片 7">
            <a:extLst>
              <a:ext uri="{FF2B5EF4-FFF2-40B4-BE49-F238E27FC236}">
                <a16:creationId xmlns:a16="http://schemas.microsoft.com/office/drawing/2014/main" id="{B6D9113D-613B-4623-B397-53C08EBDBF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1735" y="1472887"/>
            <a:ext cx="1426812" cy="1670844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40BDEB88-A6F8-484E-8AAF-B862B83968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74135" y="1625287"/>
            <a:ext cx="1426812" cy="1670844"/>
          </a:xfrm>
          <a:prstGeom prst="rect">
            <a:avLst/>
          </a:prstGeom>
        </p:spPr>
      </p:pic>
      <p:cxnSp>
        <p:nvCxnSpPr>
          <p:cNvPr id="11" name="接點: 肘形 10">
            <a:extLst>
              <a:ext uri="{FF2B5EF4-FFF2-40B4-BE49-F238E27FC236}">
                <a16:creationId xmlns:a16="http://schemas.microsoft.com/office/drawing/2014/main" id="{2AACB280-AA44-497F-9D31-AFAB6E6860AC}"/>
              </a:ext>
            </a:extLst>
          </p:cNvPr>
          <p:cNvCxnSpPr>
            <a:cxnSpLocks/>
            <a:stCxn id="5" idx="3"/>
            <a:endCxn id="12" idx="1"/>
          </p:cNvCxnSpPr>
          <p:nvPr/>
        </p:nvCxnSpPr>
        <p:spPr>
          <a:xfrm flipV="1">
            <a:off x="3213744" y="1735250"/>
            <a:ext cx="2882256" cy="3490167"/>
          </a:xfrm>
          <a:prstGeom prst="bentConnector3">
            <a:avLst>
              <a:gd name="adj1" fmla="val 50000"/>
            </a:avLst>
          </a:prstGeom>
          <a:ln w="762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D4907FA2-4D9C-4A79-AC1B-6CEC308436EF}"/>
              </a:ext>
            </a:extLst>
          </p:cNvPr>
          <p:cNvSpPr/>
          <p:nvPr/>
        </p:nvSpPr>
        <p:spPr>
          <a:xfrm>
            <a:off x="6096000" y="1408595"/>
            <a:ext cx="4876796" cy="653309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b="1" dirty="0">
                <a:solidFill>
                  <a:schemeClr val="bg2">
                    <a:lumMod val="10000"/>
                  </a:schemeClr>
                </a:solidFill>
              </a:rPr>
              <a:t>Cortical Parcellation </a:t>
            </a:r>
            <a:r>
              <a:rPr lang="en-GB" sz="1600" dirty="0">
                <a:solidFill>
                  <a:schemeClr val="bg2">
                    <a:lumMod val="10000"/>
                  </a:schemeClr>
                </a:solidFill>
              </a:rPr>
              <a:t>(</a:t>
            </a:r>
            <a:r>
              <a:rPr lang="en-GB" sz="1600" dirty="0" err="1">
                <a:solidFill>
                  <a:schemeClr val="bg2">
                    <a:lumMod val="10000"/>
                  </a:schemeClr>
                </a:solidFill>
              </a:rPr>
              <a:t>Desikan-Killiany</a:t>
            </a:r>
            <a:r>
              <a:rPr lang="en-GB" sz="1600" dirty="0">
                <a:solidFill>
                  <a:schemeClr val="bg2">
                    <a:lumMod val="10000"/>
                  </a:schemeClr>
                </a:solidFill>
              </a:rPr>
              <a:t> Atlas)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bg2">
                    <a:lumMod val="10000"/>
                  </a:schemeClr>
                </a:solidFill>
              </a:rPr>
              <a:t>68 VOIs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63D8B86B-60A0-4BDC-B484-DD0E4FFBB58A}"/>
              </a:ext>
            </a:extLst>
          </p:cNvPr>
          <p:cNvSpPr/>
          <p:nvPr/>
        </p:nvSpPr>
        <p:spPr>
          <a:xfrm>
            <a:off x="1369335" y="3334077"/>
            <a:ext cx="1975006" cy="304801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2">
                    <a:lumMod val="10000"/>
                  </a:schemeClr>
                </a:solidFill>
              </a:rPr>
              <a:t>T1-w image (N=59)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84C74DFC-66E9-4A33-82C9-AC24C02D7699}"/>
              </a:ext>
            </a:extLst>
          </p:cNvPr>
          <p:cNvSpPr/>
          <p:nvPr/>
        </p:nvSpPr>
        <p:spPr>
          <a:xfrm>
            <a:off x="1014380" y="5893284"/>
            <a:ext cx="2684915" cy="763505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>
                <a:solidFill>
                  <a:schemeClr val="bg2">
                    <a:lumMod val="10000"/>
                  </a:schemeClr>
                </a:solidFill>
              </a:rPr>
              <a:t>Desikan</a:t>
            </a:r>
            <a:r>
              <a:rPr lang="en-GB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GB" dirty="0" err="1">
                <a:solidFill>
                  <a:schemeClr val="bg2">
                    <a:lumMod val="10000"/>
                  </a:schemeClr>
                </a:solidFill>
              </a:rPr>
              <a:t>Killiany</a:t>
            </a:r>
            <a:r>
              <a:rPr lang="en-GB" dirty="0">
                <a:solidFill>
                  <a:schemeClr val="bg2">
                    <a:lumMod val="10000"/>
                  </a:schemeClr>
                </a:solidFill>
              </a:rPr>
              <a:t> Atlas</a:t>
            </a:r>
          </a:p>
          <a:p>
            <a:pPr algn="ctr"/>
            <a:r>
              <a:rPr lang="en-GB" dirty="0">
                <a:solidFill>
                  <a:schemeClr val="bg2">
                    <a:lumMod val="10000"/>
                  </a:schemeClr>
                </a:solidFill>
              </a:rPr>
              <a:t>Volume (N=59)</a:t>
            </a:r>
          </a:p>
        </p:txBody>
      </p: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95634FAE-C186-47DA-B80F-441409E72A1B}"/>
              </a:ext>
            </a:extLst>
          </p:cNvPr>
          <p:cNvCxnSpPr>
            <a:cxnSpLocks/>
            <a:stCxn id="12" idx="2"/>
            <a:endCxn id="101" idx="0"/>
          </p:cNvCxnSpPr>
          <p:nvPr/>
        </p:nvCxnSpPr>
        <p:spPr>
          <a:xfrm>
            <a:off x="8534398" y="2061904"/>
            <a:ext cx="0" cy="363848"/>
          </a:xfrm>
          <a:prstGeom prst="straightConnector1">
            <a:avLst/>
          </a:prstGeom>
          <a:ln w="107950">
            <a:solidFill>
              <a:schemeClr val="bg2">
                <a:lumMod val="10000"/>
              </a:schemeClr>
            </a:solidFill>
            <a:headEnd type="none" w="lg" len="lg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>
            <a:extLst>
              <a:ext uri="{FF2B5EF4-FFF2-40B4-BE49-F238E27FC236}">
                <a16:creationId xmlns:a16="http://schemas.microsoft.com/office/drawing/2014/main" id="{3795075A-E8CA-4E8E-AB0E-39C0EFA4E208}"/>
              </a:ext>
            </a:extLst>
          </p:cNvPr>
          <p:cNvSpPr/>
          <p:nvPr/>
        </p:nvSpPr>
        <p:spPr>
          <a:xfrm>
            <a:off x="6096000" y="3630169"/>
            <a:ext cx="4876796" cy="1122867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b="1" dirty="0">
                <a:solidFill>
                  <a:schemeClr val="bg2">
                    <a:lumMod val="10000"/>
                  </a:schemeClr>
                </a:solidFill>
              </a:rPr>
              <a:t>Pearson correlation with Cortical Parcellation Statistics</a:t>
            </a:r>
          </a:p>
          <a:p>
            <a:r>
              <a:rPr lang="en-GB" sz="1400" dirty="0">
                <a:solidFill>
                  <a:schemeClr val="bg2">
                    <a:lumMod val="10000"/>
                  </a:schemeClr>
                </a:solidFill>
              </a:rPr>
              <a:t>(Bonferroni corrected </a:t>
            </a:r>
            <a:r>
              <a:rPr lang="en-GB" sz="1400" i="1" dirty="0">
                <a:solidFill>
                  <a:schemeClr val="bg2">
                    <a:lumMod val="10000"/>
                  </a:schemeClr>
                </a:solidFill>
              </a:rPr>
              <a:t>p</a:t>
            </a:r>
            <a:r>
              <a:rPr lang="en-GB" sz="1400" dirty="0">
                <a:solidFill>
                  <a:schemeClr val="bg2">
                    <a:lumMod val="10000"/>
                  </a:schemeClr>
                </a:solidFill>
              </a:rPr>
              <a:t>-value&lt; 0.000735, </a:t>
            </a:r>
            <a:r>
              <a:rPr lang="en-GB" sz="1400" u="sng" dirty="0">
                <a:solidFill>
                  <a:schemeClr val="bg2">
                    <a:lumMod val="10000"/>
                  </a:schemeClr>
                </a:solidFill>
              </a:rPr>
              <a:t>0.05/68</a:t>
            </a:r>
            <a:r>
              <a:rPr lang="en-GB" sz="1400" dirty="0">
                <a:solidFill>
                  <a:schemeClr val="bg2">
                    <a:lumMod val="10000"/>
                  </a:schemeClr>
                </a:solidFill>
              </a:rPr>
              <a:t>) (by SPSS)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bg2">
                    <a:lumMod val="10000"/>
                  </a:schemeClr>
                </a:solidFill>
              </a:rPr>
              <a:t>Assessments from their mothers (95)</a:t>
            </a: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050D25DB-A329-437D-8FE9-B19BEF0E70DF}"/>
              </a:ext>
            </a:extLst>
          </p:cNvPr>
          <p:cNvSpPr/>
          <p:nvPr/>
        </p:nvSpPr>
        <p:spPr>
          <a:xfrm>
            <a:off x="710492" y="3678042"/>
            <a:ext cx="1448281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1400" dirty="0">
                <a:solidFill>
                  <a:schemeClr val="bg2">
                    <a:lumMod val="10000"/>
                  </a:schemeClr>
                </a:solidFill>
              </a:rPr>
              <a:t>Image processing</a:t>
            </a:r>
          </a:p>
          <a:p>
            <a:pPr algn="ctr"/>
            <a:r>
              <a:rPr lang="en-GB" sz="1400" dirty="0">
                <a:solidFill>
                  <a:schemeClr val="bg2">
                    <a:lumMod val="10000"/>
                  </a:schemeClr>
                </a:solidFill>
              </a:rPr>
              <a:t>(</a:t>
            </a:r>
            <a:r>
              <a:rPr lang="en-GB" sz="14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</a:rPr>
              <a:t>recon-all</a:t>
            </a:r>
            <a:r>
              <a:rPr lang="en-GB" sz="1400" dirty="0">
                <a:solidFill>
                  <a:schemeClr val="bg2">
                    <a:lumMod val="10000"/>
                  </a:schemeClr>
                </a:solidFill>
              </a:rPr>
              <a:t>)</a:t>
            </a:r>
          </a:p>
          <a:p>
            <a:pPr algn="ctr"/>
            <a:r>
              <a:rPr lang="en-GB" sz="1400" dirty="0">
                <a:solidFill>
                  <a:schemeClr val="bg2">
                    <a:lumMod val="10000"/>
                  </a:schemeClr>
                </a:solidFill>
              </a:rPr>
              <a:t>(by </a:t>
            </a:r>
            <a:r>
              <a:rPr lang="en-GB" sz="1400" dirty="0" err="1">
                <a:solidFill>
                  <a:schemeClr val="bg2">
                    <a:lumMod val="10000"/>
                  </a:schemeClr>
                </a:solidFill>
              </a:rPr>
              <a:t>Freesurfer</a:t>
            </a:r>
            <a:r>
              <a:rPr lang="en-GB" sz="1400" dirty="0">
                <a:solidFill>
                  <a:schemeClr val="bg2">
                    <a:lumMod val="10000"/>
                  </a:schemeClr>
                </a:solidFill>
              </a:rPr>
              <a:t>) </a:t>
            </a:r>
            <a:endParaRPr lang="en-GB" sz="1400" dirty="0"/>
          </a:p>
        </p:txBody>
      </p:sp>
      <p:cxnSp>
        <p:nvCxnSpPr>
          <p:cNvPr id="55" name="直線單箭頭接點 54">
            <a:extLst>
              <a:ext uri="{FF2B5EF4-FFF2-40B4-BE49-F238E27FC236}">
                <a16:creationId xmlns:a16="http://schemas.microsoft.com/office/drawing/2014/main" id="{EA10AB3B-7909-4B31-9EB4-BD52C4E2C6A2}"/>
              </a:ext>
            </a:extLst>
          </p:cNvPr>
          <p:cNvCxnSpPr>
            <a:cxnSpLocks/>
            <a:endCxn id="60" idx="0"/>
          </p:cNvCxnSpPr>
          <p:nvPr/>
        </p:nvCxnSpPr>
        <p:spPr>
          <a:xfrm>
            <a:off x="7378498" y="4765414"/>
            <a:ext cx="0" cy="391164"/>
          </a:xfrm>
          <a:prstGeom prst="straightConnector1">
            <a:avLst/>
          </a:prstGeom>
          <a:ln w="107950">
            <a:solidFill>
              <a:schemeClr val="bg2">
                <a:lumMod val="10000"/>
              </a:schemeClr>
            </a:solidFill>
            <a:headEnd type="none" w="lg" len="lg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單箭頭接點 58">
            <a:extLst>
              <a:ext uri="{FF2B5EF4-FFF2-40B4-BE49-F238E27FC236}">
                <a16:creationId xmlns:a16="http://schemas.microsoft.com/office/drawing/2014/main" id="{B4C192AB-FF52-4B33-8FE6-12FB0F06C731}"/>
              </a:ext>
            </a:extLst>
          </p:cNvPr>
          <p:cNvCxnSpPr>
            <a:cxnSpLocks/>
            <a:endCxn id="61" idx="0"/>
          </p:cNvCxnSpPr>
          <p:nvPr/>
        </p:nvCxnSpPr>
        <p:spPr>
          <a:xfrm>
            <a:off x="9581877" y="4765414"/>
            <a:ext cx="0" cy="366144"/>
          </a:xfrm>
          <a:prstGeom prst="straightConnector1">
            <a:avLst/>
          </a:prstGeom>
          <a:ln w="107950">
            <a:solidFill>
              <a:schemeClr val="bg2">
                <a:lumMod val="10000"/>
              </a:schemeClr>
            </a:solidFill>
            <a:headEnd type="none" w="lg" len="lg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圖片 60">
            <a:extLst>
              <a:ext uri="{FF2B5EF4-FFF2-40B4-BE49-F238E27FC236}">
                <a16:creationId xmlns:a16="http://schemas.microsoft.com/office/drawing/2014/main" id="{E4F8C026-1781-4775-8145-81C381F66D4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9258" y="5131558"/>
            <a:ext cx="1485238" cy="1256344"/>
          </a:xfrm>
          <a:prstGeom prst="rect">
            <a:avLst/>
          </a:prstGeom>
        </p:spPr>
      </p:pic>
      <p:sp>
        <p:nvSpPr>
          <p:cNvPr id="62" name="矩形 61">
            <a:extLst>
              <a:ext uri="{FF2B5EF4-FFF2-40B4-BE49-F238E27FC236}">
                <a16:creationId xmlns:a16="http://schemas.microsoft.com/office/drawing/2014/main" id="{FDAD4F19-FBF8-4AD1-819C-BD9EA8290878}"/>
              </a:ext>
            </a:extLst>
          </p:cNvPr>
          <p:cNvSpPr/>
          <p:nvPr/>
        </p:nvSpPr>
        <p:spPr>
          <a:xfrm>
            <a:off x="6515743" y="5118405"/>
            <a:ext cx="1600031" cy="1310137"/>
          </a:xfrm>
          <a:prstGeom prst="rect">
            <a:avLst/>
          </a:prstGeom>
          <a:noFill/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6DDE3ABF-70DF-4A1B-BEE9-B55D6D299B19}"/>
              </a:ext>
            </a:extLst>
          </p:cNvPr>
          <p:cNvSpPr/>
          <p:nvPr/>
        </p:nvSpPr>
        <p:spPr>
          <a:xfrm>
            <a:off x="6515741" y="6389334"/>
            <a:ext cx="1600030" cy="409905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2">
                    <a:lumMod val="10000"/>
                  </a:schemeClr>
                </a:solidFill>
              </a:rPr>
              <a:t>Scatter plot</a:t>
            </a: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DA620BEC-6F88-47EA-8A67-1256F3A7123E}"/>
              </a:ext>
            </a:extLst>
          </p:cNvPr>
          <p:cNvSpPr/>
          <p:nvPr/>
        </p:nvSpPr>
        <p:spPr>
          <a:xfrm>
            <a:off x="8449406" y="6383473"/>
            <a:ext cx="2264941" cy="409905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2">
                    <a:lumMod val="10000"/>
                  </a:schemeClr>
                </a:solidFill>
              </a:rPr>
              <a:t>3D Volume rendering</a:t>
            </a:r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DA84D6DE-4001-4E0B-828F-93E1F5EB5BE2}"/>
              </a:ext>
            </a:extLst>
          </p:cNvPr>
          <p:cNvSpPr/>
          <p:nvPr/>
        </p:nvSpPr>
        <p:spPr>
          <a:xfrm>
            <a:off x="6096000" y="2425752"/>
            <a:ext cx="4876796" cy="834758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b="1" dirty="0">
                <a:solidFill>
                  <a:schemeClr val="bg2">
                    <a:lumMod val="10000"/>
                  </a:schemeClr>
                </a:solidFill>
              </a:rPr>
              <a:t>Cortical Parcellation Statistics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bg2">
                    <a:lumMod val="10000"/>
                  </a:schemeClr>
                </a:solidFill>
              </a:rPr>
              <a:t>Average cortical thickness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bg2">
                    <a:lumMod val="10000"/>
                  </a:schemeClr>
                </a:solidFill>
              </a:rPr>
              <a:t>Average surface area</a:t>
            </a:r>
          </a:p>
        </p:txBody>
      </p:sp>
      <p:cxnSp>
        <p:nvCxnSpPr>
          <p:cNvPr id="108" name="直線單箭頭接點 107">
            <a:extLst>
              <a:ext uri="{FF2B5EF4-FFF2-40B4-BE49-F238E27FC236}">
                <a16:creationId xmlns:a16="http://schemas.microsoft.com/office/drawing/2014/main" id="{0E5D7642-BF1F-4101-ACC2-A0CAAD374A42}"/>
              </a:ext>
            </a:extLst>
          </p:cNvPr>
          <p:cNvCxnSpPr>
            <a:cxnSpLocks/>
            <a:stCxn id="101" idx="2"/>
            <a:endCxn id="34" idx="0"/>
          </p:cNvCxnSpPr>
          <p:nvPr/>
        </p:nvCxnSpPr>
        <p:spPr>
          <a:xfrm>
            <a:off x="8534398" y="3260510"/>
            <a:ext cx="0" cy="369659"/>
          </a:xfrm>
          <a:prstGeom prst="straightConnector1">
            <a:avLst/>
          </a:prstGeom>
          <a:ln w="107950">
            <a:solidFill>
              <a:schemeClr val="bg2">
                <a:lumMod val="10000"/>
              </a:schemeClr>
            </a:solidFill>
            <a:headEnd type="none" w="lg" len="lg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矩形 120">
            <a:extLst>
              <a:ext uri="{FF2B5EF4-FFF2-40B4-BE49-F238E27FC236}">
                <a16:creationId xmlns:a16="http://schemas.microsoft.com/office/drawing/2014/main" id="{7811CC5C-E351-47FB-83C9-A61D665D9ED2}"/>
              </a:ext>
            </a:extLst>
          </p:cNvPr>
          <p:cNvSpPr/>
          <p:nvPr/>
        </p:nvSpPr>
        <p:spPr>
          <a:xfrm>
            <a:off x="1243554" y="867094"/>
            <a:ext cx="18304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b="1" dirty="0">
                <a:solidFill>
                  <a:schemeClr val="bg2">
                    <a:lumMod val="10000"/>
                  </a:schemeClr>
                </a:solidFill>
              </a:rPr>
              <a:t>Image processing</a:t>
            </a:r>
          </a:p>
        </p:txBody>
      </p:sp>
      <p:sp>
        <p:nvSpPr>
          <p:cNvPr id="122" name="矩形 121">
            <a:extLst>
              <a:ext uri="{FF2B5EF4-FFF2-40B4-BE49-F238E27FC236}">
                <a16:creationId xmlns:a16="http://schemas.microsoft.com/office/drawing/2014/main" id="{C9EA6A0C-2221-47ED-A268-19B444F2F788}"/>
              </a:ext>
            </a:extLst>
          </p:cNvPr>
          <p:cNvSpPr/>
          <p:nvPr/>
        </p:nvSpPr>
        <p:spPr>
          <a:xfrm>
            <a:off x="7780851" y="861120"/>
            <a:ext cx="19157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b="1" dirty="0">
                <a:solidFill>
                  <a:schemeClr val="bg2">
                    <a:lumMod val="10000"/>
                  </a:schemeClr>
                </a:solidFill>
              </a:rPr>
              <a:t>Statistical analysis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5A53A58-A8B0-470E-851F-925DB76F1235}"/>
              </a:ext>
            </a:extLst>
          </p:cNvPr>
          <p:cNvSpPr/>
          <p:nvPr/>
        </p:nvSpPr>
        <p:spPr>
          <a:xfrm>
            <a:off x="8077200" y="43091"/>
            <a:ext cx="4114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/>
              <a:t>Schwarz, Christopher G., et al. "A large-scale comparison of cortical thickness and volume methods for measuring Alzheimer's disease severity." </a:t>
            </a:r>
            <a:r>
              <a:rPr lang="en-GB" sz="1200" dirty="0" err="1"/>
              <a:t>NeuroImage</a:t>
            </a:r>
            <a:r>
              <a:rPr lang="en-GB" sz="1200" dirty="0"/>
              <a:t>: Clinical 11 (2016): 802-812.</a:t>
            </a:r>
          </a:p>
        </p:txBody>
      </p:sp>
    </p:spTree>
    <p:extLst>
      <p:ext uri="{BB962C8B-B14F-4D97-AF65-F5344CB8AC3E}">
        <p14:creationId xmlns:p14="http://schemas.microsoft.com/office/powerpoint/2010/main" val="3184188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3C1FA-FFE8-194A-AA98-13915F021D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9304" y="2337977"/>
            <a:ext cx="9144000" cy="2387600"/>
          </a:xfrm>
        </p:spPr>
        <p:txBody>
          <a:bodyPr>
            <a:normAutofit/>
          </a:bodyPr>
          <a:lstStyle/>
          <a:p>
            <a:r>
              <a:rPr lang="en-GB" dirty="0"/>
              <a:t>Results –Mothers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55C64A-7493-A644-BC5A-40B1978C1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DDEC3-4ED7-49E6-B93B-C9F3F8B41142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31375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F2087D-7A9A-4908-A30C-78B7076DD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table 2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68B1855-A0AA-4C3C-AB9F-6567E15D9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DDEC3-4ED7-49E6-B93B-C9F3F8B41142}" type="slidenum">
              <a:rPr lang="en-GB" smtClean="0"/>
              <a:t>6</a:t>
            </a:fld>
            <a:endParaRPr lang="en-GB"/>
          </a:p>
        </p:txBody>
      </p:sp>
      <p:pic>
        <p:nvPicPr>
          <p:cNvPr id="9" name="內容版面配置區 8">
            <a:extLst>
              <a:ext uri="{FF2B5EF4-FFF2-40B4-BE49-F238E27FC236}">
                <a16:creationId xmlns:a16="http://schemas.microsoft.com/office/drawing/2014/main" id="{713402D8-DC42-4D86-9750-B3D3395D43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348104"/>
            <a:ext cx="10504144" cy="4866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877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A547101-E989-42C4-BBCA-8D23F0780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037" y="798286"/>
            <a:ext cx="11091926" cy="4577102"/>
          </a:xfrm>
        </p:spPr>
        <p:txBody>
          <a:bodyPr>
            <a:normAutofit/>
          </a:bodyPr>
          <a:lstStyle/>
          <a:p>
            <a:r>
              <a:rPr lang="en-GB" dirty="0"/>
              <a:t>Results</a:t>
            </a:r>
            <a:br>
              <a:rPr lang="en-GB" dirty="0"/>
            </a:br>
            <a:br>
              <a:rPr lang="en-GB" dirty="0"/>
            </a:br>
            <a:br>
              <a:rPr lang="en-GB" dirty="0"/>
            </a:br>
            <a:r>
              <a:rPr lang="en-GB" sz="4000" dirty="0"/>
              <a:t>Significant correlation between cortical thickness of specific brain regions and EDC measurements for </a:t>
            </a:r>
            <a:r>
              <a:rPr lang="en-GB" sz="4000" dirty="0">
                <a:solidFill>
                  <a:schemeClr val="accent5">
                    <a:lumMod val="75000"/>
                  </a:schemeClr>
                </a:solidFill>
              </a:rPr>
              <a:t>all teenagers</a:t>
            </a:r>
            <a:r>
              <a:rPr lang="en-GB" sz="4000" dirty="0"/>
              <a:t>’ mothers(see Table 3) </a:t>
            </a:r>
            <a:endParaRPr lang="en-GB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05A80855-6124-413D-ABE7-9A73122E5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DDEC3-4ED7-49E6-B93B-C9F3F8B41142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12873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F2087D-7A9A-4908-A30C-78B7076DD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log10_@60Ni_m_adjust_UC</a:t>
            </a:r>
            <a:endParaRPr lang="zh-TW" altLang="en-US" dirty="0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39B1C3A1-08DF-45B3-B295-8EF889D710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0331" y="1825625"/>
            <a:ext cx="4351338" cy="4351338"/>
          </a:xfr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68B1855-A0AA-4C3C-AB9F-6567E15D9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DDEC3-4ED7-49E6-B93B-C9F3F8B41142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04145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F2087D-7A9A-4908-A30C-78B7076DD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log10_@66Zn_m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68B1855-A0AA-4C3C-AB9F-6567E15D9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DDEC3-4ED7-49E6-B93B-C9F3F8B41142}" type="slidenum">
              <a:rPr lang="en-GB" smtClean="0"/>
              <a:t>9</a:t>
            </a:fld>
            <a:endParaRPr lang="en-GB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F968B664-AC78-4AD8-9E72-003644DE08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87583"/>
            <a:ext cx="3898564" cy="3898564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FA967097-415C-46DA-ADEB-A3E655D5A6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2918" y="1887583"/>
            <a:ext cx="3898564" cy="3898564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B7D7FC7B-4E9B-4C32-BA24-F8C2D98D0C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7383" y="1887583"/>
            <a:ext cx="3898564" cy="3898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9728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7859</TotalTime>
  <Words>387</Words>
  <Application>Microsoft Office PowerPoint</Application>
  <PresentationFormat>寬螢幕</PresentationFormat>
  <Paragraphs>88</Paragraphs>
  <Slides>30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30</vt:i4>
      </vt:variant>
    </vt:vector>
  </HeadingPairs>
  <TitlesOfParts>
    <vt:vector size="36" baseType="lpstr">
      <vt:lpstr>新細明體</vt:lpstr>
      <vt:lpstr>Arial</vt:lpstr>
      <vt:lpstr>Calibri</vt:lpstr>
      <vt:lpstr>Calibri Light</vt:lpstr>
      <vt:lpstr>Consolas</vt:lpstr>
      <vt:lpstr>Office Theme</vt:lpstr>
      <vt:lpstr>Cortical thickness &amp; Surface area analysis</vt:lpstr>
      <vt:lpstr>Outline</vt:lpstr>
      <vt:lpstr>Method</vt:lpstr>
      <vt:lpstr>Workflow</vt:lpstr>
      <vt:lpstr>Results –Mothers</vt:lpstr>
      <vt:lpstr>table 2</vt:lpstr>
      <vt:lpstr>Results   Significant correlation between cortical thickness of specific brain regions and EDC measurements for all teenagers’ mothers(see Table 3) </vt:lpstr>
      <vt:lpstr>log10_@60Ni_m_adjust_UC</vt:lpstr>
      <vt:lpstr>log10_@66Zn_m</vt:lpstr>
      <vt:lpstr>log10_@66Zn_m_adjust_UC</vt:lpstr>
      <vt:lpstr>log10_@111Cd_m</vt:lpstr>
      <vt:lpstr>log10_PFDeA_conc_CB</vt:lpstr>
      <vt:lpstr>log10_UCreatinine</vt:lpstr>
      <vt:lpstr>Results   Significant correlation between cortical thickness of specific brain regions and EDC measurements for mothers with male teenagers(see Table 3) </vt:lpstr>
      <vt:lpstr>log10_@60Ni_m_adjust_UC</vt:lpstr>
      <vt:lpstr>log10_@66Zn_m</vt:lpstr>
      <vt:lpstr>log10_@66Zn_m_adjust_UC</vt:lpstr>
      <vt:lpstr>log10_MBP</vt:lpstr>
      <vt:lpstr>log10_PFDeA_conc_CB</vt:lpstr>
      <vt:lpstr>log10_PFOA_conc_CB</vt:lpstr>
      <vt:lpstr>log10_T3_m</vt:lpstr>
      <vt:lpstr>log10_T4_m</vt:lpstr>
      <vt:lpstr>log10_umma_maternal</vt:lpstr>
      <vt:lpstr>Results   Significant correlation between cortical thickness of specific brain regions and EDC measurements for mothers with female teenagers (see Table 3) </vt:lpstr>
      <vt:lpstr>log10_@51V_m</vt:lpstr>
      <vt:lpstr>log10_@52Cr_m_adjust_UC</vt:lpstr>
      <vt:lpstr>log10_@56Fe_m</vt:lpstr>
      <vt:lpstr>log10_@56Fe_m_adjust_UC</vt:lpstr>
      <vt:lpstr>log10_@60Ni_m</vt:lpstr>
      <vt:lpstr>log10_FTT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ShiMing Wang</dc:creator>
  <cp:lastModifiedBy>王士銘</cp:lastModifiedBy>
  <cp:revision>121</cp:revision>
  <dcterms:created xsi:type="dcterms:W3CDTF">2021-03-28T06:27:45Z</dcterms:created>
  <dcterms:modified xsi:type="dcterms:W3CDTF">2021-09-16T08:36:59Z</dcterms:modified>
</cp:coreProperties>
</file>