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7"/>
  </p:notesMasterIdLst>
  <p:sldIdLst>
    <p:sldId id="256" r:id="rId2"/>
    <p:sldId id="397" r:id="rId3"/>
    <p:sldId id="398" r:id="rId4"/>
    <p:sldId id="438" r:id="rId5"/>
    <p:sldId id="439" r:id="rId6"/>
    <p:sldId id="441" r:id="rId7"/>
    <p:sldId id="314" r:id="rId8"/>
    <p:sldId id="317" r:id="rId9"/>
    <p:sldId id="443" r:id="rId10"/>
    <p:sldId id="451" r:id="rId11"/>
    <p:sldId id="305" r:id="rId12"/>
    <p:sldId id="452" r:id="rId13"/>
    <p:sldId id="453" r:id="rId14"/>
    <p:sldId id="454" r:id="rId15"/>
    <p:sldId id="455" r:id="rId16"/>
    <p:sldId id="444" r:id="rId17"/>
    <p:sldId id="456" r:id="rId18"/>
    <p:sldId id="457" r:id="rId19"/>
    <p:sldId id="458" r:id="rId20"/>
    <p:sldId id="459" r:id="rId21"/>
    <p:sldId id="450" r:id="rId22"/>
    <p:sldId id="460" r:id="rId23"/>
    <p:sldId id="461" r:id="rId24"/>
    <p:sldId id="462" r:id="rId25"/>
    <p:sldId id="4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5794" autoAdjust="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7C6B-0740-4A2B-A32F-C4AB1F37369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72B0-5C95-48EC-9268-3A5ACE32F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0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0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6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面幾種模型中，我們考慮的都是人體內的彌散運動是呈現一種高斯分佈的，所謂的高斯分佈也就是正態分佈。而人體中，由於組織結構複雜，情況多變，細胞器，細胞膜對水分子的限制等因素，水分子的彌散並不是滿足一個高斯分佈的。</a:t>
            </a:r>
            <a:endParaRPr lang="en-GB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所以，考慮了非高斯分佈情況，那麼我們就引入了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模型。軸向峰度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axial kurtosis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Ka),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徑向峰度（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radial kurtosis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Kr) 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平均峰度（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Kurtosis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GB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越大，反映組織結構越複雜，非高斯分佈的水分子彌散受限越顯著。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代表平均，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代表兩個比較小的方向的平均值，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代表最大的方向的值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6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因為白質的部分在軸向的擴散是比較不受限制的，而逕向則被限制</a:t>
            </a:r>
            <a:endParaRPr lang="en-GB" altLang="zh-TW" dirty="0"/>
          </a:p>
          <a:p>
            <a:r>
              <a:rPr lang="zh-TW" altLang="en-US" dirty="0"/>
              <a:t>所以在</a:t>
            </a:r>
            <a:r>
              <a:rPr lang="en-US" altLang="zh-TW" dirty="0"/>
              <a:t>RK</a:t>
            </a:r>
            <a:r>
              <a:rPr lang="zh-TW" altLang="en-US" dirty="0"/>
              <a:t>影像的時候，他代表逕向的擴散被嚴重的限制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1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DKI </a:t>
            </a:r>
            <a:r>
              <a:rPr lang="zh-TW" altLang="en-US" dirty="0"/>
              <a:t>對於大腦白質發育 更加顯著</a:t>
            </a:r>
            <a:endParaRPr lang="en-GB" altLang="zh-TW" dirty="0"/>
          </a:p>
          <a:p>
            <a:r>
              <a:rPr lang="zh-TW" altLang="en-US" dirty="0"/>
              <a:t>對比</a:t>
            </a:r>
            <a:r>
              <a:rPr lang="en-US" altLang="zh-TW" dirty="0"/>
              <a:t>FA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07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2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107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9112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302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723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678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999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930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196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6241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863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530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9E2F-FA02-4733-859E-31258447F321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C13AB-13F5-48EC-B077-37603852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122362"/>
            <a:ext cx="11633200" cy="3226117"/>
          </a:xfrm>
        </p:spPr>
        <p:txBody>
          <a:bodyPr>
            <a:normAutofit/>
          </a:bodyPr>
          <a:lstStyle/>
          <a:p>
            <a:r>
              <a:rPr lang="en-GB" b="1" dirty="0"/>
              <a:t>White Matter DKI analysis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4B7121-F4AB-40F2-A4D3-07CE6FEE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10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66F30A-0214-401E-97CA-638FB39E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428"/>
            <a:ext cx="10019251" cy="49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7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000" dirty="0"/>
              <a:t>Significant correlation between cortical thickness of specific brain regions and EDC measurements for </a:t>
            </a:r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all teenagers’</a:t>
            </a:r>
            <a:r>
              <a:rPr lang="en-GB" sz="4000" dirty="0"/>
              <a:t> mothers(see Table 5)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8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log10_@71Ga_m_adjust_UC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03ADEF-4B96-40E4-951F-4972A18A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656126"/>
            <a:ext cx="4948627" cy="49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log10_Inorganic_arsenic_adjust_UC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13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7CD2B5-04FF-426B-93D9-54BFCD74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647737"/>
            <a:ext cx="4957016" cy="49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>
                <a:solidFill>
                  <a:srgbClr val="FF0000"/>
                </a:solidFill>
              </a:rPr>
              <a:t>log10_PFDeA_conc_CB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14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9981ED-2201-4B21-B5E9-1FDFEF4B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479957"/>
            <a:ext cx="5124796" cy="51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log10_udma_maternal_adjust_UC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15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E859F5-3426-4C7B-8685-686FD1E9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530291"/>
            <a:ext cx="5074462" cy="50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thickness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male</a:t>
            </a:r>
            <a:r>
              <a:rPr lang="en-GB" sz="4400" dirty="0"/>
              <a:t> teenagers(see Table 5)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log10_FTT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17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BC21A6-90EC-4813-81AF-B1FE7F91E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" y="2166529"/>
            <a:ext cx="3842605" cy="38426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D09667-EE22-4408-AAE1-751B4F46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2" y="2166528"/>
            <a:ext cx="3842605" cy="38426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9C673-6EC3-470B-B8E4-9B2C4CA75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97" y="2166528"/>
            <a:ext cx="3842605" cy="38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log10_MEHHP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18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140CF6-DE0D-4DF7-8DE9-33306D72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64" y="1667287"/>
            <a:ext cx="4825588" cy="48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log10_MEHHP_adjust_UC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19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CF4BF1-BC29-49D8-B66D-7C6083DC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61" y="1575592"/>
            <a:ext cx="5078835" cy="50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3254F-6D2C-4217-AA98-41049AF0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782BC-15E0-4883-8151-A793352F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91137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White matter analysis using Diffusion Kurtosis Imaging</a:t>
            </a:r>
          </a:p>
          <a:p>
            <a:r>
              <a:rPr lang="en-GB" dirty="0"/>
              <a:t>Method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Workflow of White Matter analysis 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JHU DTI-based white-matter atlases</a:t>
            </a:r>
          </a:p>
          <a:p>
            <a:r>
              <a:rPr lang="en-GB" dirty="0"/>
              <a:t>Result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Teenagers’ mothers (corresponding to table </a:t>
            </a:r>
            <a:r>
              <a:rPr lang="en-US" altLang="zh-TW" dirty="0"/>
              <a:t>5</a:t>
            </a:r>
            <a:r>
              <a:rPr lang="en-GB" dirty="0"/>
              <a:t>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Teenagers (corresponding to table </a:t>
            </a:r>
            <a:r>
              <a:rPr lang="en-US" altLang="zh-TW" dirty="0"/>
              <a:t>6</a:t>
            </a:r>
            <a:r>
              <a:rPr lang="en-GB" dirty="0"/>
              <a:t>) 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60D15A-64D3-46A0-85F0-22A79D64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log10_Test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20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6726E2-F2B8-48BF-BA1D-F95F5254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95" y="1530991"/>
            <a:ext cx="5327009" cy="5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thickness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female</a:t>
            </a:r>
            <a:r>
              <a:rPr lang="en-GB" sz="4400" dirty="0"/>
              <a:t> teenagers(see Table 5)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8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log10_@51V_m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FD821D-C68C-4C70-A002-6B524463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5" y="1986069"/>
            <a:ext cx="4506806" cy="45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log10_@51V_m_adjust_UC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23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6AF2D8-70E5-4825-8EE5-C37A29C3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493"/>
            <a:ext cx="2664025" cy="2664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7C44B7-E6A7-4EEA-9342-A7CCD72D6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89" y="2517174"/>
            <a:ext cx="2664025" cy="26640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4BA9B6-4AF9-41CA-90B7-1CEC4B8AD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49" y="4023517"/>
            <a:ext cx="2664025" cy="26640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8C92D3-9514-4F21-9069-E7B462F1A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49" y="1444721"/>
            <a:ext cx="2664025" cy="26640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8BD370-4761-4E37-A74C-65033A849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25" y="4023518"/>
            <a:ext cx="2664025" cy="26640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2D74592-4A0C-409A-A719-524F122A9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5" y="1444721"/>
            <a:ext cx="2664025" cy="26640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18AE518-AF1A-4C08-B53F-E61B112FC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" y="4108746"/>
            <a:ext cx="2664025" cy="26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log10_FTT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24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41E3DE-B55B-4DEE-8F18-7D7650E2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7" y="1852339"/>
            <a:ext cx="4504011" cy="4504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2059C7-F66B-444D-85F9-30C8141A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9" y="1852339"/>
            <a:ext cx="4504011" cy="45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847C-F6BF-4082-AA79-8CAD718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>
                <a:solidFill>
                  <a:srgbClr val="FF0000"/>
                </a:solidFill>
              </a:rPr>
              <a:t>log10_PFDoA_conc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6E2E-1DF4-4397-A8D2-429026D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25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68DDB-E54F-43E8-BCFB-CB482B5E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9" y="1396067"/>
            <a:ext cx="2697761" cy="26977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6AA476-06C0-459F-8E5B-1D8D25E63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57" y="4093828"/>
            <a:ext cx="2697761" cy="26977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38CCF8-7947-4097-A74E-D88C73A75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58" y="1396067"/>
            <a:ext cx="2697761" cy="26977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486912-DCD4-4486-AF91-D89833A56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05" y="4160239"/>
            <a:ext cx="2697761" cy="26977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DB3428-9AB8-4AF5-8DC6-14604E387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06" y="1462478"/>
            <a:ext cx="2697761" cy="26977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370A829-45FD-4A9B-A48B-996265683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44" y="4160239"/>
            <a:ext cx="2697761" cy="26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6728F-6176-450A-82A0-CFDA2755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349F-80CC-4807-B4FA-0F94A280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kurtosis imaging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237E03-4C86-4CF6-8F0C-9F13026B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E916F-3A4F-408D-8551-DD30A8B39A87}"/>
              </a:ext>
            </a:extLst>
          </p:cNvPr>
          <p:cNvSpPr txBox="1"/>
          <p:nvPr/>
        </p:nvSpPr>
        <p:spPr>
          <a:xfrm>
            <a:off x="757646" y="1637211"/>
            <a:ext cx="106157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Diffusional kurtosis imaging (DKI) is an extension of DTI, which is based on non-Gaussian characteristics and can be used to assess the complex changes within the microenvironment.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Mean kurtosis (MK)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Axial kurtosis (AK)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Radial kurtosis (RK)</a:t>
            </a:r>
          </a:p>
          <a:p>
            <a:pPr lvl="0"/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9F011C-94CC-4AA7-B7E1-35C706CF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36" y="2494251"/>
            <a:ext cx="4913612" cy="38620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A32BCC-9891-41B3-A307-E27224815ED3}"/>
              </a:ext>
            </a:extLst>
          </p:cNvPr>
          <p:cNvSpPr/>
          <p:nvPr/>
        </p:nvSpPr>
        <p:spPr>
          <a:xfrm>
            <a:off x="6016336" y="6332682"/>
            <a:ext cx="49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Veraart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J., </a:t>
            </a:r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Sijbers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J. (2016) Diffusion Kurtosis Imaging. In: Van Hecke W., </a:t>
            </a:r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Emsell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L., </a:t>
            </a:r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Sunaert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S. (eds) Diffusion Tensor Imaging. Springer, New York, NY. https://doi.org/10.1007/978-1-4939-3118-7_21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718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349F-80CC-4807-B4FA-0F94A280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kurtosis imaging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237E03-4C86-4CF6-8F0C-9F13026B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E916F-3A4F-408D-8551-DD30A8B39A87}"/>
              </a:ext>
            </a:extLst>
          </p:cNvPr>
          <p:cNvSpPr txBox="1"/>
          <p:nvPr/>
        </p:nvSpPr>
        <p:spPr>
          <a:xfrm>
            <a:off x="515096" y="1533466"/>
            <a:ext cx="106157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Mean kurtosis (MK)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Axial kurtosis (AK)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Radial kurtosis (RK)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EA7666-050A-4FE4-B8F8-A45DF481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99" y="3001148"/>
            <a:ext cx="5257800" cy="33552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C5F364-3FF9-40FC-881C-E4E0D1D6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4" y="3001148"/>
            <a:ext cx="5942037" cy="33552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6132FF-EC86-4254-A7ED-82E9C57821B5}"/>
              </a:ext>
            </a:extLst>
          </p:cNvPr>
          <p:cNvSpPr/>
          <p:nvPr/>
        </p:nvSpPr>
        <p:spPr>
          <a:xfrm>
            <a:off x="41164" y="6427113"/>
            <a:ext cx="594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Gholizadeh</a:t>
            </a:r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</a:rPr>
              <a:t>, Neda, et al. "Characterization of prostate cancer using diffusion tensor imaging: A new perspective." </a:t>
            </a:r>
            <a:r>
              <a:rPr lang="en-GB" sz="900" i="1" dirty="0">
                <a:solidFill>
                  <a:srgbClr val="222222"/>
                </a:solidFill>
                <a:latin typeface="Arial" panose="020B0604020202020204" pitchFamily="34" charset="0"/>
              </a:rPr>
              <a:t>European journal of radiology</a:t>
            </a:r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</a:rPr>
              <a:t> 110 (2019): 112-120.</a:t>
            </a:r>
            <a:endParaRPr lang="en-GB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545A0-4CFA-42ED-A1D7-69BC91FB7194}"/>
              </a:ext>
            </a:extLst>
          </p:cNvPr>
          <p:cNvSpPr/>
          <p:nvPr/>
        </p:nvSpPr>
        <p:spPr>
          <a:xfrm>
            <a:off x="6504699" y="6403170"/>
            <a:ext cx="46261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Veraart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J., </a:t>
            </a:r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Sijbers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J. (2016) Diffusion Kurtosis Imaging. In: Van Hecke W., </a:t>
            </a:r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Emsell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L., </a:t>
            </a:r>
            <a:r>
              <a:rPr lang="en-GB" sz="9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Sunaert</a:t>
            </a:r>
            <a:r>
              <a:rPr lang="en-GB" sz="900" dirty="0">
                <a:solidFill>
                  <a:srgbClr val="333333"/>
                </a:solidFill>
                <a:latin typeface="Source Sans Pro" panose="020B0604020202020204" pitchFamily="34" charset="0"/>
              </a:rPr>
              <a:t> S. (eds) Diffusion Tensor Imaging. Springer, New York, NY. https://doi.org/10.1007/978-1-4939-3118-7_21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0072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349F-80CC-4807-B4FA-0F94A280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Diffusion kurtosis imaging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3AA467-F069-44F2-84B8-F95C6EAE53B2}"/>
              </a:ext>
            </a:extLst>
          </p:cNvPr>
          <p:cNvSpPr/>
          <p:nvPr/>
        </p:nvSpPr>
        <p:spPr>
          <a:xfrm>
            <a:off x="7119336" y="6457890"/>
            <a:ext cx="50361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Shi,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Jingjing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, et al. "Detecting normal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pediatric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 brain development with diffusional kurtosis imaging." </a:t>
            </a:r>
            <a:r>
              <a:rPr lang="en-GB" sz="1000" i="1" dirty="0">
                <a:solidFill>
                  <a:srgbClr val="222222"/>
                </a:solidFill>
                <a:latin typeface="Arial" panose="020B0604020202020204" pitchFamily="34" charset="0"/>
              </a:rPr>
              <a:t>European journal of radiology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 120 (2019): 108690.</a:t>
            </a:r>
            <a:endParaRPr lang="en-GB" sz="1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14A3A66-5AC5-4AF7-AA40-4BC9D64CA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88"/>
          <a:stretch/>
        </p:blipFill>
        <p:spPr>
          <a:xfrm>
            <a:off x="36538" y="1120881"/>
            <a:ext cx="5935949" cy="461623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F3170B0-C802-4E85-ACD2-2EA7CB30D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62"/>
          <a:stretch/>
        </p:blipFill>
        <p:spPr>
          <a:xfrm>
            <a:off x="5972487" y="2274149"/>
            <a:ext cx="5935949" cy="223829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8BEC9C0-24AD-4D46-BA1A-4B8C4A764ADD}"/>
              </a:ext>
            </a:extLst>
          </p:cNvPr>
          <p:cNvSpPr/>
          <p:nvPr/>
        </p:nvSpPr>
        <p:spPr>
          <a:xfrm>
            <a:off x="1933887" y="5742512"/>
            <a:ext cx="2922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F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rontal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white matter (FWM)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Parietal white matter (PWM)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Central white matter (CWM)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FED7FDE-22C7-489F-AC17-F604EA61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727" y="4663118"/>
            <a:ext cx="1238909" cy="153910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BB169EC-FF69-4009-A041-81531B726C23}"/>
              </a:ext>
            </a:extLst>
          </p:cNvPr>
          <p:cNvSpPr/>
          <p:nvPr/>
        </p:nvSpPr>
        <p:spPr>
          <a:xfrm>
            <a:off x="9165316" y="6196280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Central white matter (CWM)</a:t>
            </a:r>
          </a:p>
        </p:txBody>
      </p:sp>
    </p:spTree>
    <p:extLst>
      <p:ext uri="{BB962C8B-B14F-4D97-AF65-F5344CB8AC3E}">
        <p14:creationId xmlns:p14="http://schemas.microsoft.com/office/powerpoint/2010/main" val="233165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18F3AB8-226F-46C7-987D-C3A42FC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8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>
            <a:extLst>
              <a:ext uri="{FF2B5EF4-FFF2-40B4-BE49-F238E27FC236}">
                <a16:creationId xmlns:a16="http://schemas.microsoft.com/office/drawing/2014/main" id="{22292D29-3956-4984-AE02-7BB8C6E97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82"/>
          <a:stretch/>
        </p:blipFill>
        <p:spPr>
          <a:xfrm>
            <a:off x="8830889" y="5169332"/>
            <a:ext cx="1684712" cy="1293282"/>
          </a:xfrm>
          <a:prstGeom prst="rect">
            <a:avLst/>
          </a:prstGeom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6B9C9E08-1795-4997-B816-398F4ED10B3E}"/>
              </a:ext>
            </a:extLst>
          </p:cNvPr>
          <p:cNvSpPr/>
          <p:nvPr/>
        </p:nvSpPr>
        <p:spPr>
          <a:xfrm>
            <a:off x="578468" y="4920161"/>
            <a:ext cx="1492513" cy="1890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A6A214-8E2A-4C95-B277-3414FC663948}"/>
              </a:ext>
            </a:extLst>
          </p:cNvPr>
          <p:cNvSpPr/>
          <p:nvPr/>
        </p:nvSpPr>
        <p:spPr>
          <a:xfrm>
            <a:off x="5538197" y="1193645"/>
            <a:ext cx="5773890" cy="5603401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66EA30-6D0D-41EB-87D8-D5A801B18D1D}"/>
              </a:ext>
            </a:extLst>
          </p:cNvPr>
          <p:cNvSpPr/>
          <p:nvPr/>
        </p:nvSpPr>
        <p:spPr>
          <a:xfrm>
            <a:off x="548639" y="1193646"/>
            <a:ext cx="4726674" cy="560340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651532-1844-4583-AF1A-86FB021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71"/>
            <a:ext cx="9996264" cy="785604"/>
          </a:xfrm>
        </p:spPr>
        <p:txBody>
          <a:bodyPr/>
          <a:lstStyle/>
          <a:p>
            <a:r>
              <a:rPr lang="en-GB" dirty="0"/>
              <a:t>Workflow</a:t>
            </a:r>
          </a:p>
        </p:txBody>
      </p:sp>
      <p:pic>
        <p:nvPicPr>
          <p:cNvPr id="60" name="內容版面配置區 4">
            <a:extLst>
              <a:ext uri="{FF2B5EF4-FFF2-40B4-BE49-F238E27FC236}">
                <a16:creationId xmlns:a16="http://schemas.microsoft.com/office/drawing/2014/main" id="{55123C93-30FE-4DDF-A0CC-49D939A3F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97326" y="5169331"/>
            <a:ext cx="1187019" cy="11870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2AA407-B009-4141-A554-F091F053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8</a:t>
            </a:fld>
            <a:endParaRPr lang="en-GB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907FA2-4D9C-4A79-AC1B-6CEC308436EF}"/>
              </a:ext>
            </a:extLst>
          </p:cNvPr>
          <p:cNvSpPr/>
          <p:nvPr/>
        </p:nvSpPr>
        <p:spPr>
          <a:xfrm>
            <a:off x="6096000" y="1354277"/>
            <a:ext cx="4876796" cy="65330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bg2">
                    <a:lumMod val="10000"/>
                  </a:schemeClr>
                </a:solidFill>
              </a:rPr>
              <a:t>White matter Parcellation 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(JHU white matter Atlas)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48 VOIs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D8B86B-60A0-4BDC-B484-DD0E4FFBB58A}"/>
              </a:ext>
            </a:extLst>
          </p:cNvPr>
          <p:cNvSpPr/>
          <p:nvPr/>
        </p:nvSpPr>
        <p:spPr>
          <a:xfrm>
            <a:off x="640559" y="2573601"/>
            <a:ext cx="1375625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Preprocessed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 DWI (N=59)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5634FAE-C186-47DA-B80F-441409E72A1B}"/>
              </a:ext>
            </a:extLst>
          </p:cNvPr>
          <p:cNvCxnSpPr>
            <a:cxnSpLocks/>
            <a:stCxn id="12" idx="2"/>
            <a:endCxn id="101" idx="0"/>
          </p:cNvCxnSpPr>
          <p:nvPr/>
        </p:nvCxnSpPr>
        <p:spPr>
          <a:xfrm>
            <a:off x="8534398" y="2007586"/>
            <a:ext cx="0" cy="344761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795075A-E8CA-4E8E-AB0E-39C0EFA4E208}"/>
              </a:ext>
            </a:extLst>
          </p:cNvPr>
          <p:cNvSpPr/>
          <p:nvPr/>
        </p:nvSpPr>
        <p:spPr>
          <a:xfrm>
            <a:off x="6096000" y="3666381"/>
            <a:ext cx="4876796" cy="1122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bg2">
                    <a:lumMod val="10000"/>
                  </a:schemeClr>
                </a:solidFill>
              </a:rPr>
              <a:t>Pearson correlation with White matter Parcellation Statistics</a:t>
            </a:r>
          </a:p>
          <a:p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(Bonferroni corrected </a:t>
            </a:r>
            <a:r>
              <a:rPr lang="en-GB" sz="1400" i="1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-value&lt; 0.00104, </a:t>
            </a:r>
            <a:r>
              <a:rPr lang="en-GB" sz="1400" u="sng" dirty="0">
                <a:solidFill>
                  <a:schemeClr val="bg2">
                    <a:lumMod val="10000"/>
                  </a:schemeClr>
                </a:solidFill>
              </a:rPr>
              <a:t>0.05/48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(by SPSS)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Assessments from teenagers</a:t>
            </a:r>
            <a:r>
              <a:rPr lang="en-US" altLang="zh-TW" sz="1400" dirty="0">
                <a:solidFill>
                  <a:schemeClr val="bg2">
                    <a:lumMod val="10000"/>
                  </a:schemeClr>
                </a:solidFill>
              </a:rPr>
              <a:t>’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mothers (95)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A10AB3B-7909-4B31-9EB4-BD52C4E2C6A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90836" y="4816339"/>
            <a:ext cx="0" cy="352992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DAD4F19-FBF8-4AD1-819C-BD9EA8290878}"/>
              </a:ext>
            </a:extLst>
          </p:cNvPr>
          <p:cNvSpPr/>
          <p:nvPr/>
        </p:nvSpPr>
        <p:spPr>
          <a:xfrm>
            <a:off x="6450834" y="5152478"/>
            <a:ext cx="1600031" cy="131013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DDE3ABF-70DF-4A1B-BEE9-B55D6D299B19}"/>
              </a:ext>
            </a:extLst>
          </p:cNvPr>
          <p:cNvSpPr/>
          <p:nvPr/>
        </p:nvSpPr>
        <p:spPr>
          <a:xfrm>
            <a:off x="6450832" y="6423407"/>
            <a:ext cx="1600030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Scatter plot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A84D6DE-4001-4E0B-828F-93E1F5EB5BE2}"/>
              </a:ext>
            </a:extLst>
          </p:cNvPr>
          <p:cNvSpPr/>
          <p:nvPr/>
        </p:nvSpPr>
        <p:spPr>
          <a:xfrm>
            <a:off x="6096000" y="2352347"/>
            <a:ext cx="4876796" cy="98502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bg2">
                    <a:lumMod val="10000"/>
                  </a:schemeClr>
                </a:solidFill>
              </a:rPr>
              <a:t>White matter Parcellation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Average MK value in each white 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Average AK value in each white 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Average RK value in each white tract</a:t>
            </a: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E5D7642-BF1F-4101-ACC2-A0CAAD374A42}"/>
              </a:ext>
            </a:extLst>
          </p:cNvPr>
          <p:cNvCxnSpPr>
            <a:cxnSpLocks/>
            <a:stCxn id="101" idx="2"/>
            <a:endCxn id="34" idx="0"/>
          </p:cNvCxnSpPr>
          <p:nvPr/>
        </p:nvCxnSpPr>
        <p:spPr>
          <a:xfrm>
            <a:off x="8534398" y="3337372"/>
            <a:ext cx="0" cy="329009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811CC5C-E351-47FB-83C9-A61D665D9ED2}"/>
              </a:ext>
            </a:extLst>
          </p:cNvPr>
          <p:cNvSpPr/>
          <p:nvPr/>
        </p:nvSpPr>
        <p:spPr>
          <a:xfrm>
            <a:off x="1886559" y="855396"/>
            <a:ext cx="183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9EA6A0C-2221-47ED-A268-19B444F2F788}"/>
              </a:ext>
            </a:extLst>
          </p:cNvPr>
          <p:cNvSpPr/>
          <p:nvPr/>
        </p:nvSpPr>
        <p:spPr>
          <a:xfrm>
            <a:off x="7780851" y="861120"/>
            <a:ext cx="191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Statistical analysis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8C9DDD-221D-4F19-8B46-722DA2486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8" y="1294192"/>
            <a:ext cx="826488" cy="91314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875504E-1BE7-43D4-84ED-CDAB1576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68" y="1446592"/>
            <a:ext cx="826488" cy="913149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16A5216-8B40-40AB-89D9-9C8111E8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68" y="1598992"/>
            <a:ext cx="826488" cy="91314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12D949A-ACD4-4569-BA69-7DBF45446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060" y="1343376"/>
            <a:ext cx="826488" cy="924105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FD7D45D-D067-4985-A95E-97D5E692B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460" y="1495776"/>
            <a:ext cx="826488" cy="92410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C06B9BCC-4286-4500-B3C7-FB17589EC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60" y="1648176"/>
            <a:ext cx="826488" cy="924105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D8BDE0B-8B96-4B9A-AAE4-3EB3667C933A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1884856" y="2055567"/>
            <a:ext cx="1910391" cy="20402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42FA521-99BF-49EF-9AD8-3EE5A9374D53}"/>
              </a:ext>
            </a:extLst>
          </p:cNvPr>
          <p:cNvSpPr/>
          <p:nvPr/>
        </p:nvSpPr>
        <p:spPr>
          <a:xfrm>
            <a:off x="2388339" y="2071222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10000"/>
                  </a:schemeClr>
                </a:solidFill>
              </a:rPr>
              <a:t>DKI fitting</a:t>
            </a:r>
            <a:endParaRPr lang="en-GB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89F6E46-43E3-469E-8C89-124A697F65FB}"/>
              </a:ext>
            </a:extLst>
          </p:cNvPr>
          <p:cNvSpPr/>
          <p:nvPr/>
        </p:nvSpPr>
        <p:spPr>
          <a:xfrm>
            <a:off x="3242783" y="2592577"/>
            <a:ext cx="1975006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DKI map (MK, AK, RK)</a:t>
            </a:r>
          </a:p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(by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dipy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 toolbox)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1214BA1-A6D4-4697-A3D9-FBEA4B476C51}"/>
              </a:ext>
            </a:extLst>
          </p:cNvPr>
          <p:cNvSpPr/>
          <p:nvPr/>
        </p:nvSpPr>
        <p:spPr>
          <a:xfrm rot="2817877">
            <a:off x="1835422" y="2986913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10000"/>
                  </a:schemeClr>
                </a:solidFill>
              </a:rPr>
              <a:t>Image registration</a:t>
            </a:r>
          </a:p>
          <a:p>
            <a:pPr algn="ctr"/>
            <a:r>
              <a:rPr lang="en-GB" sz="1000" dirty="0">
                <a:solidFill>
                  <a:schemeClr val="bg2">
                    <a:lumMod val="10000"/>
                  </a:schemeClr>
                </a:solidFill>
              </a:rPr>
              <a:t>(Transformation matrix A)</a:t>
            </a:r>
            <a:endParaRPr lang="en-GB" sz="10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72586FF-D2A2-4038-A4BA-06A19A088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588" y="5181306"/>
            <a:ext cx="856488" cy="9480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35E37877-7547-46DB-B5E0-99E97C2A0CC3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1761076" y="5655317"/>
            <a:ext cx="2059727" cy="881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3D670C7-CACC-4936-9F40-0719FD0255E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84856" y="2055567"/>
            <a:ext cx="1707051" cy="630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14F87E0-350A-48D0-B0BB-4CCB636C4398}"/>
              </a:ext>
            </a:extLst>
          </p:cNvPr>
          <p:cNvSpPr/>
          <p:nvPr/>
        </p:nvSpPr>
        <p:spPr>
          <a:xfrm>
            <a:off x="3256382" y="6234111"/>
            <a:ext cx="1975006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JHU template parcellation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B97766C-24A3-4F6E-9883-219A26988C7C}"/>
              </a:ext>
            </a:extLst>
          </p:cNvPr>
          <p:cNvSpPr/>
          <p:nvPr/>
        </p:nvSpPr>
        <p:spPr>
          <a:xfrm>
            <a:off x="640559" y="6234845"/>
            <a:ext cx="1375625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MNI JHU white matter template </a:t>
            </a:r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408758CD-2E9A-4828-BF27-0091B4B522FC}"/>
              </a:ext>
            </a:extLst>
          </p:cNvPr>
          <p:cNvCxnSpPr>
            <a:cxnSpLocks/>
            <a:stCxn id="41" idx="3"/>
            <a:endCxn id="10" idx="3"/>
          </p:cNvCxnSpPr>
          <p:nvPr/>
        </p:nvCxnSpPr>
        <p:spPr>
          <a:xfrm flipH="1">
            <a:off x="4701010" y="2110229"/>
            <a:ext cx="28338" cy="3553902"/>
          </a:xfrm>
          <a:prstGeom prst="bentConnector3">
            <a:avLst>
              <a:gd name="adj1" fmla="val -806691"/>
            </a:avLst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57C531B-2E9A-42F8-B2F6-036F15925F87}"/>
              </a:ext>
            </a:extLst>
          </p:cNvPr>
          <p:cNvSpPr/>
          <p:nvPr/>
        </p:nvSpPr>
        <p:spPr>
          <a:xfrm>
            <a:off x="348393" y="4556867"/>
            <a:ext cx="1975006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FOD map</a:t>
            </a:r>
          </a:p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(by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MRtrix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2EE94DF-BC7D-465D-8FE7-14C1FBE899ED}"/>
              </a:ext>
            </a:extLst>
          </p:cNvPr>
          <p:cNvSpPr/>
          <p:nvPr/>
        </p:nvSpPr>
        <p:spPr>
          <a:xfrm>
            <a:off x="772328" y="6479801"/>
            <a:ext cx="1104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(MNI space) </a:t>
            </a:r>
            <a:endParaRPr lang="en-GB" sz="14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4C6BF13-310B-4EBE-83BC-60010F48F169}"/>
              </a:ext>
            </a:extLst>
          </p:cNvPr>
          <p:cNvSpPr/>
          <p:nvPr/>
        </p:nvSpPr>
        <p:spPr>
          <a:xfrm>
            <a:off x="2224147" y="1235324"/>
            <a:ext cx="1216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(Native space) </a:t>
            </a:r>
            <a:endParaRPr lang="en-GB" sz="14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4CC3E4C-965F-4E82-9F01-13C7B6B10392}"/>
              </a:ext>
            </a:extLst>
          </p:cNvPr>
          <p:cNvSpPr/>
          <p:nvPr/>
        </p:nvSpPr>
        <p:spPr>
          <a:xfrm>
            <a:off x="4722657" y="4106957"/>
            <a:ext cx="579959" cy="1660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46E6D0F1-9C75-4B1F-8D1E-6CFA963E0DEB}"/>
              </a:ext>
            </a:extLst>
          </p:cNvPr>
          <p:cNvCxnSpPr>
            <a:cxnSpLocks/>
          </p:cNvCxnSpPr>
          <p:nvPr/>
        </p:nvCxnSpPr>
        <p:spPr>
          <a:xfrm>
            <a:off x="9630908" y="4799486"/>
            <a:ext cx="0" cy="352992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12D2472-FCEB-4FA9-A43E-8EF0F053BC45}"/>
              </a:ext>
            </a:extLst>
          </p:cNvPr>
          <p:cNvSpPr/>
          <p:nvPr/>
        </p:nvSpPr>
        <p:spPr>
          <a:xfrm>
            <a:off x="8830891" y="5152477"/>
            <a:ext cx="1684701" cy="131013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323A4B-EAB5-4975-9C59-E2166DA9F3CC}"/>
              </a:ext>
            </a:extLst>
          </p:cNvPr>
          <p:cNvSpPr/>
          <p:nvPr/>
        </p:nvSpPr>
        <p:spPr>
          <a:xfrm>
            <a:off x="8534398" y="6423406"/>
            <a:ext cx="2348564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Significant Region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F6B91E-7C2F-40B0-B8A4-E92CDF3ED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5247" y="3575146"/>
            <a:ext cx="897276" cy="1041341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BF7F0176-DCFD-48FB-9412-7B1FC0F31C6C}"/>
              </a:ext>
            </a:extLst>
          </p:cNvPr>
          <p:cNvSpPr/>
          <p:nvPr/>
        </p:nvSpPr>
        <p:spPr>
          <a:xfrm>
            <a:off x="3462900" y="4630504"/>
            <a:ext cx="1561970" cy="2189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Group specific template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429AEE-C7D5-4724-9FB1-1D6F749A74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803" y="5145663"/>
            <a:ext cx="880207" cy="1036935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2BF62D3E-46D0-4DAB-9682-87A30CB9B0AB}"/>
              </a:ext>
            </a:extLst>
          </p:cNvPr>
          <p:cNvSpPr/>
          <p:nvPr/>
        </p:nvSpPr>
        <p:spPr>
          <a:xfrm>
            <a:off x="2152967" y="5200735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TW" sz="1000" dirty="0">
                <a:solidFill>
                  <a:schemeClr val="bg2">
                    <a:lumMod val="10000"/>
                  </a:schemeClr>
                </a:solidFill>
              </a:rPr>
              <a:t>Image registration</a:t>
            </a:r>
          </a:p>
          <a:p>
            <a:pPr algn="ctr"/>
            <a:r>
              <a:rPr lang="en-GB" altLang="zh-TW" sz="1000" dirty="0">
                <a:solidFill>
                  <a:schemeClr val="bg2">
                    <a:lumMod val="10000"/>
                  </a:schemeClr>
                </a:solidFill>
              </a:rPr>
              <a:t>(Transformation matrix A)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9828EEF-00BE-4924-A4D5-660220566AF0}"/>
              </a:ext>
            </a:extLst>
          </p:cNvPr>
          <p:cNvSpPr/>
          <p:nvPr/>
        </p:nvSpPr>
        <p:spPr>
          <a:xfrm>
            <a:off x="3003051" y="2713372"/>
            <a:ext cx="11447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10000"/>
                  </a:schemeClr>
                </a:solidFill>
              </a:rPr>
              <a:t>Apply transformation matrix </a:t>
            </a:r>
          </a:p>
          <a:p>
            <a:pPr algn="ctr"/>
            <a:r>
              <a:rPr lang="en-GB" sz="1000" dirty="0">
                <a:solidFill>
                  <a:schemeClr val="bg2">
                    <a:lumMod val="10000"/>
                  </a:schemeClr>
                </a:solidFill>
              </a:rPr>
              <a:t>(transformation matrix A)</a:t>
            </a: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547808D-15BB-4131-AE3C-C987F0C10778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>
            <a:off x="4230286" y="2897378"/>
            <a:ext cx="13599" cy="67776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圖片 85">
            <a:extLst>
              <a:ext uri="{FF2B5EF4-FFF2-40B4-BE49-F238E27FC236}">
                <a16:creationId xmlns:a16="http://schemas.microsoft.com/office/drawing/2014/main" id="{E7E01929-07AB-48B2-9406-7655D4A1F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16" y="3310751"/>
            <a:ext cx="826488" cy="924105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82621AC7-423D-4E36-A515-9687275A9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16" y="3463151"/>
            <a:ext cx="826488" cy="924105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3300729E-07FA-4BCB-87EB-D77A93860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416" y="3615551"/>
            <a:ext cx="826488" cy="924105"/>
          </a:xfrm>
          <a:prstGeom prst="rect">
            <a:avLst/>
          </a:prstGeom>
        </p:spPr>
      </p:pic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D3B67512-2AB5-479F-8D7C-2E8EE610312F}"/>
              </a:ext>
            </a:extLst>
          </p:cNvPr>
          <p:cNvCxnSpPr>
            <a:cxnSpLocks/>
            <a:stCxn id="89" idx="3"/>
            <a:endCxn id="8" idx="1"/>
          </p:cNvCxnSpPr>
          <p:nvPr/>
        </p:nvCxnSpPr>
        <p:spPr>
          <a:xfrm>
            <a:off x="1884904" y="4077604"/>
            <a:ext cx="1910343" cy="1821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BA06DC3-1580-48EA-BE29-3554D4D919AD}"/>
              </a:ext>
            </a:extLst>
          </p:cNvPr>
          <p:cNvCxnSpPr>
            <a:cxnSpLocks/>
          </p:cNvCxnSpPr>
          <p:nvPr/>
        </p:nvCxnSpPr>
        <p:spPr>
          <a:xfrm>
            <a:off x="1884856" y="2055567"/>
            <a:ext cx="1910391" cy="206541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60F08BEB-BA9A-4646-B400-98B65FD979FF}"/>
              </a:ext>
            </a:extLst>
          </p:cNvPr>
          <p:cNvSpPr/>
          <p:nvPr/>
        </p:nvSpPr>
        <p:spPr>
          <a:xfrm>
            <a:off x="2316819" y="4119037"/>
            <a:ext cx="9476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10000"/>
                  </a:schemeClr>
                </a:solidFill>
              </a:rPr>
              <a:t>Create template</a:t>
            </a:r>
            <a:endParaRPr lang="en-GB" sz="9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87A571A-7E6B-4B01-88BD-2D20B127B3E4}"/>
              </a:ext>
            </a:extLst>
          </p:cNvPr>
          <p:cNvSpPr/>
          <p:nvPr/>
        </p:nvSpPr>
        <p:spPr>
          <a:xfrm>
            <a:off x="2076023" y="5723309"/>
            <a:ext cx="1689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TW" sz="1000" dirty="0">
                <a:solidFill>
                  <a:schemeClr val="bg2">
                    <a:lumMod val="10000"/>
                  </a:schemeClr>
                </a:solidFill>
              </a:rPr>
              <a:t>Apply transformation matrix </a:t>
            </a:r>
          </a:p>
          <a:p>
            <a:pPr algn="ctr"/>
            <a:r>
              <a:rPr lang="en-GB" altLang="zh-TW" sz="1000" dirty="0">
                <a:solidFill>
                  <a:schemeClr val="bg2">
                    <a:lumMod val="10000"/>
                  </a:schemeClr>
                </a:solidFill>
              </a:rPr>
              <a:t>(Transformation matrix A)</a:t>
            </a:r>
          </a:p>
        </p:txBody>
      </p:sp>
    </p:spTree>
    <p:extLst>
      <p:ext uri="{BB962C8B-B14F-4D97-AF65-F5344CB8AC3E}">
        <p14:creationId xmlns:p14="http://schemas.microsoft.com/office/powerpoint/2010/main" val="6614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1FA-FFE8-194A-AA98-13915F02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601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Results –Mothers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C64A-7493-A644-BC5A-40B1978C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9157</TotalTime>
  <Words>851</Words>
  <Application>Microsoft Office PowerPoint</Application>
  <PresentationFormat>寬螢幕</PresentationFormat>
  <Paragraphs>129</Paragraphs>
  <Slides>25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Source Sans Pro</vt:lpstr>
      <vt:lpstr>Wingdings</vt:lpstr>
      <vt:lpstr>Office Theme</vt:lpstr>
      <vt:lpstr>White Matter DKI analysis</vt:lpstr>
      <vt:lpstr>Outline</vt:lpstr>
      <vt:lpstr>Introduction</vt:lpstr>
      <vt:lpstr>Diffusion kurtosis imaging</vt:lpstr>
      <vt:lpstr>Diffusion kurtosis imaging</vt:lpstr>
      <vt:lpstr>Diffusion kurtosis imaging</vt:lpstr>
      <vt:lpstr>Method</vt:lpstr>
      <vt:lpstr>Workflow</vt:lpstr>
      <vt:lpstr>Results –Mothers</vt:lpstr>
      <vt:lpstr>table3</vt:lpstr>
      <vt:lpstr>Results   Significant correlation between cortical thickness of specific brain regions and EDC measurements for all teenagers’ mothers(see Table 5) </vt:lpstr>
      <vt:lpstr>log10_@71Ga_m_adjust_UC</vt:lpstr>
      <vt:lpstr>log10_Inorganic_arsenic_adjust_UC</vt:lpstr>
      <vt:lpstr>log10_PFDeA_conc_CB</vt:lpstr>
      <vt:lpstr>log10_udma_maternal_adjust_UC</vt:lpstr>
      <vt:lpstr>Results   Significant correlation between cortical thickness of specific brain regions and EDC measurements for mothers with male teenagers(see Table 5) </vt:lpstr>
      <vt:lpstr>log10_FTT</vt:lpstr>
      <vt:lpstr>log10_MEHHP</vt:lpstr>
      <vt:lpstr>log10_MEHHP_adjust_UC</vt:lpstr>
      <vt:lpstr>log10_Test</vt:lpstr>
      <vt:lpstr>Results   Significant correlation between cortical thickness of specific brain regions and EDC measurements for mothers with female teenagers(see Table 5) </vt:lpstr>
      <vt:lpstr>log10_@51V_m</vt:lpstr>
      <vt:lpstr>log10_@51V_m_adjust_UC</vt:lpstr>
      <vt:lpstr>log10_FTT</vt:lpstr>
      <vt:lpstr>log10_PFDoA_conc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ShiMing Wang</dc:creator>
  <cp:lastModifiedBy>王士銘</cp:lastModifiedBy>
  <cp:revision>139</cp:revision>
  <dcterms:created xsi:type="dcterms:W3CDTF">2021-03-28T06:27:45Z</dcterms:created>
  <dcterms:modified xsi:type="dcterms:W3CDTF">2021-09-16T08:37:08Z</dcterms:modified>
</cp:coreProperties>
</file>