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36"/>
  </p:notesMasterIdLst>
  <p:sldIdLst>
    <p:sldId id="256" r:id="rId2"/>
    <p:sldId id="397" r:id="rId3"/>
    <p:sldId id="421" r:id="rId4"/>
    <p:sldId id="398" r:id="rId5"/>
    <p:sldId id="442" r:id="rId6"/>
    <p:sldId id="451" r:id="rId7"/>
    <p:sldId id="305" r:id="rId8"/>
    <p:sldId id="455" r:id="rId9"/>
    <p:sldId id="459" r:id="rId10"/>
    <p:sldId id="460" r:id="rId11"/>
    <p:sldId id="476" r:id="rId12"/>
    <p:sldId id="461" r:id="rId13"/>
    <p:sldId id="462" r:id="rId14"/>
    <p:sldId id="478" r:id="rId15"/>
    <p:sldId id="477" r:id="rId16"/>
    <p:sldId id="482" r:id="rId17"/>
    <p:sldId id="483" r:id="rId18"/>
    <p:sldId id="484" r:id="rId19"/>
    <p:sldId id="485" r:id="rId20"/>
    <p:sldId id="486" r:id="rId21"/>
    <p:sldId id="444" r:id="rId22"/>
    <p:sldId id="456" r:id="rId23"/>
    <p:sldId id="463" r:id="rId24"/>
    <p:sldId id="479" r:id="rId25"/>
    <p:sldId id="464" r:id="rId26"/>
    <p:sldId id="465" r:id="rId27"/>
    <p:sldId id="487" r:id="rId28"/>
    <p:sldId id="488" r:id="rId29"/>
    <p:sldId id="489" r:id="rId30"/>
    <p:sldId id="450" r:id="rId31"/>
    <p:sldId id="457" r:id="rId32"/>
    <p:sldId id="480" r:id="rId33"/>
    <p:sldId id="481" r:id="rId34"/>
    <p:sldId id="4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8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100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67C6B-0740-4A2B-A32F-C4AB1F37369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272B0-5C95-48EC-9268-3A5ACE32FA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0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82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33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00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272B0-5C95-48EC-9268-3A5ACE32FA2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3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313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305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5599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90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8854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855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32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401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11661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122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830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7E8A4-541B-4625-96FB-022B67EDFE80}" type="datetime1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DDEC3-4ED7-49E6-B93B-C9F3F8B41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C13AB-13F5-48EC-B077-376038524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000" y="1122362"/>
            <a:ext cx="11633200" cy="3226117"/>
          </a:xfrm>
        </p:spPr>
        <p:txBody>
          <a:bodyPr>
            <a:normAutofit/>
          </a:bodyPr>
          <a:lstStyle/>
          <a:p>
            <a:r>
              <a:rPr lang="en-GB" b="1" dirty="0"/>
              <a:t>Cortical thickness &amp; Surface area analysis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BD90A3-FBFF-45B2-B0A4-ADC9138E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5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log10_@115In_m_adjust_UC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10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8F624B-3751-422E-89E1-B413B133C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98" y="1558212"/>
            <a:ext cx="5299788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6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49882-C134-4838-B3B0-998B6F80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log10_Inorganic_arsenic_adjust_UC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F732F3F-791E-4550-B261-75BB08D34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088" y="1541024"/>
            <a:ext cx="5316976" cy="531697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C98B32-0134-45AC-8131-4BA37DD1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02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log10_PFDeA_conc_CB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12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46AD7A-3F76-424D-9B9F-7EE4FEE8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93" y="1639109"/>
            <a:ext cx="4534678" cy="45346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EE4F74-3C5A-4FB4-9057-B4E90F69B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1" y="1471158"/>
            <a:ext cx="4702629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8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log10_PFDoA_conc_CB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13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73236A-64A9-4320-B2A4-13A7B1D6E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65" y="1528665"/>
            <a:ext cx="5329335" cy="53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2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1D68B-DB9F-413C-8D44-49EB8E0A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log10_PRL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D3CB246-C21C-435F-9235-9A039FE41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68" y="1690688"/>
            <a:ext cx="5037056" cy="503705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08CFA8-8D91-4B03-AF5C-0737436A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6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3B11A-09F7-44E2-BC4F-189E6308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log10_T3U_m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3E63F33-8162-4F81-A5B2-04AB2A3C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37" y="1742037"/>
            <a:ext cx="4744535" cy="474453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24396E-E94F-43E2-9D2B-CD365ABA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15</a:t>
            </a:fld>
            <a:endParaRPr lang="en-GB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F7DFBE-E3CE-4BA9-9059-9DEB80C9A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32" y="1742038"/>
            <a:ext cx="4744535" cy="47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2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DB151-2E94-4CF5-BB6F-31E92767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log10_@60Ni_m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DA77A47-7CF1-4F3E-ABE8-A310FC1D8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9062F0-AD5F-48FA-9885-5BD78F1A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52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38F84-49AC-44B0-8388-E453A689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log10_@66Zn_m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3085D52-4786-49C8-ABD2-AF370B073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2006"/>
            <a:ext cx="4351338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ABB03B-F588-46AA-A52F-32868F09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17</a:t>
            </a:fld>
            <a:endParaRPr lang="en-GB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E48641-CC06-4F7D-94A7-3597F2B9E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8" y="1736142"/>
            <a:ext cx="4620208" cy="46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46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42CE9-1584-4D38-9F36-984C667A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log10_@111Cd_m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3FAA1AF-B662-45DF-8B6B-651037FC2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FCEA3-D1BD-48A6-A99C-F8B7DA9A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5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B8C04-ADA3-45CB-BEAA-6EE02D40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log10_Inorganic_arsenic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547835F-9736-4505-84D6-AADC68641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B024DD-952A-492A-8067-D535ED06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7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3254F-6D2C-4217-AA98-41049AF0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F782BC-15E0-4883-8151-A793352F6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91137"/>
          </a:xfrm>
        </p:spPr>
        <p:txBody>
          <a:bodyPr>
            <a:normAutofit/>
          </a:bodyPr>
          <a:lstStyle/>
          <a:p>
            <a:r>
              <a:rPr lang="en-GB" dirty="0"/>
              <a:t>Method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/>
              <a:t>Workflow of Cortical thickness analysis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GB" dirty="0" err="1"/>
              <a:t>Desikan</a:t>
            </a:r>
            <a:r>
              <a:rPr lang="en-GB" dirty="0"/>
              <a:t> </a:t>
            </a:r>
            <a:r>
              <a:rPr lang="en-GB" dirty="0" err="1"/>
              <a:t>Killiany</a:t>
            </a:r>
            <a:r>
              <a:rPr lang="en-GB" dirty="0"/>
              <a:t> Atlas</a:t>
            </a:r>
          </a:p>
          <a:p>
            <a:r>
              <a:rPr lang="en-GB" dirty="0"/>
              <a:t>Result 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GB" dirty="0"/>
              <a:t>Teenagers’ mothers (corresponding to table </a:t>
            </a:r>
            <a:r>
              <a:rPr lang="en-US" dirty="0"/>
              <a:t>2)</a:t>
            </a:r>
            <a:endParaRPr lang="en-GB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8C7B3F-C781-4815-AA96-1E7EF92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5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917CF-DD84-405D-A259-D6C4B414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log10_MEHP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5415D93-5FFB-4A9D-845E-769BCF4CF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674F8C-BA09-45A5-B1ED-4EA602BA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958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400" dirty="0"/>
              <a:t>Significant correlation between cortical </a:t>
            </a:r>
            <a:r>
              <a:rPr lang="en-US" sz="4400" dirty="0"/>
              <a:t>measurements</a:t>
            </a:r>
            <a:r>
              <a:rPr lang="en-GB" sz="4400" dirty="0"/>
              <a:t> of specific brain regions and EDC measurements for mothers with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male</a:t>
            </a:r>
            <a:r>
              <a:rPr lang="en-GB" sz="4400" dirty="0"/>
              <a:t> teenagers(see Table 2)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399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log10_@60Ni_m_adjust_UC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22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D0E145-0A3F-4441-B2D6-AF0342506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08" y="1603310"/>
            <a:ext cx="5254690" cy="525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63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log10_PFDeA_conc_CB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23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8E130F-7023-4264-B787-DA872FC1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690688"/>
            <a:ext cx="4805264" cy="480526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FA459B-9E35-4061-A22E-E77868B5E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5" y="1690689"/>
            <a:ext cx="4805264" cy="4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4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log10_PFDeA_conc_CB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24</a:t>
            </a:fld>
            <a:endParaRPr lang="en-GB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79BE75-F756-406A-8D8D-7387FB9E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" y="1485446"/>
            <a:ext cx="5007429" cy="500742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37A4ACC-7317-4BEE-9AE4-3B7D5D191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14" y="1485446"/>
            <a:ext cx="5007429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27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log10_PFOA_conc_CB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25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1DA43BB-75C8-43D8-8C71-6C71B4620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11" y="1690688"/>
            <a:ext cx="5133392" cy="51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1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log10_T3_m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26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C2D4507-B312-4E36-9392-52A4BA4D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41" y="1336157"/>
            <a:ext cx="5385318" cy="538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0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1342A-8BCE-40D0-AF56-0A8DC40A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log10_@111Cd_m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D0BCFB5-4EC4-4387-B3BD-F029AB538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809" y="1510004"/>
            <a:ext cx="4470918" cy="447091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21DD55-0780-4789-BCD5-831DF4D7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27</a:t>
            </a:fld>
            <a:endParaRPr lang="en-GB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9B4EE1-195B-4949-A87B-4C6337BD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38" y="1510004"/>
            <a:ext cx="4470918" cy="44709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528C362-2178-4348-8076-BF633FE30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41" y="1600346"/>
            <a:ext cx="4470918" cy="447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4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F5F1F-5949-47CA-A0DA-B89119DE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log10_MBP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3B91B71-EC1F-4B0E-9CF6-664EE9931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94F19C-57CD-4C40-A78D-335E1C9A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3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E5D80-7C1A-4628-AF10-A163DAC5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log10_MEHP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160EC3-CC58-499D-979C-B1F6C31F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29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4282DE0-7BD3-4664-9351-B7DE48121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98" y="1639548"/>
            <a:ext cx="4767943" cy="47679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F44A72-20DD-4EDF-9772-9C806464D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41" y="1639548"/>
            <a:ext cx="4767943" cy="47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765DD6-6308-48CB-823A-7B7330FF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4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400" dirty="0"/>
              <a:t>Significant correlation between cortical measurements of specific brain regions and EDC measurements for mothers with </a:t>
            </a:r>
            <a:r>
              <a:rPr lang="en-GB" sz="4400" dirty="0">
                <a:solidFill>
                  <a:schemeClr val="accent5">
                    <a:lumMod val="75000"/>
                  </a:schemeClr>
                </a:solidFill>
              </a:rPr>
              <a:t>female</a:t>
            </a:r>
            <a:r>
              <a:rPr lang="en-GB" sz="4400" dirty="0"/>
              <a:t> teenagers (see Table 2)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82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log10_@56Fe_m_adjust_UC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31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9E5432-E112-437C-A2F3-8E50C086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12640"/>
            <a:ext cx="5245359" cy="52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8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log10_FTT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32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143FA3-822D-4A55-B112-369E4662C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88706"/>
            <a:ext cx="5469294" cy="54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4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log10_PRL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33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946C28-10DA-4DA1-A9E7-23F591374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00672"/>
            <a:ext cx="5357327" cy="53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38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log10_@56Fe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34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0FEBCE-92D2-4B2C-AB85-96948AF8D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5" y="1582621"/>
            <a:ext cx="5138854" cy="51388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1E47D7-5A66-41D2-8BFE-8D8DEBEB4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69" y="1582621"/>
            <a:ext cx="5138854" cy="51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93A6A214-8E2A-4C95-B277-3414FC663948}"/>
              </a:ext>
            </a:extLst>
          </p:cNvPr>
          <p:cNvSpPr/>
          <p:nvPr/>
        </p:nvSpPr>
        <p:spPr>
          <a:xfrm>
            <a:off x="5538197" y="1193645"/>
            <a:ext cx="5773890" cy="5603401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66EA30-6D0D-41EB-87D8-D5A801B18D1D}"/>
              </a:ext>
            </a:extLst>
          </p:cNvPr>
          <p:cNvSpPr/>
          <p:nvPr/>
        </p:nvSpPr>
        <p:spPr>
          <a:xfrm>
            <a:off x="548640" y="1193646"/>
            <a:ext cx="3495040" cy="5603400"/>
          </a:xfrm>
          <a:prstGeom prst="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D651532-1844-4583-AF1A-86FB02143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3" y="16381"/>
            <a:ext cx="10515600" cy="919834"/>
          </a:xfrm>
        </p:spPr>
        <p:txBody>
          <a:bodyPr/>
          <a:lstStyle/>
          <a:p>
            <a:r>
              <a:rPr lang="en-GB" dirty="0"/>
              <a:t>Workflow</a:t>
            </a:r>
          </a:p>
        </p:txBody>
      </p:sp>
      <p:pic>
        <p:nvPicPr>
          <p:cNvPr id="60" name="內容版面配置區 4">
            <a:extLst>
              <a:ext uri="{FF2B5EF4-FFF2-40B4-BE49-F238E27FC236}">
                <a16:creationId xmlns:a16="http://schemas.microsoft.com/office/drawing/2014/main" id="{55123C93-30FE-4DDF-A0CC-49D939A3FE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60035" y="5156578"/>
            <a:ext cx="1236925" cy="1236925"/>
          </a:xfr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C2BD10-1994-48C2-BBC3-2497D0E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4</a:t>
            </a:fld>
            <a:endParaRPr lang="en-GB"/>
          </a:p>
        </p:txBody>
      </p:sp>
      <p:pic>
        <p:nvPicPr>
          <p:cNvPr id="5" name="內容版面配置區 8">
            <a:extLst>
              <a:ext uri="{FF2B5EF4-FFF2-40B4-BE49-F238E27FC236}">
                <a16:creationId xmlns:a16="http://schemas.microsoft.com/office/drawing/2014/main" id="{3B94BBE8-DCF1-4B71-9EC0-020F68D01F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5" t="12984" r="15601" b="16523"/>
          <a:stretch/>
        </p:blipFill>
        <p:spPr>
          <a:xfrm>
            <a:off x="1499929" y="4480934"/>
            <a:ext cx="1713815" cy="14889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1DEC3B-E316-4B90-A957-9B204507D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335" y="1320487"/>
            <a:ext cx="1426812" cy="1670844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8ABC3D7-F783-44F0-944A-37D5EF4C19BA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2356837" y="3638878"/>
            <a:ext cx="1" cy="842056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B6D9113D-613B-4623-B397-53C08EBDB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735" y="1472887"/>
            <a:ext cx="1426812" cy="16708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0BDEB88-A6F8-484E-8AAF-B862B8396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135" y="1625287"/>
            <a:ext cx="1426812" cy="1670844"/>
          </a:xfrm>
          <a:prstGeom prst="rect">
            <a:avLst/>
          </a:prstGeom>
        </p:spPr>
      </p:pic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2AACB280-AA44-497F-9D31-AFAB6E6860AC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213744" y="1735250"/>
            <a:ext cx="2882256" cy="3490167"/>
          </a:xfrm>
          <a:prstGeom prst="bentConnector3">
            <a:avLst>
              <a:gd name="adj1" fmla="val 50000"/>
            </a:avLst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4907FA2-4D9C-4A79-AC1B-6CEC308436EF}"/>
              </a:ext>
            </a:extLst>
          </p:cNvPr>
          <p:cNvSpPr/>
          <p:nvPr/>
        </p:nvSpPr>
        <p:spPr>
          <a:xfrm>
            <a:off x="6096000" y="1408595"/>
            <a:ext cx="4876796" cy="653309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Cortical Parcellation 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GB" sz="1600" dirty="0" err="1">
                <a:solidFill>
                  <a:schemeClr val="bg2">
                    <a:lumMod val="10000"/>
                  </a:schemeClr>
                </a:solidFill>
              </a:rPr>
              <a:t>Desikan-Killiany</a:t>
            </a: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 Atlas)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68 VOIs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D8B86B-60A0-4BDC-B484-DD0E4FFBB58A}"/>
              </a:ext>
            </a:extLst>
          </p:cNvPr>
          <p:cNvSpPr/>
          <p:nvPr/>
        </p:nvSpPr>
        <p:spPr>
          <a:xfrm>
            <a:off x="1369335" y="3334077"/>
            <a:ext cx="1975006" cy="3048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T1-w image (N=59)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C74DFC-66E9-4A33-82C9-AC24C02D7699}"/>
              </a:ext>
            </a:extLst>
          </p:cNvPr>
          <p:cNvSpPr/>
          <p:nvPr/>
        </p:nvSpPr>
        <p:spPr>
          <a:xfrm>
            <a:off x="1014380" y="5893284"/>
            <a:ext cx="2684915" cy="7635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Desikan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dirty="0" err="1">
                <a:solidFill>
                  <a:schemeClr val="bg2">
                    <a:lumMod val="10000"/>
                  </a:schemeClr>
                </a:solidFill>
              </a:rPr>
              <a:t>Killiany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 Atlas</a:t>
            </a:r>
          </a:p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Volume (N=59)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5634FAE-C186-47DA-B80F-441409E72A1B}"/>
              </a:ext>
            </a:extLst>
          </p:cNvPr>
          <p:cNvCxnSpPr>
            <a:cxnSpLocks/>
            <a:stCxn id="12" idx="2"/>
            <a:endCxn id="101" idx="0"/>
          </p:cNvCxnSpPr>
          <p:nvPr/>
        </p:nvCxnSpPr>
        <p:spPr>
          <a:xfrm>
            <a:off x="8534398" y="2061904"/>
            <a:ext cx="0" cy="363848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795075A-E8CA-4E8E-AB0E-39C0EFA4E208}"/>
              </a:ext>
            </a:extLst>
          </p:cNvPr>
          <p:cNvSpPr/>
          <p:nvPr/>
        </p:nvSpPr>
        <p:spPr>
          <a:xfrm>
            <a:off x="6096000" y="3630169"/>
            <a:ext cx="4876796" cy="112286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Pearson correlation with Cortical Parcellation Statistics</a:t>
            </a:r>
          </a:p>
          <a:p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(Bonferroni corrected </a:t>
            </a:r>
            <a:r>
              <a:rPr lang="en-GB" sz="1400" i="1" dirty="0">
                <a:solidFill>
                  <a:schemeClr val="bg2">
                    <a:lumMod val="10000"/>
                  </a:schemeClr>
                </a:solidFill>
              </a:rPr>
              <a:t>p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-value&lt; 0.000735, </a:t>
            </a:r>
            <a:r>
              <a:rPr lang="en-GB" sz="1400" u="sng" dirty="0">
                <a:solidFill>
                  <a:schemeClr val="bg2">
                    <a:lumMod val="10000"/>
                  </a:schemeClr>
                </a:solidFill>
              </a:rPr>
              <a:t>0.05/68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 (by SPSS)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Assessments from their mothers (95)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50D25DB-A329-437D-8FE9-B19BEF0E70DF}"/>
              </a:ext>
            </a:extLst>
          </p:cNvPr>
          <p:cNvSpPr/>
          <p:nvPr/>
        </p:nvSpPr>
        <p:spPr>
          <a:xfrm>
            <a:off x="710492" y="3678042"/>
            <a:ext cx="144828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Image processing</a:t>
            </a:r>
          </a:p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recon-all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algn="ctr"/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(by </a:t>
            </a:r>
            <a:r>
              <a:rPr lang="en-GB" sz="1400" dirty="0" err="1">
                <a:solidFill>
                  <a:schemeClr val="bg2">
                    <a:lumMod val="10000"/>
                  </a:schemeClr>
                </a:solidFill>
              </a:rPr>
              <a:t>Freesurfer</a:t>
            </a:r>
            <a:r>
              <a:rPr lang="en-GB" sz="1400" dirty="0">
                <a:solidFill>
                  <a:schemeClr val="bg2">
                    <a:lumMod val="10000"/>
                  </a:schemeClr>
                </a:solidFill>
              </a:rPr>
              <a:t>) </a:t>
            </a:r>
            <a:endParaRPr lang="en-GB" sz="140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A10AB3B-7909-4B31-9EB4-BD52C4E2C6A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378498" y="4765414"/>
            <a:ext cx="0" cy="391164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B4C192AB-FF52-4B33-8FE6-12FB0F06C73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9581877" y="4765414"/>
            <a:ext cx="0" cy="366144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>
            <a:extLst>
              <a:ext uri="{FF2B5EF4-FFF2-40B4-BE49-F238E27FC236}">
                <a16:creationId xmlns:a16="http://schemas.microsoft.com/office/drawing/2014/main" id="{E4F8C026-1781-4775-8145-81C381F66D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58" y="5131558"/>
            <a:ext cx="1485238" cy="1256344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FDAD4F19-FBF8-4AD1-819C-BD9EA8290878}"/>
              </a:ext>
            </a:extLst>
          </p:cNvPr>
          <p:cNvSpPr/>
          <p:nvPr/>
        </p:nvSpPr>
        <p:spPr>
          <a:xfrm>
            <a:off x="6515743" y="5118405"/>
            <a:ext cx="1600031" cy="1310137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DDE3ABF-70DF-4A1B-BEE9-B55D6D299B19}"/>
              </a:ext>
            </a:extLst>
          </p:cNvPr>
          <p:cNvSpPr/>
          <p:nvPr/>
        </p:nvSpPr>
        <p:spPr>
          <a:xfrm>
            <a:off x="6515741" y="6389334"/>
            <a:ext cx="1600030" cy="4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Scatter plot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A620BEC-6F88-47EA-8A67-1256F3A7123E}"/>
              </a:ext>
            </a:extLst>
          </p:cNvPr>
          <p:cNvSpPr/>
          <p:nvPr/>
        </p:nvSpPr>
        <p:spPr>
          <a:xfrm>
            <a:off x="8449406" y="6383473"/>
            <a:ext cx="2264941" cy="40990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10000"/>
                  </a:schemeClr>
                </a:solidFill>
              </a:rPr>
              <a:t>3D Volume rendering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A84D6DE-4001-4E0B-828F-93E1F5EB5BE2}"/>
              </a:ext>
            </a:extLst>
          </p:cNvPr>
          <p:cNvSpPr/>
          <p:nvPr/>
        </p:nvSpPr>
        <p:spPr>
          <a:xfrm>
            <a:off x="6096000" y="2425752"/>
            <a:ext cx="4876796" cy="834758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bg2">
                    <a:lumMod val="10000"/>
                  </a:schemeClr>
                </a:solidFill>
              </a:rPr>
              <a:t>Cortical Parcellation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Average cortical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>
                    <a:lumMod val="10000"/>
                  </a:schemeClr>
                </a:solidFill>
              </a:rPr>
              <a:t>Average surface area</a:t>
            </a: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0E5D7642-BF1F-4101-ACC2-A0CAAD374A42}"/>
              </a:ext>
            </a:extLst>
          </p:cNvPr>
          <p:cNvCxnSpPr>
            <a:cxnSpLocks/>
            <a:stCxn id="101" idx="2"/>
            <a:endCxn id="34" idx="0"/>
          </p:cNvCxnSpPr>
          <p:nvPr/>
        </p:nvCxnSpPr>
        <p:spPr>
          <a:xfrm>
            <a:off x="8534398" y="3260510"/>
            <a:ext cx="0" cy="369659"/>
          </a:xfrm>
          <a:prstGeom prst="straightConnector1">
            <a:avLst/>
          </a:prstGeom>
          <a:ln w="107950">
            <a:solidFill>
              <a:schemeClr val="bg2">
                <a:lumMod val="10000"/>
              </a:schemeClr>
            </a:solidFill>
            <a:headEnd type="none"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7811CC5C-E351-47FB-83C9-A61D665D9ED2}"/>
              </a:ext>
            </a:extLst>
          </p:cNvPr>
          <p:cNvSpPr/>
          <p:nvPr/>
        </p:nvSpPr>
        <p:spPr>
          <a:xfrm>
            <a:off x="1243554" y="867094"/>
            <a:ext cx="183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Image processing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C9EA6A0C-2221-47ED-A268-19B444F2F788}"/>
              </a:ext>
            </a:extLst>
          </p:cNvPr>
          <p:cNvSpPr/>
          <p:nvPr/>
        </p:nvSpPr>
        <p:spPr>
          <a:xfrm>
            <a:off x="7780851" y="861120"/>
            <a:ext cx="1915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10000"/>
                  </a:schemeClr>
                </a:solidFill>
              </a:rPr>
              <a:t>Statistical analysis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A53A58-A8B0-470E-851F-925DB76F1235}"/>
              </a:ext>
            </a:extLst>
          </p:cNvPr>
          <p:cNvSpPr/>
          <p:nvPr/>
        </p:nvSpPr>
        <p:spPr>
          <a:xfrm>
            <a:off x="8077200" y="43091"/>
            <a:ext cx="411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Schwarz, Christopher G., et al. "A large-scale comparison of cortical thickness and volume methods for measuring Alzheimer's disease severity." </a:t>
            </a:r>
            <a:r>
              <a:rPr lang="en-GB" sz="1200" dirty="0" err="1"/>
              <a:t>NeuroImage</a:t>
            </a:r>
            <a:r>
              <a:rPr lang="en-GB" sz="1200" dirty="0"/>
              <a:t>: Clinical 11 (2016): 802-812.</a:t>
            </a:r>
          </a:p>
        </p:txBody>
      </p:sp>
    </p:spTree>
    <p:extLst>
      <p:ext uri="{BB962C8B-B14F-4D97-AF65-F5344CB8AC3E}">
        <p14:creationId xmlns:p14="http://schemas.microsoft.com/office/powerpoint/2010/main" val="318418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C1FA-FFE8-194A-AA98-13915F02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304" y="2337977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Results –Mothers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C64A-7493-A644-BC5A-40B1978C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3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table 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6</a:t>
            </a:fld>
            <a:endParaRPr lang="en-GB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A4F2FE7-25DA-4042-883F-1E4E2E628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9788"/>
            <a:ext cx="12242473" cy="379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7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7101-E989-42C4-BBCA-8D23F07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37" y="798286"/>
            <a:ext cx="11091926" cy="4577102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4000" dirty="0"/>
              <a:t>Significant correlation between cortical </a:t>
            </a:r>
            <a:r>
              <a:rPr lang="en-US" altLang="zh-TW" sz="4000" dirty="0"/>
              <a:t>measurements</a:t>
            </a:r>
            <a:r>
              <a:rPr lang="en-GB" sz="4000" dirty="0"/>
              <a:t> of specific brain regions and EDC measurements for </a:t>
            </a:r>
            <a:r>
              <a:rPr lang="en-GB" sz="4000" dirty="0">
                <a:solidFill>
                  <a:schemeClr val="accent5">
                    <a:lumMod val="75000"/>
                  </a:schemeClr>
                </a:solidFill>
              </a:rPr>
              <a:t>all teenagers</a:t>
            </a:r>
            <a:r>
              <a:rPr lang="en-GB" sz="4000" dirty="0"/>
              <a:t>’ mothers (see Table 2) </a:t>
            </a:r>
            <a:endParaRPr lang="en-GB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A80855-6124-413D-ABE7-9A73122E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28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log10_@60Ni_m_adjust_UC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8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9E7F0B-5E87-4F15-9A1D-55361FF9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6" y="1709381"/>
            <a:ext cx="5012094" cy="501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1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F2087D-7A9A-4908-A30C-78B7076D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log10_@66Zn_m_adjust_UC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8B1855-A0AA-4C3C-AB9F-6567E15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DDEC3-4ED7-49E6-B93B-C9F3F8B41142}" type="slidenum">
              <a:rPr lang="en-GB" smtClean="0"/>
              <a:t>9</a:t>
            </a:fld>
            <a:endParaRPr lang="en-GB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A83A9F-F90A-4250-A081-B3A84582D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813" y="1690688"/>
            <a:ext cx="5040086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7884</TotalTime>
  <Words>407</Words>
  <Application>Microsoft Office PowerPoint</Application>
  <PresentationFormat>寬螢幕</PresentationFormat>
  <Paragraphs>96</Paragraphs>
  <Slides>34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Consolas</vt:lpstr>
      <vt:lpstr>Office Theme</vt:lpstr>
      <vt:lpstr>Cortical thickness &amp; Surface area analysis</vt:lpstr>
      <vt:lpstr>Outline</vt:lpstr>
      <vt:lpstr>Method</vt:lpstr>
      <vt:lpstr>Workflow</vt:lpstr>
      <vt:lpstr>Results –Mothers</vt:lpstr>
      <vt:lpstr>table 2</vt:lpstr>
      <vt:lpstr>Results   Significant correlation between cortical measurements of specific brain regions and EDC measurements for all teenagers’ mothers (see Table 2) </vt:lpstr>
      <vt:lpstr>log10_@60Ni_m_adjust_UC</vt:lpstr>
      <vt:lpstr>log10_@66Zn_m_adjust_UC</vt:lpstr>
      <vt:lpstr>log10_@115In_m_adjust_UC</vt:lpstr>
      <vt:lpstr>log10_Inorganic_arsenic_adjust_UC</vt:lpstr>
      <vt:lpstr>log10_PFDeA_conc_CB</vt:lpstr>
      <vt:lpstr>log10_PFDoA_conc_CB</vt:lpstr>
      <vt:lpstr>log10_PRL</vt:lpstr>
      <vt:lpstr>log10_T3U_m</vt:lpstr>
      <vt:lpstr>log10_@60Ni_m</vt:lpstr>
      <vt:lpstr>log10_@66Zn_m</vt:lpstr>
      <vt:lpstr>log10_@111Cd_m</vt:lpstr>
      <vt:lpstr>log10_Inorganic_arsenic</vt:lpstr>
      <vt:lpstr>log10_MEHP</vt:lpstr>
      <vt:lpstr>Results   Significant correlation between cortical measurements of specific brain regions and EDC measurements for mothers with male teenagers(see Table 2) </vt:lpstr>
      <vt:lpstr>log10_@60Ni_m_adjust_UC</vt:lpstr>
      <vt:lpstr>log10_PFDeA_conc_CB</vt:lpstr>
      <vt:lpstr>log10_PFDeA_conc_CB</vt:lpstr>
      <vt:lpstr>log10_PFOA_conc_CB</vt:lpstr>
      <vt:lpstr>log10_T3_m</vt:lpstr>
      <vt:lpstr>log10_@111Cd_m</vt:lpstr>
      <vt:lpstr>log10_MBP</vt:lpstr>
      <vt:lpstr>log10_MEHP</vt:lpstr>
      <vt:lpstr>Results   Significant correlation between cortical measurements of specific brain regions and EDC measurements for mothers with female teenagers (see Table 2) </vt:lpstr>
      <vt:lpstr>log10_@56Fe_m_adjust_UC</vt:lpstr>
      <vt:lpstr>log10_FTT</vt:lpstr>
      <vt:lpstr>log10_PRL</vt:lpstr>
      <vt:lpstr>log10_@56Fe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ShiMing Wang</dc:creator>
  <cp:lastModifiedBy>王士銘</cp:lastModifiedBy>
  <cp:revision>125</cp:revision>
  <dcterms:created xsi:type="dcterms:W3CDTF">2021-03-28T06:27:45Z</dcterms:created>
  <dcterms:modified xsi:type="dcterms:W3CDTF">2021-10-18T00:05:42Z</dcterms:modified>
</cp:coreProperties>
</file>