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640C93-C4FC-43E9-8B13-B6573F753544}">
  <a:tblStyle styleId="{D9640C93-C4FC-43E9-8B13-B6573F7535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1acfa59c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1acfa59c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1acfa59c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1acfa59c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1acfa59c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1acfa59c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1acfa59c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1acfa59c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1acfa59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1acfa59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71acfa59c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71acfa59c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71acfa59c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71acfa59c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1acfa5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1acfa5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71acfa59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71acfa59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1acfa59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1acfa59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1acfa59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1acfa59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1acfa59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1acfa59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1acfa59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1acfa59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1acfa59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1acfa59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71acfa59c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1acfa59c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コンビニ100mの数のでの相関</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どうせ行くならコンビニが100ｍに密集しているドラッグストアに行きたい</a:t>
            </a:r>
            <a:endParaRPr/>
          </a:p>
        </p:txBody>
      </p:sp>
      <p:graphicFrame>
        <p:nvGraphicFramePr>
          <p:cNvPr id="128" name="Google Shape;128;p22"/>
          <p:cNvGraphicFramePr/>
          <p:nvPr/>
        </p:nvGraphicFramePr>
        <p:xfrm>
          <a:off x="517200" y="1503475"/>
          <a:ext cx="3000000" cy="3000000"/>
        </p:xfrm>
        <a:graphic>
          <a:graphicData uri="http://schemas.openxmlformats.org/drawingml/2006/table">
            <a:tbl>
              <a:tblPr>
                <a:noFill/>
                <a:tableStyleId>{D9640C93-C4FC-43E9-8B13-B6573F753544}</a:tableStyleId>
              </a:tblPr>
              <a:tblGrid>
                <a:gridCol w="3046475"/>
                <a:gridCol w="2467825"/>
                <a:gridCol w="1174350"/>
              </a:tblGrid>
              <a:tr h="247650">
                <a:tc>
                  <a:txBody>
                    <a:bodyPr/>
                    <a:lstStyle/>
                    <a:p>
                      <a:pPr indent="0" lvl="0" marL="0" rtl="0" algn="ctr">
                        <a:lnSpc>
                          <a:spcPct val="115000"/>
                        </a:lnSpc>
                        <a:spcBef>
                          <a:spcPts val="0"/>
                        </a:spcBef>
                        <a:spcAft>
                          <a:spcPts val="0"/>
                        </a:spcAft>
                        <a:buNone/>
                      </a:pPr>
                      <a:r>
                        <a:rPr b="1" lang="ja" sz="1100"/>
                        <a:t>カテゴリ</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相関係数 (Pearson)</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P値</a:t>
                      </a:r>
                      <a:endParaRPr b="1" sz="1100"/>
                    </a:p>
                  </a:txBody>
                  <a:tcPr marT="91425" marB="91425" marR="91425" marL="91425"/>
                </a:tc>
              </a:tr>
              <a:tr h="247650">
                <a:tc>
                  <a:txBody>
                    <a:bodyPr/>
                    <a:lstStyle/>
                    <a:p>
                      <a:pPr indent="0" lvl="0" marL="0" rtl="0" algn="l">
                        <a:spcBef>
                          <a:spcPts val="0"/>
                        </a:spcBef>
                        <a:spcAft>
                          <a:spcPts val="0"/>
                        </a:spcAft>
                        <a:buNone/>
                      </a:pPr>
                      <a:r>
                        <a:rPr lang="ja"/>
                        <a:t>sales_pharmaceuticals</a:t>
                      </a:r>
                      <a:endParaRPr/>
                    </a:p>
                  </a:txBody>
                  <a:tcPr marT="91425" marB="91425" marR="91425" marL="91425"/>
                </a:tc>
                <a:tc>
                  <a:txBody>
                    <a:bodyPr/>
                    <a:lstStyle/>
                    <a:p>
                      <a:pPr indent="0" lvl="0" marL="0" rtl="0" algn="l">
                        <a:spcBef>
                          <a:spcPts val="0"/>
                        </a:spcBef>
                        <a:spcAft>
                          <a:spcPts val="0"/>
                        </a:spcAft>
                        <a:buNone/>
                      </a:pPr>
                      <a:r>
                        <a:rPr lang="ja"/>
                        <a:t>0.592</a:t>
                      </a:r>
                      <a:endParaRPr/>
                    </a:p>
                  </a:txBody>
                  <a:tcPr marT="91425" marB="91425" marR="91425" marL="91425"/>
                </a:tc>
                <a:tc>
                  <a:txBody>
                    <a:bodyPr/>
                    <a:lstStyle/>
                    <a:p>
                      <a:pPr indent="0" lvl="0" marL="0" rtl="0" algn="l">
                        <a:spcBef>
                          <a:spcPts val="0"/>
                        </a:spcBef>
                        <a:spcAft>
                          <a:spcPts val="0"/>
                        </a:spcAft>
                        <a:buNone/>
                      </a:pPr>
                      <a:r>
                        <a:rPr lang="ja"/>
                        <a:t>9.17e-05</a:t>
                      </a:r>
                      <a:endParaRPr/>
                    </a:p>
                  </a:txBody>
                  <a:tcPr marT="91425" marB="91425" marR="91425" marL="91425"/>
                </a:tc>
              </a:tr>
              <a:tr h="247650">
                <a:tc>
                  <a:txBody>
                    <a:bodyPr/>
                    <a:lstStyle/>
                    <a:p>
                      <a:pPr indent="0" lvl="0" marL="0" rtl="0" algn="l">
                        <a:spcBef>
                          <a:spcPts val="0"/>
                        </a:spcBef>
                        <a:spcAft>
                          <a:spcPts val="0"/>
                        </a:spcAft>
                        <a:buNone/>
                      </a:pPr>
                      <a:r>
                        <a:rPr lang="ja"/>
                        <a:t>sales_health_food</a:t>
                      </a:r>
                      <a:endParaRPr/>
                    </a:p>
                  </a:txBody>
                  <a:tcPr marT="91425" marB="91425" marR="91425" marL="91425"/>
                </a:tc>
                <a:tc>
                  <a:txBody>
                    <a:bodyPr/>
                    <a:lstStyle/>
                    <a:p>
                      <a:pPr indent="0" lvl="0" marL="0" rtl="0" algn="l">
                        <a:spcBef>
                          <a:spcPts val="0"/>
                        </a:spcBef>
                        <a:spcAft>
                          <a:spcPts val="0"/>
                        </a:spcAft>
                        <a:buNone/>
                      </a:pPr>
                      <a:r>
                        <a:rPr lang="ja"/>
                        <a:t>0.623</a:t>
                      </a:r>
                      <a:endParaRPr/>
                    </a:p>
                  </a:txBody>
                  <a:tcPr marT="91425" marB="91425" marR="91425" marL="91425"/>
                </a:tc>
                <a:tc>
                  <a:txBody>
                    <a:bodyPr/>
                    <a:lstStyle/>
                    <a:p>
                      <a:pPr indent="0" lvl="0" marL="0" rtl="0" algn="l">
                        <a:spcBef>
                          <a:spcPts val="0"/>
                        </a:spcBef>
                        <a:spcAft>
                          <a:spcPts val="0"/>
                        </a:spcAft>
                        <a:buNone/>
                      </a:pPr>
                      <a:r>
                        <a:rPr lang="ja"/>
                        <a:t>2.9e-05</a:t>
                      </a:r>
                      <a:endParaRPr/>
                    </a:p>
                  </a:txBody>
                  <a:tcPr marT="91425" marB="91425" marR="91425" marL="91425"/>
                </a:tc>
              </a:tr>
              <a:tr h="247650">
                <a:tc>
                  <a:txBody>
                    <a:bodyPr/>
                    <a:lstStyle/>
                    <a:p>
                      <a:pPr indent="0" lvl="0" marL="0" rtl="0" algn="l">
                        <a:spcBef>
                          <a:spcPts val="0"/>
                        </a:spcBef>
                        <a:spcAft>
                          <a:spcPts val="0"/>
                        </a:spcAft>
                        <a:buNone/>
                      </a:pPr>
                      <a:r>
                        <a:rPr lang="ja"/>
                        <a:t>sales_medical_supplies</a:t>
                      </a:r>
                      <a:endParaRPr/>
                    </a:p>
                  </a:txBody>
                  <a:tcPr marT="91425" marB="91425" marR="91425" marL="91425"/>
                </a:tc>
                <a:tc>
                  <a:txBody>
                    <a:bodyPr/>
                    <a:lstStyle/>
                    <a:p>
                      <a:pPr indent="0" lvl="0" marL="0" rtl="0" algn="l">
                        <a:spcBef>
                          <a:spcPts val="0"/>
                        </a:spcBef>
                        <a:spcAft>
                          <a:spcPts val="0"/>
                        </a:spcAft>
                        <a:buNone/>
                      </a:pPr>
                      <a:r>
                        <a:rPr lang="ja"/>
                        <a:t>0.645</a:t>
                      </a:r>
                      <a:endParaRPr/>
                    </a:p>
                  </a:txBody>
                  <a:tcPr marT="91425" marB="91425" marR="91425" marL="91425"/>
                </a:tc>
                <a:tc>
                  <a:txBody>
                    <a:bodyPr/>
                    <a:lstStyle/>
                    <a:p>
                      <a:pPr indent="0" lvl="0" marL="0" rtl="0" algn="l">
                        <a:spcBef>
                          <a:spcPts val="0"/>
                        </a:spcBef>
                        <a:spcAft>
                          <a:spcPts val="0"/>
                        </a:spcAft>
                        <a:buNone/>
                      </a:pPr>
                      <a:r>
                        <a:rPr lang="ja"/>
                        <a:t>1.25e-05</a:t>
                      </a:r>
                      <a:endParaRPr/>
                    </a:p>
                  </a:txBody>
                  <a:tcPr marT="91425" marB="91425" marR="91425" marL="91425"/>
                </a:tc>
              </a:tr>
              <a:tr h="247650">
                <a:tc>
                  <a:txBody>
                    <a:bodyPr/>
                    <a:lstStyle/>
                    <a:p>
                      <a:pPr indent="0" lvl="0" marL="0" rtl="0" algn="l">
                        <a:spcBef>
                          <a:spcPts val="0"/>
                        </a:spcBef>
                        <a:spcAft>
                          <a:spcPts val="0"/>
                        </a:spcAft>
                        <a:buNone/>
                      </a:pPr>
                      <a:r>
                        <a:rPr lang="ja"/>
                        <a:t>sales_baby_products</a:t>
                      </a:r>
                      <a:endParaRPr/>
                    </a:p>
                  </a:txBody>
                  <a:tcPr marT="91425" marB="91425" marR="91425" marL="91425"/>
                </a:tc>
                <a:tc>
                  <a:txBody>
                    <a:bodyPr/>
                    <a:lstStyle/>
                    <a:p>
                      <a:pPr indent="0" lvl="0" marL="0" rtl="0" algn="l">
                        <a:spcBef>
                          <a:spcPts val="0"/>
                        </a:spcBef>
                        <a:spcAft>
                          <a:spcPts val="0"/>
                        </a:spcAft>
                        <a:buNone/>
                      </a:pPr>
                      <a:r>
                        <a:rPr lang="ja"/>
                        <a:t>0.232</a:t>
                      </a:r>
                      <a:endParaRPr/>
                    </a:p>
                  </a:txBody>
                  <a:tcPr marT="91425" marB="91425" marR="91425" marL="91425"/>
                </a:tc>
                <a:tc>
                  <a:txBody>
                    <a:bodyPr/>
                    <a:lstStyle/>
                    <a:p>
                      <a:pPr indent="0" lvl="0" marL="0" rtl="0" algn="l">
                        <a:spcBef>
                          <a:spcPts val="0"/>
                        </a:spcBef>
                        <a:spcAft>
                          <a:spcPts val="0"/>
                        </a:spcAft>
                        <a:buNone/>
                      </a:pPr>
                      <a:r>
                        <a:rPr lang="ja"/>
                        <a:t>0.162</a:t>
                      </a:r>
                      <a:endParaRPr/>
                    </a:p>
                  </a:txBody>
                  <a:tcPr marT="91425" marB="91425" marR="91425" marL="91425"/>
                </a:tc>
              </a:tr>
              <a:tr h="247650">
                <a:tc>
                  <a:txBody>
                    <a:bodyPr/>
                    <a:lstStyle/>
                    <a:p>
                      <a:pPr indent="0" lvl="0" marL="0" rtl="0" algn="l">
                        <a:spcBef>
                          <a:spcPts val="0"/>
                        </a:spcBef>
                        <a:spcAft>
                          <a:spcPts val="0"/>
                        </a:spcAft>
                        <a:buNone/>
                      </a:pPr>
                      <a:r>
                        <a:rPr lang="ja"/>
                        <a:t>sales_food</a:t>
                      </a:r>
                      <a:endParaRPr/>
                    </a:p>
                  </a:txBody>
                  <a:tcPr marT="91425" marB="91425" marR="91425" marL="91425"/>
                </a:tc>
                <a:tc>
                  <a:txBody>
                    <a:bodyPr/>
                    <a:lstStyle/>
                    <a:p>
                      <a:pPr indent="0" lvl="0" marL="0" rtl="0" algn="l">
                        <a:spcBef>
                          <a:spcPts val="0"/>
                        </a:spcBef>
                        <a:spcAft>
                          <a:spcPts val="0"/>
                        </a:spcAft>
                        <a:buNone/>
                      </a:pPr>
                      <a:r>
                        <a:rPr lang="ja"/>
                        <a:t>0.227</a:t>
                      </a:r>
                      <a:endParaRPr/>
                    </a:p>
                  </a:txBody>
                  <a:tcPr marT="91425" marB="91425" marR="91425" marL="91425"/>
                </a:tc>
                <a:tc>
                  <a:txBody>
                    <a:bodyPr/>
                    <a:lstStyle/>
                    <a:p>
                      <a:pPr indent="0" lvl="0" marL="0" rtl="0" algn="l">
                        <a:spcBef>
                          <a:spcPts val="0"/>
                        </a:spcBef>
                        <a:spcAft>
                          <a:spcPts val="0"/>
                        </a:spcAft>
                        <a:buNone/>
                      </a:pPr>
                      <a:r>
                        <a:rPr lang="ja"/>
                        <a:t>0.171</a:t>
                      </a:r>
                      <a:endParaRPr/>
                    </a:p>
                  </a:txBody>
                  <a:tcPr marT="91425" marB="91425" marR="91425" marL="91425"/>
                </a:tc>
              </a:tr>
              <a:tr h="247650">
                <a:tc>
                  <a:txBody>
                    <a:bodyPr/>
                    <a:lstStyle/>
                    <a:p>
                      <a:pPr indent="0" lvl="0" marL="0" rtl="0" algn="l">
                        <a:spcBef>
                          <a:spcPts val="0"/>
                        </a:spcBef>
                        <a:spcAft>
                          <a:spcPts val="0"/>
                        </a:spcAft>
                        <a:buNone/>
                      </a:pPr>
                      <a:r>
                        <a:rPr lang="ja"/>
                        <a:t>sales_cosmetics</a:t>
                      </a:r>
                      <a:endParaRPr/>
                    </a:p>
                  </a:txBody>
                  <a:tcPr marT="91425" marB="91425" marR="91425" marL="91425"/>
                </a:tc>
                <a:tc>
                  <a:txBody>
                    <a:bodyPr/>
                    <a:lstStyle/>
                    <a:p>
                      <a:pPr indent="0" lvl="0" marL="0" rtl="0" algn="l">
                        <a:spcBef>
                          <a:spcPts val="0"/>
                        </a:spcBef>
                        <a:spcAft>
                          <a:spcPts val="0"/>
                        </a:spcAft>
                        <a:buNone/>
                      </a:pPr>
                      <a:r>
                        <a:rPr lang="ja"/>
                        <a:t>0.651</a:t>
                      </a:r>
                      <a:endParaRPr/>
                    </a:p>
                  </a:txBody>
                  <a:tcPr marT="91425" marB="91425" marR="91425" marL="91425"/>
                </a:tc>
                <a:tc>
                  <a:txBody>
                    <a:bodyPr/>
                    <a:lstStyle/>
                    <a:p>
                      <a:pPr indent="0" lvl="0" marL="0" rtl="0" algn="l">
                        <a:spcBef>
                          <a:spcPts val="0"/>
                        </a:spcBef>
                        <a:spcAft>
                          <a:spcPts val="0"/>
                        </a:spcAft>
                        <a:buNone/>
                      </a:pPr>
                      <a:r>
                        <a:rPr lang="ja"/>
                        <a:t>9.56e-06</a:t>
                      </a:r>
                      <a:endParaRPr/>
                    </a:p>
                  </a:txBody>
                  <a:tcPr marT="91425" marB="91425" marR="91425" marL="91425"/>
                </a:tc>
              </a:tr>
              <a:tr h="247650">
                <a:tc>
                  <a:txBody>
                    <a:bodyPr/>
                    <a:lstStyle/>
                    <a:p>
                      <a:pPr indent="0" lvl="0" marL="0" rtl="0" algn="l">
                        <a:spcBef>
                          <a:spcPts val="0"/>
                        </a:spcBef>
                        <a:spcAft>
                          <a:spcPts val="0"/>
                        </a:spcAft>
                        <a:buNone/>
                      </a:pPr>
                      <a:r>
                        <a:rPr lang="ja"/>
                        <a:t>sales_beauty_goods</a:t>
                      </a:r>
                      <a:endParaRPr/>
                    </a:p>
                  </a:txBody>
                  <a:tcPr marT="91425" marB="91425" marR="91425" marL="91425"/>
                </a:tc>
                <a:tc>
                  <a:txBody>
                    <a:bodyPr/>
                    <a:lstStyle/>
                    <a:p>
                      <a:pPr indent="0" lvl="0" marL="0" rtl="0" algn="l">
                        <a:spcBef>
                          <a:spcPts val="0"/>
                        </a:spcBef>
                        <a:spcAft>
                          <a:spcPts val="0"/>
                        </a:spcAft>
                        <a:buNone/>
                      </a:pPr>
                      <a:r>
                        <a:rPr lang="ja"/>
                        <a:t>0.618</a:t>
                      </a:r>
                      <a:endParaRPr/>
                    </a:p>
                  </a:txBody>
                  <a:tcPr marT="91425" marB="91425" marR="91425" marL="91425"/>
                </a:tc>
                <a:tc>
                  <a:txBody>
                    <a:bodyPr/>
                    <a:lstStyle/>
                    <a:p>
                      <a:pPr indent="0" lvl="0" marL="0" rtl="0" algn="l">
                        <a:spcBef>
                          <a:spcPts val="0"/>
                        </a:spcBef>
                        <a:spcAft>
                          <a:spcPts val="0"/>
                        </a:spcAft>
                        <a:buNone/>
                      </a:pPr>
                      <a:r>
                        <a:rPr lang="ja"/>
                        <a:t>3.53e-05</a:t>
                      </a:r>
                      <a:endParaRPr/>
                    </a:p>
                  </a:txBody>
                  <a:tcPr marT="91425" marB="91425" marR="91425" marL="91425"/>
                </a:tc>
              </a:tr>
              <a:tr h="247650">
                <a:tc>
                  <a:txBody>
                    <a:bodyPr/>
                    <a:lstStyle/>
                    <a:p>
                      <a:pPr indent="0" lvl="0" marL="0" rtl="0" algn="l">
                        <a:spcBef>
                          <a:spcPts val="0"/>
                        </a:spcBef>
                        <a:spcAft>
                          <a:spcPts val="0"/>
                        </a:spcAft>
                        <a:buNone/>
                      </a:pPr>
                      <a:r>
                        <a:rPr lang="ja"/>
                        <a:t>sales_daily_goods</a:t>
                      </a:r>
                      <a:endParaRPr/>
                    </a:p>
                  </a:txBody>
                  <a:tcPr marT="91425" marB="91425" marR="91425" marL="91425"/>
                </a:tc>
                <a:tc>
                  <a:txBody>
                    <a:bodyPr/>
                    <a:lstStyle/>
                    <a:p>
                      <a:pPr indent="0" lvl="0" marL="0" rtl="0" algn="l">
                        <a:spcBef>
                          <a:spcPts val="0"/>
                        </a:spcBef>
                        <a:spcAft>
                          <a:spcPts val="0"/>
                        </a:spcAft>
                        <a:buNone/>
                      </a:pPr>
                      <a:r>
                        <a:rPr lang="ja"/>
                        <a:t>0.524</a:t>
                      </a:r>
                      <a:endParaRPr/>
                    </a:p>
                  </a:txBody>
                  <a:tcPr marT="91425" marB="91425" marR="91425" marL="91425"/>
                </a:tc>
                <a:tc>
                  <a:txBody>
                    <a:bodyPr/>
                    <a:lstStyle/>
                    <a:p>
                      <a:pPr indent="0" lvl="0" marL="0" rtl="0" algn="l">
                        <a:spcBef>
                          <a:spcPts val="0"/>
                        </a:spcBef>
                        <a:spcAft>
                          <a:spcPts val="0"/>
                        </a:spcAft>
                        <a:buNone/>
                      </a:pPr>
                      <a:r>
                        <a:rPr lang="ja"/>
                        <a:t>0.000737</a:t>
                      </a:r>
                      <a:endParaRPr/>
                    </a:p>
                  </a:txBody>
                  <a:tcPr marT="91425" marB="91425" marR="91425" marL="91425"/>
                </a:tc>
              </a:tr>
            </a:tbl>
          </a:graphicData>
        </a:graphic>
      </p:graphicFrame>
      <p:sp>
        <p:nvSpPr>
          <p:cNvPr id="129" name="Google Shape;129;p22"/>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1625415.5365221866</a:t>
            </a:r>
            <a:r>
              <a:rPr lang="ja"/>
              <a:t>コンビニ近い</a:t>
            </a:r>
            <a:endParaRPr/>
          </a:p>
          <a:p>
            <a:pPr indent="0" lvl="0" marL="0" rtl="0" algn="l">
              <a:spcBef>
                <a:spcPts val="0"/>
              </a:spcBef>
              <a:spcAft>
                <a:spcPts val="0"/>
              </a:spcAft>
              <a:buNone/>
            </a:pPr>
            <a:r>
              <a:rPr lang="ja"/>
              <a:t>1494941.4214886352</a:t>
            </a:r>
            <a:r>
              <a:rPr lang="ja"/>
              <a:t>コンビニない</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100m以内にコンビニスーパーあるなし０１</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36" name="Google Shape;136;p23"/>
          <p:cNvGraphicFramePr/>
          <p:nvPr/>
        </p:nvGraphicFramePr>
        <p:xfrm>
          <a:off x="963025" y="1287275"/>
          <a:ext cx="3000000" cy="3000000"/>
        </p:xfrm>
        <a:graphic>
          <a:graphicData uri="http://schemas.openxmlformats.org/drawingml/2006/table">
            <a:tbl>
              <a:tblPr>
                <a:noFill/>
                <a:tableStyleId>{D9640C93-C4FC-43E9-8B13-B6573F753544}</a:tableStyleId>
              </a:tblPr>
              <a:tblGrid>
                <a:gridCol w="3033850"/>
                <a:gridCol w="2457575"/>
                <a:gridCol w="1016925"/>
              </a:tblGrid>
              <a:tr h="247650">
                <a:tc>
                  <a:txBody>
                    <a:bodyPr/>
                    <a:lstStyle/>
                    <a:p>
                      <a:pPr indent="0" lvl="0" marL="0" rtl="0" algn="ctr">
                        <a:lnSpc>
                          <a:spcPct val="115000"/>
                        </a:lnSpc>
                        <a:spcBef>
                          <a:spcPts val="0"/>
                        </a:spcBef>
                        <a:spcAft>
                          <a:spcPts val="0"/>
                        </a:spcAft>
                        <a:buNone/>
                      </a:pPr>
                      <a:r>
                        <a:rPr b="1" lang="ja" sz="1100"/>
                        <a:t>項目</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相関係数 (Pearson)</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P値</a:t>
                      </a:r>
                      <a:endParaRPr b="1" sz="1100"/>
                    </a:p>
                  </a:txBody>
                  <a:tcPr marT="91425" marB="91425" marR="91425" marL="91425"/>
                </a:tc>
              </a:tr>
              <a:tr h="247650">
                <a:tc>
                  <a:txBody>
                    <a:bodyPr/>
                    <a:lstStyle/>
                    <a:p>
                      <a:pPr indent="0" lvl="0" marL="0" rtl="0" algn="l">
                        <a:spcBef>
                          <a:spcPts val="0"/>
                        </a:spcBef>
                        <a:spcAft>
                          <a:spcPts val="0"/>
                        </a:spcAft>
                        <a:buNone/>
                      </a:pPr>
                      <a:r>
                        <a:rPr lang="ja"/>
                        <a:t>sales_pharmaceuticals</a:t>
                      </a:r>
                      <a:endParaRPr/>
                    </a:p>
                  </a:txBody>
                  <a:tcPr marT="91425" marB="91425" marR="91425" marL="91425"/>
                </a:tc>
                <a:tc>
                  <a:txBody>
                    <a:bodyPr/>
                    <a:lstStyle/>
                    <a:p>
                      <a:pPr indent="0" lvl="0" marL="0" rtl="0" algn="l">
                        <a:spcBef>
                          <a:spcPts val="0"/>
                        </a:spcBef>
                        <a:spcAft>
                          <a:spcPts val="0"/>
                        </a:spcAft>
                        <a:buNone/>
                      </a:pPr>
                      <a:r>
                        <a:rPr lang="ja"/>
                        <a:t>0.229</a:t>
                      </a:r>
                      <a:endParaRPr/>
                    </a:p>
                  </a:txBody>
                  <a:tcPr marT="91425" marB="91425" marR="91425" marL="91425"/>
                </a:tc>
                <a:tc>
                  <a:txBody>
                    <a:bodyPr/>
                    <a:lstStyle/>
                    <a:p>
                      <a:pPr indent="0" lvl="0" marL="0" rtl="0" algn="l">
                        <a:spcBef>
                          <a:spcPts val="0"/>
                        </a:spcBef>
                        <a:spcAft>
                          <a:spcPts val="0"/>
                        </a:spcAft>
                        <a:buNone/>
                      </a:pPr>
                      <a:r>
                        <a:rPr lang="ja"/>
                        <a:t>0.0175</a:t>
                      </a:r>
                      <a:endParaRPr/>
                    </a:p>
                  </a:txBody>
                  <a:tcPr marT="91425" marB="91425" marR="91425" marL="91425"/>
                </a:tc>
              </a:tr>
              <a:tr h="247650">
                <a:tc>
                  <a:txBody>
                    <a:bodyPr/>
                    <a:lstStyle/>
                    <a:p>
                      <a:pPr indent="0" lvl="0" marL="0" rtl="0" algn="l">
                        <a:spcBef>
                          <a:spcPts val="0"/>
                        </a:spcBef>
                        <a:spcAft>
                          <a:spcPts val="0"/>
                        </a:spcAft>
                        <a:buNone/>
                      </a:pPr>
                      <a:r>
                        <a:rPr lang="ja"/>
                        <a:t>sales_health_food</a:t>
                      </a:r>
                      <a:endParaRPr/>
                    </a:p>
                  </a:txBody>
                  <a:tcPr marT="91425" marB="91425" marR="91425" marL="91425"/>
                </a:tc>
                <a:tc>
                  <a:txBody>
                    <a:bodyPr/>
                    <a:lstStyle/>
                    <a:p>
                      <a:pPr indent="0" lvl="0" marL="0" rtl="0" algn="l">
                        <a:spcBef>
                          <a:spcPts val="0"/>
                        </a:spcBef>
                        <a:spcAft>
                          <a:spcPts val="0"/>
                        </a:spcAft>
                        <a:buNone/>
                      </a:pPr>
                      <a:r>
                        <a:rPr lang="ja"/>
                        <a:t>0.219</a:t>
                      </a:r>
                      <a:endParaRPr/>
                    </a:p>
                  </a:txBody>
                  <a:tcPr marT="91425" marB="91425" marR="91425" marL="91425"/>
                </a:tc>
                <a:tc>
                  <a:txBody>
                    <a:bodyPr/>
                    <a:lstStyle/>
                    <a:p>
                      <a:pPr indent="0" lvl="0" marL="0" rtl="0" algn="l">
                        <a:spcBef>
                          <a:spcPts val="0"/>
                        </a:spcBef>
                        <a:spcAft>
                          <a:spcPts val="0"/>
                        </a:spcAft>
                        <a:buNone/>
                      </a:pPr>
                      <a:r>
                        <a:rPr lang="ja"/>
                        <a:t>0.0237</a:t>
                      </a:r>
                      <a:endParaRPr/>
                    </a:p>
                  </a:txBody>
                  <a:tcPr marT="91425" marB="91425" marR="91425" marL="91425"/>
                </a:tc>
              </a:tr>
              <a:tr h="247650">
                <a:tc>
                  <a:txBody>
                    <a:bodyPr/>
                    <a:lstStyle/>
                    <a:p>
                      <a:pPr indent="0" lvl="0" marL="0" rtl="0" algn="l">
                        <a:spcBef>
                          <a:spcPts val="0"/>
                        </a:spcBef>
                        <a:spcAft>
                          <a:spcPts val="0"/>
                        </a:spcAft>
                        <a:buNone/>
                      </a:pPr>
                      <a:r>
                        <a:rPr lang="ja"/>
                        <a:t>sales_medical_supplies</a:t>
                      </a:r>
                      <a:endParaRPr/>
                    </a:p>
                  </a:txBody>
                  <a:tcPr marT="91425" marB="91425" marR="91425" marL="91425"/>
                </a:tc>
                <a:tc>
                  <a:txBody>
                    <a:bodyPr/>
                    <a:lstStyle/>
                    <a:p>
                      <a:pPr indent="0" lvl="0" marL="0" rtl="0" algn="l">
                        <a:spcBef>
                          <a:spcPts val="0"/>
                        </a:spcBef>
                        <a:spcAft>
                          <a:spcPts val="0"/>
                        </a:spcAft>
                        <a:buNone/>
                      </a:pPr>
                      <a:r>
                        <a:rPr lang="ja"/>
                        <a:t>0.233</a:t>
                      </a:r>
                      <a:endParaRPr/>
                    </a:p>
                  </a:txBody>
                  <a:tcPr marT="91425" marB="91425" marR="91425" marL="91425"/>
                </a:tc>
                <a:tc>
                  <a:txBody>
                    <a:bodyPr/>
                    <a:lstStyle/>
                    <a:p>
                      <a:pPr indent="0" lvl="0" marL="0" rtl="0" algn="l">
                        <a:spcBef>
                          <a:spcPts val="0"/>
                        </a:spcBef>
                        <a:spcAft>
                          <a:spcPts val="0"/>
                        </a:spcAft>
                        <a:buNone/>
                      </a:pPr>
                      <a:r>
                        <a:rPr lang="ja"/>
                        <a:t>0.0156</a:t>
                      </a:r>
                      <a:endParaRPr/>
                    </a:p>
                  </a:txBody>
                  <a:tcPr marT="91425" marB="91425" marR="91425" marL="91425"/>
                </a:tc>
              </a:tr>
              <a:tr h="247650">
                <a:tc>
                  <a:txBody>
                    <a:bodyPr/>
                    <a:lstStyle/>
                    <a:p>
                      <a:pPr indent="0" lvl="0" marL="0" rtl="0" algn="l">
                        <a:spcBef>
                          <a:spcPts val="0"/>
                        </a:spcBef>
                        <a:spcAft>
                          <a:spcPts val="0"/>
                        </a:spcAft>
                        <a:buNone/>
                      </a:pPr>
                      <a:r>
                        <a:rPr lang="ja"/>
                        <a:t>sales_baby_products</a:t>
                      </a:r>
                      <a:endParaRPr/>
                    </a:p>
                  </a:txBody>
                  <a:tcPr marT="91425" marB="91425" marR="91425" marL="91425"/>
                </a:tc>
                <a:tc>
                  <a:txBody>
                    <a:bodyPr/>
                    <a:lstStyle/>
                    <a:p>
                      <a:pPr indent="0" lvl="0" marL="0" rtl="0" algn="l">
                        <a:spcBef>
                          <a:spcPts val="0"/>
                        </a:spcBef>
                        <a:spcAft>
                          <a:spcPts val="0"/>
                        </a:spcAft>
                        <a:buNone/>
                      </a:pPr>
                      <a:r>
                        <a:rPr lang="ja"/>
                        <a:t>0.052</a:t>
                      </a:r>
                      <a:endParaRPr/>
                    </a:p>
                  </a:txBody>
                  <a:tcPr marT="91425" marB="91425" marR="91425" marL="91425"/>
                </a:tc>
                <a:tc>
                  <a:txBody>
                    <a:bodyPr/>
                    <a:lstStyle/>
                    <a:p>
                      <a:pPr indent="0" lvl="0" marL="0" rtl="0" algn="l">
                        <a:spcBef>
                          <a:spcPts val="0"/>
                        </a:spcBef>
                        <a:spcAft>
                          <a:spcPts val="0"/>
                        </a:spcAft>
                        <a:buNone/>
                      </a:pPr>
                      <a:r>
                        <a:rPr lang="ja"/>
                        <a:t>0.598</a:t>
                      </a:r>
                      <a:endParaRPr/>
                    </a:p>
                  </a:txBody>
                  <a:tcPr marT="91425" marB="91425" marR="91425" marL="91425"/>
                </a:tc>
              </a:tr>
              <a:tr h="247650">
                <a:tc>
                  <a:txBody>
                    <a:bodyPr/>
                    <a:lstStyle/>
                    <a:p>
                      <a:pPr indent="0" lvl="0" marL="0" rtl="0" algn="l">
                        <a:spcBef>
                          <a:spcPts val="0"/>
                        </a:spcBef>
                        <a:spcAft>
                          <a:spcPts val="0"/>
                        </a:spcAft>
                        <a:buNone/>
                      </a:pPr>
                      <a:r>
                        <a:rPr lang="ja"/>
                        <a:t>sales_food</a:t>
                      </a:r>
                      <a:endParaRPr/>
                    </a:p>
                  </a:txBody>
                  <a:tcPr marT="91425" marB="91425" marR="91425" marL="91425"/>
                </a:tc>
                <a:tc>
                  <a:txBody>
                    <a:bodyPr/>
                    <a:lstStyle/>
                    <a:p>
                      <a:pPr indent="0" lvl="0" marL="0" rtl="0" algn="l">
                        <a:spcBef>
                          <a:spcPts val="0"/>
                        </a:spcBef>
                        <a:spcAft>
                          <a:spcPts val="0"/>
                        </a:spcAft>
                        <a:buNone/>
                      </a:pPr>
                      <a:r>
                        <a:rPr lang="ja"/>
                        <a:t>-0.194</a:t>
                      </a:r>
                      <a:endParaRPr/>
                    </a:p>
                  </a:txBody>
                  <a:tcPr marT="91425" marB="91425" marR="91425" marL="91425"/>
                </a:tc>
                <a:tc>
                  <a:txBody>
                    <a:bodyPr/>
                    <a:lstStyle/>
                    <a:p>
                      <a:pPr indent="0" lvl="0" marL="0" rtl="0" algn="l">
                        <a:spcBef>
                          <a:spcPts val="0"/>
                        </a:spcBef>
                        <a:spcAft>
                          <a:spcPts val="0"/>
                        </a:spcAft>
                        <a:buNone/>
                      </a:pPr>
                      <a:r>
                        <a:rPr lang="ja"/>
                        <a:t>0.0457</a:t>
                      </a:r>
                      <a:endParaRPr/>
                    </a:p>
                  </a:txBody>
                  <a:tcPr marT="91425" marB="91425" marR="91425" marL="91425"/>
                </a:tc>
              </a:tr>
              <a:tr h="247650">
                <a:tc>
                  <a:txBody>
                    <a:bodyPr/>
                    <a:lstStyle/>
                    <a:p>
                      <a:pPr indent="0" lvl="0" marL="0" rtl="0" algn="l">
                        <a:spcBef>
                          <a:spcPts val="0"/>
                        </a:spcBef>
                        <a:spcAft>
                          <a:spcPts val="0"/>
                        </a:spcAft>
                        <a:buNone/>
                      </a:pPr>
                      <a:r>
                        <a:rPr lang="ja"/>
                        <a:t>sales_cosmetics</a:t>
                      </a:r>
                      <a:endParaRPr/>
                    </a:p>
                  </a:txBody>
                  <a:tcPr marT="91425" marB="91425" marR="91425" marL="91425"/>
                </a:tc>
                <a:tc>
                  <a:txBody>
                    <a:bodyPr/>
                    <a:lstStyle/>
                    <a:p>
                      <a:pPr indent="0" lvl="0" marL="0" rtl="0" algn="l">
                        <a:spcBef>
                          <a:spcPts val="0"/>
                        </a:spcBef>
                        <a:spcAft>
                          <a:spcPts val="0"/>
                        </a:spcAft>
                        <a:buNone/>
                      </a:pPr>
                      <a:r>
                        <a:rPr lang="ja"/>
                        <a:t>0.271</a:t>
                      </a:r>
                      <a:endParaRPr/>
                    </a:p>
                  </a:txBody>
                  <a:tcPr marT="91425" marB="91425" marR="91425" marL="91425"/>
                </a:tc>
                <a:tc>
                  <a:txBody>
                    <a:bodyPr/>
                    <a:lstStyle/>
                    <a:p>
                      <a:pPr indent="0" lvl="0" marL="0" rtl="0" algn="l">
                        <a:spcBef>
                          <a:spcPts val="0"/>
                        </a:spcBef>
                        <a:spcAft>
                          <a:spcPts val="0"/>
                        </a:spcAft>
                        <a:buNone/>
                      </a:pPr>
                      <a:r>
                        <a:rPr lang="ja"/>
                        <a:t>0.00474</a:t>
                      </a:r>
                      <a:endParaRPr/>
                    </a:p>
                  </a:txBody>
                  <a:tcPr marT="91425" marB="91425" marR="91425" marL="91425"/>
                </a:tc>
              </a:tr>
              <a:tr h="247650">
                <a:tc>
                  <a:txBody>
                    <a:bodyPr/>
                    <a:lstStyle/>
                    <a:p>
                      <a:pPr indent="0" lvl="0" marL="0" rtl="0" algn="l">
                        <a:spcBef>
                          <a:spcPts val="0"/>
                        </a:spcBef>
                        <a:spcAft>
                          <a:spcPts val="0"/>
                        </a:spcAft>
                        <a:buNone/>
                      </a:pPr>
                      <a:r>
                        <a:rPr lang="ja"/>
                        <a:t>sales_beauty_goods</a:t>
                      </a:r>
                      <a:endParaRPr/>
                    </a:p>
                  </a:txBody>
                  <a:tcPr marT="91425" marB="91425" marR="91425" marL="91425"/>
                </a:tc>
                <a:tc>
                  <a:txBody>
                    <a:bodyPr/>
                    <a:lstStyle/>
                    <a:p>
                      <a:pPr indent="0" lvl="0" marL="0" rtl="0" algn="l">
                        <a:spcBef>
                          <a:spcPts val="0"/>
                        </a:spcBef>
                        <a:spcAft>
                          <a:spcPts val="0"/>
                        </a:spcAft>
                        <a:buNone/>
                      </a:pPr>
                      <a:r>
                        <a:rPr lang="ja"/>
                        <a:t>0.196</a:t>
                      </a:r>
                      <a:endParaRPr/>
                    </a:p>
                  </a:txBody>
                  <a:tcPr marT="91425" marB="91425" marR="91425" marL="91425"/>
                </a:tc>
                <a:tc>
                  <a:txBody>
                    <a:bodyPr/>
                    <a:lstStyle/>
                    <a:p>
                      <a:pPr indent="0" lvl="0" marL="0" rtl="0" algn="l">
                        <a:spcBef>
                          <a:spcPts val="0"/>
                        </a:spcBef>
                        <a:spcAft>
                          <a:spcPts val="0"/>
                        </a:spcAft>
                        <a:buNone/>
                      </a:pPr>
                      <a:r>
                        <a:rPr lang="ja"/>
                        <a:t>0.0432</a:t>
                      </a:r>
                      <a:endParaRPr/>
                    </a:p>
                  </a:txBody>
                  <a:tcPr marT="91425" marB="91425" marR="91425" marL="91425"/>
                </a:tc>
              </a:tr>
              <a:tr h="247650">
                <a:tc>
                  <a:txBody>
                    <a:bodyPr/>
                    <a:lstStyle/>
                    <a:p>
                      <a:pPr indent="0" lvl="0" marL="0" rtl="0" algn="l">
                        <a:spcBef>
                          <a:spcPts val="0"/>
                        </a:spcBef>
                        <a:spcAft>
                          <a:spcPts val="0"/>
                        </a:spcAft>
                        <a:buNone/>
                      </a:pPr>
                      <a:r>
                        <a:rPr lang="ja"/>
                        <a:t>sales_daily_goods</a:t>
                      </a:r>
                      <a:endParaRPr/>
                    </a:p>
                  </a:txBody>
                  <a:tcPr marT="91425" marB="91425" marR="91425" marL="91425"/>
                </a:tc>
                <a:tc>
                  <a:txBody>
                    <a:bodyPr/>
                    <a:lstStyle/>
                    <a:p>
                      <a:pPr indent="0" lvl="0" marL="0" rtl="0" algn="l">
                        <a:spcBef>
                          <a:spcPts val="0"/>
                        </a:spcBef>
                        <a:spcAft>
                          <a:spcPts val="0"/>
                        </a:spcAft>
                        <a:buNone/>
                      </a:pPr>
                      <a:r>
                        <a:rPr lang="ja"/>
                        <a:t>0.072</a:t>
                      </a:r>
                      <a:endParaRPr/>
                    </a:p>
                  </a:txBody>
                  <a:tcPr marT="91425" marB="91425" marR="91425" marL="91425"/>
                </a:tc>
                <a:tc>
                  <a:txBody>
                    <a:bodyPr/>
                    <a:lstStyle/>
                    <a:p>
                      <a:pPr indent="0" lvl="0" marL="0" rtl="0" algn="l">
                        <a:spcBef>
                          <a:spcPts val="0"/>
                        </a:spcBef>
                        <a:spcAft>
                          <a:spcPts val="0"/>
                        </a:spcAft>
                        <a:buNone/>
                      </a:pPr>
                      <a:r>
                        <a:rPr lang="ja"/>
                        <a:t>0.463</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100mいないのコンビニ０１</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3" name="Google Shape;143;p24"/>
          <p:cNvGraphicFramePr/>
          <p:nvPr/>
        </p:nvGraphicFramePr>
        <p:xfrm>
          <a:off x="496925" y="1300800"/>
          <a:ext cx="3000000" cy="3000000"/>
        </p:xfrm>
        <a:graphic>
          <a:graphicData uri="http://schemas.openxmlformats.org/drawingml/2006/table">
            <a:tbl>
              <a:tblPr>
                <a:noFill/>
                <a:tableStyleId>{D9640C93-C4FC-43E9-8B13-B6573F753544}</a:tableStyleId>
              </a:tblPr>
              <a:tblGrid>
                <a:gridCol w="3520400"/>
                <a:gridCol w="2851725"/>
                <a:gridCol w="1003025"/>
              </a:tblGrid>
              <a:tr h="247650">
                <a:tc>
                  <a:txBody>
                    <a:bodyPr/>
                    <a:lstStyle/>
                    <a:p>
                      <a:pPr indent="0" lvl="0" marL="0" rtl="0" algn="ctr">
                        <a:lnSpc>
                          <a:spcPct val="115000"/>
                        </a:lnSpc>
                        <a:spcBef>
                          <a:spcPts val="0"/>
                        </a:spcBef>
                        <a:spcAft>
                          <a:spcPts val="0"/>
                        </a:spcAft>
                        <a:buNone/>
                      </a:pPr>
                      <a:r>
                        <a:rPr b="1" lang="ja" sz="1100"/>
                        <a:t>項目</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相関係数 (Pearson)</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P値</a:t>
                      </a:r>
                      <a:endParaRPr b="1" sz="1100"/>
                    </a:p>
                  </a:txBody>
                  <a:tcPr marT="91425" marB="91425" marR="91425" marL="91425"/>
                </a:tc>
              </a:tr>
              <a:tr h="247650">
                <a:tc>
                  <a:txBody>
                    <a:bodyPr/>
                    <a:lstStyle/>
                    <a:p>
                      <a:pPr indent="0" lvl="0" marL="0" rtl="0" algn="l">
                        <a:spcBef>
                          <a:spcPts val="0"/>
                        </a:spcBef>
                        <a:spcAft>
                          <a:spcPts val="0"/>
                        </a:spcAft>
                        <a:buNone/>
                      </a:pPr>
                      <a:r>
                        <a:rPr lang="ja"/>
                        <a:t>sales_pharmaceuticals</a:t>
                      </a:r>
                      <a:endParaRPr/>
                    </a:p>
                  </a:txBody>
                  <a:tcPr marT="91425" marB="91425" marR="91425" marL="91425"/>
                </a:tc>
                <a:tc>
                  <a:txBody>
                    <a:bodyPr/>
                    <a:lstStyle/>
                    <a:p>
                      <a:pPr indent="0" lvl="0" marL="0" rtl="0" algn="l">
                        <a:spcBef>
                          <a:spcPts val="0"/>
                        </a:spcBef>
                        <a:spcAft>
                          <a:spcPts val="0"/>
                        </a:spcAft>
                        <a:buNone/>
                      </a:pPr>
                      <a:r>
                        <a:rPr lang="ja"/>
                        <a:t>0.053</a:t>
                      </a:r>
                      <a:endParaRPr/>
                    </a:p>
                  </a:txBody>
                  <a:tcPr marT="91425" marB="91425" marR="91425" marL="91425"/>
                </a:tc>
                <a:tc>
                  <a:txBody>
                    <a:bodyPr/>
                    <a:lstStyle/>
                    <a:p>
                      <a:pPr indent="0" lvl="0" marL="0" rtl="0" algn="l">
                        <a:spcBef>
                          <a:spcPts val="0"/>
                        </a:spcBef>
                        <a:spcAft>
                          <a:spcPts val="0"/>
                        </a:spcAft>
                        <a:buNone/>
                      </a:pPr>
                      <a:r>
                        <a:rPr lang="ja"/>
                        <a:t>0.587</a:t>
                      </a:r>
                      <a:endParaRPr/>
                    </a:p>
                  </a:txBody>
                  <a:tcPr marT="91425" marB="91425" marR="91425" marL="91425"/>
                </a:tc>
              </a:tr>
              <a:tr h="247650">
                <a:tc>
                  <a:txBody>
                    <a:bodyPr/>
                    <a:lstStyle/>
                    <a:p>
                      <a:pPr indent="0" lvl="0" marL="0" rtl="0" algn="l">
                        <a:spcBef>
                          <a:spcPts val="0"/>
                        </a:spcBef>
                        <a:spcAft>
                          <a:spcPts val="0"/>
                        </a:spcAft>
                        <a:buNone/>
                      </a:pPr>
                      <a:r>
                        <a:rPr lang="ja"/>
                        <a:t>sales_health_food</a:t>
                      </a:r>
                      <a:endParaRPr/>
                    </a:p>
                  </a:txBody>
                  <a:tcPr marT="91425" marB="91425" marR="91425" marL="91425"/>
                </a:tc>
                <a:tc>
                  <a:txBody>
                    <a:bodyPr/>
                    <a:lstStyle/>
                    <a:p>
                      <a:pPr indent="0" lvl="0" marL="0" rtl="0" algn="l">
                        <a:spcBef>
                          <a:spcPts val="0"/>
                        </a:spcBef>
                        <a:spcAft>
                          <a:spcPts val="0"/>
                        </a:spcAft>
                        <a:buNone/>
                      </a:pPr>
                      <a:r>
                        <a:rPr lang="ja"/>
                        <a:t>-0.005</a:t>
                      </a:r>
                      <a:endParaRPr/>
                    </a:p>
                  </a:txBody>
                  <a:tcPr marT="91425" marB="91425" marR="91425" marL="91425"/>
                </a:tc>
                <a:tc>
                  <a:txBody>
                    <a:bodyPr/>
                    <a:lstStyle/>
                    <a:p>
                      <a:pPr indent="0" lvl="0" marL="0" rtl="0" algn="l">
                        <a:spcBef>
                          <a:spcPts val="0"/>
                        </a:spcBef>
                        <a:spcAft>
                          <a:spcPts val="0"/>
                        </a:spcAft>
                        <a:buNone/>
                      </a:pPr>
                      <a:r>
                        <a:rPr lang="ja"/>
                        <a:t>0.957</a:t>
                      </a:r>
                      <a:endParaRPr/>
                    </a:p>
                  </a:txBody>
                  <a:tcPr marT="91425" marB="91425" marR="91425" marL="91425"/>
                </a:tc>
              </a:tr>
              <a:tr h="247650">
                <a:tc>
                  <a:txBody>
                    <a:bodyPr/>
                    <a:lstStyle/>
                    <a:p>
                      <a:pPr indent="0" lvl="0" marL="0" rtl="0" algn="l">
                        <a:spcBef>
                          <a:spcPts val="0"/>
                        </a:spcBef>
                        <a:spcAft>
                          <a:spcPts val="0"/>
                        </a:spcAft>
                        <a:buNone/>
                      </a:pPr>
                      <a:r>
                        <a:rPr lang="ja"/>
                        <a:t>sales_medical_supplies</a:t>
                      </a:r>
                      <a:endParaRPr/>
                    </a:p>
                  </a:txBody>
                  <a:tcPr marT="91425" marB="91425" marR="91425" marL="91425"/>
                </a:tc>
                <a:tc>
                  <a:txBody>
                    <a:bodyPr/>
                    <a:lstStyle/>
                    <a:p>
                      <a:pPr indent="0" lvl="0" marL="0" rtl="0" algn="l">
                        <a:spcBef>
                          <a:spcPts val="0"/>
                        </a:spcBef>
                        <a:spcAft>
                          <a:spcPts val="0"/>
                        </a:spcAft>
                        <a:buNone/>
                      </a:pPr>
                      <a:r>
                        <a:rPr lang="ja"/>
                        <a:t>-0.020</a:t>
                      </a:r>
                      <a:endParaRPr/>
                    </a:p>
                  </a:txBody>
                  <a:tcPr marT="91425" marB="91425" marR="91425" marL="91425"/>
                </a:tc>
                <a:tc>
                  <a:txBody>
                    <a:bodyPr/>
                    <a:lstStyle/>
                    <a:p>
                      <a:pPr indent="0" lvl="0" marL="0" rtl="0" algn="l">
                        <a:spcBef>
                          <a:spcPts val="0"/>
                        </a:spcBef>
                        <a:spcAft>
                          <a:spcPts val="0"/>
                        </a:spcAft>
                        <a:buNone/>
                      </a:pPr>
                      <a:r>
                        <a:rPr lang="ja"/>
                        <a:t>0.835</a:t>
                      </a:r>
                      <a:endParaRPr/>
                    </a:p>
                  </a:txBody>
                  <a:tcPr marT="91425" marB="91425" marR="91425" marL="91425"/>
                </a:tc>
              </a:tr>
              <a:tr h="247650">
                <a:tc>
                  <a:txBody>
                    <a:bodyPr/>
                    <a:lstStyle/>
                    <a:p>
                      <a:pPr indent="0" lvl="0" marL="0" rtl="0" algn="l">
                        <a:spcBef>
                          <a:spcPts val="0"/>
                        </a:spcBef>
                        <a:spcAft>
                          <a:spcPts val="0"/>
                        </a:spcAft>
                        <a:buNone/>
                      </a:pPr>
                      <a:r>
                        <a:rPr lang="ja"/>
                        <a:t>sales_baby_products</a:t>
                      </a:r>
                      <a:endParaRPr/>
                    </a:p>
                  </a:txBody>
                  <a:tcPr marT="91425" marB="91425" marR="91425" marL="91425"/>
                </a:tc>
                <a:tc>
                  <a:txBody>
                    <a:bodyPr/>
                    <a:lstStyle/>
                    <a:p>
                      <a:pPr indent="0" lvl="0" marL="0" rtl="0" algn="l">
                        <a:spcBef>
                          <a:spcPts val="0"/>
                        </a:spcBef>
                        <a:spcAft>
                          <a:spcPts val="0"/>
                        </a:spcAft>
                        <a:buNone/>
                      </a:pPr>
                      <a:r>
                        <a:rPr lang="ja"/>
                        <a:t>-0.166</a:t>
                      </a:r>
                      <a:endParaRPr/>
                    </a:p>
                  </a:txBody>
                  <a:tcPr marT="91425" marB="91425" marR="91425" marL="91425"/>
                </a:tc>
                <a:tc>
                  <a:txBody>
                    <a:bodyPr/>
                    <a:lstStyle/>
                    <a:p>
                      <a:pPr indent="0" lvl="0" marL="0" rtl="0" algn="l">
                        <a:spcBef>
                          <a:spcPts val="0"/>
                        </a:spcBef>
                        <a:spcAft>
                          <a:spcPts val="0"/>
                        </a:spcAft>
                        <a:buNone/>
                      </a:pPr>
                      <a:r>
                        <a:rPr lang="ja"/>
                        <a:t>0.0871</a:t>
                      </a:r>
                      <a:endParaRPr/>
                    </a:p>
                  </a:txBody>
                  <a:tcPr marT="91425" marB="91425" marR="91425" marL="91425"/>
                </a:tc>
              </a:tr>
              <a:tr h="247650">
                <a:tc>
                  <a:txBody>
                    <a:bodyPr/>
                    <a:lstStyle/>
                    <a:p>
                      <a:pPr indent="0" lvl="0" marL="0" rtl="0" algn="l">
                        <a:spcBef>
                          <a:spcPts val="0"/>
                        </a:spcBef>
                        <a:spcAft>
                          <a:spcPts val="0"/>
                        </a:spcAft>
                        <a:buNone/>
                      </a:pPr>
                      <a:r>
                        <a:rPr lang="ja"/>
                        <a:t>sales_food</a:t>
                      </a:r>
                      <a:endParaRPr/>
                    </a:p>
                  </a:txBody>
                  <a:tcPr marT="91425" marB="91425" marR="91425" marL="91425"/>
                </a:tc>
                <a:tc>
                  <a:txBody>
                    <a:bodyPr/>
                    <a:lstStyle/>
                    <a:p>
                      <a:pPr indent="0" lvl="0" marL="0" rtl="0" algn="l">
                        <a:spcBef>
                          <a:spcPts val="0"/>
                        </a:spcBef>
                        <a:spcAft>
                          <a:spcPts val="0"/>
                        </a:spcAft>
                        <a:buNone/>
                      </a:pPr>
                      <a:r>
                        <a:rPr lang="ja"/>
                        <a:t>0.185</a:t>
                      </a:r>
                      <a:endParaRPr/>
                    </a:p>
                  </a:txBody>
                  <a:tcPr marT="91425" marB="91425" marR="91425" marL="91425"/>
                </a:tc>
                <a:tc>
                  <a:txBody>
                    <a:bodyPr/>
                    <a:lstStyle/>
                    <a:p>
                      <a:pPr indent="0" lvl="0" marL="0" rtl="0" algn="l">
                        <a:spcBef>
                          <a:spcPts val="0"/>
                        </a:spcBef>
                        <a:spcAft>
                          <a:spcPts val="0"/>
                        </a:spcAft>
                        <a:buNone/>
                      </a:pPr>
                      <a:r>
                        <a:rPr lang="ja"/>
                        <a:t>0.056</a:t>
                      </a:r>
                      <a:endParaRPr/>
                    </a:p>
                  </a:txBody>
                  <a:tcPr marT="91425" marB="91425" marR="91425" marL="91425"/>
                </a:tc>
              </a:tr>
              <a:tr h="247650">
                <a:tc>
                  <a:txBody>
                    <a:bodyPr/>
                    <a:lstStyle/>
                    <a:p>
                      <a:pPr indent="0" lvl="0" marL="0" rtl="0" algn="l">
                        <a:spcBef>
                          <a:spcPts val="0"/>
                        </a:spcBef>
                        <a:spcAft>
                          <a:spcPts val="0"/>
                        </a:spcAft>
                        <a:buNone/>
                      </a:pPr>
                      <a:r>
                        <a:rPr lang="ja"/>
                        <a:t>sales_cosmetics</a:t>
                      </a:r>
                      <a:endParaRPr/>
                    </a:p>
                  </a:txBody>
                  <a:tcPr marT="91425" marB="91425" marR="91425" marL="91425"/>
                </a:tc>
                <a:tc>
                  <a:txBody>
                    <a:bodyPr/>
                    <a:lstStyle/>
                    <a:p>
                      <a:pPr indent="0" lvl="0" marL="0" rtl="0" algn="l">
                        <a:spcBef>
                          <a:spcPts val="0"/>
                        </a:spcBef>
                        <a:spcAft>
                          <a:spcPts val="0"/>
                        </a:spcAft>
                        <a:buNone/>
                      </a:pPr>
                      <a:r>
                        <a:rPr lang="ja"/>
                        <a:t>0.013</a:t>
                      </a:r>
                      <a:endParaRPr/>
                    </a:p>
                  </a:txBody>
                  <a:tcPr marT="91425" marB="91425" marR="91425" marL="91425"/>
                </a:tc>
                <a:tc>
                  <a:txBody>
                    <a:bodyPr/>
                    <a:lstStyle/>
                    <a:p>
                      <a:pPr indent="0" lvl="0" marL="0" rtl="0" algn="l">
                        <a:spcBef>
                          <a:spcPts val="0"/>
                        </a:spcBef>
                        <a:spcAft>
                          <a:spcPts val="0"/>
                        </a:spcAft>
                        <a:buNone/>
                      </a:pPr>
                      <a:r>
                        <a:rPr lang="ja"/>
                        <a:t>0.891</a:t>
                      </a:r>
                      <a:endParaRPr/>
                    </a:p>
                  </a:txBody>
                  <a:tcPr marT="91425" marB="91425" marR="91425" marL="91425"/>
                </a:tc>
              </a:tr>
              <a:tr h="247650">
                <a:tc>
                  <a:txBody>
                    <a:bodyPr/>
                    <a:lstStyle/>
                    <a:p>
                      <a:pPr indent="0" lvl="0" marL="0" rtl="0" algn="l">
                        <a:spcBef>
                          <a:spcPts val="0"/>
                        </a:spcBef>
                        <a:spcAft>
                          <a:spcPts val="0"/>
                        </a:spcAft>
                        <a:buNone/>
                      </a:pPr>
                      <a:r>
                        <a:rPr lang="ja"/>
                        <a:t>sales_beauty_goods</a:t>
                      </a:r>
                      <a:endParaRPr/>
                    </a:p>
                  </a:txBody>
                  <a:tcPr marT="91425" marB="91425" marR="91425" marL="91425"/>
                </a:tc>
                <a:tc>
                  <a:txBody>
                    <a:bodyPr/>
                    <a:lstStyle/>
                    <a:p>
                      <a:pPr indent="0" lvl="0" marL="0" rtl="0" algn="l">
                        <a:spcBef>
                          <a:spcPts val="0"/>
                        </a:spcBef>
                        <a:spcAft>
                          <a:spcPts val="0"/>
                        </a:spcAft>
                        <a:buNone/>
                      </a:pPr>
                      <a:r>
                        <a:rPr lang="ja"/>
                        <a:t>-0.030</a:t>
                      </a:r>
                      <a:endParaRPr/>
                    </a:p>
                  </a:txBody>
                  <a:tcPr marT="91425" marB="91425" marR="91425" marL="91425"/>
                </a:tc>
                <a:tc>
                  <a:txBody>
                    <a:bodyPr/>
                    <a:lstStyle/>
                    <a:p>
                      <a:pPr indent="0" lvl="0" marL="0" rtl="0" algn="l">
                        <a:spcBef>
                          <a:spcPts val="0"/>
                        </a:spcBef>
                        <a:spcAft>
                          <a:spcPts val="0"/>
                        </a:spcAft>
                        <a:buNone/>
                      </a:pPr>
                      <a:r>
                        <a:rPr lang="ja"/>
                        <a:t>0.761</a:t>
                      </a:r>
                      <a:endParaRPr/>
                    </a:p>
                  </a:txBody>
                  <a:tcPr marT="91425" marB="91425" marR="91425" marL="91425"/>
                </a:tc>
              </a:tr>
              <a:tr h="247650">
                <a:tc>
                  <a:txBody>
                    <a:bodyPr/>
                    <a:lstStyle/>
                    <a:p>
                      <a:pPr indent="0" lvl="0" marL="0" rtl="0" algn="l">
                        <a:spcBef>
                          <a:spcPts val="0"/>
                        </a:spcBef>
                        <a:spcAft>
                          <a:spcPts val="0"/>
                        </a:spcAft>
                        <a:buNone/>
                      </a:pPr>
                      <a:r>
                        <a:rPr lang="ja"/>
                        <a:t>sales_daily_goods</a:t>
                      </a:r>
                      <a:endParaRPr/>
                    </a:p>
                  </a:txBody>
                  <a:tcPr marT="91425" marB="91425" marR="91425" marL="91425"/>
                </a:tc>
                <a:tc>
                  <a:txBody>
                    <a:bodyPr/>
                    <a:lstStyle/>
                    <a:p>
                      <a:pPr indent="0" lvl="0" marL="0" rtl="0" algn="l">
                        <a:spcBef>
                          <a:spcPts val="0"/>
                        </a:spcBef>
                        <a:spcAft>
                          <a:spcPts val="0"/>
                        </a:spcAft>
                        <a:buNone/>
                      </a:pPr>
                      <a:r>
                        <a:rPr lang="ja"/>
                        <a:t>-0.089</a:t>
                      </a:r>
                      <a:endParaRPr/>
                    </a:p>
                  </a:txBody>
                  <a:tcPr marT="91425" marB="91425" marR="91425" marL="91425"/>
                </a:tc>
                <a:tc>
                  <a:txBody>
                    <a:bodyPr/>
                    <a:lstStyle/>
                    <a:p>
                      <a:pPr indent="0" lvl="0" marL="0" rtl="0" algn="l">
                        <a:spcBef>
                          <a:spcPts val="0"/>
                        </a:spcBef>
                        <a:spcAft>
                          <a:spcPts val="0"/>
                        </a:spcAft>
                        <a:buNone/>
                      </a:pPr>
                      <a:r>
                        <a:rPr lang="ja"/>
                        <a:t>0.364</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スーパー</a:t>
            </a:r>
            <a:r>
              <a:rPr lang="ja"/>
              <a:t>コンビニ100mの数のでの相関</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0" name="Google Shape;150;p25"/>
          <p:cNvGraphicFramePr/>
          <p:nvPr/>
        </p:nvGraphicFramePr>
        <p:xfrm>
          <a:off x="996825" y="1240025"/>
          <a:ext cx="3000000" cy="3000000"/>
        </p:xfrm>
        <a:graphic>
          <a:graphicData uri="http://schemas.openxmlformats.org/drawingml/2006/table">
            <a:tbl>
              <a:tblPr>
                <a:noFill/>
                <a:tableStyleId>{D9640C93-C4FC-43E9-8B13-B6573F753544}</a:tableStyleId>
              </a:tblPr>
              <a:tblGrid>
                <a:gridCol w="3068025"/>
                <a:gridCol w="2485275"/>
                <a:gridCol w="1182650"/>
              </a:tblGrid>
              <a:tr h="247650">
                <a:tc>
                  <a:txBody>
                    <a:bodyPr/>
                    <a:lstStyle/>
                    <a:p>
                      <a:pPr indent="0" lvl="0" marL="0" rtl="0" algn="ctr">
                        <a:lnSpc>
                          <a:spcPct val="115000"/>
                        </a:lnSpc>
                        <a:spcBef>
                          <a:spcPts val="0"/>
                        </a:spcBef>
                        <a:spcAft>
                          <a:spcPts val="0"/>
                        </a:spcAft>
                        <a:buNone/>
                      </a:pPr>
                      <a:r>
                        <a:rPr b="1" lang="ja" sz="1100"/>
                        <a:t>項目</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相関係数 (Pearson)</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P値</a:t>
                      </a:r>
                      <a:endParaRPr b="1" sz="1100"/>
                    </a:p>
                  </a:txBody>
                  <a:tcPr marT="91425" marB="91425" marR="91425" marL="91425"/>
                </a:tc>
              </a:tr>
              <a:tr h="247650">
                <a:tc>
                  <a:txBody>
                    <a:bodyPr/>
                    <a:lstStyle/>
                    <a:p>
                      <a:pPr indent="0" lvl="0" marL="0" rtl="0" algn="l">
                        <a:spcBef>
                          <a:spcPts val="0"/>
                        </a:spcBef>
                        <a:spcAft>
                          <a:spcPts val="0"/>
                        </a:spcAft>
                        <a:buNone/>
                      </a:pPr>
                      <a:r>
                        <a:rPr lang="ja"/>
                        <a:t>sales_pharmaceuticals</a:t>
                      </a:r>
                      <a:endParaRPr/>
                    </a:p>
                  </a:txBody>
                  <a:tcPr marT="91425" marB="91425" marR="91425" marL="91425"/>
                </a:tc>
                <a:tc>
                  <a:txBody>
                    <a:bodyPr/>
                    <a:lstStyle/>
                    <a:p>
                      <a:pPr indent="0" lvl="0" marL="0" rtl="0" algn="l">
                        <a:spcBef>
                          <a:spcPts val="0"/>
                        </a:spcBef>
                        <a:spcAft>
                          <a:spcPts val="0"/>
                        </a:spcAft>
                        <a:buNone/>
                      </a:pPr>
                      <a:r>
                        <a:rPr lang="ja"/>
                        <a:t>0.442</a:t>
                      </a:r>
                      <a:endParaRPr/>
                    </a:p>
                  </a:txBody>
                  <a:tcPr marT="91425" marB="91425" marR="91425" marL="91425"/>
                </a:tc>
                <a:tc>
                  <a:txBody>
                    <a:bodyPr/>
                    <a:lstStyle/>
                    <a:p>
                      <a:pPr indent="0" lvl="0" marL="0" rtl="0" algn="l">
                        <a:spcBef>
                          <a:spcPts val="0"/>
                        </a:spcBef>
                        <a:spcAft>
                          <a:spcPts val="0"/>
                        </a:spcAft>
                        <a:buNone/>
                      </a:pPr>
                      <a:r>
                        <a:rPr lang="ja"/>
                        <a:t>0.000284</a:t>
                      </a:r>
                      <a:endParaRPr/>
                    </a:p>
                  </a:txBody>
                  <a:tcPr marT="91425" marB="91425" marR="91425" marL="91425"/>
                </a:tc>
              </a:tr>
              <a:tr h="247650">
                <a:tc>
                  <a:txBody>
                    <a:bodyPr/>
                    <a:lstStyle/>
                    <a:p>
                      <a:pPr indent="0" lvl="0" marL="0" rtl="0" algn="l">
                        <a:spcBef>
                          <a:spcPts val="0"/>
                        </a:spcBef>
                        <a:spcAft>
                          <a:spcPts val="0"/>
                        </a:spcAft>
                        <a:buNone/>
                      </a:pPr>
                      <a:r>
                        <a:rPr lang="ja"/>
                        <a:t>sales_health_food</a:t>
                      </a:r>
                      <a:endParaRPr/>
                    </a:p>
                  </a:txBody>
                  <a:tcPr marT="91425" marB="91425" marR="91425" marL="91425"/>
                </a:tc>
                <a:tc>
                  <a:txBody>
                    <a:bodyPr/>
                    <a:lstStyle/>
                    <a:p>
                      <a:pPr indent="0" lvl="0" marL="0" rtl="0" algn="l">
                        <a:spcBef>
                          <a:spcPts val="0"/>
                        </a:spcBef>
                        <a:spcAft>
                          <a:spcPts val="0"/>
                        </a:spcAft>
                        <a:buNone/>
                      </a:pPr>
                      <a:r>
                        <a:rPr lang="ja"/>
                        <a:t>0.440</a:t>
                      </a:r>
                      <a:endParaRPr/>
                    </a:p>
                  </a:txBody>
                  <a:tcPr marT="91425" marB="91425" marR="91425" marL="91425"/>
                </a:tc>
                <a:tc>
                  <a:txBody>
                    <a:bodyPr/>
                    <a:lstStyle/>
                    <a:p>
                      <a:pPr indent="0" lvl="0" marL="0" rtl="0" algn="l">
                        <a:spcBef>
                          <a:spcPts val="0"/>
                        </a:spcBef>
                        <a:spcAft>
                          <a:spcPts val="0"/>
                        </a:spcAft>
                        <a:buNone/>
                      </a:pPr>
                      <a:r>
                        <a:rPr lang="ja"/>
                        <a:t>0.000308</a:t>
                      </a:r>
                      <a:endParaRPr/>
                    </a:p>
                  </a:txBody>
                  <a:tcPr marT="91425" marB="91425" marR="91425" marL="91425"/>
                </a:tc>
              </a:tr>
              <a:tr h="247650">
                <a:tc>
                  <a:txBody>
                    <a:bodyPr/>
                    <a:lstStyle/>
                    <a:p>
                      <a:pPr indent="0" lvl="0" marL="0" rtl="0" algn="l">
                        <a:spcBef>
                          <a:spcPts val="0"/>
                        </a:spcBef>
                        <a:spcAft>
                          <a:spcPts val="0"/>
                        </a:spcAft>
                        <a:buNone/>
                      </a:pPr>
                      <a:r>
                        <a:rPr lang="ja"/>
                        <a:t>sales_medical_supplies</a:t>
                      </a:r>
                      <a:endParaRPr/>
                    </a:p>
                  </a:txBody>
                  <a:tcPr marT="91425" marB="91425" marR="91425" marL="91425"/>
                </a:tc>
                <a:tc>
                  <a:txBody>
                    <a:bodyPr/>
                    <a:lstStyle/>
                    <a:p>
                      <a:pPr indent="0" lvl="0" marL="0" rtl="0" algn="l">
                        <a:spcBef>
                          <a:spcPts val="0"/>
                        </a:spcBef>
                        <a:spcAft>
                          <a:spcPts val="0"/>
                        </a:spcAft>
                        <a:buNone/>
                      </a:pPr>
                      <a:r>
                        <a:rPr lang="ja"/>
                        <a:t>0.406</a:t>
                      </a:r>
                      <a:endParaRPr/>
                    </a:p>
                  </a:txBody>
                  <a:tcPr marT="91425" marB="91425" marR="91425" marL="91425"/>
                </a:tc>
                <a:tc>
                  <a:txBody>
                    <a:bodyPr/>
                    <a:lstStyle/>
                    <a:p>
                      <a:pPr indent="0" lvl="0" marL="0" rtl="0" algn="l">
                        <a:spcBef>
                          <a:spcPts val="0"/>
                        </a:spcBef>
                        <a:spcAft>
                          <a:spcPts val="0"/>
                        </a:spcAft>
                        <a:buNone/>
                      </a:pPr>
                      <a:r>
                        <a:rPr lang="ja"/>
                        <a:t>0.000962</a:t>
                      </a:r>
                      <a:endParaRPr/>
                    </a:p>
                  </a:txBody>
                  <a:tcPr marT="91425" marB="91425" marR="91425" marL="91425"/>
                </a:tc>
              </a:tr>
              <a:tr h="247650">
                <a:tc>
                  <a:txBody>
                    <a:bodyPr/>
                    <a:lstStyle/>
                    <a:p>
                      <a:pPr indent="0" lvl="0" marL="0" rtl="0" algn="l">
                        <a:spcBef>
                          <a:spcPts val="0"/>
                        </a:spcBef>
                        <a:spcAft>
                          <a:spcPts val="0"/>
                        </a:spcAft>
                        <a:buNone/>
                      </a:pPr>
                      <a:r>
                        <a:rPr lang="ja"/>
                        <a:t>sales_baby_products</a:t>
                      </a:r>
                      <a:endParaRPr/>
                    </a:p>
                  </a:txBody>
                  <a:tcPr marT="91425" marB="91425" marR="91425" marL="91425"/>
                </a:tc>
                <a:tc>
                  <a:txBody>
                    <a:bodyPr/>
                    <a:lstStyle/>
                    <a:p>
                      <a:pPr indent="0" lvl="0" marL="0" rtl="0" algn="l">
                        <a:spcBef>
                          <a:spcPts val="0"/>
                        </a:spcBef>
                        <a:spcAft>
                          <a:spcPts val="0"/>
                        </a:spcAft>
                        <a:buNone/>
                      </a:pPr>
                      <a:r>
                        <a:rPr lang="ja"/>
                        <a:t>0.059</a:t>
                      </a:r>
                      <a:endParaRPr/>
                    </a:p>
                  </a:txBody>
                  <a:tcPr marT="91425" marB="91425" marR="91425" marL="91425"/>
                </a:tc>
                <a:tc>
                  <a:txBody>
                    <a:bodyPr/>
                    <a:lstStyle/>
                    <a:p>
                      <a:pPr indent="0" lvl="0" marL="0" rtl="0" algn="l">
                        <a:spcBef>
                          <a:spcPts val="0"/>
                        </a:spcBef>
                        <a:spcAft>
                          <a:spcPts val="0"/>
                        </a:spcAft>
                        <a:buNone/>
                      </a:pPr>
                      <a:r>
                        <a:rPr lang="ja"/>
                        <a:t>0.647</a:t>
                      </a:r>
                      <a:endParaRPr/>
                    </a:p>
                  </a:txBody>
                  <a:tcPr marT="91425" marB="91425" marR="91425" marL="91425"/>
                </a:tc>
              </a:tr>
              <a:tr h="247650">
                <a:tc>
                  <a:txBody>
                    <a:bodyPr/>
                    <a:lstStyle/>
                    <a:p>
                      <a:pPr indent="0" lvl="0" marL="0" rtl="0" algn="l">
                        <a:spcBef>
                          <a:spcPts val="0"/>
                        </a:spcBef>
                        <a:spcAft>
                          <a:spcPts val="0"/>
                        </a:spcAft>
                        <a:buNone/>
                      </a:pPr>
                      <a:r>
                        <a:rPr lang="ja"/>
                        <a:t>sales_food</a:t>
                      </a:r>
                      <a:endParaRPr/>
                    </a:p>
                  </a:txBody>
                  <a:tcPr marT="91425" marB="91425" marR="91425" marL="91425"/>
                </a:tc>
                <a:tc>
                  <a:txBody>
                    <a:bodyPr/>
                    <a:lstStyle/>
                    <a:p>
                      <a:pPr indent="0" lvl="0" marL="0" rtl="0" algn="l">
                        <a:spcBef>
                          <a:spcPts val="0"/>
                        </a:spcBef>
                        <a:spcAft>
                          <a:spcPts val="0"/>
                        </a:spcAft>
                        <a:buNone/>
                      </a:pPr>
                      <a:r>
                        <a:rPr lang="ja"/>
                        <a:t>0.152</a:t>
                      </a:r>
                      <a:endParaRPr/>
                    </a:p>
                  </a:txBody>
                  <a:tcPr marT="91425" marB="91425" marR="91425" marL="91425"/>
                </a:tc>
                <a:tc>
                  <a:txBody>
                    <a:bodyPr/>
                    <a:lstStyle/>
                    <a:p>
                      <a:pPr indent="0" lvl="0" marL="0" rtl="0" algn="l">
                        <a:spcBef>
                          <a:spcPts val="0"/>
                        </a:spcBef>
                        <a:spcAft>
                          <a:spcPts val="0"/>
                        </a:spcAft>
                        <a:buNone/>
                      </a:pPr>
                      <a:r>
                        <a:rPr lang="ja"/>
                        <a:t>0.236</a:t>
                      </a:r>
                      <a:endParaRPr/>
                    </a:p>
                  </a:txBody>
                  <a:tcPr marT="91425" marB="91425" marR="91425" marL="91425"/>
                </a:tc>
              </a:tr>
              <a:tr h="247650">
                <a:tc>
                  <a:txBody>
                    <a:bodyPr/>
                    <a:lstStyle/>
                    <a:p>
                      <a:pPr indent="0" lvl="0" marL="0" rtl="0" algn="l">
                        <a:spcBef>
                          <a:spcPts val="0"/>
                        </a:spcBef>
                        <a:spcAft>
                          <a:spcPts val="0"/>
                        </a:spcAft>
                        <a:buNone/>
                      </a:pPr>
                      <a:r>
                        <a:rPr lang="ja"/>
                        <a:t>sales_cosmetics</a:t>
                      </a:r>
                      <a:endParaRPr/>
                    </a:p>
                  </a:txBody>
                  <a:tcPr marT="91425" marB="91425" marR="91425" marL="91425"/>
                </a:tc>
                <a:tc>
                  <a:txBody>
                    <a:bodyPr/>
                    <a:lstStyle/>
                    <a:p>
                      <a:pPr indent="0" lvl="0" marL="0" rtl="0" algn="l">
                        <a:spcBef>
                          <a:spcPts val="0"/>
                        </a:spcBef>
                        <a:spcAft>
                          <a:spcPts val="0"/>
                        </a:spcAft>
                        <a:buNone/>
                      </a:pPr>
                      <a:r>
                        <a:rPr lang="ja"/>
                        <a:t>0.460</a:t>
                      </a:r>
                      <a:endParaRPr/>
                    </a:p>
                  </a:txBody>
                  <a:tcPr marT="91425" marB="91425" marR="91425" marL="91425"/>
                </a:tc>
                <a:tc>
                  <a:txBody>
                    <a:bodyPr/>
                    <a:lstStyle/>
                    <a:p>
                      <a:pPr indent="0" lvl="0" marL="0" rtl="0" algn="l">
                        <a:spcBef>
                          <a:spcPts val="0"/>
                        </a:spcBef>
                        <a:spcAft>
                          <a:spcPts val="0"/>
                        </a:spcAft>
                        <a:buNone/>
                      </a:pPr>
                      <a:r>
                        <a:rPr lang="ja"/>
                        <a:t>0.000147</a:t>
                      </a:r>
                      <a:endParaRPr/>
                    </a:p>
                  </a:txBody>
                  <a:tcPr marT="91425" marB="91425" marR="91425" marL="91425"/>
                </a:tc>
              </a:tr>
              <a:tr h="247650">
                <a:tc>
                  <a:txBody>
                    <a:bodyPr/>
                    <a:lstStyle/>
                    <a:p>
                      <a:pPr indent="0" lvl="0" marL="0" rtl="0" algn="l">
                        <a:spcBef>
                          <a:spcPts val="0"/>
                        </a:spcBef>
                        <a:spcAft>
                          <a:spcPts val="0"/>
                        </a:spcAft>
                        <a:buNone/>
                      </a:pPr>
                      <a:r>
                        <a:rPr lang="ja"/>
                        <a:t>sales_beauty_goods</a:t>
                      </a:r>
                      <a:endParaRPr/>
                    </a:p>
                  </a:txBody>
                  <a:tcPr marT="91425" marB="91425" marR="91425" marL="91425"/>
                </a:tc>
                <a:tc>
                  <a:txBody>
                    <a:bodyPr/>
                    <a:lstStyle/>
                    <a:p>
                      <a:pPr indent="0" lvl="0" marL="0" rtl="0" algn="l">
                        <a:spcBef>
                          <a:spcPts val="0"/>
                        </a:spcBef>
                        <a:spcAft>
                          <a:spcPts val="0"/>
                        </a:spcAft>
                        <a:buNone/>
                      </a:pPr>
                      <a:r>
                        <a:rPr lang="ja"/>
                        <a:t>0.404</a:t>
                      </a:r>
                      <a:endParaRPr/>
                    </a:p>
                  </a:txBody>
                  <a:tcPr marT="91425" marB="91425" marR="91425" marL="91425"/>
                </a:tc>
                <a:tc>
                  <a:txBody>
                    <a:bodyPr/>
                    <a:lstStyle/>
                    <a:p>
                      <a:pPr indent="0" lvl="0" marL="0" rtl="0" algn="l">
                        <a:spcBef>
                          <a:spcPts val="0"/>
                        </a:spcBef>
                        <a:spcAft>
                          <a:spcPts val="0"/>
                        </a:spcAft>
                        <a:buNone/>
                      </a:pPr>
                      <a:r>
                        <a:rPr lang="ja"/>
                        <a:t>0.00103</a:t>
                      </a:r>
                      <a:endParaRPr/>
                    </a:p>
                  </a:txBody>
                  <a:tcPr marT="91425" marB="91425" marR="91425" marL="91425"/>
                </a:tc>
              </a:tr>
              <a:tr h="247650">
                <a:tc>
                  <a:txBody>
                    <a:bodyPr/>
                    <a:lstStyle/>
                    <a:p>
                      <a:pPr indent="0" lvl="0" marL="0" rtl="0" algn="l">
                        <a:spcBef>
                          <a:spcPts val="0"/>
                        </a:spcBef>
                        <a:spcAft>
                          <a:spcPts val="0"/>
                        </a:spcAft>
                        <a:buNone/>
                      </a:pPr>
                      <a:r>
                        <a:rPr lang="ja"/>
                        <a:t>sales_daily_goods</a:t>
                      </a:r>
                      <a:endParaRPr/>
                    </a:p>
                  </a:txBody>
                  <a:tcPr marT="91425" marB="91425" marR="91425" marL="91425"/>
                </a:tc>
                <a:tc>
                  <a:txBody>
                    <a:bodyPr/>
                    <a:lstStyle/>
                    <a:p>
                      <a:pPr indent="0" lvl="0" marL="0" rtl="0" algn="l">
                        <a:spcBef>
                          <a:spcPts val="0"/>
                        </a:spcBef>
                        <a:spcAft>
                          <a:spcPts val="0"/>
                        </a:spcAft>
                        <a:buNone/>
                      </a:pPr>
                      <a:r>
                        <a:rPr lang="ja"/>
                        <a:t>0.301</a:t>
                      </a:r>
                      <a:endParaRPr/>
                    </a:p>
                  </a:txBody>
                  <a:tcPr marT="91425" marB="91425" marR="91425" marL="91425"/>
                </a:tc>
                <a:tc>
                  <a:txBody>
                    <a:bodyPr/>
                    <a:lstStyle/>
                    <a:p>
                      <a:pPr indent="0" lvl="0" marL="0" rtl="0" algn="l">
                        <a:spcBef>
                          <a:spcPts val="0"/>
                        </a:spcBef>
                        <a:spcAft>
                          <a:spcPts val="0"/>
                        </a:spcAft>
                        <a:buNone/>
                      </a:pPr>
                      <a:r>
                        <a:rPr lang="ja"/>
                        <a:t>0.0163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分析結果による改良案</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スーパーが近くになくて、コンビニがある（0.1km）だとなおよい</a:t>
            </a:r>
            <a:endParaRPr/>
          </a:p>
          <a:p>
            <a:pPr indent="0" lvl="0" marL="0" rtl="0" algn="l">
              <a:spcBef>
                <a:spcPts val="1200"/>
              </a:spcBef>
              <a:spcAft>
                <a:spcPts val="0"/>
              </a:spcAft>
              <a:buNone/>
            </a:pPr>
            <a:r>
              <a:rPr lang="ja"/>
              <a:t>food ,baby_productのsaleが低いものを探す。</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7" name="Google Shape;157;p26"/>
          <p:cNvSpPr txBox="1"/>
          <p:nvPr/>
        </p:nvSpPr>
        <p:spPr>
          <a:xfrm>
            <a:off x="3404675" y="-107410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ちなみにfoodとtotal売り上げの相関</a:t>
            </a:r>
            <a:endParaRPr/>
          </a:p>
          <a:p>
            <a:pPr indent="0" lvl="0" marL="0" rtl="0" algn="l">
              <a:spcBef>
                <a:spcPts val="0"/>
              </a:spcBef>
              <a:spcAft>
                <a:spcPts val="0"/>
              </a:spcAft>
              <a:buNone/>
            </a:pPr>
            <a:r>
              <a:rPr lang="ja"/>
              <a:t>相関係数 (Pearson): 0.305</a:t>
            </a:r>
            <a:endParaRPr/>
          </a:p>
          <a:p>
            <a:pPr indent="0" lvl="0" marL="0" rtl="0" algn="l">
              <a:spcBef>
                <a:spcPts val="0"/>
              </a:spcBef>
              <a:spcAft>
                <a:spcPts val="0"/>
              </a:spcAft>
              <a:buNone/>
            </a:pPr>
            <a:r>
              <a:rPr lang="ja"/>
              <a:t>P値: 0.00139</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babyとtotalの相関</a:t>
            </a:r>
            <a:endParaRPr/>
          </a:p>
          <a:p>
            <a:pPr indent="0" lvl="0" marL="0" rtl="0" algn="l">
              <a:spcBef>
                <a:spcPts val="0"/>
              </a:spcBef>
              <a:spcAft>
                <a:spcPts val="0"/>
              </a:spcAft>
              <a:buNone/>
            </a:pPr>
            <a:r>
              <a:rPr lang="ja"/>
              <a:t>相関係数 (Pearson): 0.396</a:t>
            </a:r>
            <a:endParaRPr/>
          </a:p>
          <a:p>
            <a:pPr indent="0" lvl="0" marL="0" rtl="0" algn="l">
              <a:spcBef>
                <a:spcPts val="0"/>
              </a:spcBef>
              <a:spcAft>
                <a:spcPts val="0"/>
              </a:spcAft>
              <a:buNone/>
            </a:pPr>
            <a:r>
              <a:rPr lang="ja"/>
              <a:t>P値: 2.39e-05</a:t>
            </a:r>
            <a:endParaRPr/>
          </a:p>
          <a:p>
            <a:pPr indent="0" lvl="0" marL="0" rtl="0" algn="l">
              <a:spcBef>
                <a:spcPts val="0"/>
              </a:spcBef>
              <a:spcAft>
                <a:spcPts val="0"/>
              </a:spcAft>
              <a:buNone/>
            </a:pPr>
            <a:r>
              <a:t/>
            </a:r>
            <a:endParaRPr/>
          </a:p>
        </p:txBody>
      </p:sp>
      <p:sp>
        <p:nvSpPr>
          <p:cNvPr id="158" name="Google Shape;158;p26"/>
          <p:cNvSpPr txBox="1"/>
          <p:nvPr/>
        </p:nvSpPr>
        <p:spPr>
          <a:xfrm>
            <a:off x="871450" y="2543950"/>
            <a:ext cx="6174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ちょっと特殊ケース過ぎたかも</a:t>
            </a:r>
            <a:br>
              <a:rPr lang="ja"/>
            </a:br>
            <a:br>
              <a:rPr lang="ja"/>
            </a:br>
            <a:r>
              <a:rPr lang="ja"/>
              <a:t>0.1m以内のコンビニとスーパーの数ののdaily_goodsの相関</a:t>
            </a:r>
            <a:endParaRPr/>
          </a:p>
          <a:p>
            <a:pPr indent="0" lvl="0" marL="0" rtl="0" algn="l">
              <a:spcBef>
                <a:spcPts val="0"/>
              </a:spcBef>
              <a:spcAft>
                <a:spcPts val="0"/>
              </a:spcAft>
              <a:buNone/>
            </a:pPr>
            <a:r>
              <a:rPr lang="ja"/>
              <a:t>相関係数 (Pearson): 0.713</a:t>
            </a:r>
            <a:endParaRPr/>
          </a:p>
          <a:p>
            <a:pPr indent="0" lvl="0" marL="0" rtl="0" algn="l">
              <a:spcBef>
                <a:spcPts val="0"/>
              </a:spcBef>
              <a:spcAft>
                <a:spcPts val="0"/>
              </a:spcAft>
              <a:buNone/>
            </a:pPr>
            <a:r>
              <a:rPr lang="ja"/>
              <a:t>P値: 5.3e-11</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ツルハドラッグ 北4条店:266.314268329784:1個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1個のavgは365987.256円/m2</a:t>
            </a:r>
            <a:endParaRPr/>
          </a:p>
          <a:p>
            <a:pPr indent="0" lvl="0" marL="0" rtl="0" algn="l">
              <a:spcBef>
                <a:spcPts val="0"/>
              </a:spcBef>
              <a:spcAft>
                <a:spcPts val="0"/>
              </a:spcAft>
              <a:buNone/>
            </a:pPr>
            <a:r>
              <a:rPr lang="ja"/>
              <a:t>なので、ポテンシャルはこれくらいある。</a:t>
            </a:r>
            <a:endParaRPr/>
          </a:p>
          <a:p>
            <a:pPr indent="0" lvl="0" marL="0" rtl="0" algn="l">
              <a:spcBef>
                <a:spcPts val="0"/>
              </a:spcBef>
              <a:spcAft>
                <a:spcPts val="0"/>
              </a:spcAft>
              <a:buNone/>
            </a:pPr>
            <a:r>
              <a:rPr lang="ja">
                <a:solidFill>
                  <a:schemeClr val="dk1"/>
                </a:solidFill>
              </a:rPr>
              <a:t>売り場面積は</a:t>
            </a:r>
            <a:endParaRPr>
              <a:solidFill>
                <a:schemeClr val="dk1"/>
              </a:solidFill>
            </a:endParaRPr>
          </a:p>
          <a:p>
            <a:pPr indent="0" lvl="0" marL="0" rtl="0" algn="l">
              <a:spcBef>
                <a:spcPts val="0"/>
              </a:spcBef>
              <a:spcAft>
                <a:spcPts val="0"/>
              </a:spcAft>
              <a:buNone/>
            </a:pPr>
            <a:r>
              <a:rPr lang="ja">
                <a:solidFill>
                  <a:schemeClr val="dk1"/>
                </a:solidFill>
              </a:rPr>
              <a:t>ツルハドラッグ 北4条店:</a:t>
            </a:r>
            <a:r>
              <a:rPr lang="ja"/>
              <a:t>131.48</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だからかけることにより、計算できる。これらは確かに店舗が小さいが、ほかにも店舗が小さくても売り上げが出ていることところはある。自店舗の店舗の大きさから薬を優先しているのかもしれないが、コンビニがとても近くにあるため、戦略的に今の100倍はdaily_goodsを置いてよい。この店舗はfoodが同党の売り上げを持っているが、</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分析結果による改良案</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スーパーが近くになくて、コンビニがある（0.1km）だとなおよい</a:t>
            </a:r>
            <a:endParaRPr/>
          </a:p>
          <a:p>
            <a:pPr indent="0" lvl="0" marL="0" rtl="0" algn="l">
              <a:spcBef>
                <a:spcPts val="1200"/>
              </a:spcBef>
              <a:spcAft>
                <a:spcPts val="0"/>
              </a:spcAft>
              <a:buNone/>
            </a:pPr>
            <a:r>
              <a:rPr lang="ja"/>
              <a:t>food ,baby_productのsaleが低いものを探す。</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5" name="Google Shape;165;p27"/>
          <p:cNvSpPr txBox="1"/>
          <p:nvPr/>
        </p:nvSpPr>
        <p:spPr>
          <a:xfrm>
            <a:off x="3404675" y="-107410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ちなみにfoodとtotal売り上げの相関</a:t>
            </a:r>
            <a:endParaRPr/>
          </a:p>
          <a:p>
            <a:pPr indent="0" lvl="0" marL="0" rtl="0" algn="l">
              <a:spcBef>
                <a:spcPts val="0"/>
              </a:spcBef>
              <a:spcAft>
                <a:spcPts val="0"/>
              </a:spcAft>
              <a:buNone/>
            </a:pPr>
            <a:r>
              <a:rPr lang="ja"/>
              <a:t>相関係数 (Pearson): 0.305</a:t>
            </a:r>
            <a:endParaRPr/>
          </a:p>
          <a:p>
            <a:pPr indent="0" lvl="0" marL="0" rtl="0" algn="l">
              <a:spcBef>
                <a:spcPts val="0"/>
              </a:spcBef>
              <a:spcAft>
                <a:spcPts val="0"/>
              </a:spcAft>
              <a:buNone/>
            </a:pPr>
            <a:r>
              <a:rPr lang="ja"/>
              <a:t>P値: 0.00139</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baby</a:t>
            </a:r>
            <a:r>
              <a:rPr lang="ja"/>
              <a:t>とtotalの相関</a:t>
            </a:r>
            <a:endParaRPr/>
          </a:p>
          <a:p>
            <a:pPr indent="0" lvl="0" marL="0" rtl="0" algn="l">
              <a:spcBef>
                <a:spcPts val="0"/>
              </a:spcBef>
              <a:spcAft>
                <a:spcPts val="0"/>
              </a:spcAft>
              <a:buNone/>
            </a:pPr>
            <a:r>
              <a:rPr lang="ja"/>
              <a:t>相関係数 (Pearson): 0.396</a:t>
            </a:r>
            <a:endParaRPr/>
          </a:p>
          <a:p>
            <a:pPr indent="0" lvl="0" marL="0" rtl="0" algn="l">
              <a:spcBef>
                <a:spcPts val="0"/>
              </a:spcBef>
              <a:spcAft>
                <a:spcPts val="0"/>
              </a:spcAft>
              <a:buNone/>
            </a:pPr>
            <a:r>
              <a:rPr lang="ja"/>
              <a:t>P値: 2.39e-05</a:t>
            </a:r>
            <a:endParaRPr/>
          </a:p>
          <a:p>
            <a:pPr indent="0" lvl="0" marL="0" rtl="0" algn="l">
              <a:spcBef>
                <a:spcPts val="0"/>
              </a:spcBef>
              <a:spcAft>
                <a:spcPts val="0"/>
              </a:spcAft>
              <a:buNone/>
            </a:pPr>
            <a:r>
              <a:t/>
            </a:r>
            <a:endParaRPr/>
          </a:p>
        </p:txBody>
      </p:sp>
      <p:sp>
        <p:nvSpPr>
          <p:cNvPr id="166" name="Google Shape;166;p27"/>
          <p:cNvSpPr txBox="1"/>
          <p:nvPr/>
        </p:nvSpPr>
        <p:spPr>
          <a:xfrm>
            <a:off x="871450" y="2543950"/>
            <a:ext cx="61743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0.1m</a:t>
            </a:r>
            <a:r>
              <a:rPr lang="ja"/>
              <a:t>以内のコンビニとスーパーの数ののdaily_goodsの相関</a:t>
            </a:r>
            <a:endParaRPr/>
          </a:p>
          <a:p>
            <a:pPr indent="0" lvl="0" marL="0" rtl="0" algn="l">
              <a:spcBef>
                <a:spcPts val="0"/>
              </a:spcBef>
              <a:spcAft>
                <a:spcPts val="0"/>
              </a:spcAft>
              <a:buNone/>
            </a:pPr>
            <a:r>
              <a:rPr lang="ja"/>
              <a:t>相関係数 (Pearson): 0.713</a:t>
            </a:r>
            <a:endParaRPr/>
          </a:p>
          <a:p>
            <a:pPr indent="0" lvl="0" marL="0" rtl="0" algn="l">
              <a:spcBef>
                <a:spcPts val="0"/>
              </a:spcBef>
              <a:spcAft>
                <a:spcPts val="0"/>
              </a:spcAft>
              <a:buNone/>
            </a:pPr>
            <a:r>
              <a:rPr lang="ja"/>
              <a:t>P値: 5.3e-11</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ツルハドラッグ 山の手店 :360.52m   :348: 165990.0615777211: 1</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1個のavgは365987.256円/m2</a:t>
            </a:r>
            <a:endParaRPr/>
          </a:p>
          <a:p>
            <a:pPr indent="0" lvl="0" marL="0" rtl="0" algn="l">
              <a:spcBef>
                <a:spcPts val="0"/>
              </a:spcBef>
              <a:spcAft>
                <a:spcPts val="0"/>
              </a:spcAft>
              <a:buNone/>
            </a:pPr>
            <a:r>
              <a:rPr lang="ja"/>
              <a:t>なので、ポテンシャルはこれくらいある。</a:t>
            </a:r>
            <a:endParaRPr/>
          </a:p>
          <a:p>
            <a:pPr indent="0" lvl="0" marL="0" rtl="0" algn="l">
              <a:spcBef>
                <a:spcPts val="0"/>
              </a:spcBef>
              <a:spcAft>
                <a:spcPts val="0"/>
              </a:spcAft>
              <a:buNone/>
            </a:pPr>
            <a:r>
              <a:rPr lang="ja">
                <a:solidFill>
                  <a:schemeClr val="dk1"/>
                </a:solidFill>
              </a:rPr>
              <a:t>自分rating : 3.2</a:t>
            </a:r>
            <a:endParaRPr>
              <a:solidFill>
                <a:schemeClr val="dk1"/>
              </a:solidFill>
            </a:endParaRPr>
          </a:p>
          <a:p>
            <a:pPr indent="0" lvl="0" marL="0" rtl="0" algn="l">
              <a:spcBef>
                <a:spcPts val="0"/>
              </a:spcBef>
              <a:spcAft>
                <a:spcPts val="0"/>
              </a:spcAft>
              <a:buNone/>
            </a:pPr>
            <a:r>
              <a:rPr lang="ja">
                <a:solidFill>
                  <a:schemeClr val="dk1"/>
                </a:solidFill>
              </a:rPr>
              <a:t>neighbor    : 3.1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ja"/>
              <a:t>だからかけることにより、計算できる。この店舗は薬の売り上げは他と遜色ないが、せっかくとても近い範囲にコンビニがいて、その客を奪えていない。</a:t>
            </a:r>
            <a:br>
              <a:rPr lang="ja"/>
            </a:br>
            <a:r>
              <a:rPr lang="ja">
                <a:solidFill>
                  <a:schemeClr val="dk1"/>
                </a:solidFill>
              </a:rPr>
              <a:t>そのコンビニのratingがとても高いわけので、foodsなどに力入れるよりはdaily_goodsに力を入れるとよい。</a:t>
            </a:r>
            <a:r>
              <a:rPr lang="ja"/>
              <a:t>ポテンシャル的に考えると、全然余裕なので思い切ったdaily_goodsを入れるとよいという風な解析ができる。</a:t>
            </a:r>
            <a:endParaRPr/>
          </a:p>
          <a:p>
            <a:pPr indent="0" lvl="0" marL="0" rtl="0" algn="l">
              <a:spcBef>
                <a:spcPts val="0"/>
              </a:spcBef>
              <a:spcAft>
                <a:spcPts val="0"/>
              </a:spcAft>
              <a:buNone/>
            </a:pPr>
            <a:r>
              <a:rPr lang="ja"/>
              <a:t>ほかの店舗では、もしコンビニのratingが高ければfoodsとbabyにも力を入れたり、superが近い場合はfoodに力を入れずbaby用品とdailyに力を入れるべきという判断ができる。</a:t>
            </a:r>
            <a:endParaRPr/>
          </a:p>
        </p:txBody>
      </p:sp>
      <p:sp>
        <p:nvSpPr>
          <p:cNvPr id="167" name="Google Shape;167;p27"/>
          <p:cNvSpPr txBox="1"/>
          <p:nvPr/>
        </p:nvSpPr>
        <p:spPr>
          <a:xfrm>
            <a:off x="-2756150" y="-524650"/>
            <a:ext cx="828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idx,shop_id,excl_tax_sales_amount,sales_pharmaceuticals,sales_health_food,sales_medical_supplies,sales_baby_products,sales_food,sales_cosmetics,sales_beauty_goods,sales_daily_goods</a:t>
            </a:r>
            <a:endParaRPr/>
          </a:p>
          <a:p>
            <a:pPr indent="0" lvl="0" marL="0" rtl="0" algn="l">
              <a:spcBef>
                <a:spcPts val="0"/>
              </a:spcBef>
              <a:spcAft>
                <a:spcPts val="0"/>
              </a:spcAft>
              <a:buNone/>
            </a:pPr>
            <a:r>
              <a:rPr lang="ja"/>
              <a:t>22,0348    ,311277132            ,77283924             ,24573497         ,33185009              ,8956783            ,13250851  ,65561722       ,28622609          ,59842737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ついでにクラウド</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やっぱり親切があるのがいいね</a:t>
            </a:r>
            <a:endParaRPr/>
          </a:p>
        </p:txBody>
      </p:sp>
      <p:pic>
        <p:nvPicPr>
          <p:cNvPr id="174" name="Google Shape;174;p28" title="cloud_tsuruha.png"/>
          <p:cNvPicPr preferRelativeResize="0"/>
          <p:nvPr/>
        </p:nvPicPr>
        <p:blipFill>
          <a:blip r:embed="rId3">
            <a:alphaModFix/>
          </a:blip>
          <a:stretch>
            <a:fillRect/>
          </a:stretch>
        </p:blipFill>
        <p:spPr>
          <a:xfrm>
            <a:off x="4673350" y="1886775"/>
            <a:ext cx="3738826" cy="2804119"/>
          </a:xfrm>
          <a:prstGeom prst="rect">
            <a:avLst/>
          </a:prstGeom>
          <a:noFill/>
          <a:ln>
            <a:noFill/>
          </a:ln>
        </p:spPr>
      </p:pic>
      <p:pic>
        <p:nvPicPr>
          <p:cNvPr id="175" name="Google Shape;175;p28" title="cloud_store.png"/>
          <p:cNvPicPr preferRelativeResize="0"/>
          <p:nvPr/>
        </p:nvPicPr>
        <p:blipFill>
          <a:blip r:embed="rId4">
            <a:alphaModFix/>
          </a:blip>
          <a:stretch>
            <a:fillRect/>
          </a:stretch>
        </p:blipFill>
        <p:spPr>
          <a:xfrm>
            <a:off x="731375" y="1810425"/>
            <a:ext cx="3840626" cy="288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分析目的</a:t>
            </a:r>
            <a:endParaRPr/>
          </a:p>
        </p:txBody>
      </p:sp>
      <p:sp>
        <p:nvSpPr>
          <p:cNvPr id="61" name="Google Shape;61;p14"/>
          <p:cNvSpPr txBox="1"/>
          <p:nvPr>
            <p:ph idx="1" type="body"/>
          </p:nvPr>
        </p:nvSpPr>
        <p:spPr>
          <a:xfrm>
            <a:off x="383925" y="11795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ja" sz="1300">
                <a:solidFill>
                  <a:schemeClr val="dk1"/>
                </a:solidFill>
              </a:rPr>
              <a:t>1. 分析の背景・目的</a:t>
            </a:r>
            <a:endParaRPr b="1" sz="1300">
              <a:solidFill>
                <a:schemeClr val="dk1"/>
              </a:solidFill>
            </a:endParaRPr>
          </a:p>
          <a:p>
            <a:pPr indent="0" lvl="0" marL="0" rtl="0" algn="l">
              <a:spcBef>
                <a:spcPts val="1200"/>
              </a:spcBef>
              <a:spcAft>
                <a:spcPts val="0"/>
              </a:spcAft>
              <a:buNone/>
            </a:pPr>
            <a:r>
              <a:rPr lang="ja" sz="1100">
                <a:solidFill>
                  <a:schemeClr val="dk1"/>
                </a:solidFill>
              </a:rPr>
              <a:t>ドラッグストアの売上には、店舗の立地や周囲の環境が大きく影響すると考えられます。たとえば、「近くに人気のスーパーやコンビニがあるか？」、「周囲の施設の評判（口コミ評価）はどうか？」といった情報が、集客や売上に関係している可能性があります。</a:t>
            </a:r>
            <a:endParaRPr sz="1100">
              <a:solidFill>
                <a:schemeClr val="dk1"/>
              </a:solidFill>
            </a:endParaRPr>
          </a:p>
          <a:p>
            <a:pPr indent="0" lvl="0" marL="0" rtl="0" algn="l">
              <a:spcBef>
                <a:spcPts val="1200"/>
              </a:spcBef>
              <a:spcAft>
                <a:spcPts val="0"/>
              </a:spcAft>
              <a:buNone/>
            </a:pPr>
            <a:r>
              <a:rPr lang="ja" sz="1100">
                <a:solidFill>
                  <a:schemeClr val="dk1"/>
                </a:solidFill>
              </a:rPr>
              <a:t>本分析では、</a:t>
            </a:r>
            <a:r>
              <a:rPr b="1" lang="ja" sz="1100">
                <a:solidFill>
                  <a:schemeClr val="dk1"/>
                </a:solidFill>
              </a:rPr>
              <a:t>Google Place API</a:t>
            </a:r>
            <a:r>
              <a:rPr lang="ja" sz="1100">
                <a:solidFill>
                  <a:schemeClr val="dk1"/>
                </a:solidFill>
              </a:rPr>
              <a:t>を使って、ドラッグストアの近くにある**コンビニやスーパーマーケットの評価（rating）</a:t>
            </a:r>
            <a:r>
              <a:rPr b="1" lang="ja" sz="1100">
                <a:solidFill>
                  <a:schemeClr val="dk1"/>
                </a:solidFill>
              </a:rPr>
              <a:t>を取得し、それがドラッグストアの</a:t>
            </a:r>
            <a:r>
              <a:rPr lang="ja" sz="1100">
                <a:solidFill>
                  <a:schemeClr val="dk1"/>
                </a:solidFill>
              </a:rPr>
              <a:t>売上や評判（Googleのrating）**にどう影響しているかを調べます。</a:t>
            </a:r>
            <a:endParaRPr sz="1100">
              <a:solidFill>
                <a:schemeClr val="dk1"/>
              </a:solidFill>
            </a:endParaRPr>
          </a:p>
          <a:p>
            <a:pPr indent="0" lvl="0" marL="0" rtl="0" algn="l">
              <a:spcBef>
                <a:spcPts val="1200"/>
              </a:spcBef>
              <a:spcAft>
                <a:spcPts val="1200"/>
              </a:spcAft>
              <a:buNone/>
            </a:pPr>
            <a:r>
              <a:t/>
            </a:r>
            <a:endParaRPr/>
          </a:p>
        </p:txBody>
      </p:sp>
      <p:sp>
        <p:nvSpPr>
          <p:cNvPr id="62" name="Google Shape;62;p14"/>
          <p:cNvSpPr txBox="1"/>
          <p:nvPr/>
        </p:nvSpPr>
        <p:spPr>
          <a:xfrm>
            <a:off x="383925" y="2726025"/>
            <a:ext cx="8448300" cy="27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ja" sz="1300">
                <a:solidFill>
                  <a:schemeClr val="dk1"/>
                </a:solidFill>
              </a:rPr>
              <a:t>使用する外部データ（Google Place API）について</a:t>
            </a:r>
            <a:endParaRPr b="1" sz="1300">
              <a:solidFill>
                <a:schemeClr val="dk1"/>
              </a:solidFill>
            </a:endParaRPr>
          </a:p>
          <a:p>
            <a:pPr indent="0" lvl="0" marL="0" rtl="0" algn="l">
              <a:lnSpc>
                <a:spcPct val="115000"/>
              </a:lnSpc>
              <a:spcBef>
                <a:spcPts val="1400"/>
              </a:spcBef>
              <a:spcAft>
                <a:spcPts val="0"/>
              </a:spcAft>
              <a:buNone/>
            </a:pPr>
            <a:r>
              <a:rPr lang="ja" sz="1100">
                <a:solidFill>
                  <a:schemeClr val="dk1"/>
                </a:solidFill>
              </a:rPr>
              <a:t>Google Place API（グーグル・プレイス・エーピーアイ）とは、Googleが提供しているサービスの一つで、地図上の場所（お店や施設など）についての情報を取得できるツールです。</a:t>
            </a:r>
            <a:endParaRPr sz="1100">
              <a:solidFill>
                <a:schemeClr val="dk1"/>
              </a:solidFill>
            </a:endParaRPr>
          </a:p>
          <a:p>
            <a:pPr indent="0" lvl="0" marL="0" rtl="0" algn="l">
              <a:lnSpc>
                <a:spcPct val="115000"/>
              </a:lnSpc>
              <a:spcBef>
                <a:spcPts val="1200"/>
              </a:spcBef>
              <a:spcAft>
                <a:spcPts val="0"/>
              </a:spcAft>
              <a:buNone/>
            </a:pPr>
            <a:r>
              <a:rPr lang="ja" sz="1100">
                <a:solidFill>
                  <a:schemeClr val="dk1"/>
                </a:solidFill>
              </a:rPr>
              <a:t>このAPIを使うことで、以下のような情報を取得できます：</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ja" sz="1100">
                <a:solidFill>
                  <a:schemeClr val="dk1"/>
                </a:solidFill>
              </a:rPr>
              <a:t>店舗名（例：セブンイレブン〇〇店、イオン××店など）</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ja" sz="1100">
                <a:solidFill>
                  <a:schemeClr val="dk1"/>
                </a:solidFill>
              </a:rPr>
              <a:t>種類（例：コンビニ、スーパーなど）</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ja" sz="1100">
                <a:solidFill>
                  <a:schemeClr val="dk1"/>
                </a:solidFill>
              </a:rPr>
              <a:t>住所や位置情報（緯度・経度</a:t>
            </a:r>
            <a:r>
              <a:rPr lang="ja"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ja" sz="1100">
                <a:solidFill>
                  <a:schemeClr val="dk1"/>
                </a:solidFill>
              </a:rPr>
              <a:t>評価（rating）や口コミの数</a:t>
            </a:r>
            <a:endParaRPr sz="1100">
              <a:solidFill>
                <a:schemeClr val="dk1"/>
              </a:solidFill>
            </a:endParaRPr>
          </a:p>
          <a:p>
            <a:pPr indent="0" lvl="0" marL="0" rtl="0" algn="l">
              <a:lnSpc>
                <a:spcPct val="115000"/>
              </a:lnSpc>
              <a:spcBef>
                <a:spcPts val="1200"/>
              </a:spcBef>
              <a:spcAft>
                <a:spcPts val="1200"/>
              </a:spcAft>
              <a:buNone/>
            </a:pPr>
            <a:r>
              <a:rPr lang="ja" sz="1100">
                <a:solidFill>
                  <a:schemeClr val="dk1"/>
                </a:solidFill>
              </a:rPr>
              <a:t>これらの情報をもとに、各ドラッグストアの近隣にある</a:t>
            </a:r>
            <a:r>
              <a:rPr b="1" lang="ja" sz="1100">
                <a:solidFill>
                  <a:schemeClr val="dk1"/>
                </a:solidFill>
              </a:rPr>
              <a:t>コンビニ・スーパーの評価の平均</a:t>
            </a:r>
            <a:r>
              <a:rPr lang="ja" sz="1100">
                <a:solidFill>
                  <a:schemeClr val="dk1"/>
                </a:solidFill>
              </a:rPr>
              <a:t>を算出し、それが売上にどう関係するかを分析します。</a:t>
            </a:r>
            <a:endParaRPr sz="1100">
              <a:solidFill>
                <a:schemeClr val="dk1"/>
              </a:solidFill>
            </a:endParaRPr>
          </a:p>
        </p:txBody>
      </p:sp>
      <p:sp>
        <p:nvSpPr>
          <p:cNvPr id="63" name="Google Shape;63;p14"/>
          <p:cNvSpPr txBox="1"/>
          <p:nvPr/>
        </p:nvSpPr>
        <p:spPr>
          <a:xfrm>
            <a:off x="3186300" y="656375"/>
            <a:ext cx="59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chemeClr val="dk1"/>
                </a:solidFill>
              </a:rPr>
              <a:t>「近くに高評価のスーパーがあると、ドラッグストアの売上も高い傾向がある？」</a:t>
            </a:r>
            <a:endParaRPr b="1" sz="1100">
              <a:solidFill>
                <a:schemeClr val="dk1"/>
              </a:solidFill>
            </a:endParaRPr>
          </a:p>
          <a:p>
            <a:pPr indent="0" lvl="0" marL="0" rtl="0" algn="l">
              <a:spcBef>
                <a:spcPts val="0"/>
              </a:spcBef>
              <a:spcAft>
                <a:spcPts val="0"/>
              </a:spcAft>
              <a:buNone/>
            </a:pPr>
            <a:r>
              <a:rPr b="1" lang="ja" sz="1100">
                <a:solidFill>
                  <a:schemeClr val="dk1"/>
                </a:solidFill>
              </a:rPr>
              <a:t>「近隣の施設の評価が低いと、ドラッグストア単体のGoogle評価も低くなる？」</a:t>
            </a:r>
            <a:endParaRPr b="1"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分析手法</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b="1" lang="ja" sz="1300">
                <a:solidFill>
                  <a:schemeClr val="dk1"/>
                </a:solidFill>
              </a:rPr>
              <a:t>3. データ処理・指標作成</a:t>
            </a:r>
            <a:endParaRPr b="1" sz="1300">
              <a:solidFill>
                <a:schemeClr val="dk1"/>
              </a:solidFill>
            </a:endParaRPr>
          </a:p>
          <a:p>
            <a:pPr indent="-298450" lvl="0" marL="457200" rtl="0" algn="l">
              <a:spcBef>
                <a:spcPts val="1200"/>
              </a:spcBef>
              <a:spcAft>
                <a:spcPts val="0"/>
              </a:spcAft>
              <a:buClr>
                <a:schemeClr val="dk1"/>
              </a:buClr>
              <a:buSzPts val="1100"/>
              <a:buChar char="●"/>
            </a:pPr>
            <a:r>
              <a:rPr lang="ja" sz="1100">
                <a:solidFill>
                  <a:schemeClr val="dk1"/>
                </a:solidFill>
              </a:rPr>
              <a:t>各ドラッグストアごとに、以下の指標を新たに算出：</a:t>
            </a:r>
            <a:br>
              <a:rPr lang="ja"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周辺コンビニの</a:t>
            </a:r>
            <a:r>
              <a:rPr b="1" lang="ja" sz="1100">
                <a:solidFill>
                  <a:schemeClr val="dk1"/>
                </a:solidFill>
              </a:rPr>
              <a:t>平均評価（rating）</a:t>
            </a:r>
            <a:br>
              <a:rPr b="1" lang="ja" sz="1100">
                <a:solidFill>
                  <a:schemeClr val="dk1"/>
                </a:solidFill>
              </a:rPr>
            </a:br>
            <a:endParaRPr b="1"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周辺スーパーの</a:t>
            </a:r>
            <a:r>
              <a:rPr b="1" lang="ja" sz="1100">
                <a:solidFill>
                  <a:schemeClr val="dk1"/>
                </a:solidFill>
              </a:rPr>
              <a:t>平均評価（rating）</a:t>
            </a:r>
            <a:br>
              <a:rPr b="1" lang="ja" sz="1100">
                <a:solidFill>
                  <a:schemeClr val="dk1"/>
                </a:solidFill>
              </a:rPr>
            </a:br>
            <a:endParaRPr b="1" sz="1100">
              <a:solidFill>
                <a:schemeClr val="dk1"/>
              </a:solidFill>
            </a:endParaRPr>
          </a:p>
          <a:p>
            <a:pPr indent="-298450" lvl="1" marL="914400" rtl="0" algn="l">
              <a:spcBef>
                <a:spcPts val="0"/>
              </a:spcBef>
              <a:spcAft>
                <a:spcPts val="0"/>
              </a:spcAft>
              <a:buClr>
                <a:schemeClr val="dk1"/>
              </a:buClr>
              <a:buSzPts val="1100"/>
              <a:buChar char="○"/>
            </a:pPr>
            <a:r>
              <a:rPr lang="ja" sz="1100">
                <a:solidFill>
                  <a:schemeClr val="dk1"/>
                </a:solidFill>
              </a:rPr>
              <a:t>周辺施設の</a:t>
            </a:r>
            <a:r>
              <a:rPr b="1" lang="ja" sz="1100">
                <a:solidFill>
                  <a:schemeClr val="dk1"/>
                </a:solidFill>
              </a:rPr>
              <a:t>合計施設数（件数）</a:t>
            </a:r>
            <a:br>
              <a:rPr b="1" lang="ja"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ja" sz="1100">
                <a:solidFill>
                  <a:schemeClr val="dk1"/>
                </a:solidFill>
              </a:rPr>
              <a:t>距離フィルター：各施設の距離を</a:t>
            </a:r>
            <a:r>
              <a:rPr b="1" lang="ja" sz="1100">
                <a:solidFill>
                  <a:schemeClr val="dk1"/>
                </a:solidFill>
              </a:rPr>
              <a:t>緯度・経度から算出</a:t>
            </a:r>
            <a:r>
              <a:rPr lang="ja" sz="1100">
                <a:solidFill>
                  <a:schemeClr val="dk1"/>
                </a:solidFill>
              </a:rPr>
              <a:t>し、指定範囲内に限定</a:t>
            </a:r>
            <a:endParaRPr sz="1100">
              <a:solidFill>
                <a:schemeClr val="dk1"/>
              </a:solidFill>
            </a:endParaRPr>
          </a:p>
          <a:p>
            <a:pPr indent="-298450" lvl="1" marL="914400" rtl="0" algn="l">
              <a:spcBef>
                <a:spcPts val="0"/>
              </a:spcBef>
              <a:spcAft>
                <a:spcPts val="0"/>
              </a:spcAft>
              <a:buClr>
                <a:schemeClr val="dk1"/>
              </a:buClr>
              <a:buSzPts val="1100"/>
              <a:buChar char="○"/>
            </a:pPr>
            <a:r>
              <a:t/>
            </a:r>
            <a:endParaRPr sz="1100">
              <a:solidFill>
                <a:schemeClr val="dk1"/>
              </a:solidFill>
            </a:endParaRPr>
          </a:p>
          <a:p>
            <a:pPr indent="0" lvl="0" marL="0" rtl="0" algn="l">
              <a:spcBef>
                <a:spcPts val="1200"/>
              </a:spcBef>
              <a:spcAft>
                <a:spcPts val="1200"/>
              </a:spcAft>
              <a:buNone/>
            </a:pPr>
            <a:r>
              <a:t/>
            </a:r>
            <a:endParaRPr/>
          </a:p>
        </p:txBody>
      </p:sp>
      <p:sp>
        <p:nvSpPr>
          <p:cNvPr id="70" name="Google Shape;70;p15"/>
          <p:cNvSpPr txBox="1"/>
          <p:nvPr/>
        </p:nvSpPr>
        <p:spPr>
          <a:xfrm>
            <a:off x="1985850" y="-1949750"/>
            <a:ext cx="6454200" cy="21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ja" sz="1300">
                <a:solidFill>
                  <a:schemeClr val="dk1"/>
                </a:solidFill>
              </a:rPr>
              <a:t>4. 相関分析手法（主手法）</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ja" sz="1100">
                <a:solidFill>
                  <a:schemeClr val="dk1"/>
                </a:solidFill>
              </a:rPr>
              <a:t>**Pearsonの積率相関係数（Pearson Correlation）**を用いて、</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ja" sz="1100">
                <a:solidFill>
                  <a:schemeClr val="dk1"/>
                </a:solidFill>
              </a:rPr>
              <a:t>ドラッグストア売上と周辺施設評価の関係性</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ja" sz="1100">
                <a:solidFill>
                  <a:schemeClr val="dk1"/>
                </a:solidFill>
              </a:rPr>
              <a:t>ドラッグストア自身のratingと、周辺施設評価の関係性</a:t>
            </a:r>
            <a:br>
              <a:rPr lang="ja" sz="1100">
                <a:solidFill>
                  <a:schemeClr val="dk1"/>
                </a:solidFill>
              </a:rPr>
            </a:br>
            <a:r>
              <a:rPr lang="ja" sz="1100">
                <a:solidFill>
                  <a:schemeClr val="dk1"/>
                </a:solidFill>
              </a:rPr>
              <a:t> を分析します</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ja" sz="1100">
                <a:solidFill>
                  <a:schemeClr val="dk1"/>
                </a:solidFill>
              </a:rPr>
              <a:t>Pearson相関の目的：</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ja" sz="1100">
                <a:solidFill>
                  <a:schemeClr val="dk1"/>
                </a:solidFill>
              </a:rPr>
              <a:t>「周辺施設の評判が高いエリアでは、ドラッグストアの売上や評価も高くなる傾向があるのか？」</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ja" sz="1100">
                <a:solidFill>
                  <a:schemeClr val="dk1"/>
                </a:solidFill>
              </a:rPr>
              <a:t>線形的な関係性を数値で把握し、仮説の妥当性を定量的に評価</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a:t>
            </a:r>
            <a:r>
              <a:rPr lang="ja"/>
              <a:t>データ</a:t>
            </a:r>
            <a:endParaRPr/>
          </a:p>
        </p:txBody>
      </p:sp>
      <p:sp>
        <p:nvSpPr>
          <p:cNvPr id="76" name="Google Shape;76;p16"/>
          <p:cNvSpPr txBox="1"/>
          <p:nvPr>
            <p:ph idx="1" type="body"/>
          </p:nvPr>
        </p:nvSpPr>
        <p:spPr>
          <a:xfrm>
            <a:off x="311700" y="3303750"/>
            <a:ext cx="8520600" cy="1480500"/>
          </a:xfrm>
          <a:prstGeom prst="rect">
            <a:avLst/>
          </a:prstGeom>
        </p:spPr>
        <p:txBody>
          <a:bodyPr anchorCtr="0" anchor="t" bIns="91425" lIns="91425" spcFirstLastPara="1" rIns="91425" wrap="square" tIns="91425">
            <a:normAutofit fontScale="70000" lnSpcReduction="20000"/>
          </a:bodyPr>
          <a:lstStyle/>
          <a:p>
            <a:pPr indent="0" lvl="0" marL="0" rtl="0" algn="l">
              <a:spcBef>
                <a:spcPts val="1400"/>
              </a:spcBef>
              <a:spcAft>
                <a:spcPts val="0"/>
              </a:spcAft>
              <a:buNone/>
            </a:pPr>
            <a:r>
              <a:rPr b="1" lang="ja" sz="1300">
                <a:solidFill>
                  <a:schemeClr val="dk1"/>
                </a:solidFill>
              </a:rPr>
              <a:t>1. 分析対象</a:t>
            </a:r>
            <a:endParaRPr b="1" sz="1300">
              <a:solidFill>
                <a:schemeClr val="dk1"/>
              </a:solidFill>
            </a:endParaRPr>
          </a:p>
          <a:p>
            <a:pPr indent="-277495" lvl="0" marL="457200" rtl="0" algn="l">
              <a:spcBef>
                <a:spcPts val="1200"/>
              </a:spcBef>
              <a:spcAft>
                <a:spcPts val="0"/>
              </a:spcAft>
              <a:buClr>
                <a:schemeClr val="dk1"/>
              </a:buClr>
              <a:buSzPct val="100000"/>
              <a:buChar char="●"/>
            </a:pPr>
            <a:r>
              <a:rPr b="1" lang="ja" sz="1100">
                <a:solidFill>
                  <a:schemeClr val="dk1"/>
                </a:solidFill>
              </a:rPr>
              <a:t>分析対象店舗数</a:t>
            </a:r>
            <a:r>
              <a:rPr lang="ja" sz="1100">
                <a:solidFill>
                  <a:schemeClr val="dk1"/>
                </a:solidFill>
              </a:rPr>
              <a:t>：ドラッグストア 109店舗（全国各地）</a:t>
            </a:r>
            <a:endParaRPr sz="1100">
              <a:solidFill>
                <a:schemeClr val="dk1"/>
              </a:solidFill>
            </a:endParaRPr>
          </a:p>
          <a:p>
            <a:pPr indent="-277495" lvl="0" marL="457200" rtl="0" algn="l">
              <a:spcBef>
                <a:spcPts val="0"/>
              </a:spcBef>
              <a:spcAft>
                <a:spcPts val="0"/>
              </a:spcAft>
              <a:buClr>
                <a:schemeClr val="dk1"/>
              </a:buClr>
              <a:buSzPct val="100000"/>
              <a:buChar char="●"/>
            </a:pPr>
            <a:r>
              <a:rPr b="1" lang="ja" sz="1100">
                <a:solidFill>
                  <a:schemeClr val="dk1"/>
                </a:solidFill>
              </a:rPr>
              <a:t>周辺施設の対象範囲</a:t>
            </a:r>
            <a:r>
              <a:rPr lang="ja" sz="1100">
                <a:solidFill>
                  <a:schemeClr val="dk1"/>
                </a:solidFill>
              </a:rPr>
              <a:t>：</a:t>
            </a:r>
            <a:endParaRPr sz="1100">
              <a:solidFill>
                <a:schemeClr val="dk1"/>
              </a:solidFill>
            </a:endParaRPr>
          </a:p>
          <a:p>
            <a:pPr indent="-277494" lvl="1" marL="914400" rtl="0" algn="l">
              <a:spcBef>
                <a:spcPts val="0"/>
              </a:spcBef>
              <a:spcAft>
                <a:spcPts val="0"/>
              </a:spcAft>
              <a:buClr>
                <a:schemeClr val="dk1"/>
              </a:buClr>
              <a:buSzPct val="100000"/>
              <a:buChar char="○"/>
            </a:pPr>
            <a:r>
              <a:rPr lang="ja" sz="1100">
                <a:solidFill>
                  <a:schemeClr val="dk1"/>
                </a:solidFill>
              </a:rPr>
              <a:t>各ドラッグストアを中心に、**半径〇〇m（例：500m〜1000m）**の範囲を設定</a:t>
            </a:r>
            <a:endParaRPr sz="1100">
              <a:solidFill>
                <a:schemeClr val="dk1"/>
              </a:solidFill>
            </a:endParaRPr>
          </a:p>
          <a:p>
            <a:pPr indent="-277494" lvl="1" marL="914400" rtl="0" algn="l">
              <a:spcBef>
                <a:spcPts val="0"/>
              </a:spcBef>
              <a:spcAft>
                <a:spcPts val="0"/>
              </a:spcAft>
              <a:buClr>
                <a:schemeClr val="dk1"/>
              </a:buClr>
              <a:buSzPct val="100000"/>
              <a:buChar char="○"/>
            </a:pPr>
            <a:r>
              <a:rPr lang="ja" sz="1100">
                <a:solidFill>
                  <a:schemeClr val="dk1"/>
                </a:solidFill>
              </a:rPr>
              <a:t>範囲内にある</a:t>
            </a:r>
            <a:r>
              <a:rPr b="1" lang="ja" sz="1100">
                <a:solidFill>
                  <a:schemeClr val="dk1"/>
                </a:solidFill>
              </a:rPr>
              <a:t>コンビニエンスストア</a:t>
            </a:r>
            <a:r>
              <a:rPr lang="ja" sz="1100">
                <a:solidFill>
                  <a:schemeClr val="dk1"/>
                </a:solidFill>
              </a:rPr>
              <a:t>と</a:t>
            </a:r>
            <a:r>
              <a:rPr b="1" lang="ja" sz="1100">
                <a:solidFill>
                  <a:schemeClr val="dk1"/>
                </a:solidFill>
              </a:rPr>
              <a:t>スーパーマーケット</a:t>
            </a:r>
            <a:r>
              <a:rPr lang="ja" sz="1100">
                <a:solidFill>
                  <a:schemeClr val="dk1"/>
                </a:solidFill>
              </a:rPr>
              <a:t>を対象とする</a:t>
            </a:r>
            <a:endParaRPr sz="1100">
              <a:solidFill>
                <a:schemeClr val="dk1"/>
              </a:solidFill>
            </a:endParaRPr>
          </a:p>
          <a:p>
            <a:pPr indent="-277494" lvl="1" marL="914400" rtl="0" algn="l">
              <a:spcBef>
                <a:spcPts val="0"/>
              </a:spcBef>
              <a:spcAft>
                <a:spcPts val="0"/>
              </a:spcAft>
              <a:buClr>
                <a:schemeClr val="dk1"/>
              </a:buClr>
              <a:buSzPct val="100000"/>
              <a:buChar char="○"/>
            </a:pPr>
            <a:r>
              <a:rPr lang="ja" sz="1100">
                <a:solidFill>
                  <a:schemeClr val="dk1"/>
                </a:solidFill>
              </a:rPr>
              <a:t>すべての店舗について</a:t>
            </a:r>
            <a:r>
              <a:rPr b="1" lang="ja" sz="1100">
                <a:solidFill>
                  <a:schemeClr val="dk1"/>
                </a:solidFill>
              </a:rPr>
              <a:t>対称的・同一条件の検索範囲</a:t>
            </a:r>
            <a:r>
              <a:rPr lang="ja" sz="1100">
                <a:solidFill>
                  <a:schemeClr val="dk1"/>
                </a:solidFill>
              </a:rPr>
              <a:t>を適用し、比較可能なデータを担保</a:t>
            </a:r>
            <a:br>
              <a:rPr lang="ja"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graphicFrame>
        <p:nvGraphicFramePr>
          <p:cNvPr id="77" name="Google Shape;77;p16"/>
          <p:cNvGraphicFramePr/>
          <p:nvPr/>
        </p:nvGraphicFramePr>
        <p:xfrm>
          <a:off x="585675" y="973825"/>
          <a:ext cx="3000000" cy="3000000"/>
        </p:xfrm>
        <a:graphic>
          <a:graphicData uri="http://schemas.openxmlformats.org/drawingml/2006/table">
            <a:tbl>
              <a:tblPr>
                <a:noFill/>
                <a:tableStyleId>{D9640C93-C4FC-43E9-8B13-B6573F753544}</a:tableStyleId>
              </a:tblPr>
              <a:tblGrid>
                <a:gridCol w="1390650"/>
                <a:gridCol w="3486150"/>
                <a:gridCol w="1238250"/>
              </a:tblGrid>
              <a:tr h="247650">
                <a:tc>
                  <a:txBody>
                    <a:bodyPr/>
                    <a:lstStyle/>
                    <a:p>
                      <a:pPr indent="0" lvl="0" marL="0" rtl="0" algn="ctr">
                        <a:lnSpc>
                          <a:spcPct val="115000"/>
                        </a:lnSpc>
                        <a:spcBef>
                          <a:spcPts val="0"/>
                        </a:spcBef>
                        <a:spcAft>
                          <a:spcPts val="0"/>
                        </a:spcAft>
                        <a:buNone/>
                      </a:pPr>
                      <a:r>
                        <a:rPr b="1" lang="ja" sz="1100"/>
                        <a:t>データ種別</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概要</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ソース</a:t>
                      </a:r>
                      <a:endParaRPr b="1" sz="1100"/>
                    </a:p>
                  </a:txBody>
                  <a:tcPr marT="91425" marB="91425" marR="91425" marL="91425"/>
                </a:tc>
              </a:tr>
              <a:tr h="247650">
                <a:tc>
                  <a:txBody>
                    <a:bodyPr/>
                    <a:lstStyle/>
                    <a:p>
                      <a:pPr indent="0" lvl="0" marL="0" rtl="0" algn="l">
                        <a:spcBef>
                          <a:spcPts val="0"/>
                        </a:spcBef>
                        <a:spcAft>
                          <a:spcPts val="0"/>
                        </a:spcAft>
                        <a:buNone/>
                      </a:pPr>
                      <a:r>
                        <a:rPr lang="ja"/>
                        <a:t>ドラッグストア売上</a:t>
                      </a:r>
                      <a:endParaRPr/>
                    </a:p>
                  </a:txBody>
                  <a:tcPr marT="91425" marB="91425" marR="91425" marL="91425"/>
                </a:tc>
                <a:tc>
                  <a:txBody>
                    <a:bodyPr/>
                    <a:lstStyle/>
                    <a:p>
                      <a:pPr indent="0" lvl="0" marL="0" rtl="0" algn="l">
                        <a:spcBef>
                          <a:spcPts val="0"/>
                        </a:spcBef>
                        <a:spcAft>
                          <a:spcPts val="0"/>
                        </a:spcAft>
                        <a:buNone/>
                      </a:pPr>
                      <a:r>
                        <a:rPr lang="ja"/>
                        <a:t>1</a:t>
                      </a:r>
                      <a:r>
                        <a:rPr lang="ja"/>
                        <a:t>平方mあたりの</a:t>
                      </a:r>
                      <a:r>
                        <a:rPr lang="ja"/>
                        <a:t>売上データ（店舗別）</a:t>
                      </a:r>
                      <a:endParaRPr/>
                    </a:p>
                  </a:txBody>
                  <a:tcPr marT="91425" marB="91425" marR="91425" marL="91425"/>
                </a:tc>
                <a:tc>
                  <a:txBody>
                    <a:bodyPr/>
                    <a:lstStyle/>
                    <a:p>
                      <a:pPr indent="0" lvl="0" marL="0" rtl="0" algn="l">
                        <a:spcBef>
                          <a:spcPts val="0"/>
                        </a:spcBef>
                        <a:spcAft>
                          <a:spcPts val="0"/>
                        </a:spcAft>
                        <a:buNone/>
                      </a:pPr>
                      <a:r>
                        <a:rPr lang="ja"/>
                        <a:t>主催者提供データ</a:t>
                      </a:r>
                      <a:endParaRPr/>
                    </a:p>
                  </a:txBody>
                  <a:tcPr marT="91425" marB="91425" marR="91425" marL="91425"/>
                </a:tc>
              </a:tr>
              <a:tr h="247650">
                <a:tc>
                  <a:txBody>
                    <a:bodyPr/>
                    <a:lstStyle/>
                    <a:p>
                      <a:pPr indent="0" lvl="0" marL="0" rtl="0" algn="l">
                        <a:spcBef>
                          <a:spcPts val="0"/>
                        </a:spcBef>
                        <a:spcAft>
                          <a:spcPts val="0"/>
                        </a:spcAft>
                        <a:buNone/>
                      </a:pPr>
                      <a:r>
                        <a:rPr lang="ja"/>
                        <a:t>ドラッグストア評価</a:t>
                      </a:r>
                      <a:endParaRPr/>
                    </a:p>
                  </a:txBody>
                  <a:tcPr marT="91425" marB="91425" marR="91425" marL="91425"/>
                </a:tc>
                <a:tc>
                  <a:txBody>
                    <a:bodyPr/>
                    <a:lstStyle/>
                    <a:p>
                      <a:pPr indent="0" lvl="0" marL="0" rtl="0" algn="l">
                        <a:spcBef>
                          <a:spcPts val="0"/>
                        </a:spcBef>
                        <a:spcAft>
                          <a:spcPts val="0"/>
                        </a:spcAft>
                        <a:buNone/>
                      </a:pPr>
                      <a:r>
                        <a:rPr lang="ja"/>
                        <a:t>Google Mapの店舗ごとの評価（rating）</a:t>
                      </a:r>
                      <a:endParaRPr/>
                    </a:p>
                  </a:txBody>
                  <a:tcPr marT="91425" marB="91425" marR="91425" marL="91425"/>
                </a:tc>
                <a:tc>
                  <a:txBody>
                    <a:bodyPr/>
                    <a:lstStyle/>
                    <a:p>
                      <a:pPr indent="0" lvl="0" marL="0" rtl="0" algn="l">
                        <a:spcBef>
                          <a:spcPts val="0"/>
                        </a:spcBef>
                        <a:spcAft>
                          <a:spcPts val="0"/>
                        </a:spcAft>
                        <a:buNone/>
                      </a:pPr>
                      <a:r>
                        <a:rPr lang="ja"/>
                        <a:t>Google Place API</a:t>
                      </a:r>
                      <a:endParaRPr/>
                    </a:p>
                  </a:txBody>
                  <a:tcPr marT="91425" marB="91425" marR="91425" marL="91425"/>
                </a:tc>
              </a:tr>
              <a:tr h="247650">
                <a:tc>
                  <a:txBody>
                    <a:bodyPr/>
                    <a:lstStyle/>
                    <a:p>
                      <a:pPr indent="0" lvl="0" marL="0" rtl="0" algn="l">
                        <a:spcBef>
                          <a:spcPts val="0"/>
                        </a:spcBef>
                        <a:spcAft>
                          <a:spcPts val="0"/>
                        </a:spcAft>
                        <a:buNone/>
                      </a:pPr>
                      <a:r>
                        <a:rPr lang="ja"/>
                        <a:t>周辺施設評価</a:t>
                      </a:r>
                      <a:endParaRPr/>
                    </a:p>
                  </a:txBody>
                  <a:tcPr marT="91425" marB="91425" marR="91425" marL="91425"/>
                </a:tc>
                <a:tc>
                  <a:txBody>
                    <a:bodyPr/>
                    <a:lstStyle/>
                    <a:p>
                      <a:pPr indent="0" lvl="0" marL="0" rtl="0" algn="l">
                        <a:spcBef>
                          <a:spcPts val="0"/>
                        </a:spcBef>
                        <a:spcAft>
                          <a:spcPts val="0"/>
                        </a:spcAft>
                        <a:buNone/>
                      </a:pPr>
                      <a:r>
                        <a:rPr lang="ja"/>
                        <a:t>各店舗近隣のコンビニ・スーパーの評価（rating）</a:t>
                      </a:r>
                      <a:endParaRPr/>
                    </a:p>
                  </a:txBody>
                  <a:tcPr marT="91425" marB="91425" marR="91425" marL="91425"/>
                </a:tc>
                <a:tc>
                  <a:txBody>
                    <a:bodyPr/>
                    <a:lstStyle/>
                    <a:p>
                      <a:pPr indent="0" lvl="0" marL="0" rtl="0" algn="l">
                        <a:spcBef>
                          <a:spcPts val="0"/>
                        </a:spcBef>
                        <a:spcAft>
                          <a:spcPts val="0"/>
                        </a:spcAft>
                        <a:buNone/>
                      </a:pPr>
                      <a:r>
                        <a:rPr lang="ja"/>
                        <a:t>Google Place API</a:t>
                      </a:r>
                      <a:endParaRPr/>
                    </a:p>
                  </a:txBody>
                  <a:tcPr marT="91425" marB="91425" marR="91425" marL="91425"/>
                </a:tc>
              </a:tr>
            </a:tbl>
          </a:graphicData>
        </a:graphic>
      </p:graphicFrame>
      <p:sp>
        <p:nvSpPr>
          <p:cNvPr id="78" name="Google Shape;78;p16"/>
          <p:cNvSpPr txBox="1"/>
          <p:nvPr/>
        </p:nvSpPr>
        <p:spPr>
          <a:xfrm>
            <a:off x="370075" y="4251550"/>
            <a:ext cx="5984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ja" sz="1100">
                <a:solidFill>
                  <a:schemeClr val="dk1"/>
                </a:solidFill>
              </a:rPr>
            </a:br>
            <a:endParaRPr sz="1100">
              <a:solidFill>
                <a:schemeClr val="dk1"/>
              </a:solidFill>
            </a:endParaRPr>
          </a:p>
          <a:p>
            <a:pPr indent="0" lvl="0" marL="0" rtl="0" algn="l">
              <a:spcBef>
                <a:spcPts val="0"/>
              </a:spcBef>
              <a:spcAft>
                <a:spcPts val="0"/>
              </a:spcAft>
              <a:buNone/>
            </a:pPr>
            <a:r>
              <a:rPr b="1" lang="ja" sz="1100">
                <a:solidFill>
                  <a:schemeClr val="dk1"/>
                </a:solidFill>
              </a:rPr>
              <a:t>rating（評価）</a:t>
            </a:r>
            <a:r>
              <a:rPr lang="ja" sz="1100">
                <a:solidFill>
                  <a:schemeClr val="dk1"/>
                </a:solidFill>
              </a:rPr>
              <a:t>：Googleにおけるユーザーからの評価（5点満点）</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分析結果　章立て</a:t>
            </a:r>
            <a:endParaRPr/>
          </a:p>
        </p:txBody>
      </p:sp>
      <p:sp>
        <p:nvSpPr>
          <p:cNvPr id="84" name="Google Shape;84;p17"/>
          <p:cNvSpPr txBox="1"/>
          <p:nvPr>
            <p:ph idx="1" type="body"/>
          </p:nvPr>
        </p:nvSpPr>
        <p:spPr>
          <a:xfrm>
            <a:off x="284675" y="113222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lnSpc>
                <a:spcPct val="135714"/>
              </a:lnSpc>
              <a:spcBef>
                <a:spcPts val="0"/>
              </a:spcBef>
              <a:spcAft>
                <a:spcPts val="0"/>
              </a:spcAft>
              <a:buClr>
                <a:schemeClr val="dk1"/>
              </a:buClr>
              <a:buSzPct val="104761"/>
              <a:buFont typeface="Arial"/>
              <a:buNone/>
            </a:pPr>
            <a:r>
              <a:rPr b="1" lang="ja" sz="1050">
                <a:solidFill>
                  <a:srgbClr val="569CD6"/>
                </a:solidFill>
                <a:highlight>
                  <a:srgbClr val="1F1F1F"/>
                </a:highlight>
                <a:latin typeface="Courier New"/>
                <a:ea typeface="Courier New"/>
                <a:cs typeface="Courier New"/>
                <a:sym typeface="Courier New"/>
              </a:rPr>
              <a:t>## 周りのratingと自己のratingに近距離相関があるのか</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相関はある。近いほどマイナス影響</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b="1" lang="ja" sz="1050">
                <a:solidFill>
                  <a:srgbClr val="569CD6"/>
                </a:solidFill>
                <a:highlight>
                  <a:srgbClr val="1F1F1F"/>
                </a:highlight>
                <a:latin typeface="Courier New"/>
                <a:ea typeface="Courier New"/>
                <a:cs typeface="Courier New"/>
                <a:sym typeface="Courier New"/>
              </a:rPr>
              <a:t>## 自己のratingの相関はあるのか</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そんなにない。なくはないけど</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0.038</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0.7</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0.119</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0.232</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0.119</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0.233</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0.170</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0.0867</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0.231</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0.0191</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0.074</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0.456</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0.133</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0.182</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相関係数 (Pearson): 0.140</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P値: 0.157</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b="1" lang="ja" sz="1050">
                <a:solidFill>
                  <a:srgbClr val="569CD6"/>
                </a:solidFill>
                <a:highlight>
                  <a:srgbClr val="1F1F1F"/>
                </a:highlight>
                <a:latin typeface="Courier New"/>
                <a:ea typeface="Courier New"/>
                <a:cs typeface="Courier New"/>
                <a:sym typeface="Courier New"/>
              </a:rPr>
              <a:t>## 周りのratingとそれぞれのカテゴリの売り上げに相関があるのか</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実は近くにとても高い評価のストアがあると売り上げの高いものと低いものがある(avgを利用する)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p値の繊維も見せよう。真ん中がやばいけど、ちゃんと3km近くなると戻る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シンプソンのパラドクスを利用する。コンビニだと高いが、平均aveだと負けるというこれを利用する。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foodsを買っているもの縛りのcsvを作る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b="1" lang="ja" sz="1050">
                <a:solidFill>
                  <a:srgbClr val="569CD6"/>
                </a:solidFill>
                <a:highlight>
                  <a:srgbClr val="1F1F1F"/>
                </a:highlight>
                <a:latin typeface="Courier New"/>
                <a:ea typeface="Courier New"/>
                <a:cs typeface="Courier New"/>
                <a:sym typeface="Courier New"/>
              </a:rPr>
              <a:t>## じゃあどうしたらいいのか</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あのストアが改良できるよねってやる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endParaRPr sz="1050">
              <a:solidFill>
                <a:srgbClr val="6796E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b="1" lang="ja" sz="1050">
                <a:solidFill>
                  <a:srgbClr val="569CD6"/>
                </a:solidFill>
                <a:highlight>
                  <a:srgbClr val="1F1F1F"/>
                </a:highlight>
                <a:latin typeface="Courier New"/>
                <a:ea typeface="Courier New"/>
                <a:cs typeface="Courier New"/>
                <a:sym typeface="Courier New"/>
              </a:rPr>
              <a:t>## おまけで形態素解析でもしてやるか</a:t>
            </a:r>
            <a:endParaRPr b="1" sz="1050">
              <a:solidFill>
                <a:srgbClr val="569CD6"/>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ja" sz="1050">
                <a:solidFill>
                  <a:srgbClr val="CCCCCC"/>
                </a:solidFill>
                <a:highlight>
                  <a:srgbClr val="1F1F1F"/>
                </a:highlight>
                <a:latin typeface="Courier New"/>
                <a:ea typeface="Courier New"/>
                <a:cs typeface="Courier New"/>
                <a:sym typeface="Courier New"/>
              </a:rPr>
              <a:t> </a:t>
            </a:r>
            <a:r>
              <a:rPr lang="ja" sz="1050">
                <a:solidFill>
                  <a:srgbClr val="6796E6"/>
                </a:solidFill>
                <a:highlight>
                  <a:srgbClr val="1F1F1F"/>
                </a:highlight>
                <a:latin typeface="Courier New"/>
                <a:ea typeface="Courier New"/>
                <a:cs typeface="Courier New"/>
                <a:sym typeface="Courier New"/>
              </a:rPr>
              <a:t>-</a:t>
            </a:r>
            <a:r>
              <a:rPr lang="ja" sz="1050">
                <a:solidFill>
                  <a:srgbClr val="CCCCCC"/>
                </a:solidFill>
                <a:highlight>
                  <a:srgbClr val="1F1F1F"/>
                </a:highlight>
                <a:latin typeface="Courier New"/>
                <a:ea typeface="Courier New"/>
                <a:cs typeface="Courier New"/>
                <a:sym typeface="Courier New"/>
              </a:rPr>
              <a:t> コンビニと比較して、一番多いコメントは”親切”。さすがツルハ！！でしめるか</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周りのratingと自己のratingに近距離相関があるのか</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1" name="Google Shape;91;p18"/>
          <p:cNvSpPr txBox="1"/>
          <p:nvPr/>
        </p:nvSpPr>
        <p:spPr>
          <a:xfrm>
            <a:off x="4938175" y="1411875"/>
            <a:ext cx="5634000" cy="130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ja" sz="1300">
                <a:solidFill>
                  <a:schemeClr val="dk1"/>
                </a:solidFill>
              </a:rPr>
              <a:t> P値の意味</a:t>
            </a:r>
            <a:endParaRPr b="1" sz="1300">
              <a:solidFill>
                <a:schemeClr val="dk1"/>
              </a:solidFill>
            </a:endParaRPr>
          </a:p>
          <a:p>
            <a:pPr indent="0" lvl="0" marL="0" rtl="0" algn="l">
              <a:lnSpc>
                <a:spcPct val="115000"/>
              </a:lnSpc>
              <a:spcBef>
                <a:spcPts val="1400"/>
              </a:spcBef>
              <a:spcAft>
                <a:spcPts val="0"/>
              </a:spcAft>
              <a:buNone/>
            </a:pPr>
            <a:r>
              <a:rPr lang="ja" sz="1100">
                <a:solidFill>
                  <a:schemeClr val="dk1"/>
                </a:solidFill>
              </a:rPr>
              <a:t>**「この相関がたまたま起きた確率」**を示します。</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ja" sz="1100">
                <a:solidFill>
                  <a:schemeClr val="dk1"/>
                </a:solidFill>
              </a:rPr>
              <a:t>P値が小さい</a:t>
            </a:r>
            <a:r>
              <a:rPr lang="ja" sz="1100">
                <a:solidFill>
                  <a:schemeClr val="dk1"/>
                </a:solidFill>
              </a:rPr>
              <a:t>：偶然である可能性が低い（＝意味のある相関）</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ja" sz="1100">
                <a:solidFill>
                  <a:schemeClr val="dk1"/>
                </a:solidFill>
              </a:rPr>
              <a:t>P値が大きい</a:t>
            </a:r>
            <a:r>
              <a:rPr lang="ja" sz="1100">
                <a:solidFill>
                  <a:schemeClr val="dk1"/>
                </a:solidFill>
              </a:rPr>
              <a:t>：偶然の可能性が高い（＝あまり信頼できない）</a:t>
            </a:r>
            <a:endParaRPr sz="1100">
              <a:solidFill>
                <a:schemeClr val="dk1"/>
              </a:solidFill>
            </a:endParaRPr>
          </a:p>
        </p:txBody>
      </p:sp>
      <p:graphicFrame>
        <p:nvGraphicFramePr>
          <p:cNvPr id="92" name="Google Shape;92;p18"/>
          <p:cNvGraphicFramePr/>
          <p:nvPr/>
        </p:nvGraphicFramePr>
        <p:xfrm>
          <a:off x="4800075" y="4703625"/>
          <a:ext cx="3000000" cy="3000000"/>
        </p:xfrm>
        <a:graphic>
          <a:graphicData uri="http://schemas.openxmlformats.org/drawingml/2006/table">
            <a:tbl>
              <a:tblPr>
                <a:noFill/>
                <a:tableStyleId>{D9640C93-C4FC-43E9-8B13-B6573F753544}</a:tableStyleId>
              </a:tblPr>
              <a:tblGrid>
                <a:gridCol w="1420975"/>
                <a:gridCol w="3653975"/>
              </a:tblGrid>
              <a:tr h="247650">
                <a:tc>
                  <a:txBody>
                    <a:bodyPr/>
                    <a:lstStyle/>
                    <a:p>
                      <a:pPr indent="0" lvl="0" marL="0" rtl="0" algn="ctr">
                        <a:lnSpc>
                          <a:spcPct val="115000"/>
                        </a:lnSpc>
                        <a:spcBef>
                          <a:spcPts val="0"/>
                        </a:spcBef>
                        <a:spcAft>
                          <a:spcPts val="0"/>
                        </a:spcAft>
                        <a:buNone/>
                      </a:pPr>
                      <a:r>
                        <a:rPr b="1" lang="ja" sz="1100"/>
                        <a:t>P値（p-value）</a:t>
                      </a:r>
                      <a:endParaRPr b="1" sz="1100"/>
                    </a:p>
                  </a:txBody>
                  <a:tcPr marT="91425" marB="91425" marR="91425" marL="91425"/>
                </a:tc>
                <a:tc>
                  <a:txBody>
                    <a:bodyPr/>
                    <a:lstStyle/>
                    <a:p>
                      <a:pPr indent="0" lvl="0" marL="0" rtl="0" algn="ctr">
                        <a:lnSpc>
                          <a:spcPct val="115000"/>
                        </a:lnSpc>
                        <a:spcBef>
                          <a:spcPts val="0"/>
                        </a:spcBef>
                        <a:spcAft>
                          <a:spcPts val="0"/>
                        </a:spcAft>
                        <a:buNone/>
                      </a:pPr>
                      <a:r>
                        <a:rPr b="1" lang="ja" sz="1100"/>
                        <a:t>解釈</a:t>
                      </a:r>
                      <a:endParaRPr b="1" sz="1100"/>
                    </a:p>
                  </a:txBody>
                  <a:tcPr marT="91425" marB="91425" marR="91425" marL="91425"/>
                </a:tc>
              </a:tr>
              <a:tr h="247650">
                <a:tc>
                  <a:txBody>
                    <a:bodyPr/>
                    <a:lstStyle/>
                    <a:p>
                      <a:pPr indent="0" lvl="0" marL="0" rtl="0" algn="l">
                        <a:spcBef>
                          <a:spcPts val="0"/>
                        </a:spcBef>
                        <a:spcAft>
                          <a:spcPts val="0"/>
                        </a:spcAft>
                        <a:buNone/>
                      </a:pPr>
                      <a:r>
                        <a:rPr b="1" lang="ja" sz="1100"/>
                        <a:t>&lt; 0.001</a:t>
                      </a:r>
                      <a:endParaRPr b="1" sz="1100"/>
                    </a:p>
                  </a:txBody>
                  <a:tcPr marT="91425" marB="91425" marR="91425" marL="91425"/>
                </a:tc>
                <a:tc>
                  <a:txBody>
                    <a:bodyPr/>
                    <a:lstStyle/>
                    <a:p>
                      <a:pPr indent="0" lvl="0" marL="0" rtl="0" algn="l">
                        <a:spcBef>
                          <a:spcPts val="0"/>
                        </a:spcBef>
                        <a:spcAft>
                          <a:spcPts val="0"/>
                        </a:spcAft>
                        <a:buNone/>
                      </a:pPr>
                      <a:r>
                        <a:rPr b="1" i="1" lang="ja" sz="1100"/>
                        <a:t>非常に強い統計的有意性</a:t>
                      </a:r>
                      <a:endParaRPr b="1" i="1" sz="1100"/>
                    </a:p>
                  </a:txBody>
                  <a:tcPr marT="91425" marB="91425" marR="91425" marL="91425"/>
                </a:tc>
              </a:tr>
              <a:tr h="247650">
                <a:tc>
                  <a:txBody>
                    <a:bodyPr/>
                    <a:lstStyle/>
                    <a:p>
                      <a:pPr indent="0" lvl="0" marL="0" rtl="0" algn="l">
                        <a:spcBef>
                          <a:spcPts val="0"/>
                        </a:spcBef>
                        <a:spcAft>
                          <a:spcPts val="0"/>
                        </a:spcAft>
                        <a:buNone/>
                      </a:pPr>
                      <a:r>
                        <a:rPr b="1" lang="ja" sz="1100"/>
                        <a:t>&lt; 0.01</a:t>
                      </a:r>
                      <a:endParaRPr b="1" sz="1100"/>
                    </a:p>
                  </a:txBody>
                  <a:tcPr marT="91425" marB="91425" marR="91425" marL="91425"/>
                </a:tc>
                <a:tc>
                  <a:txBody>
                    <a:bodyPr/>
                    <a:lstStyle/>
                    <a:p>
                      <a:pPr indent="0" lvl="0" marL="0" rtl="0" algn="l">
                        <a:spcBef>
                          <a:spcPts val="0"/>
                        </a:spcBef>
                        <a:spcAft>
                          <a:spcPts val="0"/>
                        </a:spcAft>
                        <a:buNone/>
                      </a:pPr>
                      <a:r>
                        <a:rPr b="1" lang="ja" sz="1100"/>
                        <a:t>強い統計的有意性</a:t>
                      </a:r>
                      <a:endParaRPr b="1" sz="1100"/>
                    </a:p>
                  </a:txBody>
                  <a:tcPr marT="91425" marB="91425" marR="91425" marL="91425"/>
                </a:tc>
              </a:tr>
              <a:tr h="247650">
                <a:tc>
                  <a:txBody>
                    <a:bodyPr/>
                    <a:lstStyle/>
                    <a:p>
                      <a:pPr indent="0" lvl="0" marL="0" rtl="0" algn="l">
                        <a:spcBef>
                          <a:spcPts val="0"/>
                        </a:spcBef>
                        <a:spcAft>
                          <a:spcPts val="0"/>
                        </a:spcAft>
                        <a:buNone/>
                      </a:pPr>
                      <a:r>
                        <a:rPr b="1" lang="ja" sz="1100"/>
                        <a:t>&lt; 0.05</a:t>
                      </a:r>
                      <a:endParaRPr b="1" sz="1100"/>
                    </a:p>
                  </a:txBody>
                  <a:tcPr marT="91425" marB="91425" marR="91425" marL="91425"/>
                </a:tc>
                <a:tc>
                  <a:txBody>
                    <a:bodyPr/>
                    <a:lstStyle/>
                    <a:p>
                      <a:pPr indent="0" lvl="0" marL="0" rtl="0" algn="l">
                        <a:spcBef>
                          <a:spcPts val="0"/>
                        </a:spcBef>
                        <a:spcAft>
                          <a:spcPts val="0"/>
                        </a:spcAft>
                        <a:buNone/>
                      </a:pPr>
                      <a:r>
                        <a:rPr i="1" lang="ja" sz="1100"/>
                        <a:t>統計的に有意</a:t>
                      </a:r>
                      <a:r>
                        <a:rPr lang="ja" sz="1100"/>
                        <a:t>（よく使われる基準）</a:t>
                      </a:r>
                      <a:endParaRPr sz="1100"/>
                    </a:p>
                  </a:txBody>
                  <a:tcPr marT="91425" marB="91425" marR="91425" marL="91425"/>
                </a:tc>
              </a:tr>
              <a:tr h="247650">
                <a:tc>
                  <a:txBody>
                    <a:bodyPr/>
                    <a:lstStyle/>
                    <a:p>
                      <a:pPr indent="0" lvl="0" marL="0" rtl="0" algn="l">
                        <a:spcBef>
                          <a:spcPts val="0"/>
                        </a:spcBef>
                        <a:spcAft>
                          <a:spcPts val="0"/>
                        </a:spcAft>
                        <a:buNone/>
                      </a:pPr>
                      <a:r>
                        <a:rPr b="1" lang="ja" sz="1100"/>
                        <a:t>0.05〜0.1</a:t>
                      </a:r>
                      <a:endParaRPr b="1" sz="1100"/>
                    </a:p>
                  </a:txBody>
                  <a:tcPr marT="91425" marB="91425" marR="91425" marL="91425"/>
                </a:tc>
                <a:tc>
                  <a:txBody>
                    <a:bodyPr/>
                    <a:lstStyle/>
                    <a:p>
                      <a:pPr indent="0" lvl="0" marL="0" rtl="0" algn="l">
                        <a:spcBef>
                          <a:spcPts val="0"/>
                        </a:spcBef>
                        <a:spcAft>
                          <a:spcPts val="0"/>
                        </a:spcAft>
                        <a:buNone/>
                      </a:pPr>
                      <a:r>
                        <a:rPr lang="ja"/>
                        <a:t>傾向があるが弱い（"marginal"）</a:t>
                      </a:r>
                      <a:endParaRPr/>
                    </a:p>
                  </a:txBody>
                  <a:tcPr marT="91425" marB="91425" marR="91425" marL="91425"/>
                </a:tc>
              </a:tr>
              <a:tr h="247650">
                <a:tc>
                  <a:txBody>
                    <a:bodyPr/>
                    <a:lstStyle/>
                    <a:p>
                      <a:pPr indent="0" lvl="0" marL="0" rtl="0" algn="l">
                        <a:spcBef>
                          <a:spcPts val="0"/>
                        </a:spcBef>
                        <a:spcAft>
                          <a:spcPts val="0"/>
                        </a:spcAft>
                        <a:buNone/>
                      </a:pPr>
                      <a:r>
                        <a:rPr b="1" lang="ja" sz="1100"/>
                        <a:t>&gt; 0.1</a:t>
                      </a:r>
                      <a:endParaRPr b="1" sz="1100"/>
                    </a:p>
                  </a:txBody>
                  <a:tcPr marT="91425" marB="91425" marR="91425" marL="91425"/>
                </a:tc>
                <a:tc>
                  <a:txBody>
                    <a:bodyPr/>
                    <a:lstStyle/>
                    <a:p>
                      <a:pPr indent="0" lvl="0" marL="0" rtl="0" algn="l">
                        <a:spcBef>
                          <a:spcPts val="0"/>
                        </a:spcBef>
                        <a:spcAft>
                          <a:spcPts val="0"/>
                        </a:spcAft>
                        <a:buNone/>
                      </a:pPr>
                      <a:r>
                        <a:rPr lang="ja"/>
                        <a:t>有意とはいえない（偶然の可能性が高い）</a:t>
                      </a:r>
                      <a:endParaRPr/>
                    </a:p>
                  </a:txBody>
                  <a:tcPr marT="91425" marB="91425" marR="91425" marL="91425"/>
                </a:tc>
              </a:tr>
            </a:tbl>
          </a:graphicData>
        </a:graphic>
      </p:graphicFrame>
      <p:pic>
        <p:nvPicPr>
          <p:cNvPr id="93" name="Google Shape;93;p18" title="近隣相関.png"/>
          <p:cNvPicPr preferRelativeResize="0"/>
          <p:nvPr/>
        </p:nvPicPr>
        <p:blipFill>
          <a:blip r:embed="rId3">
            <a:alphaModFix/>
          </a:blip>
          <a:stretch>
            <a:fillRect/>
          </a:stretch>
        </p:blipFill>
        <p:spPr>
          <a:xfrm>
            <a:off x="109925" y="1925075"/>
            <a:ext cx="4462074" cy="264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自己のratingの相関はあるのか</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title="自己相関.png"/>
          <p:cNvPicPr preferRelativeResize="0"/>
          <p:nvPr/>
        </p:nvPicPr>
        <p:blipFill>
          <a:blip r:embed="rId3">
            <a:alphaModFix/>
          </a:blip>
          <a:stretch>
            <a:fillRect/>
          </a:stretch>
        </p:blipFill>
        <p:spPr>
          <a:xfrm>
            <a:off x="1202223" y="1152475"/>
            <a:ext cx="5978679" cy="3416400"/>
          </a:xfrm>
          <a:prstGeom prst="rect">
            <a:avLst/>
          </a:prstGeom>
          <a:noFill/>
          <a:ln>
            <a:noFill/>
          </a:ln>
        </p:spPr>
      </p:pic>
      <p:sp>
        <p:nvSpPr>
          <p:cNvPr id="101" name="Google Shape;101;p19"/>
          <p:cNvSpPr/>
          <p:nvPr/>
        </p:nvSpPr>
        <p:spPr>
          <a:xfrm>
            <a:off x="1715850" y="2431925"/>
            <a:ext cx="5235300" cy="7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ここが有意</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近隣ストアの相関</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title="近隣すべてと各カテゴリ.png"/>
          <p:cNvPicPr preferRelativeResize="0"/>
          <p:nvPr/>
        </p:nvPicPr>
        <p:blipFill>
          <a:blip r:embed="rId3">
            <a:alphaModFix/>
          </a:blip>
          <a:stretch>
            <a:fillRect/>
          </a:stretch>
        </p:blipFill>
        <p:spPr>
          <a:xfrm>
            <a:off x="345478" y="1152475"/>
            <a:ext cx="6516375" cy="3801200"/>
          </a:xfrm>
          <a:prstGeom prst="rect">
            <a:avLst/>
          </a:prstGeom>
          <a:noFill/>
          <a:ln>
            <a:noFill/>
          </a:ln>
        </p:spPr>
      </p:pic>
      <p:sp>
        <p:nvSpPr>
          <p:cNvPr id="109" name="Google Shape;109;p20"/>
          <p:cNvSpPr/>
          <p:nvPr/>
        </p:nvSpPr>
        <p:spPr>
          <a:xfrm>
            <a:off x="2519725" y="2742650"/>
            <a:ext cx="4085700" cy="18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ほとんどのP値が 0.1以上</a:t>
            </a:r>
            <a:endParaRPr/>
          </a:p>
        </p:txBody>
      </p:sp>
      <p:sp>
        <p:nvSpPr>
          <p:cNvPr id="110" name="Google Shape;110;p20"/>
          <p:cNvSpPr txBox="1"/>
          <p:nvPr/>
        </p:nvSpPr>
        <p:spPr>
          <a:xfrm>
            <a:off x="-2013075" y="-40550"/>
            <a:ext cx="3000000" cy="1564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0.1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-0.241</a:t>
            </a:r>
            <a:endParaRPr/>
          </a:p>
          <a:p>
            <a:pPr indent="0" lvl="0" marL="0" rtl="0" algn="l">
              <a:spcBef>
                <a:spcPts val="0"/>
              </a:spcBef>
              <a:spcAft>
                <a:spcPts val="0"/>
              </a:spcAft>
              <a:buNone/>
            </a:pPr>
            <a:r>
              <a:rPr lang="ja"/>
              <a:t>P値: 0.0567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0.136</a:t>
            </a:r>
            <a:endParaRPr/>
          </a:p>
          <a:p>
            <a:pPr indent="0" lvl="0" marL="0" rtl="0" algn="l">
              <a:spcBef>
                <a:spcPts val="0"/>
              </a:spcBef>
              <a:spcAft>
                <a:spcPts val="0"/>
              </a:spcAft>
              <a:buNone/>
            </a:pPr>
            <a:r>
              <a:rPr lang="ja"/>
              <a:t>P値: 0.286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0.139</a:t>
            </a:r>
            <a:endParaRPr/>
          </a:p>
          <a:p>
            <a:pPr indent="0" lvl="0" marL="0" rtl="0" algn="l">
              <a:spcBef>
                <a:spcPts val="0"/>
              </a:spcBef>
              <a:spcAft>
                <a:spcPts val="0"/>
              </a:spcAft>
              <a:buNone/>
            </a:pPr>
            <a:r>
              <a:rPr lang="ja"/>
              <a:t>P値: 0.278</a:t>
            </a:r>
            <a:endParaRPr/>
          </a:p>
          <a:p>
            <a:pPr indent="0" lvl="0" marL="0" rtl="0" algn="l">
              <a:spcBef>
                <a:spcPts val="0"/>
              </a:spcBef>
              <a:spcAft>
                <a:spcPts val="0"/>
              </a:spcAft>
              <a:buNone/>
            </a:pPr>
            <a:r>
              <a:rPr lang="ja"/>
              <a:t>相関係数 (Pearson): 0.175</a:t>
            </a:r>
            <a:endParaRPr/>
          </a:p>
          <a:p>
            <a:pPr indent="0" lvl="0" marL="0" rtl="0" algn="l">
              <a:spcBef>
                <a:spcPts val="0"/>
              </a:spcBef>
              <a:spcAft>
                <a:spcPts val="0"/>
              </a:spcAft>
              <a:buNone/>
            </a:pPr>
            <a:r>
              <a:rPr lang="ja"/>
              <a:t>P値: 0.17</a:t>
            </a:r>
            <a:endParaRPr/>
          </a:p>
          <a:p>
            <a:pPr indent="0" lvl="0" marL="0" rtl="0" algn="l">
              <a:spcBef>
                <a:spcPts val="0"/>
              </a:spcBef>
              <a:spcAft>
                <a:spcPts val="0"/>
              </a:spcAft>
              <a:buNone/>
            </a:pPr>
            <a:r>
              <a:rPr lang="ja"/>
              <a:t>相関係数 (Pearson): 0.198</a:t>
            </a:r>
            <a:endParaRPr/>
          </a:p>
          <a:p>
            <a:pPr indent="0" lvl="0" marL="0" rtl="0" algn="l">
              <a:spcBef>
                <a:spcPts val="0"/>
              </a:spcBef>
              <a:spcAft>
                <a:spcPts val="0"/>
              </a:spcAft>
              <a:buNone/>
            </a:pPr>
            <a:r>
              <a:rPr lang="ja"/>
              <a:t>P値: 0.119</a:t>
            </a:r>
            <a:endParaRPr/>
          </a:p>
          <a:p>
            <a:pPr indent="0" lvl="0" marL="0" rtl="0" algn="l">
              <a:spcBef>
                <a:spcPts val="0"/>
              </a:spcBef>
              <a:spcAft>
                <a:spcPts val="0"/>
              </a:spcAft>
              <a:buNone/>
            </a:pPr>
            <a:r>
              <a:rPr lang="ja"/>
              <a:t>相関係数 (Pearson): 0.332</a:t>
            </a:r>
            <a:endParaRPr/>
          </a:p>
          <a:p>
            <a:pPr indent="0" lvl="0" marL="0" rtl="0" algn="l">
              <a:spcBef>
                <a:spcPts val="0"/>
              </a:spcBef>
              <a:spcAft>
                <a:spcPts val="0"/>
              </a:spcAft>
              <a:buNone/>
            </a:pPr>
            <a:r>
              <a:rPr lang="ja"/>
              <a:t>P値: 0.00782</a:t>
            </a:r>
            <a:endParaRPr/>
          </a:p>
          <a:p>
            <a:pPr indent="0" lvl="0" marL="0" rtl="0" algn="l">
              <a:spcBef>
                <a:spcPts val="0"/>
              </a:spcBef>
              <a:spcAft>
                <a:spcPts val="0"/>
              </a:spcAft>
              <a:buNone/>
            </a:pPr>
            <a:r>
              <a:rPr lang="ja"/>
              <a:t>相関係数 (Pearson): -0.107</a:t>
            </a:r>
            <a:endParaRPr/>
          </a:p>
          <a:p>
            <a:pPr indent="0" lvl="0" marL="0" rtl="0" algn="l">
              <a:spcBef>
                <a:spcPts val="0"/>
              </a:spcBef>
              <a:spcAft>
                <a:spcPts val="0"/>
              </a:spcAft>
              <a:buNone/>
            </a:pPr>
            <a:r>
              <a:rPr lang="ja"/>
              <a:t>P値: 0.402</a:t>
            </a:r>
            <a:endParaRPr/>
          </a:p>
          <a:p>
            <a:pPr indent="0" lvl="0" marL="0" rtl="0" algn="l">
              <a:spcBef>
                <a:spcPts val="0"/>
              </a:spcBef>
              <a:spcAft>
                <a:spcPts val="0"/>
              </a:spcAft>
              <a:buNone/>
            </a:pPr>
            <a:r>
              <a:rPr lang="ja"/>
              <a:t>相関係数 (Pearson): 0.167</a:t>
            </a:r>
            <a:endParaRPr/>
          </a:p>
          <a:p>
            <a:pPr indent="0" lvl="0" marL="0" rtl="0" algn="l">
              <a:spcBef>
                <a:spcPts val="0"/>
              </a:spcBef>
              <a:spcAft>
                <a:spcPts val="0"/>
              </a:spcAft>
              <a:buNone/>
            </a:pPr>
            <a:r>
              <a:rPr lang="ja"/>
              <a:t>P値: 0.192</a:t>
            </a:r>
            <a:endParaRPr/>
          </a:p>
          <a:p>
            <a:pPr indent="0" lvl="0" marL="0" rtl="0" algn="l">
              <a:spcBef>
                <a:spcPts val="0"/>
              </a:spcBef>
              <a:spcAft>
                <a:spcPts val="0"/>
              </a:spcAft>
              <a:buNone/>
            </a:pPr>
            <a:r>
              <a:rPr lang="ja"/>
              <a:t>相関係数 (Pearson): 0.175</a:t>
            </a:r>
            <a:endParaRPr/>
          </a:p>
          <a:p>
            <a:pPr indent="0" lvl="0" marL="0" rtl="0" algn="l">
              <a:spcBef>
                <a:spcPts val="0"/>
              </a:spcBef>
              <a:spcAft>
                <a:spcPts val="0"/>
              </a:spcAft>
              <a:buNone/>
            </a:pPr>
            <a:r>
              <a:rPr lang="ja"/>
              <a:t>P値: 0.171</a:t>
            </a:r>
            <a:endParaRPr/>
          </a:p>
          <a:p>
            <a:pPr indent="0" lvl="0" marL="0" rtl="0" algn="l">
              <a:spcBef>
                <a:spcPts val="0"/>
              </a:spcBef>
              <a:spcAft>
                <a:spcPts val="0"/>
              </a:spcAft>
              <a:buNone/>
            </a:pPr>
            <a:r>
              <a:rPr lang="ja"/>
              <a:t>相関係数 (Pearson): 0.237</a:t>
            </a:r>
            <a:endParaRPr/>
          </a:p>
          <a:p>
            <a:pPr indent="0" lvl="0" marL="0" rtl="0" algn="l">
              <a:spcBef>
                <a:spcPts val="0"/>
              </a:spcBef>
              <a:spcAft>
                <a:spcPts val="0"/>
              </a:spcAft>
              <a:buNone/>
            </a:pPr>
            <a:r>
              <a:rPr lang="ja"/>
              <a:t>P値: 0.0614</a:t>
            </a:r>
            <a:endParaRPr/>
          </a:p>
          <a:p>
            <a:pPr indent="0" lvl="0" marL="0" rtl="0" algn="l">
              <a:spcBef>
                <a:spcPts val="0"/>
              </a:spcBef>
              <a:spcAft>
                <a:spcPts val="0"/>
              </a:spcAft>
              <a:buNone/>
            </a:pPr>
            <a:r>
              <a:rPr lang="ja"/>
              <a:t>0.2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0.197</a:t>
            </a:r>
            <a:endParaRPr/>
          </a:p>
          <a:p>
            <a:pPr indent="0" lvl="0" marL="0" rtl="0" algn="l">
              <a:spcBef>
                <a:spcPts val="0"/>
              </a:spcBef>
              <a:spcAft>
                <a:spcPts val="0"/>
              </a:spcAft>
              <a:buNone/>
            </a:pPr>
            <a:r>
              <a:rPr lang="ja"/>
              <a:t>P値: 0.0614</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0.208</a:t>
            </a:r>
            <a:endParaRPr/>
          </a:p>
          <a:p>
            <a:pPr indent="0" lvl="0" marL="0" rtl="0" algn="l">
              <a:spcBef>
                <a:spcPts val="0"/>
              </a:spcBef>
              <a:spcAft>
                <a:spcPts val="0"/>
              </a:spcAft>
              <a:buNone/>
            </a:pPr>
            <a:r>
              <a:rPr lang="ja"/>
              <a:t>P値: 0.0476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0.193</a:t>
            </a:r>
            <a:endParaRPr/>
          </a:p>
          <a:p>
            <a:pPr indent="0" lvl="0" marL="0" rtl="0" algn="l">
              <a:spcBef>
                <a:spcPts val="0"/>
              </a:spcBef>
              <a:spcAft>
                <a:spcPts val="0"/>
              </a:spcAft>
              <a:buNone/>
            </a:pPr>
            <a:r>
              <a:rPr lang="ja"/>
              <a:t>P値: 0.0673</a:t>
            </a:r>
            <a:endParaRPr/>
          </a:p>
          <a:p>
            <a:pPr indent="0" lvl="0" marL="0" rtl="0" algn="l">
              <a:spcBef>
                <a:spcPts val="0"/>
              </a:spcBef>
              <a:spcAft>
                <a:spcPts val="0"/>
              </a:spcAft>
              <a:buNone/>
            </a:pPr>
            <a:r>
              <a:rPr lang="ja"/>
              <a:t>相関係数 (Pearson): 0.277</a:t>
            </a:r>
            <a:endParaRPr/>
          </a:p>
          <a:p>
            <a:pPr indent="0" lvl="0" marL="0" rtl="0" algn="l">
              <a:spcBef>
                <a:spcPts val="0"/>
              </a:spcBef>
              <a:spcAft>
                <a:spcPts val="0"/>
              </a:spcAft>
              <a:buNone/>
            </a:pPr>
            <a:r>
              <a:rPr lang="ja"/>
              <a:t>P値: 0.00778</a:t>
            </a:r>
            <a:endParaRPr/>
          </a:p>
          <a:p>
            <a:pPr indent="0" lvl="0" marL="0" rtl="0" algn="l">
              <a:spcBef>
                <a:spcPts val="0"/>
              </a:spcBef>
              <a:spcAft>
                <a:spcPts val="0"/>
              </a:spcAft>
              <a:buNone/>
            </a:pPr>
            <a:r>
              <a:rPr lang="ja"/>
              <a:t>相関係数 (Pearson): 0.248</a:t>
            </a:r>
            <a:endParaRPr/>
          </a:p>
          <a:p>
            <a:pPr indent="0" lvl="0" marL="0" rtl="0" algn="l">
              <a:spcBef>
                <a:spcPts val="0"/>
              </a:spcBef>
              <a:spcAft>
                <a:spcPts val="0"/>
              </a:spcAft>
              <a:buNone/>
            </a:pPr>
            <a:r>
              <a:rPr lang="ja"/>
              <a:t>P値: 0.0179</a:t>
            </a:r>
            <a:endParaRPr/>
          </a:p>
          <a:p>
            <a:pPr indent="0" lvl="0" marL="0" rtl="0" algn="l">
              <a:spcBef>
                <a:spcPts val="0"/>
              </a:spcBef>
              <a:spcAft>
                <a:spcPts val="0"/>
              </a:spcAft>
              <a:buNone/>
            </a:pPr>
            <a:r>
              <a:rPr lang="ja"/>
              <a:t>相関係数 (Pearson): 0.320</a:t>
            </a:r>
            <a:endParaRPr/>
          </a:p>
          <a:p>
            <a:pPr indent="0" lvl="0" marL="0" rtl="0" algn="l">
              <a:spcBef>
                <a:spcPts val="0"/>
              </a:spcBef>
              <a:spcAft>
                <a:spcPts val="0"/>
              </a:spcAft>
              <a:buNone/>
            </a:pPr>
            <a:r>
              <a:rPr lang="ja"/>
              <a:t>P値: 0.00199</a:t>
            </a:r>
            <a:endParaRPr/>
          </a:p>
          <a:p>
            <a:pPr indent="0" lvl="0" marL="0" rtl="0" algn="l">
              <a:spcBef>
                <a:spcPts val="0"/>
              </a:spcBef>
              <a:spcAft>
                <a:spcPts val="0"/>
              </a:spcAft>
              <a:buNone/>
            </a:pPr>
            <a:r>
              <a:rPr lang="ja"/>
              <a:t>相関係数 (Pearson): 0.010</a:t>
            </a:r>
            <a:endParaRPr/>
          </a:p>
          <a:p>
            <a:pPr indent="0" lvl="0" marL="0" rtl="0" algn="l">
              <a:spcBef>
                <a:spcPts val="0"/>
              </a:spcBef>
              <a:spcAft>
                <a:spcPts val="0"/>
              </a:spcAft>
              <a:buNone/>
            </a:pPr>
            <a:r>
              <a:rPr lang="ja"/>
              <a:t>P値: 0.926</a:t>
            </a:r>
            <a:endParaRPr/>
          </a:p>
          <a:p>
            <a:pPr indent="0" lvl="0" marL="0" rtl="0" algn="l">
              <a:spcBef>
                <a:spcPts val="0"/>
              </a:spcBef>
              <a:spcAft>
                <a:spcPts val="0"/>
              </a:spcAft>
              <a:buNone/>
            </a:pPr>
            <a:r>
              <a:rPr lang="ja"/>
              <a:t>相関係数 (Pearson): 0.247</a:t>
            </a:r>
            <a:endParaRPr/>
          </a:p>
          <a:p>
            <a:pPr indent="0" lvl="0" marL="0" rtl="0" algn="l">
              <a:spcBef>
                <a:spcPts val="0"/>
              </a:spcBef>
              <a:spcAft>
                <a:spcPts val="0"/>
              </a:spcAft>
              <a:buNone/>
            </a:pPr>
            <a:r>
              <a:rPr lang="ja"/>
              <a:t>P値: 0.0183</a:t>
            </a:r>
            <a:endParaRPr/>
          </a:p>
          <a:p>
            <a:pPr indent="0" lvl="0" marL="0" rtl="0" algn="l">
              <a:spcBef>
                <a:spcPts val="0"/>
              </a:spcBef>
              <a:spcAft>
                <a:spcPts val="0"/>
              </a:spcAft>
              <a:buNone/>
            </a:pPr>
            <a:r>
              <a:rPr lang="ja"/>
              <a:t>相関係数 (Pearson): 0.260</a:t>
            </a:r>
            <a:endParaRPr/>
          </a:p>
          <a:p>
            <a:pPr indent="0" lvl="0" marL="0" rtl="0" algn="l">
              <a:spcBef>
                <a:spcPts val="0"/>
              </a:spcBef>
              <a:spcAft>
                <a:spcPts val="0"/>
              </a:spcAft>
              <a:buNone/>
            </a:pPr>
            <a:r>
              <a:rPr lang="ja"/>
              <a:t>P値: 0.0129</a:t>
            </a:r>
            <a:endParaRPr/>
          </a:p>
          <a:p>
            <a:pPr indent="0" lvl="0" marL="0" rtl="0" algn="l">
              <a:spcBef>
                <a:spcPts val="0"/>
              </a:spcBef>
              <a:spcAft>
                <a:spcPts val="0"/>
              </a:spcAft>
              <a:buNone/>
            </a:pPr>
            <a:r>
              <a:rPr lang="ja"/>
              <a:t>相関係数 (Pearson): 0.139</a:t>
            </a:r>
            <a:endParaRPr/>
          </a:p>
          <a:p>
            <a:pPr indent="0" lvl="0" marL="0" rtl="0" algn="l">
              <a:spcBef>
                <a:spcPts val="0"/>
              </a:spcBef>
              <a:spcAft>
                <a:spcPts val="0"/>
              </a:spcAft>
              <a:buNone/>
            </a:pPr>
            <a:r>
              <a:rPr lang="ja"/>
              <a:t>P値: 0.19</a:t>
            </a:r>
            <a:endParaRPr/>
          </a:p>
          <a:p>
            <a:pPr indent="0" lvl="0" marL="0" rtl="0" algn="l">
              <a:spcBef>
                <a:spcPts val="0"/>
              </a:spcBef>
              <a:spcAft>
                <a:spcPts val="0"/>
              </a:spcAft>
              <a:buNone/>
            </a:pPr>
            <a:r>
              <a:rPr lang="ja"/>
              <a:t>0.3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0.115</a:t>
            </a:r>
            <a:endParaRPr/>
          </a:p>
          <a:p>
            <a:pPr indent="0" lvl="0" marL="0" rtl="0" algn="l">
              <a:spcBef>
                <a:spcPts val="0"/>
              </a:spcBef>
              <a:spcAft>
                <a:spcPts val="0"/>
              </a:spcAft>
              <a:buNone/>
            </a:pPr>
            <a:r>
              <a:rPr lang="ja"/>
              <a:t>P値: 0.248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0.118</a:t>
            </a:r>
            <a:endParaRPr/>
          </a:p>
          <a:p>
            <a:pPr indent="0" lvl="0" marL="0" rtl="0" algn="l">
              <a:spcBef>
                <a:spcPts val="0"/>
              </a:spcBef>
              <a:spcAft>
                <a:spcPts val="0"/>
              </a:spcAft>
              <a:buNone/>
            </a:pPr>
            <a:r>
              <a:rPr lang="ja"/>
              <a:t>P値: 0.233</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0.112</a:t>
            </a:r>
            <a:endParaRPr/>
          </a:p>
          <a:p>
            <a:pPr indent="0" lvl="0" marL="0" rtl="0" algn="l">
              <a:spcBef>
                <a:spcPts val="0"/>
              </a:spcBef>
              <a:spcAft>
                <a:spcPts val="0"/>
              </a:spcAft>
              <a:buNone/>
            </a:pPr>
            <a:r>
              <a:rPr lang="ja"/>
              <a:t>P値: 0.258</a:t>
            </a:r>
            <a:endParaRPr/>
          </a:p>
          <a:p>
            <a:pPr indent="0" lvl="0" marL="0" rtl="0" algn="l">
              <a:spcBef>
                <a:spcPts val="0"/>
              </a:spcBef>
              <a:spcAft>
                <a:spcPts val="0"/>
              </a:spcAft>
              <a:buNone/>
            </a:pPr>
            <a:r>
              <a:rPr lang="ja"/>
              <a:t>相関係数 (Pearson): 0.167</a:t>
            </a:r>
            <a:endParaRPr/>
          </a:p>
          <a:p>
            <a:pPr indent="0" lvl="0" marL="0" rtl="0" algn="l">
              <a:spcBef>
                <a:spcPts val="0"/>
              </a:spcBef>
              <a:spcAft>
                <a:spcPts val="0"/>
              </a:spcAft>
              <a:buNone/>
            </a:pPr>
            <a:r>
              <a:rPr lang="ja"/>
              <a:t>P値: 0.0927</a:t>
            </a:r>
            <a:endParaRPr/>
          </a:p>
          <a:p>
            <a:pPr indent="0" lvl="0" marL="0" rtl="0" algn="l">
              <a:spcBef>
                <a:spcPts val="0"/>
              </a:spcBef>
              <a:spcAft>
                <a:spcPts val="0"/>
              </a:spcAft>
              <a:buNone/>
            </a:pPr>
            <a:r>
              <a:rPr lang="ja"/>
              <a:t>相関係数 (Pearson): 0.141</a:t>
            </a:r>
            <a:endParaRPr/>
          </a:p>
          <a:p>
            <a:pPr indent="0" lvl="0" marL="0" rtl="0" algn="l">
              <a:spcBef>
                <a:spcPts val="0"/>
              </a:spcBef>
              <a:spcAft>
                <a:spcPts val="0"/>
              </a:spcAft>
              <a:buNone/>
            </a:pPr>
            <a:r>
              <a:rPr lang="ja"/>
              <a:t>P値: 0.154</a:t>
            </a:r>
            <a:endParaRPr/>
          </a:p>
          <a:p>
            <a:pPr indent="0" lvl="0" marL="0" rtl="0" algn="l">
              <a:spcBef>
                <a:spcPts val="0"/>
              </a:spcBef>
              <a:spcAft>
                <a:spcPts val="0"/>
              </a:spcAft>
              <a:buNone/>
            </a:pPr>
            <a:r>
              <a:rPr lang="ja"/>
              <a:t>相関係数 (Pearson): 0.197</a:t>
            </a:r>
            <a:endParaRPr/>
          </a:p>
          <a:p>
            <a:pPr indent="0" lvl="0" marL="0" rtl="0" algn="l">
              <a:spcBef>
                <a:spcPts val="0"/>
              </a:spcBef>
              <a:spcAft>
                <a:spcPts val="0"/>
              </a:spcAft>
              <a:buNone/>
            </a:pPr>
            <a:r>
              <a:rPr lang="ja"/>
              <a:t>P値: 0.0465</a:t>
            </a:r>
            <a:endParaRPr/>
          </a:p>
          <a:p>
            <a:pPr indent="0" lvl="0" marL="0" rtl="0" algn="l">
              <a:spcBef>
                <a:spcPts val="0"/>
              </a:spcBef>
              <a:spcAft>
                <a:spcPts val="0"/>
              </a:spcAft>
              <a:buNone/>
            </a:pPr>
            <a:r>
              <a:rPr lang="ja"/>
              <a:t>相関係数 (Pearson): -0.016</a:t>
            </a:r>
            <a:endParaRPr/>
          </a:p>
          <a:p>
            <a:pPr indent="0" lvl="0" marL="0" rtl="0" algn="l">
              <a:spcBef>
                <a:spcPts val="0"/>
              </a:spcBef>
              <a:spcAft>
                <a:spcPts val="0"/>
              </a:spcAft>
              <a:buNone/>
            </a:pPr>
            <a:r>
              <a:rPr lang="ja"/>
              <a:t>P値: 0.875</a:t>
            </a:r>
            <a:endParaRPr/>
          </a:p>
          <a:p>
            <a:pPr indent="0" lvl="0" marL="0" rtl="0" algn="l">
              <a:spcBef>
                <a:spcPts val="0"/>
              </a:spcBef>
              <a:spcAft>
                <a:spcPts val="0"/>
              </a:spcAft>
              <a:buNone/>
            </a:pPr>
            <a:r>
              <a:rPr lang="ja"/>
              <a:t>相関係数 (Pearson): 0.158</a:t>
            </a:r>
            <a:endParaRPr/>
          </a:p>
          <a:p>
            <a:pPr indent="0" lvl="0" marL="0" rtl="0" algn="l">
              <a:spcBef>
                <a:spcPts val="0"/>
              </a:spcBef>
              <a:spcAft>
                <a:spcPts val="0"/>
              </a:spcAft>
              <a:buNone/>
            </a:pPr>
            <a:r>
              <a:rPr lang="ja"/>
              <a:t>P値: 0.111</a:t>
            </a:r>
            <a:endParaRPr/>
          </a:p>
          <a:p>
            <a:pPr indent="0" lvl="0" marL="0" rtl="0" algn="l">
              <a:spcBef>
                <a:spcPts val="0"/>
              </a:spcBef>
              <a:spcAft>
                <a:spcPts val="0"/>
              </a:spcAft>
              <a:buNone/>
            </a:pPr>
            <a:r>
              <a:rPr lang="ja"/>
              <a:t>相関係数 (Pearson): 0.149</a:t>
            </a:r>
            <a:endParaRPr/>
          </a:p>
          <a:p>
            <a:pPr indent="0" lvl="0" marL="0" rtl="0" algn="l">
              <a:spcBef>
                <a:spcPts val="0"/>
              </a:spcBef>
              <a:spcAft>
                <a:spcPts val="0"/>
              </a:spcAft>
              <a:buNone/>
            </a:pPr>
            <a:r>
              <a:rPr lang="ja"/>
              <a:t>P値: 0.133</a:t>
            </a:r>
            <a:endParaRPr/>
          </a:p>
          <a:p>
            <a:pPr indent="0" lvl="0" marL="0" rtl="0" algn="l">
              <a:spcBef>
                <a:spcPts val="0"/>
              </a:spcBef>
              <a:spcAft>
                <a:spcPts val="0"/>
              </a:spcAft>
              <a:buNone/>
            </a:pPr>
            <a:r>
              <a:rPr lang="ja"/>
              <a:t>相関係数 (Pearson): 0.087</a:t>
            </a:r>
            <a:endParaRPr/>
          </a:p>
          <a:p>
            <a:pPr indent="0" lvl="0" marL="0" rtl="0" algn="l">
              <a:spcBef>
                <a:spcPts val="0"/>
              </a:spcBef>
              <a:spcAft>
                <a:spcPts val="0"/>
              </a:spcAft>
              <a:buNone/>
            </a:pPr>
            <a:r>
              <a:rPr lang="ja"/>
              <a:t>P値: 0.38</a:t>
            </a:r>
            <a:endParaRPr/>
          </a:p>
          <a:p>
            <a:pPr indent="0" lvl="0" marL="0" rtl="0" algn="l">
              <a:spcBef>
                <a:spcPts val="0"/>
              </a:spcBef>
              <a:spcAft>
                <a:spcPts val="0"/>
              </a:spcAft>
              <a:buNone/>
            </a:pPr>
            <a:r>
              <a:rPr lang="ja"/>
              <a:t>0.4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0.163</a:t>
            </a:r>
            <a:endParaRPr/>
          </a:p>
          <a:p>
            <a:pPr indent="0" lvl="0" marL="0" rtl="0" algn="l">
              <a:spcBef>
                <a:spcPts val="0"/>
              </a:spcBef>
              <a:spcAft>
                <a:spcPts val="0"/>
              </a:spcAft>
              <a:buNone/>
            </a:pPr>
            <a:r>
              <a:rPr lang="ja"/>
              <a:t>P値: 0.0958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0.075</a:t>
            </a:r>
            <a:endParaRPr/>
          </a:p>
          <a:p>
            <a:pPr indent="0" lvl="0" marL="0" rtl="0" algn="l">
              <a:spcBef>
                <a:spcPts val="0"/>
              </a:spcBef>
              <a:spcAft>
                <a:spcPts val="0"/>
              </a:spcAft>
              <a:buNone/>
            </a:pPr>
            <a:r>
              <a:rPr lang="ja"/>
              <a:t>P値: 0.447</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0.074</a:t>
            </a:r>
            <a:endParaRPr/>
          </a:p>
          <a:p>
            <a:pPr indent="0" lvl="0" marL="0" rtl="0" algn="l">
              <a:spcBef>
                <a:spcPts val="0"/>
              </a:spcBef>
              <a:spcAft>
                <a:spcPts val="0"/>
              </a:spcAft>
              <a:buNone/>
            </a:pPr>
            <a:r>
              <a:rPr lang="ja"/>
              <a:t>P値: 0.452</a:t>
            </a:r>
            <a:endParaRPr/>
          </a:p>
          <a:p>
            <a:pPr indent="0" lvl="0" marL="0" rtl="0" algn="l">
              <a:spcBef>
                <a:spcPts val="0"/>
              </a:spcBef>
              <a:spcAft>
                <a:spcPts val="0"/>
              </a:spcAft>
              <a:buNone/>
            </a:pPr>
            <a:r>
              <a:rPr lang="ja"/>
              <a:t>相関係数 (Pearson): 0.101</a:t>
            </a:r>
            <a:endParaRPr/>
          </a:p>
          <a:p>
            <a:pPr indent="0" lvl="0" marL="0" rtl="0" algn="l">
              <a:spcBef>
                <a:spcPts val="0"/>
              </a:spcBef>
              <a:spcAft>
                <a:spcPts val="0"/>
              </a:spcAft>
              <a:buNone/>
            </a:pPr>
            <a:r>
              <a:rPr lang="ja"/>
              <a:t>P値: 0.304</a:t>
            </a:r>
            <a:endParaRPr/>
          </a:p>
          <a:p>
            <a:pPr indent="0" lvl="0" marL="0" rtl="0" algn="l">
              <a:spcBef>
                <a:spcPts val="0"/>
              </a:spcBef>
              <a:spcAft>
                <a:spcPts val="0"/>
              </a:spcAft>
              <a:buNone/>
            </a:pPr>
            <a:r>
              <a:rPr lang="ja"/>
              <a:t>相関係数 (Pearson): 0.081</a:t>
            </a:r>
            <a:endParaRPr/>
          </a:p>
          <a:p>
            <a:pPr indent="0" lvl="0" marL="0" rtl="0" algn="l">
              <a:spcBef>
                <a:spcPts val="0"/>
              </a:spcBef>
              <a:spcAft>
                <a:spcPts val="0"/>
              </a:spcAft>
              <a:buNone/>
            </a:pPr>
            <a:r>
              <a:rPr lang="ja"/>
              <a:t>P値: 0.413</a:t>
            </a:r>
            <a:endParaRPr/>
          </a:p>
          <a:p>
            <a:pPr indent="0" lvl="0" marL="0" rtl="0" algn="l">
              <a:spcBef>
                <a:spcPts val="0"/>
              </a:spcBef>
              <a:spcAft>
                <a:spcPts val="0"/>
              </a:spcAft>
              <a:buNone/>
            </a:pPr>
            <a:r>
              <a:rPr lang="ja"/>
              <a:t>相関係数 (Pearson): 0.162</a:t>
            </a:r>
            <a:endParaRPr/>
          </a:p>
          <a:p>
            <a:pPr indent="0" lvl="0" marL="0" rtl="0" algn="l">
              <a:spcBef>
                <a:spcPts val="0"/>
              </a:spcBef>
              <a:spcAft>
                <a:spcPts val="0"/>
              </a:spcAft>
              <a:buNone/>
            </a:pPr>
            <a:r>
              <a:rPr lang="ja"/>
              <a:t>P値: 0.0977</a:t>
            </a:r>
            <a:endParaRPr/>
          </a:p>
          <a:p>
            <a:pPr indent="0" lvl="0" marL="0" rtl="0" algn="l">
              <a:spcBef>
                <a:spcPts val="0"/>
              </a:spcBef>
              <a:spcAft>
                <a:spcPts val="0"/>
              </a:spcAft>
              <a:buNone/>
            </a:pPr>
            <a:r>
              <a:rPr lang="ja"/>
              <a:t>相関係数 (Pearson): 0.033</a:t>
            </a:r>
            <a:endParaRPr/>
          </a:p>
          <a:p>
            <a:pPr indent="0" lvl="0" marL="0" rtl="0" algn="l">
              <a:spcBef>
                <a:spcPts val="0"/>
              </a:spcBef>
              <a:spcAft>
                <a:spcPts val="0"/>
              </a:spcAft>
              <a:buNone/>
            </a:pPr>
            <a:r>
              <a:rPr lang="ja"/>
              <a:t>P値: 0.741</a:t>
            </a:r>
            <a:endParaRPr/>
          </a:p>
          <a:p>
            <a:pPr indent="0" lvl="0" marL="0" rtl="0" algn="l">
              <a:spcBef>
                <a:spcPts val="0"/>
              </a:spcBef>
              <a:spcAft>
                <a:spcPts val="0"/>
              </a:spcAft>
              <a:buNone/>
            </a:pPr>
            <a:r>
              <a:rPr lang="ja"/>
              <a:t>相関係数 (Pearson): 0.076</a:t>
            </a:r>
            <a:endParaRPr/>
          </a:p>
          <a:p>
            <a:pPr indent="0" lvl="0" marL="0" rtl="0" algn="l">
              <a:spcBef>
                <a:spcPts val="0"/>
              </a:spcBef>
              <a:spcAft>
                <a:spcPts val="0"/>
              </a:spcAft>
              <a:buNone/>
            </a:pPr>
            <a:r>
              <a:rPr lang="ja"/>
              <a:t>P値: 0.439</a:t>
            </a:r>
            <a:endParaRPr/>
          </a:p>
          <a:p>
            <a:pPr indent="0" lvl="0" marL="0" rtl="0" algn="l">
              <a:spcBef>
                <a:spcPts val="0"/>
              </a:spcBef>
              <a:spcAft>
                <a:spcPts val="0"/>
              </a:spcAft>
              <a:buNone/>
            </a:pPr>
            <a:r>
              <a:rPr lang="ja"/>
              <a:t>相関係数 (Pearson): 0.065</a:t>
            </a:r>
            <a:endParaRPr/>
          </a:p>
          <a:p>
            <a:pPr indent="0" lvl="0" marL="0" rtl="0" algn="l">
              <a:spcBef>
                <a:spcPts val="0"/>
              </a:spcBef>
              <a:spcAft>
                <a:spcPts val="0"/>
              </a:spcAft>
              <a:buNone/>
            </a:pPr>
            <a:r>
              <a:rPr lang="ja"/>
              <a:t>P値: 0.512</a:t>
            </a:r>
            <a:endParaRPr/>
          </a:p>
          <a:p>
            <a:pPr indent="0" lvl="0" marL="0" rtl="0" algn="l">
              <a:spcBef>
                <a:spcPts val="0"/>
              </a:spcBef>
              <a:spcAft>
                <a:spcPts val="0"/>
              </a:spcAft>
              <a:buNone/>
            </a:pPr>
            <a:r>
              <a:rPr lang="ja"/>
              <a:t>相関係数 (Pearson): 0.028</a:t>
            </a:r>
            <a:endParaRPr/>
          </a:p>
          <a:p>
            <a:pPr indent="0" lvl="0" marL="0" rtl="0" algn="l">
              <a:spcBef>
                <a:spcPts val="0"/>
              </a:spcBef>
              <a:spcAft>
                <a:spcPts val="0"/>
              </a:spcAft>
              <a:buNone/>
            </a:pPr>
            <a:r>
              <a:rPr lang="ja"/>
              <a:t>P値: 0.776</a:t>
            </a:r>
            <a:endParaRPr/>
          </a:p>
          <a:p>
            <a:pPr indent="0" lvl="0" marL="0" rtl="0" algn="l">
              <a:spcBef>
                <a:spcPts val="0"/>
              </a:spcBef>
              <a:spcAft>
                <a:spcPts val="0"/>
              </a:spcAft>
              <a:buNone/>
            </a:pPr>
            <a:r>
              <a:rPr lang="ja"/>
              <a:t>0.5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0.164</a:t>
            </a:r>
            <a:endParaRPr/>
          </a:p>
          <a:p>
            <a:pPr indent="0" lvl="0" marL="0" rtl="0" algn="l">
              <a:spcBef>
                <a:spcPts val="0"/>
              </a:spcBef>
              <a:spcAft>
                <a:spcPts val="0"/>
              </a:spcAft>
              <a:buNone/>
            </a:pPr>
            <a:r>
              <a:rPr lang="ja"/>
              <a:t>P値: 0.0915</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0.045</a:t>
            </a:r>
            <a:endParaRPr/>
          </a:p>
          <a:p>
            <a:pPr indent="0" lvl="0" marL="0" rtl="0" algn="l">
              <a:spcBef>
                <a:spcPts val="0"/>
              </a:spcBef>
              <a:spcAft>
                <a:spcPts val="0"/>
              </a:spcAft>
              <a:buNone/>
            </a:pPr>
            <a:r>
              <a:rPr lang="ja"/>
              <a:t>P値: 0.644</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0.986</a:t>
            </a:r>
            <a:endParaRPr/>
          </a:p>
          <a:p>
            <a:pPr indent="0" lvl="0" marL="0" rtl="0" algn="l">
              <a:spcBef>
                <a:spcPts val="0"/>
              </a:spcBef>
              <a:spcAft>
                <a:spcPts val="0"/>
              </a:spcAft>
              <a:buNone/>
            </a:pPr>
            <a:r>
              <a:rPr lang="ja"/>
              <a:t>相関係数 (Pearson): 0.021</a:t>
            </a:r>
            <a:endParaRPr/>
          </a:p>
          <a:p>
            <a:pPr indent="0" lvl="0" marL="0" rtl="0" algn="l">
              <a:spcBef>
                <a:spcPts val="0"/>
              </a:spcBef>
              <a:spcAft>
                <a:spcPts val="0"/>
              </a:spcAft>
              <a:buNone/>
            </a:pPr>
            <a:r>
              <a:rPr lang="ja"/>
              <a:t>P値: 0.831</a:t>
            </a:r>
            <a:endParaRPr/>
          </a:p>
          <a:p>
            <a:pPr indent="0" lvl="0" marL="0" rtl="0" algn="l">
              <a:spcBef>
                <a:spcPts val="0"/>
              </a:spcBef>
              <a:spcAft>
                <a:spcPts val="0"/>
              </a:spcAft>
              <a:buNone/>
            </a:pPr>
            <a:r>
              <a:rPr lang="ja"/>
              <a:t>相関係数 (Pearson): 0.012</a:t>
            </a:r>
            <a:endParaRPr/>
          </a:p>
          <a:p>
            <a:pPr indent="0" lvl="0" marL="0" rtl="0" algn="l">
              <a:spcBef>
                <a:spcPts val="0"/>
              </a:spcBef>
              <a:spcAft>
                <a:spcPts val="0"/>
              </a:spcAft>
              <a:buNone/>
            </a:pPr>
            <a:r>
              <a:rPr lang="ja"/>
              <a:t>P値: 0.902</a:t>
            </a:r>
            <a:endParaRPr/>
          </a:p>
          <a:p>
            <a:pPr indent="0" lvl="0" marL="0" rtl="0" algn="l">
              <a:spcBef>
                <a:spcPts val="0"/>
              </a:spcBef>
              <a:spcAft>
                <a:spcPts val="0"/>
              </a:spcAft>
              <a:buNone/>
            </a:pPr>
            <a:r>
              <a:rPr lang="ja"/>
              <a:t>相関係数 (Pearson): 0.101</a:t>
            </a:r>
            <a:endParaRPr/>
          </a:p>
          <a:p>
            <a:pPr indent="0" lvl="0" marL="0" rtl="0" algn="l">
              <a:spcBef>
                <a:spcPts val="0"/>
              </a:spcBef>
              <a:spcAft>
                <a:spcPts val="0"/>
              </a:spcAft>
              <a:buNone/>
            </a:pPr>
            <a:r>
              <a:rPr lang="ja"/>
              <a:t>P値: 0.3</a:t>
            </a:r>
            <a:endParaRPr/>
          </a:p>
          <a:p>
            <a:pPr indent="0" lvl="0" marL="0" rtl="0" algn="l">
              <a:spcBef>
                <a:spcPts val="0"/>
              </a:spcBef>
              <a:spcAft>
                <a:spcPts val="0"/>
              </a:spcAft>
              <a:buNone/>
            </a:pPr>
            <a:r>
              <a:rPr lang="ja"/>
              <a:t>相関係数 (Pearson): 0.080</a:t>
            </a:r>
            <a:endParaRPr/>
          </a:p>
          <a:p>
            <a:pPr indent="0" lvl="0" marL="0" rtl="0" algn="l">
              <a:spcBef>
                <a:spcPts val="0"/>
              </a:spcBef>
              <a:spcAft>
                <a:spcPts val="0"/>
              </a:spcAft>
              <a:buNone/>
            </a:pPr>
            <a:r>
              <a:rPr lang="ja"/>
              <a:t>P値: 0.41</a:t>
            </a:r>
            <a:endParaRPr/>
          </a:p>
          <a:p>
            <a:pPr indent="0" lvl="0" marL="0" rtl="0" algn="l">
              <a:spcBef>
                <a:spcPts val="0"/>
              </a:spcBef>
              <a:spcAft>
                <a:spcPts val="0"/>
              </a:spcAft>
              <a:buNone/>
            </a:pPr>
            <a:r>
              <a:rPr lang="ja"/>
              <a:t>相関係数 (Pearson): 0.020</a:t>
            </a:r>
            <a:endParaRPr/>
          </a:p>
          <a:p>
            <a:pPr indent="0" lvl="0" marL="0" rtl="0" algn="l">
              <a:spcBef>
                <a:spcPts val="0"/>
              </a:spcBef>
              <a:spcAft>
                <a:spcPts val="0"/>
              </a:spcAft>
              <a:buNone/>
            </a:pPr>
            <a:r>
              <a:rPr lang="ja"/>
              <a:t>P値: 0.842</a:t>
            </a:r>
            <a:endParaRPr/>
          </a:p>
          <a:p>
            <a:pPr indent="0" lvl="0" marL="0" rtl="0" algn="l">
              <a:spcBef>
                <a:spcPts val="0"/>
              </a:spcBef>
              <a:spcAft>
                <a:spcPts val="0"/>
              </a:spcAft>
              <a:buNone/>
            </a:pPr>
            <a:r>
              <a:rPr lang="ja"/>
              <a:t>相関係数 (Pearson): 0.040</a:t>
            </a:r>
            <a:endParaRPr/>
          </a:p>
          <a:p>
            <a:pPr indent="0" lvl="0" marL="0" rtl="0" algn="l">
              <a:spcBef>
                <a:spcPts val="0"/>
              </a:spcBef>
              <a:spcAft>
                <a:spcPts val="0"/>
              </a:spcAft>
              <a:buNone/>
            </a:pPr>
            <a:r>
              <a:rPr lang="ja"/>
              <a:t>P値: 0.682</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a:t>
            </a:r>
            <a:endParaRPr/>
          </a:p>
          <a:p>
            <a:pPr indent="0" lvl="0" marL="0" rtl="0" algn="l">
              <a:spcBef>
                <a:spcPts val="0"/>
              </a:spcBef>
              <a:spcAft>
                <a:spcPts val="0"/>
              </a:spcAft>
              <a:buNone/>
            </a:pPr>
            <a:r>
              <a:rPr lang="ja"/>
              <a:t>0.6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0.123</a:t>
            </a:r>
            <a:endParaRPr/>
          </a:p>
          <a:p>
            <a:pPr indent="0" lvl="0" marL="0" rtl="0" algn="l">
              <a:spcBef>
                <a:spcPts val="0"/>
              </a:spcBef>
              <a:spcAft>
                <a:spcPts val="0"/>
              </a:spcAft>
              <a:buNone/>
            </a:pPr>
            <a:r>
              <a:rPr lang="ja"/>
              <a:t>P値: 0.207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0.060</a:t>
            </a:r>
            <a:endParaRPr/>
          </a:p>
          <a:p>
            <a:pPr indent="0" lvl="0" marL="0" rtl="0" algn="l">
              <a:spcBef>
                <a:spcPts val="0"/>
              </a:spcBef>
              <a:spcAft>
                <a:spcPts val="0"/>
              </a:spcAft>
              <a:buNone/>
            </a:pPr>
            <a:r>
              <a:rPr lang="ja"/>
              <a:t>P値: 0.538</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0.018</a:t>
            </a:r>
            <a:endParaRPr/>
          </a:p>
          <a:p>
            <a:pPr indent="0" lvl="0" marL="0" rtl="0" algn="l">
              <a:spcBef>
                <a:spcPts val="0"/>
              </a:spcBef>
              <a:spcAft>
                <a:spcPts val="0"/>
              </a:spcAft>
              <a:buNone/>
            </a:pPr>
            <a:r>
              <a:rPr lang="ja"/>
              <a:t>P値: 0.852</a:t>
            </a:r>
            <a:endParaRPr/>
          </a:p>
          <a:p>
            <a:pPr indent="0" lvl="0" marL="0" rtl="0" algn="l">
              <a:spcBef>
                <a:spcPts val="0"/>
              </a:spcBef>
              <a:spcAft>
                <a:spcPts val="0"/>
              </a:spcAft>
              <a:buNone/>
            </a:pPr>
            <a:r>
              <a:rPr lang="ja"/>
              <a:t>相関係数 (Pearson): 0.057</a:t>
            </a:r>
            <a:endParaRPr/>
          </a:p>
          <a:p>
            <a:pPr indent="0" lvl="0" marL="0" rtl="0" algn="l">
              <a:spcBef>
                <a:spcPts val="0"/>
              </a:spcBef>
              <a:spcAft>
                <a:spcPts val="0"/>
              </a:spcAft>
              <a:buNone/>
            </a:pPr>
            <a:r>
              <a:rPr lang="ja"/>
              <a:t>P値: 0.56</a:t>
            </a:r>
            <a:endParaRPr/>
          </a:p>
          <a:p>
            <a:pPr indent="0" lvl="0" marL="0" rtl="0" algn="l">
              <a:spcBef>
                <a:spcPts val="0"/>
              </a:spcBef>
              <a:spcAft>
                <a:spcPts val="0"/>
              </a:spcAft>
              <a:buNone/>
            </a:pPr>
            <a:r>
              <a:rPr lang="ja"/>
              <a:t>相関係数 (Pearson): 0.047</a:t>
            </a:r>
            <a:endParaRPr/>
          </a:p>
          <a:p>
            <a:pPr indent="0" lvl="0" marL="0" rtl="0" algn="l">
              <a:spcBef>
                <a:spcPts val="0"/>
              </a:spcBef>
              <a:spcAft>
                <a:spcPts val="0"/>
              </a:spcAft>
              <a:buNone/>
            </a:pPr>
            <a:r>
              <a:rPr lang="ja"/>
              <a:t>P値: 0.633</a:t>
            </a:r>
            <a:endParaRPr/>
          </a:p>
          <a:p>
            <a:pPr indent="0" lvl="0" marL="0" rtl="0" algn="l">
              <a:spcBef>
                <a:spcPts val="0"/>
              </a:spcBef>
              <a:spcAft>
                <a:spcPts val="0"/>
              </a:spcAft>
              <a:buNone/>
            </a:pPr>
            <a:r>
              <a:rPr lang="ja"/>
              <a:t>相関係数 (Pearson): 0.112</a:t>
            </a:r>
            <a:endParaRPr/>
          </a:p>
          <a:p>
            <a:pPr indent="0" lvl="0" marL="0" rtl="0" algn="l">
              <a:spcBef>
                <a:spcPts val="0"/>
              </a:spcBef>
              <a:spcAft>
                <a:spcPts val="0"/>
              </a:spcAft>
              <a:buNone/>
            </a:pPr>
            <a:r>
              <a:rPr lang="ja"/>
              <a:t>P値: 0.252</a:t>
            </a:r>
            <a:endParaRPr/>
          </a:p>
          <a:p>
            <a:pPr indent="0" lvl="0" marL="0" rtl="0" algn="l">
              <a:spcBef>
                <a:spcPts val="0"/>
              </a:spcBef>
              <a:spcAft>
                <a:spcPts val="0"/>
              </a:spcAft>
              <a:buNone/>
            </a:pPr>
            <a:r>
              <a:rPr lang="ja"/>
              <a:t>相関係数 (Pearson): 0.057</a:t>
            </a:r>
            <a:endParaRPr/>
          </a:p>
          <a:p>
            <a:pPr indent="0" lvl="0" marL="0" rtl="0" algn="l">
              <a:spcBef>
                <a:spcPts val="0"/>
              </a:spcBef>
              <a:spcAft>
                <a:spcPts val="0"/>
              </a:spcAft>
              <a:buNone/>
            </a:pPr>
            <a:r>
              <a:rPr lang="ja"/>
              <a:t>P値: 0.563</a:t>
            </a:r>
            <a:endParaRPr/>
          </a:p>
          <a:p>
            <a:pPr indent="0" lvl="0" marL="0" rtl="0" algn="l">
              <a:spcBef>
                <a:spcPts val="0"/>
              </a:spcBef>
              <a:spcAft>
                <a:spcPts val="0"/>
              </a:spcAft>
              <a:buNone/>
            </a:pPr>
            <a:r>
              <a:rPr lang="ja"/>
              <a:t>相関係数 (Pearson): 0.057</a:t>
            </a:r>
            <a:endParaRPr/>
          </a:p>
          <a:p>
            <a:pPr indent="0" lvl="0" marL="0" rtl="0" algn="l">
              <a:spcBef>
                <a:spcPts val="0"/>
              </a:spcBef>
              <a:spcAft>
                <a:spcPts val="0"/>
              </a:spcAft>
              <a:buNone/>
            </a:pPr>
            <a:r>
              <a:rPr lang="ja"/>
              <a:t>P値: 0.557</a:t>
            </a:r>
            <a:endParaRPr/>
          </a:p>
          <a:p>
            <a:pPr indent="0" lvl="0" marL="0" rtl="0" algn="l">
              <a:spcBef>
                <a:spcPts val="0"/>
              </a:spcBef>
              <a:spcAft>
                <a:spcPts val="0"/>
              </a:spcAft>
              <a:buNone/>
            </a:pPr>
            <a:r>
              <a:rPr lang="ja"/>
              <a:t>相関係数 (Pearson): 0.061</a:t>
            </a:r>
            <a:endParaRPr/>
          </a:p>
          <a:p>
            <a:pPr indent="0" lvl="0" marL="0" rtl="0" algn="l">
              <a:spcBef>
                <a:spcPts val="0"/>
              </a:spcBef>
              <a:spcAft>
                <a:spcPts val="0"/>
              </a:spcAft>
              <a:buNone/>
            </a:pPr>
            <a:r>
              <a:rPr lang="ja"/>
              <a:t>P値: 0.533</a:t>
            </a:r>
            <a:endParaRPr/>
          </a:p>
          <a:p>
            <a:pPr indent="0" lvl="0" marL="0" rtl="0" algn="l">
              <a:spcBef>
                <a:spcPts val="0"/>
              </a:spcBef>
              <a:spcAft>
                <a:spcPts val="0"/>
              </a:spcAft>
              <a:buNone/>
            </a:pPr>
            <a:r>
              <a:rPr lang="ja"/>
              <a:t>相関係数 (Pearson): 0.020</a:t>
            </a:r>
            <a:endParaRPr/>
          </a:p>
          <a:p>
            <a:pPr indent="0" lvl="0" marL="0" rtl="0" algn="l">
              <a:spcBef>
                <a:spcPts val="0"/>
              </a:spcBef>
              <a:spcAft>
                <a:spcPts val="0"/>
              </a:spcAft>
              <a:buNone/>
            </a:pPr>
            <a:r>
              <a:rPr lang="ja"/>
              <a:t>P値: 0.84</a:t>
            </a:r>
            <a:endParaRPr/>
          </a:p>
          <a:p>
            <a:pPr indent="0" lvl="0" marL="0" rtl="0" algn="l">
              <a:spcBef>
                <a:spcPts val="0"/>
              </a:spcBef>
              <a:spcAft>
                <a:spcPts val="0"/>
              </a:spcAft>
              <a:buNone/>
            </a:pPr>
            <a:r>
              <a:rPr lang="ja"/>
              <a:t>0.7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0.212</a:t>
            </a:r>
            <a:endParaRPr/>
          </a:p>
          <a:p>
            <a:pPr indent="0" lvl="0" marL="0" rtl="0" algn="l">
              <a:spcBef>
                <a:spcPts val="0"/>
              </a:spcBef>
              <a:spcAft>
                <a:spcPts val="0"/>
              </a:spcAft>
              <a:buNone/>
            </a:pPr>
            <a:r>
              <a:rPr lang="ja"/>
              <a:t>P値: 0.0286</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0.008</a:t>
            </a:r>
            <a:endParaRPr/>
          </a:p>
          <a:p>
            <a:pPr indent="0" lvl="0" marL="0" rtl="0" algn="l">
              <a:spcBef>
                <a:spcPts val="0"/>
              </a:spcBef>
              <a:spcAft>
                <a:spcPts val="0"/>
              </a:spcAft>
              <a:buNone/>
            </a:pPr>
            <a:r>
              <a:rPr lang="ja"/>
              <a:t>P値: 0.935</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-0.042</a:t>
            </a:r>
            <a:endParaRPr/>
          </a:p>
          <a:p>
            <a:pPr indent="0" lvl="0" marL="0" rtl="0" algn="l">
              <a:spcBef>
                <a:spcPts val="0"/>
              </a:spcBef>
              <a:spcAft>
                <a:spcPts val="0"/>
              </a:spcAft>
              <a:buNone/>
            </a:pPr>
            <a:r>
              <a:rPr lang="ja"/>
              <a:t>P値: 0.669</a:t>
            </a:r>
            <a:endParaRPr/>
          </a:p>
          <a:p>
            <a:pPr indent="0" lvl="0" marL="0" rtl="0" algn="l">
              <a:spcBef>
                <a:spcPts val="0"/>
              </a:spcBef>
              <a:spcAft>
                <a:spcPts val="0"/>
              </a:spcAft>
              <a:buNone/>
            </a:pPr>
            <a:r>
              <a:rPr lang="ja"/>
              <a:t>相関係数 (Pearson): 0.031</a:t>
            </a:r>
            <a:endParaRPr/>
          </a:p>
          <a:p>
            <a:pPr indent="0" lvl="0" marL="0" rtl="0" algn="l">
              <a:spcBef>
                <a:spcPts val="0"/>
              </a:spcBef>
              <a:spcAft>
                <a:spcPts val="0"/>
              </a:spcAft>
              <a:buNone/>
            </a:pPr>
            <a:r>
              <a:rPr lang="ja"/>
              <a:t>P値: 0.751</a:t>
            </a:r>
            <a:endParaRPr/>
          </a:p>
          <a:p>
            <a:pPr indent="0" lvl="0" marL="0" rtl="0" algn="l">
              <a:spcBef>
                <a:spcPts val="0"/>
              </a:spcBef>
              <a:spcAft>
                <a:spcPts val="0"/>
              </a:spcAft>
              <a:buNone/>
            </a:pPr>
            <a:r>
              <a:rPr lang="ja"/>
              <a:t>相関係数 (Pearson): -0.015</a:t>
            </a:r>
            <a:endParaRPr/>
          </a:p>
          <a:p>
            <a:pPr indent="0" lvl="0" marL="0" rtl="0" algn="l">
              <a:spcBef>
                <a:spcPts val="0"/>
              </a:spcBef>
              <a:spcAft>
                <a:spcPts val="0"/>
              </a:spcAft>
              <a:buNone/>
            </a:pPr>
            <a:r>
              <a:rPr lang="ja"/>
              <a:t>P値: 0.882</a:t>
            </a:r>
            <a:endParaRPr/>
          </a:p>
          <a:p>
            <a:pPr indent="0" lvl="0" marL="0" rtl="0" algn="l">
              <a:spcBef>
                <a:spcPts val="0"/>
              </a:spcBef>
              <a:spcAft>
                <a:spcPts val="0"/>
              </a:spcAft>
              <a:buNone/>
            </a:pPr>
            <a:r>
              <a:rPr lang="ja"/>
              <a:t>相関係数 (Pearson): 0.089</a:t>
            </a:r>
            <a:endParaRPr/>
          </a:p>
          <a:p>
            <a:pPr indent="0" lvl="0" marL="0" rtl="0" algn="l">
              <a:spcBef>
                <a:spcPts val="0"/>
              </a:spcBef>
              <a:spcAft>
                <a:spcPts val="0"/>
              </a:spcAft>
              <a:buNone/>
            </a:pPr>
            <a:r>
              <a:rPr lang="ja"/>
              <a:t>P値: 0.364</a:t>
            </a:r>
            <a:endParaRPr/>
          </a:p>
          <a:p>
            <a:pPr indent="0" lvl="0" marL="0" rtl="0" algn="l">
              <a:spcBef>
                <a:spcPts val="0"/>
              </a:spcBef>
              <a:spcAft>
                <a:spcPts val="0"/>
              </a:spcAft>
              <a:buNone/>
            </a:pPr>
            <a:r>
              <a:rPr lang="ja"/>
              <a:t>相関係数 (Pearson): 0.060</a:t>
            </a:r>
            <a:endParaRPr/>
          </a:p>
          <a:p>
            <a:pPr indent="0" lvl="0" marL="0" rtl="0" algn="l">
              <a:spcBef>
                <a:spcPts val="0"/>
              </a:spcBef>
              <a:spcAft>
                <a:spcPts val="0"/>
              </a:spcAft>
              <a:buNone/>
            </a:pPr>
            <a:r>
              <a:rPr lang="ja"/>
              <a:t>P値: 0.54</a:t>
            </a:r>
            <a:endParaRPr/>
          </a:p>
          <a:p>
            <a:pPr indent="0" lvl="0" marL="0" rtl="0" algn="l">
              <a:spcBef>
                <a:spcPts val="0"/>
              </a:spcBef>
              <a:spcAft>
                <a:spcPts val="0"/>
              </a:spcAft>
              <a:buNone/>
            </a:pPr>
            <a:r>
              <a:rPr lang="ja"/>
              <a:t>相関係数 (Pearson): -0.003</a:t>
            </a:r>
            <a:endParaRPr/>
          </a:p>
          <a:p>
            <a:pPr indent="0" lvl="0" marL="0" rtl="0" algn="l">
              <a:spcBef>
                <a:spcPts val="0"/>
              </a:spcBef>
              <a:spcAft>
                <a:spcPts val="0"/>
              </a:spcAft>
              <a:buNone/>
            </a:pPr>
            <a:r>
              <a:rPr lang="ja"/>
              <a:t>P値: 0.976</a:t>
            </a:r>
            <a:endParaRPr/>
          </a:p>
          <a:p>
            <a:pPr indent="0" lvl="0" marL="0" rtl="0" algn="l">
              <a:spcBef>
                <a:spcPts val="0"/>
              </a:spcBef>
              <a:spcAft>
                <a:spcPts val="0"/>
              </a:spcAft>
              <a:buNone/>
            </a:pPr>
            <a:r>
              <a:rPr lang="ja"/>
              <a:t>相関係数 (Pearson): 0.014</a:t>
            </a:r>
            <a:endParaRPr/>
          </a:p>
          <a:p>
            <a:pPr indent="0" lvl="0" marL="0" rtl="0" algn="l">
              <a:spcBef>
                <a:spcPts val="0"/>
              </a:spcBef>
              <a:spcAft>
                <a:spcPts val="0"/>
              </a:spcAft>
              <a:buNone/>
            </a:pPr>
            <a:r>
              <a:rPr lang="ja"/>
              <a:t>P値: 0.889</a:t>
            </a:r>
            <a:endParaRPr/>
          </a:p>
          <a:p>
            <a:pPr indent="0" lvl="0" marL="0" rtl="0" algn="l">
              <a:spcBef>
                <a:spcPts val="0"/>
              </a:spcBef>
              <a:spcAft>
                <a:spcPts val="0"/>
              </a:spcAft>
              <a:buNone/>
            </a:pPr>
            <a:r>
              <a:rPr lang="ja"/>
              <a:t>相関係数 (Pearson): -0.039</a:t>
            </a:r>
            <a:endParaRPr/>
          </a:p>
          <a:p>
            <a:pPr indent="0" lvl="0" marL="0" rtl="0" algn="l">
              <a:spcBef>
                <a:spcPts val="0"/>
              </a:spcBef>
              <a:spcAft>
                <a:spcPts val="0"/>
              </a:spcAft>
              <a:buNone/>
            </a:pPr>
            <a:r>
              <a:rPr lang="ja"/>
              <a:t>P値: 0.689</a:t>
            </a:r>
            <a:endParaRPr/>
          </a:p>
          <a:p>
            <a:pPr indent="0" lvl="0" marL="0" rtl="0" algn="l">
              <a:spcBef>
                <a:spcPts val="0"/>
              </a:spcBef>
              <a:spcAft>
                <a:spcPts val="0"/>
              </a:spcAft>
              <a:buNone/>
            </a:pPr>
            <a:r>
              <a:rPr lang="ja"/>
              <a:t>0.8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0.240</a:t>
            </a:r>
            <a:endParaRPr/>
          </a:p>
          <a:p>
            <a:pPr indent="0" lvl="0" marL="0" rtl="0" algn="l">
              <a:spcBef>
                <a:spcPts val="0"/>
              </a:spcBef>
              <a:spcAft>
                <a:spcPts val="0"/>
              </a:spcAft>
              <a:buNone/>
            </a:pPr>
            <a:r>
              <a:rPr lang="ja"/>
              <a:t>P値: 0.0127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0.046</a:t>
            </a:r>
            <a:endParaRPr/>
          </a:p>
          <a:p>
            <a:pPr indent="0" lvl="0" marL="0" rtl="0" algn="l">
              <a:spcBef>
                <a:spcPts val="0"/>
              </a:spcBef>
              <a:spcAft>
                <a:spcPts val="0"/>
              </a:spcAft>
              <a:buNone/>
            </a:pPr>
            <a:r>
              <a:rPr lang="ja"/>
              <a:t>P値: 0.637</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-0.025</a:t>
            </a:r>
            <a:endParaRPr/>
          </a:p>
          <a:p>
            <a:pPr indent="0" lvl="0" marL="0" rtl="0" algn="l">
              <a:spcBef>
                <a:spcPts val="0"/>
              </a:spcBef>
              <a:spcAft>
                <a:spcPts val="0"/>
              </a:spcAft>
              <a:buNone/>
            </a:pPr>
            <a:r>
              <a:rPr lang="ja"/>
              <a:t>P値: 0.802</a:t>
            </a:r>
            <a:endParaRPr/>
          </a:p>
          <a:p>
            <a:pPr indent="0" lvl="0" marL="0" rtl="0" algn="l">
              <a:spcBef>
                <a:spcPts val="0"/>
              </a:spcBef>
              <a:spcAft>
                <a:spcPts val="0"/>
              </a:spcAft>
              <a:buNone/>
            </a:pPr>
            <a:r>
              <a:rPr lang="ja"/>
              <a:t>相関係数 (Pearson): 0.066</a:t>
            </a:r>
            <a:endParaRPr/>
          </a:p>
          <a:p>
            <a:pPr indent="0" lvl="0" marL="0" rtl="0" algn="l">
              <a:spcBef>
                <a:spcPts val="0"/>
              </a:spcBef>
              <a:spcAft>
                <a:spcPts val="0"/>
              </a:spcAft>
              <a:buNone/>
            </a:pPr>
            <a:r>
              <a:rPr lang="ja"/>
              <a:t>P値: 0.496</a:t>
            </a:r>
            <a:endParaRPr/>
          </a:p>
          <a:p>
            <a:pPr indent="0" lvl="0" marL="0" rtl="0" algn="l">
              <a:spcBef>
                <a:spcPts val="0"/>
              </a:spcBef>
              <a:spcAft>
                <a:spcPts val="0"/>
              </a:spcAft>
              <a:buNone/>
            </a:pPr>
            <a:r>
              <a:rPr lang="ja"/>
              <a:t>相関係数 (Pearson): 0.011</a:t>
            </a:r>
            <a:endParaRPr/>
          </a:p>
          <a:p>
            <a:pPr indent="0" lvl="0" marL="0" rtl="0" algn="l">
              <a:spcBef>
                <a:spcPts val="0"/>
              </a:spcBef>
              <a:spcAft>
                <a:spcPts val="0"/>
              </a:spcAft>
              <a:buNone/>
            </a:pPr>
            <a:r>
              <a:rPr lang="ja"/>
              <a:t>P値: 0.909</a:t>
            </a:r>
            <a:endParaRPr/>
          </a:p>
          <a:p>
            <a:pPr indent="0" lvl="0" marL="0" rtl="0" algn="l">
              <a:spcBef>
                <a:spcPts val="0"/>
              </a:spcBef>
              <a:spcAft>
                <a:spcPts val="0"/>
              </a:spcAft>
              <a:buNone/>
            </a:pPr>
            <a:r>
              <a:rPr lang="ja"/>
              <a:t>相関係数 (Pearson): 0.108</a:t>
            </a:r>
            <a:endParaRPr/>
          </a:p>
          <a:p>
            <a:pPr indent="0" lvl="0" marL="0" rtl="0" algn="l">
              <a:spcBef>
                <a:spcPts val="0"/>
              </a:spcBef>
              <a:spcAft>
                <a:spcPts val="0"/>
              </a:spcAft>
              <a:buNone/>
            </a:pPr>
            <a:r>
              <a:rPr lang="ja"/>
              <a:t>P値: 0.268</a:t>
            </a:r>
            <a:endParaRPr/>
          </a:p>
          <a:p>
            <a:pPr indent="0" lvl="0" marL="0" rtl="0" algn="l">
              <a:spcBef>
                <a:spcPts val="0"/>
              </a:spcBef>
              <a:spcAft>
                <a:spcPts val="0"/>
              </a:spcAft>
              <a:buNone/>
            </a:pPr>
            <a:r>
              <a:rPr lang="ja"/>
              <a:t>相関係数 (Pearson): 0.103</a:t>
            </a:r>
            <a:endParaRPr/>
          </a:p>
          <a:p>
            <a:pPr indent="0" lvl="0" marL="0" rtl="0" algn="l">
              <a:spcBef>
                <a:spcPts val="0"/>
              </a:spcBef>
              <a:spcAft>
                <a:spcPts val="0"/>
              </a:spcAft>
              <a:buNone/>
            </a:pPr>
            <a:r>
              <a:rPr lang="ja"/>
              <a:t>P値: 0.293</a:t>
            </a:r>
            <a:endParaRPr/>
          </a:p>
          <a:p>
            <a:pPr indent="0" lvl="0" marL="0" rtl="0" algn="l">
              <a:spcBef>
                <a:spcPts val="0"/>
              </a:spcBef>
              <a:spcAft>
                <a:spcPts val="0"/>
              </a:spcAft>
              <a:buNone/>
            </a:pPr>
            <a:r>
              <a:rPr lang="ja"/>
              <a:t>相関係数 (Pearson): 0.019</a:t>
            </a:r>
            <a:endParaRPr/>
          </a:p>
          <a:p>
            <a:pPr indent="0" lvl="0" marL="0" rtl="0" algn="l">
              <a:spcBef>
                <a:spcPts val="0"/>
              </a:spcBef>
              <a:spcAft>
                <a:spcPts val="0"/>
              </a:spcAft>
              <a:buNone/>
            </a:pPr>
            <a:r>
              <a:rPr lang="ja"/>
              <a:t>P値: 0.847</a:t>
            </a:r>
            <a:endParaRPr/>
          </a:p>
          <a:p>
            <a:pPr indent="0" lvl="0" marL="0" rtl="0" algn="l">
              <a:spcBef>
                <a:spcPts val="0"/>
              </a:spcBef>
              <a:spcAft>
                <a:spcPts val="0"/>
              </a:spcAft>
              <a:buNone/>
            </a:pPr>
            <a:r>
              <a:rPr lang="ja"/>
              <a:t>相関係数 (Pearson): 0.035</a:t>
            </a:r>
            <a:endParaRPr/>
          </a:p>
          <a:p>
            <a:pPr indent="0" lvl="0" marL="0" rtl="0" algn="l">
              <a:spcBef>
                <a:spcPts val="0"/>
              </a:spcBef>
              <a:spcAft>
                <a:spcPts val="0"/>
              </a:spcAft>
              <a:buNone/>
            </a:pPr>
            <a:r>
              <a:rPr lang="ja"/>
              <a:t>P値: 0.722</a:t>
            </a:r>
            <a:endParaRPr/>
          </a:p>
          <a:p>
            <a:pPr indent="0" lvl="0" marL="0" rtl="0" algn="l">
              <a:spcBef>
                <a:spcPts val="0"/>
              </a:spcBef>
              <a:spcAft>
                <a:spcPts val="0"/>
              </a:spcAft>
              <a:buNone/>
            </a:pPr>
            <a:r>
              <a:rPr lang="ja"/>
              <a:t>相関係数 (Pearson): -0.011</a:t>
            </a:r>
            <a:endParaRPr/>
          </a:p>
          <a:p>
            <a:pPr indent="0" lvl="0" marL="0" rtl="0" algn="l">
              <a:spcBef>
                <a:spcPts val="0"/>
              </a:spcBef>
              <a:spcAft>
                <a:spcPts val="0"/>
              </a:spcAft>
              <a:buNone/>
            </a:pPr>
            <a:r>
              <a:rPr lang="ja"/>
              <a:t>P値: 0.91</a:t>
            </a:r>
            <a:endParaRPr/>
          </a:p>
          <a:p>
            <a:pPr indent="0" lvl="0" marL="0" rtl="0" algn="l">
              <a:spcBef>
                <a:spcPts val="0"/>
              </a:spcBef>
              <a:spcAft>
                <a:spcPts val="0"/>
              </a:spcAft>
              <a:buNone/>
            </a:pPr>
            <a:r>
              <a:rPr lang="ja"/>
              <a:t>0.9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0.188</a:t>
            </a:r>
            <a:endParaRPr/>
          </a:p>
          <a:p>
            <a:pPr indent="0" lvl="0" marL="0" rtl="0" algn="l">
              <a:spcBef>
                <a:spcPts val="0"/>
              </a:spcBef>
              <a:spcAft>
                <a:spcPts val="0"/>
              </a:spcAft>
              <a:buNone/>
            </a:pPr>
            <a:r>
              <a:rPr lang="ja"/>
              <a:t>P値: 0.0527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0.028</a:t>
            </a:r>
            <a:endParaRPr/>
          </a:p>
          <a:p>
            <a:pPr indent="0" lvl="0" marL="0" rtl="0" algn="l">
              <a:spcBef>
                <a:spcPts val="0"/>
              </a:spcBef>
              <a:spcAft>
                <a:spcPts val="0"/>
              </a:spcAft>
              <a:buNone/>
            </a:pPr>
            <a:r>
              <a:rPr lang="ja"/>
              <a:t>P値: 0.776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-0.031</a:t>
            </a:r>
            <a:endParaRPr/>
          </a:p>
          <a:p>
            <a:pPr indent="0" lvl="0" marL="0" rtl="0" algn="l">
              <a:spcBef>
                <a:spcPts val="0"/>
              </a:spcBef>
              <a:spcAft>
                <a:spcPts val="0"/>
              </a:spcAft>
              <a:buNone/>
            </a:pPr>
            <a:r>
              <a:rPr lang="ja"/>
              <a:t>P値: 0.752</a:t>
            </a:r>
            <a:endParaRPr/>
          </a:p>
          <a:p>
            <a:pPr indent="0" lvl="0" marL="0" rtl="0" algn="l">
              <a:spcBef>
                <a:spcPts val="0"/>
              </a:spcBef>
              <a:spcAft>
                <a:spcPts val="0"/>
              </a:spcAft>
              <a:buNone/>
            </a:pPr>
            <a:r>
              <a:rPr lang="ja"/>
              <a:t>相関係数 (Pearson): 0.051</a:t>
            </a:r>
            <a:endParaRPr/>
          </a:p>
          <a:p>
            <a:pPr indent="0" lvl="0" marL="0" rtl="0" algn="l">
              <a:spcBef>
                <a:spcPts val="0"/>
              </a:spcBef>
              <a:spcAft>
                <a:spcPts val="0"/>
              </a:spcAft>
              <a:buNone/>
            </a:pPr>
            <a:r>
              <a:rPr lang="ja"/>
              <a:t>P値: 0.599</a:t>
            </a:r>
            <a:endParaRPr/>
          </a:p>
          <a:p>
            <a:pPr indent="0" lvl="0" marL="0" rtl="0" algn="l">
              <a:spcBef>
                <a:spcPts val="0"/>
              </a:spcBef>
              <a:spcAft>
                <a:spcPts val="0"/>
              </a:spcAft>
              <a:buNone/>
            </a:pPr>
            <a:r>
              <a:rPr lang="ja"/>
              <a:t>相関係数 (Pearson): -0.008</a:t>
            </a:r>
            <a:endParaRPr/>
          </a:p>
          <a:p>
            <a:pPr indent="0" lvl="0" marL="0" rtl="0" algn="l">
              <a:spcBef>
                <a:spcPts val="0"/>
              </a:spcBef>
              <a:spcAft>
                <a:spcPts val="0"/>
              </a:spcAft>
              <a:buNone/>
            </a:pPr>
            <a:r>
              <a:rPr lang="ja"/>
              <a:t>P値: 0.936</a:t>
            </a:r>
            <a:endParaRPr/>
          </a:p>
          <a:p>
            <a:pPr indent="0" lvl="0" marL="0" rtl="0" algn="l">
              <a:spcBef>
                <a:spcPts val="0"/>
              </a:spcBef>
              <a:spcAft>
                <a:spcPts val="0"/>
              </a:spcAft>
              <a:buNone/>
            </a:pPr>
            <a:r>
              <a:rPr lang="ja"/>
              <a:t>相関係数 (Pearson): 0.067</a:t>
            </a:r>
            <a:endParaRPr/>
          </a:p>
          <a:p>
            <a:pPr indent="0" lvl="0" marL="0" rtl="0" algn="l">
              <a:spcBef>
                <a:spcPts val="0"/>
              </a:spcBef>
              <a:spcAft>
                <a:spcPts val="0"/>
              </a:spcAft>
              <a:buNone/>
            </a:pPr>
            <a:r>
              <a:rPr lang="ja"/>
              <a:t>P値: 0.493</a:t>
            </a:r>
            <a:endParaRPr/>
          </a:p>
          <a:p>
            <a:pPr indent="0" lvl="0" marL="0" rtl="0" algn="l">
              <a:spcBef>
                <a:spcPts val="0"/>
              </a:spcBef>
              <a:spcAft>
                <a:spcPts val="0"/>
              </a:spcAft>
              <a:buNone/>
            </a:pPr>
            <a:r>
              <a:rPr lang="ja"/>
              <a:t>相関係数 (Pearson): 0.082</a:t>
            </a:r>
            <a:endParaRPr/>
          </a:p>
          <a:p>
            <a:pPr indent="0" lvl="0" marL="0" rtl="0" algn="l">
              <a:spcBef>
                <a:spcPts val="0"/>
              </a:spcBef>
              <a:spcAft>
                <a:spcPts val="0"/>
              </a:spcAft>
              <a:buNone/>
            </a:pPr>
            <a:r>
              <a:rPr lang="ja"/>
              <a:t>P値: 0.398</a:t>
            </a:r>
            <a:endParaRPr/>
          </a:p>
          <a:p>
            <a:pPr indent="0" lvl="0" marL="0" rtl="0" algn="l">
              <a:spcBef>
                <a:spcPts val="0"/>
              </a:spcBef>
              <a:spcAft>
                <a:spcPts val="0"/>
              </a:spcAft>
              <a:buNone/>
            </a:pPr>
            <a:r>
              <a:rPr lang="ja"/>
              <a:t>相関係数 (Pearson): 0.005</a:t>
            </a:r>
            <a:endParaRPr/>
          </a:p>
          <a:p>
            <a:pPr indent="0" lvl="0" marL="0" rtl="0" algn="l">
              <a:spcBef>
                <a:spcPts val="0"/>
              </a:spcBef>
              <a:spcAft>
                <a:spcPts val="0"/>
              </a:spcAft>
              <a:buNone/>
            </a:pPr>
            <a:r>
              <a:rPr lang="ja"/>
              <a:t>P値: 0.958</a:t>
            </a:r>
            <a:endParaRPr/>
          </a:p>
          <a:p>
            <a:pPr indent="0" lvl="0" marL="0" rtl="0" algn="l">
              <a:spcBef>
                <a:spcPts val="0"/>
              </a:spcBef>
              <a:spcAft>
                <a:spcPts val="0"/>
              </a:spcAft>
              <a:buNone/>
            </a:pPr>
            <a:r>
              <a:rPr lang="ja"/>
              <a:t>相関係数 (Pearson): 0.024</a:t>
            </a:r>
            <a:endParaRPr/>
          </a:p>
          <a:p>
            <a:pPr indent="0" lvl="0" marL="0" rtl="0" algn="l">
              <a:spcBef>
                <a:spcPts val="0"/>
              </a:spcBef>
              <a:spcAft>
                <a:spcPts val="0"/>
              </a:spcAft>
              <a:buNone/>
            </a:pPr>
            <a:r>
              <a:rPr lang="ja"/>
              <a:t>P値: 0.802</a:t>
            </a:r>
            <a:endParaRPr/>
          </a:p>
          <a:p>
            <a:pPr indent="0" lvl="0" marL="0" rtl="0" algn="l">
              <a:spcBef>
                <a:spcPts val="0"/>
              </a:spcBef>
              <a:spcAft>
                <a:spcPts val="0"/>
              </a:spcAft>
              <a:buNone/>
            </a:pPr>
            <a:r>
              <a:rPr lang="ja"/>
              <a:t>相関係数 (Pearson): -0.019</a:t>
            </a:r>
            <a:endParaRPr/>
          </a:p>
          <a:p>
            <a:pPr indent="0" lvl="0" marL="0" rtl="0" algn="l">
              <a:spcBef>
                <a:spcPts val="0"/>
              </a:spcBef>
              <a:spcAft>
                <a:spcPts val="0"/>
              </a:spcAft>
              <a:buNone/>
            </a:pPr>
            <a:r>
              <a:rPr lang="ja"/>
              <a:t>P値: 0.847</a:t>
            </a:r>
            <a:endParaRPr/>
          </a:p>
          <a:p>
            <a:pPr indent="0" lvl="0" marL="0" rtl="0" algn="l">
              <a:spcBef>
                <a:spcPts val="0"/>
              </a:spcBef>
              <a:spcAft>
                <a:spcPts val="0"/>
              </a:spcAft>
              <a:buNone/>
            </a:pPr>
            <a:r>
              <a:rPr lang="ja"/>
              <a:t>1.0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0.230</a:t>
            </a:r>
            <a:endParaRPr/>
          </a:p>
          <a:p>
            <a:pPr indent="0" lvl="0" marL="0" rtl="0" algn="l">
              <a:spcBef>
                <a:spcPts val="0"/>
              </a:spcBef>
              <a:spcAft>
                <a:spcPts val="0"/>
              </a:spcAft>
              <a:buNone/>
            </a:pPr>
            <a:r>
              <a:rPr lang="ja"/>
              <a:t>P値: 0.017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0.005</a:t>
            </a:r>
            <a:endParaRPr/>
          </a:p>
          <a:p>
            <a:pPr indent="0" lvl="0" marL="0" rtl="0" algn="l">
              <a:spcBef>
                <a:spcPts val="0"/>
              </a:spcBef>
              <a:spcAft>
                <a:spcPts val="0"/>
              </a:spcAft>
              <a:buNone/>
            </a:pPr>
            <a:r>
              <a:rPr lang="ja"/>
              <a:t>P値: 0.956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-0.054</a:t>
            </a:r>
            <a:endParaRPr/>
          </a:p>
          <a:p>
            <a:pPr indent="0" lvl="0" marL="0" rtl="0" algn="l">
              <a:spcBef>
                <a:spcPts val="0"/>
              </a:spcBef>
              <a:spcAft>
                <a:spcPts val="0"/>
              </a:spcAft>
              <a:buNone/>
            </a:pPr>
            <a:r>
              <a:rPr lang="ja"/>
              <a:t>P値: 0.582</a:t>
            </a:r>
            <a:endParaRPr/>
          </a:p>
          <a:p>
            <a:pPr indent="0" lvl="0" marL="0" rtl="0" algn="l">
              <a:spcBef>
                <a:spcPts val="0"/>
              </a:spcBef>
              <a:spcAft>
                <a:spcPts val="0"/>
              </a:spcAft>
              <a:buNone/>
            </a:pPr>
            <a:r>
              <a:rPr lang="ja"/>
              <a:t>相関係数 (Pearson): 0.019</a:t>
            </a:r>
            <a:endParaRPr/>
          </a:p>
          <a:p>
            <a:pPr indent="0" lvl="0" marL="0" rtl="0" algn="l">
              <a:spcBef>
                <a:spcPts val="0"/>
              </a:spcBef>
              <a:spcAft>
                <a:spcPts val="0"/>
              </a:spcAft>
              <a:buNone/>
            </a:pPr>
            <a:r>
              <a:rPr lang="ja"/>
              <a:t>P値: 0.848</a:t>
            </a:r>
            <a:endParaRPr/>
          </a:p>
          <a:p>
            <a:pPr indent="0" lvl="0" marL="0" rtl="0" algn="l">
              <a:spcBef>
                <a:spcPts val="0"/>
              </a:spcBef>
              <a:spcAft>
                <a:spcPts val="0"/>
              </a:spcAft>
              <a:buNone/>
            </a:pPr>
            <a:r>
              <a:rPr lang="ja"/>
              <a:t>相関係数 (Pearson): -0.051</a:t>
            </a:r>
            <a:endParaRPr/>
          </a:p>
          <a:p>
            <a:pPr indent="0" lvl="0" marL="0" rtl="0" algn="l">
              <a:spcBef>
                <a:spcPts val="0"/>
              </a:spcBef>
              <a:spcAft>
                <a:spcPts val="0"/>
              </a:spcAft>
              <a:buNone/>
            </a:pPr>
            <a:r>
              <a:rPr lang="ja"/>
              <a:t>P値: 0.604</a:t>
            </a:r>
            <a:endParaRPr/>
          </a:p>
          <a:p>
            <a:pPr indent="0" lvl="0" marL="0" rtl="0" algn="l">
              <a:spcBef>
                <a:spcPts val="0"/>
              </a:spcBef>
              <a:spcAft>
                <a:spcPts val="0"/>
              </a:spcAft>
              <a:buNone/>
            </a:pPr>
            <a:r>
              <a:rPr lang="ja"/>
              <a:t>相関係数 (Pearson): 0.041</a:t>
            </a:r>
            <a:endParaRPr/>
          </a:p>
          <a:p>
            <a:pPr indent="0" lvl="0" marL="0" rtl="0" algn="l">
              <a:spcBef>
                <a:spcPts val="0"/>
              </a:spcBef>
              <a:spcAft>
                <a:spcPts val="0"/>
              </a:spcAft>
              <a:buNone/>
            </a:pPr>
            <a:r>
              <a:rPr lang="ja"/>
              <a:t>P値: 0.677</a:t>
            </a:r>
            <a:endParaRPr/>
          </a:p>
          <a:p>
            <a:pPr indent="0" lvl="0" marL="0" rtl="0" algn="l">
              <a:spcBef>
                <a:spcPts val="0"/>
              </a:spcBef>
              <a:spcAft>
                <a:spcPts val="0"/>
              </a:spcAft>
              <a:buNone/>
            </a:pPr>
            <a:r>
              <a:rPr lang="ja"/>
              <a:t>相関係数 (Pearson): 0.080</a:t>
            </a:r>
            <a:endParaRPr/>
          </a:p>
          <a:p>
            <a:pPr indent="0" lvl="0" marL="0" rtl="0" algn="l">
              <a:spcBef>
                <a:spcPts val="0"/>
              </a:spcBef>
              <a:spcAft>
                <a:spcPts val="0"/>
              </a:spcAft>
              <a:buNone/>
            </a:pPr>
            <a:r>
              <a:rPr lang="ja"/>
              <a:t>P値: 0.412</a:t>
            </a:r>
            <a:endParaRPr/>
          </a:p>
          <a:p>
            <a:pPr indent="0" lvl="0" marL="0" rtl="0" algn="l">
              <a:spcBef>
                <a:spcPts val="0"/>
              </a:spcBef>
              <a:spcAft>
                <a:spcPts val="0"/>
              </a:spcAft>
              <a:buNone/>
            </a:pPr>
            <a:r>
              <a:rPr lang="ja"/>
              <a:t>相関係数 (Pearson): -0.032</a:t>
            </a:r>
            <a:endParaRPr/>
          </a:p>
          <a:p>
            <a:pPr indent="0" lvl="0" marL="0" rtl="0" algn="l">
              <a:spcBef>
                <a:spcPts val="0"/>
              </a:spcBef>
              <a:spcAft>
                <a:spcPts val="0"/>
              </a:spcAft>
              <a:buNone/>
            </a:pPr>
            <a:r>
              <a:rPr lang="ja"/>
              <a:t>P値: 0.746</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0.984</a:t>
            </a:r>
            <a:endParaRPr/>
          </a:p>
          <a:p>
            <a:pPr indent="0" lvl="0" marL="0" rtl="0" algn="l">
              <a:spcBef>
                <a:spcPts val="0"/>
              </a:spcBef>
              <a:spcAft>
                <a:spcPts val="0"/>
              </a:spcAft>
              <a:buNone/>
            </a:pPr>
            <a:r>
              <a:rPr lang="ja"/>
              <a:t>相関係数 (Pearson): -0.018</a:t>
            </a:r>
            <a:endParaRPr/>
          </a:p>
          <a:p>
            <a:pPr indent="0" lvl="0" marL="0" rtl="0" algn="l">
              <a:spcBef>
                <a:spcPts val="0"/>
              </a:spcBef>
              <a:spcAft>
                <a:spcPts val="0"/>
              </a:spcAft>
              <a:buNone/>
            </a:pPr>
            <a:r>
              <a:rPr lang="ja"/>
              <a:t>P値: 0.85</a:t>
            </a:r>
            <a:endParaRPr/>
          </a:p>
          <a:p>
            <a:pPr indent="0" lvl="0" marL="0" rtl="0" algn="l">
              <a:spcBef>
                <a:spcPts val="0"/>
              </a:spcBef>
              <a:spcAft>
                <a:spcPts val="0"/>
              </a:spcAft>
              <a:buNone/>
            </a:pPr>
            <a:r>
              <a:rPr lang="ja"/>
              <a:t>1.1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0.256</a:t>
            </a:r>
            <a:endParaRPr/>
          </a:p>
          <a:p>
            <a:pPr indent="0" lvl="0" marL="0" rtl="0" algn="l">
              <a:spcBef>
                <a:spcPts val="0"/>
              </a:spcBef>
              <a:spcAft>
                <a:spcPts val="0"/>
              </a:spcAft>
              <a:buNone/>
            </a:pPr>
            <a:r>
              <a:rPr lang="ja"/>
              <a:t>P値: 0.0078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-0.003</a:t>
            </a:r>
            <a:endParaRPr/>
          </a:p>
          <a:p>
            <a:pPr indent="0" lvl="0" marL="0" rtl="0" algn="l">
              <a:spcBef>
                <a:spcPts val="0"/>
              </a:spcBef>
              <a:spcAft>
                <a:spcPts val="0"/>
              </a:spcAft>
              <a:buNone/>
            </a:pPr>
            <a:r>
              <a:rPr lang="ja"/>
              <a:t>P値: 0.978</a:t>
            </a:r>
            <a:endParaRPr/>
          </a:p>
          <a:p>
            <a:pPr indent="0" lvl="0" marL="0" rtl="0" algn="l">
              <a:spcBef>
                <a:spcPts val="0"/>
              </a:spcBef>
              <a:spcAft>
                <a:spcPts val="0"/>
              </a:spcAft>
              <a:buNone/>
            </a:pPr>
            <a:r>
              <a:rPr lang="ja"/>
              <a:t>相関係数 (Pearson): 0.054</a:t>
            </a:r>
            <a:endParaRPr/>
          </a:p>
          <a:p>
            <a:pPr indent="0" lvl="0" marL="0" rtl="0" algn="l">
              <a:spcBef>
                <a:spcPts val="0"/>
              </a:spcBef>
              <a:spcAft>
                <a:spcPts val="0"/>
              </a:spcAft>
              <a:buNone/>
            </a:pPr>
            <a:r>
              <a:rPr lang="ja"/>
              <a:t>P値: 0.584</a:t>
            </a:r>
            <a:endParaRPr/>
          </a:p>
          <a:p>
            <a:pPr indent="0" lvl="0" marL="0" rtl="0" algn="l">
              <a:spcBef>
                <a:spcPts val="0"/>
              </a:spcBef>
              <a:spcAft>
                <a:spcPts val="0"/>
              </a:spcAft>
              <a:buNone/>
            </a:pPr>
            <a:r>
              <a:rPr lang="ja"/>
              <a:t>相関係数 (Pearson): -0.016</a:t>
            </a:r>
            <a:endParaRPr/>
          </a:p>
          <a:p>
            <a:pPr indent="0" lvl="0" marL="0" rtl="0" algn="l">
              <a:spcBef>
                <a:spcPts val="0"/>
              </a:spcBef>
              <a:spcAft>
                <a:spcPts val="0"/>
              </a:spcAft>
              <a:buNone/>
            </a:pPr>
            <a:r>
              <a:rPr lang="ja"/>
              <a:t>P値: 0.867</a:t>
            </a:r>
            <a:endParaRPr/>
          </a:p>
          <a:p>
            <a:pPr indent="0" lvl="0" marL="0" rtl="0" algn="l">
              <a:spcBef>
                <a:spcPts val="0"/>
              </a:spcBef>
              <a:spcAft>
                <a:spcPts val="0"/>
              </a:spcAft>
              <a:buNone/>
            </a:pPr>
            <a:r>
              <a:rPr lang="ja"/>
              <a:t>相関係数 (Pearson): 0.065</a:t>
            </a:r>
            <a:endParaRPr/>
          </a:p>
          <a:p>
            <a:pPr indent="0" lvl="0" marL="0" rtl="0" algn="l">
              <a:spcBef>
                <a:spcPts val="0"/>
              </a:spcBef>
              <a:spcAft>
                <a:spcPts val="0"/>
              </a:spcAft>
              <a:buNone/>
            </a:pPr>
            <a:r>
              <a:rPr lang="ja"/>
              <a:t>P値: 0.504</a:t>
            </a:r>
            <a:endParaRPr/>
          </a:p>
          <a:p>
            <a:pPr indent="0" lvl="0" marL="0" rtl="0" algn="l">
              <a:spcBef>
                <a:spcPts val="0"/>
              </a:spcBef>
              <a:spcAft>
                <a:spcPts val="0"/>
              </a:spcAft>
              <a:buNone/>
            </a:pPr>
            <a:r>
              <a:rPr lang="ja"/>
              <a:t>相関係数 (Pearson): -0.005</a:t>
            </a:r>
            <a:endParaRPr/>
          </a:p>
          <a:p>
            <a:pPr indent="0" lvl="0" marL="0" rtl="0" algn="l">
              <a:spcBef>
                <a:spcPts val="0"/>
              </a:spcBef>
              <a:spcAft>
                <a:spcPts val="0"/>
              </a:spcAft>
              <a:buNone/>
            </a:pPr>
            <a:r>
              <a:rPr lang="ja"/>
              <a:t>P値: 0.955</a:t>
            </a:r>
            <a:endParaRPr/>
          </a:p>
          <a:p>
            <a:pPr indent="0" lvl="0" marL="0" rtl="0" algn="l">
              <a:spcBef>
                <a:spcPts val="0"/>
              </a:spcBef>
              <a:spcAft>
                <a:spcPts val="0"/>
              </a:spcAft>
              <a:buNone/>
            </a:pPr>
            <a:r>
              <a:rPr lang="ja"/>
              <a:t>相関係数 (Pearson): 0.004</a:t>
            </a:r>
            <a:endParaRPr/>
          </a:p>
          <a:p>
            <a:pPr indent="0" lvl="0" marL="0" rtl="0" algn="l">
              <a:spcBef>
                <a:spcPts val="0"/>
              </a:spcBef>
              <a:spcAft>
                <a:spcPts val="0"/>
              </a:spcAft>
              <a:buNone/>
            </a:pPr>
            <a:r>
              <a:rPr lang="ja"/>
              <a:t>P値: 0.968</a:t>
            </a:r>
            <a:endParaRPr/>
          </a:p>
          <a:p>
            <a:pPr indent="0" lvl="0" marL="0" rtl="0" algn="l">
              <a:spcBef>
                <a:spcPts val="0"/>
              </a:spcBef>
              <a:spcAft>
                <a:spcPts val="0"/>
              </a:spcAft>
              <a:buNone/>
            </a:pPr>
            <a:r>
              <a:rPr lang="ja"/>
              <a:t>相関係数 (Pearson): 0.025</a:t>
            </a:r>
            <a:endParaRPr/>
          </a:p>
          <a:p>
            <a:pPr indent="0" lvl="0" marL="0" rtl="0" algn="l">
              <a:spcBef>
                <a:spcPts val="0"/>
              </a:spcBef>
              <a:spcAft>
                <a:spcPts val="0"/>
              </a:spcAft>
              <a:buNone/>
            </a:pPr>
            <a:r>
              <a:rPr lang="ja"/>
              <a:t>P値: 0.8</a:t>
            </a:r>
            <a:endParaRPr/>
          </a:p>
          <a:p>
            <a:pPr indent="0" lvl="0" marL="0" rtl="0" algn="l">
              <a:spcBef>
                <a:spcPts val="0"/>
              </a:spcBef>
              <a:spcAft>
                <a:spcPts val="0"/>
              </a:spcAft>
              <a:buNone/>
            </a:pPr>
            <a:r>
              <a:rPr lang="ja"/>
              <a:t>相関係数 (Pearson): -0.010</a:t>
            </a:r>
            <a:endParaRPr/>
          </a:p>
          <a:p>
            <a:pPr indent="0" lvl="0" marL="0" rtl="0" algn="l">
              <a:spcBef>
                <a:spcPts val="0"/>
              </a:spcBef>
              <a:spcAft>
                <a:spcPts val="0"/>
              </a:spcAft>
              <a:buNone/>
            </a:pPr>
            <a:r>
              <a:rPr lang="ja"/>
              <a:t>P値: 0.92</a:t>
            </a:r>
            <a:endParaRPr/>
          </a:p>
          <a:p>
            <a:pPr indent="0" lvl="0" marL="0" rtl="0" algn="l">
              <a:spcBef>
                <a:spcPts val="0"/>
              </a:spcBef>
              <a:spcAft>
                <a:spcPts val="0"/>
              </a:spcAft>
              <a:buNone/>
            </a:pPr>
            <a:r>
              <a:rPr lang="ja"/>
              <a:t>1.2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0.261</a:t>
            </a:r>
            <a:endParaRPr/>
          </a:p>
          <a:p>
            <a:pPr indent="0" lvl="0" marL="0" rtl="0" algn="l">
              <a:spcBef>
                <a:spcPts val="0"/>
              </a:spcBef>
              <a:spcAft>
                <a:spcPts val="0"/>
              </a:spcAft>
              <a:buNone/>
            </a:pPr>
            <a:r>
              <a:rPr lang="ja"/>
              <a:t>P値: 0.00654</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0.003</a:t>
            </a:r>
            <a:endParaRPr/>
          </a:p>
          <a:p>
            <a:pPr indent="0" lvl="0" marL="0" rtl="0" algn="l">
              <a:spcBef>
                <a:spcPts val="0"/>
              </a:spcBef>
              <a:spcAft>
                <a:spcPts val="0"/>
              </a:spcAft>
              <a:buNone/>
            </a:pPr>
            <a:r>
              <a:rPr lang="ja"/>
              <a:t>P値: 0.972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-0.021</a:t>
            </a:r>
            <a:endParaRPr/>
          </a:p>
          <a:p>
            <a:pPr indent="0" lvl="0" marL="0" rtl="0" algn="l">
              <a:spcBef>
                <a:spcPts val="0"/>
              </a:spcBef>
              <a:spcAft>
                <a:spcPts val="0"/>
              </a:spcAft>
              <a:buNone/>
            </a:pPr>
            <a:r>
              <a:rPr lang="ja"/>
              <a:t>P値: 0.827</a:t>
            </a:r>
            <a:endParaRPr/>
          </a:p>
          <a:p>
            <a:pPr indent="0" lvl="0" marL="0" rtl="0" algn="l">
              <a:spcBef>
                <a:spcPts val="0"/>
              </a:spcBef>
              <a:spcAft>
                <a:spcPts val="0"/>
              </a:spcAft>
              <a:buNone/>
            </a:pPr>
            <a:r>
              <a:rPr lang="ja"/>
              <a:t>相関係数 (Pearson): 0.056</a:t>
            </a:r>
            <a:endParaRPr/>
          </a:p>
          <a:p>
            <a:pPr indent="0" lvl="0" marL="0" rtl="0" algn="l">
              <a:spcBef>
                <a:spcPts val="0"/>
              </a:spcBef>
              <a:spcAft>
                <a:spcPts val="0"/>
              </a:spcAft>
              <a:buNone/>
            </a:pPr>
            <a:r>
              <a:rPr lang="ja"/>
              <a:t>P値: 0.564</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a:t>
            </a:r>
            <a:endParaRPr/>
          </a:p>
          <a:p>
            <a:pPr indent="0" lvl="0" marL="0" rtl="0" algn="l">
              <a:spcBef>
                <a:spcPts val="0"/>
              </a:spcBef>
              <a:spcAft>
                <a:spcPts val="0"/>
              </a:spcAft>
              <a:buNone/>
            </a:pPr>
            <a:r>
              <a:rPr lang="ja"/>
              <a:t>相関係数 (Pearson): 0.110</a:t>
            </a:r>
            <a:endParaRPr/>
          </a:p>
          <a:p>
            <a:pPr indent="0" lvl="0" marL="0" rtl="0" algn="l">
              <a:spcBef>
                <a:spcPts val="0"/>
              </a:spcBef>
              <a:spcAft>
                <a:spcPts val="0"/>
              </a:spcAft>
              <a:buNone/>
            </a:pPr>
            <a:r>
              <a:rPr lang="ja"/>
              <a:t>P値: 0.259</a:t>
            </a:r>
            <a:endParaRPr/>
          </a:p>
          <a:p>
            <a:pPr indent="0" lvl="0" marL="0" rtl="0" algn="l">
              <a:spcBef>
                <a:spcPts val="0"/>
              </a:spcBef>
              <a:spcAft>
                <a:spcPts val="0"/>
              </a:spcAft>
              <a:buNone/>
            </a:pPr>
            <a:r>
              <a:rPr lang="ja"/>
              <a:t>相関係数 (Pearson): -0.006</a:t>
            </a:r>
            <a:endParaRPr/>
          </a:p>
          <a:p>
            <a:pPr indent="0" lvl="0" marL="0" rtl="0" algn="l">
              <a:spcBef>
                <a:spcPts val="0"/>
              </a:spcBef>
              <a:spcAft>
                <a:spcPts val="0"/>
              </a:spcAft>
              <a:buNone/>
            </a:pPr>
            <a:r>
              <a:rPr lang="ja"/>
              <a:t>P値: 0.947</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0.985</a:t>
            </a:r>
            <a:endParaRPr/>
          </a:p>
          <a:p>
            <a:pPr indent="0" lvl="0" marL="0" rtl="0" algn="l">
              <a:spcBef>
                <a:spcPts val="0"/>
              </a:spcBef>
              <a:spcAft>
                <a:spcPts val="0"/>
              </a:spcAft>
              <a:buNone/>
            </a:pPr>
            <a:r>
              <a:rPr lang="ja"/>
              <a:t>相関係数 (Pearson): 0.030</a:t>
            </a:r>
            <a:endParaRPr/>
          </a:p>
          <a:p>
            <a:pPr indent="0" lvl="0" marL="0" rtl="0" algn="l">
              <a:spcBef>
                <a:spcPts val="0"/>
              </a:spcBef>
              <a:spcAft>
                <a:spcPts val="0"/>
              </a:spcAft>
              <a:buNone/>
            </a:pPr>
            <a:r>
              <a:rPr lang="ja"/>
              <a:t>P値: 0.762</a:t>
            </a:r>
            <a:endParaRPr/>
          </a:p>
          <a:p>
            <a:pPr indent="0" lvl="0" marL="0" rtl="0" algn="l">
              <a:spcBef>
                <a:spcPts val="0"/>
              </a:spcBef>
              <a:spcAft>
                <a:spcPts val="0"/>
              </a:spcAft>
              <a:buNone/>
            </a:pPr>
            <a:r>
              <a:rPr lang="ja"/>
              <a:t>相関係数 (Pearson): 0.001</a:t>
            </a:r>
            <a:endParaRPr/>
          </a:p>
          <a:p>
            <a:pPr indent="0" lvl="0" marL="0" rtl="0" algn="l">
              <a:spcBef>
                <a:spcPts val="0"/>
              </a:spcBef>
              <a:spcAft>
                <a:spcPts val="0"/>
              </a:spcAft>
              <a:buNone/>
            </a:pPr>
            <a:r>
              <a:rPr lang="ja"/>
              <a:t>P値: 0.988</a:t>
            </a:r>
            <a:endParaRPr/>
          </a:p>
          <a:p>
            <a:pPr indent="0" lvl="0" marL="0" rtl="0" algn="l">
              <a:spcBef>
                <a:spcPts val="0"/>
              </a:spcBef>
              <a:spcAft>
                <a:spcPts val="0"/>
              </a:spcAft>
              <a:buNone/>
            </a:pPr>
            <a:r>
              <a:rPr lang="ja"/>
              <a:t>1.3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0.307</a:t>
            </a:r>
            <a:endParaRPr/>
          </a:p>
          <a:p>
            <a:pPr indent="0" lvl="0" marL="0" rtl="0" algn="l">
              <a:spcBef>
                <a:spcPts val="0"/>
              </a:spcBef>
              <a:spcAft>
                <a:spcPts val="0"/>
              </a:spcAft>
              <a:buNone/>
            </a:pPr>
            <a:r>
              <a:rPr lang="ja"/>
              <a:t>P値: 0.00129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-0.036</a:t>
            </a:r>
            <a:endParaRPr/>
          </a:p>
          <a:p>
            <a:pPr indent="0" lvl="0" marL="0" rtl="0" algn="l">
              <a:spcBef>
                <a:spcPts val="0"/>
              </a:spcBef>
              <a:spcAft>
                <a:spcPts val="0"/>
              </a:spcAft>
              <a:buNone/>
            </a:pPr>
            <a:r>
              <a:rPr lang="ja"/>
              <a:t>P値: 0.713</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-0.071</a:t>
            </a:r>
            <a:endParaRPr/>
          </a:p>
          <a:p>
            <a:pPr indent="0" lvl="0" marL="0" rtl="0" algn="l">
              <a:spcBef>
                <a:spcPts val="0"/>
              </a:spcBef>
              <a:spcAft>
                <a:spcPts val="0"/>
              </a:spcAft>
              <a:buNone/>
            </a:pPr>
            <a:r>
              <a:rPr lang="ja"/>
              <a:t>P値: 0.467</a:t>
            </a:r>
            <a:endParaRPr/>
          </a:p>
          <a:p>
            <a:pPr indent="0" lvl="0" marL="0" rtl="0" algn="l">
              <a:spcBef>
                <a:spcPts val="0"/>
              </a:spcBef>
              <a:spcAft>
                <a:spcPts val="0"/>
              </a:spcAft>
              <a:buNone/>
            </a:pPr>
            <a:r>
              <a:rPr lang="ja"/>
              <a:t>相関係数 (Pearson): 0.023</a:t>
            </a:r>
            <a:endParaRPr/>
          </a:p>
          <a:p>
            <a:pPr indent="0" lvl="0" marL="0" rtl="0" algn="l">
              <a:spcBef>
                <a:spcPts val="0"/>
              </a:spcBef>
              <a:spcAft>
                <a:spcPts val="0"/>
              </a:spcAft>
              <a:buNone/>
            </a:pPr>
            <a:r>
              <a:rPr lang="ja"/>
              <a:t>P値: 0.817</a:t>
            </a:r>
            <a:endParaRPr/>
          </a:p>
          <a:p>
            <a:pPr indent="0" lvl="0" marL="0" rtl="0" algn="l">
              <a:spcBef>
                <a:spcPts val="0"/>
              </a:spcBef>
              <a:spcAft>
                <a:spcPts val="0"/>
              </a:spcAft>
              <a:buNone/>
            </a:pPr>
            <a:r>
              <a:rPr lang="ja"/>
              <a:t>相関係数 (Pearson): -0.043</a:t>
            </a:r>
            <a:endParaRPr/>
          </a:p>
          <a:p>
            <a:pPr indent="0" lvl="0" marL="0" rtl="0" algn="l">
              <a:spcBef>
                <a:spcPts val="0"/>
              </a:spcBef>
              <a:spcAft>
                <a:spcPts val="0"/>
              </a:spcAft>
              <a:buNone/>
            </a:pPr>
            <a:r>
              <a:rPr lang="ja"/>
              <a:t>P値: 0.662</a:t>
            </a:r>
            <a:endParaRPr/>
          </a:p>
          <a:p>
            <a:pPr indent="0" lvl="0" marL="0" rtl="0" algn="l">
              <a:spcBef>
                <a:spcPts val="0"/>
              </a:spcBef>
              <a:spcAft>
                <a:spcPts val="0"/>
              </a:spcAft>
              <a:buNone/>
            </a:pPr>
            <a:r>
              <a:rPr lang="ja"/>
              <a:t>相関係数 (Pearson): 0.081</a:t>
            </a:r>
            <a:endParaRPr/>
          </a:p>
          <a:p>
            <a:pPr indent="0" lvl="0" marL="0" rtl="0" algn="l">
              <a:spcBef>
                <a:spcPts val="0"/>
              </a:spcBef>
              <a:spcAft>
                <a:spcPts val="0"/>
              </a:spcAft>
              <a:buNone/>
            </a:pPr>
            <a:r>
              <a:rPr lang="ja"/>
              <a:t>P値: 0.407</a:t>
            </a:r>
            <a:endParaRPr/>
          </a:p>
          <a:p>
            <a:pPr indent="0" lvl="0" marL="0" rtl="0" algn="l">
              <a:spcBef>
                <a:spcPts val="0"/>
              </a:spcBef>
              <a:spcAft>
                <a:spcPts val="0"/>
              </a:spcAft>
              <a:buNone/>
            </a:pPr>
            <a:r>
              <a:rPr lang="ja"/>
              <a:t>相関係数 (Pearson): 0.003</a:t>
            </a:r>
            <a:endParaRPr/>
          </a:p>
          <a:p>
            <a:pPr indent="0" lvl="0" marL="0" rtl="0" algn="l">
              <a:spcBef>
                <a:spcPts val="0"/>
              </a:spcBef>
              <a:spcAft>
                <a:spcPts val="0"/>
              </a:spcAft>
              <a:buNone/>
            </a:pPr>
            <a:r>
              <a:rPr lang="ja"/>
              <a:t>P値: 0.976</a:t>
            </a:r>
            <a:endParaRPr/>
          </a:p>
          <a:p>
            <a:pPr indent="0" lvl="0" marL="0" rtl="0" algn="l">
              <a:spcBef>
                <a:spcPts val="0"/>
              </a:spcBef>
              <a:spcAft>
                <a:spcPts val="0"/>
              </a:spcAft>
              <a:buNone/>
            </a:pPr>
            <a:r>
              <a:rPr lang="ja"/>
              <a:t>相関係数 (Pearson): -0.038</a:t>
            </a:r>
            <a:endParaRPr/>
          </a:p>
          <a:p>
            <a:pPr indent="0" lvl="0" marL="0" rtl="0" algn="l">
              <a:spcBef>
                <a:spcPts val="0"/>
              </a:spcBef>
              <a:spcAft>
                <a:spcPts val="0"/>
              </a:spcAft>
              <a:buNone/>
            </a:pPr>
            <a:r>
              <a:rPr lang="ja"/>
              <a:t>P値: 0.7</a:t>
            </a:r>
            <a:endParaRPr/>
          </a:p>
          <a:p>
            <a:pPr indent="0" lvl="0" marL="0" rtl="0" algn="l">
              <a:spcBef>
                <a:spcPts val="0"/>
              </a:spcBef>
              <a:spcAft>
                <a:spcPts val="0"/>
              </a:spcAft>
              <a:buNone/>
            </a:pPr>
            <a:r>
              <a:rPr lang="ja"/>
              <a:t>相関係数 (Pearson): -0.017</a:t>
            </a:r>
            <a:endParaRPr/>
          </a:p>
          <a:p>
            <a:pPr indent="0" lvl="0" marL="0" rtl="0" algn="l">
              <a:spcBef>
                <a:spcPts val="0"/>
              </a:spcBef>
              <a:spcAft>
                <a:spcPts val="0"/>
              </a:spcAft>
              <a:buNone/>
            </a:pPr>
            <a:r>
              <a:rPr lang="ja"/>
              <a:t>P値: 0.86</a:t>
            </a:r>
            <a:endParaRPr/>
          </a:p>
          <a:p>
            <a:pPr indent="0" lvl="0" marL="0" rtl="0" algn="l">
              <a:spcBef>
                <a:spcPts val="0"/>
              </a:spcBef>
              <a:spcAft>
                <a:spcPts val="0"/>
              </a:spcAft>
              <a:buNone/>
            </a:pPr>
            <a:r>
              <a:rPr lang="ja"/>
              <a:t>相関係数 (Pearson): -0.047</a:t>
            </a:r>
            <a:endParaRPr/>
          </a:p>
          <a:p>
            <a:pPr indent="0" lvl="0" marL="0" rtl="0" algn="l">
              <a:spcBef>
                <a:spcPts val="0"/>
              </a:spcBef>
              <a:spcAft>
                <a:spcPts val="0"/>
              </a:spcAft>
              <a:buNone/>
            </a:pPr>
            <a:r>
              <a:rPr lang="ja"/>
              <a:t>P値: 0.629</a:t>
            </a:r>
            <a:endParaRPr/>
          </a:p>
          <a:p>
            <a:pPr indent="0" lvl="0" marL="0" rtl="0" algn="l">
              <a:spcBef>
                <a:spcPts val="0"/>
              </a:spcBef>
              <a:spcAft>
                <a:spcPts val="0"/>
              </a:spcAft>
              <a:buNone/>
            </a:pPr>
            <a:r>
              <a:rPr lang="ja"/>
              <a:t>1.4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0.335</a:t>
            </a:r>
            <a:endParaRPr/>
          </a:p>
          <a:p>
            <a:pPr indent="0" lvl="0" marL="0" rtl="0" algn="l">
              <a:spcBef>
                <a:spcPts val="0"/>
              </a:spcBef>
              <a:spcAft>
                <a:spcPts val="0"/>
              </a:spcAft>
              <a:buNone/>
            </a:pPr>
            <a:r>
              <a:rPr lang="ja"/>
              <a:t>P値: 0.000419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-0.049</a:t>
            </a:r>
            <a:endParaRPr/>
          </a:p>
          <a:p>
            <a:pPr indent="0" lvl="0" marL="0" rtl="0" algn="l">
              <a:spcBef>
                <a:spcPts val="0"/>
              </a:spcBef>
              <a:spcAft>
                <a:spcPts val="0"/>
              </a:spcAft>
              <a:buNone/>
            </a:pPr>
            <a:r>
              <a:rPr lang="ja"/>
              <a:t>P値: 0.617</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-0.081</a:t>
            </a:r>
            <a:endParaRPr/>
          </a:p>
          <a:p>
            <a:pPr indent="0" lvl="0" marL="0" rtl="0" algn="l">
              <a:spcBef>
                <a:spcPts val="0"/>
              </a:spcBef>
              <a:spcAft>
                <a:spcPts val="0"/>
              </a:spcAft>
              <a:buNone/>
            </a:pPr>
            <a:r>
              <a:rPr lang="ja"/>
              <a:t>P値: 0.407</a:t>
            </a:r>
            <a:endParaRPr/>
          </a:p>
          <a:p>
            <a:pPr indent="0" lvl="0" marL="0" rtl="0" algn="l">
              <a:spcBef>
                <a:spcPts val="0"/>
              </a:spcBef>
              <a:spcAft>
                <a:spcPts val="0"/>
              </a:spcAft>
              <a:buNone/>
            </a:pPr>
            <a:r>
              <a:rPr lang="ja"/>
              <a:t>相関係数 (Pearson): -0.004</a:t>
            </a:r>
            <a:endParaRPr/>
          </a:p>
          <a:p>
            <a:pPr indent="0" lvl="0" marL="0" rtl="0" algn="l">
              <a:spcBef>
                <a:spcPts val="0"/>
              </a:spcBef>
              <a:spcAft>
                <a:spcPts val="0"/>
              </a:spcAft>
              <a:buNone/>
            </a:pPr>
            <a:r>
              <a:rPr lang="ja"/>
              <a:t>P値: 0.966</a:t>
            </a:r>
            <a:endParaRPr/>
          </a:p>
          <a:p>
            <a:pPr indent="0" lvl="0" marL="0" rtl="0" algn="l">
              <a:spcBef>
                <a:spcPts val="0"/>
              </a:spcBef>
              <a:spcAft>
                <a:spcPts val="0"/>
              </a:spcAft>
              <a:buNone/>
            </a:pPr>
            <a:r>
              <a:rPr lang="ja"/>
              <a:t>相関係数 (Pearson): -0.069</a:t>
            </a:r>
            <a:endParaRPr/>
          </a:p>
          <a:p>
            <a:pPr indent="0" lvl="0" marL="0" rtl="0" algn="l">
              <a:spcBef>
                <a:spcPts val="0"/>
              </a:spcBef>
              <a:spcAft>
                <a:spcPts val="0"/>
              </a:spcAft>
              <a:buNone/>
            </a:pPr>
            <a:r>
              <a:rPr lang="ja"/>
              <a:t>P値: 0.478</a:t>
            </a:r>
            <a:endParaRPr/>
          </a:p>
          <a:p>
            <a:pPr indent="0" lvl="0" marL="0" rtl="0" algn="l">
              <a:spcBef>
                <a:spcPts val="0"/>
              </a:spcBef>
              <a:spcAft>
                <a:spcPts val="0"/>
              </a:spcAft>
              <a:buNone/>
            </a:pPr>
            <a:r>
              <a:rPr lang="ja"/>
              <a:t>相関係数 (Pearson): 0.082</a:t>
            </a:r>
            <a:endParaRPr/>
          </a:p>
          <a:p>
            <a:pPr indent="0" lvl="0" marL="0" rtl="0" algn="l">
              <a:spcBef>
                <a:spcPts val="0"/>
              </a:spcBef>
              <a:spcAft>
                <a:spcPts val="0"/>
              </a:spcAft>
              <a:buNone/>
            </a:pPr>
            <a:r>
              <a:rPr lang="ja"/>
              <a:t>P値: 0.401</a:t>
            </a:r>
            <a:endParaRPr/>
          </a:p>
          <a:p>
            <a:pPr indent="0" lvl="0" marL="0" rtl="0" algn="l">
              <a:spcBef>
                <a:spcPts val="0"/>
              </a:spcBef>
              <a:spcAft>
                <a:spcPts val="0"/>
              </a:spcAft>
              <a:buNone/>
            </a:pPr>
            <a:r>
              <a:rPr lang="ja"/>
              <a:t>相関係数 (Pearson): 0.014</a:t>
            </a:r>
            <a:endParaRPr/>
          </a:p>
          <a:p>
            <a:pPr indent="0" lvl="0" marL="0" rtl="0" algn="l">
              <a:spcBef>
                <a:spcPts val="0"/>
              </a:spcBef>
              <a:spcAft>
                <a:spcPts val="0"/>
              </a:spcAft>
              <a:buNone/>
            </a:pPr>
            <a:r>
              <a:rPr lang="ja"/>
              <a:t>P値: 0.883</a:t>
            </a:r>
            <a:endParaRPr/>
          </a:p>
          <a:p>
            <a:pPr indent="0" lvl="0" marL="0" rtl="0" algn="l">
              <a:spcBef>
                <a:spcPts val="0"/>
              </a:spcBef>
              <a:spcAft>
                <a:spcPts val="0"/>
              </a:spcAft>
              <a:buNone/>
            </a:pPr>
            <a:r>
              <a:rPr lang="ja"/>
              <a:t>相関係数 (Pearson): -0.059</a:t>
            </a:r>
            <a:endParaRPr/>
          </a:p>
          <a:p>
            <a:pPr indent="0" lvl="0" marL="0" rtl="0" algn="l">
              <a:spcBef>
                <a:spcPts val="0"/>
              </a:spcBef>
              <a:spcAft>
                <a:spcPts val="0"/>
              </a:spcAft>
              <a:buNone/>
            </a:pPr>
            <a:r>
              <a:rPr lang="ja"/>
              <a:t>P値: 0.546</a:t>
            </a:r>
            <a:endParaRPr/>
          </a:p>
          <a:p>
            <a:pPr indent="0" lvl="0" marL="0" rtl="0" algn="l">
              <a:spcBef>
                <a:spcPts val="0"/>
              </a:spcBef>
              <a:spcAft>
                <a:spcPts val="0"/>
              </a:spcAft>
              <a:buNone/>
            </a:pPr>
            <a:r>
              <a:rPr lang="ja"/>
              <a:t>相関係数 (Pearson): -0.036</a:t>
            </a:r>
            <a:endParaRPr/>
          </a:p>
          <a:p>
            <a:pPr indent="0" lvl="0" marL="0" rtl="0" algn="l">
              <a:spcBef>
                <a:spcPts val="0"/>
              </a:spcBef>
              <a:spcAft>
                <a:spcPts val="0"/>
              </a:spcAft>
              <a:buNone/>
            </a:pPr>
            <a:r>
              <a:rPr lang="ja"/>
              <a:t>P値: 0.716</a:t>
            </a:r>
            <a:endParaRPr/>
          </a:p>
          <a:p>
            <a:pPr indent="0" lvl="0" marL="0" rtl="0" algn="l">
              <a:spcBef>
                <a:spcPts val="0"/>
              </a:spcBef>
              <a:spcAft>
                <a:spcPts val="0"/>
              </a:spcAft>
              <a:buNone/>
            </a:pPr>
            <a:r>
              <a:rPr lang="ja"/>
              <a:t>相関係数 (Pearson): -0.065</a:t>
            </a:r>
            <a:endParaRPr/>
          </a:p>
          <a:p>
            <a:pPr indent="0" lvl="0" marL="0" rtl="0" algn="l">
              <a:spcBef>
                <a:spcPts val="0"/>
              </a:spcBef>
              <a:spcAft>
                <a:spcPts val="0"/>
              </a:spcAft>
              <a:buNone/>
            </a:pPr>
            <a:r>
              <a:rPr lang="ja"/>
              <a:t>P値: 0.506</a:t>
            </a:r>
            <a:endParaRPr/>
          </a:p>
          <a:p>
            <a:pPr indent="0" lvl="0" marL="0" rtl="0" algn="l">
              <a:spcBef>
                <a:spcPts val="0"/>
              </a:spcBef>
              <a:spcAft>
                <a:spcPts val="0"/>
              </a:spcAft>
              <a:buNone/>
            </a:pPr>
            <a:r>
              <a:rPr lang="ja"/>
              <a:t>1.5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0.332</a:t>
            </a:r>
            <a:endParaRPr/>
          </a:p>
          <a:p>
            <a:pPr indent="0" lvl="0" marL="0" rtl="0" algn="l">
              <a:spcBef>
                <a:spcPts val="0"/>
              </a:spcBef>
              <a:spcAft>
                <a:spcPts val="0"/>
              </a:spcAft>
              <a:buNone/>
            </a:pPr>
            <a:r>
              <a:rPr lang="ja"/>
              <a:t>P値: 0.000469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-0.035</a:t>
            </a:r>
            <a:endParaRPr/>
          </a:p>
          <a:p>
            <a:pPr indent="0" lvl="0" marL="0" rtl="0" algn="l">
              <a:spcBef>
                <a:spcPts val="0"/>
              </a:spcBef>
              <a:spcAft>
                <a:spcPts val="0"/>
              </a:spcAft>
              <a:buNone/>
            </a:pPr>
            <a:r>
              <a:rPr lang="ja"/>
              <a:t>P値: 0.724</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-0.075</a:t>
            </a:r>
            <a:endParaRPr/>
          </a:p>
          <a:p>
            <a:pPr indent="0" lvl="0" marL="0" rtl="0" algn="l">
              <a:spcBef>
                <a:spcPts val="0"/>
              </a:spcBef>
              <a:spcAft>
                <a:spcPts val="0"/>
              </a:spcAft>
              <a:buNone/>
            </a:pPr>
            <a:r>
              <a:rPr lang="ja"/>
              <a:t>P値: 0.44</a:t>
            </a:r>
            <a:endParaRPr/>
          </a:p>
          <a:p>
            <a:pPr indent="0" lvl="0" marL="0" rtl="0" algn="l">
              <a:spcBef>
                <a:spcPts val="0"/>
              </a:spcBef>
              <a:spcAft>
                <a:spcPts val="0"/>
              </a:spcAft>
              <a:buNone/>
            </a:pPr>
            <a:r>
              <a:rPr lang="ja"/>
              <a:t>相関係数 (Pearson): 0.008</a:t>
            </a:r>
            <a:endParaRPr/>
          </a:p>
          <a:p>
            <a:pPr indent="0" lvl="0" marL="0" rtl="0" algn="l">
              <a:spcBef>
                <a:spcPts val="0"/>
              </a:spcBef>
              <a:spcAft>
                <a:spcPts val="0"/>
              </a:spcAft>
              <a:buNone/>
            </a:pPr>
            <a:r>
              <a:rPr lang="ja"/>
              <a:t>P値: 0.931</a:t>
            </a:r>
            <a:endParaRPr/>
          </a:p>
          <a:p>
            <a:pPr indent="0" lvl="0" marL="0" rtl="0" algn="l">
              <a:spcBef>
                <a:spcPts val="0"/>
              </a:spcBef>
              <a:spcAft>
                <a:spcPts val="0"/>
              </a:spcAft>
              <a:buNone/>
            </a:pPr>
            <a:r>
              <a:rPr lang="ja"/>
              <a:t>相関係数 (Pearson): -0.051</a:t>
            </a:r>
            <a:endParaRPr/>
          </a:p>
          <a:p>
            <a:pPr indent="0" lvl="0" marL="0" rtl="0" algn="l">
              <a:spcBef>
                <a:spcPts val="0"/>
              </a:spcBef>
              <a:spcAft>
                <a:spcPts val="0"/>
              </a:spcAft>
              <a:buNone/>
            </a:pPr>
            <a:r>
              <a:rPr lang="ja"/>
              <a:t>P値: 0.604</a:t>
            </a:r>
            <a:endParaRPr/>
          </a:p>
          <a:p>
            <a:pPr indent="0" lvl="0" marL="0" rtl="0" algn="l">
              <a:spcBef>
                <a:spcPts val="0"/>
              </a:spcBef>
              <a:spcAft>
                <a:spcPts val="0"/>
              </a:spcAft>
              <a:buNone/>
            </a:pPr>
            <a:r>
              <a:rPr lang="ja"/>
              <a:t>相関係数 (Pearson): 0.092</a:t>
            </a:r>
            <a:endParaRPr/>
          </a:p>
          <a:p>
            <a:pPr indent="0" lvl="0" marL="0" rtl="0" algn="l">
              <a:spcBef>
                <a:spcPts val="0"/>
              </a:spcBef>
              <a:spcAft>
                <a:spcPts val="0"/>
              </a:spcAft>
              <a:buNone/>
            </a:pPr>
            <a:r>
              <a:rPr lang="ja"/>
              <a:t>P値: 0.347</a:t>
            </a:r>
            <a:endParaRPr/>
          </a:p>
          <a:p>
            <a:pPr indent="0" lvl="0" marL="0" rtl="0" algn="l">
              <a:spcBef>
                <a:spcPts val="0"/>
              </a:spcBef>
              <a:spcAft>
                <a:spcPts val="0"/>
              </a:spcAft>
              <a:buNone/>
            </a:pPr>
            <a:r>
              <a:rPr lang="ja"/>
              <a:t>相関係数 (Pearson): 0.021</a:t>
            </a:r>
            <a:endParaRPr/>
          </a:p>
          <a:p>
            <a:pPr indent="0" lvl="0" marL="0" rtl="0" algn="l">
              <a:spcBef>
                <a:spcPts val="0"/>
              </a:spcBef>
              <a:spcAft>
                <a:spcPts val="0"/>
              </a:spcAft>
              <a:buNone/>
            </a:pPr>
            <a:r>
              <a:rPr lang="ja"/>
              <a:t>P値: 0.828</a:t>
            </a:r>
            <a:endParaRPr/>
          </a:p>
          <a:p>
            <a:pPr indent="0" lvl="0" marL="0" rtl="0" algn="l">
              <a:spcBef>
                <a:spcPts val="0"/>
              </a:spcBef>
              <a:spcAft>
                <a:spcPts val="0"/>
              </a:spcAft>
              <a:buNone/>
            </a:pPr>
            <a:r>
              <a:rPr lang="ja"/>
              <a:t>相関係数 (Pearson): -0.036</a:t>
            </a:r>
            <a:endParaRPr/>
          </a:p>
          <a:p>
            <a:pPr indent="0" lvl="0" marL="0" rtl="0" algn="l">
              <a:spcBef>
                <a:spcPts val="0"/>
              </a:spcBef>
              <a:spcAft>
                <a:spcPts val="0"/>
              </a:spcAft>
              <a:buNone/>
            </a:pPr>
            <a:r>
              <a:rPr lang="ja"/>
              <a:t>P値: 0.712</a:t>
            </a:r>
            <a:endParaRPr/>
          </a:p>
          <a:p>
            <a:pPr indent="0" lvl="0" marL="0" rtl="0" algn="l">
              <a:spcBef>
                <a:spcPts val="0"/>
              </a:spcBef>
              <a:spcAft>
                <a:spcPts val="0"/>
              </a:spcAft>
              <a:buNone/>
            </a:pPr>
            <a:r>
              <a:rPr lang="ja"/>
              <a:t>相関係数 (Pearson): -0.020</a:t>
            </a:r>
            <a:endParaRPr/>
          </a:p>
          <a:p>
            <a:pPr indent="0" lvl="0" marL="0" rtl="0" algn="l">
              <a:spcBef>
                <a:spcPts val="0"/>
              </a:spcBef>
              <a:spcAft>
                <a:spcPts val="0"/>
              </a:spcAft>
              <a:buNone/>
            </a:pPr>
            <a:r>
              <a:rPr lang="ja"/>
              <a:t>P値: 0.835</a:t>
            </a:r>
            <a:endParaRPr/>
          </a:p>
          <a:p>
            <a:pPr indent="0" lvl="0" marL="0" rtl="0" algn="l">
              <a:spcBef>
                <a:spcPts val="0"/>
              </a:spcBef>
              <a:spcAft>
                <a:spcPts val="0"/>
              </a:spcAft>
              <a:buNone/>
            </a:pPr>
            <a:r>
              <a:rPr lang="ja"/>
              <a:t>相関係数 (Pearson): -0.061</a:t>
            </a:r>
            <a:endParaRPr/>
          </a:p>
          <a:p>
            <a:pPr indent="0" lvl="0" marL="0" rtl="0" algn="l">
              <a:spcBef>
                <a:spcPts val="0"/>
              </a:spcBef>
              <a:spcAft>
                <a:spcPts val="0"/>
              </a:spcAft>
              <a:buNone/>
            </a:pPr>
            <a:r>
              <a:rPr lang="ja"/>
              <a:t>P値: 0.534</a:t>
            </a:r>
            <a:endParaRPr/>
          </a:p>
          <a:p>
            <a:pPr indent="0" lvl="0" marL="0" rtl="0" algn="l">
              <a:spcBef>
                <a:spcPts val="0"/>
              </a:spcBef>
              <a:spcAft>
                <a:spcPts val="0"/>
              </a:spcAft>
              <a:buNone/>
            </a:pPr>
            <a:r>
              <a:rPr lang="ja"/>
              <a:t>1.6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0.350</a:t>
            </a:r>
            <a:endParaRPr/>
          </a:p>
          <a:p>
            <a:pPr indent="0" lvl="0" marL="0" rtl="0" algn="l">
              <a:spcBef>
                <a:spcPts val="0"/>
              </a:spcBef>
              <a:spcAft>
                <a:spcPts val="0"/>
              </a:spcAft>
              <a:buNone/>
            </a:pPr>
            <a:r>
              <a:rPr lang="ja"/>
              <a:t>P値: 0.000219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-0.047</a:t>
            </a:r>
            <a:endParaRPr/>
          </a:p>
          <a:p>
            <a:pPr indent="0" lvl="0" marL="0" rtl="0" algn="l">
              <a:spcBef>
                <a:spcPts val="0"/>
              </a:spcBef>
              <a:spcAft>
                <a:spcPts val="0"/>
              </a:spcAft>
              <a:buNone/>
            </a:pPr>
            <a:r>
              <a:rPr lang="ja"/>
              <a:t>P値: 0.629</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-0.069</a:t>
            </a:r>
            <a:endParaRPr/>
          </a:p>
          <a:p>
            <a:pPr indent="0" lvl="0" marL="0" rtl="0" algn="l">
              <a:spcBef>
                <a:spcPts val="0"/>
              </a:spcBef>
              <a:spcAft>
                <a:spcPts val="0"/>
              </a:spcAft>
              <a:buNone/>
            </a:pPr>
            <a:r>
              <a:rPr lang="ja"/>
              <a:t>P値: 0.483</a:t>
            </a:r>
            <a:endParaRPr/>
          </a:p>
          <a:p>
            <a:pPr indent="0" lvl="0" marL="0" rtl="0" algn="l">
              <a:spcBef>
                <a:spcPts val="0"/>
              </a:spcBef>
              <a:spcAft>
                <a:spcPts val="0"/>
              </a:spcAft>
              <a:buNone/>
            </a:pPr>
            <a:r>
              <a:rPr lang="ja"/>
              <a:t>相関係数 (Pearson): 0.010</a:t>
            </a:r>
            <a:endParaRPr/>
          </a:p>
          <a:p>
            <a:pPr indent="0" lvl="0" marL="0" rtl="0" algn="l">
              <a:spcBef>
                <a:spcPts val="0"/>
              </a:spcBef>
              <a:spcAft>
                <a:spcPts val="0"/>
              </a:spcAft>
              <a:buNone/>
            </a:pPr>
            <a:r>
              <a:rPr lang="ja"/>
              <a:t>P値: 0.92</a:t>
            </a:r>
            <a:endParaRPr/>
          </a:p>
          <a:p>
            <a:pPr indent="0" lvl="0" marL="0" rtl="0" algn="l">
              <a:spcBef>
                <a:spcPts val="0"/>
              </a:spcBef>
              <a:spcAft>
                <a:spcPts val="0"/>
              </a:spcAft>
              <a:buNone/>
            </a:pPr>
            <a:r>
              <a:rPr lang="ja"/>
              <a:t>相関係数 (Pearson): -0.048</a:t>
            </a:r>
            <a:endParaRPr/>
          </a:p>
          <a:p>
            <a:pPr indent="0" lvl="0" marL="0" rtl="0" algn="l">
              <a:spcBef>
                <a:spcPts val="0"/>
              </a:spcBef>
              <a:spcAft>
                <a:spcPts val="0"/>
              </a:spcAft>
              <a:buNone/>
            </a:pPr>
            <a:r>
              <a:rPr lang="ja"/>
              <a:t>P値: 0.625</a:t>
            </a:r>
            <a:endParaRPr/>
          </a:p>
          <a:p>
            <a:pPr indent="0" lvl="0" marL="0" rtl="0" algn="l">
              <a:spcBef>
                <a:spcPts val="0"/>
              </a:spcBef>
              <a:spcAft>
                <a:spcPts val="0"/>
              </a:spcAft>
              <a:buNone/>
            </a:pPr>
            <a:r>
              <a:rPr lang="ja"/>
              <a:t>相関係数 (Pearson): 0.094</a:t>
            </a:r>
            <a:endParaRPr/>
          </a:p>
          <a:p>
            <a:pPr indent="0" lvl="0" marL="0" rtl="0" algn="l">
              <a:spcBef>
                <a:spcPts val="0"/>
              </a:spcBef>
              <a:spcAft>
                <a:spcPts val="0"/>
              </a:spcAft>
              <a:buNone/>
            </a:pPr>
            <a:r>
              <a:rPr lang="ja"/>
              <a:t>P値: 0.335</a:t>
            </a:r>
            <a:endParaRPr/>
          </a:p>
          <a:p>
            <a:pPr indent="0" lvl="0" marL="0" rtl="0" algn="l">
              <a:spcBef>
                <a:spcPts val="0"/>
              </a:spcBef>
              <a:spcAft>
                <a:spcPts val="0"/>
              </a:spcAft>
              <a:buNone/>
            </a:pPr>
            <a:r>
              <a:rPr lang="ja"/>
              <a:t>相関係数 (Pearson): -0.023</a:t>
            </a:r>
            <a:endParaRPr/>
          </a:p>
          <a:p>
            <a:pPr indent="0" lvl="0" marL="0" rtl="0" algn="l">
              <a:spcBef>
                <a:spcPts val="0"/>
              </a:spcBef>
              <a:spcAft>
                <a:spcPts val="0"/>
              </a:spcAft>
              <a:buNone/>
            </a:pPr>
            <a:r>
              <a:rPr lang="ja"/>
              <a:t>P値: 0.817</a:t>
            </a:r>
            <a:endParaRPr/>
          </a:p>
          <a:p>
            <a:pPr indent="0" lvl="0" marL="0" rtl="0" algn="l">
              <a:spcBef>
                <a:spcPts val="0"/>
              </a:spcBef>
              <a:spcAft>
                <a:spcPts val="0"/>
              </a:spcAft>
              <a:buNone/>
            </a:pPr>
            <a:r>
              <a:rPr lang="ja"/>
              <a:t>相関係数 (Pearson): -0.024</a:t>
            </a:r>
            <a:endParaRPr/>
          </a:p>
          <a:p>
            <a:pPr indent="0" lvl="0" marL="0" rtl="0" algn="l">
              <a:spcBef>
                <a:spcPts val="0"/>
              </a:spcBef>
              <a:spcAft>
                <a:spcPts val="0"/>
              </a:spcAft>
              <a:buNone/>
            </a:pPr>
            <a:r>
              <a:rPr lang="ja"/>
              <a:t>P値: 0.809</a:t>
            </a:r>
            <a:endParaRPr/>
          </a:p>
          <a:p>
            <a:pPr indent="0" lvl="0" marL="0" rtl="0" algn="l">
              <a:spcBef>
                <a:spcPts val="0"/>
              </a:spcBef>
              <a:spcAft>
                <a:spcPts val="0"/>
              </a:spcAft>
              <a:buNone/>
            </a:pPr>
            <a:r>
              <a:rPr lang="ja"/>
              <a:t>相関係数 (Pearson): -0.014</a:t>
            </a:r>
            <a:endParaRPr/>
          </a:p>
          <a:p>
            <a:pPr indent="0" lvl="0" marL="0" rtl="0" algn="l">
              <a:spcBef>
                <a:spcPts val="0"/>
              </a:spcBef>
              <a:spcAft>
                <a:spcPts val="0"/>
              </a:spcAft>
              <a:buNone/>
            </a:pPr>
            <a:r>
              <a:rPr lang="ja"/>
              <a:t>P値: 0.883</a:t>
            </a:r>
            <a:endParaRPr/>
          </a:p>
          <a:p>
            <a:pPr indent="0" lvl="0" marL="0" rtl="0" algn="l">
              <a:spcBef>
                <a:spcPts val="0"/>
              </a:spcBef>
              <a:spcAft>
                <a:spcPts val="0"/>
              </a:spcAft>
              <a:buNone/>
            </a:pPr>
            <a:r>
              <a:rPr lang="ja"/>
              <a:t>相関係数 (Pearson): -0.068</a:t>
            </a:r>
            <a:endParaRPr/>
          </a:p>
          <a:p>
            <a:pPr indent="0" lvl="0" marL="0" rtl="0" algn="l">
              <a:spcBef>
                <a:spcPts val="0"/>
              </a:spcBef>
              <a:spcAft>
                <a:spcPts val="0"/>
              </a:spcAft>
              <a:buNone/>
            </a:pPr>
            <a:r>
              <a:rPr lang="ja"/>
              <a:t>P値: 0.485</a:t>
            </a:r>
            <a:endParaRPr/>
          </a:p>
          <a:p>
            <a:pPr indent="0" lvl="0" marL="0" rtl="0" algn="l">
              <a:spcBef>
                <a:spcPts val="0"/>
              </a:spcBef>
              <a:spcAft>
                <a:spcPts val="0"/>
              </a:spcAft>
              <a:buNone/>
            </a:pPr>
            <a:r>
              <a:rPr lang="ja"/>
              <a:t>1.7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0.328</a:t>
            </a:r>
            <a:endParaRPr/>
          </a:p>
          <a:p>
            <a:pPr indent="0" lvl="0" marL="0" rtl="0" algn="l">
              <a:spcBef>
                <a:spcPts val="0"/>
              </a:spcBef>
              <a:spcAft>
                <a:spcPts val="0"/>
              </a:spcAft>
              <a:buNone/>
            </a:pPr>
            <a:r>
              <a:rPr lang="ja"/>
              <a:t>P値: 0.000558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-0.063</a:t>
            </a:r>
            <a:endParaRPr/>
          </a:p>
          <a:p>
            <a:pPr indent="0" lvl="0" marL="0" rtl="0" algn="l">
              <a:spcBef>
                <a:spcPts val="0"/>
              </a:spcBef>
              <a:spcAft>
                <a:spcPts val="0"/>
              </a:spcAft>
              <a:buNone/>
            </a:pPr>
            <a:r>
              <a:rPr lang="ja"/>
              <a:t>P値: 0.516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-0.068</a:t>
            </a:r>
            <a:endParaRPr/>
          </a:p>
          <a:p>
            <a:pPr indent="0" lvl="0" marL="0" rtl="0" algn="l">
              <a:spcBef>
                <a:spcPts val="0"/>
              </a:spcBef>
              <a:spcAft>
                <a:spcPts val="0"/>
              </a:spcAft>
              <a:buNone/>
            </a:pPr>
            <a:r>
              <a:rPr lang="ja"/>
              <a:t>P値: 0.488</a:t>
            </a:r>
            <a:endParaRPr/>
          </a:p>
          <a:p>
            <a:pPr indent="0" lvl="0" marL="0" rtl="0" algn="l">
              <a:spcBef>
                <a:spcPts val="0"/>
              </a:spcBef>
              <a:spcAft>
                <a:spcPts val="0"/>
              </a:spcAft>
              <a:buNone/>
            </a:pPr>
            <a:r>
              <a:rPr lang="ja"/>
              <a:t>相関係数 (Pearson): -0.001</a:t>
            </a:r>
            <a:endParaRPr/>
          </a:p>
          <a:p>
            <a:pPr indent="0" lvl="0" marL="0" rtl="0" algn="l">
              <a:spcBef>
                <a:spcPts val="0"/>
              </a:spcBef>
              <a:spcAft>
                <a:spcPts val="0"/>
              </a:spcAft>
              <a:buNone/>
            </a:pPr>
            <a:r>
              <a:rPr lang="ja"/>
              <a:t>P値: 0.989</a:t>
            </a:r>
            <a:endParaRPr/>
          </a:p>
          <a:p>
            <a:pPr indent="0" lvl="0" marL="0" rtl="0" algn="l">
              <a:spcBef>
                <a:spcPts val="0"/>
              </a:spcBef>
              <a:spcAft>
                <a:spcPts val="0"/>
              </a:spcAft>
              <a:buNone/>
            </a:pPr>
            <a:r>
              <a:rPr lang="ja"/>
              <a:t>相関係数 (Pearson): -0.049</a:t>
            </a:r>
            <a:endParaRPr/>
          </a:p>
          <a:p>
            <a:pPr indent="0" lvl="0" marL="0" rtl="0" algn="l">
              <a:spcBef>
                <a:spcPts val="0"/>
              </a:spcBef>
              <a:spcAft>
                <a:spcPts val="0"/>
              </a:spcAft>
              <a:buNone/>
            </a:pPr>
            <a:r>
              <a:rPr lang="ja"/>
              <a:t>P値: 0.616</a:t>
            </a:r>
            <a:endParaRPr/>
          </a:p>
          <a:p>
            <a:pPr indent="0" lvl="0" marL="0" rtl="0" algn="l">
              <a:spcBef>
                <a:spcPts val="0"/>
              </a:spcBef>
              <a:spcAft>
                <a:spcPts val="0"/>
              </a:spcAft>
              <a:buNone/>
            </a:pPr>
            <a:r>
              <a:rPr lang="ja"/>
              <a:t>相関係数 (Pearson): 0.087</a:t>
            </a:r>
            <a:endParaRPr/>
          </a:p>
          <a:p>
            <a:pPr indent="0" lvl="0" marL="0" rtl="0" algn="l">
              <a:spcBef>
                <a:spcPts val="0"/>
              </a:spcBef>
              <a:spcAft>
                <a:spcPts val="0"/>
              </a:spcAft>
              <a:buNone/>
            </a:pPr>
            <a:r>
              <a:rPr lang="ja"/>
              <a:t>P値: 0.37</a:t>
            </a:r>
            <a:endParaRPr/>
          </a:p>
          <a:p>
            <a:pPr indent="0" lvl="0" marL="0" rtl="0" algn="l">
              <a:spcBef>
                <a:spcPts val="0"/>
              </a:spcBef>
              <a:spcAft>
                <a:spcPts val="0"/>
              </a:spcAft>
              <a:buNone/>
            </a:pPr>
            <a:r>
              <a:rPr lang="ja"/>
              <a:t>相関係数 (Pearson): -0.035</a:t>
            </a:r>
            <a:endParaRPr/>
          </a:p>
          <a:p>
            <a:pPr indent="0" lvl="0" marL="0" rtl="0" algn="l">
              <a:spcBef>
                <a:spcPts val="0"/>
              </a:spcBef>
              <a:spcAft>
                <a:spcPts val="0"/>
              </a:spcAft>
              <a:buNone/>
            </a:pPr>
            <a:r>
              <a:rPr lang="ja"/>
              <a:t>P値: 0.719</a:t>
            </a:r>
            <a:endParaRPr/>
          </a:p>
          <a:p>
            <a:pPr indent="0" lvl="0" marL="0" rtl="0" algn="l">
              <a:spcBef>
                <a:spcPts val="0"/>
              </a:spcBef>
              <a:spcAft>
                <a:spcPts val="0"/>
              </a:spcAft>
              <a:buNone/>
            </a:pPr>
            <a:r>
              <a:rPr lang="ja"/>
              <a:t>相関係数 (Pearson): -0.025</a:t>
            </a:r>
            <a:endParaRPr/>
          </a:p>
          <a:p>
            <a:pPr indent="0" lvl="0" marL="0" rtl="0" algn="l">
              <a:spcBef>
                <a:spcPts val="0"/>
              </a:spcBef>
              <a:spcAft>
                <a:spcPts val="0"/>
              </a:spcAft>
              <a:buNone/>
            </a:pPr>
            <a:r>
              <a:rPr lang="ja"/>
              <a:t>P値: 0.796</a:t>
            </a:r>
            <a:endParaRPr/>
          </a:p>
          <a:p>
            <a:pPr indent="0" lvl="0" marL="0" rtl="0" algn="l">
              <a:spcBef>
                <a:spcPts val="0"/>
              </a:spcBef>
              <a:spcAft>
                <a:spcPts val="0"/>
              </a:spcAft>
              <a:buNone/>
            </a:pPr>
            <a:r>
              <a:rPr lang="ja"/>
              <a:t>相関係数 (Pearson): -0.030</a:t>
            </a:r>
            <a:endParaRPr/>
          </a:p>
          <a:p>
            <a:pPr indent="0" lvl="0" marL="0" rtl="0" algn="l">
              <a:spcBef>
                <a:spcPts val="0"/>
              </a:spcBef>
              <a:spcAft>
                <a:spcPts val="0"/>
              </a:spcAft>
              <a:buNone/>
            </a:pPr>
            <a:r>
              <a:rPr lang="ja"/>
              <a:t>P値: 0.756</a:t>
            </a:r>
            <a:endParaRPr/>
          </a:p>
          <a:p>
            <a:pPr indent="0" lvl="0" marL="0" rtl="0" algn="l">
              <a:spcBef>
                <a:spcPts val="0"/>
              </a:spcBef>
              <a:spcAft>
                <a:spcPts val="0"/>
              </a:spcAft>
              <a:buNone/>
            </a:pPr>
            <a:r>
              <a:rPr lang="ja"/>
              <a:t>相関係数 (Pearson): -0.102</a:t>
            </a:r>
            <a:endParaRPr/>
          </a:p>
          <a:p>
            <a:pPr indent="0" lvl="0" marL="0" rtl="0" algn="l">
              <a:spcBef>
                <a:spcPts val="0"/>
              </a:spcBef>
              <a:spcAft>
                <a:spcPts val="0"/>
              </a:spcAft>
              <a:buNone/>
            </a:pPr>
            <a:r>
              <a:rPr lang="ja"/>
              <a:t>P値: 0.298</a:t>
            </a:r>
            <a:endParaRPr/>
          </a:p>
          <a:p>
            <a:pPr indent="0" lvl="0" marL="0" rtl="0" algn="l">
              <a:spcBef>
                <a:spcPts val="0"/>
              </a:spcBef>
              <a:spcAft>
                <a:spcPts val="0"/>
              </a:spcAft>
              <a:buNone/>
            </a:pPr>
            <a:r>
              <a:rPr lang="ja"/>
              <a:t>1.8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0.317</a:t>
            </a:r>
            <a:endParaRPr/>
          </a:p>
          <a:p>
            <a:pPr indent="0" lvl="0" marL="0" rtl="0" algn="l">
              <a:spcBef>
                <a:spcPts val="0"/>
              </a:spcBef>
              <a:spcAft>
                <a:spcPts val="0"/>
              </a:spcAft>
              <a:buNone/>
            </a:pPr>
            <a:r>
              <a:rPr lang="ja"/>
              <a:t>P値: 0.000895</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-0.076</a:t>
            </a:r>
            <a:endParaRPr/>
          </a:p>
          <a:p>
            <a:pPr indent="0" lvl="0" marL="0" rtl="0" algn="l">
              <a:spcBef>
                <a:spcPts val="0"/>
              </a:spcBef>
              <a:spcAft>
                <a:spcPts val="0"/>
              </a:spcAft>
              <a:buNone/>
            </a:pPr>
            <a:r>
              <a:rPr lang="ja"/>
              <a:t>P値: 0.434</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-0.075</a:t>
            </a:r>
            <a:endParaRPr/>
          </a:p>
          <a:p>
            <a:pPr indent="0" lvl="0" marL="0" rtl="0" algn="l">
              <a:spcBef>
                <a:spcPts val="0"/>
              </a:spcBef>
              <a:spcAft>
                <a:spcPts val="0"/>
              </a:spcAft>
              <a:buNone/>
            </a:pPr>
            <a:r>
              <a:rPr lang="ja"/>
              <a:t>P値: 0.442</a:t>
            </a:r>
            <a:endParaRPr/>
          </a:p>
          <a:p>
            <a:pPr indent="0" lvl="0" marL="0" rtl="0" algn="l">
              <a:spcBef>
                <a:spcPts val="0"/>
              </a:spcBef>
              <a:spcAft>
                <a:spcPts val="0"/>
              </a:spcAft>
              <a:buNone/>
            </a:pPr>
            <a:r>
              <a:rPr lang="ja"/>
              <a:t>相関係数 (Pearson): -0.015</a:t>
            </a:r>
            <a:endParaRPr/>
          </a:p>
          <a:p>
            <a:pPr indent="0" lvl="0" marL="0" rtl="0" algn="l">
              <a:spcBef>
                <a:spcPts val="0"/>
              </a:spcBef>
              <a:spcAft>
                <a:spcPts val="0"/>
              </a:spcAft>
              <a:buNone/>
            </a:pPr>
            <a:r>
              <a:rPr lang="ja"/>
              <a:t>P値: 0.878</a:t>
            </a:r>
            <a:endParaRPr/>
          </a:p>
          <a:p>
            <a:pPr indent="0" lvl="0" marL="0" rtl="0" algn="l">
              <a:spcBef>
                <a:spcPts val="0"/>
              </a:spcBef>
              <a:spcAft>
                <a:spcPts val="0"/>
              </a:spcAft>
              <a:buNone/>
            </a:pPr>
            <a:r>
              <a:rPr lang="ja"/>
              <a:t>相関係数 (Pearson): -0.060</a:t>
            </a:r>
            <a:endParaRPr/>
          </a:p>
          <a:p>
            <a:pPr indent="0" lvl="0" marL="0" rtl="0" algn="l">
              <a:spcBef>
                <a:spcPts val="0"/>
              </a:spcBef>
              <a:spcAft>
                <a:spcPts val="0"/>
              </a:spcAft>
              <a:buNone/>
            </a:pPr>
            <a:r>
              <a:rPr lang="ja"/>
              <a:t>P値: 0.537</a:t>
            </a:r>
            <a:endParaRPr/>
          </a:p>
          <a:p>
            <a:pPr indent="0" lvl="0" marL="0" rtl="0" algn="l">
              <a:spcBef>
                <a:spcPts val="0"/>
              </a:spcBef>
              <a:spcAft>
                <a:spcPts val="0"/>
              </a:spcAft>
              <a:buNone/>
            </a:pPr>
            <a:r>
              <a:rPr lang="ja"/>
              <a:t>相関係数 (Pearson): 0.074</a:t>
            </a:r>
            <a:endParaRPr/>
          </a:p>
          <a:p>
            <a:pPr indent="0" lvl="0" marL="0" rtl="0" algn="l">
              <a:spcBef>
                <a:spcPts val="0"/>
              </a:spcBef>
              <a:spcAft>
                <a:spcPts val="0"/>
              </a:spcAft>
              <a:buNone/>
            </a:pPr>
            <a:r>
              <a:rPr lang="ja"/>
              <a:t>P値: 0.449</a:t>
            </a:r>
            <a:endParaRPr/>
          </a:p>
          <a:p>
            <a:pPr indent="0" lvl="0" marL="0" rtl="0" algn="l">
              <a:spcBef>
                <a:spcPts val="0"/>
              </a:spcBef>
              <a:spcAft>
                <a:spcPts val="0"/>
              </a:spcAft>
              <a:buNone/>
            </a:pPr>
            <a:r>
              <a:rPr lang="ja"/>
              <a:t>相関係数 (Pearson): -0.056</a:t>
            </a:r>
            <a:endParaRPr/>
          </a:p>
          <a:p>
            <a:pPr indent="0" lvl="0" marL="0" rtl="0" algn="l">
              <a:spcBef>
                <a:spcPts val="0"/>
              </a:spcBef>
              <a:spcAft>
                <a:spcPts val="0"/>
              </a:spcAft>
              <a:buNone/>
            </a:pPr>
            <a:r>
              <a:rPr lang="ja"/>
              <a:t>P値: 0.564</a:t>
            </a:r>
            <a:endParaRPr/>
          </a:p>
          <a:p>
            <a:pPr indent="0" lvl="0" marL="0" rtl="0" algn="l">
              <a:spcBef>
                <a:spcPts val="0"/>
              </a:spcBef>
              <a:spcAft>
                <a:spcPts val="0"/>
              </a:spcAft>
              <a:buNone/>
            </a:pPr>
            <a:r>
              <a:rPr lang="ja"/>
              <a:t>相関係数 (Pearson): -0.029</a:t>
            </a:r>
            <a:endParaRPr/>
          </a:p>
          <a:p>
            <a:pPr indent="0" lvl="0" marL="0" rtl="0" algn="l">
              <a:spcBef>
                <a:spcPts val="0"/>
              </a:spcBef>
              <a:spcAft>
                <a:spcPts val="0"/>
              </a:spcAft>
              <a:buNone/>
            </a:pPr>
            <a:r>
              <a:rPr lang="ja"/>
              <a:t>P値: 0.764</a:t>
            </a:r>
            <a:endParaRPr/>
          </a:p>
          <a:p>
            <a:pPr indent="0" lvl="0" marL="0" rtl="0" algn="l">
              <a:spcBef>
                <a:spcPts val="0"/>
              </a:spcBef>
              <a:spcAft>
                <a:spcPts val="0"/>
              </a:spcAft>
              <a:buNone/>
            </a:pPr>
            <a:r>
              <a:rPr lang="ja"/>
              <a:t>相関係数 (Pearson): -0.037</a:t>
            </a:r>
            <a:endParaRPr/>
          </a:p>
          <a:p>
            <a:pPr indent="0" lvl="0" marL="0" rtl="0" algn="l">
              <a:spcBef>
                <a:spcPts val="0"/>
              </a:spcBef>
              <a:spcAft>
                <a:spcPts val="0"/>
              </a:spcAft>
              <a:buNone/>
            </a:pPr>
            <a:r>
              <a:rPr lang="ja"/>
              <a:t>P値: 0.703</a:t>
            </a:r>
            <a:endParaRPr/>
          </a:p>
          <a:p>
            <a:pPr indent="0" lvl="0" marL="0" rtl="0" algn="l">
              <a:spcBef>
                <a:spcPts val="0"/>
              </a:spcBef>
              <a:spcAft>
                <a:spcPts val="0"/>
              </a:spcAft>
              <a:buNone/>
            </a:pPr>
            <a:r>
              <a:rPr lang="ja"/>
              <a:t>相関係数 (Pearson): -0.102</a:t>
            </a:r>
            <a:endParaRPr/>
          </a:p>
          <a:p>
            <a:pPr indent="0" lvl="0" marL="0" rtl="0" algn="l">
              <a:spcBef>
                <a:spcPts val="0"/>
              </a:spcBef>
              <a:spcAft>
                <a:spcPts val="0"/>
              </a:spcAft>
              <a:buNone/>
            </a:pPr>
            <a:r>
              <a:rPr lang="ja"/>
              <a:t>P値: 0.297</a:t>
            </a:r>
            <a:endParaRPr/>
          </a:p>
          <a:p>
            <a:pPr indent="0" lvl="0" marL="0" rtl="0" algn="l">
              <a:spcBef>
                <a:spcPts val="0"/>
              </a:spcBef>
              <a:spcAft>
                <a:spcPts val="0"/>
              </a:spcAft>
              <a:buNone/>
            </a:pPr>
            <a:r>
              <a:rPr lang="ja"/>
              <a:t>1.9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0.273</a:t>
            </a:r>
            <a:endParaRPr/>
          </a:p>
          <a:p>
            <a:pPr indent="0" lvl="0" marL="0" rtl="0" algn="l">
              <a:spcBef>
                <a:spcPts val="0"/>
              </a:spcBef>
              <a:spcAft>
                <a:spcPts val="0"/>
              </a:spcAft>
              <a:buNone/>
            </a:pPr>
            <a:r>
              <a:rPr lang="ja"/>
              <a:t>P値: 0.00439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-0.071</a:t>
            </a:r>
            <a:endParaRPr/>
          </a:p>
          <a:p>
            <a:pPr indent="0" lvl="0" marL="0" rtl="0" algn="l">
              <a:spcBef>
                <a:spcPts val="0"/>
              </a:spcBef>
              <a:spcAft>
                <a:spcPts val="0"/>
              </a:spcAft>
              <a:buNone/>
            </a:pPr>
            <a:r>
              <a:rPr lang="ja"/>
              <a:t>P値: 0.47</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-0.076</a:t>
            </a:r>
            <a:endParaRPr/>
          </a:p>
          <a:p>
            <a:pPr indent="0" lvl="0" marL="0" rtl="0" algn="l">
              <a:spcBef>
                <a:spcPts val="0"/>
              </a:spcBef>
              <a:spcAft>
                <a:spcPts val="0"/>
              </a:spcAft>
              <a:buNone/>
            </a:pPr>
            <a:r>
              <a:rPr lang="ja"/>
              <a:t>P値: 0.435</a:t>
            </a:r>
            <a:endParaRPr/>
          </a:p>
          <a:p>
            <a:pPr indent="0" lvl="0" marL="0" rtl="0" algn="l">
              <a:spcBef>
                <a:spcPts val="0"/>
              </a:spcBef>
              <a:spcAft>
                <a:spcPts val="0"/>
              </a:spcAft>
              <a:buNone/>
            </a:pPr>
            <a:r>
              <a:rPr lang="ja"/>
              <a:t>相関係数 (Pearson): -0.016</a:t>
            </a:r>
            <a:endParaRPr/>
          </a:p>
          <a:p>
            <a:pPr indent="0" lvl="0" marL="0" rtl="0" algn="l">
              <a:spcBef>
                <a:spcPts val="0"/>
              </a:spcBef>
              <a:spcAft>
                <a:spcPts val="0"/>
              </a:spcAft>
              <a:buNone/>
            </a:pPr>
            <a:r>
              <a:rPr lang="ja"/>
              <a:t>P値: 0.873</a:t>
            </a:r>
            <a:endParaRPr/>
          </a:p>
          <a:p>
            <a:pPr indent="0" lvl="0" marL="0" rtl="0" algn="l">
              <a:spcBef>
                <a:spcPts val="0"/>
              </a:spcBef>
              <a:spcAft>
                <a:spcPts val="0"/>
              </a:spcAft>
              <a:buNone/>
            </a:pPr>
            <a:r>
              <a:rPr lang="ja"/>
              <a:t>相関係数 (Pearson): -0.064</a:t>
            </a:r>
            <a:endParaRPr/>
          </a:p>
          <a:p>
            <a:pPr indent="0" lvl="0" marL="0" rtl="0" algn="l">
              <a:spcBef>
                <a:spcPts val="0"/>
              </a:spcBef>
              <a:spcAft>
                <a:spcPts val="0"/>
              </a:spcAft>
              <a:buNone/>
            </a:pPr>
            <a:r>
              <a:rPr lang="ja"/>
              <a:t>P値: 0.514</a:t>
            </a:r>
            <a:endParaRPr/>
          </a:p>
          <a:p>
            <a:pPr indent="0" lvl="0" marL="0" rtl="0" algn="l">
              <a:spcBef>
                <a:spcPts val="0"/>
              </a:spcBef>
              <a:spcAft>
                <a:spcPts val="0"/>
              </a:spcAft>
              <a:buNone/>
            </a:pPr>
            <a:r>
              <a:rPr lang="ja"/>
              <a:t>相関係数 (Pearson): 0.051</a:t>
            </a:r>
            <a:endParaRPr/>
          </a:p>
          <a:p>
            <a:pPr indent="0" lvl="0" marL="0" rtl="0" algn="l">
              <a:spcBef>
                <a:spcPts val="0"/>
              </a:spcBef>
              <a:spcAft>
                <a:spcPts val="0"/>
              </a:spcAft>
              <a:buNone/>
            </a:pPr>
            <a:r>
              <a:rPr lang="ja"/>
              <a:t>P値: 0.599</a:t>
            </a:r>
            <a:endParaRPr/>
          </a:p>
          <a:p>
            <a:pPr indent="0" lvl="0" marL="0" rtl="0" algn="l">
              <a:spcBef>
                <a:spcPts val="0"/>
              </a:spcBef>
              <a:spcAft>
                <a:spcPts val="0"/>
              </a:spcAft>
              <a:buNone/>
            </a:pPr>
            <a:r>
              <a:rPr lang="ja"/>
              <a:t>相関係数 (Pearson): -0.034</a:t>
            </a:r>
            <a:endParaRPr/>
          </a:p>
          <a:p>
            <a:pPr indent="0" lvl="0" marL="0" rtl="0" algn="l">
              <a:spcBef>
                <a:spcPts val="0"/>
              </a:spcBef>
              <a:spcAft>
                <a:spcPts val="0"/>
              </a:spcAft>
              <a:buNone/>
            </a:pPr>
            <a:r>
              <a:rPr lang="ja"/>
              <a:t>P値: 0.73</a:t>
            </a:r>
            <a:endParaRPr/>
          </a:p>
          <a:p>
            <a:pPr indent="0" lvl="0" marL="0" rtl="0" algn="l">
              <a:spcBef>
                <a:spcPts val="0"/>
              </a:spcBef>
              <a:spcAft>
                <a:spcPts val="0"/>
              </a:spcAft>
              <a:buNone/>
            </a:pPr>
            <a:r>
              <a:rPr lang="ja"/>
              <a:t>相関係数 (Pearson): -0.037</a:t>
            </a:r>
            <a:endParaRPr/>
          </a:p>
          <a:p>
            <a:pPr indent="0" lvl="0" marL="0" rtl="0" algn="l">
              <a:spcBef>
                <a:spcPts val="0"/>
              </a:spcBef>
              <a:spcAft>
                <a:spcPts val="0"/>
              </a:spcAft>
              <a:buNone/>
            </a:pPr>
            <a:r>
              <a:rPr lang="ja"/>
              <a:t>P値: 0.708</a:t>
            </a:r>
            <a:endParaRPr/>
          </a:p>
          <a:p>
            <a:pPr indent="0" lvl="0" marL="0" rtl="0" algn="l">
              <a:spcBef>
                <a:spcPts val="0"/>
              </a:spcBef>
              <a:spcAft>
                <a:spcPts val="0"/>
              </a:spcAft>
              <a:buNone/>
            </a:pPr>
            <a:r>
              <a:rPr lang="ja"/>
              <a:t>相関係数 (Pearson): -0.040</a:t>
            </a:r>
            <a:endParaRPr/>
          </a:p>
          <a:p>
            <a:pPr indent="0" lvl="0" marL="0" rtl="0" algn="l">
              <a:spcBef>
                <a:spcPts val="0"/>
              </a:spcBef>
              <a:spcAft>
                <a:spcPts val="0"/>
              </a:spcAft>
              <a:buNone/>
            </a:pPr>
            <a:r>
              <a:rPr lang="ja"/>
              <a:t>P値: 0.681</a:t>
            </a:r>
            <a:endParaRPr/>
          </a:p>
          <a:p>
            <a:pPr indent="0" lvl="0" marL="0" rtl="0" algn="l">
              <a:spcBef>
                <a:spcPts val="0"/>
              </a:spcBef>
              <a:spcAft>
                <a:spcPts val="0"/>
              </a:spcAft>
              <a:buNone/>
            </a:pPr>
            <a:r>
              <a:rPr lang="ja"/>
              <a:t>相関係数 (Pearson): -0.099</a:t>
            </a:r>
            <a:endParaRPr/>
          </a:p>
          <a:p>
            <a:pPr indent="0" lvl="0" marL="0" rtl="0" algn="l">
              <a:spcBef>
                <a:spcPts val="0"/>
              </a:spcBef>
              <a:spcAft>
                <a:spcPts val="0"/>
              </a:spcAft>
              <a:buNone/>
            </a:pPr>
            <a:r>
              <a:rPr lang="ja"/>
              <a:t>P値: 0.31</a:t>
            </a:r>
            <a:endParaRPr/>
          </a:p>
          <a:p>
            <a:pPr indent="0" lvl="0" marL="0" rtl="0" algn="l">
              <a:spcBef>
                <a:spcPts val="0"/>
              </a:spcBef>
              <a:spcAft>
                <a:spcPts val="0"/>
              </a:spcAft>
              <a:buNone/>
            </a:pPr>
            <a:r>
              <a:rPr lang="ja"/>
              <a:t>2.0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0.265</a:t>
            </a:r>
            <a:endParaRPr/>
          </a:p>
          <a:p>
            <a:pPr indent="0" lvl="0" marL="0" rtl="0" algn="l">
              <a:spcBef>
                <a:spcPts val="0"/>
              </a:spcBef>
              <a:spcAft>
                <a:spcPts val="0"/>
              </a:spcAft>
              <a:buNone/>
            </a:pPr>
            <a:r>
              <a:rPr lang="ja"/>
              <a:t>P値: 0.00588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-0.080</a:t>
            </a:r>
            <a:endParaRPr/>
          </a:p>
          <a:p>
            <a:pPr indent="0" lvl="0" marL="0" rtl="0" algn="l">
              <a:spcBef>
                <a:spcPts val="0"/>
              </a:spcBef>
              <a:spcAft>
                <a:spcPts val="0"/>
              </a:spcAft>
              <a:buNone/>
            </a:pPr>
            <a:r>
              <a:rPr lang="ja"/>
              <a:t>P値: 0.41</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-0.078</a:t>
            </a:r>
            <a:endParaRPr/>
          </a:p>
          <a:p>
            <a:pPr indent="0" lvl="0" marL="0" rtl="0" algn="l">
              <a:spcBef>
                <a:spcPts val="0"/>
              </a:spcBef>
              <a:spcAft>
                <a:spcPts val="0"/>
              </a:spcAft>
              <a:buNone/>
            </a:pPr>
            <a:r>
              <a:rPr lang="ja"/>
              <a:t>P値: 0.423</a:t>
            </a:r>
            <a:endParaRPr/>
          </a:p>
          <a:p>
            <a:pPr indent="0" lvl="0" marL="0" rtl="0" algn="l">
              <a:spcBef>
                <a:spcPts val="0"/>
              </a:spcBef>
              <a:spcAft>
                <a:spcPts val="0"/>
              </a:spcAft>
              <a:buNone/>
            </a:pPr>
            <a:r>
              <a:rPr lang="ja"/>
              <a:t>相関係数 (Pearson): -0.026</a:t>
            </a:r>
            <a:endParaRPr/>
          </a:p>
          <a:p>
            <a:pPr indent="0" lvl="0" marL="0" rtl="0" algn="l">
              <a:spcBef>
                <a:spcPts val="0"/>
              </a:spcBef>
              <a:spcAft>
                <a:spcPts val="0"/>
              </a:spcAft>
              <a:buNone/>
            </a:pPr>
            <a:r>
              <a:rPr lang="ja"/>
              <a:t>P値: 0.792</a:t>
            </a:r>
            <a:endParaRPr/>
          </a:p>
          <a:p>
            <a:pPr indent="0" lvl="0" marL="0" rtl="0" algn="l">
              <a:spcBef>
                <a:spcPts val="0"/>
              </a:spcBef>
              <a:spcAft>
                <a:spcPts val="0"/>
              </a:spcAft>
              <a:buNone/>
            </a:pPr>
            <a:r>
              <a:rPr lang="ja"/>
              <a:t>相関係数 (Pearson): -0.070</a:t>
            </a:r>
            <a:endParaRPr/>
          </a:p>
          <a:p>
            <a:pPr indent="0" lvl="0" marL="0" rtl="0" algn="l">
              <a:spcBef>
                <a:spcPts val="0"/>
              </a:spcBef>
              <a:spcAft>
                <a:spcPts val="0"/>
              </a:spcAft>
              <a:buNone/>
            </a:pPr>
            <a:r>
              <a:rPr lang="ja"/>
              <a:t>P値: 0.476</a:t>
            </a:r>
            <a:endParaRPr/>
          </a:p>
          <a:p>
            <a:pPr indent="0" lvl="0" marL="0" rtl="0" algn="l">
              <a:spcBef>
                <a:spcPts val="0"/>
              </a:spcBef>
              <a:spcAft>
                <a:spcPts val="0"/>
              </a:spcAft>
              <a:buNone/>
            </a:pPr>
            <a:r>
              <a:rPr lang="ja"/>
              <a:t>相関係数 (Pearson): 0.037</a:t>
            </a:r>
            <a:endParaRPr/>
          </a:p>
          <a:p>
            <a:pPr indent="0" lvl="0" marL="0" rtl="0" algn="l">
              <a:spcBef>
                <a:spcPts val="0"/>
              </a:spcBef>
              <a:spcAft>
                <a:spcPts val="0"/>
              </a:spcAft>
              <a:buNone/>
            </a:pPr>
            <a:r>
              <a:rPr lang="ja"/>
              <a:t>P値: 0.704</a:t>
            </a:r>
            <a:endParaRPr/>
          </a:p>
          <a:p>
            <a:pPr indent="0" lvl="0" marL="0" rtl="0" algn="l">
              <a:spcBef>
                <a:spcPts val="0"/>
              </a:spcBef>
              <a:spcAft>
                <a:spcPts val="0"/>
              </a:spcAft>
              <a:buNone/>
            </a:pPr>
            <a:r>
              <a:rPr lang="ja"/>
              <a:t>相関係数 (Pearson): -0.043</a:t>
            </a:r>
            <a:endParaRPr/>
          </a:p>
          <a:p>
            <a:pPr indent="0" lvl="0" marL="0" rtl="0" algn="l">
              <a:spcBef>
                <a:spcPts val="0"/>
              </a:spcBef>
              <a:spcAft>
                <a:spcPts val="0"/>
              </a:spcAft>
              <a:buNone/>
            </a:pPr>
            <a:r>
              <a:rPr lang="ja"/>
              <a:t>P値: 0.661</a:t>
            </a:r>
            <a:endParaRPr/>
          </a:p>
          <a:p>
            <a:pPr indent="0" lvl="0" marL="0" rtl="0" algn="l">
              <a:spcBef>
                <a:spcPts val="0"/>
              </a:spcBef>
              <a:spcAft>
                <a:spcPts val="0"/>
              </a:spcAft>
              <a:buNone/>
            </a:pPr>
            <a:r>
              <a:rPr lang="ja"/>
              <a:t>相関係数 (Pearson): -0.040</a:t>
            </a:r>
            <a:endParaRPr/>
          </a:p>
          <a:p>
            <a:pPr indent="0" lvl="0" marL="0" rtl="0" algn="l">
              <a:spcBef>
                <a:spcPts val="0"/>
              </a:spcBef>
              <a:spcAft>
                <a:spcPts val="0"/>
              </a:spcAft>
              <a:buNone/>
            </a:pPr>
            <a:r>
              <a:rPr lang="ja"/>
              <a:t>P値: 0.686</a:t>
            </a:r>
            <a:endParaRPr/>
          </a:p>
          <a:p>
            <a:pPr indent="0" lvl="0" marL="0" rtl="0" algn="l">
              <a:spcBef>
                <a:spcPts val="0"/>
              </a:spcBef>
              <a:spcAft>
                <a:spcPts val="0"/>
              </a:spcAft>
              <a:buNone/>
            </a:pPr>
            <a:r>
              <a:rPr lang="ja"/>
              <a:t>相関係数 (Pearson): -0.052</a:t>
            </a:r>
            <a:endParaRPr/>
          </a:p>
          <a:p>
            <a:pPr indent="0" lvl="0" marL="0" rtl="0" algn="l">
              <a:spcBef>
                <a:spcPts val="0"/>
              </a:spcBef>
              <a:spcAft>
                <a:spcPts val="0"/>
              </a:spcAft>
              <a:buNone/>
            </a:pPr>
            <a:r>
              <a:rPr lang="ja"/>
              <a:t>P値: 0.597</a:t>
            </a:r>
            <a:endParaRPr/>
          </a:p>
          <a:p>
            <a:pPr indent="0" lvl="0" marL="0" rtl="0" algn="l">
              <a:spcBef>
                <a:spcPts val="0"/>
              </a:spcBef>
              <a:spcAft>
                <a:spcPts val="0"/>
              </a:spcAft>
              <a:buNone/>
            </a:pPr>
            <a:r>
              <a:rPr lang="ja"/>
              <a:t>相関係数 (Pearson): -0.110</a:t>
            </a:r>
            <a:endParaRPr/>
          </a:p>
          <a:p>
            <a:pPr indent="0" lvl="0" marL="0" rtl="0" algn="l">
              <a:spcBef>
                <a:spcPts val="0"/>
              </a:spcBef>
              <a:spcAft>
                <a:spcPts val="0"/>
              </a:spcAft>
              <a:buNone/>
            </a:pPr>
            <a:r>
              <a:rPr lang="ja"/>
              <a:t>P値: 0.261</a:t>
            </a:r>
            <a:endParaRPr/>
          </a:p>
          <a:p>
            <a:pPr indent="0" lvl="0" marL="0" rtl="0" algn="l">
              <a:spcBef>
                <a:spcPts val="0"/>
              </a:spcBef>
              <a:spcAft>
                <a:spcPts val="0"/>
              </a:spcAft>
              <a:buNone/>
            </a:pPr>
            <a:r>
              <a:rPr lang="ja"/>
              <a:t>2.1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0.237</a:t>
            </a:r>
            <a:endParaRPr/>
          </a:p>
          <a:p>
            <a:pPr indent="0" lvl="0" marL="0" rtl="0" algn="l">
              <a:spcBef>
                <a:spcPts val="0"/>
              </a:spcBef>
              <a:spcAft>
                <a:spcPts val="0"/>
              </a:spcAft>
              <a:buNone/>
            </a:pPr>
            <a:r>
              <a:rPr lang="ja"/>
              <a:t>P値: 0.0142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-0.044</a:t>
            </a:r>
            <a:endParaRPr/>
          </a:p>
          <a:p>
            <a:pPr indent="0" lvl="0" marL="0" rtl="0" algn="l">
              <a:spcBef>
                <a:spcPts val="0"/>
              </a:spcBef>
              <a:spcAft>
                <a:spcPts val="0"/>
              </a:spcAft>
              <a:buNone/>
            </a:pPr>
            <a:r>
              <a:rPr lang="ja"/>
              <a:t>P値: 0.652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-0.053</a:t>
            </a:r>
            <a:endParaRPr/>
          </a:p>
          <a:p>
            <a:pPr indent="0" lvl="0" marL="0" rtl="0" algn="l">
              <a:spcBef>
                <a:spcPts val="0"/>
              </a:spcBef>
              <a:spcAft>
                <a:spcPts val="0"/>
              </a:spcAft>
              <a:buNone/>
            </a:pPr>
            <a:r>
              <a:rPr lang="ja"/>
              <a:t>P値: 0.588</a:t>
            </a:r>
            <a:endParaRPr/>
          </a:p>
          <a:p>
            <a:pPr indent="0" lvl="0" marL="0" rtl="0" algn="l">
              <a:spcBef>
                <a:spcPts val="0"/>
              </a:spcBef>
              <a:spcAft>
                <a:spcPts val="0"/>
              </a:spcAft>
              <a:buNone/>
            </a:pPr>
            <a:r>
              <a:rPr lang="ja"/>
              <a:t>相関係数 (Pearson): -0.003</a:t>
            </a:r>
            <a:endParaRPr/>
          </a:p>
          <a:p>
            <a:pPr indent="0" lvl="0" marL="0" rtl="0" algn="l">
              <a:spcBef>
                <a:spcPts val="0"/>
              </a:spcBef>
              <a:spcAft>
                <a:spcPts val="0"/>
              </a:spcAft>
              <a:buNone/>
            </a:pPr>
            <a:r>
              <a:rPr lang="ja"/>
              <a:t>P値: 0.975</a:t>
            </a:r>
            <a:endParaRPr/>
          </a:p>
          <a:p>
            <a:pPr indent="0" lvl="0" marL="0" rtl="0" algn="l">
              <a:spcBef>
                <a:spcPts val="0"/>
              </a:spcBef>
              <a:spcAft>
                <a:spcPts val="0"/>
              </a:spcAft>
              <a:buNone/>
            </a:pPr>
            <a:r>
              <a:rPr lang="ja"/>
              <a:t>相関係数 (Pearson): -0.048</a:t>
            </a:r>
            <a:endParaRPr/>
          </a:p>
          <a:p>
            <a:pPr indent="0" lvl="0" marL="0" rtl="0" algn="l">
              <a:spcBef>
                <a:spcPts val="0"/>
              </a:spcBef>
              <a:spcAft>
                <a:spcPts val="0"/>
              </a:spcAft>
              <a:buNone/>
            </a:pPr>
            <a:r>
              <a:rPr lang="ja"/>
              <a:t>P値: 0.621</a:t>
            </a:r>
            <a:endParaRPr/>
          </a:p>
          <a:p>
            <a:pPr indent="0" lvl="0" marL="0" rtl="0" algn="l">
              <a:spcBef>
                <a:spcPts val="0"/>
              </a:spcBef>
              <a:spcAft>
                <a:spcPts val="0"/>
              </a:spcAft>
              <a:buNone/>
            </a:pPr>
            <a:r>
              <a:rPr lang="ja"/>
              <a:t>相関係数 (Pearson): 0.063</a:t>
            </a:r>
            <a:endParaRPr/>
          </a:p>
          <a:p>
            <a:pPr indent="0" lvl="0" marL="0" rtl="0" algn="l">
              <a:spcBef>
                <a:spcPts val="0"/>
              </a:spcBef>
              <a:spcAft>
                <a:spcPts val="0"/>
              </a:spcAft>
              <a:buNone/>
            </a:pPr>
            <a:r>
              <a:rPr lang="ja"/>
              <a:t>P値: 0.522</a:t>
            </a:r>
            <a:endParaRPr/>
          </a:p>
          <a:p>
            <a:pPr indent="0" lvl="0" marL="0" rtl="0" algn="l">
              <a:spcBef>
                <a:spcPts val="0"/>
              </a:spcBef>
              <a:spcAft>
                <a:spcPts val="0"/>
              </a:spcAft>
              <a:buNone/>
            </a:pPr>
            <a:r>
              <a:rPr lang="ja"/>
              <a:t>相関係数 (Pearson): -0.029</a:t>
            </a:r>
            <a:endParaRPr/>
          </a:p>
          <a:p>
            <a:pPr indent="0" lvl="0" marL="0" rtl="0" algn="l">
              <a:spcBef>
                <a:spcPts val="0"/>
              </a:spcBef>
              <a:spcAft>
                <a:spcPts val="0"/>
              </a:spcAft>
              <a:buNone/>
            </a:pPr>
            <a:r>
              <a:rPr lang="ja"/>
              <a:t>P値: 0.766</a:t>
            </a:r>
            <a:endParaRPr/>
          </a:p>
          <a:p>
            <a:pPr indent="0" lvl="0" marL="0" rtl="0" algn="l">
              <a:spcBef>
                <a:spcPts val="0"/>
              </a:spcBef>
              <a:spcAft>
                <a:spcPts val="0"/>
              </a:spcAft>
              <a:buNone/>
            </a:pPr>
            <a:r>
              <a:rPr lang="ja"/>
              <a:t>相関係数 (Pearson): -0.010</a:t>
            </a:r>
            <a:endParaRPr/>
          </a:p>
          <a:p>
            <a:pPr indent="0" lvl="0" marL="0" rtl="0" algn="l">
              <a:spcBef>
                <a:spcPts val="0"/>
              </a:spcBef>
              <a:spcAft>
                <a:spcPts val="0"/>
              </a:spcAft>
              <a:buNone/>
            </a:pPr>
            <a:r>
              <a:rPr lang="ja"/>
              <a:t>P値: 0.918</a:t>
            </a:r>
            <a:endParaRPr/>
          </a:p>
          <a:p>
            <a:pPr indent="0" lvl="0" marL="0" rtl="0" algn="l">
              <a:spcBef>
                <a:spcPts val="0"/>
              </a:spcBef>
              <a:spcAft>
                <a:spcPts val="0"/>
              </a:spcAft>
              <a:buNone/>
            </a:pPr>
            <a:r>
              <a:rPr lang="ja"/>
              <a:t>相関係数 (Pearson): -0.016</a:t>
            </a:r>
            <a:endParaRPr/>
          </a:p>
          <a:p>
            <a:pPr indent="0" lvl="0" marL="0" rtl="0" algn="l">
              <a:spcBef>
                <a:spcPts val="0"/>
              </a:spcBef>
              <a:spcAft>
                <a:spcPts val="0"/>
              </a:spcAft>
              <a:buNone/>
            </a:pPr>
            <a:r>
              <a:rPr lang="ja"/>
              <a:t>P値: 0.867</a:t>
            </a:r>
            <a:endParaRPr/>
          </a:p>
          <a:p>
            <a:pPr indent="0" lvl="0" marL="0" rtl="0" algn="l">
              <a:spcBef>
                <a:spcPts val="0"/>
              </a:spcBef>
              <a:spcAft>
                <a:spcPts val="0"/>
              </a:spcAft>
              <a:buNone/>
            </a:pPr>
            <a:r>
              <a:rPr lang="ja"/>
              <a:t>相関係数 (Pearson): -0.065</a:t>
            </a:r>
            <a:endParaRPr/>
          </a:p>
          <a:p>
            <a:pPr indent="0" lvl="0" marL="0" rtl="0" algn="l">
              <a:spcBef>
                <a:spcPts val="0"/>
              </a:spcBef>
              <a:spcAft>
                <a:spcPts val="0"/>
              </a:spcAft>
              <a:buNone/>
            </a:pPr>
            <a:r>
              <a:rPr lang="ja"/>
              <a:t>P値: 0.509</a:t>
            </a:r>
            <a:endParaRPr/>
          </a:p>
          <a:p>
            <a:pPr indent="0" lvl="0" marL="0" rtl="0" algn="l">
              <a:spcBef>
                <a:spcPts val="0"/>
              </a:spcBef>
              <a:spcAft>
                <a:spcPts val="0"/>
              </a:spcAft>
              <a:buNone/>
            </a:pPr>
            <a:r>
              <a:rPr lang="ja"/>
              <a:t>2.2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0.213</a:t>
            </a:r>
            <a:endParaRPr/>
          </a:p>
          <a:p>
            <a:pPr indent="0" lvl="0" marL="0" rtl="0" algn="l">
              <a:spcBef>
                <a:spcPts val="0"/>
              </a:spcBef>
              <a:spcAft>
                <a:spcPts val="0"/>
              </a:spcAft>
              <a:buNone/>
            </a:pPr>
            <a:r>
              <a:rPr lang="ja"/>
              <a:t>P値: 0.0278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-0.102</a:t>
            </a:r>
            <a:endParaRPr/>
          </a:p>
          <a:p>
            <a:pPr indent="0" lvl="0" marL="0" rtl="0" algn="l">
              <a:spcBef>
                <a:spcPts val="0"/>
              </a:spcBef>
              <a:spcAft>
                <a:spcPts val="0"/>
              </a:spcAft>
              <a:buNone/>
            </a:pPr>
            <a:r>
              <a:rPr lang="ja"/>
              <a:t>P値: 0.297</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-0.086</a:t>
            </a:r>
            <a:endParaRPr/>
          </a:p>
          <a:p>
            <a:pPr indent="0" lvl="0" marL="0" rtl="0" algn="l">
              <a:spcBef>
                <a:spcPts val="0"/>
              </a:spcBef>
              <a:spcAft>
                <a:spcPts val="0"/>
              </a:spcAft>
              <a:buNone/>
            </a:pPr>
            <a:r>
              <a:rPr lang="ja"/>
              <a:t>P値: 0.378</a:t>
            </a:r>
            <a:endParaRPr/>
          </a:p>
          <a:p>
            <a:pPr indent="0" lvl="0" marL="0" rtl="0" algn="l">
              <a:spcBef>
                <a:spcPts val="0"/>
              </a:spcBef>
              <a:spcAft>
                <a:spcPts val="0"/>
              </a:spcAft>
              <a:buNone/>
            </a:pPr>
            <a:r>
              <a:rPr lang="ja"/>
              <a:t>相関係数 (Pearson): -0.063</a:t>
            </a:r>
            <a:endParaRPr/>
          </a:p>
          <a:p>
            <a:pPr indent="0" lvl="0" marL="0" rtl="0" algn="l">
              <a:spcBef>
                <a:spcPts val="0"/>
              </a:spcBef>
              <a:spcAft>
                <a:spcPts val="0"/>
              </a:spcAft>
              <a:buNone/>
            </a:pPr>
            <a:r>
              <a:rPr lang="ja"/>
              <a:t>P値: 0.519</a:t>
            </a:r>
            <a:endParaRPr/>
          </a:p>
          <a:p>
            <a:pPr indent="0" lvl="0" marL="0" rtl="0" algn="l">
              <a:spcBef>
                <a:spcPts val="0"/>
              </a:spcBef>
              <a:spcAft>
                <a:spcPts val="0"/>
              </a:spcAft>
              <a:buNone/>
            </a:pPr>
            <a:r>
              <a:rPr lang="ja"/>
              <a:t>相関係数 (Pearson): -0.108</a:t>
            </a:r>
            <a:endParaRPr/>
          </a:p>
          <a:p>
            <a:pPr indent="0" lvl="0" marL="0" rtl="0" algn="l">
              <a:spcBef>
                <a:spcPts val="0"/>
              </a:spcBef>
              <a:spcAft>
                <a:spcPts val="0"/>
              </a:spcAft>
              <a:buNone/>
            </a:pPr>
            <a:r>
              <a:rPr lang="ja"/>
              <a:t>P値: 0.27</a:t>
            </a:r>
            <a:endParaRPr/>
          </a:p>
          <a:p>
            <a:pPr indent="0" lvl="0" marL="0" rtl="0" algn="l">
              <a:spcBef>
                <a:spcPts val="0"/>
              </a:spcBef>
              <a:spcAft>
                <a:spcPts val="0"/>
              </a:spcAft>
              <a:buNone/>
            </a:pPr>
            <a:r>
              <a:rPr lang="ja"/>
              <a:t>相関係数 (Pearson): 0.024</a:t>
            </a:r>
            <a:endParaRPr/>
          </a:p>
          <a:p>
            <a:pPr indent="0" lvl="0" marL="0" rtl="0" algn="l">
              <a:spcBef>
                <a:spcPts val="0"/>
              </a:spcBef>
              <a:spcAft>
                <a:spcPts val="0"/>
              </a:spcAft>
              <a:buNone/>
            </a:pPr>
            <a:r>
              <a:rPr lang="ja"/>
              <a:t>P値: 0.806</a:t>
            </a:r>
            <a:endParaRPr/>
          </a:p>
          <a:p>
            <a:pPr indent="0" lvl="0" marL="0" rtl="0" algn="l">
              <a:spcBef>
                <a:spcPts val="0"/>
              </a:spcBef>
              <a:spcAft>
                <a:spcPts val="0"/>
              </a:spcAft>
              <a:buNone/>
            </a:pPr>
            <a:r>
              <a:rPr lang="ja"/>
              <a:t>相関係数 (Pearson): -0.058</a:t>
            </a:r>
            <a:endParaRPr/>
          </a:p>
          <a:p>
            <a:pPr indent="0" lvl="0" marL="0" rtl="0" algn="l">
              <a:spcBef>
                <a:spcPts val="0"/>
              </a:spcBef>
              <a:spcAft>
                <a:spcPts val="0"/>
              </a:spcAft>
              <a:buNone/>
            </a:pPr>
            <a:r>
              <a:rPr lang="ja"/>
              <a:t>P値: 0.555</a:t>
            </a:r>
            <a:endParaRPr/>
          </a:p>
          <a:p>
            <a:pPr indent="0" lvl="0" marL="0" rtl="0" algn="l">
              <a:spcBef>
                <a:spcPts val="0"/>
              </a:spcBef>
              <a:spcAft>
                <a:spcPts val="0"/>
              </a:spcAft>
              <a:buNone/>
            </a:pPr>
            <a:r>
              <a:rPr lang="ja"/>
              <a:t>相関係数 (Pearson): -0.065</a:t>
            </a:r>
            <a:endParaRPr/>
          </a:p>
          <a:p>
            <a:pPr indent="0" lvl="0" marL="0" rtl="0" algn="l">
              <a:spcBef>
                <a:spcPts val="0"/>
              </a:spcBef>
              <a:spcAft>
                <a:spcPts val="0"/>
              </a:spcAft>
              <a:buNone/>
            </a:pPr>
            <a:r>
              <a:rPr lang="ja"/>
              <a:t>P値: 0.505</a:t>
            </a:r>
            <a:endParaRPr/>
          </a:p>
          <a:p>
            <a:pPr indent="0" lvl="0" marL="0" rtl="0" algn="l">
              <a:spcBef>
                <a:spcPts val="0"/>
              </a:spcBef>
              <a:spcAft>
                <a:spcPts val="0"/>
              </a:spcAft>
              <a:buNone/>
            </a:pPr>
            <a:r>
              <a:rPr lang="ja"/>
              <a:t>相関係数 (Pearson): -0.074</a:t>
            </a:r>
            <a:endParaRPr/>
          </a:p>
          <a:p>
            <a:pPr indent="0" lvl="0" marL="0" rtl="0" algn="l">
              <a:spcBef>
                <a:spcPts val="0"/>
              </a:spcBef>
              <a:spcAft>
                <a:spcPts val="0"/>
              </a:spcAft>
              <a:buNone/>
            </a:pPr>
            <a:r>
              <a:rPr lang="ja"/>
              <a:t>P値: 0.45</a:t>
            </a:r>
            <a:endParaRPr/>
          </a:p>
          <a:p>
            <a:pPr indent="0" lvl="0" marL="0" rtl="0" algn="l">
              <a:spcBef>
                <a:spcPts val="0"/>
              </a:spcBef>
              <a:spcAft>
                <a:spcPts val="0"/>
              </a:spcAft>
              <a:buNone/>
            </a:pPr>
            <a:r>
              <a:rPr lang="ja"/>
              <a:t>相関係数 (Pearson): -0.111</a:t>
            </a:r>
            <a:endParaRPr/>
          </a:p>
          <a:p>
            <a:pPr indent="0" lvl="0" marL="0" rtl="0" algn="l">
              <a:spcBef>
                <a:spcPts val="0"/>
              </a:spcBef>
              <a:spcAft>
                <a:spcPts val="0"/>
              </a:spcAft>
              <a:buNone/>
            </a:pPr>
            <a:r>
              <a:rPr lang="ja"/>
              <a:t>P値: 0.253</a:t>
            </a:r>
            <a:endParaRPr/>
          </a:p>
          <a:p>
            <a:pPr indent="0" lvl="0" marL="0" rtl="0" algn="l">
              <a:spcBef>
                <a:spcPts val="0"/>
              </a:spcBef>
              <a:spcAft>
                <a:spcPts val="0"/>
              </a:spcAft>
              <a:buNone/>
            </a:pPr>
            <a:r>
              <a:rPr lang="ja"/>
              <a:t>2.3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0.197</a:t>
            </a:r>
            <a:endParaRPr/>
          </a:p>
          <a:p>
            <a:pPr indent="0" lvl="0" marL="0" rtl="0" algn="l">
              <a:spcBef>
                <a:spcPts val="0"/>
              </a:spcBef>
              <a:spcAft>
                <a:spcPts val="0"/>
              </a:spcAft>
              <a:buNone/>
            </a:pPr>
            <a:r>
              <a:rPr lang="ja"/>
              <a:t>P値: 0.0419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-0.115</a:t>
            </a:r>
            <a:endParaRPr/>
          </a:p>
          <a:p>
            <a:pPr indent="0" lvl="0" marL="0" rtl="0" algn="l">
              <a:spcBef>
                <a:spcPts val="0"/>
              </a:spcBef>
              <a:spcAft>
                <a:spcPts val="0"/>
              </a:spcAft>
              <a:buNone/>
            </a:pPr>
            <a:r>
              <a:rPr lang="ja"/>
              <a:t>P値: 0.239</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-0.102</a:t>
            </a:r>
            <a:endParaRPr/>
          </a:p>
          <a:p>
            <a:pPr indent="0" lvl="0" marL="0" rtl="0" algn="l">
              <a:spcBef>
                <a:spcPts val="0"/>
              </a:spcBef>
              <a:spcAft>
                <a:spcPts val="0"/>
              </a:spcAft>
              <a:buNone/>
            </a:pPr>
            <a:r>
              <a:rPr lang="ja"/>
              <a:t>P値: 0.295</a:t>
            </a:r>
            <a:endParaRPr/>
          </a:p>
          <a:p>
            <a:pPr indent="0" lvl="0" marL="0" rtl="0" algn="l">
              <a:spcBef>
                <a:spcPts val="0"/>
              </a:spcBef>
              <a:spcAft>
                <a:spcPts val="0"/>
              </a:spcAft>
              <a:buNone/>
            </a:pPr>
            <a:r>
              <a:rPr lang="ja"/>
              <a:t>相関係数 (Pearson): -0.082</a:t>
            </a:r>
            <a:endParaRPr/>
          </a:p>
          <a:p>
            <a:pPr indent="0" lvl="0" marL="0" rtl="0" algn="l">
              <a:spcBef>
                <a:spcPts val="0"/>
              </a:spcBef>
              <a:spcAft>
                <a:spcPts val="0"/>
              </a:spcAft>
              <a:buNone/>
            </a:pPr>
            <a:r>
              <a:rPr lang="ja"/>
              <a:t>P値: 0.402</a:t>
            </a:r>
            <a:endParaRPr/>
          </a:p>
          <a:p>
            <a:pPr indent="0" lvl="0" marL="0" rtl="0" algn="l">
              <a:spcBef>
                <a:spcPts val="0"/>
              </a:spcBef>
              <a:spcAft>
                <a:spcPts val="0"/>
              </a:spcAft>
              <a:buNone/>
            </a:pPr>
            <a:r>
              <a:rPr lang="ja"/>
              <a:t>相関係数 (Pearson): -0.115</a:t>
            </a:r>
            <a:endParaRPr/>
          </a:p>
          <a:p>
            <a:pPr indent="0" lvl="0" marL="0" rtl="0" algn="l">
              <a:spcBef>
                <a:spcPts val="0"/>
              </a:spcBef>
              <a:spcAft>
                <a:spcPts val="0"/>
              </a:spcAft>
              <a:buNone/>
            </a:pPr>
            <a:r>
              <a:rPr lang="ja"/>
              <a:t>P値: 0.239</a:t>
            </a:r>
            <a:endParaRPr/>
          </a:p>
          <a:p>
            <a:pPr indent="0" lvl="0" marL="0" rtl="0" algn="l">
              <a:spcBef>
                <a:spcPts val="0"/>
              </a:spcBef>
              <a:spcAft>
                <a:spcPts val="0"/>
              </a:spcAft>
              <a:buNone/>
            </a:pPr>
            <a:r>
              <a:rPr lang="ja"/>
              <a:t>相関係数 (Pearson): 0.015</a:t>
            </a:r>
            <a:endParaRPr/>
          </a:p>
          <a:p>
            <a:pPr indent="0" lvl="0" marL="0" rtl="0" algn="l">
              <a:spcBef>
                <a:spcPts val="0"/>
              </a:spcBef>
              <a:spcAft>
                <a:spcPts val="0"/>
              </a:spcAft>
              <a:buNone/>
            </a:pPr>
            <a:r>
              <a:rPr lang="ja"/>
              <a:t>P値: 0.876</a:t>
            </a:r>
            <a:endParaRPr/>
          </a:p>
          <a:p>
            <a:pPr indent="0" lvl="0" marL="0" rtl="0" algn="l">
              <a:spcBef>
                <a:spcPts val="0"/>
              </a:spcBef>
              <a:spcAft>
                <a:spcPts val="0"/>
              </a:spcAft>
              <a:buNone/>
            </a:pPr>
            <a:r>
              <a:rPr lang="ja"/>
              <a:t>相関係数 (Pearson): -0.046</a:t>
            </a:r>
            <a:endParaRPr/>
          </a:p>
          <a:p>
            <a:pPr indent="0" lvl="0" marL="0" rtl="0" algn="l">
              <a:spcBef>
                <a:spcPts val="0"/>
              </a:spcBef>
              <a:spcAft>
                <a:spcPts val="0"/>
              </a:spcAft>
              <a:buNone/>
            </a:pPr>
            <a:r>
              <a:rPr lang="ja"/>
              <a:t>P値: 0.637</a:t>
            </a:r>
            <a:endParaRPr/>
          </a:p>
          <a:p>
            <a:pPr indent="0" lvl="0" marL="0" rtl="0" algn="l">
              <a:spcBef>
                <a:spcPts val="0"/>
              </a:spcBef>
              <a:spcAft>
                <a:spcPts val="0"/>
              </a:spcAft>
              <a:buNone/>
            </a:pPr>
            <a:r>
              <a:rPr lang="ja"/>
              <a:t>相関係数 (Pearson): -0.086</a:t>
            </a:r>
            <a:endParaRPr/>
          </a:p>
          <a:p>
            <a:pPr indent="0" lvl="0" marL="0" rtl="0" algn="l">
              <a:spcBef>
                <a:spcPts val="0"/>
              </a:spcBef>
              <a:spcAft>
                <a:spcPts val="0"/>
              </a:spcAft>
              <a:buNone/>
            </a:pPr>
            <a:r>
              <a:rPr lang="ja"/>
              <a:t>P値: 0.377</a:t>
            </a:r>
            <a:endParaRPr/>
          </a:p>
          <a:p>
            <a:pPr indent="0" lvl="0" marL="0" rtl="0" algn="l">
              <a:spcBef>
                <a:spcPts val="0"/>
              </a:spcBef>
              <a:spcAft>
                <a:spcPts val="0"/>
              </a:spcAft>
              <a:buNone/>
            </a:pPr>
            <a:r>
              <a:rPr lang="ja"/>
              <a:t>相関係数 (Pearson): -0.098</a:t>
            </a:r>
            <a:endParaRPr/>
          </a:p>
          <a:p>
            <a:pPr indent="0" lvl="0" marL="0" rtl="0" algn="l">
              <a:spcBef>
                <a:spcPts val="0"/>
              </a:spcBef>
              <a:spcAft>
                <a:spcPts val="0"/>
              </a:spcAft>
              <a:buNone/>
            </a:pPr>
            <a:r>
              <a:rPr lang="ja"/>
              <a:t>P値: 0.315</a:t>
            </a:r>
            <a:endParaRPr/>
          </a:p>
          <a:p>
            <a:pPr indent="0" lvl="0" marL="0" rtl="0" algn="l">
              <a:spcBef>
                <a:spcPts val="0"/>
              </a:spcBef>
              <a:spcAft>
                <a:spcPts val="0"/>
              </a:spcAft>
              <a:buNone/>
            </a:pPr>
            <a:r>
              <a:rPr lang="ja"/>
              <a:t>相関係数 (Pearson): -0.128</a:t>
            </a:r>
            <a:endParaRPr/>
          </a:p>
          <a:p>
            <a:pPr indent="0" lvl="0" marL="0" rtl="0" algn="l">
              <a:spcBef>
                <a:spcPts val="0"/>
              </a:spcBef>
              <a:spcAft>
                <a:spcPts val="0"/>
              </a:spcAft>
              <a:buNone/>
            </a:pPr>
            <a:r>
              <a:rPr lang="ja"/>
              <a:t>P値: 0.19</a:t>
            </a:r>
            <a:endParaRPr/>
          </a:p>
          <a:p>
            <a:pPr indent="0" lvl="0" marL="0" rtl="0" algn="l">
              <a:spcBef>
                <a:spcPts val="0"/>
              </a:spcBef>
              <a:spcAft>
                <a:spcPts val="0"/>
              </a:spcAft>
              <a:buNone/>
            </a:pPr>
            <a:r>
              <a:rPr lang="ja"/>
              <a:t>2.4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0.229</a:t>
            </a:r>
            <a:endParaRPr/>
          </a:p>
          <a:p>
            <a:pPr indent="0" lvl="0" marL="0" rtl="0" algn="l">
              <a:spcBef>
                <a:spcPts val="0"/>
              </a:spcBef>
              <a:spcAft>
                <a:spcPts val="0"/>
              </a:spcAft>
              <a:buNone/>
            </a:pPr>
            <a:r>
              <a:rPr lang="ja"/>
              <a:t>P値: 0.0178</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-0.125</a:t>
            </a:r>
            <a:endParaRPr/>
          </a:p>
          <a:p>
            <a:pPr indent="0" lvl="0" marL="0" rtl="0" algn="l">
              <a:spcBef>
                <a:spcPts val="0"/>
              </a:spcBef>
              <a:spcAft>
                <a:spcPts val="0"/>
              </a:spcAft>
              <a:buNone/>
            </a:pPr>
            <a:r>
              <a:rPr lang="ja"/>
              <a:t>P値: 0.201</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-0.127</a:t>
            </a:r>
            <a:endParaRPr/>
          </a:p>
          <a:p>
            <a:pPr indent="0" lvl="0" marL="0" rtl="0" algn="l">
              <a:spcBef>
                <a:spcPts val="0"/>
              </a:spcBef>
              <a:spcAft>
                <a:spcPts val="0"/>
              </a:spcAft>
              <a:buNone/>
            </a:pPr>
            <a:r>
              <a:rPr lang="ja"/>
              <a:t>P値: 0.192</a:t>
            </a:r>
            <a:endParaRPr/>
          </a:p>
          <a:p>
            <a:pPr indent="0" lvl="0" marL="0" rtl="0" algn="l">
              <a:spcBef>
                <a:spcPts val="0"/>
              </a:spcBef>
              <a:spcAft>
                <a:spcPts val="0"/>
              </a:spcAft>
              <a:buNone/>
            </a:pPr>
            <a:r>
              <a:rPr lang="ja"/>
              <a:t>相関係数 (Pearson): -0.097</a:t>
            </a:r>
            <a:endParaRPr/>
          </a:p>
          <a:p>
            <a:pPr indent="0" lvl="0" marL="0" rtl="0" algn="l">
              <a:spcBef>
                <a:spcPts val="0"/>
              </a:spcBef>
              <a:spcAft>
                <a:spcPts val="0"/>
              </a:spcAft>
              <a:buNone/>
            </a:pPr>
            <a:r>
              <a:rPr lang="ja"/>
              <a:t>P値: 0.319</a:t>
            </a:r>
            <a:endParaRPr/>
          </a:p>
          <a:p>
            <a:pPr indent="0" lvl="0" marL="0" rtl="0" algn="l">
              <a:spcBef>
                <a:spcPts val="0"/>
              </a:spcBef>
              <a:spcAft>
                <a:spcPts val="0"/>
              </a:spcAft>
              <a:buNone/>
            </a:pPr>
            <a:r>
              <a:rPr lang="ja"/>
              <a:t>相関係数 (Pearson): -0.133</a:t>
            </a:r>
            <a:endParaRPr/>
          </a:p>
          <a:p>
            <a:pPr indent="0" lvl="0" marL="0" rtl="0" algn="l">
              <a:spcBef>
                <a:spcPts val="0"/>
              </a:spcBef>
              <a:spcAft>
                <a:spcPts val="0"/>
              </a:spcAft>
              <a:buNone/>
            </a:pPr>
            <a:r>
              <a:rPr lang="ja"/>
              <a:t>P値: 0.17</a:t>
            </a:r>
            <a:endParaRPr/>
          </a:p>
          <a:p>
            <a:pPr indent="0" lvl="0" marL="0" rtl="0" algn="l">
              <a:spcBef>
                <a:spcPts val="0"/>
              </a:spcBef>
              <a:spcAft>
                <a:spcPts val="0"/>
              </a:spcAft>
              <a:buNone/>
            </a:pPr>
            <a:r>
              <a:rPr lang="ja"/>
              <a:t>相関係数 (Pearson): -0.009</a:t>
            </a:r>
            <a:endParaRPr/>
          </a:p>
          <a:p>
            <a:pPr indent="0" lvl="0" marL="0" rtl="0" algn="l">
              <a:spcBef>
                <a:spcPts val="0"/>
              </a:spcBef>
              <a:spcAft>
                <a:spcPts val="0"/>
              </a:spcAft>
              <a:buNone/>
            </a:pPr>
            <a:r>
              <a:rPr lang="ja"/>
              <a:t>P値: 0.926</a:t>
            </a:r>
            <a:endParaRPr/>
          </a:p>
          <a:p>
            <a:pPr indent="0" lvl="0" marL="0" rtl="0" algn="l">
              <a:spcBef>
                <a:spcPts val="0"/>
              </a:spcBef>
              <a:spcAft>
                <a:spcPts val="0"/>
              </a:spcAft>
              <a:buNone/>
            </a:pPr>
            <a:r>
              <a:rPr lang="ja"/>
              <a:t>相関係数 (Pearson): -0.017</a:t>
            </a:r>
            <a:endParaRPr/>
          </a:p>
          <a:p>
            <a:pPr indent="0" lvl="0" marL="0" rtl="0" algn="l">
              <a:spcBef>
                <a:spcPts val="0"/>
              </a:spcBef>
              <a:spcAft>
                <a:spcPts val="0"/>
              </a:spcAft>
              <a:buNone/>
            </a:pPr>
            <a:r>
              <a:rPr lang="ja"/>
              <a:t>P値: 0.861</a:t>
            </a:r>
            <a:endParaRPr/>
          </a:p>
          <a:p>
            <a:pPr indent="0" lvl="0" marL="0" rtl="0" algn="l">
              <a:spcBef>
                <a:spcPts val="0"/>
              </a:spcBef>
              <a:spcAft>
                <a:spcPts val="0"/>
              </a:spcAft>
              <a:buNone/>
            </a:pPr>
            <a:r>
              <a:rPr lang="ja"/>
              <a:t>相関係数 (Pearson): -0.111</a:t>
            </a:r>
            <a:endParaRPr/>
          </a:p>
          <a:p>
            <a:pPr indent="0" lvl="0" marL="0" rtl="0" algn="l">
              <a:spcBef>
                <a:spcPts val="0"/>
              </a:spcBef>
              <a:spcAft>
                <a:spcPts val="0"/>
              </a:spcAft>
              <a:buNone/>
            </a:pPr>
            <a:r>
              <a:rPr lang="ja"/>
              <a:t>P値: 0.256</a:t>
            </a:r>
            <a:endParaRPr/>
          </a:p>
          <a:p>
            <a:pPr indent="0" lvl="0" marL="0" rtl="0" algn="l">
              <a:spcBef>
                <a:spcPts val="0"/>
              </a:spcBef>
              <a:spcAft>
                <a:spcPts val="0"/>
              </a:spcAft>
              <a:buNone/>
            </a:pPr>
            <a:r>
              <a:rPr lang="ja"/>
              <a:t>相関係数 (Pearson): -0.117</a:t>
            </a:r>
            <a:endParaRPr/>
          </a:p>
          <a:p>
            <a:pPr indent="0" lvl="0" marL="0" rtl="0" algn="l">
              <a:spcBef>
                <a:spcPts val="0"/>
              </a:spcBef>
              <a:spcAft>
                <a:spcPts val="0"/>
              </a:spcAft>
              <a:buNone/>
            </a:pPr>
            <a:r>
              <a:rPr lang="ja"/>
              <a:t>P値: 0.229</a:t>
            </a:r>
            <a:endParaRPr/>
          </a:p>
          <a:p>
            <a:pPr indent="0" lvl="0" marL="0" rtl="0" algn="l">
              <a:spcBef>
                <a:spcPts val="0"/>
              </a:spcBef>
              <a:spcAft>
                <a:spcPts val="0"/>
              </a:spcAft>
              <a:buNone/>
            </a:pPr>
            <a:r>
              <a:rPr lang="ja"/>
              <a:t>相関係数 (Pearson): -0.147</a:t>
            </a:r>
            <a:endParaRPr/>
          </a:p>
          <a:p>
            <a:pPr indent="0" lvl="0" marL="0" rtl="0" algn="l">
              <a:spcBef>
                <a:spcPts val="0"/>
              </a:spcBef>
              <a:spcAft>
                <a:spcPts val="0"/>
              </a:spcAft>
              <a:buNone/>
            </a:pPr>
            <a:r>
              <a:rPr lang="ja"/>
              <a:t>P値: 0.132</a:t>
            </a:r>
            <a:endParaRPr/>
          </a:p>
          <a:p>
            <a:pPr indent="0" lvl="0" marL="0" rtl="0" algn="l">
              <a:spcBef>
                <a:spcPts val="0"/>
              </a:spcBef>
              <a:spcAft>
                <a:spcPts val="0"/>
              </a:spcAft>
              <a:buNone/>
            </a:pPr>
            <a:r>
              <a:rPr lang="ja"/>
              <a:t>2.5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0.254</a:t>
            </a:r>
            <a:endParaRPr/>
          </a:p>
          <a:p>
            <a:pPr indent="0" lvl="0" marL="0" rtl="0" algn="l">
              <a:spcBef>
                <a:spcPts val="0"/>
              </a:spcBef>
              <a:spcAft>
                <a:spcPts val="0"/>
              </a:spcAft>
              <a:buNone/>
            </a:pPr>
            <a:r>
              <a:rPr lang="ja"/>
              <a:t>P値: 0.00842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-0.143</a:t>
            </a:r>
            <a:endParaRPr/>
          </a:p>
          <a:p>
            <a:pPr indent="0" lvl="0" marL="0" rtl="0" algn="l">
              <a:spcBef>
                <a:spcPts val="0"/>
              </a:spcBef>
              <a:spcAft>
                <a:spcPts val="0"/>
              </a:spcAft>
              <a:buNone/>
            </a:pPr>
            <a:r>
              <a:rPr lang="ja"/>
              <a:t>P値: 0.143</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-0.151</a:t>
            </a:r>
            <a:endParaRPr/>
          </a:p>
          <a:p>
            <a:pPr indent="0" lvl="0" marL="0" rtl="0" algn="l">
              <a:spcBef>
                <a:spcPts val="0"/>
              </a:spcBef>
              <a:spcAft>
                <a:spcPts val="0"/>
              </a:spcAft>
              <a:buNone/>
            </a:pPr>
            <a:r>
              <a:rPr lang="ja"/>
              <a:t>P値: 0.121</a:t>
            </a:r>
            <a:endParaRPr/>
          </a:p>
          <a:p>
            <a:pPr indent="0" lvl="0" marL="0" rtl="0" algn="l">
              <a:spcBef>
                <a:spcPts val="0"/>
              </a:spcBef>
              <a:spcAft>
                <a:spcPts val="0"/>
              </a:spcAft>
              <a:buNone/>
            </a:pPr>
            <a:r>
              <a:rPr lang="ja"/>
              <a:t>相関係数 (Pearson): -0.122</a:t>
            </a:r>
            <a:endParaRPr/>
          </a:p>
          <a:p>
            <a:pPr indent="0" lvl="0" marL="0" rtl="0" algn="l">
              <a:spcBef>
                <a:spcPts val="0"/>
              </a:spcBef>
              <a:spcAft>
                <a:spcPts val="0"/>
              </a:spcAft>
              <a:buNone/>
            </a:pPr>
            <a:r>
              <a:rPr lang="ja"/>
              <a:t>P値: 0.21</a:t>
            </a:r>
            <a:endParaRPr/>
          </a:p>
          <a:p>
            <a:pPr indent="0" lvl="0" marL="0" rtl="0" algn="l">
              <a:spcBef>
                <a:spcPts val="0"/>
              </a:spcBef>
              <a:spcAft>
                <a:spcPts val="0"/>
              </a:spcAft>
              <a:buNone/>
            </a:pPr>
            <a:r>
              <a:rPr lang="ja"/>
              <a:t>相関係数 (Pearson): -0.152</a:t>
            </a:r>
            <a:endParaRPr/>
          </a:p>
          <a:p>
            <a:pPr indent="0" lvl="0" marL="0" rtl="0" algn="l">
              <a:spcBef>
                <a:spcPts val="0"/>
              </a:spcBef>
              <a:spcAft>
                <a:spcPts val="0"/>
              </a:spcAft>
              <a:buNone/>
            </a:pPr>
            <a:r>
              <a:rPr lang="ja"/>
              <a:t>P値: 0.117</a:t>
            </a:r>
            <a:endParaRPr/>
          </a:p>
          <a:p>
            <a:pPr indent="0" lvl="0" marL="0" rtl="0" algn="l">
              <a:spcBef>
                <a:spcPts val="0"/>
              </a:spcBef>
              <a:spcAft>
                <a:spcPts val="0"/>
              </a:spcAft>
              <a:buNone/>
            </a:pPr>
            <a:r>
              <a:rPr lang="ja"/>
              <a:t>相関係数 (Pearson): -0.027</a:t>
            </a:r>
            <a:endParaRPr/>
          </a:p>
          <a:p>
            <a:pPr indent="0" lvl="0" marL="0" rtl="0" algn="l">
              <a:spcBef>
                <a:spcPts val="0"/>
              </a:spcBef>
              <a:spcAft>
                <a:spcPts val="0"/>
              </a:spcAft>
              <a:buNone/>
            </a:pPr>
            <a:r>
              <a:rPr lang="ja"/>
              <a:t>P値: 0.779</a:t>
            </a:r>
            <a:endParaRPr/>
          </a:p>
          <a:p>
            <a:pPr indent="0" lvl="0" marL="0" rtl="0" algn="l">
              <a:spcBef>
                <a:spcPts val="0"/>
              </a:spcBef>
              <a:spcAft>
                <a:spcPts val="0"/>
              </a:spcAft>
              <a:buNone/>
            </a:pPr>
            <a:r>
              <a:rPr lang="ja"/>
              <a:t>相関係数 (Pearson): -0.015</a:t>
            </a:r>
            <a:endParaRPr/>
          </a:p>
          <a:p>
            <a:pPr indent="0" lvl="0" marL="0" rtl="0" algn="l">
              <a:spcBef>
                <a:spcPts val="0"/>
              </a:spcBef>
              <a:spcAft>
                <a:spcPts val="0"/>
              </a:spcAft>
              <a:buNone/>
            </a:pPr>
            <a:r>
              <a:rPr lang="ja"/>
              <a:t>P値: 0.877</a:t>
            </a:r>
            <a:endParaRPr/>
          </a:p>
          <a:p>
            <a:pPr indent="0" lvl="0" marL="0" rtl="0" algn="l">
              <a:spcBef>
                <a:spcPts val="0"/>
              </a:spcBef>
              <a:spcAft>
                <a:spcPts val="0"/>
              </a:spcAft>
              <a:buNone/>
            </a:pPr>
            <a:r>
              <a:rPr lang="ja"/>
              <a:t>相関係数 (Pearson): -0.128</a:t>
            </a:r>
            <a:endParaRPr/>
          </a:p>
          <a:p>
            <a:pPr indent="0" lvl="0" marL="0" rtl="0" algn="l">
              <a:spcBef>
                <a:spcPts val="0"/>
              </a:spcBef>
              <a:spcAft>
                <a:spcPts val="0"/>
              </a:spcAft>
              <a:buNone/>
            </a:pPr>
            <a:r>
              <a:rPr lang="ja"/>
              <a:t>P値: 0.189</a:t>
            </a:r>
            <a:endParaRPr/>
          </a:p>
          <a:p>
            <a:pPr indent="0" lvl="0" marL="0" rtl="0" algn="l">
              <a:spcBef>
                <a:spcPts val="0"/>
              </a:spcBef>
              <a:spcAft>
                <a:spcPts val="0"/>
              </a:spcAft>
              <a:buNone/>
            </a:pPr>
            <a:r>
              <a:rPr lang="ja"/>
              <a:t>相関係数 (Pearson): -0.132</a:t>
            </a:r>
            <a:endParaRPr/>
          </a:p>
          <a:p>
            <a:pPr indent="0" lvl="0" marL="0" rtl="0" algn="l">
              <a:spcBef>
                <a:spcPts val="0"/>
              </a:spcBef>
              <a:spcAft>
                <a:spcPts val="0"/>
              </a:spcAft>
              <a:buNone/>
            </a:pPr>
            <a:r>
              <a:rPr lang="ja"/>
              <a:t>P値: 0.174</a:t>
            </a:r>
            <a:endParaRPr/>
          </a:p>
          <a:p>
            <a:pPr indent="0" lvl="0" marL="0" rtl="0" algn="l">
              <a:spcBef>
                <a:spcPts val="0"/>
              </a:spcBef>
              <a:spcAft>
                <a:spcPts val="0"/>
              </a:spcAft>
              <a:buNone/>
            </a:pPr>
            <a:r>
              <a:rPr lang="ja"/>
              <a:t>相関係数 (Pearson): -0.166</a:t>
            </a:r>
            <a:endParaRPr/>
          </a:p>
          <a:p>
            <a:pPr indent="0" lvl="0" marL="0" rtl="0" algn="l">
              <a:spcBef>
                <a:spcPts val="0"/>
              </a:spcBef>
              <a:spcAft>
                <a:spcPts val="0"/>
              </a:spcAft>
              <a:buNone/>
            </a:pPr>
            <a:r>
              <a:rPr lang="ja"/>
              <a:t>P値: 0.0873</a:t>
            </a:r>
            <a:endParaRPr/>
          </a:p>
          <a:p>
            <a:pPr indent="0" lvl="0" marL="0" rtl="0" algn="l">
              <a:spcBef>
                <a:spcPts val="0"/>
              </a:spcBef>
              <a:spcAft>
                <a:spcPts val="0"/>
              </a:spcAft>
              <a:buNone/>
            </a:pPr>
            <a:r>
              <a:rPr lang="ja"/>
              <a:t>2.6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0.257</a:t>
            </a:r>
            <a:endParaRPr/>
          </a:p>
          <a:p>
            <a:pPr indent="0" lvl="0" marL="0" rtl="0" algn="l">
              <a:spcBef>
                <a:spcPts val="0"/>
              </a:spcBef>
              <a:spcAft>
                <a:spcPts val="0"/>
              </a:spcAft>
              <a:buNone/>
            </a:pPr>
            <a:r>
              <a:rPr lang="ja"/>
              <a:t>P値: 0.00754</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-0.161</a:t>
            </a:r>
            <a:endParaRPr/>
          </a:p>
          <a:p>
            <a:pPr indent="0" lvl="0" marL="0" rtl="0" algn="l">
              <a:spcBef>
                <a:spcPts val="0"/>
              </a:spcBef>
              <a:spcAft>
                <a:spcPts val="0"/>
              </a:spcAft>
              <a:buNone/>
            </a:pPr>
            <a:r>
              <a:rPr lang="ja"/>
              <a:t>P値: 0.0986</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-0.172</a:t>
            </a:r>
            <a:endParaRPr/>
          </a:p>
          <a:p>
            <a:pPr indent="0" lvl="0" marL="0" rtl="0" algn="l">
              <a:spcBef>
                <a:spcPts val="0"/>
              </a:spcBef>
              <a:spcAft>
                <a:spcPts val="0"/>
              </a:spcAft>
              <a:buNone/>
            </a:pPr>
            <a:r>
              <a:rPr lang="ja"/>
              <a:t>P値: 0.077</a:t>
            </a:r>
            <a:endParaRPr/>
          </a:p>
          <a:p>
            <a:pPr indent="0" lvl="0" marL="0" rtl="0" algn="l">
              <a:spcBef>
                <a:spcPts val="0"/>
              </a:spcBef>
              <a:spcAft>
                <a:spcPts val="0"/>
              </a:spcAft>
              <a:buNone/>
            </a:pPr>
            <a:r>
              <a:rPr lang="ja"/>
              <a:t>相関係数 (Pearson): -0.140</a:t>
            </a:r>
            <a:endParaRPr/>
          </a:p>
          <a:p>
            <a:pPr indent="0" lvl="0" marL="0" rtl="0" algn="l">
              <a:spcBef>
                <a:spcPts val="0"/>
              </a:spcBef>
              <a:spcAft>
                <a:spcPts val="0"/>
              </a:spcAft>
              <a:buNone/>
            </a:pPr>
            <a:r>
              <a:rPr lang="ja"/>
              <a:t>P値: 0.15</a:t>
            </a:r>
            <a:endParaRPr/>
          </a:p>
          <a:p>
            <a:pPr indent="0" lvl="0" marL="0" rtl="0" algn="l">
              <a:spcBef>
                <a:spcPts val="0"/>
              </a:spcBef>
              <a:spcAft>
                <a:spcPts val="0"/>
              </a:spcAft>
              <a:buNone/>
            </a:pPr>
            <a:r>
              <a:rPr lang="ja"/>
              <a:t>相関係数 (Pearson): -0.168</a:t>
            </a:r>
            <a:endParaRPr/>
          </a:p>
          <a:p>
            <a:pPr indent="0" lvl="0" marL="0" rtl="0" algn="l">
              <a:spcBef>
                <a:spcPts val="0"/>
              </a:spcBef>
              <a:spcAft>
                <a:spcPts val="0"/>
              </a:spcAft>
              <a:buNone/>
            </a:pPr>
            <a:r>
              <a:rPr lang="ja"/>
              <a:t>P値: 0.0838</a:t>
            </a:r>
            <a:endParaRPr/>
          </a:p>
          <a:p>
            <a:pPr indent="0" lvl="0" marL="0" rtl="0" algn="l">
              <a:spcBef>
                <a:spcPts val="0"/>
              </a:spcBef>
              <a:spcAft>
                <a:spcPts val="0"/>
              </a:spcAft>
              <a:buNone/>
            </a:pPr>
            <a:r>
              <a:rPr lang="ja"/>
              <a:t>相関係数 (Pearson): -0.050</a:t>
            </a:r>
            <a:endParaRPr/>
          </a:p>
          <a:p>
            <a:pPr indent="0" lvl="0" marL="0" rtl="0" algn="l">
              <a:spcBef>
                <a:spcPts val="0"/>
              </a:spcBef>
              <a:spcAft>
                <a:spcPts val="0"/>
              </a:spcAft>
              <a:buNone/>
            </a:pPr>
            <a:r>
              <a:rPr lang="ja"/>
              <a:t>P値: 0.61</a:t>
            </a:r>
            <a:endParaRPr/>
          </a:p>
          <a:p>
            <a:pPr indent="0" lvl="0" marL="0" rtl="0" algn="l">
              <a:spcBef>
                <a:spcPts val="0"/>
              </a:spcBef>
              <a:spcAft>
                <a:spcPts val="0"/>
              </a:spcAft>
              <a:buNone/>
            </a:pPr>
            <a:r>
              <a:rPr lang="ja"/>
              <a:t>相関係数 (Pearson): -0.006</a:t>
            </a:r>
            <a:endParaRPr/>
          </a:p>
          <a:p>
            <a:pPr indent="0" lvl="0" marL="0" rtl="0" algn="l">
              <a:spcBef>
                <a:spcPts val="0"/>
              </a:spcBef>
              <a:spcAft>
                <a:spcPts val="0"/>
              </a:spcAft>
              <a:buNone/>
            </a:pPr>
            <a:r>
              <a:rPr lang="ja"/>
              <a:t>P値: 0.95</a:t>
            </a:r>
            <a:endParaRPr/>
          </a:p>
          <a:p>
            <a:pPr indent="0" lvl="0" marL="0" rtl="0" algn="l">
              <a:spcBef>
                <a:spcPts val="0"/>
              </a:spcBef>
              <a:spcAft>
                <a:spcPts val="0"/>
              </a:spcAft>
              <a:buNone/>
            </a:pPr>
            <a:r>
              <a:rPr lang="ja"/>
              <a:t>相関係数 (Pearson): -0.157</a:t>
            </a:r>
            <a:endParaRPr/>
          </a:p>
          <a:p>
            <a:pPr indent="0" lvl="0" marL="0" rtl="0" algn="l">
              <a:spcBef>
                <a:spcPts val="0"/>
              </a:spcBef>
              <a:spcAft>
                <a:spcPts val="0"/>
              </a:spcAft>
              <a:buNone/>
            </a:pPr>
            <a:r>
              <a:rPr lang="ja"/>
              <a:t>P値: 0.107</a:t>
            </a:r>
            <a:endParaRPr/>
          </a:p>
          <a:p>
            <a:pPr indent="0" lvl="0" marL="0" rtl="0" algn="l">
              <a:spcBef>
                <a:spcPts val="0"/>
              </a:spcBef>
              <a:spcAft>
                <a:spcPts val="0"/>
              </a:spcAft>
              <a:buNone/>
            </a:pPr>
            <a:r>
              <a:rPr lang="ja"/>
              <a:t>相関係数 (Pearson): -0.156</a:t>
            </a:r>
            <a:endParaRPr/>
          </a:p>
          <a:p>
            <a:pPr indent="0" lvl="0" marL="0" rtl="0" algn="l">
              <a:spcBef>
                <a:spcPts val="0"/>
              </a:spcBef>
              <a:spcAft>
                <a:spcPts val="0"/>
              </a:spcAft>
              <a:buNone/>
            </a:pPr>
            <a:r>
              <a:rPr lang="ja"/>
              <a:t>P値: 0.109</a:t>
            </a:r>
            <a:endParaRPr/>
          </a:p>
          <a:p>
            <a:pPr indent="0" lvl="0" marL="0" rtl="0" algn="l">
              <a:spcBef>
                <a:spcPts val="0"/>
              </a:spcBef>
              <a:spcAft>
                <a:spcPts val="0"/>
              </a:spcAft>
              <a:buNone/>
            </a:pPr>
            <a:r>
              <a:rPr lang="ja"/>
              <a:t>相関係数 (Pearson): -0.185</a:t>
            </a:r>
            <a:endParaRPr/>
          </a:p>
          <a:p>
            <a:pPr indent="0" lvl="0" marL="0" rtl="0" algn="l">
              <a:spcBef>
                <a:spcPts val="0"/>
              </a:spcBef>
              <a:spcAft>
                <a:spcPts val="0"/>
              </a:spcAft>
              <a:buNone/>
            </a:pPr>
            <a:r>
              <a:rPr lang="ja"/>
              <a:t>P値: 0.057</a:t>
            </a:r>
            <a:endParaRPr/>
          </a:p>
          <a:p>
            <a:pPr indent="0" lvl="0" marL="0" rtl="0" algn="l">
              <a:spcBef>
                <a:spcPts val="0"/>
              </a:spcBef>
              <a:spcAft>
                <a:spcPts val="0"/>
              </a:spcAft>
              <a:buNone/>
            </a:pPr>
            <a:r>
              <a:rPr lang="ja"/>
              <a:t>2.7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0.195</a:t>
            </a:r>
            <a:endParaRPr/>
          </a:p>
          <a:p>
            <a:pPr indent="0" lvl="0" marL="0" rtl="0" algn="l">
              <a:spcBef>
                <a:spcPts val="0"/>
              </a:spcBef>
              <a:spcAft>
                <a:spcPts val="0"/>
              </a:spcAft>
              <a:buNone/>
            </a:pPr>
            <a:r>
              <a:rPr lang="ja"/>
              <a:t>P値: 0.0441</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-0.162</a:t>
            </a:r>
            <a:endParaRPr/>
          </a:p>
          <a:p>
            <a:pPr indent="0" lvl="0" marL="0" rtl="0" algn="l">
              <a:spcBef>
                <a:spcPts val="0"/>
              </a:spcBef>
              <a:spcAft>
                <a:spcPts val="0"/>
              </a:spcAft>
              <a:buNone/>
            </a:pPr>
            <a:r>
              <a:rPr lang="ja"/>
              <a:t>P値: 0.0952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-0.156</a:t>
            </a:r>
            <a:endParaRPr/>
          </a:p>
          <a:p>
            <a:pPr indent="0" lvl="0" marL="0" rtl="0" algn="l">
              <a:spcBef>
                <a:spcPts val="0"/>
              </a:spcBef>
              <a:spcAft>
                <a:spcPts val="0"/>
              </a:spcAft>
              <a:buNone/>
            </a:pPr>
            <a:r>
              <a:rPr lang="ja"/>
              <a:t>P値: 0.109</a:t>
            </a:r>
            <a:endParaRPr/>
          </a:p>
          <a:p>
            <a:pPr indent="0" lvl="0" marL="0" rtl="0" algn="l">
              <a:spcBef>
                <a:spcPts val="0"/>
              </a:spcBef>
              <a:spcAft>
                <a:spcPts val="0"/>
              </a:spcAft>
              <a:buNone/>
            </a:pPr>
            <a:r>
              <a:rPr lang="ja"/>
              <a:t>相関係数 (Pearson): -0.136</a:t>
            </a:r>
            <a:endParaRPr/>
          </a:p>
          <a:p>
            <a:pPr indent="0" lvl="0" marL="0" rtl="0" algn="l">
              <a:spcBef>
                <a:spcPts val="0"/>
              </a:spcBef>
              <a:spcAft>
                <a:spcPts val="0"/>
              </a:spcAft>
              <a:buNone/>
            </a:pPr>
            <a:r>
              <a:rPr lang="ja"/>
              <a:t>P値: 0.161</a:t>
            </a:r>
            <a:endParaRPr/>
          </a:p>
          <a:p>
            <a:pPr indent="0" lvl="0" marL="0" rtl="0" algn="l">
              <a:spcBef>
                <a:spcPts val="0"/>
              </a:spcBef>
              <a:spcAft>
                <a:spcPts val="0"/>
              </a:spcAft>
              <a:buNone/>
            </a:pPr>
            <a:r>
              <a:rPr lang="ja"/>
              <a:t>相関係数 (Pearson): -0.150</a:t>
            </a:r>
            <a:endParaRPr/>
          </a:p>
          <a:p>
            <a:pPr indent="0" lvl="0" marL="0" rtl="0" algn="l">
              <a:spcBef>
                <a:spcPts val="0"/>
              </a:spcBef>
              <a:spcAft>
                <a:spcPts val="0"/>
              </a:spcAft>
              <a:buNone/>
            </a:pPr>
            <a:r>
              <a:rPr lang="ja"/>
              <a:t>P値: 0.123</a:t>
            </a:r>
            <a:endParaRPr/>
          </a:p>
          <a:p>
            <a:pPr indent="0" lvl="0" marL="0" rtl="0" algn="l">
              <a:spcBef>
                <a:spcPts val="0"/>
              </a:spcBef>
              <a:spcAft>
                <a:spcPts val="0"/>
              </a:spcAft>
              <a:buNone/>
            </a:pPr>
            <a:r>
              <a:rPr lang="ja"/>
              <a:t>相関係数 (Pearson): -0.022</a:t>
            </a:r>
            <a:endParaRPr/>
          </a:p>
          <a:p>
            <a:pPr indent="0" lvl="0" marL="0" rtl="0" algn="l">
              <a:spcBef>
                <a:spcPts val="0"/>
              </a:spcBef>
              <a:spcAft>
                <a:spcPts val="0"/>
              </a:spcAft>
              <a:buNone/>
            </a:pPr>
            <a:r>
              <a:rPr lang="ja"/>
              <a:t>P値: 0.824</a:t>
            </a:r>
            <a:endParaRPr/>
          </a:p>
          <a:p>
            <a:pPr indent="0" lvl="0" marL="0" rtl="0" algn="l">
              <a:spcBef>
                <a:spcPts val="0"/>
              </a:spcBef>
              <a:spcAft>
                <a:spcPts val="0"/>
              </a:spcAft>
              <a:buNone/>
            </a:pPr>
            <a:r>
              <a:rPr lang="ja"/>
              <a:t>相関係数 (Pearson): -0.048</a:t>
            </a:r>
            <a:endParaRPr/>
          </a:p>
          <a:p>
            <a:pPr indent="0" lvl="0" marL="0" rtl="0" algn="l">
              <a:spcBef>
                <a:spcPts val="0"/>
              </a:spcBef>
              <a:spcAft>
                <a:spcPts val="0"/>
              </a:spcAft>
              <a:buNone/>
            </a:pPr>
            <a:r>
              <a:rPr lang="ja"/>
              <a:t>P値: 0.624</a:t>
            </a:r>
            <a:endParaRPr/>
          </a:p>
          <a:p>
            <a:pPr indent="0" lvl="0" marL="0" rtl="0" algn="l">
              <a:spcBef>
                <a:spcPts val="0"/>
              </a:spcBef>
              <a:spcAft>
                <a:spcPts val="0"/>
              </a:spcAft>
              <a:buNone/>
            </a:pPr>
            <a:r>
              <a:rPr lang="ja"/>
              <a:t>相関係数 (Pearson): -0.148</a:t>
            </a:r>
            <a:endParaRPr/>
          </a:p>
          <a:p>
            <a:pPr indent="0" lvl="0" marL="0" rtl="0" algn="l">
              <a:spcBef>
                <a:spcPts val="0"/>
              </a:spcBef>
              <a:spcAft>
                <a:spcPts val="0"/>
              </a:spcAft>
              <a:buNone/>
            </a:pPr>
            <a:r>
              <a:rPr lang="ja"/>
              <a:t>P値: 0.129</a:t>
            </a:r>
            <a:endParaRPr/>
          </a:p>
          <a:p>
            <a:pPr indent="0" lvl="0" marL="0" rtl="0" algn="l">
              <a:spcBef>
                <a:spcPts val="0"/>
              </a:spcBef>
              <a:spcAft>
                <a:spcPts val="0"/>
              </a:spcAft>
              <a:buNone/>
            </a:pPr>
            <a:r>
              <a:rPr lang="ja"/>
              <a:t>相関係数 (Pearson): -0.144</a:t>
            </a:r>
            <a:endParaRPr/>
          </a:p>
          <a:p>
            <a:pPr indent="0" lvl="0" marL="0" rtl="0" algn="l">
              <a:spcBef>
                <a:spcPts val="0"/>
              </a:spcBef>
              <a:spcAft>
                <a:spcPts val="0"/>
              </a:spcAft>
              <a:buNone/>
            </a:pPr>
            <a:r>
              <a:rPr lang="ja"/>
              <a:t>P値: 0.139</a:t>
            </a:r>
            <a:endParaRPr/>
          </a:p>
          <a:p>
            <a:pPr indent="0" lvl="0" marL="0" rtl="0" algn="l">
              <a:spcBef>
                <a:spcPts val="0"/>
              </a:spcBef>
              <a:spcAft>
                <a:spcPts val="0"/>
              </a:spcAft>
              <a:buNone/>
            </a:pPr>
            <a:r>
              <a:rPr lang="ja"/>
              <a:t>相関係数 (Pearson): -0.165</a:t>
            </a:r>
            <a:endParaRPr/>
          </a:p>
          <a:p>
            <a:pPr indent="0" lvl="0" marL="0" rtl="0" algn="l">
              <a:spcBef>
                <a:spcPts val="0"/>
              </a:spcBef>
              <a:spcAft>
                <a:spcPts val="0"/>
              </a:spcAft>
              <a:buNone/>
            </a:pPr>
            <a:r>
              <a:rPr lang="ja"/>
              <a:t>P値: 0.0896</a:t>
            </a:r>
            <a:endParaRPr/>
          </a:p>
          <a:p>
            <a:pPr indent="0" lvl="0" marL="0" rtl="0" algn="l">
              <a:spcBef>
                <a:spcPts val="0"/>
              </a:spcBef>
              <a:spcAft>
                <a:spcPts val="0"/>
              </a:spcAft>
              <a:buNone/>
            </a:pPr>
            <a:r>
              <a:rPr lang="ja"/>
              <a:t>2.8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0.161</a:t>
            </a:r>
            <a:endParaRPr/>
          </a:p>
          <a:p>
            <a:pPr indent="0" lvl="0" marL="0" rtl="0" algn="l">
              <a:spcBef>
                <a:spcPts val="0"/>
              </a:spcBef>
              <a:spcAft>
                <a:spcPts val="0"/>
              </a:spcAft>
              <a:buNone/>
            </a:pPr>
            <a:r>
              <a:rPr lang="ja"/>
              <a:t>P値: 0.097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-0.169</a:t>
            </a:r>
            <a:endParaRPr/>
          </a:p>
          <a:p>
            <a:pPr indent="0" lvl="0" marL="0" rtl="0" algn="l">
              <a:spcBef>
                <a:spcPts val="0"/>
              </a:spcBef>
              <a:spcAft>
                <a:spcPts val="0"/>
              </a:spcAft>
              <a:buNone/>
            </a:pPr>
            <a:r>
              <a:rPr lang="ja"/>
              <a:t>P値: 0.0819</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-0.156</a:t>
            </a:r>
            <a:endParaRPr/>
          </a:p>
          <a:p>
            <a:pPr indent="0" lvl="0" marL="0" rtl="0" algn="l">
              <a:spcBef>
                <a:spcPts val="0"/>
              </a:spcBef>
              <a:spcAft>
                <a:spcPts val="0"/>
              </a:spcAft>
              <a:buNone/>
            </a:pPr>
            <a:r>
              <a:rPr lang="ja"/>
              <a:t>P値: 0.11</a:t>
            </a:r>
            <a:endParaRPr/>
          </a:p>
          <a:p>
            <a:pPr indent="0" lvl="0" marL="0" rtl="0" algn="l">
              <a:spcBef>
                <a:spcPts val="0"/>
              </a:spcBef>
              <a:spcAft>
                <a:spcPts val="0"/>
              </a:spcAft>
              <a:buNone/>
            </a:pPr>
            <a:r>
              <a:rPr lang="ja"/>
              <a:t>相関係数 (Pearson): -0.142</a:t>
            </a:r>
            <a:endParaRPr/>
          </a:p>
          <a:p>
            <a:pPr indent="0" lvl="0" marL="0" rtl="0" algn="l">
              <a:spcBef>
                <a:spcPts val="0"/>
              </a:spcBef>
              <a:spcAft>
                <a:spcPts val="0"/>
              </a:spcAft>
              <a:buNone/>
            </a:pPr>
            <a:r>
              <a:rPr lang="ja"/>
              <a:t>P値: 0.145</a:t>
            </a:r>
            <a:endParaRPr/>
          </a:p>
          <a:p>
            <a:pPr indent="0" lvl="0" marL="0" rtl="0" algn="l">
              <a:spcBef>
                <a:spcPts val="0"/>
              </a:spcBef>
              <a:spcAft>
                <a:spcPts val="0"/>
              </a:spcAft>
              <a:buNone/>
            </a:pPr>
            <a:r>
              <a:rPr lang="ja"/>
              <a:t>相関係数 (Pearson): -0.149</a:t>
            </a:r>
            <a:endParaRPr/>
          </a:p>
          <a:p>
            <a:pPr indent="0" lvl="0" marL="0" rtl="0" algn="l">
              <a:spcBef>
                <a:spcPts val="0"/>
              </a:spcBef>
              <a:spcAft>
                <a:spcPts val="0"/>
              </a:spcAft>
              <a:buNone/>
            </a:pPr>
            <a:r>
              <a:rPr lang="ja"/>
              <a:t>P値: 0.127</a:t>
            </a:r>
            <a:endParaRPr/>
          </a:p>
          <a:p>
            <a:pPr indent="0" lvl="0" marL="0" rtl="0" algn="l">
              <a:spcBef>
                <a:spcPts val="0"/>
              </a:spcBef>
              <a:spcAft>
                <a:spcPts val="0"/>
              </a:spcAft>
              <a:buNone/>
            </a:pPr>
            <a:r>
              <a:rPr lang="ja"/>
              <a:t>相関係数 (Pearson): -0.037</a:t>
            </a:r>
            <a:endParaRPr/>
          </a:p>
          <a:p>
            <a:pPr indent="0" lvl="0" marL="0" rtl="0" algn="l">
              <a:spcBef>
                <a:spcPts val="0"/>
              </a:spcBef>
              <a:spcAft>
                <a:spcPts val="0"/>
              </a:spcAft>
              <a:buNone/>
            </a:pPr>
            <a:r>
              <a:rPr lang="ja"/>
              <a:t>P値: 0.702</a:t>
            </a:r>
            <a:endParaRPr/>
          </a:p>
          <a:p>
            <a:pPr indent="0" lvl="0" marL="0" rtl="0" algn="l">
              <a:spcBef>
                <a:spcPts val="0"/>
              </a:spcBef>
              <a:spcAft>
                <a:spcPts val="0"/>
              </a:spcAft>
              <a:buNone/>
            </a:pPr>
            <a:r>
              <a:rPr lang="ja"/>
              <a:t>相関係数 (Pearson): -0.059</a:t>
            </a:r>
            <a:endParaRPr/>
          </a:p>
          <a:p>
            <a:pPr indent="0" lvl="0" marL="0" rtl="0" algn="l">
              <a:spcBef>
                <a:spcPts val="0"/>
              </a:spcBef>
              <a:spcAft>
                <a:spcPts val="0"/>
              </a:spcAft>
              <a:buNone/>
            </a:pPr>
            <a:r>
              <a:rPr lang="ja"/>
              <a:t>P値: 0.543</a:t>
            </a:r>
            <a:endParaRPr/>
          </a:p>
          <a:p>
            <a:pPr indent="0" lvl="0" marL="0" rtl="0" algn="l">
              <a:spcBef>
                <a:spcPts val="0"/>
              </a:spcBef>
              <a:spcAft>
                <a:spcPts val="0"/>
              </a:spcAft>
              <a:buNone/>
            </a:pPr>
            <a:r>
              <a:rPr lang="ja"/>
              <a:t>相関係数 (Pearson): -0.154</a:t>
            </a:r>
            <a:endParaRPr/>
          </a:p>
          <a:p>
            <a:pPr indent="0" lvl="0" marL="0" rtl="0" algn="l">
              <a:spcBef>
                <a:spcPts val="0"/>
              </a:spcBef>
              <a:spcAft>
                <a:spcPts val="0"/>
              </a:spcAft>
              <a:buNone/>
            </a:pPr>
            <a:r>
              <a:rPr lang="ja"/>
              <a:t>P値: 0.112</a:t>
            </a:r>
            <a:endParaRPr/>
          </a:p>
          <a:p>
            <a:pPr indent="0" lvl="0" marL="0" rtl="0" algn="l">
              <a:spcBef>
                <a:spcPts val="0"/>
              </a:spcBef>
              <a:spcAft>
                <a:spcPts val="0"/>
              </a:spcAft>
              <a:buNone/>
            </a:pPr>
            <a:r>
              <a:rPr lang="ja"/>
              <a:t>相関係数 (Pearson): -0.151</a:t>
            </a:r>
            <a:endParaRPr/>
          </a:p>
          <a:p>
            <a:pPr indent="0" lvl="0" marL="0" rtl="0" algn="l">
              <a:spcBef>
                <a:spcPts val="0"/>
              </a:spcBef>
              <a:spcAft>
                <a:spcPts val="0"/>
              </a:spcAft>
              <a:buNone/>
            </a:pPr>
            <a:r>
              <a:rPr lang="ja"/>
              <a:t>P値: 0.121</a:t>
            </a:r>
            <a:endParaRPr/>
          </a:p>
          <a:p>
            <a:pPr indent="0" lvl="0" marL="0" rtl="0" algn="l">
              <a:spcBef>
                <a:spcPts val="0"/>
              </a:spcBef>
              <a:spcAft>
                <a:spcPts val="0"/>
              </a:spcAft>
              <a:buNone/>
            </a:pPr>
            <a:r>
              <a:rPr lang="ja"/>
              <a:t>相関係数 (Pearson): -0.163</a:t>
            </a:r>
            <a:endParaRPr/>
          </a:p>
          <a:p>
            <a:pPr indent="0" lvl="0" marL="0" rtl="0" algn="l">
              <a:spcBef>
                <a:spcPts val="0"/>
              </a:spcBef>
              <a:spcAft>
                <a:spcPts val="0"/>
              </a:spcAft>
              <a:buNone/>
            </a:pPr>
            <a:r>
              <a:rPr lang="ja"/>
              <a:t>P値: 0.0927</a:t>
            </a:r>
            <a:endParaRPr/>
          </a:p>
          <a:p>
            <a:pPr indent="0" lvl="0" marL="0" rtl="0" algn="l">
              <a:spcBef>
                <a:spcPts val="0"/>
              </a:spcBef>
              <a:spcAft>
                <a:spcPts val="0"/>
              </a:spcAft>
              <a:buNone/>
            </a:pPr>
            <a:r>
              <a:rPr lang="ja"/>
              <a:t>2.9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0.136</a:t>
            </a:r>
            <a:endParaRPr/>
          </a:p>
          <a:p>
            <a:pPr indent="0" lvl="0" marL="0" rtl="0" algn="l">
              <a:spcBef>
                <a:spcPts val="0"/>
              </a:spcBef>
              <a:spcAft>
                <a:spcPts val="0"/>
              </a:spcAft>
              <a:buNone/>
            </a:pPr>
            <a:r>
              <a:rPr lang="ja"/>
              <a:t>P値: 0.162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-0.159</a:t>
            </a:r>
            <a:endParaRPr/>
          </a:p>
          <a:p>
            <a:pPr indent="0" lvl="0" marL="0" rtl="0" algn="l">
              <a:spcBef>
                <a:spcPts val="0"/>
              </a:spcBef>
              <a:spcAft>
                <a:spcPts val="0"/>
              </a:spcAft>
              <a:buNone/>
            </a:pPr>
            <a:r>
              <a:rPr lang="ja"/>
              <a:t>P値: 0.102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-0.105</a:t>
            </a:r>
            <a:endParaRPr/>
          </a:p>
          <a:p>
            <a:pPr indent="0" lvl="0" marL="0" rtl="0" algn="l">
              <a:spcBef>
                <a:spcPts val="0"/>
              </a:spcBef>
              <a:spcAft>
                <a:spcPts val="0"/>
              </a:spcAft>
              <a:buNone/>
            </a:pPr>
            <a:r>
              <a:rPr lang="ja"/>
              <a:t>P値: 0.281</a:t>
            </a:r>
            <a:endParaRPr/>
          </a:p>
          <a:p>
            <a:pPr indent="0" lvl="0" marL="0" rtl="0" algn="l">
              <a:spcBef>
                <a:spcPts val="0"/>
              </a:spcBef>
              <a:spcAft>
                <a:spcPts val="0"/>
              </a:spcAft>
              <a:buNone/>
            </a:pPr>
            <a:r>
              <a:rPr lang="ja"/>
              <a:t>相関係数 (Pearson): -0.120</a:t>
            </a:r>
            <a:endParaRPr/>
          </a:p>
          <a:p>
            <a:pPr indent="0" lvl="0" marL="0" rtl="0" algn="l">
              <a:spcBef>
                <a:spcPts val="0"/>
              </a:spcBef>
              <a:spcAft>
                <a:spcPts val="0"/>
              </a:spcAft>
              <a:buNone/>
            </a:pPr>
            <a:r>
              <a:rPr lang="ja"/>
              <a:t>P値: 0.218</a:t>
            </a:r>
            <a:endParaRPr/>
          </a:p>
          <a:p>
            <a:pPr indent="0" lvl="0" marL="0" rtl="0" algn="l">
              <a:spcBef>
                <a:spcPts val="0"/>
              </a:spcBef>
              <a:spcAft>
                <a:spcPts val="0"/>
              </a:spcAft>
              <a:buNone/>
            </a:pPr>
            <a:r>
              <a:rPr lang="ja"/>
              <a:t>相関係数 (Pearson): -0.123</a:t>
            </a:r>
            <a:endParaRPr/>
          </a:p>
          <a:p>
            <a:pPr indent="0" lvl="0" marL="0" rtl="0" algn="l">
              <a:spcBef>
                <a:spcPts val="0"/>
              </a:spcBef>
              <a:spcAft>
                <a:spcPts val="0"/>
              </a:spcAft>
              <a:buNone/>
            </a:pPr>
            <a:r>
              <a:rPr lang="ja"/>
              <a:t>P値: 0.206</a:t>
            </a:r>
            <a:endParaRPr/>
          </a:p>
          <a:p>
            <a:pPr indent="0" lvl="0" marL="0" rtl="0" algn="l">
              <a:spcBef>
                <a:spcPts val="0"/>
              </a:spcBef>
              <a:spcAft>
                <a:spcPts val="0"/>
              </a:spcAft>
              <a:buNone/>
            </a:pPr>
            <a:r>
              <a:rPr lang="ja"/>
              <a:t>相関係数 (Pearson): -0.048</a:t>
            </a:r>
            <a:endParaRPr/>
          </a:p>
          <a:p>
            <a:pPr indent="0" lvl="0" marL="0" rtl="0" algn="l">
              <a:spcBef>
                <a:spcPts val="0"/>
              </a:spcBef>
              <a:spcAft>
                <a:spcPts val="0"/>
              </a:spcAft>
              <a:buNone/>
            </a:pPr>
            <a:r>
              <a:rPr lang="ja"/>
              <a:t>P値: 0.621</a:t>
            </a:r>
            <a:endParaRPr/>
          </a:p>
          <a:p>
            <a:pPr indent="0" lvl="0" marL="0" rtl="0" algn="l">
              <a:spcBef>
                <a:spcPts val="0"/>
              </a:spcBef>
              <a:spcAft>
                <a:spcPts val="0"/>
              </a:spcAft>
              <a:buNone/>
            </a:pPr>
            <a:r>
              <a:rPr lang="ja"/>
              <a:t>相関係数 (Pearson): -0.092</a:t>
            </a:r>
            <a:endParaRPr/>
          </a:p>
          <a:p>
            <a:pPr indent="0" lvl="0" marL="0" rtl="0" algn="l">
              <a:spcBef>
                <a:spcPts val="0"/>
              </a:spcBef>
              <a:spcAft>
                <a:spcPts val="0"/>
              </a:spcAft>
              <a:buNone/>
            </a:pPr>
            <a:r>
              <a:rPr lang="ja"/>
              <a:t>P値: 0.345</a:t>
            </a:r>
            <a:endParaRPr/>
          </a:p>
          <a:p>
            <a:pPr indent="0" lvl="0" marL="0" rtl="0" algn="l">
              <a:spcBef>
                <a:spcPts val="0"/>
              </a:spcBef>
              <a:spcAft>
                <a:spcPts val="0"/>
              </a:spcAft>
              <a:buNone/>
            </a:pPr>
            <a:r>
              <a:rPr lang="ja"/>
              <a:t>相関係数 (Pearson): -0.136</a:t>
            </a:r>
            <a:endParaRPr/>
          </a:p>
          <a:p>
            <a:pPr indent="0" lvl="0" marL="0" rtl="0" algn="l">
              <a:spcBef>
                <a:spcPts val="0"/>
              </a:spcBef>
              <a:spcAft>
                <a:spcPts val="0"/>
              </a:spcAft>
              <a:buNone/>
            </a:pPr>
            <a:r>
              <a:rPr lang="ja"/>
              <a:t>P値: 0.162</a:t>
            </a:r>
            <a:endParaRPr/>
          </a:p>
          <a:p>
            <a:pPr indent="0" lvl="0" marL="0" rtl="0" algn="l">
              <a:spcBef>
                <a:spcPts val="0"/>
              </a:spcBef>
              <a:spcAft>
                <a:spcPts val="0"/>
              </a:spcAft>
              <a:buNone/>
            </a:pPr>
            <a:r>
              <a:rPr lang="ja"/>
              <a:t>相関係数 (Pearson): -0.140</a:t>
            </a:r>
            <a:endParaRPr/>
          </a:p>
          <a:p>
            <a:pPr indent="0" lvl="0" marL="0" rtl="0" algn="l">
              <a:spcBef>
                <a:spcPts val="0"/>
              </a:spcBef>
              <a:spcAft>
                <a:spcPts val="0"/>
              </a:spcAft>
              <a:buNone/>
            </a:pPr>
            <a:r>
              <a:rPr lang="ja"/>
              <a:t>P値: 0.149</a:t>
            </a:r>
            <a:endParaRPr/>
          </a:p>
          <a:p>
            <a:pPr indent="0" lvl="0" marL="0" rtl="0" algn="l">
              <a:spcBef>
                <a:spcPts val="0"/>
              </a:spcBef>
              <a:spcAft>
                <a:spcPts val="0"/>
              </a:spcAft>
              <a:buNone/>
            </a:pPr>
            <a:r>
              <a:rPr lang="ja"/>
              <a:t>相関係数 (Pearson): -0.147</a:t>
            </a:r>
            <a:endParaRPr/>
          </a:p>
          <a:p>
            <a:pPr indent="0" lvl="0" marL="0" rtl="0" algn="l">
              <a:spcBef>
                <a:spcPts val="0"/>
              </a:spcBef>
              <a:spcAft>
                <a:spcPts val="0"/>
              </a:spcAft>
              <a:buNone/>
            </a:pPr>
            <a:r>
              <a:rPr lang="ja"/>
              <a:t>P値: 0.132</a:t>
            </a:r>
            <a:endParaRPr/>
          </a:p>
        </p:txBody>
      </p:sp>
      <p:sp>
        <p:nvSpPr>
          <p:cNvPr id="111" name="Google Shape;111;p20"/>
          <p:cNvSpPr txBox="1"/>
          <p:nvPr/>
        </p:nvSpPr>
        <p:spPr>
          <a:xfrm>
            <a:off x="3641100" y="-238775"/>
            <a:ext cx="3891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foodとbabyが大事</a:t>
            </a:r>
            <a:endParaRPr sz="1800">
              <a:solidFill>
                <a:schemeClr val="dk2"/>
              </a:solidFill>
            </a:endParaRPr>
          </a:p>
          <a:p>
            <a:pPr indent="0" lvl="0" marL="0" rtl="0" algn="l">
              <a:spcBef>
                <a:spcPts val="0"/>
              </a:spcBef>
              <a:spcAft>
                <a:spcPts val="0"/>
              </a:spcAft>
              <a:buNone/>
            </a:pPr>
            <a:r>
              <a:rPr lang="ja" sz="1800">
                <a:solidFill>
                  <a:schemeClr val="dk2"/>
                </a:solidFill>
              </a:rPr>
              <a:t>foodが</a:t>
            </a:r>
            <a:r>
              <a:rPr lang="ja" sz="1800">
                <a:solidFill>
                  <a:schemeClr val="dk2"/>
                </a:solidFill>
              </a:rPr>
              <a:t>下がっている。スーパーとコンビニ</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近隣コンビニの相関</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title="近隣コンビニすべてと各カテゴリ.png"/>
          <p:cNvPicPr preferRelativeResize="0"/>
          <p:nvPr/>
        </p:nvPicPr>
        <p:blipFill>
          <a:blip r:embed="rId3">
            <a:alphaModFix/>
          </a:blip>
          <a:stretch>
            <a:fillRect/>
          </a:stretch>
        </p:blipFill>
        <p:spPr>
          <a:xfrm>
            <a:off x="466125" y="1099925"/>
            <a:ext cx="6279924" cy="3663275"/>
          </a:xfrm>
          <a:prstGeom prst="rect">
            <a:avLst/>
          </a:prstGeom>
          <a:noFill/>
          <a:ln>
            <a:noFill/>
          </a:ln>
        </p:spPr>
      </p:pic>
      <p:sp>
        <p:nvSpPr>
          <p:cNvPr id="119" name="Google Shape;119;p21"/>
          <p:cNvSpPr txBox="1"/>
          <p:nvPr/>
        </p:nvSpPr>
        <p:spPr>
          <a:xfrm>
            <a:off x="-1722600" y="607975"/>
            <a:ext cx="3000000" cy="3811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0.1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-0.366</a:t>
            </a:r>
            <a:endParaRPr/>
          </a:p>
          <a:p>
            <a:pPr indent="0" lvl="0" marL="0" rtl="0" algn="l">
              <a:spcBef>
                <a:spcPts val="0"/>
              </a:spcBef>
              <a:spcAft>
                <a:spcPts val="0"/>
              </a:spcAft>
              <a:buNone/>
            </a:pPr>
            <a:r>
              <a:rPr lang="ja"/>
              <a:t>P値: 0.0237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0.149</a:t>
            </a:r>
            <a:endParaRPr/>
          </a:p>
          <a:p>
            <a:pPr indent="0" lvl="0" marL="0" rtl="0" algn="l">
              <a:spcBef>
                <a:spcPts val="0"/>
              </a:spcBef>
              <a:spcAft>
                <a:spcPts val="0"/>
              </a:spcAft>
              <a:buNone/>
            </a:pPr>
            <a:r>
              <a:rPr lang="ja"/>
              <a:t>P値: 0.373</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0.048</a:t>
            </a:r>
            <a:endParaRPr/>
          </a:p>
          <a:p>
            <a:pPr indent="0" lvl="0" marL="0" rtl="0" algn="l">
              <a:spcBef>
                <a:spcPts val="0"/>
              </a:spcBef>
              <a:spcAft>
                <a:spcPts val="0"/>
              </a:spcAft>
              <a:buNone/>
            </a:pPr>
            <a:r>
              <a:rPr lang="ja"/>
              <a:t>P値: 0.774</a:t>
            </a:r>
            <a:endParaRPr/>
          </a:p>
          <a:p>
            <a:pPr indent="0" lvl="0" marL="0" rtl="0" algn="l">
              <a:spcBef>
                <a:spcPts val="0"/>
              </a:spcBef>
              <a:spcAft>
                <a:spcPts val="0"/>
              </a:spcAft>
              <a:buNone/>
            </a:pPr>
            <a:r>
              <a:rPr lang="ja"/>
              <a:t>相関係数 (Pearson): 0.031</a:t>
            </a:r>
            <a:endParaRPr/>
          </a:p>
          <a:p>
            <a:pPr indent="0" lvl="0" marL="0" rtl="0" algn="l">
              <a:spcBef>
                <a:spcPts val="0"/>
              </a:spcBef>
              <a:spcAft>
                <a:spcPts val="0"/>
              </a:spcAft>
              <a:buNone/>
            </a:pPr>
            <a:r>
              <a:rPr lang="ja"/>
              <a:t>P値: 0.853</a:t>
            </a:r>
            <a:endParaRPr/>
          </a:p>
          <a:p>
            <a:pPr indent="0" lvl="0" marL="0" rtl="0" algn="l">
              <a:spcBef>
                <a:spcPts val="0"/>
              </a:spcBef>
              <a:spcAft>
                <a:spcPts val="0"/>
              </a:spcAft>
              <a:buNone/>
            </a:pPr>
            <a:r>
              <a:rPr lang="ja"/>
              <a:t>相関係数 (Pearson): 0.049</a:t>
            </a:r>
            <a:endParaRPr/>
          </a:p>
          <a:p>
            <a:pPr indent="0" lvl="0" marL="0" rtl="0" algn="l">
              <a:spcBef>
                <a:spcPts val="0"/>
              </a:spcBef>
              <a:spcAft>
                <a:spcPts val="0"/>
              </a:spcAft>
              <a:buNone/>
            </a:pPr>
            <a:r>
              <a:rPr lang="ja"/>
              <a:t>P値: 0.771</a:t>
            </a:r>
            <a:endParaRPr/>
          </a:p>
          <a:p>
            <a:pPr indent="0" lvl="0" marL="0" rtl="0" algn="l">
              <a:spcBef>
                <a:spcPts val="0"/>
              </a:spcBef>
              <a:spcAft>
                <a:spcPts val="0"/>
              </a:spcAft>
              <a:buNone/>
            </a:pPr>
            <a:r>
              <a:rPr lang="ja"/>
              <a:t>相関係数 (Pearson): 0.257</a:t>
            </a:r>
            <a:endParaRPr/>
          </a:p>
          <a:p>
            <a:pPr indent="0" lvl="0" marL="0" rtl="0" algn="l">
              <a:spcBef>
                <a:spcPts val="0"/>
              </a:spcBef>
              <a:spcAft>
                <a:spcPts val="0"/>
              </a:spcAft>
              <a:buNone/>
            </a:pPr>
            <a:r>
              <a:rPr lang="ja"/>
              <a:t>P値: 0.12</a:t>
            </a:r>
            <a:endParaRPr/>
          </a:p>
          <a:p>
            <a:pPr indent="0" lvl="0" marL="0" rtl="0" algn="l">
              <a:spcBef>
                <a:spcPts val="0"/>
              </a:spcBef>
              <a:spcAft>
                <a:spcPts val="0"/>
              </a:spcAft>
              <a:buNone/>
            </a:pPr>
            <a:r>
              <a:rPr lang="ja"/>
              <a:t>相関係数 (Pearson): 0.283</a:t>
            </a:r>
            <a:endParaRPr/>
          </a:p>
          <a:p>
            <a:pPr indent="0" lvl="0" marL="0" rtl="0" algn="l">
              <a:spcBef>
                <a:spcPts val="0"/>
              </a:spcBef>
              <a:spcAft>
                <a:spcPts val="0"/>
              </a:spcAft>
              <a:buNone/>
            </a:pPr>
            <a:r>
              <a:rPr lang="ja"/>
              <a:t>P値: 0.085</a:t>
            </a:r>
            <a:endParaRPr/>
          </a:p>
          <a:p>
            <a:pPr indent="0" lvl="0" marL="0" rtl="0" algn="l">
              <a:spcBef>
                <a:spcPts val="0"/>
              </a:spcBef>
              <a:spcAft>
                <a:spcPts val="0"/>
              </a:spcAft>
              <a:buNone/>
            </a:pPr>
            <a:r>
              <a:rPr lang="ja"/>
              <a:t>相関係数 (Pearson): 0.002</a:t>
            </a:r>
            <a:endParaRPr/>
          </a:p>
          <a:p>
            <a:pPr indent="0" lvl="0" marL="0" rtl="0" algn="l">
              <a:spcBef>
                <a:spcPts val="0"/>
              </a:spcBef>
              <a:spcAft>
                <a:spcPts val="0"/>
              </a:spcAft>
              <a:buNone/>
            </a:pPr>
            <a:r>
              <a:rPr lang="ja"/>
              <a:t>P値: 0.99</a:t>
            </a:r>
            <a:endParaRPr/>
          </a:p>
          <a:p>
            <a:pPr indent="0" lvl="0" marL="0" rtl="0" algn="l">
              <a:spcBef>
                <a:spcPts val="0"/>
              </a:spcBef>
              <a:spcAft>
                <a:spcPts val="0"/>
              </a:spcAft>
              <a:buNone/>
            </a:pPr>
            <a:r>
              <a:rPr lang="ja"/>
              <a:t>相関係数 (Pearson): 0.036</a:t>
            </a:r>
            <a:endParaRPr/>
          </a:p>
          <a:p>
            <a:pPr indent="0" lvl="0" marL="0" rtl="0" algn="l">
              <a:spcBef>
                <a:spcPts val="0"/>
              </a:spcBef>
              <a:spcAft>
                <a:spcPts val="0"/>
              </a:spcAft>
              <a:buNone/>
            </a:pPr>
            <a:r>
              <a:rPr lang="ja"/>
              <a:t>P値: 0.829</a:t>
            </a:r>
            <a:endParaRPr/>
          </a:p>
          <a:p>
            <a:pPr indent="0" lvl="0" marL="0" rtl="0" algn="l">
              <a:spcBef>
                <a:spcPts val="0"/>
              </a:spcBef>
              <a:spcAft>
                <a:spcPts val="0"/>
              </a:spcAft>
              <a:buNone/>
            </a:pPr>
            <a:r>
              <a:rPr lang="ja"/>
              <a:t>相関係数 (Pearson): 0.160</a:t>
            </a:r>
            <a:endParaRPr/>
          </a:p>
          <a:p>
            <a:pPr indent="0" lvl="0" marL="0" rtl="0" algn="l">
              <a:spcBef>
                <a:spcPts val="0"/>
              </a:spcBef>
              <a:spcAft>
                <a:spcPts val="0"/>
              </a:spcAft>
              <a:buNone/>
            </a:pPr>
            <a:r>
              <a:rPr lang="ja"/>
              <a:t>P値: 0.336</a:t>
            </a:r>
            <a:endParaRPr/>
          </a:p>
          <a:p>
            <a:pPr indent="0" lvl="0" marL="0" rtl="0" algn="l">
              <a:spcBef>
                <a:spcPts val="0"/>
              </a:spcBef>
              <a:spcAft>
                <a:spcPts val="0"/>
              </a:spcAft>
              <a:buNone/>
            </a:pPr>
            <a:r>
              <a:rPr lang="ja"/>
              <a:t>0.2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0.254</a:t>
            </a:r>
            <a:endParaRPr/>
          </a:p>
          <a:p>
            <a:pPr indent="0" lvl="0" marL="0" rtl="0" algn="l">
              <a:spcBef>
                <a:spcPts val="0"/>
              </a:spcBef>
              <a:spcAft>
                <a:spcPts val="0"/>
              </a:spcAft>
              <a:buNone/>
            </a:pPr>
            <a:r>
              <a:rPr lang="ja"/>
              <a:t>P値: 0.0352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0.184</a:t>
            </a:r>
            <a:endParaRPr/>
          </a:p>
          <a:p>
            <a:pPr indent="0" lvl="0" marL="0" rtl="0" algn="l">
              <a:spcBef>
                <a:spcPts val="0"/>
              </a:spcBef>
              <a:spcAft>
                <a:spcPts val="0"/>
              </a:spcAft>
              <a:buNone/>
            </a:pPr>
            <a:r>
              <a:rPr lang="ja"/>
              <a:t>P値: 0.131</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0.034</a:t>
            </a:r>
            <a:endParaRPr/>
          </a:p>
          <a:p>
            <a:pPr indent="0" lvl="0" marL="0" rtl="0" algn="l">
              <a:spcBef>
                <a:spcPts val="0"/>
              </a:spcBef>
              <a:spcAft>
                <a:spcPts val="0"/>
              </a:spcAft>
              <a:buNone/>
            </a:pPr>
            <a:r>
              <a:rPr lang="ja"/>
              <a:t>P値: 0.78</a:t>
            </a:r>
            <a:endParaRPr/>
          </a:p>
          <a:p>
            <a:pPr indent="0" lvl="0" marL="0" rtl="0" algn="l">
              <a:spcBef>
                <a:spcPts val="0"/>
              </a:spcBef>
              <a:spcAft>
                <a:spcPts val="0"/>
              </a:spcAft>
              <a:buNone/>
            </a:pPr>
            <a:r>
              <a:rPr lang="ja"/>
              <a:t>相関係数 (Pearson): 0.146</a:t>
            </a:r>
            <a:endParaRPr/>
          </a:p>
          <a:p>
            <a:pPr indent="0" lvl="0" marL="0" rtl="0" algn="l">
              <a:spcBef>
                <a:spcPts val="0"/>
              </a:spcBef>
              <a:spcAft>
                <a:spcPts val="0"/>
              </a:spcAft>
              <a:buNone/>
            </a:pPr>
            <a:r>
              <a:rPr lang="ja"/>
              <a:t>P値: 0.231</a:t>
            </a:r>
            <a:endParaRPr/>
          </a:p>
          <a:p>
            <a:pPr indent="0" lvl="0" marL="0" rtl="0" algn="l">
              <a:spcBef>
                <a:spcPts val="0"/>
              </a:spcBef>
              <a:spcAft>
                <a:spcPts val="0"/>
              </a:spcAft>
              <a:buNone/>
            </a:pPr>
            <a:r>
              <a:rPr lang="ja"/>
              <a:t>相関係数 (Pearson): 0.092</a:t>
            </a:r>
            <a:endParaRPr/>
          </a:p>
          <a:p>
            <a:pPr indent="0" lvl="0" marL="0" rtl="0" algn="l">
              <a:spcBef>
                <a:spcPts val="0"/>
              </a:spcBef>
              <a:spcAft>
                <a:spcPts val="0"/>
              </a:spcAft>
              <a:buNone/>
            </a:pPr>
            <a:r>
              <a:rPr lang="ja"/>
              <a:t>P値: 0.453</a:t>
            </a:r>
            <a:endParaRPr/>
          </a:p>
          <a:p>
            <a:pPr indent="0" lvl="0" marL="0" rtl="0" algn="l">
              <a:spcBef>
                <a:spcPts val="0"/>
              </a:spcBef>
              <a:spcAft>
                <a:spcPts val="0"/>
              </a:spcAft>
              <a:buNone/>
            </a:pPr>
            <a:r>
              <a:rPr lang="ja"/>
              <a:t>相関係数 (Pearson): 0.233</a:t>
            </a:r>
            <a:endParaRPr/>
          </a:p>
          <a:p>
            <a:pPr indent="0" lvl="0" marL="0" rtl="0" algn="l">
              <a:spcBef>
                <a:spcPts val="0"/>
              </a:spcBef>
              <a:spcAft>
                <a:spcPts val="0"/>
              </a:spcAft>
              <a:buNone/>
            </a:pPr>
            <a:r>
              <a:rPr lang="ja"/>
              <a:t>P値: 0.054</a:t>
            </a:r>
            <a:endParaRPr/>
          </a:p>
          <a:p>
            <a:pPr indent="0" lvl="0" marL="0" rtl="0" algn="l">
              <a:spcBef>
                <a:spcPts val="0"/>
              </a:spcBef>
              <a:spcAft>
                <a:spcPts val="0"/>
              </a:spcAft>
              <a:buNone/>
            </a:pPr>
            <a:r>
              <a:rPr lang="ja"/>
              <a:t>相関係数 (Pearson): 0.305</a:t>
            </a:r>
            <a:endParaRPr/>
          </a:p>
          <a:p>
            <a:pPr indent="0" lvl="0" marL="0" rtl="0" algn="l">
              <a:spcBef>
                <a:spcPts val="0"/>
              </a:spcBef>
              <a:spcAft>
                <a:spcPts val="0"/>
              </a:spcAft>
              <a:buNone/>
            </a:pPr>
            <a:r>
              <a:rPr lang="ja"/>
              <a:t>P値: 0.0108</a:t>
            </a:r>
            <a:endParaRPr/>
          </a:p>
          <a:p>
            <a:pPr indent="0" lvl="0" marL="0" rtl="0" algn="l">
              <a:spcBef>
                <a:spcPts val="0"/>
              </a:spcBef>
              <a:spcAft>
                <a:spcPts val="0"/>
              </a:spcAft>
              <a:buNone/>
            </a:pPr>
            <a:r>
              <a:rPr lang="ja"/>
              <a:t>相関係数 (Pearson): 0.094</a:t>
            </a:r>
            <a:endParaRPr/>
          </a:p>
          <a:p>
            <a:pPr indent="0" lvl="0" marL="0" rtl="0" algn="l">
              <a:spcBef>
                <a:spcPts val="0"/>
              </a:spcBef>
              <a:spcAft>
                <a:spcPts val="0"/>
              </a:spcAft>
              <a:buNone/>
            </a:pPr>
            <a:r>
              <a:rPr lang="ja"/>
              <a:t>P値: 0.442</a:t>
            </a:r>
            <a:endParaRPr/>
          </a:p>
          <a:p>
            <a:pPr indent="0" lvl="0" marL="0" rtl="0" algn="l">
              <a:spcBef>
                <a:spcPts val="0"/>
              </a:spcBef>
              <a:spcAft>
                <a:spcPts val="0"/>
              </a:spcAft>
              <a:buNone/>
            </a:pPr>
            <a:r>
              <a:rPr lang="ja"/>
              <a:t>相関係数 (Pearson): 0.122</a:t>
            </a:r>
            <a:endParaRPr/>
          </a:p>
          <a:p>
            <a:pPr indent="0" lvl="0" marL="0" rtl="0" algn="l">
              <a:spcBef>
                <a:spcPts val="0"/>
              </a:spcBef>
              <a:spcAft>
                <a:spcPts val="0"/>
              </a:spcAft>
              <a:buNone/>
            </a:pPr>
            <a:r>
              <a:rPr lang="ja"/>
              <a:t>P値: 0.319</a:t>
            </a:r>
            <a:endParaRPr/>
          </a:p>
          <a:p>
            <a:pPr indent="0" lvl="0" marL="0" rtl="0" algn="l">
              <a:spcBef>
                <a:spcPts val="0"/>
              </a:spcBef>
              <a:spcAft>
                <a:spcPts val="0"/>
              </a:spcAft>
              <a:buNone/>
            </a:pPr>
            <a:r>
              <a:rPr lang="ja"/>
              <a:t>相関係数 (Pearson): 0.068</a:t>
            </a:r>
            <a:endParaRPr/>
          </a:p>
          <a:p>
            <a:pPr indent="0" lvl="0" marL="0" rtl="0" algn="l">
              <a:spcBef>
                <a:spcPts val="0"/>
              </a:spcBef>
              <a:spcAft>
                <a:spcPts val="0"/>
              </a:spcAft>
              <a:buNone/>
            </a:pPr>
            <a:r>
              <a:rPr lang="ja"/>
              <a:t>P値: 0.579</a:t>
            </a:r>
            <a:endParaRPr/>
          </a:p>
          <a:p>
            <a:pPr indent="0" lvl="0" marL="0" rtl="0" algn="l">
              <a:spcBef>
                <a:spcPts val="0"/>
              </a:spcBef>
              <a:spcAft>
                <a:spcPts val="0"/>
              </a:spcAft>
              <a:buNone/>
            </a:pPr>
            <a:r>
              <a:rPr lang="ja"/>
              <a:t>0.3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0.166</a:t>
            </a:r>
            <a:endParaRPr/>
          </a:p>
          <a:p>
            <a:pPr indent="0" lvl="0" marL="0" rtl="0" algn="l">
              <a:spcBef>
                <a:spcPts val="0"/>
              </a:spcBef>
              <a:spcAft>
                <a:spcPts val="0"/>
              </a:spcAft>
              <a:buNone/>
            </a:pPr>
            <a:r>
              <a:rPr lang="ja"/>
              <a:t>P値: 0.11</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0.136</a:t>
            </a:r>
            <a:endParaRPr/>
          </a:p>
          <a:p>
            <a:pPr indent="0" lvl="0" marL="0" rtl="0" algn="l">
              <a:spcBef>
                <a:spcPts val="0"/>
              </a:spcBef>
              <a:spcAft>
                <a:spcPts val="0"/>
              </a:spcAft>
              <a:buNone/>
            </a:pPr>
            <a:r>
              <a:rPr lang="ja"/>
              <a:t>P値: 0.191</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-0.001</a:t>
            </a:r>
            <a:endParaRPr/>
          </a:p>
          <a:p>
            <a:pPr indent="0" lvl="0" marL="0" rtl="0" algn="l">
              <a:spcBef>
                <a:spcPts val="0"/>
              </a:spcBef>
              <a:spcAft>
                <a:spcPts val="0"/>
              </a:spcAft>
              <a:buNone/>
            </a:pPr>
            <a:r>
              <a:rPr lang="ja"/>
              <a:t>P値: 0.994</a:t>
            </a:r>
            <a:endParaRPr/>
          </a:p>
          <a:p>
            <a:pPr indent="0" lvl="0" marL="0" rtl="0" algn="l">
              <a:spcBef>
                <a:spcPts val="0"/>
              </a:spcBef>
              <a:spcAft>
                <a:spcPts val="0"/>
              </a:spcAft>
              <a:buNone/>
            </a:pPr>
            <a:r>
              <a:rPr lang="ja"/>
              <a:t>相関係数 (Pearson): 0.095</a:t>
            </a:r>
            <a:endParaRPr/>
          </a:p>
          <a:p>
            <a:pPr indent="0" lvl="0" marL="0" rtl="0" algn="l">
              <a:spcBef>
                <a:spcPts val="0"/>
              </a:spcBef>
              <a:spcAft>
                <a:spcPts val="0"/>
              </a:spcAft>
              <a:buNone/>
            </a:pPr>
            <a:r>
              <a:rPr lang="ja"/>
              <a:t>P値: 0.364</a:t>
            </a:r>
            <a:endParaRPr/>
          </a:p>
          <a:p>
            <a:pPr indent="0" lvl="0" marL="0" rtl="0" algn="l">
              <a:spcBef>
                <a:spcPts val="0"/>
              </a:spcBef>
              <a:spcAft>
                <a:spcPts val="0"/>
              </a:spcAft>
              <a:buNone/>
            </a:pPr>
            <a:r>
              <a:rPr lang="ja"/>
              <a:t>相関係数 (Pearson): 0.057</a:t>
            </a:r>
            <a:endParaRPr/>
          </a:p>
          <a:p>
            <a:pPr indent="0" lvl="0" marL="0" rtl="0" algn="l">
              <a:spcBef>
                <a:spcPts val="0"/>
              </a:spcBef>
              <a:spcAft>
                <a:spcPts val="0"/>
              </a:spcAft>
              <a:buNone/>
            </a:pPr>
            <a:r>
              <a:rPr lang="ja"/>
              <a:t>P値: 0.587</a:t>
            </a:r>
            <a:endParaRPr/>
          </a:p>
          <a:p>
            <a:pPr indent="0" lvl="0" marL="0" rtl="0" algn="l">
              <a:spcBef>
                <a:spcPts val="0"/>
              </a:spcBef>
              <a:spcAft>
                <a:spcPts val="0"/>
              </a:spcAft>
              <a:buNone/>
            </a:pPr>
            <a:r>
              <a:rPr lang="ja"/>
              <a:t>相関係数 (Pearson): 0.155</a:t>
            </a:r>
            <a:endParaRPr/>
          </a:p>
          <a:p>
            <a:pPr indent="0" lvl="0" marL="0" rtl="0" algn="l">
              <a:spcBef>
                <a:spcPts val="0"/>
              </a:spcBef>
              <a:spcAft>
                <a:spcPts val="0"/>
              </a:spcAft>
              <a:buNone/>
            </a:pPr>
            <a:r>
              <a:rPr lang="ja"/>
              <a:t>P値: 0.136</a:t>
            </a:r>
            <a:endParaRPr/>
          </a:p>
          <a:p>
            <a:pPr indent="0" lvl="0" marL="0" rtl="0" algn="l">
              <a:spcBef>
                <a:spcPts val="0"/>
              </a:spcBef>
              <a:spcAft>
                <a:spcPts val="0"/>
              </a:spcAft>
              <a:buNone/>
            </a:pPr>
            <a:r>
              <a:rPr lang="ja"/>
              <a:t>相関係数 (Pearson): 0.180</a:t>
            </a:r>
            <a:endParaRPr/>
          </a:p>
          <a:p>
            <a:pPr indent="0" lvl="0" marL="0" rtl="0" algn="l">
              <a:spcBef>
                <a:spcPts val="0"/>
              </a:spcBef>
              <a:spcAft>
                <a:spcPts val="0"/>
              </a:spcAft>
              <a:buNone/>
            </a:pPr>
            <a:r>
              <a:rPr lang="ja"/>
              <a:t>P値: 0.0821</a:t>
            </a:r>
            <a:endParaRPr/>
          </a:p>
          <a:p>
            <a:pPr indent="0" lvl="0" marL="0" rtl="0" algn="l">
              <a:spcBef>
                <a:spcPts val="0"/>
              </a:spcBef>
              <a:spcAft>
                <a:spcPts val="0"/>
              </a:spcAft>
              <a:buNone/>
            </a:pPr>
            <a:r>
              <a:rPr lang="ja"/>
              <a:t>相関係数 (Pearson): 0.088</a:t>
            </a:r>
            <a:endParaRPr/>
          </a:p>
          <a:p>
            <a:pPr indent="0" lvl="0" marL="0" rtl="0" algn="l">
              <a:spcBef>
                <a:spcPts val="0"/>
              </a:spcBef>
              <a:spcAft>
                <a:spcPts val="0"/>
              </a:spcAft>
              <a:buNone/>
            </a:pPr>
            <a:r>
              <a:rPr lang="ja"/>
              <a:t>P値: 0.398</a:t>
            </a:r>
            <a:endParaRPr/>
          </a:p>
          <a:p>
            <a:pPr indent="0" lvl="0" marL="0" rtl="0" algn="l">
              <a:spcBef>
                <a:spcPts val="0"/>
              </a:spcBef>
              <a:spcAft>
                <a:spcPts val="0"/>
              </a:spcAft>
              <a:buNone/>
            </a:pPr>
            <a:r>
              <a:rPr lang="ja"/>
              <a:t>相関係数 (Pearson): 0.110</a:t>
            </a:r>
            <a:endParaRPr/>
          </a:p>
          <a:p>
            <a:pPr indent="0" lvl="0" marL="0" rtl="0" algn="l">
              <a:spcBef>
                <a:spcPts val="0"/>
              </a:spcBef>
              <a:spcAft>
                <a:spcPts val="0"/>
              </a:spcAft>
              <a:buNone/>
            </a:pPr>
            <a:r>
              <a:rPr lang="ja"/>
              <a:t>P値: 0.29</a:t>
            </a:r>
            <a:endParaRPr/>
          </a:p>
          <a:p>
            <a:pPr indent="0" lvl="0" marL="0" rtl="0" algn="l">
              <a:spcBef>
                <a:spcPts val="0"/>
              </a:spcBef>
              <a:spcAft>
                <a:spcPts val="0"/>
              </a:spcAft>
              <a:buNone/>
            </a:pPr>
            <a:r>
              <a:rPr lang="ja"/>
              <a:t>相関係数 (Pearson): 0.091</a:t>
            </a:r>
            <a:endParaRPr/>
          </a:p>
          <a:p>
            <a:pPr indent="0" lvl="0" marL="0" rtl="0" algn="l">
              <a:spcBef>
                <a:spcPts val="0"/>
              </a:spcBef>
              <a:spcAft>
                <a:spcPts val="0"/>
              </a:spcAft>
              <a:buNone/>
            </a:pPr>
            <a:r>
              <a:rPr lang="ja"/>
              <a:t>P値: 0.383</a:t>
            </a:r>
            <a:endParaRPr/>
          </a:p>
          <a:p>
            <a:pPr indent="0" lvl="0" marL="0" rtl="0" algn="l">
              <a:spcBef>
                <a:spcPts val="0"/>
              </a:spcBef>
              <a:spcAft>
                <a:spcPts val="0"/>
              </a:spcAft>
              <a:buNone/>
            </a:pPr>
            <a:r>
              <a:rPr lang="ja"/>
              <a:t>0.4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0.251</a:t>
            </a:r>
            <a:endParaRPr/>
          </a:p>
          <a:p>
            <a:pPr indent="0" lvl="0" marL="0" rtl="0" algn="l">
              <a:spcBef>
                <a:spcPts val="0"/>
              </a:spcBef>
              <a:spcAft>
                <a:spcPts val="0"/>
              </a:spcAft>
              <a:buNone/>
            </a:pPr>
            <a:r>
              <a:rPr lang="ja"/>
              <a:t>P値: 0.0119</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0.097</a:t>
            </a:r>
            <a:endParaRPr/>
          </a:p>
          <a:p>
            <a:pPr indent="0" lvl="0" marL="0" rtl="0" algn="l">
              <a:spcBef>
                <a:spcPts val="0"/>
              </a:spcBef>
              <a:spcAft>
                <a:spcPts val="0"/>
              </a:spcAft>
              <a:buNone/>
            </a:pPr>
            <a:r>
              <a:rPr lang="ja"/>
              <a:t>P値: 0.339</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-0.027</a:t>
            </a:r>
            <a:endParaRPr/>
          </a:p>
          <a:p>
            <a:pPr indent="0" lvl="0" marL="0" rtl="0" algn="l">
              <a:spcBef>
                <a:spcPts val="0"/>
              </a:spcBef>
              <a:spcAft>
                <a:spcPts val="0"/>
              </a:spcAft>
              <a:buNone/>
            </a:pPr>
            <a:r>
              <a:rPr lang="ja"/>
              <a:t>P値: 0.788</a:t>
            </a:r>
            <a:endParaRPr/>
          </a:p>
          <a:p>
            <a:pPr indent="0" lvl="0" marL="0" rtl="0" algn="l">
              <a:spcBef>
                <a:spcPts val="0"/>
              </a:spcBef>
              <a:spcAft>
                <a:spcPts val="0"/>
              </a:spcAft>
              <a:buNone/>
            </a:pPr>
            <a:r>
              <a:rPr lang="ja"/>
              <a:t>相関係数 (Pearson): 0.040</a:t>
            </a:r>
            <a:endParaRPr/>
          </a:p>
          <a:p>
            <a:pPr indent="0" lvl="0" marL="0" rtl="0" algn="l">
              <a:spcBef>
                <a:spcPts val="0"/>
              </a:spcBef>
              <a:spcAft>
                <a:spcPts val="0"/>
              </a:spcAft>
              <a:buNone/>
            </a:pPr>
            <a:r>
              <a:rPr lang="ja"/>
              <a:t>P値: 0.689</a:t>
            </a:r>
            <a:endParaRPr/>
          </a:p>
          <a:p>
            <a:pPr indent="0" lvl="0" marL="0" rtl="0" algn="l">
              <a:spcBef>
                <a:spcPts val="0"/>
              </a:spcBef>
              <a:spcAft>
                <a:spcPts val="0"/>
              </a:spcAft>
              <a:buNone/>
            </a:pPr>
            <a:r>
              <a:rPr lang="ja"/>
              <a:t>相関係数 (Pearson): 0.014</a:t>
            </a:r>
            <a:endParaRPr/>
          </a:p>
          <a:p>
            <a:pPr indent="0" lvl="0" marL="0" rtl="0" algn="l">
              <a:spcBef>
                <a:spcPts val="0"/>
              </a:spcBef>
              <a:spcAft>
                <a:spcPts val="0"/>
              </a:spcAft>
              <a:buNone/>
            </a:pPr>
            <a:r>
              <a:rPr lang="ja"/>
              <a:t>P値: 0.889</a:t>
            </a:r>
            <a:endParaRPr/>
          </a:p>
          <a:p>
            <a:pPr indent="0" lvl="0" marL="0" rtl="0" algn="l">
              <a:spcBef>
                <a:spcPts val="0"/>
              </a:spcBef>
              <a:spcAft>
                <a:spcPts val="0"/>
              </a:spcAft>
              <a:buNone/>
            </a:pPr>
            <a:r>
              <a:rPr lang="ja"/>
              <a:t>相関係数 (Pearson): 0.126</a:t>
            </a:r>
            <a:endParaRPr/>
          </a:p>
          <a:p>
            <a:pPr indent="0" lvl="0" marL="0" rtl="0" algn="l">
              <a:spcBef>
                <a:spcPts val="0"/>
              </a:spcBef>
              <a:spcAft>
                <a:spcPts val="0"/>
              </a:spcAft>
              <a:buNone/>
            </a:pPr>
            <a:r>
              <a:rPr lang="ja"/>
              <a:t>P値: 0.213</a:t>
            </a:r>
            <a:endParaRPr/>
          </a:p>
          <a:p>
            <a:pPr indent="0" lvl="0" marL="0" rtl="0" algn="l">
              <a:spcBef>
                <a:spcPts val="0"/>
              </a:spcBef>
              <a:spcAft>
                <a:spcPts val="0"/>
              </a:spcAft>
              <a:buNone/>
            </a:pPr>
            <a:r>
              <a:rPr lang="ja"/>
              <a:t>相関係数 (Pearson): 0.221</a:t>
            </a:r>
            <a:endParaRPr/>
          </a:p>
          <a:p>
            <a:pPr indent="0" lvl="0" marL="0" rtl="0" algn="l">
              <a:spcBef>
                <a:spcPts val="0"/>
              </a:spcBef>
              <a:spcAft>
                <a:spcPts val="0"/>
              </a:spcAft>
              <a:buNone/>
            </a:pPr>
            <a:r>
              <a:rPr lang="ja"/>
              <a:t>P値: 0.027</a:t>
            </a:r>
            <a:endParaRPr/>
          </a:p>
          <a:p>
            <a:pPr indent="0" lvl="0" marL="0" rtl="0" algn="l">
              <a:spcBef>
                <a:spcPts val="0"/>
              </a:spcBef>
              <a:spcAft>
                <a:spcPts val="0"/>
              </a:spcAft>
              <a:buNone/>
            </a:pPr>
            <a:r>
              <a:rPr lang="ja"/>
              <a:t>相関係数 (Pearson): 0.007</a:t>
            </a:r>
            <a:endParaRPr/>
          </a:p>
          <a:p>
            <a:pPr indent="0" lvl="0" marL="0" rtl="0" algn="l">
              <a:spcBef>
                <a:spcPts val="0"/>
              </a:spcBef>
              <a:spcAft>
                <a:spcPts val="0"/>
              </a:spcAft>
              <a:buNone/>
            </a:pPr>
            <a:r>
              <a:rPr lang="ja"/>
              <a:t>P値: 0.948</a:t>
            </a:r>
            <a:endParaRPr/>
          </a:p>
          <a:p>
            <a:pPr indent="0" lvl="0" marL="0" rtl="0" algn="l">
              <a:spcBef>
                <a:spcPts val="0"/>
              </a:spcBef>
              <a:spcAft>
                <a:spcPts val="0"/>
              </a:spcAft>
              <a:buNone/>
            </a:pPr>
            <a:r>
              <a:rPr lang="ja"/>
              <a:t>相関係数 (Pearson): 0.029</a:t>
            </a:r>
            <a:endParaRPr/>
          </a:p>
          <a:p>
            <a:pPr indent="0" lvl="0" marL="0" rtl="0" algn="l">
              <a:spcBef>
                <a:spcPts val="0"/>
              </a:spcBef>
              <a:spcAft>
                <a:spcPts val="0"/>
              </a:spcAft>
              <a:buNone/>
            </a:pPr>
            <a:r>
              <a:rPr lang="ja"/>
              <a:t>P値: 0.774</a:t>
            </a:r>
            <a:endParaRPr/>
          </a:p>
          <a:p>
            <a:pPr indent="0" lvl="0" marL="0" rtl="0" algn="l">
              <a:spcBef>
                <a:spcPts val="0"/>
              </a:spcBef>
              <a:spcAft>
                <a:spcPts val="0"/>
              </a:spcAft>
              <a:buNone/>
            </a:pPr>
            <a:r>
              <a:rPr lang="ja"/>
              <a:t>相関係数 (Pearson): 0.038</a:t>
            </a:r>
            <a:endParaRPr/>
          </a:p>
          <a:p>
            <a:pPr indent="0" lvl="0" marL="0" rtl="0" algn="l">
              <a:spcBef>
                <a:spcPts val="0"/>
              </a:spcBef>
              <a:spcAft>
                <a:spcPts val="0"/>
              </a:spcAft>
              <a:buNone/>
            </a:pPr>
            <a:r>
              <a:rPr lang="ja"/>
              <a:t>P値: 0.706</a:t>
            </a:r>
            <a:endParaRPr/>
          </a:p>
          <a:p>
            <a:pPr indent="0" lvl="0" marL="0" rtl="0" algn="l">
              <a:spcBef>
                <a:spcPts val="0"/>
              </a:spcBef>
              <a:spcAft>
                <a:spcPts val="0"/>
              </a:spcAft>
              <a:buNone/>
            </a:pPr>
            <a:r>
              <a:rPr lang="ja"/>
              <a:t>0.5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0.203</a:t>
            </a:r>
            <a:endParaRPr/>
          </a:p>
          <a:p>
            <a:pPr indent="0" lvl="0" marL="0" rtl="0" algn="l">
              <a:spcBef>
                <a:spcPts val="0"/>
              </a:spcBef>
              <a:spcAft>
                <a:spcPts val="0"/>
              </a:spcAft>
              <a:buNone/>
            </a:pPr>
            <a:r>
              <a:rPr lang="ja"/>
              <a:t>P値: 0.0382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0.076</a:t>
            </a:r>
            <a:endParaRPr/>
          </a:p>
          <a:p>
            <a:pPr indent="0" lvl="0" marL="0" rtl="0" algn="l">
              <a:spcBef>
                <a:spcPts val="0"/>
              </a:spcBef>
              <a:spcAft>
                <a:spcPts val="0"/>
              </a:spcAft>
              <a:buNone/>
            </a:pPr>
            <a:r>
              <a:rPr lang="ja"/>
              <a:t>P値: 0.442</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-0.028</a:t>
            </a:r>
            <a:endParaRPr/>
          </a:p>
          <a:p>
            <a:pPr indent="0" lvl="0" marL="0" rtl="0" algn="l">
              <a:spcBef>
                <a:spcPts val="0"/>
              </a:spcBef>
              <a:spcAft>
                <a:spcPts val="0"/>
              </a:spcAft>
              <a:buNone/>
            </a:pPr>
            <a:r>
              <a:rPr lang="ja"/>
              <a:t>P値: 0.774</a:t>
            </a:r>
            <a:endParaRPr/>
          </a:p>
          <a:p>
            <a:pPr indent="0" lvl="0" marL="0" rtl="0" algn="l">
              <a:spcBef>
                <a:spcPts val="0"/>
              </a:spcBef>
              <a:spcAft>
                <a:spcPts val="0"/>
              </a:spcAft>
              <a:buNone/>
            </a:pPr>
            <a:r>
              <a:rPr lang="ja"/>
              <a:t>相関係数 (Pearson): 0.007</a:t>
            </a:r>
            <a:endParaRPr/>
          </a:p>
          <a:p>
            <a:pPr indent="0" lvl="0" marL="0" rtl="0" algn="l">
              <a:spcBef>
                <a:spcPts val="0"/>
              </a:spcBef>
              <a:spcAft>
                <a:spcPts val="0"/>
              </a:spcAft>
              <a:buNone/>
            </a:pPr>
            <a:r>
              <a:rPr lang="ja"/>
              <a:t>P値: 0.94</a:t>
            </a:r>
            <a:endParaRPr/>
          </a:p>
          <a:p>
            <a:pPr indent="0" lvl="0" marL="0" rtl="0" algn="l">
              <a:spcBef>
                <a:spcPts val="0"/>
              </a:spcBef>
              <a:spcAft>
                <a:spcPts val="0"/>
              </a:spcAft>
              <a:buNone/>
            </a:pPr>
            <a:r>
              <a:rPr lang="ja"/>
              <a:t>相関係数 (Pearson): -0.009</a:t>
            </a:r>
            <a:endParaRPr/>
          </a:p>
          <a:p>
            <a:pPr indent="0" lvl="0" marL="0" rtl="0" algn="l">
              <a:spcBef>
                <a:spcPts val="0"/>
              </a:spcBef>
              <a:spcAft>
                <a:spcPts val="0"/>
              </a:spcAft>
              <a:buNone/>
            </a:pPr>
            <a:r>
              <a:rPr lang="ja"/>
              <a:t>P値: 0.928</a:t>
            </a:r>
            <a:endParaRPr/>
          </a:p>
          <a:p>
            <a:pPr indent="0" lvl="0" marL="0" rtl="0" algn="l">
              <a:spcBef>
                <a:spcPts val="0"/>
              </a:spcBef>
              <a:spcAft>
                <a:spcPts val="0"/>
              </a:spcAft>
              <a:buNone/>
            </a:pPr>
            <a:r>
              <a:rPr lang="ja"/>
              <a:t>相関係数 (Pearson): 0.075</a:t>
            </a:r>
            <a:endParaRPr/>
          </a:p>
          <a:p>
            <a:pPr indent="0" lvl="0" marL="0" rtl="0" algn="l">
              <a:spcBef>
                <a:spcPts val="0"/>
              </a:spcBef>
              <a:spcAft>
                <a:spcPts val="0"/>
              </a:spcAft>
              <a:buNone/>
            </a:pPr>
            <a:r>
              <a:rPr lang="ja"/>
              <a:t>P値: 0.449</a:t>
            </a:r>
            <a:endParaRPr/>
          </a:p>
          <a:p>
            <a:pPr indent="0" lvl="0" marL="0" rtl="0" algn="l">
              <a:spcBef>
                <a:spcPts val="0"/>
              </a:spcBef>
              <a:spcAft>
                <a:spcPts val="0"/>
              </a:spcAft>
              <a:buNone/>
            </a:pPr>
            <a:r>
              <a:rPr lang="ja"/>
              <a:t>相関係数 (Pearson): 0.189</a:t>
            </a:r>
            <a:endParaRPr/>
          </a:p>
          <a:p>
            <a:pPr indent="0" lvl="0" marL="0" rtl="0" algn="l">
              <a:spcBef>
                <a:spcPts val="0"/>
              </a:spcBef>
              <a:spcAft>
                <a:spcPts val="0"/>
              </a:spcAft>
              <a:buNone/>
            </a:pPr>
            <a:r>
              <a:rPr lang="ja"/>
              <a:t>P値: 0.0534</a:t>
            </a:r>
            <a:endParaRPr/>
          </a:p>
          <a:p>
            <a:pPr indent="0" lvl="0" marL="0" rtl="0" algn="l">
              <a:spcBef>
                <a:spcPts val="0"/>
              </a:spcBef>
              <a:spcAft>
                <a:spcPts val="0"/>
              </a:spcAft>
              <a:buNone/>
            </a:pPr>
            <a:r>
              <a:rPr lang="ja"/>
              <a:t>相関係数 (Pearson): 0.008</a:t>
            </a:r>
            <a:endParaRPr/>
          </a:p>
          <a:p>
            <a:pPr indent="0" lvl="0" marL="0" rtl="0" algn="l">
              <a:spcBef>
                <a:spcPts val="0"/>
              </a:spcBef>
              <a:spcAft>
                <a:spcPts val="0"/>
              </a:spcAft>
              <a:buNone/>
            </a:pPr>
            <a:r>
              <a:rPr lang="ja"/>
              <a:t>P値: 0.932</a:t>
            </a:r>
            <a:endParaRPr/>
          </a:p>
          <a:p>
            <a:pPr indent="0" lvl="0" marL="0" rtl="0" algn="l">
              <a:spcBef>
                <a:spcPts val="0"/>
              </a:spcBef>
              <a:spcAft>
                <a:spcPts val="0"/>
              </a:spcAft>
              <a:buNone/>
            </a:pPr>
            <a:r>
              <a:rPr lang="ja"/>
              <a:t>相関係数 (Pearson): 0.042</a:t>
            </a:r>
            <a:endParaRPr/>
          </a:p>
          <a:p>
            <a:pPr indent="0" lvl="0" marL="0" rtl="0" algn="l">
              <a:spcBef>
                <a:spcPts val="0"/>
              </a:spcBef>
              <a:spcAft>
                <a:spcPts val="0"/>
              </a:spcAft>
              <a:buNone/>
            </a:pPr>
            <a:r>
              <a:rPr lang="ja"/>
              <a:t>P値: 0.673</a:t>
            </a:r>
            <a:endParaRPr/>
          </a:p>
          <a:p>
            <a:pPr indent="0" lvl="0" marL="0" rtl="0" algn="l">
              <a:spcBef>
                <a:spcPts val="0"/>
              </a:spcBef>
              <a:spcAft>
                <a:spcPts val="0"/>
              </a:spcAft>
              <a:buNone/>
            </a:pPr>
            <a:r>
              <a:rPr lang="ja"/>
              <a:t>相関係数 (Pearson): 0.009</a:t>
            </a:r>
            <a:endParaRPr/>
          </a:p>
          <a:p>
            <a:pPr indent="0" lvl="0" marL="0" rtl="0" algn="l">
              <a:spcBef>
                <a:spcPts val="0"/>
              </a:spcBef>
              <a:spcAft>
                <a:spcPts val="0"/>
              </a:spcAft>
              <a:buNone/>
            </a:pPr>
            <a:r>
              <a:rPr lang="ja"/>
              <a:t>P値: 0.929</a:t>
            </a:r>
            <a:endParaRPr/>
          </a:p>
          <a:p>
            <a:pPr indent="0" lvl="0" marL="0" rtl="0" algn="l">
              <a:spcBef>
                <a:spcPts val="0"/>
              </a:spcBef>
              <a:spcAft>
                <a:spcPts val="0"/>
              </a:spcAft>
              <a:buNone/>
            </a:pPr>
            <a:r>
              <a:rPr lang="ja"/>
              <a:t>0.6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0.164</a:t>
            </a:r>
            <a:endParaRPr/>
          </a:p>
          <a:p>
            <a:pPr indent="0" lvl="0" marL="0" rtl="0" algn="l">
              <a:spcBef>
                <a:spcPts val="0"/>
              </a:spcBef>
              <a:spcAft>
                <a:spcPts val="0"/>
              </a:spcAft>
              <a:buNone/>
            </a:pPr>
            <a:r>
              <a:rPr lang="ja"/>
              <a:t>P値: 0.0907</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0.074</a:t>
            </a:r>
            <a:endParaRPr/>
          </a:p>
          <a:p>
            <a:pPr indent="0" lvl="0" marL="0" rtl="0" algn="l">
              <a:spcBef>
                <a:spcPts val="0"/>
              </a:spcBef>
              <a:spcAft>
                <a:spcPts val="0"/>
              </a:spcAft>
              <a:buNone/>
            </a:pPr>
            <a:r>
              <a:rPr lang="ja"/>
              <a:t>P値: 0.451</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-0.029</a:t>
            </a:r>
            <a:endParaRPr/>
          </a:p>
          <a:p>
            <a:pPr indent="0" lvl="0" marL="0" rtl="0" algn="l">
              <a:spcBef>
                <a:spcPts val="0"/>
              </a:spcBef>
              <a:spcAft>
                <a:spcPts val="0"/>
              </a:spcAft>
              <a:buNone/>
            </a:pPr>
            <a:r>
              <a:rPr lang="ja"/>
              <a:t>P値: 0.767</a:t>
            </a:r>
            <a:endParaRPr/>
          </a:p>
          <a:p>
            <a:pPr indent="0" lvl="0" marL="0" rtl="0" algn="l">
              <a:spcBef>
                <a:spcPts val="0"/>
              </a:spcBef>
              <a:spcAft>
                <a:spcPts val="0"/>
              </a:spcAft>
              <a:buNone/>
            </a:pPr>
            <a:r>
              <a:rPr lang="ja"/>
              <a:t>相関係数 (Pearson): 0.030</a:t>
            </a:r>
            <a:endParaRPr/>
          </a:p>
          <a:p>
            <a:pPr indent="0" lvl="0" marL="0" rtl="0" algn="l">
              <a:spcBef>
                <a:spcPts val="0"/>
              </a:spcBef>
              <a:spcAft>
                <a:spcPts val="0"/>
              </a:spcAft>
              <a:buNone/>
            </a:pPr>
            <a:r>
              <a:rPr lang="ja"/>
              <a:t>P値: 0.756</a:t>
            </a:r>
            <a:endParaRPr/>
          </a:p>
          <a:p>
            <a:pPr indent="0" lvl="0" marL="0" rtl="0" algn="l">
              <a:spcBef>
                <a:spcPts val="0"/>
              </a:spcBef>
              <a:spcAft>
                <a:spcPts val="0"/>
              </a:spcAft>
              <a:buNone/>
            </a:pPr>
            <a:r>
              <a:rPr lang="ja"/>
              <a:t>相関係数 (Pearson): 0.015</a:t>
            </a:r>
            <a:endParaRPr/>
          </a:p>
          <a:p>
            <a:pPr indent="0" lvl="0" marL="0" rtl="0" algn="l">
              <a:spcBef>
                <a:spcPts val="0"/>
              </a:spcBef>
              <a:spcAft>
                <a:spcPts val="0"/>
              </a:spcAft>
              <a:buNone/>
            </a:pPr>
            <a:r>
              <a:rPr lang="ja"/>
              <a:t>P値: 0.882</a:t>
            </a:r>
            <a:endParaRPr/>
          </a:p>
          <a:p>
            <a:pPr indent="0" lvl="0" marL="0" rtl="0" algn="l">
              <a:spcBef>
                <a:spcPts val="0"/>
              </a:spcBef>
              <a:spcAft>
                <a:spcPts val="0"/>
              </a:spcAft>
              <a:buNone/>
            </a:pPr>
            <a:r>
              <a:rPr lang="ja"/>
              <a:t>相関係数 (Pearson): 0.063</a:t>
            </a:r>
            <a:endParaRPr/>
          </a:p>
          <a:p>
            <a:pPr indent="0" lvl="0" marL="0" rtl="0" algn="l">
              <a:spcBef>
                <a:spcPts val="0"/>
              </a:spcBef>
              <a:spcAft>
                <a:spcPts val="0"/>
              </a:spcAft>
              <a:buNone/>
            </a:pPr>
            <a:r>
              <a:rPr lang="ja"/>
              <a:t>P値: 0.518</a:t>
            </a:r>
            <a:endParaRPr/>
          </a:p>
          <a:p>
            <a:pPr indent="0" lvl="0" marL="0" rtl="0" algn="l">
              <a:spcBef>
                <a:spcPts val="0"/>
              </a:spcBef>
              <a:spcAft>
                <a:spcPts val="0"/>
              </a:spcAft>
              <a:buNone/>
            </a:pPr>
            <a:r>
              <a:rPr lang="ja"/>
              <a:t>相関係数 (Pearson): 0.158</a:t>
            </a:r>
            <a:endParaRPr/>
          </a:p>
          <a:p>
            <a:pPr indent="0" lvl="0" marL="0" rtl="0" algn="l">
              <a:spcBef>
                <a:spcPts val="0"/>
              </a:spcBef>
              <a:spcAft>
                <a:spcPts val="0"/>
              </a:spcAft>
              <a:buNone/>
            </a:pPr>
            <a:r>
              <a:rPr lang="ja"/>
              <a:t>P値: 0.104</a:t>
            </a:r>
            <a:endParaRPr/>
          </a:p>
          <a:p>
            <a:pPr indent="0" lvl="0" marL="0" rtl="0" algn="l">
              <a:spcBef>
                <a:spcPts val="0"/>
              </a:spcBef>
              <a:spcAft>
                <a:spcPts val="0"/>
              </a:spcAft>
              <a:buNone/>
            </a:pPr>
            <a:r>
              <a:rPr lang="ja"/>
              <a:t>相関係数 (Pearson): 0.035</a:t>
            </a:r>
            <a:endParaRPr/>
          </a:p>
          <a:p>
            <a:pPr indent="0" lvl="0" marL="0" rtl="0" algn="l">
              <a:spcBef>
                <a:spcPts val="0"/>
              </a:spcBef>
              <a:spcAft>
                <a:spcPts val="0"/>
              </a:spcAft>
              <a:buNone/>
            </a:pPr>
            <a:r>
              <a:rPr lang="ja"/>
              <a:t>P値: 0.722</a:t>
            </a:r>
            <a:endParaRPr/>
          </a:p>
          <a:p>
            <a:pPr indent="0" lvl="0" marL="0" rtl="0" algn="l">
              <a:spcBef>
                <a:spcPts val="0"/>
              </a:spcBef>
              <a:spcAft>
                <a:spcPts val="0"/>
              </a:spcAft>
              <a:buNone/>
            </a:pPr>
            <a:r>
              <a:rPr lang="ja"/>
              <a:t>相関係数 (Pearson): 0.043</a:t>
            </a:r>
            <a:endParaRPr/>
          </a:p>
          <a:p>
            <a:pPr indent="0" lvl="0" marL="0" rtl="0" algn="l">
              <a:spcBef>
                <a:spcPts val="0"/>
              </a:spcBef>
              <a:spcAft>
                <a:spcPts val="0"/>
              </a:spcAft>
              <a:buNone/>
            </a:pPr>
            <a:r>
              <a:rPr lang="ja"/>
              <a:t>P値: 0.661</a:t>
            </a:r>
            <a:endParaRPr/>
          </a:p>
          <a:p>
            <a:pPr indent="0" lvl="0" marL="0" rtl="0" algn="l">
              <a:spcBef>
                <a:spcPts val="0"/>
              </a:spcBef>
              <a:spcAft>
                <a:spcPts val="0"/>
              </a:spcAft>
              <a:buNone/>
            </a:pPr>
            <a:r>
              <a:rPr lang="ja"/>
              <a:t>相関係数 (Pearson): 0.010</a:t>
            </a:r>
            <a:endParaRPr/>
          </a:p>
          <a:p>
            <a:pPr indent="0" lvl="0" marL="0" rtl="0" algn="l">
              <a:spcBef>
                <a:spcPts val="0"/>
              </a:spcBef>
              <a:spcAft>
                <a:spcPts val="0"/>
              </a:spcAft>
              <a:buNone/>
            </a:pPr>
            <a:r>
              <a:rPr lang="ja"/>
              <a:t>P値: 0.919</a:t>
            </a:r>
            <a:endParaRPr/>
          </a:p>
          <a:p>
            <a:pPr indent="0" lvl="0" marL="0" rtl="0" algn="l">
              <a:spcBef>
                <a:spcPts val="0"/>
              </a:spcBef>
              <a:spcAft>
                <a:spcPts val="0"/>
              </a:spcAft>
              <a:buNone/>
            </a:pPr>
            <a:r>
              <a:rPr lang="ja"/>
              <a:t>0.7    --------------------</a:t>
            </a:r>
            <a:endParaRPr/>
          </a:p>
          <a:p>
            <a:pPr indent="0" lvl="0" marL="0" rtl="0" algn="l">
              <a:spcBef>
                <a:spcPts val="0"/>
              </a:spcBef>
              <a:spcAft>
                <a:spcPts val="0"/>
              </a:spcAft>
              <a:buNone/>
            </a:pPr>
            <a:r>
              <a:rPr lang="ja"/>
              <a:t>tsuruha rating / neighbor rating</a:t>
            </a:r>
            <a:endParaRPr/>
          </a:p>
          <a:p>
            <a:pPr indent="0" lvl="0" marL="0" rtl="0" algn="l">
              <a:spcBef>
                <a:spcPts val="0"/>
              </a:spcBef>
              <a:spcAft>
                <a:spcPts val="0"/>
              </a:spcAft>
              <a:buNone/>
            </a:pPr>
            <a:r>
              <a:rPr lang="ja"/>
              <a:t>相関係数 (Pearson): 0.241</a:t>
            </a:r>
            <a:endParaRPr/>
          </a:p>
          <a:p>
            <a:pPr indent="0" lvl="0" marL="0" rtl="0" algn="l">
              <a:spcBef>
                <a:spcPts val="0"/>
              </a:spcBef>
              <a:spcAft>
                <a:spcPts val="0"/>
              </a:spcAft>
              <a:buNone/>
            </a:pPr>
            <a:r>
              <a:rPr lang="ja"/>
              <a:t>P値: 0.0122</a:t>
            </a:r>
            <a:endParaRPr/>
          </a:p>
          <a:p>
            <a:pPr indent="0" lvl="0" marL="0" rtl="0" algn="l">
              <a:spcBef>
                <a:spcPts val="0"/>
              </a:spcBef>
              <a:spcAft>
                <a:spcPts val="0"/>
              </a:spcAft>
              <a:buNone/>
            </a:pPr>
            <a:r>
              <a:rPr lang="ja"/>
              <a:t>total / neighbor rating</a:t>
            </a:r>
            <a:endParaRPr/>
          </a:p>
          <a:p>
            <a:pPr indent="0" lvl="0" marL="0" rtl="0" algn="l">
              <a:spcBef>
                <a:spcPts val="0"/>
              </a:spcBef>
              <a:spcAft>
                <a:spcPts val="0"/>
              </a:spcAft>
              <a:buNone/>
            </a:pPr>
            <a:r>
              <a:rPr lang="ja"/>
              <a:t>相関係数 (Pearson): 0.029</a:t>
            </a:r>
            <a:endParaRPr/>
          </a:p>
          <a:p>
            <a:pPr indent="0" lvl="0" marL="0" rtl="0" algn="l">
              <a:spcBef>
                <a:spcPts val="0"/>
              </a:spcBef>
              <a:spcAft>
                <a:spcPts val="0"/>
              </a:spcAft>
              <a:buNone/>
            </a:pPr>
            <a:r>
              <a:rPr lang="ja"/>
              <a:t>P値: 0.765</a:t>
            </a:r>
            <a:endParaRPr/>
          </a:p>
          <a:p>
            <a:pPr indent="0" lvl="0" marL="0" rtl="0" algn="l">
              <a:spcBef>
                <a:spcPts val="0"/>
              </a:spcBef>
              <a:spcAft>
                <a:spcPts val="0"/>
              </a:spcAft>
              <a:buNone/>
            </a:pPr>
            <a:r>
              <a:rPr lang="ja"/>
              <a:t>tsuruha_salse_others / neighbor rating</a:t>
            </a:r>
            <a:endParaRPr/>
          </a:p>
          <a:p>
            <a:pPr indent="0" lvl="0" marL="0" rtl="0" algn="l">
              <a:spcBef>
                <a:spcPts val="0"/>
              </a:spcBef>
              <a:spcAft>
                <a:spcPts val="0"/>
              </a:spcAft>
              <a:buNone/>
            </a:pPr>
            <a:r>
              <a:rPr lang="ja"/>
              <a:t>相関係数 (Pearson): -0.052</a:t>
            </a:r>
            <a:endParaRPr/>
          </a:p>
          <a:p>
            <a:pPr indent="0" lvl="0" marL="0" rtl="0" algn="l">
              <a:spcBef>
                <a:spcPts val="0"/>
              </a:spcBef>
              <a:spcAft>
                <a:spcPts val="0"/>
              </a:spcAft>
              <a:buNone/>
            </a:pPr>
            <a:r>
              <a:rPr lang="ja"/>
              <a:t>P値: 0.597</a:t>
            </a:r>
            <a:endParaRPr/>
          </a:p>
          <a:p>
            <a:pPr indent="0" lvl="0" marL="0" rtl="0" algn="l">
              <a:spcBef>
                <a:spcPts val="0"/>
              </a:spcBef>
              <a:spcAft>
                <a:spcPts val="0"/>
              </a:spcAft>
              <a:buNone/>
            </a:pPr>
            <a:r>
              <a:rPr lang="ja"/>
              <a:t>相関係数 (Pearson): 0.023</a:t>
            </a:r>
            <a:endParaRPr/>
          </a:p>
          <a:p>
            <a:pPr indent="0" lvl="0" marL="0" rtl="0" algn="l">
              <a:spcBef>
                <a:spcPts val="0"/>
              </a:spcBef>
              <a:spcAft>
                <a:spcPts val="0"/>
              </a:spcAft>
              <a:buNone/>
            </a:pPr>
            <a:r>
              <a:rPr lang="ja"/>
              <a:t>P値: 0.817</a:t>
            </a:r>
            <a:endParaRPr/>
          </a:p>
          <a:p>
            <a:pPr indent="0" lvl="0" marL="0" rtl="0" algn="l">
              <a:spcBef>
                <a:spcPts val="0"/>
              </a:spcBef>
              <a:spcAft>
                <a:spcPts val="0"/>
              </a:spcAft>
              <a:buNone/>
            </a:pPr>
            <a:r>
              <a:rPr lang="ja"/>
              <a:t>相関係数 (Pearson): -0.024</a:t>
            </a:r>
            <a:endParaRPr/>
          </a:p>
          <a:p>
            <a:pPr indent="0" lvl="0" marL="0" rtl="0" algn="l">
              <a:spcBef>
                <a:spcPts val="0"/>
              </a:spcBef>
              <a:spcAft>
                <a:spcPts val="0"/>
              </a:spcAft>
              <a:buNone/>
            </a:pPr>
            <a:r>
              <a:rPr lang="ja"/>
              <a:t>P値: 0.808</a:t>
            </a:r>
            <a:endParaRPr/>
          </a:p>
          <a:p>
            <a:pPr indent="0" lvl="0" marL="0" rtl="0" algn="l">
              <a:spcBef>
                <a:spcPts val="0"/>
              </a:spcBef>
              <a:spcAft>
                <a:spcPts val="0"/>
              </a:spcAft>
              <a:buNone/>
            </a:pPr>
            <a:r>
              <a:rPr lang="ja"/>
              <a:t>相関係数 (Pearson): 0.058</a:t>
            </a:r>
            <a:endParaRPr/>
          </a:p>
          <a:p>
            <a:pPr indent="0" lvl="0" marL="0" rtl="0" algn="l">
              <a:spcBef>
                <a:spcPts val="0"/>
              </a:spcBef>
              <a:spcAft>
                <a:spcPts val="0"/>
              </a:spcAft>
              <a:buNone/>
            </a:pPr>
            <a:r>
              <a:rPr lang="ja"/>
              <a:t>P値: 0.553</a:t>
            </a:r>
            <a:endParaRPr/>
          </a:p>
          <a:p>
            <a:pPr indent="0" lvl="0" marL="0" rtl="0" algn="l">
              <a:spcBef>
                <a:spcPts val="0"/>
              </a:spcBef>
              <a:spcAft>
                <a:spcPts val="0"/>
              </a:spcAft>
              <a:buNone/>
            </a:pPr>
            <a:r>
              <a:rPr lang="ja"/>
              <a:t>相関係数 (Pearson): 0.125</a:t>
            </a:r>
            <a:endParaRPr/>
          </a:p>
          <a:p>
            <a:pPr indent="0" lvl="0" marL="0" rtl="0" algn="l">
              <a:spcBef>
                <a:spcPts val="0"/>
              </a:spcBef>
              <a:spcAft>
                <a:spcPts val="0"/>
              </a:spcAft>
              <a:buNone/>
            </a:pPr>
            <a:r>
              <a:rPr lang="ja"/>
              <a:t>P値: 0.199</a:t>
            </a:r>
            <a:endParaRPr/>
          </a:p>
          <a:p>
            <a:pPr indent="0" lvl="0" marL="0" rtl="0" algn="l">
              <a:spcBef>
                <a:spcPts val="0"/>
              </a:spcBef>
              <a:spcAft>
                <a:spcPts val="0"/>
              </a:spcAft>
              <a:buNone/>
            </a:pPr>
            <a:r>
              <a:rPr lang="ja"/>
              <a:t>相関係数 (Pearson): -0.008</a:t>
            </a:r>
            <a:endParaRPr/>
          </a:p>
          <a:p>
            <a:pPr indent="0" lvl="0" marL="0" rtl="0" algn="l">
              <a:spcBef>
                <a:spcPts val="0"/>
              </a:spcBef>
              <a:spcAft>
                <a:spcPts val="0"/>
              </a:spcAft>
              <a:buNone/>
            </a:pPr>
            <a:r>
              <a:rPr lang="ja"/>
              <a:t>P値: 0.933</a:t>
            </a:r>
            <a:endParaRPr/>
          </a:p>
          <a:p>
            <a:pPr indent="0" lvl="0" marL="0" rtl="0" algn="l">
              <a:spcBef>
                <a:spcPts val="0"/>
              </a:spcBef>
              <a:spcAft>
                <a:spcPts val="0"/>
              </a:spcAft>
              <a:buNone/>
            </a:pPr>
            <a:r>
              <a:rPr lang="ja"/>
              <a:t>相関係数 (Pearson): 0.013</a:t>
            </a:r>
            <a:endParaRPr/>
          </a:p>
          <a:p>
            <a:pPr indent="0" lvl="0" marL="0" rtl="0" algn="l">
              <a:spcBef>
                <a:spcPts val="0"/>
              </a:spcBef>
              <a:spcAft>
                <a:spcPts val="0"/>
              </a:spcAft>
              <a:buNone/>
            </a:pPr>
            <a:r>
              <a:rPr lang="ja"/>
              <a:t>P値: 0.896</a:t>
            </a:r>
            <a:endParaRPr/>
          </a:p>
          <a:p>
            <a:pPr indent="0" lvl="0" marL="0" rtl="0" algn="l">
              <a:spcBef>
                <a:spcPts val="0"/>
              </a:spcBef>
              <a:spcAft>
                <a:spcPts val="0"/>
              </a:spcAft>
              <a:buNone/>
            </a:pPr>
            <a:r>
              <a:rPr lang="ja"/>
              <a:t>相関係数 (Pearson): -0.030</a:t>
            </a:r>
            <a:endParaRPr/>
          </a:p>
          <a:p>
            <a:pPr indent="0" lvl="0" marL="0" rtl="0" algn="l">
              <a:spcBef>
                <a:spcPts val="0"/>
              </a:spcBef>
              <a:spcAft>
                <a:spcPts val="0"/>
              </a:spcAft>
              <a:buNone/>
            </a:pPr>
            <a:r>
              <a:rPr lang="ja"/>
              <a:t>P値: 0.758</a:t>
            </a:r>
            <a:endParaRPr/>
          </a:p>
          <a:p>
            <a:pPr indent="0" lvl="0" marL="0" rtl="0" algn="l">
              <a:spcBef>
                <a:spcPts val="0"/>
              </a:spcBef>
              <a:spcAft>
                <a:spcPts val="0"/>
              </a:spcAft>
              <a:buNone/>
            </a:pPr>
            <a:r>
              <a:rPr lang="ja"/>
              <a:t>0.8    --------------------</a:t>
            </a:r>
            <a:endParaRPr/>
          </a:p>
        </p:txBody>
      </p:sp>
      <p:sp>
        <p:nvSpPr>
          <p:cNvPr id="120" name="Google Shape;120;p21"/>
          <p:cNvSpPr/>
          <p:nvPr/>
        </p:nvSpPr>
        <p:spPr>
          <a:xfrm>
            <a:off x="2529150" y="2600775"/>
            <a:ext cx="4085700" cy="18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ほとんどのP値が 0.1以上</a:t>
            </a:r>
            <a:endParaRPr/>
          </a:p>
        </p:txBody>
      </p:sp>
      <p:sp>
        <p:nvSpPr>
          <p:cNvPr id="121" name="Google Shape;121;p21"/>
          <p:cNvSpPr txBox="1"/>
          <p:nvPr/>
        </p:nvSpPr>
        <p:spPr>
          <a:xfrm>
            <a:off x="3472225" y="-461700"/>
            <a:ext cx="389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foodとbabyが大事</a:t>
            </a:r>
            <a:endParaRPr sz="1800">
              <a:solidFill>
                <a:schemeClr val="dk2"/>
              </a:solidFill>
            </a:endParaRPr>
          </a:p>
          <a:p>
            <a:pPr indent="0" lvl="0" marL="0" rtl="0" algn="l">
              <a:spcBef>
                <a:spcPts val="0"/>
              </a:spcBef>
              <a:spcAft>
                <a:spcPts val="0"/>
              </a:spcAft>
              <a:buNone/>
            </a:pPr>
            <a:r>
              <a:rPr lang="ja" sz="1800">
                <a:solidFill>
                  <a:schemeClr val="dk2"/>
                </a:solidFill>
              </a:rPr>
              <a:t>foodが上がっている。コンビニだけだと代わりに。コンビニの評価が高い状況なのに</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