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64" r:id="rId6"/>
    <p:sldId id="275" r:id="rId7"/>
    <p:sldId id="260" r:id="rId8"/>
    <p:sldId id="274" r:id="rId9"/>
    <p:sldId id="261" r:id="rId10"/>
    <p:sldId id="276" r:id="rId11"/>
    <p:sldId id="262" r:id="rId12"/>
    <p:sldId id="266" r:id="rId13"/>
    <p:sldId id="265" r:id="rId14"/>
    <p:sldId id="263" r:id="rId15"/>
    <p:sldId id="267" r:id="rId16"/>
    <p:sldId id="268" r:id="rId17"/>
    <p:sldId id="269" r:id="rId18"/>
    <p:sldId id="270" r:id="rId19"/>
    <p:sldId id="277" r:id="rId20"/>
    <p:sldId id="278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61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7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8BD7-A318-AE4C-A27F-45E163A4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Ingredients and </a:t>
            </a:r>
            <a:br>
              <a:rPr lang="en-US" dirty="0"/>
            </a:br>
            <a:r>
              <a:rPr lang="en-US" dirty="0"/>
              <a:t>Features of Recipes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95D2-BAC6-E541-8393-CC4D39A25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An Investigation of </a:t>
            </a:r>
          </a:p>
          <a:p>
            <a:r>
              <a:rPr lang="en-US" sz="2600" dirty="0"/>
              <a:t>Chinese Recipe Website </a:t>
            </a:r>
            <a:r>
              <a:rPr lang="en-US" sz="2600" dirty="0" err="1"/>
              <a:t>Xiachufang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 err="1"/>
              <a:t>Hanbo</a:t>
            </a:r>
            <a:r>
              <a:rPr lang="en-US" sz="2600" dirty="0"/>
              <a:t> Shao</a:t>
            </a:r>
          </a:p>
        </p:txBody>
      </p:sp>
    </p:spTree>
    <p:extLst>
      <p:ext uri="{BB962C8B-B14F-4D97-AF65-F5344CB8AC3E}">
        <p14:creationId xmlns:p14="http://schemas.microsoft.com/office/powerpoint/2010/main" val="420299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5196-E85B-DB4C-B7E6-727318F6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cook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DF9F69D-3862-8D40-982F-0E266346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377" y="2424112"/>
            <a:ext cx="5573245" cy="4040245"/>
          </a:xfrm>
        </p:spPr>
      </p:pic>
    </p:spTree>
    <p:extLst>
      <p:ext uri="{BB962C8B-B14F-4D97-AF65-F5344CB8AC3E}">
        <p14:creationId xmlns:p14="http://schemas.microsoft.com/office/powerpoint/2010/main" val="202454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B920-98B2-0444-98B0-A06207D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964692"/>
            <a:ext cx="9029699" cy="1188720"/>
          </a:xfrm>
        </p:spPr>
        <p:txBody>
          <a:bodyPr/>
          <a:lstStyle/>
          <a:p>
            <a:r>
              <a:rPr lang="en-US" dirty="0"/>
              <a:t>“Master Cook” VS. “Non-master cook”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C757D0EF-0DC0-4A45-8EF8-20AE28DDD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477971"/>
              </p:ext>
            </p:extLst>
          </p:nvPr>
        </p:nvGraphicFramePr>
        <p:xfrm>
          <a:off x="471488" y="2687319"/>
          <a:ext cx="11201400" cy="250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527873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2030</a:t>
                      </a:r>
                    </a:p>
                    <a:p>
                      <a:pPr algn="ctr"/>
                      <a:r>
                        <a:rPr lang="en-US" dirty="0"/>
                        <a:t>(2012)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776.01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(651.10)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36799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(7083)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1215</a:t>
                      </a:r>
                    </a:p>
                    <a:p>
                      <a:pPr algn="ctr"/>
                      <a:r>
                        <a:rPr lang="en-US" dirty="0"/>
                        <a:t>(1197)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959.39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(753.71)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(7009)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9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C33C-D8C2-5D49-91E5-D450123F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of the Recipe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8FEBA4-44AF-2D49-8DCB-78DA845DA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199510"/>
              </p:ext>
            </p:extLst>
          </p:nvPr>
        </p:nvGraphicFramePr>
        <p:xfrm>
          <a:off x="385762" y="2638424"/>
          <a:ext cx="10829925" cy="3132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1960">
                  <a:extLst>
                    <a:ext uri="{9D8B030D-6E8A-4147-A177-3AD203B41FA5}">
                      <a16:colId xmlns:a16="http://schemas.microsoft.com/office/drawing/2014/main" val="4014406382"/>
                    </a:ext>
                  </a:extLst>
                </a:gridCol>
                <a:gridCol w="2711289">
                  <a:extLst>
                    <a:ext uri="{9D8B030D-6E8A-4147-A177-3AD203B41FA5}">
                      <a16:colId xmlns:a16="http://schemas.microsoft.com/office/drawing/2014/main" val="452520256"/>
                    </a:ext>
                  </a:extLst>
                </a:gridCol>
                <a:gridCol w="1999195">
                  <a:extLst>
                    <a:ext uri="{9D8B030D-6E8A-4147-A177-3AD203B41FA5}">
                      <a16:colId xmlns:a16="http://schemas.microsoft.com/office/drawing/2014/main" val="1100269588"/>
                    </a:ext>
                  </a:extLst>
                </a:gridCol>
                <a:gridCol w="2707481">
                  <a:extLst>
                    <a:ext uri="{9D8B030D-6E8A-4147-A177-3AD203B41FA5}">
                      <a16:colId xmlns:a16="http://schemas.microsoft.com/office/drawing/2014/main" val="1917682949"/>
                    </a:ext>
                  </a:extLst>
                </a:gridCol>
              </a:tblGrid>
              <a:tr h="6173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90930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 of 20 or more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867.89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89621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 of 15 or more recipes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927.14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19598"/>
                  </a:ext>
                </a:extLst>
              </a:tr>
              <a:tr h="607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 of 10 or more recipes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944.15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8.15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464892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8816-DFE3-AA49-8975-D4002434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and master cook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A36213-C94E-C542-8C10-DE2DDF1F2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915" y="2324100"/>
            <a:ext cx="6116170" cy="4433831"/>
          </a:xfrm>
        </p:spPr>
      </p:pic>
    </p:spTree>
    <p:extLst>
      <p:ext uri="{BB962C8B-B14F-4D97-AF65-F5344CB8AC3E}">
        <p14:creationId xmlns:p14="http://schemas.microsoft.com/office/powerpoint/2010/main" val="124460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4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5ABD4-8C96-6F42-AB29-E0508FC9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Combining All together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9152C1-E6B7-BC45-81E2-C9F3088D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482597"/>
            <a:ext cx="8586787" cy="38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C58D-B738-E94E-B083-24632982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</a:t>
            </a:r>
            <a:br>
              <a:rPr lang="en-US" dirty="0"/>
            </a:br>
            <a:r>
              <a:rPr lang="en-US" dirty="0"/>
              <a:t>Number of Ingredients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01E28-9EB5-8F47-8391-D39C2DA6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38" y="2282000"/>
            <a:ext cx="6065838" cy="43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6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D428-830D-DA4D-9CAF-1ACB297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</a:t>
            </a:r>
            <a:br>
              <a:rPr lang="en-US" dirty="0"/>
            </a:br>
            <a:r>
              <a:rPr lang="en-US" dirty="0"/>
              <a:t>Number of Ingredients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392DFF-DBD4-1945-9A97-4257BADA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538411"/>
            <a:ext cx="5632450" cy="365979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9E317-E50E-3B40-B13E-11176693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99" y="2538412"/>
            <a:ext cx="5048439" cy="36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2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033E-E7F1-BA41-9321-C06C07B1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major Ingredients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5EF92D-050A-4E43-BA38-43D71DE55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00226"/>
              </p:ext>
            </p:extLst>
          </p:nvPr>
        </p:nvGraphicFramePr>
        <p:xfrm>
          <a:off x="2230438" y="2638425"/>
          <a:ext cx="77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3134358690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684343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2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4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7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2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8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8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9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1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2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25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79D3-9474-F740-AC24-CA69513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other ingredients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877D0F-3F0D-FB44-ADC9-8A1232A26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87211"/>
              </p:ext>
            </p:extLst>
          </p:nvPr>
        </p:nvGraphicFramePr>
        <p:xfrm>
          <a:off x="2230438" y="2638425"/>
          <a:ext cx="77311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1333448229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197088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1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 Onion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1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sorts of Peppers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3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9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1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66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F53A-DCFD-284F-A880-30FADCBB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904"/>
            <a:ext cx="7729728" cy="1188720"/>
          </a:xfrm>
        </p:spPr>
        <p:txBody>
          <a:bodyPr/>
          <a:lstStyle/>
          <a:p>
            <a:r>
              <a:rPr lang="en-US" dirty="0"/>
              <a:t>Ingredients and ratings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8B9953-EDE7-4645-BA59-F8BED824A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719" y="1799911"/>
            <a:ext cx="6786562" cy="4919821"/>
          </a:xfrm>
        </p:spPr>
      </p:pic>
    </p:spTree>
    <p:extLst>
      <p:ext uri="{BB962C8B-B14F-4D97-AF65-F5344CB8AC3E}">
        <p14:creationId xmlns:p14="http://schemas.microsoft.com/office/powerpoint/2010/main" val="10401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A9E7-80B8-0E4A-B1C6-3B10E1D0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Top 10 Dishes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D1DB876-9E74-2C44-9081-6D42AD483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547762"/>
              </p:ext>
            </p:extLst>
          </p:nvPr>
        </p:nvGraphicFramePr>
        <p:xfrm>
          <a:off x="1251858" y="2124518"/>
          <a:ext cx="997131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669">
                  <a:extLst>
                    <a:ext uri="{9D8B030D-6E8A-4147-A177-3AD203B41FA5}">
                      <a16:colId xmlns:a16="http://schemas.microsoft.com/office/drawing/2014/main" val="3753034717"/>
                    </a:ext>
                  </a:extLst>
                </a:gridCol>
                <a:gridCol w="2770954">
                  <a:extLst>
                    <a:ext uri="{9D8B030D-6E8A-4147-A177-3AD203B41FA5}">
                      <a16:colId xmlns:a16="http://schemas.microsoft.com/office/drawing/2014/main" val="3790428810"/>
                    </a:ext>
                  </a:extLst>
                </a:gridCol>
                <a:gridCol w="1658451">
                  <a:extLst>
                    <a:ext uri="{9D8B030D-6E8A-4147-A177-3AD203B41FA5}">
                      <a16:colId xmlns:a16="http://schemas.microsoft.com/office/drawing/2014/main" val="930245822"/>
                    </a:ext>
                  </a:extLst>
                </a:gridCol>
                <a:gridCol w="1514240">
                  <a:extLst>
                    <a:ext uri="{9D8B030D-6E8A-4147-A177-3AD203B41FA5}">
                      <a16:colId xmlns:a16="http://schemas.microsoft.com/office/drawing/2014/main" val="6467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9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 Wings with 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9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Sweet &amp; Sour Pork Ribs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2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 Ribs with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Soy Sauce Braised 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Chicken Wings with 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Mapo</a:t>
                      </a:r>
                      <a:r>
                        <a:rPr lang="en-US" dirty="0"/>
                        <a:t> 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9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Soy Sauce Braised Eggplant with 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7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Sweet &amp; Sour Pork Tenderloins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2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Omelet with Scallion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8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Stir fried pork with beans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14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8775-6B0F-5649-B47D-492474D5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and </a:t>
            </a:r>
            <a:br>
              <a:rPr lang="en-US" dirty="0"/>
            </a:br>
            <a:r>
              <a:rPr lang="en-US" dirty="0"/>
              <a:t>mean number of attempts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E228BF-5FD7-5D40-870B-E38F996FC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628" y="2271712"/>
            <a:ext cx="6152743" cy="4359482"/>
          </a:xfrm>
        </p:spPr>
      </p:pic>
    </p:spTree>
    <p:extLst>
      <p:ext uri="{BB962C8B-B14F-4D97-AF65-F5344CB8AC3E}">
        <p14:creationId xmlns:p14="http://schemas.microsoft.com/office/powerpoint/2010/main" val="147357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A032-F156-0544-B647-680F958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combinations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4608D7-96FE-5648-8B5E-B081C2829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236917"/>
              </p:ext>
            </p:extLst>
          </p:nvPr>
        </p:nvGraphicFramePr>
        <p:xfrm>
          <a:off x="2231136" y="2509837"/>
          <a:ext cx="77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289">
                  <a:extLst>
                    <a:ext uri="{9D8B030D-6E8A-4147-A177-3AD203B41FA5}">
                      <a16:colId xmlns:a16="http://schemas.microsoft.com/office/drawing/2014/main" val="1200190527"/>
                    </a:ext>
                  </a:extLst>
                </a:gridCol>
                <a:gridCol w="4275837">
                  <a:extLst>
                    <a:ext uri="{9D8B030D-6E8A-4147-A177-3AD203B41FA5}">
                      <a16:colId xmlns:a16="http://schemas.microsoft.com/office/drawing/2014/main" val="346552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Popular 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pork products, noodles, 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chicken products, potatoes, carrots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8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tomatoes, mushrooms, carrots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7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egg, tomato, mushroom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2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tofu product, pork, 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9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noodles, other eggs, 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carrots, radish, potatoes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2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tofu, mushroom, tomato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tofu, mushroom, 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53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3197-E970-4D4C-8F03-524358DA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A3B-6771-D94E-9551-A3F7392B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 of exclusiveness, picture steps and master cooks. </a:t>
            </a:r>
          </a:p>
          <a:p>
            <a:r>
              <a:rPr lang="en-US" dirty="0"/>
              <a:t>Create a more detailed classification of the ingredients.</a:t>
            </a:r>
          </a:p>
          <a:p>
            <a:r>
              <a:rPr lang="en-US" dirty="0"/>
              <a:t>If possible, scrape another similar website and see if certain conclusions about common combinations hold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FDA5-CE30-6944-A5C0-F8576BF3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98CA-905D-8546-9EA1-2A0B5B86E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food&#10;&#10;Description automatically generated">
            <a:extLst>
              <a:ext uri="{FF2B5EF4-FFF2-40B4-BE49-F238E27FC236}">
                <a16:creationId xmlns:a16="http://schemas.microsoft.com/office/drawing/2014/main" id="{DE556039-8842-274D-BD34-BB1A7D77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4" y="2274332"/>
            <a:ext cx="10583332" cy="36777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7C0C0A-1AB4-C947-BB95-70CB323E18BB}"/>
              </a:ext>
            </a:extLst>
          </p:cNvPr>
          <p:cNvCxnSpPr/>
          <p:nvPr/>
        </p:nvCxnSpPr>
        <p:spPr>
          <a:xfrm>
            <a:off x="6852557" y="1535668"/>
            <a:ext cx="1055915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94A637-CB8D-714F-AE2F-EB806DCC346E}"/>
              </a:ext>
            </a:extLst>
          </p:cNvPr>
          <p:cNvSpPr txBox="1"/>
          <p:nvPr/>
        </p:nvSpPr>
        <p:spPr>
          <a:xfrm>
            <a:off x="6324599" y="1166336"/>
            <a:ext cx="1317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Exclusive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9193B1-EDD8-B34D-8CC0-C4C9C56B920E}"/>
              </a:ext>
            </a:extLst>
          </p:cNvPr>
          <p:cNvCxnSpPr/>
          <p:nvPr/>
        </p:nvCxnSpPr>
        <p:spPr>
          <a:xfrm flipH="1">
            <a:off x="9307286" y="1698171"/>
            <a:ext cx="816428" cy="12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7F0537-AA73-5845-9B31-AF7DB594D9B8}"/>
              </a:ext>
            </a:extLst>
          </p:cNvPr>
          <p:cNvSpPr txBox="1"/>
          <p:nvPr/>
        </p:nvSpPr>
        <p:spPr>
          <a:xfrm>
            <a:off x="9307286" y="1289447"/>
            <a:ext cx="1763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Picture Steps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18103F-DC09-E34F-84E2-A1B897B5A0BF}"/>
              </a:ext>
            </a:extLst>
          </p:cNvPr>
          <p:cNvCxnSpPr/>
          <p:nvPr/>
        </p:nvCxnSpPr>
        <p:spPr>
          <a:xfrm flipH="1" flipV="1">
            <a:off x="6422571" y="4898571"/>
            <a:ext cx="1338943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583173-223B-C049-8392-1F1CB1FA2A89}"/>
              </a:ext>
            </a:extLst>
          </p:cNvPr>
          <p:cNvSpPr txBox="1"/>
          <p:nvPr/>
        </p:nvSpPr>
        <p:spPr>
          <a:xfrm>
            <a:off x="6656612" y="5494837"/>
            <a:ext cx="3390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Xiachufang’s</a:t>
            </a:r>
            <a:r>
              <a:rPr lang="en-US" sz="2200" dirty="0"/>
              <a:t> Master Cook</a:t>
            </a:r>
          </a:p>
        </p:txBody>
      </p:sp>
    </p:spTree>
    <p:extLst>
      <p:ext uri="{BB962C8B-B14F-4D97-AF65-F5344CB8AC3E}">
        <p14:creationId xmlns:p14="http://schemas.microsoft.com/office/powerpoint/2010/main" val="85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8255-AFAE-3D41-913C-4852AC5A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</a:t>
            </a:r>
            <a:br>
              <a:rPr lang="en-US" dirty="0"/>
            </a:br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F99-70C6-7A4A-9FA9-B7506FB6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How would the exclusive, picture steps, master cook and authors influence the ratings, number of attempts for the recipe and the number of ingredients used in the recipe?</a:t>
            </a:r>
          </a:p>
          <a:p>
            <a:r>
              <a:rPr lang="en-US" sz="2000" dirty="0"/>
              <a:t>What are the popularities for each major ingredients?</a:t>
            </a:r>
          </a:p>
          <a:p>
            <a:r>
              <a:rPr lang="en-US" sz="2000" dirty="0"/>
              <a:t>Pork, chicken, beef, lamb, fish, shrimp, egg, tofu</a:t>
            </a:r>
          </a:p>
          <a:p>
            <a:r>
              <a:rPr lang="en-US" sz="2000" dirty="0"/>
              <a:t>How would the number of ingredients affect the ratings and number of attempts for the recipe?</a:t>
            </a:r>
          </a:p>
          <a:p>
            <a:r>
              <a:rPr lang="en-US" sz="2000" dirty="0"/>
              <a:t>What are the more common combinations of ingredients?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5B15-9B2A-D148-AA44-A6ECB7A1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and Number of Attempts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C5E31-03A0-5E44-B567-DCF3CD26D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407" y="2365375"/>
            <a:ext cx="5523186" cy="3943136"/>
          </a:xfrm>
        </p:spPr>
      </p:pic>
    </p:spTree>
    <p:extLst>
      <p:ext uri="{BB962C8B-B14F-4D97-AF65-F5344CB8AC3E}">
        <p14:creationId xmlns:p14="http://schemas.microsoft.com/office/powerpoint/2010/main" val="1257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50BD-BE90-1F4A-B705-DC937D2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Exclusiveness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E68A64A-7B87-A047-AB63-118FFC752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671" y="2495550"/>
            <a:ext cx="5444657" cy="3947027"/>
          </a:xfrm>
        </p:spPr>
      </p:pic>
    </p:spTree>
    <p:extLst>
      <p:ext uri="{BB962C8B-B14F-4D97-AF65-F5344CB8AC3E}">
        <p14:creationId xmlns:p14="http://schemas.microsoft.com/office/powerpoint/2010/main" val="215772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9722-4E25-D34F-BA71-57DB81EC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Vs. Non-Exclusive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D9CD535-FC64-3244-8B66-E64D54DBC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201833"/>
              </p:ext>
            </p:extLst>
          </p:nvPr>
        </p:nvGraphicFramePr>
        <p:xfrm>
          <a:off x="471488" y="2687319"/>
          <a:ext cx="11201400" cy="250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1053012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961699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2245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(2223)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786.53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(664.19)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24704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(7083)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(986)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975.21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(746.17)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(6851)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2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0D45-BD60-8D4B-A48E-27C8DEA3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Steps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77BFAD-EBF7-9F4C-8C3A-C97DED6B7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827" y="2338388"/>
            <a:ext cx="6004346" cy="4352765"/>
          </a:xfrm>
        </p:spPr>
      </p:pic>
    </p:spTree>
    <p:extLst>
      <p:ext uri="{BB962C8B-B14F-4D97-AF65-F5344CB8AC3E}">
        <p14:creationId xmlns:p14="http://schemas.microsoft.com/office/powerpoint/2010/main" val="46583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4DF9-F64C-0948-A22B-B768A74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Steps Or Without Pictures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F956608-0A8B-F247-A23C-0C67D3F05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536702"/>
              </p:ext>
            </p:extLst>
          </p:nvPr>
        </p:nvGraphicFramePr>
        <p:xfrm>
          <a:off x="495300" y="2901631"/>
          <a:ext cx="11201400" cy="250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1072743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07259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(979)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608.42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(584.27)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9976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(6259)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Picture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2263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947.20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735.52)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</a:p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(7083)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0420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631</Words>
  <Application>Microsoft Macintosh PowerPoint</Application>
  <PresentationFormat>Widescreen</PresentationFormat>
  <Paragraphs>285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Parcel</vt:lpstr>
      <vt:lpstr>Ingredients and  Features of Recipes</vt:lpstr>
      <vt:lpstr>Top 10 Dishes</vt:lpstr>
      <vt:lpstr>PowerPoint Presentation</vt:lpstr>
      <vt:lpstr>Motivation and  Research Questions</vt:lpstr>
      <vt:lpstr>Ratings and Number of Attempts</vt:lpstr>
      <vt:lpstr>Exclusiveness and ratings</vt:lpstr>
      <vt:lpstr>Exclusive Vs. Non-Exclusive</vt:lpstr>
      <vt:lpstr>Picture Steps and Ratings</vt:lpstr>
      <vt:lpstr>Picture Steps Or Without Pictures</vt:lpstr>
      <vt:lpstr>Master cook and ratings</vt:lpstr>
      <vt:lpstr>“Master Cook” VS. “Non-master cook”</vt:lpstr>
      <vt:lpstr>Authors of the Recipe</vt:lpstr>
      <vt:lpstr>Authors and master cook</vt:lpstr>
      <vt:lpstr>Combining All together</vt:lpstr>
      <vt:lpstr>Influence of  Number of Ingredients </vt:lpstr>
      <vt:lpstr>Influence of  Number of Ingredients </vt:lpstr>
      <vt:lpstr>Popularity of major Ingredients</vt:lpstr>
      <vt:lpstr>Popularity of other ingredients</vt:lpstr>
      <vt:lpstr>Ingredients and ratings</vt:lpstr>
      <vt:lpstr>Ingredients and  mean number of attempts</vt:lpstr>
      <vt:lpstr>Popular combinations</vt:lpstr>
      <vt:lpstr>Future work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Ingredients and  Features of Recipes</dc:title>
  <dc:creator>Shao, Hanbo</dc:creator>
  <cp:lastModifiedBy>Shao, Hanbo</cp:lastModifiedBy>
  <cp:revision>36</cp:revision>
  <dcterms:created xsi:type="dcterms:W3CDTF">2020-01-27T03:04:43Z</dcterms:created>
  <dcterms:modified xsi:type="dcterms:W3CDTF">2020-01-28T20:05:11Z</dcterms:modified>
</cp:coreProperties>
</file>