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7" r:id="rId4"/>
    <p:sldId id="259" r:id="rId5"/>
    <p:sldId id="275" r:id="rId6"/>
    <p:sldId id="260" r:id="rId7"/>
    <p:sldId id="274" r:id="rId8"/>
    <p:sldId id="261" r:id="rId9"/>
    <p:sldId id="276" r:id="rId10"/>
    <p:sldId id="262" r:id="rId11"/>
    <p:sldId id="266" r:id="rId12"/>
    <p:sldId id="265" r:id="rId13"/>
    <p:sldId id="263" r:id="rId14"/>
    <p:sldId id="264" r:id="rId15"/>
    <p:sldId id="267" r:id="rId16"/>
    <p:sldId id="268" r:id="rId17"/>
    <p:sldId id="269" r:id="rId18"/>
    <p:sldId id="270" r:id="rId19"/>
    <p:sldId id="277" r:id="rId20"/>
    <p:sldId id="278" r:id="rId21"/>
    <p:sldId id="271" r:id="rId22"/>
    <p:sldId id="272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61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7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2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7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18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23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8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2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1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111BD81-2F8D-5544-AE1D-307275A5D5F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111BD81-2F8D-5544-AE1D-307275A5D5F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9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8BD7-A318-AE4C-A27F-45E163A457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Ingredients and </a:t>
            </a:r>
            <a:br>
              <a:rPr lang="en-US" dirty="0"/>
            </a:br>
            <a:r>
              <a:rPr lang="en-US" dirty="0"/>
              <a:t>Features of Recipes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C95D2-BAC6-E541-8393-CC4D39A258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An Investigation of </a:t>
            </a:r>
          </a:p>
          <a:p>
            <a:r>
              <a:rPr lang="en-US" sz="2600" dirty="0"/>
              <a:t>Chinese Recipe Website </a:t>
            </a:r>
            <a:r>
              <a:rPr lang="en-US" sz="2600" dirty="0" err="1"/>
              <a:t>Xiachufang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 err="1"/>
              <a:t>Hanbo</a:t>
            </a:r>
            <a:r>
              <a:rPr lang="en-US" sz="2600" dirty="0"/>
              <a:t> Shao</a:t>
            </a:r>
          </a:p>
        </p:txBody>
      </p:sp>
    </p:spTree>
    <p:extLst>
      <p:ext uri="{BB962C8B-B14F-4D97-AF65-F5344CB8AC3E}">
        <p14:creationId xmlns:p14="http://schemas.microsoft.com/office/powerpoint/2010/main" val="4202993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B920-98B2-0444-98B0-A06207D2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475" y="964692"/>
            <a:ext cx="9029699" cy="1188720"/>
          </a:xfrm>
        </p:spPr>
        <p:txBody>
          <a:bodyPr/>
          <a:lstStyle/>
          <a:p>
            <a:r>
              <a:rPr lang="en-US" dirty="0"/>
              <a:t>“Master Cook” VS. “Non-master cook”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C757D0EF-0DC0-4A45-8EF8-20AE28DDD2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5117143"/>
              </p:ext>
            </p:extLst>
          </p:nvPr>
        </p:nvGraphicFramePr>
        <p:xfrm>
          <a:off x="471488" y="2687319"/>
          <a:ext cx="11201400" cy="24418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9709">
                  <a:extLst>
                    <a:ext uri="{9D8B030D-6E8A-4147-A177-3AD203B41FA5}">
                      <a16:colId xmlns:a16="http://schemas.microsoft.com/office/drawing/2014/main" val="3263429234"/>
                    </a:ext>
                  </a:extLst>
                </a:gridCol>
                <a:gridCol w="844134">
                  <a:extLst>
                    <a:ext uri="{9D8B030D-6E8A-4147-A177-3AD203B41FA5}">
                      <a16:colId xmlns:a16="http://schemas.microsoft.com/office/drawing/2014/main" val="1805125209"/>
                    </a:ext>
                  </a:extLst>
                </a:gridCol>
                <a:gridCol w="923358">
                  <a:extLst>
                    <a:ext uri="{9D8B030D-6E8A-4147-A177-3AD203B41FA5}">
                      <a16:colId xmlns:a16="http://schemas.microsoft.com/office/drawing/2014/main" val="4203759007"/>
                    </a:ext>
                  </a:extLst>
                </a:gridCol>
                <a:gridCol w="635755">
                  <a:extLst>
                    <a:ext uri="{9D8B030D-6E8A-4147-A177-3AD203B41FA5}">
                      <a16:colId xmlns:a16="http://schemas.microsoft.com/office/drawing/2014/main" val="625900654"/>
                    </a:ext>
                  </a:extLst>
                </a:gridCol>
                <a:gridCol w="1195826">
                  <a:extLst>
                    <a:ext uri="{9D8B030D-6E8A-4147-A177-3AD203B41FA5}">
                      <a16:colId xmlns:a16="http://schemas.microsoft.com/office/drawing/2014/main" val="1284505668"/>
                    </a:ext>
                  </a:extLst>
                </a:gridCol>
                <a:gridCol w="999044">
                  <a:extLst>
                    <a:ext uri="{9D8B030D-6E8A-4147-A177-3AD203B41FA5}">
                      <a16:colId xmlns:a16="http://schemas.microsoft.com/office/drawing/2014/main" val="2188754010"/>
                    </a:ext>
                  </a:extLst>
                </a:gridCol>
                <a:gridCol w="740338">
                  <a:extLst>
                    <a:ext uri="{9D8B030D-6E8A-4147-A177-3AD203B41FA5}">
                      <a16:colId xmlns:a16="http://schemas.microsoft.com/office/drawing/2014/main" val="199541907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2670975310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835733401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3369517601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1775462602"/>
                    </a:ext>
                  </a:extLst>
                </a:gridCol>
              </a:tblGrid>
              <a:tr h="5719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Attempts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Ingredients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143995"/>
                  </a:ext>
                </a:extLst>
              </a:tr>
              <a:tr h="5719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12084"/>
                  </a:ext>
                </a:extLst>
              </a:tr>
              <a:tr h="5719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776.01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36799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494988"/>
                  </a:ext>
                </a:extLst>
              </a:tr>
              <a:tr h="7259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959.39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68706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139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191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C33C-D8C2-5D49-91E5-D450123F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 of the Recipe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8FEBA4-44AF-2D49-8DCB-78DA845DA1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7199510"/>
              </p:ext>
            </p:extLst>
          </p:nvPr>
        </p:nvGraphicFramePr>
        <p:xfrm>
          <a:off x="385762" y="2638424"/>
          <a:ext cx="10829925" cy="31323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11960">
                  <a:extLst>
                    <a:ext uri="{9D8B030D-6E8A-4147-A177-3AD203B41FA5}">
                      <a16:colId xmlns:a16="http://schemas.microsoft.com/office/drawing/2014/main" val="4014406382"/>
                    </a:ext>
                  </a:extLst>
                </a:gridCol>
                <a:gridCol w="2711289">
                  <a:extLst>
                    <a:ext uri="{9D8B030D-6E8A-4147-A177-3AD203B41FA5}">
                      <a16:colId xmlns:a16="http://schemas.microsoft.com/office/drawing/2014/main" val="452520256"/>
                    </a:ext>
                  </a:extLst>
                </a:gridCol>
                <a:gridCol w="1999195">
                  <a:extLst>
                    <a:ext uri="{9D8B030D-6E8A-4147-A177-3AD203B41FA5}">
                      <a16:colId xmlns:a16="http://schemas.microsoft.com/office/drawing/2014/main" val="1100269588"/>
                    </a:ext>
                  </a:extLst>
                </a:gridCol>
                <a:gridCol w="2707481">
                  <a:extLst>
                    <a:ext uri="{9D8B030D-6E8A-4147-A177-3AD203B41FA5}">
                      <a16:colId xmlns:a16="http://schemas.microsoft.com/office/drawing/2014/main" val="1917682949"/>
                    </a:ext>
                  </a:extLst>
                </a:gridCol>
              </a:tblGrid>
              <a:tr h="6173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Attempts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Ingredients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790930"/>
                  </a:ext>
                </a:extLst>
              </a:tr>
              <a:tr h="6173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Authors of 20 or more recipes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867.89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689621"/>
                  </a:ext>
                </a:extLst>
              </a:tr>
              <a:tr h="61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Authors of 15 or more recipes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927.14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919598"/>
                  </a:ext>
                </a:extLst>
              </a:tr>
              <a:tr h="6070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Authors of 10 or more recipes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944.15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/>
                        <a:t>8.15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464892"/>
                  </a:ext>
                </a:extLst>
              </a:tr>
              <a:tr h="6173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Overall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844.68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24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86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8816-DFE3-AA49-8975-D4002434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 and master cook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A36213-C94E-C542-8C10-DE2DDF1F2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7915" y="2324100"/>
            <a:ext cx="6116170" cy="4433831"/>
          </a:xfrm>
        </p:spPr>
      </p:pic>
    </p:spTree>
    <p:extLst>
      <p:ext uri="{BB962C8B-B14F-4D97-AF65-F5344CB8AC3E}">
        <p14:creationId xmlns:p14="http://schemas.microsoft.com/office/powerpoint/2010/main" val="1244601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4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5ABD4-8C96-6F42-AB29-E0508FC99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Combining All together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9152C1-E6B7-BC45-81E2-C9F3088DE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100" y="2482597"/>
            <a:ext cx="8586787" cy="382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46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5B15-9B2A-D148-AA44-A6ECB7A1E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Ratings and Number of Attempts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6C5E31-03A0-5E44-B567-DCF3CD26D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789" y="2441575"/>
            <a:ext cx="5523186" cy="3943136"/>
          </a:xfr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4A935368-B549-2F47-966F-67E7A3869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011" y="2441575"/>
            <a:ext cx="5481239" cy="394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C58D-B738-E94E-B083-24632982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of </a:t>
            </a:r>
            <a:br>
              <a:rPr lang="en-US" dirty="0"/>
            </a:br>
            <a:r>
              <a:rPr lang="en-US" dirty="0"/>
              <a:t>Number of Ingredients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701E28-9EB5-8F47-8391-D39C2DA66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038" y="2282000"/>
            <a:ext cx="6065838" cy="436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62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3D428-830D-DA4D-9CAF-1ACB2979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of </a:t>
            </a:r>
            <a:br>
              <a:rPr lang="en-US" dirty="0"/>
            </a:br>
            <a:r>
              <a:rPr lang="en-US" dirty="0"/>
              <a:t>Number of Ingredients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392DFF-DBD4-1945-9A97-4257BADA5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2538411"/>
            <a:ext cx="5632450" cy="3659795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F9E317-E50E-3B40-B13E-11176693B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399" y="2538412"/>
            <a:ext cx="5048439" cy="365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25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033E-E7F1-BA41-9321-C06C07B1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 of major Ingredients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5EF92D-050A-4E43-BA38-43D71DE551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300226"/>
              </p:ext>
            </p:extLst>
          </p:nvPr>
        </p:nvGraphicFramePr>
        <p:xfrm>
          <a:off x="2230438" y="2638425"/>
          <a:ext cx="773112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5563">
                  <a:extLst>
                    <a:ext uri="{9D8B030D-6E8A-4147-A177-3AD203B41FA5}">
                      <a16:colId xmlns:a16="http://schemas.microsoft.com/office/drawing/2014/main" val="3134358690"/>
                    </a:ext>
                  </a:extLst>
                </a:gridCol>
                <a:gridCol w="3865563">
                  <a:extLst>
                    <a:ext uri="{9D8B030D-6E8A-4147-A177-3AD203B41FA5}">
                      <a16:colId xmlns:a16="http://schemas.microsoft.com/office/drawing/2014/main" val="684343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Ingredients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220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046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Chicken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57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62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Shrimp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82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Tofu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66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82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098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917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625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259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79D3-9474-F740-AC24-CA695132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 of other ingredients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F877D0F-3F0D-FB44-ADC9-8A1232A262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487211"/>
              </p:ext>
            </p:extLst>
          </p:nvPr>
        </p:nvGraphicFramePr>
        <p:xfrm>
          <a:off x="2230438" y="2638425"/>
          <a:ext cx="773112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5563">
                  <a:extLst>
                    <a:ext uri="{9D8B030D-6E8A-4147-A177-3AD203B41FA5}">
                      <a16:colId xmlns:a16="http://schemas.microsoft.com/office/drawing/2014/main" val="1333448229"/>
                    </a:ext>
                  </a:extLst>
                </a:gridCol>
                <a:gridCol w="3865563">
                  <a:extLst>
                    <a:ext uri="{9D8B030D-6E8A-4147-A177-3AD203B41FA5}">
                      <a16:colId xmlns:a16="http://schemas.microsoft.com/office/drawing/2014/main" val="1970888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Ingredients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719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 Onion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317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sorts of Peppers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058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Ginger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1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Garlic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1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3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Tomatoes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030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Carrots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82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Mushroom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89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Potatoes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431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312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665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F53A-DCFD-284F-A880-30FADCBBD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8904"/>
            <a:ext cx="7729728" cy="1188720"/>
          </a:xfrm>
        </p:spPr>
        <p:txBody>
          <a:bodyPr/>
          <a:lstStyle/>
          <a:p>
            <a:r>
              <a:rPr lang="en-US" dirty="0"/>
              <a:t>Ingredients and ratings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8B9953-EDE7-4645-BA59-F8BED824A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2719" y="1799911"/>
            <a:ext cx="6786562" cy="4919821"/>
          </a:xfrm>
        </p:spPr>
      </p:pic>
    </p:spTree>
    <p:extLst>
      <p:ext uri="{BB962C8B-B14F-4D97-AF65-F5344CB8AC3E}">
        <p14:creationId xmlns:p14="http://schemas.microsoft.com/office/powerpoint/2010/main" val="104016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5A9E7-80B8-0E4A-B1C6-3B10E1D07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 dirty="0"/>
              <a:t>Top 10 Dishes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D1DB876-9E74-2C44-9081-6D42AD483E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966564"/>
              </p:ext>
            </p:extLst>
          </p:nvPr>
        </p:nvGraphicFramePr>
        <p:xfrm>
          <a:off x="1251858" y="2124518"/>
          <a:ext cx="997131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669">
                  <a:extLst>
                    <a:ext uri="{9D8B030D-6E8A-4147-A177-3AD203B41FA5}">
                      <a16:colId xmlns:a16="http://schemas.microsoft.com/office/drawing/2014/main" val="3753034717"/>
                    </a:ext>
                  </a:extLst>
                </a:gridCol>
                <a:gridCol w="2770954">
                  <a:extLst>
                    <a:ext uri="{9D8B030D-6E8A-4147-A177-3AD203B41FA5}">
                      <a16:colId xmlns:a16="http://schemas.microsoft.com/office/drawing/2014/main" val="3790428810"/>
                    </a:ext>
                  </a:extLst>
                </a:gridCol>
                <a:gridCol w="1658451">
                  <a:extLst>
                    <a:ext uri="{9D8B030D-6E8A-4147-A177-3AD203B41FA5}">
                      <a16:colId xmlns:a16="http://schemas.microsoft.com/office/drawing/2014/main" val="930245822"/>
                    </a:ext>
                  </a:extLst>
                </a:gridCol>
                <a:gridCol w="1514240">
                  <a:extLst>
                    <a:ext uri="{9D8B030D-6E8A-4147-A177-3AD203B41FA5}">
                      <a16:colId xmlns:a16="http://schemas.microsoft.com/office/drawing/2014/main" val="64673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 Attempts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794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Chicken Wings with Coke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Chicken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596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Sweet &amp; Sour Pork Ribs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72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 Ribs with 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48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Soy Sauce Braised Pork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38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Chicken Wings with Coke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20837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Chicken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1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Mapo</a:t>
                      </a:r>
                      <a:r>
                        <a:rPr lang="en-US" dirty="0"/>
                        <a:t> Tofu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20806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Tofu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79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Soy Sauce Braised Eggplant with Pork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7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Sweet &amp; Sour Pork Tenderloins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227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Omelet with Scallion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Egg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785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Fried pork with beans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358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143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8775-6B0F-5649-B47D-492474D50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 and </a:t>
            </a:r>
            <a:br>
              <a:rPr lang="en-US" dirty="0"/>
            </a:br>
            <a:r>
              <a:rPr lang="en-US" dirty="0"/>
              <a:t>mean number of attempts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E228BF-5FD7-5D40-870B-E38F996FC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9628" y="2271712"/>
            <a:ext cx="6152743" cy="4359482"/>
          </a:xfrm>
        </p:spPr>
      </p:pic>
    </p:spTree>
    <p:extLst>
      <p:ext uri="{BB962C8B-B14F-4D97-AF65-F5344CB8AC3E}">
        <p14:creationId xmlns:p14="http://schemas.microsoft.com/office/powerpoint/2010/main" val="1473579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A032-F156-0544-B647-680F9582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combinations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4608D7-96FE-5648-8B5E-B081C2829F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236917"/>
              </p:ext>
            </p:extLst>
          </p:nvPr>
        </p:nvGraphicFramePr>
        <p:xfrm>
          <a:off x="2231136" y="2509837"/>
          <a:ext cx="773112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5289">
                  <a:extLst>
                    <a:ext uri="{9D8B030D-6E8A-4147-A177-3AD203B41FA5}">
                      <a16:colId xmlns:a16="http://schemas.microsoft.com/office/drawing/2014/main" val="1200190527"/>
                    </a:ext>
                  </a:extLst>
                </a:gridCol>
                <a:gridCol w="4275837">
                  <a:extLst>
                    <a:ext uri="{9D8B030D-6E8A-4147-A177-3AD203B41FA5}">
                      <a16:colId xmlns:a16="http://schemas.microsoft.com/office/drawing/2014/main" val="3465529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Ingredients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Popular Combinations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65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 pork products, noodles, egg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53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Chicken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 chicken products, potatoes, carrots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38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tomatoes, mushrooms, carrots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77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Shrimp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egg, tomato, mushroom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72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Tofu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 tofu product, pork, egg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96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noodles, other eggs, pork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35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carrots, radish, potatoes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128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tofu, mushroom, tomato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04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tofu, mushroom, fish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644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531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3197-E970-4D4C-8F03-524358DA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EBA3B-6771-D94E-9551-A3F7392B9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analysis of exclusiveness, picture steps and master cooks. </a:t>
            </a:r>
          </a:p>
          <a:p>
            <a:r>
              <a:rPr lang="en-US" dirty="0"/>
              <a:t>Create a more detailed classification of the ingredients.</a:t>
            </a:r>
          </a:p>
          <a:p>
            <a:r>
              <a:rPr lang="en-US" dirty="0"/>
              <a:t>If possible, scrape another similar website and see if certain conclusions about common combinations hold as well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897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7FDA5-CE30-6944-A5C0-F8576BF3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E98CA-905D-8546-9EA1-2A0B5B86E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67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food&#10;&#10;Description automatically generated">
            <a:extLst>
              <a:ext uri="{FF2B5EF4-FFF2-40B4-BE49-F238E27FC236}">
                <a16:creationId xmlns:a16="http://schemas.microsoft.com/office/drawing/2014/main" id="{DE556039-8842-274D-BD34-BB1A7D774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34" y="2274332"/>
            <a:ext cx="10583332" cy="367770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7C0C0A-1AB4-C947-BB95-70CB323E18BB}"/>
              </a:ext>
            </a:extLst>
          </p:cNvPr>
          <p:cNvCxnSpPr/>
          <p:nvPr/>
        </p:nvCxnSpPr>
        <p:spPr>
          <a:xfrm>
            <a:off x="6852557" y="1535668"/>
            <a:ext cx="1055915" cy="1328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394A637-CB8D-714F-AE2F-EB806DCC346E}"/>
              </a:ext>
            </a:extLst>
          </p:cNvPr>
          <p:cNvSpPr txBox="1"/>
          <p:nvPr/>
        </p:nvSpPr>
        <p:spPr>
          <a:xfrm>
            <a:off x="6324599" y="1166336"/>
            <a:ext cx="13171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Exclusive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9193B1-EDD8-B34D-8CC0-C4C9C56B920E}"/>
              </a:ext>
            </a:extLst>
          </p:cNvPr>
          <p:cNvCxnSpPr/>
          <p:nvPr/>
        </p:nvCxnSpPr>
        <p:spPr>
          <a:xfrm flipH="1">
            <a:off x="9307286" y="1698171"/>
            <a:ext cx="816428" cy="127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7F0537-AA73-5845-9B31-AF7DB594D9B8}"/>
              </a:ext>
            </a:extLst>
          </p:cNvPr>
          <p:cNvSpPr txBox="1"/>
          <p:nvPr/>
        </p:nvSpPr>
        <p:spPr>
          <a:xfrm>
            <a:off x="9307286" y="1289447"/>
            <a:ext cx="17634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Picture Steps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18103F-DC09-E34F-84E2-A1B897B5A0BF}"/>
              </a:ext>
            </a:extLst>
          </p:cNvPr>
          <p:cNvCxnSpPr/>
          <p:nvPr/>
        </p:nvCxnSpPr>
        <p:spPr>
          <a:xfrm flipH="1" flipV="1">
            <a:off x="6422571" y="4898571"/>
            <a:ext cx="1338943" cy="587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4583173-223B-C049-8392-1F1CB1FA2A89}"/>
              </a:ext>
            </a:extLst>
          </p:cNvPr>
          <p:cNvSpPr txBox="1"/>
          <p:nvPr/>
        </p:nvSpPr>
        <p:spPr>
          <a:xfrm>
            <a:off x="6656612" y="5494837"/>
            <a:ext cx="33909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Xiachufang’s</a:t>
            </a:r>
            <a:r>
              <a:rPr lang="en-US" sz="2200" dirty="0"/>
              <a:t> Master Cook</a:t>
            </a:r>
          </a:p>
        </p:txBody>
      </p:sp>
    </p:spTree>
    <p:extLst>
      <p:ext uri="{BB962C8B-B14F-4D97-AF65-F5344CB8AC3E}">
        <p14:creationId xmlns:p14="http://schemas.microsoft.com/office/powerpoint/2010/main" val="851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8255-AFAE-3D41-913C-4852AC5A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</a:t>
            </a:r>
            <a:br>
              <a:rPr lang="en-US" dirty="0"/>
            </a:br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1DF99-70C6-7A4A-9FA9-B7506FB66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How would the exclusive, picture steps, master cook and authors influence the ratings, number of attempts for the recipe and the number of ingredients used in the recipe?</a:t>
            </a:r>
          </a:p>
          <a:p>
            <a:r>
              <a:rPr lang="en-US" sz="2000" dirty="0"/>
              <a:t>What are the popularities for each major ingredients?</a:t>
            </a:r>
          </a:p>
          <a:p>
            <a:r>
              <a:rPr lang="en-US" sz="2000" dirty="0"/>
              <a:t>Pork, chicken, beef, lamb, fish, shrimp, egg, tofu</a:t>
            </a:r>
          </a:p>
          <a:p>
            <a:r>
              <a:rPr lang="en-US" sz="2000" dirty="0"/>
              <a:t>How would the number of ingredients affect the ratings and number of attempts for the recipe?</a:t>
            </a:r>
          </a:p>
          <a:p>
            <a:r>
              <a:rPr lang="en-US" sz="2000" dirty="0"/>
              <a:t>What are the more common combinations of ingredients?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3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50BD-BE90-1F4A-B705-DC937D22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Exclusiveness and ratings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3E68A64A-7B87-A047-AB63-118FFC752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3671" y="2495550"/>
            <a:ext cx="5444657" cy="3947027"/>
          </a:xfrm>
        </p:spPr>
      </p:pic>
    </p:spTree>
    <p:extLst>
      <p:ext uri="{BB962C8B-B14F-4D97-AF65-F5344CB8AC3E}">
        <p14:creationId xmlns:p14="http://schemas.microsoft.com/office/powerpoint/2010/main" val="215772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9722-4E25-D34F-BA71-57DB81ECE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Exclusive Vs. Non-Exclusive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D9CD535-FC64-3244-8B66-E64D54DBC4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146566"/>
              </p:ext>
            </p:extLst>
          </p:nvPr>
        </p:nvGraphicFramePr>
        <p:xfrm>
          <a:off x="471488" y="2687319"/>
          <a:ext cx="11201400" cy="24418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9709">
                  <a:extLst>
                    <a:ext uri="{9D8B030D-6E8A-4147-A177-3AD203B41FA5}">
                      <a16:colId xmlns:a16="http://schemas.microsoft.com/office/drawing/2014/main" val="3263429234"/>
                    </a:ext>
                  </a:extLst>
                </a:gridCol>
                <a:gridCol w="844134">
                  <a:extLst>
                    <a:ext uri="{9D8B030D-6E8A-4147-A177-3AD203B41FA5}">
                      <a16:colId xmlns:a16="http://schemas.microsoft.com/office/drawing/2014/main" val="1805125209"/>
                    </a:ext>
                  </a:extLst>
                </a:gridCol>
                <a:gridCol w="923358">
                  <a:extLst>
                    <a:ext uri="{9D8B030D-6E8A-4147-A177-3AD203B41FA5}">
                      <a16:colId xmlns:a16="http://schemas.microsoft.com/office/drawing/2014/main" val="4203759007"/>
                    </a:ext>
                  </a:extLst>
                </a:gridCol>
                <a:gridCol w="635755">
                  <a:extLst>
                    <a:ext uri="{9D8B030D-6E8A-4147-A177-3AD203B41FA5}">
                      <a16:colId xmlns:a16="http://schemas.microsoft.com/office/drawing/2014/main" val="625900654"/>
                    </a:ext>
                  </a:extLst>
                </a:gridCol>
                <a:gridCol w="1195826">
                  <a:extLst>
                    <a:ext uri="{9D8B030D-6E8A-4147-A177-3AD203B41FA5}">
                      <a16:colId xmlns:a16="http://schemas.microsoft.com/office/drawing/2014/main" val="1284505668"/>
                    </a:ext>
                  </a:extLst>
                </a:gridCol>
                <a:gridCol w="999044">
                  <a:extLst>
                    <a:ext uri="{9D8B030D-6E8A-4147-A177-3AD203B41FA5}">
                      <a16:colId xmlns:a16="http://schemas.microsoft.com/office/drawing/2014/main" val="2188754010"/>
                    </a:ext>
                  </a:extLst>
                </a:gridCol>
                <a:gridCol w="740338">
                  <a:extLst>
                    <a:ext uri="{9D8B030D-6E8A-4147-A177-3AD203B41FA5}">
                      <a16:colId xmlns:a16="http://schemas.microsoft.com/office/drawing/2014/main" val="199541907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2670975310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835733401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3369517601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1775462602"/>
                    </a:ext>
                  </a:extLst>
                </a:gridCol>
              </a:tblGrid>
              <a:tr h="5719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Attempts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Ingredients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143995"/>
                  </a:ext>
                </a:extLst>
              </a:tr>
              <a:tr h="5719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12084"/>
                  </a:ext>
                </a:extLst>
              </a:tr>
              <a:tr h="5719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Non-Exclusive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786.53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24704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494988"/>
                  </a:ext>
                </a:extLst>
              </a:tr>
              <a:tr h="7259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Exclusive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975.21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68706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139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120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0D45-BD60-8D4B-A48E-27C8DEA37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Steps and Ratings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D477BFAD-EBF7-9F4C-8C3A-C97DED6B7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3827" y="2338388"/>
            <a:ext cx="6004346" cy="4352765"/>
          </a:xfrm>
        </p:spPr>
      </p:pic>
    </p:spTree>
    <p:extLst>
      <p:ext uri="{BB962C8B-B14F-4D97-AF65-F5344CB8AC3E}">
        <p14:creationId xmlns:p14="http://schemas.microsoft.com/office/powerpoint/2010/main" val="46583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4DF9-F64C-0948-A22B-B768A741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Steps Or Without Pictures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4F956608-0A8B-F247-A23C-0C67D3F050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9553953"/>
              </p:ext>
            </p:extLst>
          </p:nvPr>
        </p:nvGraphicFramePr>
        <p:xfrm>
          <a:off x="495300" y="2901631"/>
          <a:ext cx="11201400" cy="25099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9709">
                  <a:extLst>
                    <a:ext uri="{9D8B030D-6E8A-4147-A177-3AD203B41FA5}">
                      <a16:colId xmlns:a16="http://schemas.microsoft.com/office/drawing/2014/main" val="3263429234"/>
                    </a:ext>
                  </a:extLst>
                </a:gridCol>
                <a:gridCol w="844134">
                  <a:extLst>
                    <a:ext uri="{9D8B030D-6E8A-4147-A177-3AD203B41FA5}">
                      <a16:colId xmlns:a16="http://schemas.microsoft.com/office/drawing/2014/main" val="1805125209"/>
                    </a:ext>
                  </a:extLst>
                </a:gridCol>
                <a:gridCol w="923358">
                  <a:extLst>
                    <a:ext uri="{9D8B030D-6E8A-4147-A177-3AD203B41FA5}">
                      <a16:colId xmlns:a16="http://schemas.microsoft.com/office/drawing/2014/main" val="4203759007"/>
                    </a:ext>
                  </a:extLst>
                </a:gridCol>
                <a:gridCol w="635755">
                  <a:extLst>
                    <a:ext uri="{9D8B030D-6E8A-4147-A177-3AD203B41FA5}">
                      <a16:colId xmlns:a16="http://schemas.microsoft.com/office/drawing/2014/main" val="625900654"/>
                    </a:ext>
                  </a:extLst>
                </a:gridCol>
                <a:gridCol w="1195826">
                  <a:extLst>
                    <a:ext uri="{9D8B030D-6E8A-4147-A177-3AD203B41FA5}">
                      <a16:colId xmlns:a16="http://schemas.microsoft.com/office/drawing/2014/main" val="1284505668"/>
                    </a:ext>
                  </a:extLst>
                </a:gridCol>
                <a:gridCol w="999044">
                  <a:extLst>
                    <a:ext uri="{9D8B030D-6E8A-4147-A177-3AD203B41FA5}">
                      <a16:colId xmlns:a16="http://schemas.microsoft.com/office/drawing/2014/main" val="2188754010"/>
                    </a:ext>
                  </a:extLst>
                </a:gridCol>
                <a:gridCol w="740338">
                  <a:extLst>
                    <a:ext uri="{9D8B030D-6E8A-4147-A177-3AD203B41FA5}">
                      <a16:colId xmlns:a16="http://schemas.microsoft.com/office/drawing/2014/main" val="199541907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2670975310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835733401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3369517601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1775462602"/>
                    </a:ext>
                  </a:extLst>
                </a:gridCol>
              </a:tblGrid>
              <a:tr h="5719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Attempts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Ingredients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143995"/>
                  </a:ext>
                </a:extLst>
              </a:tr>
              <a:tr h="5719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12084"/>
                  </a:ext>
                </a:extLst>
              </a:tr>
              <a:tr h="5719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Without Pictures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608.42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494988"/>
                  </a:ext>
                </a:extLst>
              </a:tr>
              <a:tr h="7259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Picture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68706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139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042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5196-E85B-DB4C-B7E6-727318F6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cook and ratings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DDF9F69D-3862-8D40-982F-0E2663464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9377" y="2424112"/>
            <a:ext cx="5573245" cy="4040245"/>
          </a:xfrm>
        </p:spPr>
      </p:pic>
    </p:spTree>
    <p:extLst>
      <p:ext uri="{BB962C8B-B14F-4D97-AF65-F5344CB8AC3E}">
        <p14:creationId xmlns:p14="http://schemas.microsoft.com/office/powerpoint/2010/main" val="202454619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576</Words>
  <Application>Microsoft Macintosh PowerPoint</Application>
  <PresentationFormat>Widescreen</PresentationFormat>
  <Paragraphs>267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Gill Sans MT</vt:lpstr>
      <vt:lpstr>Parcel</vt:lpstr>
      <vt:lpstr>Ingredients and  Features of Recipes</vt:lpstr>
      <vt:lpstr>Top 10 Dishes</vt:lpstr>
      <vt:lpstr>PowerPoint Presentation</vt:lpstr>
      <vt:lpstr>Motivation and  Research Questions</vt:lpstr>
      <vt:lpstr>Exclusiveness and ratings</vt:lpstr>
      <vt:lpstr>Exclusive Vs. Non-Exclusive</vt:lpstr>
      <vt:lpstr>Picture Steps and Ratings</vt:lpstr>
      <vt:lpstr>Picture Steps Or Without Pictures</vt:lpstr>
      <vt:lpstr>Master cook and ratings</vt:lpstr>
      <vt:lpstr>“Master Cook” VS. “Non-master cook”</vt:lpstr>
      <vt:lpstr>Authors of the Recipe</vt:lpstr>
      <vt:lpstr>Authors and master cook</vt:lpstr>
      <vt:lpstr>Combining All together</vt:lpstr>
      <vt:lpstr>Ratings and Number of Attempts</vt:lpstr>
      <vt:lpstr>Influence of  Number of Ingredients </vt:lpstr>
      <vt:lpstr>Influence of  Number of Ingredients </vt:lpstr>
      <vt:lpstr>Popularity of major Ingredients</vt:lpstr>
      <vt:lpstr>Popularity of other ingredients</vt:lpstr>
      <vt:lpstr>Ingredients and ratings</vt:lpstr>
      <vt:lpstr>Ingredients and  mean number of attempts</vt:lpstr>
      <vt:lpstr>Popular combinations</vt:lpstr>
      <vt:lpstr>Future work</vt:lpstr>
      <vt:lpstr>Thanks.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Ingredients and  Features of Recipes</dc:title>
  <dc:creator>Shao, Hanbo</dc:creator>
  <cp:lastModifiedBy>Shao, Hanbo</cp:lastModifiedBy>
  <cp:revision>29</cp:revision>
  <dcterms:created xsi:type="dcterms:W3CDTF">2020-01-27T03:04:43Z</dcterms:created>
  <dcterms:modified xsi:type="dcterms:W3CDTF">2020-01-28T18:50:56Z</dcterms:modified>
</cp:coreProperties>
</file>