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75" r:id="rId5"/>
  </p:sldMasterIdLst>
  <p:notesMasterIdLst>
    <p:notesMasterId r:id="rId34"/>
  </p:notesMasterIdLst>
  <p:sldIdLst>
    <p:sldId id="256" r:id="rId6"/>
    <p:sldId id="328" r:id="rId7"/>
    <p:sldId id="267" r:id="rId8"/>
    <p:sldId id="273" r:id="rId9"/>
    <p:sldId id="395" r:id="rId10"/>
    <p:sldId id="387" r:id="rId11"/>
    <p:sldId id="388" r:id="rId12"/>
    <p:sldId id="396" r:id="rId13"/>
    <p:sldId id="397" r:id="rId14"/>
    <p:sldId id="398" r:id="rId15"/>
    <p:sldId id="400" r:id="rId16"/>
    <p:sldId id="399" r:id="rId17"/>
    <p:sldId id="401" r:id="rId18"/>
    <p:sldId id="402" r:id="rId19"/>
    <p:sldId id="403" r:id="rId20"/>
    <p:sldId id="278" r:id="rId21"/>
    <p:sldId id="322" r:id="rId22"/>
    <p:sldId id="323" r:id="rId23"/>
    <p:sldId id="324" r:id="rId24"/>
    <p:sldId id="325" r:id="rId25"/>
    <p:sldId id="392" r:id="rId26"/>
    <p:sldId id="391" r:id="rId27"/>
    <p:sldId id="393" r:id="rId28"/>
    <p:sldId id="390" r:id="rId29"/>
    <p:sldId id="389" r:id="rId30"/>
    <p:sldId id="394" r:id="rId31"/>
    <p:sldId id="269" r:id="rId32"/>
    <p:sldId id="404" r:id="rId3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VANA  MARCO" initials="CM" lastIdx="1" clrIdx="0">
    <p:extLst>
      <p:ext uri="{19B8F6BF-5375-455C-9EA6-DF929625EA0E}">
        <p15:presenceInfo xmlns:p15="http://schemas.microsoft.com/office/powerpoint/2012/main" userId="CAVANA  MAR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BF9000"/>
    <a:srgbClr val="5B9BD5"/>
    <a:srgbClr val="FFFFFF"/>
    <a:srgbClr val="5982CB"/>
    <a:srgbClr val="90C226"/>
    <a:srgbClr val="7F7F7F"/>
    <a:srgbClr val="595959"/>
    <a:srgbClr val="2D8BC8"/>
    <a:srgbClr val="2BD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7895" autoAdjust="0"/>
  </p:normalViewPr>
  <p:slideViewPr>
    <p:cSldViewPr snapToGrid="0">
      <p:cViewPr varScale="1">
        <p:scale>
          <a:sx n="58" d="100"/>
          <a:sy n="58" d="100"/>
        </p:scale>
        <p:origin x="11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0:18:30.6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1615 3835 24575,'-1'-26'0,"-1"0"0,-1 0 0,-1 1 0,-1 0 0,-1-1 0,-2 2 0,-16-39 0,-89-212 0,-43-107 0,-277-572-612,-44-94 612,266 545 612,116 271-612,35 80 0,51 127-1365,2 3-5461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28.65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32.97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3865 147 24575,'-1'-1'0,"0"0"0,0-1 0,0 1 0,0 0 0,0 0 0,0 0 0,0 1 0,-1-1 0,1 0 0,0 0 0,-1 1 0,1-1 0,-1 0 0,1 1 0,0-1 0,-1 1 0,1 0 0,-4-1 0,1 0 0,-37-8 0,1 1 0,-1 2 0,-46 0 0,-75-11 0,21-15 0,74 15 0,-122-14 0,-161 27 0,195 6 0,108 0 0,0 1 0,-53 12 0,-91 28 0,127-28 0,-598 169 0,236-20 0,212-52 0,157-83 0,29-14 0,0-1 0,-1-2 0,-60 18 0,62-22 0,1 1 0,0 1 0,-43 24 0,33-15 0,-7 2 0,-50 26 0,82-40 0,1 0 0,0 0 0,0 1 0,1 1 0,0 0 0,-10 12 0,15-16 0,-1-1 0,1 1 0,-1-1 0,0 0 0,-9 5 0,10-6 0,0-1 0,0 1 0,0 0 0,0 0 0,1 0 0,-1 1 0,1 0 0,0-1 0,0 1 0,0 0 0,-3 6 0,1 0 0,0-1 0,-1 0 0,-1 0 0,-9 12 0,0-2 0,12-12 0,0 1 0,0-1 0,1 1 0,0 0 0,1 0 0,-1 0 0,2 0 0,-1 0 0,1 1 0,0 9 0,-5 21 0,3-16 0,0-1 0,1 1 0,1 0 0,1 0 0,1 0 0,4 23 0,-3-40 0,-1-1 0,1 1 0,0-1 0,0 1 0,1-1 0,0 0 0,0 0 0,0 0 0,0 0 0,1-1 0,4 5 0,5 5 0,2-2 0,15 12 0,0-1 0,2 0 0,0-2 0,2-1 0,59 25 0,-68-33 0,45 20 0,127 39 0,-28-28 0,202 25 0,-13-33 0,-212-24 0,597 3 0,-492-16 0,727 2 0,-742 10 0,-7 1 0,1012-12 0,-1183-2 0,-1-3 0,0-3 0,76-21 0,-10 3 0,-117 26 0,1-1 0,0 0 0,0 0 0,0 0 0,-1-1 0,1 0 0,-1-1 0,0 1 0,0-1 0,0 0 0,-1-1 0,1 1 0,-1-1 0,0 0 0,0 0 0,-1-1 0,5-6 0,20-27 0,0-2 0,46-48 0,-70 83 0,0 0 0,0 0 0,-1-1 0,0 0 0,0 0 0,0 0 0,-1 0 0,0 0 0,-1-1 0,0 1 0,0-1 0,1-12 0,0-9 0,-1 0 0,-3-31 0,0 21 0,0 18 0,0 0 0,-2 0 0,0 0 0,-2 0 0,0 0 0,-1 1 0,-2 0 0,0 0 0,0 1 0,-2 0 0,0 0 0,-16-19 0,-2-3 0,-3 1 0,-2 1 0,-1 2 0,-1 2 0,-2 0 0,-2 3 0,-79-51 0,38 35 0,-3 3 0,-166-64 0,195 90 0,-58-12 0,21 7 0,55 13 0,-62-10 0,73 18 0,-45-6 0,-75-1 0,128 10-455,0-2 0,-23-4 0,20 2-6371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49.47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24575,'20'0'0,"0"2"0,-1 0 0,1 2 0,24 7 0,74 30 0,-73-25 0,444 181 0,-363-145 0,14 13 0,198 123 0,-69-41 0,-226-124 0,11 8 0,67 52 0,-28-17 0,313 181 0,-388-238 0,-1 2 0,-1 0 0,0 2 0,0-1 0,-2 2 0,1 0 0,-2 1 0,16 20 0,-4 2 0,23 48 0,22 34 0,-35-69 0,-2 3 0,-3 0 0,42 104 0,-33-56 0,67 176 0,-70-178 0,27 84 0,34 129 0,45 98 0,-126-368 0,6 25 0,4-2 0,42 77 0,70 128 0,-58-105 0,-11-27 0,-52-100-1365,-12-21-5461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53.4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1 112 24575,'9'1'0,"0"0"0,1 0 0,-1 1 0,0 0 0,0 1 0,0 0 0,0 1 0,0-1 0,-1 2 0,1-1 0,-1 1 0,10 8 0,10 10 0,48 49 0,-61-57 0,0 0 0,0 1 0,25 35 0,-35-39 0,-7-8 0,1-4 0,0-1 0,0 1 0,0-1 0,0 1 0,0-1 0,0 1 0,0-1 0,0 1 0,1-1 0,-1 0 0,0 0 0,0 1 0,1-1 0,-1 0 0,0 0 0,1 0 0,-2-1 0,-6-15 0,1 1 0,0-1 0,1-1 0,1 1 0,1-1 0,-3-24 0,4 26 0,-1-7 0,3 10 0,-1 1 0,-1-1 0,0 1 0,-5-14 0,7 24 0,0-1 0,0 1 0,0 0 0,-1 0 0,1-1 0,-1 1 0,1 0 0,-1 0 0,1 0 0,-1 1 0,0-1 0,0 0 0,0 1 0,0-1 0,0 1 0,0 0 0,-1-1 0,1 1 0,0 0 0,-1 1 0,1-1 0,-1 0 0,1 1 0,-1-1 0,1 1 0,-4-1 0,2 2 0,0-1 0,0 0 0,0 1 0,0 0 0,0 0 0,0 0 0,0 0 0,-5 3 0,9-4 0,-1 1 0,1-1 0,-1 0 0,1 1 0,-1-1 0,1 0 0,-1 1 0,1-1 0,-1 1 0,1-1 0,0 0 0,-1 1 0,1-1 0,0 1 0,-1-1 0,1 1 0,0 0 0,0-1 0,-1 1 0,1-1 0,0 1 0,0-1 0,0 1 0,0 0 0,0 1 0,1-1 0,-1 0 0,1 0 0,-1 0 0,1 0 0,-1 0 0,1 0 0,0 0 0,0 0 0,-1 0 0,1 0 0,0-1 0,0 1 0,0 0 0,0 0 0,0-1 0,2 2 0,78 37 0,-81-39 0,0 1 0,1-1 0,-1 0 0,1 0 0,-1 1 0,1-1 0,-1 0 0,0 1 0,1-1 0,-1 1 0,0-1 0,1 0 0,-1 1 0,0-1 0,1 1 0,-1-1 0,0 1 0,0-1 0,0 1 0,1-1 0,-1 1 0,0-1 0,0 1 0,0-1 0,0 1 0,0-1 0,0 1 0,0-1 0,0 1 0,0 0 0,-1 0 0,1 0 0,-1 1 0,0-1 0,0 0 0,1 0 0,-1 0 0,0 0 0,0 0 0,0-1 0,0 1 0,0 0 0,-1 1 0,-37 17 0,37-18 0,-14 6 0,9-4 0,-1 1 0,1-1 0,-1-1 0,1 1 0,-14 1 0,19-4 0,0 0 0,1 0 0,-1 0 0,0 0 0,1 0 0,-1 0 0,1-1 0,-1 1 0,0 0 0,1-1 0,-1 0 0,1 1 0,-1-1 0,1 0 0,0 0 0,-1 0 0,1 0 0,0 0 0,-1 0 0,1 0 0,0 0 0,0 0 0,0-1 0,0 1 0,0 0 0,0-1 0,1 1 0,-1-1 0,0 1 0,1-1 0,-1 1 0,1-1 0,-1-2 0,-2-5 0,0-1 0,1 1 0,1-1 0,-1 0 0,1-18 0,1 25 0,1 0 0,-1 0 0,1 0 0,-1 0 0,1 0 0,0 0 0,0 1 0,1-1 0,-1 0 0,0 1 0,1-1 0,0 1 0,-1-1 0,1 1 0,0 0 0,0 0 0,0 0 0,1 0 0,-1 0 0,0 0 0,1 1 0,-1-1 0,6-1 0,8-5 0,0 2 0,1 0 0,28-6 0,-32 7 0,-2 3 0,-10 2 0,-1 0 0,0 1 0,1-1 0,-1 1 0,0-1 0,1 0 0,-1 1 0,0-1 0,0 1 0,0-1 0,1 1 0,-1-1 0,0 1 0,0-1 0,0 1 0,0-1 0,0 1 0,0-1 0,0 1 0,0-1 0,0 1 0,0-1 0,0 0 0,0 1 0,0-1 0,-1 2 0,1 1 5,-3 11-279,2 0 0,0 0 0,1 0 0,2 22 0,1-17-6552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7:09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0.38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377 0 24575,'-4'1'0,"-1"-1"0,1 1 0,0 0 0,0 0 0,0 0 0,0 0 0,0 1 0,0 0 0,0 0 0,-7 4 0,-35 31 0,28-23 0,-39 30 0,25-20 0,-35 32 0,58-47 0,0 0 0,1 1 0,0 0 0,0 1 0,1 0 0,0 0 0,-8 21 0,7-10 0,1 0 0,2 1 0,0-1 0,1 1 0,0 28 0,5 116 0,1-67 0,-2-71 0,-1-8 0,2-1 0,2 24 0,-2-38 0,1 0 0,-1 1 0,1-1 0,0 0 0,0 0 0,1 0 0,-1-1 0,2 1 0,-1-1 0,0 1 0,6 5 0,2 1 0,-1 1 0,1 0 0,1-1 0,0 0 0,0-1 0,2 0 0,-1-1 0,1-1 0,24 13 0,-26-16 0,0 1 0,-1 0 0,0 0 0,15 14 0,-15-12 0,1 0 0,0 0 0,22 11 0,-17-13 0,0 0 0,0-1 0,1-1 0,0-1 0,0-1 0,0 0 0,0-1 0,1-1 0,-1-1 0,28-3 0,-26-1-1365,-4-1-5461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1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81 24575,'5'0'0,"0"0"0,0-1 0,-1 0 0,1 0 0,0 0 0,-1 0 0,1 0 0,-1-1 0,1 0 0,-1 0 0,0 0 0,0-1 0,0 1 0,4-4 0,8-5 0,-4 4 0,0 1 0,1 1 0,-1 0 0,1 0 0,0 1 0,0 1 0,0 0 0,16 0 0,-9 1 0,1 1 0,-1 1 0,1 1 0,35 6 0,-40-3 0,0 0 0,-1 2 0,1 0 0,-1 0 0,24 15 0,-11-4 0,47 40 0,-61-46 0,-1 1 0,0 1 0,0 0 0,-1 0 0,-1 1 0,0 1 0,15 28 0,-24-38-97,0 1-1,0-1 1,0 1-1,-1-1 1,0 1-1,0 0 1,-1 0-1,1-1 1,-1 1-1,0 0 1,-1 0-1,1 0 0,-3 6 1,-2 3-6729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2.5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3.26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778 1 24575,'-12'11'0,"6"-4"0,-1 0 0,0-1 0,0 1 0,-1-2 0,-14 10 0,-215 118 0,211-117 0,1 1 0,1 1 0,-34 33 0,-20 15 0,42-35 0,1 1 0,1 1 0,2 2 0,-35 50 0,60-75 0,0 1 0,1 0 0,0 0 0,1 0 0,0 0 0,0 1 0,2 0 0,-1 0 0,2 0 0,-1 0 0,2 1 0,-1-1 0,2 1 0,1 22 0,0-10-1365,0-4-5461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3.9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0:18:31.95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68 161 24575,'-3'78'0,"-23"140"0,22-193 0,-1 0 0,-16 47 0,21-73 0,0 1 0,0 0 0,0 0 0,0 0 0,0 0 0,0 0 0,0 0 0,0 0 0,0-1 0,0 1 0,0 0 0,0 0 0,0 0 0,0 0 0,0 0 0,0 0 0,0 0 0,0 0 0,-1 0 0,1 0 0,0-1 0,0 1 0,0 0 0,0 0 0,0 0 0,0 0 0,0 0 0,0 0 0,0 0 0,0 0 0,-1 0 0,1 0 0,0 0 0,0 0 0,0 0 0,0 0 0,0 0 0,0 0 0,0 0 0,0 0 0,-1 0 0,1 0 0,0 0 0,0 0 0,0 0 0,0 0 0,0 0 0,0 0 0,0 0 0,0 0 0,-1 0 0,1 0 0,0 0 0,0 0 0,0 0 0,0 1 0,0-1 0,0 0 0,0 0 0,-2-12 0,-1-294 0,6 162 0,-3 130 0,2-36 0,-2 46 0,1 1 0,-1-1 0,1 1 0,0 0 0,0-1 0,1 1 0,-1 0 0,1 0 0,0-1 0,-1 1 0,4-3 0,-4 5 0,0 0 0,0 1 0,1-1 0,-1 0 0,0 1 0,1-1 0,-1 1 0,0-1 0,1 1 0,-1-1 0,0 1 0,1 0 0,-1 0 0,1 0 0,-1 0 0,1 0 0,-1 0 0,0 0 0,1 0 0,-1 1 0,1-1 0,-1 0 0,0 1 0,1-1 0,-1 1 0,0 0 0,1-1 0,-1 1 0,0 0 0,1 1 0,7 3 0,-1 1 0,15 12 0,-23-18 0,44 39 0,-12-13 0,42 46 0,-61-58-455,1 0 0,22 17 0,-16-17-6371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4.9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204 1 24575,'1'51'0,"-3"0"0,-12 72 0,0-6 0,10-78 0,-1 0 0,-11 43 0,-122 469 0,132-509 0,2 1 0,2 0 0,5 62 0,-1-27 0,-3 26 0,0-34 0,14 137 0,-2-157 0,28 82 0,-18-67 0,-7-24 0,1-1 0,2 0 0,2-1 0,34 53 0,42 75-1365,-82-148-5461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5.77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1 150 24575,'3'1'0,"1"0"0,-1 0 0,0 0 0,1 1 0,-1-1 0,0 1 0,0 0 0,0 0 0,0 0 0,0 0 0,0 1 0,-1-1 0,4 5 0,7 4 0,-6-6 0,28 24 0,49 29 0,-73-52 0,0 0 0,0 0 0,1-1 0,-1 0 0,1-1 0,0-1 0,1 1 0,-1-2 0,21 2 0,-31-4 0,1 0 0,0-1 0,0 1 0,-1 0 0,1-1 0,0 0 0,-1 0 0,1 0 0,-1 0 0,1 0 0,-1 0 0,1-1 0,-1 1 0,0-1 0,0 0 0,0 0 0,0 1 0,0-1 0,0-1 0,0 1 0,0 0 0,-1 0 0,1-1 0,-1 1 0,0 0 0,0-1 0,0 0 0,1-3 0,2-8 0,0 0 0,-1 0 0,0-1 0,0-15 0,-2 20 0,3-29-682,19-77-1,-15 89-6143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7.31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635 0 24575,'-2'2'0,"0"-1"0,0 1 0,0-1 0,0 1 0,0 0 0,0 0 0,0 0 0,0 0 0,1 0 0,-1 0 0,1 1 0,0-1 0,-1 0 0,1 1 0,0-1 0,-1 5 0,-1 4 0,1 1 0,-2 18 0,3-18 0,-11 146 0,9 164 0,5-185 0,13 347 0,-1-63 0,-26-1 0,-29-17 0,28-293 0,-5-1 0,-39 131 0,41-189 0,-1-1 0,-3 0 0,-47 83 0,-101 128 0,140-225-341,-1-1 0,-2-2-1,-45 38 1,58-54-6485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28.5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127 0 24575,'0'8'0,"0"0"0,-1-1 0,1 1 0,-2 0 0,1-1 0,-1 1 0,0-1 0,0 0 0,-1 1 0,0-1 0,-1 0 0,0-1 0,0 1 0,0-1 0,0 1 0,-1-1 0,0 0 0,-1-1 0,-11 10 0,11-10 0,0 0 0,1 0 0,-1 1 0,1 0 0,0 0 0,1 0 0,-1 0 0,1 1 0,-6 13 0,10-19 0,-1 0 0,1 0 0,0-1 0,0 1 0,0 0 0,0 0 0,0 0 0,0 0 0,0 0 0,0 0 0,0 0 0,0 0 0,0-1 0,1 1 0,-1 0 0,0 0 0,1 0 0,-1 0 0,1-1 0,-1 1 0,1 0 0,-1 0 0,1-1 0,-1 1 0,1 0 0,0-1 0,-1 1 0,1 0 0,0-1 0,-1 1 0,1-1 0,0 1 0,0-1 0,0 0 0,-1 1 0,1-1 0,0 0 0,0 0 0,0 1 0,0-1 0,0 0 0,0 0 0,0 0 0,-1 0 0,1 0 0,2-1 0,5 1 0,-1 0 0,1-1 0,14-3 0,23-3-341,1 0 0,-1 3-1,51 2 1,-75 3-6485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31.05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350 0 24575,'-11'27'0,"1"1"0,-10 45 0,3-9 0,-17 44 0,-37 128 0,57-183 0,-20 81 0,-20 161 0,52-279 0,-47 383 0,28-210 0,8 0 0,14 209 0,3-337 0,19 94 0,26 56 0,1 0 0,-39-151 0,5 95 0,-15-130 0,1 1 0,8 40 0,-4-32 0,-2 0 0,-1 0 0,-5 67 0,1-38 0,0 351 0,1-405-341,1-1 0,-1 1-1,4 13 1,1-6-6485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32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24575,'1'5'0,"0"1"0,0-1 0,1 0 0,0 1 0,0-1 0,0 0 0,1 0 0,-1 0 0,1-1 0,0 1 0,1-1 0,3 5 0,17 26 0,-6 11 0,-13-33 0,0 0 0,12 23 0,-15-32 0,1 0 0,0-1 0,0 1 0,0 0 0,1-1 0,-1 0 0,1 0 0,-1 0 0,1 0 0,0-1 0,0 1 0,6 2 0,-9-5 0,1 1 0,-1-1 0,0 1 0,0-1 0,0 1 0,1-1 0,-1 0 0,0 0 0,0 0 0,1 0 0,-1 0 0,0 0 0,1 0 0,-1 0 0,0 0 0,0 0 0,1-1 0,-1 1 0,0-1 0,0 1 0,0-1 0,0 1 0,0-1 0,1 0 0,-1 1 0,0-1 0,0 0 0,0 0 0,-1 0 0,1 0 0,0 0 0,0 0 0,0 0 0,-1 0 0,1 0 0,-1 0 0,1 0 0,-1 0 0,1-1 0,-1 1 0,1 0 0,-1 0 0,0 0 0,0-2 0,3-8 0,-1 0 0,-1 0 0,0 1 0,-1-13 0,0 17 0,-1-78-1365,0 61-5461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38.02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1146 180 24575,'-4'1'0,"-1"-1"0,0 1 0,0 0 0,0 0 0,1 0 0,-1 1 0,0 0 0,-7 4 0,-36 25 0,21-14 0,-97 75 0,73-53 0,20-13 0,2 1 0,0 2 0,1 0 0,-35 51 0,-76 142 0,107-171 0,-2-2 0,-50 56 0,-31 41 0,94-110 0,2 1 0,1 1 0,2 0 0,-18 65 0,-7 14 0,16-53 0,3 1 0,-27 126 0,39-111 0,4 0 0,6 130 0,2-180 0,1 0 0,2 0 0,1 0 0,1-1 0,2 0 0,1 0 0,1-1 0,1 0 0,1-1 0,2-1 0,1 0 0,1-1 0,1-1 0,1 0 0,42 40 0,-19-27 0,1-2 0,2-1 0,1-3 0,66 34 0,-5-17 0,2-6 0,118 31 0,-164-57 0,0-3 0,124 10 0,130-17 0,-287-7 0,0-1 0,-1-1 0,1-1 0,-1-2 0,0-1 0,0-1 0,-1-1 0,0-2 0,-1-1 0,0-1 0,0-1 0,-2-1 0,0-2 0,-1 0 0,30-29 0,-35 27 0,-1-1 0,-1-1 0,0 0 0,-2-2 0,-1 1 0,-1-2 0,0 0 0,-2-1 0,-1 0 0,-1 0 0,8-35 0,-6 22 0,-2-1 0,-2 0 0,-1 0 0,1-51 0,3-84 0,1 21 0,-10 98 0,-3-1 0,-2 1 0,-3 0 0,-19-78 0,-111-365 0,79 333 0,15 46 0,-39-97 0,61 168 0,-3 1 0,-42-61 0,22 47 0,-3 2 0,-3 2 0,-2 2 0,-3 3 0,-97-73 0,138 114-227,0 1-1,-1 0 1,0 2-1,-1-1 1,-17-5-1,9 7-6598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39.1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24575,'3'0'0,"-1"0"0,1 1 0,-1-1 0,1 1 0,-1 0 0,1 0 0,-1 0 0,1 0 0,-1 0 0,0 0 0,1 1 0,1 1 0,27 25 0,-15-13 0,648 553 0,-618-527 0,-3 1 0,39 49 0,-14-15 0,186 179 0,-148-151 0,57 39-1365,-133-119-5461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6:40.1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1 319 24575,'37'36'0,"1"-2"0,2-1 0,2-2 0,0-1 0,2-3 0,71 33 0,-26-22 0,171 46 0,-255-82 0,0-1 0,1 1 0,-1-1 0,1-1 0,-1 1 0,1-1 0,6 0 0,-11-1 0,0 1 0,1 0 0,-1-1 0,0 1 0,0-1 0,1 1 0,-1-1 0,0 0 0,0 0 0,0 1 0,1-1 0,-1 0 0,0 0 0,0 0 0,0 0 0,-1 0 0,1 0 0,0-1 0,0 1 0,-1 0 0,1 0 0,0 0 0,-1-1 0,1 1 0,-1 0 0,0-1 0,1 1 0,-1 0 0,0-1 0,0 1 0,0-2 0,1-8 0,-1 0 0,-1 0 0,1 1 0,-2-1 0,0 1 0,-5-19 0,-27-62 0,22 60 0,-26-66 0,-46-109 0,71 174-461,-14-50 0,25 74 18,-6-17-6383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17:09.69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10:18:43.77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2807 598 24575,'-53'-28'0,"27"14"0,0 0 0,-52-18 0,15 15 0,-129-17 0,-70 13 0,-638 14 0,511 10 0,383-3 0,-138 6 0,128-4 0,-1 1 0,0 0 0,1 1 0,0 1 0,0 1 0,-25 12 0,14-2 0,1 1 0,0 1 0,-32 32 0,-65 72 0,105-102 0,-11 10 0,2 1 0,2 1 0,-41 68 0,55-79 0,0 0 0,2 1 0,0 0 0,2 1 0,1-1 0,0 2 0,2-1 0,-3 28 0,5-11 0,-10 101 0,0-30 0,4 0 0,10 165 0,1-252 0,0 0 0,1-1 0,1 1 0,2-1 0,0 0 0,1-1 0,2 0 0,0 0 0,1 0 0,1-2 0,1 1 0,1-2 0,29 32 0,4 1 0,3-3 0,102 78 0,-10-28 0,233 123 0,-227-145 0,283 105 0,-185-107-277,458 78 0,214-18-933,-84-43 1210,-573-67 0,979 79 430,-930-93 534,-94-5-594,1202 20-370,-1333-28 0,139-23 0,-186 18 0,0-2 0,0-1 0,-1-2 0,-1-2 0,68-36 0,-91 42 0,0-1 0,0-1 0,-1 0 0,0 0 0,-1-1 0,0-1 0,-1 0 0,0-1 0,-1 0 0,-1 0 0,9-17 0,4-15 0,-3-2 0,16-57 0,-13 38 0,-3 6 0,-3-1 0,-2 0 0,4-72 0,-9-186 0,-12 252 0,-2 0 0,-4 1 0,-2 0 0,-40-119 0,11 71 0,-100-198 0,119 275 0,-1 1 0,-2 1 0,-1 2 0,-40-40 0,-132-109 0,190 176 0,-119-102-295,-6 7 0,-3 5-1,-170-89 1,-396-143 295,548 270 0,-2 7 0,-277-54 0,-520 6-209,-7 85 0,707 15 191,-169 3 1265,401-4-1213,1 2 0,-1 0-1,1 1 1,0 1 0,0 1-1,0 1 1,1 1-1,0 0 1,0 2 0,-34 20-1,-125 71-624,156-88-183,-15 7-6052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8:59:47.50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723 332 24575,'-17'11'0,"1"1"0,0 0 0,0 1 0,2 0 0,-20 23 0,0-1 0,-39 36 0,-140 105 0,195-163 0,0 0 0,1 1 0,1 1 0,0 0 0,1 1 0,1 1 0,0 0 0,2 1 0,0 1 0,0 0 0,-9 24 0,2 1 0,-33 92 0,44-111 0,1 1 0,1-1 0,-3 44 0,6-17 0,2 0 0,3 0 0,2 0 0,2-1 0,24 96 0,-23-127 0,0 0 0,1-1 0,1 0 0,1 0 0,12 17 0,68 83 0,-15-21 0,-42-55 0,3-1 0,1-2 0,67 56 0,-93-87 0,0-1 0,1-1 0,-1 0 0,2 0 0,14 4 0,-12-4 0,-1 0 0,1 1 0,14 10 0,18 14 0,1-1 0,1-4 0,86 37 0,169 43 0,-182-66 0,293 100 0,-100-52 0,7-28 0,-304-58 0,180 39 0,102 14 0,173 10 0,-11-2 0,53 3 0,-326-41 0,236 3 0,-191-21 0,338 4 0,-386-13 0,498 9 0,498 6 0,-764-16 0,3813 2 0,-4019-13 0,-156 7 0,10-2 0,78-22 0,-34 6 0,-7 3 0,175-62 0,-202 57 0,71-29 0,-117 42 0,0-1 0,46-31 0,16-26 0,-84 63 0,0 1 0,0-1 0,-1-1 0,0 0 0,-1 1 0,10-19 0,-9 15 0,1 0 0,0 1 0,15-18 0,-9 16 0,7-8 0,33-42 0,-13 11 0,15-20 0,-15 15 0,-23 33 0,-2-1 0,21-37 0,-31 50 0,1 1 0,1 0 0,9-12 0,12-16 0,-19 22 0,-1 0 0,-1-1 0,-1 1 0,0-1 0,-2-1 0,0 1 0,5-31 0,-7 11 0,0 1 0,-6-74 0,-1 82 0,0 1 0,-2 0 0,-1 1 0,-1 0 0,-1 0 0,-2 0 0,0 2 0,-2-1 0,-19-27 0,-20-22 0,-92-104 0,65 87 0,-189-195 0,-22 20 0,52 49 0,-162-115 0,295 259 0,89 65 0,1 1 0,-1 1 0,-1 0 0,1 1 0,-21-5 0,-21-8 0,47 14 0,-1 1 0,0 1 0,0-1 0,0 2 0,-16-2 0,28 4 0,-7-1-227,-1 1-1,1-1 1,-1 2-1,1-1 1,-13 4-1,6 1-6598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8:59:50.09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24575,'19'2'0,"-1"0"0,1 2 0,-1 0 0,0 1 0,0 1 0,25 12 0,-26-11 0,437 202 0,-168-22 0,-16 24 0,-105-81 0,-112-88 0,-3 3 0,-1 1 0,-3 2 0,-2 3 0,-2 1 0,54 88 0,82 180 0,-132-225 0,49 146 0,-71-172 0,60 119 0,-47-107 0,52 166 0,-66-175 0,-8-17 0,-3 1 0,10 108 0,-14-90 0,22 89 0,-2-12 0,-17-64 0,0 94 0,-12 704-1365,1-868-5461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8:59:53.7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 3 24575,'11'24'0,"-2"1"0,8 31 0,0-1 0,-2-11 0,47 151 0,-24-61 0,-31-118 0,0-1 0,18 28 0,-11-19 0,-14-24 0,0 0 0,0-1 0,0 1 0,0 0 0,0 0 0,0 0 0,0 0 0,0 0 0,0 0 0,0 0 0,0 0 0,0 0 0,0 0 0,0 0 0,0-1 0,1 1 0,-1 0 0,0 0 0,0 0 0,0 0 0,0 0 0,0 0 0,0 0 0,0 0 0,0 0 0,0 0 0,0 0 0,0 0 0,0 0 0,0 0 0,1 0 0,-1 0 0,0 0 0,0 0 0,0 0 0,0 0 0,0 0 0,0 0 0,0 0 0,0 0 0,0 0 0,1 0 0,-1 0 0,0 0 0,0 0 0,0 0 0,0 0 0,0 0 0,0 0 0,0 0 0,0 0 0,0 0 0,0 0 0,0 0 0,0 0 0,1 0 0,-1 0 0,0 0 0,0 0 0,0 0 0,0 1 0,0-1 0,0 0 0,0 0 0,0 0 0,0 0 0,0 0 0,2-13 0,0-16 0,-4-477 0,2 504 0,0-1 0,0 1 0,0 0 0,0-1 0,0 1 0,0 0 0,-1-1 0,1 1 0,-1 0 0,1-1 0,-1 1 0,0 0 0,0 0 0,0 0 0,0 0 0,0 0 0,-1 0 0,1 0 0,-1 0 0,1 1 0,-1-1 0,1 0 0,-1 1 0,0-1 0,0 1 0,0 0 0,0 0 0,0-1 0,0 1 0,0 0 0,0 1 0,-1-1 0,1 0 0,0 1 0,0-1 0,-1 1 0,-3 0 0,-22-3 0,1 2 0,0 1 0,-45 5 0,70-5 0,1 0 0,-1 0 0,1 0 0,-1 1 0,1-1 0,-1 0 0,1 1 0,-1-1 0,1 1 0,-1-1 0,1 1 0,0 0 0,-1 0 0,1-1 0,0 1 0,0 0 0,-1 0 0,1 0 0,0 0 0,-1 3 0,1-3 0,1 0 0,0 0 0,-1 1 0,1-1 0,0 0 0,0 1 0,0-1 0,0 0 0,0 0 0,1 1 0,-1-1 0,0 0 0,0 0 0,1 1 0,-1-1 0,1 0 0,-1 0 0,1 0 0,1 2 0,4 7 0,2 0 0,-1-1 0,1 0 0,11 9 0,-9-9 0,33 44 0,-35-41 0,0-1 0,1-1 0,0 0 0,1 0 0,0-1 0,15 12 0,-22-20 0,0 1 0,-1 0 0,1 1 0,-1-1 0,0 0 0,1 1 0,-1-1 0,3 5 0,-5-6 0,1 0 0,-1 0 0,1 0 0,-1 0 0,1 0 0,-1 0 0,0 0 0,1 0 0,-1 0 0,0 0 0,0 0 0,0 0 0,0 0 0,0 0 0,0 0 0,0 0 0,0 0 0,0 0 0,0 0 0,-1 0 0,1 0 0,0 0 0,-1 0 0,1 0 0,-1-1 0,1 1 0,-1 0 0,1 0 0,-1 0 0,0 1 0,0-2 0,0 1 0,0-1 0,0 1 0,0-1 0,0 1 0,0-1 0,0 0 0,1 0 0,-1 1 0,0-1 0,0 0 0,0 0 0,0 0 0,0 0 0,0 0 0,0 0 0,0 0 0,0-1 0,0 1 0,0 0 0,0 0 0,0-1 0,0 1 0,0 0 0,0-1 0,1 1 0,-1-1 0,0 0 0,0 1 0,0-2 0,-24-20 0,19 13 0,0 0 0,0 0 0,0-1 0,1 1 0,1-1 0,0 0 0,0-1 0,1 1 0,0-1 0,-2-17 0,-4-15 0,-6 10 0,12 28 0,1 0 0,-1-1 0,1 1 0,0-1 0,0 1 0,1-1 0,-2-6 0,3 11 0,0-1 0,0 0 0,1 1 0,-1-1 0,0 1 0,1-1 0,-1 0 0,1 1 0,0-1 0,-1 1 0,1 0 0,0-1 0,0 1 0,0-1 0,0 1 0,0 0 0,0 0 0,0 0 0,0-1 0,0 1 0,1 0 0,-1 1 0,1-1 0,-1 0 0,0 0 0,1 0 0,-1 1 0,1-1 0,0 1 0,1-1 0,0 0 0,0 0 0,0 0 0,0 0 0,0 0 0,0 1 0,0-1 0,0 1 0,0 0 0,0 0 0,0 0 0,0 0 0,0 1 0,0-1 0,0 1 0,0-1 0,0 1 0,0 0 0,4 2 0,-5-1 0,1 0 0,-1 0 0,0 0 0,0 0 0,0 0 0,-1 0 0,1 0 0,0 1 0,-1-1 0,0 1 0,1-1 0,-1 1 0,0 0 0,0-1 0,0 1 0,-1 0 0,1-1 0,-1 1 0,0 0 0,1 3 0,1 54 0,-2-37 0,1-1 0,5 30 0,3 35 0,-8-67 0,1 0 0,0 0 0,2 0 0,8 28 0,-6-32-1365,-1-3-5461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07.786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581 1 24575,'-7'1'0,"0"1"0,1-1 0,-1 1 0,1 1 0,-1-1 0,1 1 0,0 0 0,-9 7 0,-7 2 0,-11 7 0,-58 42 0,54-35 0,26-17 0,0 1 0,0 0 0,-14 18 0,-18 17 0,21-25 0,0 1 0,-31 39 0,42-45 0,0 1 0,1 0 0,1 1 0,1 0 0,-9 24 0,-5 17 0,14-39 0,0 0 0,1 0 0,2 1 0,0 0 0,0 0 0,-1 38 0,6-45 0,0 1 0,1 0 0,1-1 0,0 1 0,1-1 0,0 1 0,1-1 0,7 15 0,-8-21 0,1-1 0,-1 0 0,1 0 0,0 0 0,1-1 0,-1 1 0,1-1 0,0 0 0,0 0 0,1-1 0,0 0 0,-1 0 0,1 0 0,1 0 0,-1-1 0,0 0 0,12 3 0,37 18 0,-8-3 0,12 5 0,-44-19 0,0 0 0,0-1 0,24 6 0,-29-9 0,0 1 0,-1 0 0,1 0 0,13 8 0,19 10 0,-30-17 0,0 1 0,0 0 0,15 12 0,-19-12 0,1 0 0,0-1 0,0 0 0,0 0 0,0-1 0,20 6 0,12-2 0,1-2 0,0-2 0,60-1 0,-91-3 0,9 0 0,0-1 0,36-5 0,-49 4 0,-1 0 0,1 0 0,0-1 0,0 0 0,-1 0 0,0 0 0,1-1 0,-1 0 0,-1 0 0,1 0 0,7-8 0,-10 9 0,20-20 0,26-33 0,-43 48 0,0-1 0,-1 1 0,0-1 0,0-1 0,-1 1 0,0-1 0,0 0 0,2-12 0,0-5 0,15-35 0,-14 44 0,0-1 0,-2 1 0,0-1 0,-1 0 0,1-25 0,-3-122 0,-4 135 0,0 0 0,-3 0 0,-10-41 0,11 60 0,0 1 0,-1 0 0,0-1 0,-1 2 0,0-1 0,-1 1 0,-8-11 0,-1 3 0,-1 0 0,-29-25 0,21 20 0,21 18 0,0 1 0,0 0 0,0 0 0,-1 0 0,1 1 0,-1-1 0,0 1 0,0 0 0,0 1 0,0-1 0,-1 1 0,-10-3 0,-13-1 116,-6 0-857,-47-3 1,60 8-6086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13.502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85 0 24575,'-12'143'0,"3"-70"0,1-2 0,-5 75 0,13-131 0,-11 352 0,3-143 0,-1 19 0,-5 283 0,15-355 0,-1-144 0,4 114 0,-2-121 0,2 1 0,-1 0 0,2-1 0,13 34 0,87 202 0,-92-227 0,2-1 0,31 47 0,-25-43 0,21 44 0,-19-26 0,2-1 0,3-1 0,65 87 0,-49-82 0,59 54 0,-86-92 0,2-2 0,22 14 0,-20-14 0,29 24 0,-18-10 0,-4-5 0,-2 2 0,36 40 0,-40-36 0,1-2 0,1-1 0,31 27 0,-23-29 0,36 20 0,-20-14 0,2 7 0,-33-23 0,0 0 0,25 12 0,266 106 0,-284-122 0,161 69 0,-81-33 0,-69-31 0,1-2 0,71 13 0,78 2 0,-93-16 0,532 110 0,-412-71 0,-103-26 0,174 62 0,-206-55 0,240 91 0,7-23 0,-249-80 0,0 3 0,-1 4 0,110 54 0,150 70 0,-167-79 0,-127-51 0,64 43 0,-22-11 0,114 45 0,16 10 0,-119-45 0,-8-4 0,6 0 0,99 54 0,-169-100 0,-1 0 0,-1 1 0,0 1 0,0 1 0,29 31 0,-27-27 0,29 20 0,15 13 0,16 18 0,-43-33 0,2-1 0,88 60 0,-118-88 0,0 0 0,0 0 0,10 13 0,-11-12 0,0 0 0,0 0 0,14 9 0,5 2 0,-2 2 0,0 1 0,31 36 0,-41-42 0,14 16 0,-9-9 0,1-1 0,1-2 0,35 26 0,-14-13 0,77 76 0,-77-67 0,56 42 0,-87-74 0,0 0 0,-1 0 0,-1 1 0,0 1 0,0 0 0,16 27 0,28 41 0,96 108 0,-61-78 0,-83-101 0,0 1 0,8 18 0,-11-20 0,1 0 0,0 0 0,1 0 0,10 12 0,-4-8 0,-1 0 0,-1 1 0,0 0 0,9 20 0,-9-18 0,1 0 0,1 0 0,25 25 0,-21-24 0,-1 1 0,15 21 0,-18-22-1365,-2-3-5461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2T09:00:15.175"/>
    </inkml:context>
    <inkml:brush xml:id="br0">
      <inkml:brushProperty name="width" value="0.05" units="cm"/>
      <inkml:brushProperty name="height" value="0.05" units="cm"/>
      <inkml:brushProperty name="color" value="#FFFF00"/>
    </inkml:brush>
  </inkml:definitions>
  <inkml:trace contextRef="#ctx0" brushRef="#br0">1 120 24575,'32'13'0,"58"32"0,-45-21 0,103 55 0,177 83 0,-306-152 0,-42-20 0,13 4 0,0-1 0,0 0 0,1-1 0,0 0 0,1 0 0,0-1 0,0 0 0,-8-11 0,-2-10 0,-23-48 0,38 73 0,-4-8 0,0 0 0,-1 1 0,0 0 0,-1 1 0,-1 0 0,0 0 0,0 1 0,-1 0 0,-22-15 0,28 22-72,0-1 1,0 1-1,1-1 0,-1 0 0,1-1 0,0 1 0,0-1 0,0 1 1,1-1-1,-1 0 0,1-1 0,0 1 0,1-1 0,0 1 0,-1-1 1,2 0-1,-1 0 0,-1-10 0,2-2-6754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63E7C-2FDC-42C0-A79E-EDD17F8B8F81}" type="datetimeFigureOut">
              <a:rPr lang="it-IT" smtClean="0"/>
              <a:t>12/07/2023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B2AA-B10B-4E74-A390-0626443EF72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8460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27685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237843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82508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70968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780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For </a:t>
            </a:r>
            <a:r>
              <a:rPr lang="it-IT" dirty="0" err="1"/>
              <a:t>these</a:t>
            </a:r>
            <a:r>
              <a:rPr lang="it-IT" baseline="0" dirty="0"/>
              <a:t> </a:t>
            </a:r>
            <a:r>
              <a:rPr lang="it-IT" baseline="0" dirty="0" err="1"/>
              <a:t>reasons</a:t>
            </a:r>
            <a:r>
              <a:rPr lang="it-IT" baseline="0" dirty="0"/>
              <a:t>, the model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based</a:t>
            </a:r>
            <a:r>
              <a:rPr lang="it-IT" baseline="0" dirty="0"/>
              <a:t> on </a:t>
            </a:r>
            <a:r>
              <a:rPr lang="it-IT" baseline="0" dirty="0" err="1"/>
              <a:t>one</a:t>
            </a:r>
            <a:r>
              <a:rPr lang="it-IT" baseline="0" dirty="0"/>
              <a:t> </a:t>
            </a:r>
            <a:r>
              <a:rPr lang="it-IT" baseline="0" dirty="0" err="1"/>
              <a:t>dimensional</a:t>
            </a:r>
            <a:r>
              <a:rPr lang="it-IT" baseline="0" dirty="0"/>
              <a:t> and </a:t>
            </a:r>
            <a:r>
              <a:rPr lang="it-IT" baseline="0" dirty="0" err="1"/>
              <a:t>transient</a:t>
            </a:r>
            <a:r>
              <a:rPr lang="it-IT" baseline="0" dirty="0"/>
              <a:t> flow </a:t>
            </a:r>
            <a:r>
              <a:rPr lang="it-IT" baseline="0" dirty="0" err="1"/>
              <a:t>equations</a:t>
            </a:r>
            <a:r>
              <a:rPr lang="it-IT" baseline="0" dirty="0"/>
              <a:t>, </a:t>
            </a:r>
            <a:r>
              <a:rPr lang="it-IT" baseline="0" dirty="0" err="1"/>
              <a:t>namely</a:t>
            </a:r>
            <a:r>
              <a:rPr lang="it-IT" baseline="0" dirty="0"/>
              <a:t> the </a:t>
            </a:r>
            <a:r>
              <a:rPr lang="it-IT" baseline="0" dirty="0" err="1"/>
              <a:t>conservation</a:t>
            </a:r>
            <a:r>
              <a:rPr lang="it-IT" baseline="0" dirty="0"/>
              <a:t> of mass and of </a:t>
            </a:r>
            <a:r>
              <a:rPr lang="it-IT" baseline="0" dirty="0" err="1"/>
              <a:t>momentum</a:t>
            </a:r>
            <a:r>
              <a:rPr lang="it-IT" baseline="0" dirty="0"/>
              <a:t>. The gas flow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assumed</a:t>
            </a:r>
            <a:r>
              <a:rPr lang="it-IT" baseline="0" dirty="0"/>
              <a:t> to be </a:t>
            </a:r>
            <a:r>
              <a:rPr lang="it-IT" baseline="0" dirty="0" err="1"/>
              <a:t>iso-thermal</a:t>
            </a:r>
            <a:r>
              <a:rPr lang="it-IT" baseline="0" dirty="0"/>
              <a:t>, </a:t>
            </a:r>
            <a:r>
              <a:rPr lang="it-IT" baseline="0" dirty="0" err="1"/>
              <a:t>which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a </a:t>
            </a:r>
            <a:r>
              <a:rPr lang="it-IT" baseline="0" dirty="0" err="1"/>
              <a:t>rather</a:t>
            </a:r>
            <a:r>
              <a:rPr lang="it-IT" baseline="0" dirty="0"/>
              <a:t> common and </a:t>
            </a:r>
            <a:r>
              <a:rPr lang="it-IT" baseline="0" dirty="0" err="1"/>
              <a:t>accepted</a:t>
            </a:r>
            <a:r>
              <a:rPr lang="it-IT" baseline="0" dirty="0"/>
              <a:t> </a:t>
            </a:r>
            <a:r>
              <a:rPr lang="it-IT" baseline="0" dirty="0" err="1"/>
              <a:t>simplification</a:t>
            </a:r>
            <a:r>
              <a:rPr lang="it-IT" baseline="0" dirty="0"/>
              <a:t> for gas network </a:t>
            </a:r>
            <a:r>
              <a:rPr lang="it-IT" baseline="0" dirty="0" err="1"/>
              <a:t>modeling</a:t>
            </a:r>
            <a:r>
              <a:rPr lang="it-IT" baseline="0" dirty="0"/>
              <a:t> </a:t>
            </a:r>
            <a:r>
              <a:rPr lang="it-IT" baseline="0" dirty="0" err="1"/>
              <a:t>througout</a:t>
            </a:r>
            <a:r>
              <a:rPr lang="it-IT" baseline="0" dirty="0"/>
              <a:t> the </a:t>
            </a:r>
            <a:r>
              <a:rPr lang="it-IT" baseline="0" dirty="0" err="1"/>
              <a:t>literature</a:t>
            </a:r>
            <a:r>
              <a:rPr lang="it-IT" baseline="0" dirty="0"/>
              <a:t>, </a:t>
            </a:r>
            <a:r>
              <a:rPr lang="it-IT" baseline="0" dirty="0" err="1"/>
              <a:t>thus</a:t>
            </a:r>
            <a:r>
              <a:rPr lang="it-IT" baseline="0" dirty="0"/>
              <a:t> the </a:t>
            </a:r>
            <a:r>
              <a:rPr lang="it-IT" baseline="0" dirty="0" err="1"/>
              <a:t>equation</a:t>
            </a:r>
            <a:r>
              <a:rPr lang="it-IT" baseline="0" dirty="0"/>
              <a:t> of </a:t>
            </a:r>
            <a:r>
              <a:rPr lang="it-IT" baseline="0" dirty="0" err="1"/>
              <a:t>concentration</a:t>
            </a:r>
            <a:r>
              <a:rPr lang="it-IT" baseline="0" dirty="0"/>
              <a:t> of </a:t>
            </a:r>
            <a:r>
              <a:rPr lang="it-IT" baseline="0" dirty="0" err="1"/>
              <a:t>energy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not</a:t>
            </a:r>
            <a:r>
              <a:rPr lang="it-IT" baseline="0" dirty="0"/>
              <a:t> </a:t>
            </a:r>
            <a:r>
              <a:rPr lang="it-IT" baseline="0" dirty="0" err="1"/>
              <a:t>necessary</a:t>
            </a:r>
            <a:r>
              <a:rPr lang="it-IT" baseline="0" dirty="0"/>
              <a:t>. In the end the multi-component </a:t>
            </a:r>
            <a:r>
              <a:rPr lang="it-IT" baseline="0" dirty="0" err="1"/>
              <a:t>feature</a:t>
            </a:r>
            <a:r>
              <a:rPr lang="it-IT" baseline="0" dirty="0"/>
              <a:t> </a:t>
            </a:r>
            <a:r>
              <a:rPr lang="it-IT" baseline="0" dirty="0" err="1"/>
              <a:t>is</a:t>
            </a:r>
            <a:r>
              <a:rPr lang="it-IT" baseline="0" dirty="0"/>
              <a:t> </a:t>
            </a:r>
            <a:r>
              <a:rPr lang="it-IT" baseline="0" dirty="0" err="1"/>
              <a:t>crucial</a:t>
            </a:r>
            <a:r>
              <a:rPr lang="it-IT" baseline="0" dirty="0"/>
              <a:t> for the </a:t>
            </a:r>
            <a:r>
              <a:rPr lang="it-IT" baseline="0" dirty="0" err="1"/>
              <a:t>purpose</a:t>
            </a:r>
            <a:r>
              <a:rPr lang="it-IT" baseline="0" dirty="0"/>
              <a:t> of multi-gas </a:t>
            </a:r>
            <a:r>
              <a:rPr lang="it-IT" baseline="0" dirty="0" err="1"/>
              <a:t>framework</a:t>
            </a:r>
            <a:r>
              <a:rPr lang="it-IT" baseline="0" dirty="0"/>
              <a:t> </a:t>
            </a:r>
            <a:r>
              <a:rPr lang="it-IT" baseline="0" dirty="0" err="1"/>
              <a:t>modeling</a:t>
            </a:r>
            <a:r>
              <a:rPr lang="it-IT" baseline="0" dirty="0"/>
              <a:t>. </a:t>
            </a:r>
          </a:p>
          <a:p>
            <a:r>
              <a:rPr lang="it-IT" baseline="0" dirty="0"/>
              <a:t>The </a:t>
            </a:r>
            <a:r>
              <a:rPr lang="it-IT" baseline="0" dirty="0" err="1"/>
              <a:t>physical</a:t>
            </a:r>
            <a:r>
              <a:rPr lang="it-IT" baseline="0" dirty="0"/>
              <a:t> model </a:t>
            </a:r>
            <a:r>
              <a:rPr lang="it-IT" baseline="0" dirty="0" err="1"/>
              <a:t>needs</a:t>
            </a:r>
            <a:r>
              <a:rPr lang="it-IT" baseline="0" dirty="0"/>
              <a:t> to be </a:t>
            </a:r>
            <a:r>
              <a:rPr lang="it-IT" baseline="0" dirty="0" err="1"/>
              <a:t>provided</a:t>
            </a:r>
            <a:r>
              <a:rPr lang="it-IT" baseline="0" dirty="0"/>
              <a:t> with </a:t>
            </a:r>
            <a:r>
              <a:rPr lang="it-IT" baseline="0" dirty="0" err="1"/>
              <a:t>parameter</a:t>
            </a:r>
            <a:r>
              <a:rPr lang="it-IT" baseline="0" dirty="0"/>
              <a:t> of the gas network and </a:t>
            </a:r>
            <a:r>
              <a:rPr lang="it-IT" baseline="0" dirty="0" err="1"/>
              <a:t>operational</a:t>
            </a:r>
            <a:r>
              <a:rPr lang="it-IT" baseline="0" dirty="0"/>
              <a:t> data: </a:t>
            </a:r>
            <a:r>
              <a:rPr lang="it-IT" baseline="0" dirty="0" err="1"/>
              <a:t>concerning</a:t>
            </a:r>
            <a:r>
              <a:rPr lang="it-IT" baseline="0" dirty="0"/>
              <a:t> the </a:t>
            </a:r>
            <a:r>
              <a:rPr lang="it-IT" baseline="0" dirty="0" err="1"/>
              <a:t>parameter</a:t>
            </a:r>
            <a:r>
              <a:rPr lang="it-IT" baseline="0" dirty="0"/>
              <a:t>: the </a:t>
            </a:r>
            <a:r>
              <a:rPr lang="it-IT" baseline="0" dirty="0" err="1"/>
              <a:t>topology</a:t>
            </a:r>
            <a:r>
              <a:rPr lang="it-IT" baseline="0" dirty="0"/>
              <a:t> (the network </a:t>
            </a:r>
            <a:r>
              <a:rPr lang="it-IT" baseline="0" dirty="0" err="1"/>
              <a:t>structure</a:t>
            </a:r>
            <a:r>
              <a:rPr lang="it-IT" baseline="0" dirty="0"/>
              <a:t>, the connection </a:t>
            </a:r>
            <a:r>
              <a:rPr lang="it-IT" baseline="0" dirty="0" err="1"/>
              <a:t>between</a:t>
            </a:r>
            <a:r>
              <a:rPr lang="it-IT" baseline="0" dirty="0"/>
              <a:t> </a:t>
            </a:r>
            <a:r>
              <a:rPr lang="it-IT" baseline="0" dirty="0" err="1"/>
              <a:t>pipes</a:t>
            </a:r>
            <a:r>
              <a:rPr lang="it-IT" baseline="0" dirty="0"/>
              <a:t>) and the </a:t>
            </a:r>
            <a:r>
              <a:rPr lang="it-IT" baseline="0" dirty="0" err="1"/>
              <a:t>technical</a:t>
            </a:r>
            <a:r>
              <a:rPr lang="it-IT" baseline="0" dirty="0"/>
              <a:t> </a:t>
            </a:r>
            <a:r>
              <a:rPr lang="it-IT" baseline="0" dirty="0" err="1"/>
              <a:t>features</a:t>
            </a:r>
            <a:r>
              <a:rPr lang="it-IT" baseline="0" dirty="0"/>
              <a:t> of the </a:t>
            </a:r>
            <a:r>
              <a:rPr lang="it-IT" baseline="0" dirty="0" err="1"/>
              <a:t>pipes</a:t>
            </a:r>
            <a:r>
              <a:rPr lang="it-IT" baseline="0" dirty="0"/>
              <a:t> are </a:t>
            </a:r>
            <a:r>
              <a:rPr lang="it-IT" baseline="0" dirty="0" err="1"/>
              <a:t>needed</a:t>
            </a:r>
            <a:r>
              <a:rPr lang="it-IT" baseline="0" dirty="0"/>
              <a:t>; </a:t>
            </a:r>
            <a:r>
              <a:rPr lang="it-IT" baseline="0" dirty="0" err="1"/>
              <a:t>as</a:t>
            </a:r>
            <a:r>
              <a:rPr lang="it-IT" baseline="0" dirty="0"/>
              <a:t> of the </a:t>
            </a:r>
            <a:r>
              <a:rPr lang="it-IT" baseline="0" dirty="0" err="1"/>
              <a:t>operational</a:t>
            </a:r>
            <a:r>
              <a:rPr lang="it-IT" baseline="0" dirty="0"/>
              <a:t> data, the </a:t>
            </a:r>
            <a:r>
              <a:rPr lang="it-IT" baseline="0" dirty="0" err="1"/>
              <a:t>inputs</a:t>
            </a:r>
            <a:r>
              <a:rPr lang="it-IT" baseline="0" dirty="0"/>
              <a:t>, gas </a:t>
            </a:r>
            <a:r>
              <a:rPr lang="it-IT" baseline="0" dirty="0" err="1"/>
              <a:t>profiles</a:t>
            </a:r>
            <a:r>
              <a:rPr lang="it-IT" baseline="0" dirty="0"/>
              <a:t> </a:t>
            </a:r>
            <a:r>
              <a:rPr lang="it-IT" baseline="0" dirty="0" err="1"/>
              <a:t>at</a:t>
            </a:r>
            <a:r>
              <a:rPr lang="it-IT" baseline="0" dirty="0"/>
              <a:t> outlet </a:t>
            </a:r>
            <a:r>
              <a:rPr lang="it-IT" baseline="0" dirty="0" err="1"/>
              <a:t>nodes</a:t>
            </a:r>
            <a:r>
              <a:rPr lang="it-IT" baseline="0" dirty="0"/>
              <a:t> and pressure and </a:t>
            </a:r>
            <a:r>
              <a:rPr lang="it-IT" baseline="0" dirty="0" err="1"/>
              <a:t>composition</a:t>
            </a:r>
            <a:r>
              <a:rPr lang="it-IT" baseline="0" dirty="0"/>
              <a:t> </a:t>
            </a:r>
            <a:r>
              <a:rPr lang="it-IT" baseline="0" dirty="0" err="1"/>
              <a:t>values</a:t>
            </a:r>
            <a:r>
              <a:rPr lang="it-IT" baseline="0" dirty="0"/>
              <a:t> </a:t>
            </a:r>
            <a:r>
              <a:rPr lang="it-IT" baseline="0" dirty="0" err="1"/>
              <a:t>at</a:t>
            </a:r>
            <a:r>
              <a:rPr lang="it-IT" baseline="0" dirty="0"/>
              <a:t> the </a:t>
            </a:r>
            <a:r>
              <a:rPr lang="it-IT" baseline="0" dirty="0" err="1"/>
              <a:t>injection</a:t>
            </a:r>
            <a:r>
              <a:rPr lang="it-IT" baseline="0" dirty="0"/>
              <a:t> </a:t>
            </a:r>
            <a:r>
              <a:rPr lang="it-IT" baseline="0" dirty="0" err="1"/>
              <a:t>nodes</a:t>
            </a:r>
            <a:r>
              <a:rPr lang="it-IT" baseline="0" dirty="0"/>
              <a:t> are </a:t>
            </a:r>
            <a:r>
              <a:rPr lang="it-IT" baseline="0" dirty="0" err="1"/>
              <a:t>needed</a:t>
            </a:r>
            <a:r>
              <a:rPr lang="it-IT" baseline="0" dirty="0"/>
              <a:t>.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60289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145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670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41590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To </a:t>
            </a:r>
            <a:r>
              <a:rPr lang="it-IT" dirty="0" err="1"/>
              <a:t>try</a:t>
            </a:r>
            <a:r>
              <a:rPr lang="it-IT" baseline="0" dirty="0"/>
              <a:t> and </a:t>
            </a:r>
            <a:r>
              <a:rPr lang="it-IT" baseline="0" dirty="0" err="1"/>
              <a:t>answer</a:t>
            </a:r>
            <a:r>
              <a:rPr lang="it-IT" baseline="0" dirty="0"/>
              <a:t> </a:t>
            </a:r>
            <a:r>
              <a:rPr lang="it-IT" baseline="0" dirty="0" err="1"/>
              <a:t>these</a:t>
            </a:r>
            <a:r>
              <a:rPr lang="it-IT" baseline="0" dirty="0"/>
              <a:t> </a:t>
            </a:r>
            <a:r>
              <a:rPr lang="it-IT" baseline="0" dirty="0" err="1"/>
              <a:t>questions</a:t>
            </a:r>
            <a:r>
              <a:rPr lang="it-IT" baseline="0" dirty="0"/>
              <a:t>, a gas network model </a:t>
            </a:r>
            <a:r>
              <a:rPr lang="it-IT" baseline="0" dirty="0" err="1"/>
              <a:t>was</a:t>
            </a:r>
            <a:r>
              <a:rPr lang="it-IT" baseline="0" dirty="0"/>
              <a:t> </a:t>
            </a:r>
            <a:r>
              <a:rPr lang="it-IT" baseline="0" dirty="0" err="1"/>
              <a:t>developed</a:t>
            </a:r>
            <a:r>
              <a:rPr lang="it-IT" baseline="0" dirty="0"/>
              <a:t> in </a:t>
            </a:r>
            <a:r>
              <a:rPr lang="it-IT" baseline="0" dirty="0" err="1"/>
              <a:t>order</a:t>
            </a:r>
            <a:r>
              <a:rPr lang="it-IT" baseline="0" dirty="0"/>
              <a:t> to simulate the </a:t>
            </a:r>
            <a:r>
              <a:rPr lang="it-IT" baseline="0" dirty="0" err="1"/>
              <a:t>transient</a:t>
            </a:r>
            <a:r>
              <a:rPr lang="it-IT" baseline="0" dirty="0"/>
              <a:t> </a:t>
            </a:r>
            <a:r>
              <a:rPr lang="it-IT" baseline="0" dirty="0" err="1"/>
              <a:t>behoviour</a:t>
            </a:r>
            <a:r>
              <a:rPr lang="it-IT" baseline="0" dirty="0"/>
              <a:t> of the gas network </a:t>
            </a:r>
            <a:r>
              <a:rPr lang="it-IT" baseline="0" dirty="0" err="1"/>
              <a:t>both</a:t>
            </a:r>
            <a:r>
              <a:rPr lang="it-IT" baseline="0" dirty="0"/>
              <a:t> in </a:t>
            </a:r>
            <a:r>
              <a:rPr lang="it-IT" baseline="0" dirty="0" err="1"/>
              <a:t>fluid-dynamic</a:t>
            </a:r>
            <a:r>
              <a:rPr lang="it-IT" baseline="0" dirty="0"/>
              <a:t> </a:t>
            </a:r>
            <a:r>
              <a:rPr lang="it-IT" baseline="0" dirty="0" err="1"/>
              <a:t>terms</a:t>
            </a:r>
            <a:r>
              <a:rPr lang="it-IT" baseline="0" dirty="0"/>
              <a:t> and from the </a:t>
            </a:r>
            <a:r>
              <a:rPr lang="it-IT" baseline="0" dirty="0" err="1"/>
              <a:t>point</a:t>
            </a:r>
            <a:r>
              <a:rPr lang="it-IT" baseline="0" dirty="0"/>
              <a:t> of </a:t>
            </a:r>
            <a:r>
              <a:rPr lang="it-IT" baseline="0" dirty="0" err="1"/>
              <a:t>view</a:t>
            </a:r>
            <a:r>
              <a:rPr lang="it-IT" baseline="0" dirty="0"/>
              <a:t> of the </a:t>
            </a:r>
            <a:r>
              <a:rPr lang="it-IT" baseline="0" dirty="0" err="1"/>
              <a:t>quality</a:t>
            </a:r>
            <a:r>
              <a:rPr lang="it-IT" baseline="0" dirty="0"/>
              <a:t> </a:t>
            </a:r>
            <a:r>
              <a:rPr lang="it-IT" baseline="0" dirty="0" err="1"/>
              <a:t>perturbation</a:t>
            </a:r>
            <a:r>
              <a:rPr lang="it-IT" baseline="0" dirty="0"/>
              <a:t>  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6533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5264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72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5B2AA-B10B-4E74-A390-0626443EF729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869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 b="1">
                <a:latin typeface="Trebuchet MS" panose="020B0603020202020204" pitchFamily="34" charset="0"/>
              </a:defRPr>
            </a:lvl1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titolo</a:t>
            </a:r>
            <a:endParaRPr lang="en-US" noProof="0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 dirty="0"/>
              <a:t>Fare </a:t>
            </a:r>
            <a:r>
              <a:rPr lang="en-US" noProof="0" dirty="0" err="1"/>
              <a:t>clic</a:t>
            </a:r>
            <a:r>
              <a:rPr lang="en-US" noProof="0" dirty="0"/>
              <a:t> per </a:t>
            </a:r>
            <a:r>
              <a:rPr lang="en-US" noProof="0" dirty="0" err="1"/>
              <a:t>modificare</a:t>
            </a:r>
            <a:r>
              <a:rPr lang="en-US" noProof="0" dirty="0"/>
              <a:t> lo stile del </a:t>
            </a:r>
            <a:r>
              <a:rPr lang="en-US" noProof="0" dirty="0" err="1"/>
              <a:t>sottotitolo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</p:txBody>
      </p:sp>
      <p:cxnSp>
        <p:nvCxnSpPr>
          <p:cNvPr id="8" name="Connettore 1 14"/>
          <p:cNvCxnSpPr/>
          <p:nvPr userDrawn="1"/>
        </p:nvCxnSpPr>
        <p:spPr>
          <a:xfrm>
            <a:off x="1773765" y="3555780"/>
            <a:ext cx="8640000" cy="0"/>
          </a:xfrm>
          <a:prstGeom prst="line">
            <a:avLst/>
          </a:prstGeom>
          <a:ln>
            <a:solidFill>
              <a:srgbClr val="2F3360"/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9" name="Gruppo 8"/>
          <p:cNvGrpSpPr>
            <a:grpSpLocks noChangeAspect="1"/>
          </p:cNvGrpSpPr>
          <p:nvPr userDrawn="1"/>
        </p:nvGrpSpPr>
        <p:grpSpPr>
          <a:xfrm>
            <a:off x="267509" y="343481"/>
            <a:ext cx="2230263" cy="680400"/>
            <a:chOff x="336089" y="451541"/>
            <a:chExt cx="2478071" cy="756000"/>
          </a:xfrm>
        </p:grpSpPr>
        <p:pic>
          <p:nvPicPr>
            <p:cNvPr id="11" name="Immagine 10" descr="logo_bluDENERG_Galfer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89" y="451541"/>
              <a:ext cx="1932728" cy="72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Immagine 11"/>
            <p:cNvPicPr>
              <a:picLocks noChangeAspect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8497" y="451541"/>
              <a:ext cx="495663" cy="756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438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5109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2465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115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38067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876683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-8467"/>
            <a:ext cx="12188825" cy="6866467"/>
            <a:chOff x="0" y="-8467"/>
            <a:chExt cx="12188825" cy="6866467"/>
          </a:xfrm>
        </p:grpSpPr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32233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09919"/>
            <a:ext cx="8132232" cy="596364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11" name="Segnaposto numero diapositiva 10"/>
          <p:cNvSpPr>
            <a:spLocks noGrp="1"/>
          </p:cNvSpPr>
          <p:nvPr>
            <p:ph type="sldNum" sz="quarter" idx="12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6C43D34-2C1C-48BE-A1E0-CFA9AC7FEC3F}" type="slidenum">
              <a:rPr lang="en-GB" smtClean="0"/>
              <a:pPr/>
              <a:t>‹N›</a:t>
            </a:fld>
            <a:endParaRPr lang="en-GB"/>
          </a:p>
        </p:txBody>
      </p:sp>
      <p:cxnSp>
        <p:nvCxnSpPr>
          <p:cNvPr id="15" name="Connettore 1 14"/>
          <p:cNvCxnSpPr/>
          <p:nvPr userDrawn="1"/>
        </p:nvCxnSpPr>
        <p:spPr>
          <a:xfrm>
            <a:off x="1507066" y="4142520"/>
            <a:ext cx="8132233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4"/>
          <p:cNvSpPr txBox="1">
            <a:spLocks/>
          </p:cNvSpPr>
          <p:nvPr userDrawn="1"/>
        </p:nvSpPr>
        <p:spPr>
          <a:xfrm>
            <a:off x="7671789" y="5483591"/>
            <a:ext cx="24363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b="1" dirty="0"/>
              <a:t>16 December 2019</a:t>
            </a:r>
          </a:p>
        </p:txBody>
      </p:sp>
      <p:sp>
        <p:nvSpPr>
          <p:cNvPr id="17" name="Segnaposto piè di pagina 9"/>
          <p:cNvSpPr txBox="1">
            <a:spLocks/>
          </p:cNvSpPr>
          <p:nvPr userDrawn="1"/>
        </p:nvSpPr>
        <p:spPr>
          <a:xfrm>
            <a:off x="1167163" y="5099473"/>
            <a:ext cx="5496284" cy="120032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200000"/>
              </a:lnSpc>
            </a:pPr>
            <a:r>
              <a:rPr lang="en-GB" sz="1600" b="1" i="1" dirty="0"/>
              <a:t>Academic Tutors: Pierluigi Leone,</a:t>
            </a:r>
            <a:r>
              <a:rPr lang="en-GB" sz="1600" b="1" i="1" baseline="0" dirty="0"/>
              <a:t> Gianfranco </a:t>
            </a:r>
            <a:r>
              <a:rPr lang="en-GB" sz="1600" b="1" i="1" baseline="0" dirty="0" err="1"/>
              <a:t>Chicco</a:t>
            </a:r>
            <a:endParaRPr lang="en-GB" sz="1600" b="1" i="1" dirty="0"/>
          </a:p>
          <a:p>
            <a:pPr>
              <a:lnSpc>
                <a:spcPct val="200000"/>
              </a:lnSpc>
            </a:pPr>
            <a:r>
              <a:rPr lang="en-GB" sz="1600" b="1" i="1" dirty="0"/>
              <a:t>PhD Student:         Marco Cavana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920" y="528514"/>
            <a:ext cx="3024369" cy="12639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A66C114-CE03-4AEE-8ED6-64DADD8EE543}"/>
              </a:ext>
            </a:extLst>
          </p:cNvPr>
          <p:cNvSpPr txBox="1"/>
          <p:nvPr userDrawn="1"/>
        </p:nvSpPr>
        <p:spPr>
          <a:xfrm>
            <a:off x="1507066" y="2020339"/>
            <a:ext cx="3121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b="1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Topic:</a:t>
            </a:r>
          </a:p>
        </p:txBody>
      </p:sp>
    </p:spTree>
    <p:extLst>
      <p:ext uri="{BB962C8B-B14F-4D97-AF65-F5344CB8AC3E}">
        <p14:creationId xmlns:p14="http://schemas.microsoft.com/office/powerpoint/2010/main" val="1130926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Font typeface="Wingdings" panose="05000000000000000000" pitchFamily="2" charset="2"/>
              <a:buChar char="Ø"/>
              <a:defRPr/>
            </a:lvl1pPr>
            <a:lvl2pPr marL="742950" indent="-28575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Ø"/>
              <a:defRPr/>
            </a:lvl3pPr>
            <a:lvl4pPr marL="1600200" indent="-228600">
              <a:buFont typeface="Wingdings" panose="05000000000000000000" pitchFamily="2" charset="2"/>
              <a:buChar char="Ø"/>
              <a:defRPr/>
            </a:lvl4pPr>
            <a:lvl5pPr marL="2057400" indent="-228600">
              <a:buFont typeface="Wingdings" panose="05000000000000000000" pitchFamily="2" charset="2"/>
              <a:buChar char="Ø"/>
              <a:defRPr/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ito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91374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o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0067" y="-3239"/>
            <a:ext cx="8935334" cy="866835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it-IT" dirty="0"/>
              <a:t>Fare clic per modificare lo stile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48733" y="1554827"/>
            <a:ext cx="8596668" cy="3880773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  <a:lvl2pPr>
              <a:defRPr sz="2400" b="1">
                <a:solidFill>
                  <a:schemeClr val="tx1"/>
                </a:solidFill>
              </a:defRPr>
            </a:lvl2pPr>
            <a:lvl3pPr>
              <a:defRPr sz="2000" b="1">
                <a:solidFill>
                  <a:schemeClr val="tx1"/>
                </a:solidFill>
              </a:defRPr>
            </a:lvl3pPr>
            <a:lvl4pPr>
              <a:defRPr sz="1800" b="1">
                <a:solidFill>
                  <a:schemeClr val="tx1"/>
                </a:solidFill>
              </a:defRPr>
            </a:lvl4pPr>
            <a:lvl5pPr>
              <a:defRPr sz="1800" b="1">
                <a:solidFill>
                  <a:schemeClr val="tx1"/>
                </a:solidFill>
              </a:defRPr>
            </a:lvl5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pic>
        <p:nvPicPr>
          <p:cNvPr id="9" name="Immagine 8"/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402"/>
          <a:stretch/>
        </p:blipFill>
        <p:spPr>
          <a:xfrm>
            <a:off x="10358657" y="29845"/>
            <a:ext cx="865056" cy="806492"/>
          </a:xfrm>
          <a:prstGeom prst="rect">
            <a:avLst/>
          </a:prstGeom>
          <a:ln>
            <a:noFill/>
          </a:ln>
        </p:spPr>
      </p:pic>
      <p:cxnSp>
        <p:nvCxnSpPr>
          <p:cNvPr id="11" name="Connettore 1 10"/>
          <p:cNvCxnSpPr/>
          <p:nvPr userDrawn="1"/>
        </p:nvCxnSpPr>
        <p:spPr>
          <a:xfrm flipH="1">
            <a:off x="110067" y="863596"/>
            <a:ext cx="11971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 userDrawn="1"/>
        </p:nvSpPr>
        <p:spPr>
          <a:xfrm>
            <a:off x="11176420" y="143258"/>
            <a:ext cx="1015580" cy="577081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 w="9525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it-IT" sz="1050" b="1" dirty="0">
                <a:ln>
                  <a:noFill/>
                </a:ln>
              </a:rPr>
              <a:t>ADD</a:t>
            </a:r>
          </a:p>
          <a:p>
            <a:pPr algn="ctr"/>
            <a:r>
              <a:rPr lang="it-IT" sz="1050" b="1" dirty="0">
                <a:ln>
                  <a:noFill/>
                </a:ln>
              </a:rPr>
              <a:t>COMPANY </a:t>
            </a:r>
          </a:p>
          <a:p>
            <a:pPr algn="ctr"/>
            <a:r>
              <a:rPr lang="it-IT" sz="1050" b="1" dirty="0">
                <a:ln>
                  <a:noFill/>
                </a:ln>
              </a:rPr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2720781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688" y="413621"/>
            <a:ext cx="10844561" cy="500070"/>
          </a:xfrm>
        </p:spPr>
        <p:txBody>
          <a:bodyPr>
            <a:normAutofit/>
          </a:bodyPr>
          <a:lstStyle>
            <a:lvl1pPr>
              <a:defRPr sz="3200" b="1">
                <a:latin typeface="Trebuchet MS" panose="020B0603020202020204" pitchFamily="34" charset="0"/>
              </a:defRPr>
            </a:lvl1pPr>
          </a:lstStyle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501957"/>
            <a:ext cx="5236029" cy="2675005"/>
          </a:xfrm>
        </p:spPr>
        <p:txBody>
          <a:bodyPr/>
          <a:lstStyle>
            <a:lvl1pPr>
              <a:defRPr sz="22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1CF8E76-7101-4BFF-9E58-B19ECF7D3F9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0" y="525111"/>
            <a:ext cx="461818" cy="277091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4"/>
              </a:solidFill>
            </a:endParaRPr>
          </a:p>
        </p:txBody>
      </p:sp>
      <p:cxnSp>
        <p:nvCxnSpPr>
          <p:cNvPr id="20" name="Connettore 1 10"/>
          <p:cNvCxnSpPr/>
          <p:nvPr userDrawn="1"/>
        </p:nvCxnSpPr>
        <p:spPr>
          <a:xfrm flipH="1">
            <a:off x="110067" y="977896"/>
            <a:ext cx="11971866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0"/>
          <p:cNvCxnSpPr/>
          <p:nvPr userDrawn="1"/>
        </p:nvCxnSpPr>
        <p:spPr>
          <a:xfrm flipH="1">
            <a:off x="110066" y="6302371"/>
            <a:ext cx="11971866" cy="0"/>
          </a:xfrm>
          <a:prstGeom prst="line">
            <a:avLst/>
          </a:prstGeom>
          <a:ln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2"/>
          <p:cNvCxnSpPr/>
          <p:nvPr userDrawn="1"/>
        </p:nvCxnSpPr>
        <p:spPr>
          <a:xfrm>
            <a:off x="13133215" y="1527177"/>
            <a:ext cx="396161" cy="0"/>
          </a:xfrm>
          <a:prstGeom prst="line">
            <a:avLst/>
          </a:prstGeom>
          <a:noFill/>
          <a:ln w="127000" cap="rnd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23" name="Connettore 1 24"/>
          <p:cNvCxnSpPr/>
          <p:nvPr userDrawn="1"/>
        </p:nvCxnSpPr>
        <p:spPr>
          <a:xfrm>
            <a:off x="13366978" y="2046465"/>
            <a:ext cx="2582755" cy="0"/>
          </a:xfrm>
          <a:prstGeom prst="line">
            <a:avLst/>
          </a:prstGeom>
          <a:noFill/>
          <a:ln w="127000" cap="rnd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</p:cxnSp>
      <p:cxnSp>
        <p:nvCxnSpPr>
          <p:cNvPr id="24" name="Connettore 1 22"/>
          <p:cNvCxnSpPr/>
          <p:nvPr userDrawn="1"/>
        </p:nvCxnSpPr>
        <p:spPr>
          <a:xfrm>
            <a:off x="13861569" y="1689900"/>
            <a:ext cx="1130295" cy="0"/>
          </a:xfrm>
          <a:prstGeom prst="line">
            <a:avLst/>
          </a:prstGeom>
          <a:noFill/>
          <a:ln w="127000" cap="rnd" cmpd="sng" algn="ctr">
            <a:solidFill>
              <a:srgbClr val="90C226"/>
            </a:solidFill>
            <a:prstDash val="solid"/>
          </a:ln>
          <a:effectLst/>
        </p:spPr>
      </p:cxnSp>
      <p:cxnSp>
        <p:nvCxnSpPr>
          <p:cNvPr id="25" name="Connettore 1 22"/>
          <p:cNvCxnSpPr/>
          <p:nvPr userDrawn="1"/>
        </p:nvCxnSpPr>
        <p:spPr>
          <a:xfrm>
            <a:off x="13366978" y="1783168"/>
            <a:ext cx="396161" cy="0"/>
          </a:xfrm>
          <a:prstGeom prst="line">
            <a:avLst/>
          </a:prstGeom>
          <a:noFill/>
          <a:ln w="127000" cap="rnd" cmpd="sng" algn="ctr">
            <a:solidFill>
              <a:srgbClr val="5982CB"/>
            </a:solidFill>
            <a:prstDash val="solid"/>
          </a:ln>
          <a:effectLst/>
        </p:spPr>
      </p:cxnSp>
      <p:sp>
        <p:nvSpPr>
          <p:cNvPr id="26" name="Segnaposto contenuto 2"/>
          <p:cNvSpPr>
            <a:spLocks noGrp="1"/>
          </p:cNvSpPr>
          <p:nvPr>
            <p:ph idx="13"/>
          </p:nvPr>
        </p:nvSpPr>
        <p:spPr>
          <a:xfrm>
            <a:off x="838199" y="1281410"/>
            <a:ext cx="10687050" cy="5017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  <p:sp>
        <p:nvSpPr>
          <p:cNvPr id="27" name="Segnaposto contenuto 2"/>
          <p:cNvSpPr>
            <a:spLocks noGrp="1"/>
          </p:cNvSpPr>
          <p:nvPr>
            <p:ph idx="14"/>
          </p:nvPr>
        </p:nvSpPr>
        <p:spPr>
          <a:xfrm>
            <a:off x="838199" y="1908576"/>
            <a:ext cx="5236030" cy="14679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1844674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688" y="413621"/>
            <a:ext cx="10844561" cy="500070"/>
          </a:xfrm>
        </p:spPr>
        <p:txBody>
          <a:bodyPr>
            <a:normAutofit/>
          </a:bodyPr>
          <a:lstStyle>
            <a:lvl1pPr>
              <a:defRPr sz="3200" b="1">
                <a:latin typeface="Trebuchet MS" panose="020B0603020202020204" pitchFamily="34" charset="0"/>
              </a:defRPr>
            </a:lvl1pPr>
          </a:lstStyle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501957"/>
            <a:ext cx="5236029" cy="2675005"/>
          </a:xfrm>
        </p:spPr>
        <p:txBody>
          <a:bodyPr/>
          <a:lstStyle>
            <a:lvl1pPr>
              <a:defRPr sz="22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1CF8E76-7101-4BFF-9E58-B19ECF7D3F9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0" y="525111"/>
            <a:ext cx="461818" cy="277091"/>
          </a:xfrm>
          <a:prstGeom prst="rect">
            <a:avLst/>
          </a:prstGeom>
          <a:solidFill>
            <a:srgbClr val="BF90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4"/>
              </a:solidFill>
            </a:endParaRPr>
          </a:p>
        </p:txBody>
      </p:sp>
      <p:cxnSp>
        <p:nvCxnSpPr>
          <p:cNvPr id="20" name="Connettore 1 10"/>
          <p:cNvCxnSpPr/>
          <p:nvPr userDrawn="1"/>
        </p:nvCxnSpPr>
        <p:spPr>
          <a:xfrm flipH="1">
            <a:off x="110067" y="977896"/>
            <a:ext cx="11971866" cy="0"/>
          </a:xfrm>
          <a:prstGeom prst="line">
            <a:avLst/>
          </a:prstGeom>
          <a:ln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0"/>
          <p:cNvCxnSpPr/>
          <p:nvPr userDrawn="1"/>
        </p:nvCxnSpPr>
        <p:spPr>
          <a:xfrm flipH="1">
            <a:off x="110066" y="6302371"/>
            <a:ext cx="11971866" cy="0"/>
          </a:xfrm>
          <a:prstGeom prst="line">
            <a:avLst/>
          </a:prstGeom>
          <a:ln>
            <a:solidFill>
              <a:srgbClr val="BF9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2"/>
          <p:cNvCxnSpPr/>
          <p:nvPr userDrawn="1"/>
        </p:nvCxnSpPr>
        <p:spPr>
          <a:xfrm>
            <a:off x="13133215" y="1527177"/>
            <a:ext cx="396161" cy="0"/>
          </a:xfrm>
          <a:prstGeom prst="line">
            <a:avLst/>
          </a:prstGeom>
          <a:noFill/>
          <a:ln w="127000" cap="rnd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23" name="Connettore 1 24"/>
          <p:cNvCxnSpPr/>
          <p:nvPr userDrawn="1"/>
        </p:nvCxnSpPr>
        <p:spPr>
          <a:xfrm>
            <a:off x="13366978" y="2046465"/>
            <a:ext cx="2582755" cy="0"/>
          </a:xfrm>
          <a:prstGeom prst="line">
            <a:avLst/>
          </a:prstGeom>
          <a:noFill/>
          <a:ln w="127000" cap="rnd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</p:cxnSp>
      <p:cxnSp>
        <p:nvCxnSpPr>
          <p:cNvPr id="24" name="Connettore 1 22"/>
          <p:cNvCxnSpPr/>
          <p:nvPr userDrawn="1"/>
        </p:nvCxnSpPr>
        <p:spPr>
          <a:xfrm>
            <a:off x="13861569" y="1689900"/>
            <a:ext cx="1130295" cy="0"/>
          </a:xfrm>
          <a:prstGeom prst="line">
            <a:avLst/>
          </a:prstGeom>
          <a:noFill/>
          <a:ln w="127000" cap="rnd" cmpd="sng" algn="ctr">
            <a:solidFill>
              <a:srgbClr val="90C226"/>
            </a:solidFill>
            <a:prstDash val="solid"/>
          </a:ln>
          <a:effectLst/>
        </p:spPr>
      </p:cxnSp>
      <p:cxnSp>
        <p:nvCxnSpPr>
          <p:cNvPr id="25" name="Connettore 1 22"/>
          <p:cNvCxnSpPr/>
          <p:nvPr userDrawn="1"/>
        </p:nvCxnSpPr>
        <p:spPr>
          <a:xfrm>
            <a:off x="13366978" y="1783168"/>
            <a:ext cx="396161" cy="0"/>
          </a:xfrm>
          <a:prstGeom prst="line">
            <a:avLst/>
          </a:prstGeom>
          <a:noFill/>
          <a:ln w="127000" cap="rnd" cmpd="sng" algn="ctr">
            <a:solidFill>
              <a:srgbClr val="5982CB"/>
            </a:solidFill>
            <a:prstDash val="solid"/>
          </a:ln>
          <a:effectLst/>
        </p:spPr>
      </p:cxnSp>
      <p:sp>
        <p:nvSpPr>
          <p:cNvPr id="26" name="Segnaposto contenuto 2"/>
          <p:cNvSpPr>
            <a:spLocks noGrp="1"/>
          </p:cNvSpPr>
          <p:nvPr>
            <p:ph idx="13"/>
          </p:nvPr>
        </p:nvSpPr>
        <p:spPr>
          <a:xfrm>
            <a:off x="838199" y="1281410"/>
            <a:ext cx="10687050" cy="5017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  <p:sp>
        <p:nvSpPr>
          <p:cNvPr id="27" name="Segnaposto contenuto 2"/>
          <p:cNvSpPr>
            <a:spLocks noGrp="1"/>
          </p:cNvSpPr>
          <p:nvPr>
            <p:ph idx="14"/>
          </p:nvPr>
        </p:nvSpPr>
        <p:spPr>
          <a:xfrm>
            <a:off x="838199" y="1908576"/>
            <a:ext cx="5236030" cy="14679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3669136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688" y="413621"/>
            <a:ext cx="10844561" cy="500070"/>
          </a:xfrm>
        </p:spPr>
        <p:txBody>
          <a:bodyPr>
            <a:normAutofit/>
          </a:bodyPr>
          <a:lstStyle>
            <a:lvl1pPr>
              <a:defRPr sz="3200" b="1">
                <a:latin typeface="Trebuchet MS" panose="020B0603020202020204" pitchFamily="34" charset="0"/>
              </a:defRPr>
            </a:lvl1pPr>
          </a:lstStyle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501957"/>
            <a:ext cx="5236029" cy="2675005"/>
          </a:xfrm>
        </p:spPr>
        <p:txBody>
          <a:bodyPr/>
          <a:lstStyle>
            <a:lvl1pPr>
              <a:defRPr sz="22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1CF8E76-7101-4BFF-9E58-B19ECF7D3F9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0" y="525111"/>
            <a:ext cx="461818" cy="277091"/>
          </a:xfrm>
          <a:prstGeom prst="rect">
            <a:avLst/>
          </a:prstGeom>
          <a:solidFill>
            <a:srgbClr val="90C226"/>
          </a:solidFill>
          <a:ln>
            <a:solidFill>
              <a:srgbClr val="90C226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4"/>
              </a:solidFill>
            </a:endParaRPr>
          </a:p>
        </p:txBody>
      </p:sp>
      <p:cxnSp>
        <p:nvCxnSpPr>
          <p:cNvPr id="20" name="Connettore 1 10"/>
          <p:cNvCxnSpPr/>
          <p:nvPr userDrawn="1"/>
        </p:nvCxnSpPr>
        <p:spPr>
          <a:xfrm flipH="1">
            <a:off x="110067" y="977896"/>
            <a:ext cx="11971866" cy="0"/>
          </a:xfrm>
          <a:prstGeom prst="line">
            <a:avLst/>
          </a:prstGeom>
          <a:ln>
            <a:solidFill>
              <a:srgbClr val="90C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0"/>
          <p:cNvCxnSpPr/>
          <p:nvPr userDrawn="1"/>
        </p:nvCxnSpPr>
        <p:spPr>
          <a:xfrm flipH="1">
            <a:off x="110066" y="6302371"/>
            <a:ext cx="11971866" cy="0"/>
          </a:xfrm>
          <a:prstGeom prst="line">
            <a:avLst/>
          </a:prstGeom>
          <a:ln>
            <a:solidFill>
              <a:srgbClr val="90C2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2"/>
          <p:cNvCxnSpPr/>
          <p:nvPr userDrawn="1"/>
        </p:nvCxnSpPr>
        <p:spPr>
          <a:xfrm>
            <a:off x="13133215" y="1527177"/>
            <a:ext cx="396161" cy="0"/>
          </a:xfrm>
          <a:prstGeom prst="line">
            <a:avLst/>
          </a:prstGeom>
          <a:noFill/>
          <a:ln w="127000" cap="rnd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23" name="Connettore 1 24"/>
          <p:cNvCxnSpPr/>
          <p:nvPr userDrawn="1"/>
        </p:nvCxnSpPr>
        <p:spPr>
          <a:xfrm>
            <a:off x="13366978" y="2046465"/>
            <a:ext cx="2582755" cy="0"/>
          </a:xfrm>
          <a:prstGeom prst="line">
            <a:avLst/>
          </a:prstGeom>
          <a:noFill/>
          <a:ln w="127000" cap="rnd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</p:cxnSp>
      <p:cxnSp>
        <p:nvCxnSpPr>
          <p:cNvPr id="24" name="Connettore 1 22"/>
          <p:cNvCxnSpPr/>
          <p:nvPr userDrawn="1"/>
        </p:nvCxnSpPr>
        <p:spPr>
          <a:xfrm>
            <a:off x="13861569" y="1689900"/>
            <a:ext cx="1130295" cy="0"/>
          </a:xfrm>
          <a:prstGeom prst="line">
            <a:avLst/>
          </a:prstGeom>
          <a:noFill/>
          <a:ln w="127000" cap="rnd" cmpd="sng" algn="ctr">
            <a:solidFill>
              <a:srgbClr val="90C226"/>
            </a:solidFill>
            <a:prstDash val="solid"/>
          </a:ln>
          <a:effectLst/>
        </p:spPr>
      </p:cxnSp>
      <p:cxnSp>
        <p:nvCxnSpPr>
          <p:cNvPr id="25" name="Connettore 1 22"/>
          <p:cNvCxnSpPr/>
          <p:nvPr userDrawn="1"/>
        </p:nvCxnSpPr>
        <p:spPr>
          <a:xfrm>
            <a:off x="13366978" y="1783168"/>
            <a:ext cx="396161" cy="0"/>
          </a:xfrm>
          <a:prstGeom prst="line">
            <a:avLst/>
          </a:prstGeom>
          <a:noFill/>
          <a:ln w="127000" cap="rnd" cmpd="sng" algn="ctr">
            <a:solidFill>
              <a:srgbClr val="5982CB"/>
            </a:solidFill>
            <a:prstDash val="solid"/>
          </a:ln>
          <a:effectLst/>
        </p:spPr>
      </p:cxnSp>
      <p:sp>
        <p:nvSpPr>
          <p:cNvPr id="26" name="Segnaposto contenuto 2"/>
          <p:cNvSpPr>
            <a:spLocks noGrp="1"/>
          </p:cNvSpPr>
          <p:nvPr>
            <p:ph idx="13"/>
          </p:nvPr>
        </p:nvSpPr>
        <p:spPr>
          <a:xfrm>
            <a:off x="838199" y="1281410"/>
            <a:ext cx="10687050" cy="5017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  <p:sp>
        <p:nvSpPr>
          <p:cNvPr id="27" name="Segnaposto contenuto 2"/>
          <p:cNvSpPr>
            <a:spLocks noGrp="1"/>
          </p:cNvSpPr>
          <p:nvPr>
            <p:ph idx="14"/>
          </p:nvPr>
        </p:nvSpPr>
        <p:spPr>
          <a:xfrm>
            <a:off x="838199" y="1908576"/>
            <a:ext cx="5236030" cy="14679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2546095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0688" y="413621"/>
            <a:ext cx="10844561" cy="500070"/>
          </a:xfrm>
        </p:spPr>
        <p:txBody>
          <a:bodyPr>
            <a:normAutofit/>
          </a:bodyPr>
          <a:lstStyle>
            <a:lvl1pPr>
              <a:defRPr sz="3200" b="1">
                <a:latin typeface="Trebuchet MS" panose="020B0603020202020204" pitchFamily="34" charset="0"/>
              </a:defRPr>
            </a:lvl1pPr>
          </a:lstStyle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838200" y="3501957"/>
            <a:ext cx="5236029" cy="2675005"/>
          </a:xfrm>
        </p:spPr>
        <p:txBody>
          <a:bodyPr/>
          <a:lstStyle>
            <a:lvl1pPr>
              <a:defRPr sz="22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US" noProof="0" dirty="0" err="1"/>
              <a:t>Modifica</a:t>
            </a:r>
            <a:r>
              <a:rPr lang="en-US" noProof="0" dirty="0"/>
              <a:t> </a:t>
            </a:r>
            <a:r>
              <a:rPr lang="en-US" noProof="0" dirty="0" err="1"/>
              <a:t>gli</a:t>
            </a:r>
            <a:r>
              <a:rPr lang="en-US" noProof="0" dirty="0"/>
              <a:t> </a:t>
            </a:r>
            <a:r>
              <a:rPr lang="en-US" noProof="0" dirty="0" err="1"/>
              <a:t>stili</a:t>
            </a:r>
            <a:r>
              <a:rPr lang="en-US" noProof="0" dirty="0"/>
              <a:t> del </a:t>
            </a:r>
            <a:r>
              <a:rPr lang="en-US" noProof="0" dirty="0" err="1"/>
              <a:t>testo</a:t>
            </a:r>
            <a:r>
              <a:rPr lang="en-US" noProof="0" dirty="0"/>
              <a:t> </a:t>
            </a:r>
            <a:r>
              <a:rPr lang="en-US" noProof="0" dirty="0" err="1"/>
              <a:t>dello</a:t>
            </a:r>
            <a:r>
              <a:rPr lang="en-US" noProof="0" dirty="0"/>
              <a:t> schema</a:t>
            </a:r>
          </a:p>
          <a:p>
            <a:pPr lvl="1"/>
            <a:r>
              <a:rPr lang="en-US" noProof="0" dirty="0"/>
              <a:t>Secondo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2"/>
            <a:r>
              <a:rPr lang="en-US" noProof="0" dirty="0" err="1"/>
              <a:t>Terzo</a:t>
            </a:r>
            <a:r>
              <a:rPr lang="en-US" noProof="0" dirty="0"/>
              <a:t>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3"/>
            <a:r>
              <a:rPr lang="en-US" noProof="0" dirty="0"/>
              <a:t>Quarto </a:t>
            </a:r>
            <a:r>
              <a:rPr lang="en-US" noProof="0" dirty="0" err="1"/>
              <a:t>livello</a:t>
            </a:r>
            <a:endParaRPr lang="en-US" noProof="0" dirty="0"/>
          </a:p>
          <a:p>
            <a:pPr lvl="4"/>
            <a:r>
              <a:rPr lang="en-US" noProof="0" dirty="0"/>
              <a:t>Quinto </a:t>
            </a:r>
            <a:r>
              <a:rPr lang="en-US" noProof="0" dirty="0" err="1"/>
              <a:t>livello</a:t>
            </a:r>
            <a:endParaRPr lang="en-US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fld id="{81CF8E76-7101-4BFF-9E58-B19ECF7D3F94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0" y="525111"/>
            <a:ext cx="461818" cy="277091"/>
          </a:xfrm>
          <a:prstGeom prst="rect">
            <a:avLst/>
          </a:prstGeom>
          <a:solidFill>
            <a:srgbClr val="5982CB"/>
          </a:solidFill>
          <a:ln>
            <a:solidFill>
              <a:srgbClr val="5982CB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4"/>
              </a:solidFill>
            </a:endParaRPr>
          </a:p>
        </p:txBody>
      </p:sp>
      <p:cxnSp>
        <p:nvCxnSpPr>
          <p:cNvPr id="20" name="Connettore 1 10"/>
          <p:cNvCxnSpPr/>
          <p:nvPr userDrawn="1"/>
        </p:nvCxnSpPr>
        <p:spPr>
          <a:xfrm flipH="1">
            <a:off x="110067" y="977896"/>
            <a:ext cx="11971866" cy="0"/>
          </a:xfrm>
          <a:prstGeom prst="line">
            <a:avLst/>
          </a:prstGeom>
          <a:ln>
            <a:solidFill>
              <a:srgbClr val="598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1 10"/>
          <p:cNvCxnSpPr/>
          <p:nvPr userDrawn="1"/>
        </p:nvCxnSpPr>
        <p:spPr>
          <a:xfrm flipH="1">
            <a:off x="110066" y="6302371"/>
            <a:ext cx="11971866" cy="0"/>
          </a:xfrm>
          <a:prstGeom prst="line">
            <a:avLst/>
          </a:prstGeom>
          <a:ln>
            <a:solidFill>
              <a:srgbClr val="5982C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1 22"/>
          <p:cNvCxnSpPr/>
          <p:nvPr userDrawn="1"/>
        </p:nvCxnSpPr>
        <p:spPr>
          <a:xfrm>
            <a:off x="13133215" y="1527177"/>
            <a:ext cx="396161" cy="0"/>
          </a:xfrm>
          <a:prstGeom prst="line">
            <a:avLst/>
          </a:prstGeom>
          <a:noFill/>
          <a:ln w="127000" cap="rnd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</p:cxnSp>
      <p:cxnSp>
        <p:nvCxnSpPr>
          <p:cNvPr id="23" name="Connettore 1 24"/>
          <p:cNvCxnSpPr/>
          <p:nvPr userDrawn="1"/>
        </p:nvCxnSpPr>
        <p:spPr>
          <a:xfrm>
            <a:off x="13366978" y="2046465"/>
            <a:ext cx="2582755" cy="0"/>
          </a:xfrm>
          <a:prstGeom prst="line">
            <a:avLst/>
          </a:prstGeom>
          <a:noFill/>
          <a:ln w="127000" cap="rnd" cmpd="sng" algn="ctr">
            <a:solidFill>
              <a:schemeClr val="accent4">
                <a:lumMod val="75000"/>
              </a:schemeClr>
            </a:solidFill>
            <a:prstDash val="solid"/>
          </a:ln>
          <a:effectLst/>
        </p:spPr>
      </p:cxnSp>
      <p:cxnSp>
        <p:nvCxnSpPr>
          <p:cNvPr id="24" name="Connettore 1 22"/>
          <p:cNvCxnSpPr/>
          <p:nvPr userDrawn="1"/>
        </p:nvCxnSpPr>
        <p:spPr>
          <a:xfrm>
            <a:off x="13861569" y="1689900"/>
            <a:ext cx="1130295" cy="0"/>
          </a:xfrm>
          <a:prstGeom prst="line">
            <a:avLst/>
          </a:prstGeom>
          <a:noFill/>
          <a:ln w="127000" cap="rnd" cmpd="sng" algn="ctr">
            <a:solidFill>
              <a:srgbClr val="90C226"/>
            </a:solidFill>
            <a:prstDash val="solid"/>
          </a:ln>
          <a:effectLst/>
        </p:spPr>
      </p:cxnSp>
      <p:cxnSp>
        <p:nvCxnSpPr>
          <p:cNvPr id="25" name="Connettore 1 22"/>
          <p:cNvCxnSpPr/>
          <p:nvPr userDrawn="1"/>
        </p:nvCxnSpPr>
        <p:spPr>
          <a:xfrm>
            <a:off x="13366978" y="1783168"/>
            <a:ext cx="396161" cy="0"/>
          </a:xfrm>
          <a:prstGeom prst="line">
            <a:avLst/>
          </a:prstGeom>
          <a:noFill/>
          <a:ln w="127000" cap="rnd" cmpd="sng" algn="ctr">
            <a:solidFill>
              <a:srgbClr val="5982CB"/>
            </a:solidFill>
            <a:prstDash val="solid"/>
          </a:ln>
          <a:effectLst/>
        </p:spPr>
      </p:cxnSp>
      <p:sp>
        <p:nvSpPr>
          <p:cNvPr id="26" name="Segnaposto contenuto 2"/>
          <p:cNvSpPr>
            <a:spLocks noGrp="1"/>
          </p:cNvSpPr>
          <p:nvPr>
            <p:ph idx="13"/>
          </p:nvPr>
        </p:nvSpPr>
        <p:spPr>
          <a:xfrm>
            <a:off x="838199" y="1281410"/>
            <a:ext cx="10687050" cy="501758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  <p:sp>
        <p:nvSpPr>
          <p:cNvPr id="27" name="Segnaposto contenuto 2"/>
          <p:cNvSpPr>
            <a:spLocks noGrp="1"/>
          </p:cNvSpPr>
          <p:nvPr>
            <p:ph idx="14"/>
          </p:nvPr>
        </p:nvSpPr>
        <p:spPr>
          <a:xfrm>
            <a:off x="838199" y="1908576"/>
            <a:ext cx="5236030" cy="1467971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Trebuchet MS" panose="020B0603020202020204" pitchFamily="34" charset="0"/>
              </a:defRPr>
            </a:lvl1pPr>
            <a:lvl2pPr>
              <a:defRPr sz="1800">
                <a:latin typeface="Trebuchet MS" panose="020B0603020202020204" pitchFamily="34" charset="0"/>
              </a:defRPr>
            </a:lvl2pPr>
            <a:lvl3pPr>
              <a:defRPr sz="1600">
                <a:latin typeface="Trebuchet MS" panose="020B0603020202020204" pitchFamily="34" charset="0"/>
              </a:defRPr>
            </a:lvl3pPr>
            <a:lvl4pPr>
              <a:defRPr sz="1400">
                <a:latin typeface="Trebuchet MS" panose="020B0603020202020204" pitchFamily="34" charset="0"/>
              </a:defRPr>
            </a:lvl4pPr>
            <a:lvl5pPr>
              <a:defRPr sz="1200">
                <a:latin typeface="Trebuchet MS" panose="020B0603020202020204" pitchFamily="34" charset="0"/>
              </a:defRPr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</p:txBody>
      </p:sp>
    </p:spTree>
    <p:extLst>
      <p:ext uri="{BB962C8B-B14F-4D97-AF65-F5344CB8AC3E}">
        <p14:creationId xmlns:p14="http://schemas.microsoft.com/office/powerpoint/2010/main" val="61265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789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21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63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it-IT"/>
              <a:t>July 12th, 2023</a:t>
            </a: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2490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jpe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/>
              <a:t>July 12th, 2023</a:t>
            </a: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F8E76-7101-4BFF-9E58-B19ECF7D3F9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1332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3" r:id="rId4"/>
    <p:sldLayoutId id="2147483674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Isosceles Triangle 28"/>
          <p:cNvSpPr/>
          <p:nvPr/>
        </p:nvSpPr>
        <p:spPr>
          <a:xfrm>
            <a:off x="0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0067" y="1"/>
            <a:ext cx="8935334" cy="863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8733" y="1554827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cxnSp>
        <p:nvCxnSpPr>
          <p:cNvPr id="10" name="Connettore 1 9"/>
          <p:cNvCxnSpPr/>
          <p:nvPr userDrawn="1"/>
        </p:nvCxnSpPr>
        <p:spPr>
          <a:xfrm>
            <a:off x="448733" y="6400799"/>
            <a:ext cx="1162233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/>
        </p:nvCxnSpPr>
        <p:spPr>
          <a:xfrm flipH="1">
            <a:off x="110067" y="863596"/>
            <a:ext cx="119718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>
            <a:extLst>
              <a:ext uri="{FF2B5EF4-FFF2-40B4-BE49-F238E27FC236}">
                <a16:creationId xmlns:a16="http://schemas.microsoft.com/office/drawing/2014/main" id="{600E98FD-F863-463F-AF9B-B009FA95FB1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clrChange>
              <a:clrFrom>
                <a:srgbClr val="FFFFFE"/>
              </a:clrFrom>
              <a:clrTo>
                <a:srgbClr val="FFFF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545"/>
          <a:stretch/>
        </p:blipFill>
        <p:spPr bwMode="auto">
          <a:xfrm>
            <a:off x="11201621" y="48199"/>
            <a:ext cx="785632" cy="79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466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21" Type="http://schemas.openxmlformats.org/officeDocument/2006/relationships/image" Target="../media/image49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2" Type="http://schemas.openxmlformats.org/officeDocument/2006/relationships/image" Target="../media/image30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8" Type="http://schemas.openxmlformats.org/officeDocument/2006/relationships/image" Target="../media/image60.png"/><Relationship Id="rId3" Type="http://schemas.openxmlformats.org/officeDocument/2006/relationships/image" Target="../media/image180.png"/><Relationship Id="rId21" Type="http://schemas.openxmlformats.org/officeDocument/2006/relationships/image" Target="../media/image63.png"/><Relationship Id="rId7" Type="http://schemas.openxmlformats.org/officeDocument/2006/relationships/image" Target="../media/image23.png"/><Relationship Id="rId17" Type="http://schemas.openxmlformats.org/officeDocument/2006/relationships/image" Target="../media/image59.png"/><Relationship Id="rId2" Type="http://schemas.openxmlformats.org/officeDocument/2006/relationships/image" Target="../media/image170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66.png"/><Relationship Id="rId5" Type="http://schemas.openxmlformats.org/officeDocument/2006/relationships/image" Target="../media/image200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9" Type="http://schemas.openxmlformats.org/officeDocument/2006/relationships/image" Target="../media/image61.png"/><Relationship Id="rId4" Type="http://schemas.openxmlformats.org/officeDocument/2006/relationships/image" Target="../media/image190.png"/><Relationship Id="rId9" Type="http://schemas.openxmlformats.org/officeDocument/2006/relationships/image" Target="../media/image25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71.png"/><Relationship Id="rId18" Type="http://schemas.openxmlformats.org/officeDocument/2006/relationships/image" Target="../media/image76.png"/><Relationship Id="rId3" Type="http://schemas.openxmlformats.org/officeDocument/2006/relationships/image" Target="../media/image68.png"/><Relationship Id="rId7" Type="http://schemas.openxmlformats.org/officeDocument/2006/relationships/image" Target="../media/image58.png"/><Relationship Id="rId12" Type="http://schemas.openxmlformats.org/officeDocument/2006/relationships/image" Target="../media/image70.png"/><Relationship Id="rId2" Type="http://schemas.openxmlformats.org/officeDocument/2006/relationships/image" Target="../media/image67.png"/><Relationship Id="rId16" Type="http://schemas.openxmlformats.org/officeDocument/2006/relationships/image" Target="../media/image74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73.png"/><Relationship Id="rId10" Type="http://schemas.openxmlformats.org/officeDocument/2006/relationships/image" Target="../media/image61.png"/><Relationship Id="rId4" Type="http://schemas.openxmlformats.org/officeDocument/2006/relationships/image" Target="../media/image69.png"/><Relationship Id="rId9" Type="http://schemas.openxmlformats.org/officeDocument/2006/relationships/image" Target="../media/image60.png"/><Relationship Id="rId1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8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7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1.png"/><Relationship Id="rId11" Type="http://schemas.openxmlformats.org/officeDocument/2006/relationships/image" Target="../media/image86.png"/><Relationship Id="rId5" Type="http://schemas.openxmlformats.org/officeDocument/2006/relationships/image" Target="../media/image80.png"/><Relationship Id="rId10" Type="http://schemas.openxmlformats.org/officeDocument/2006/relationships/image" Target="../media/image85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4.png"/><Relationship Id="rId11" Type="http://schemas.openxmlformats.org/officeDocument/2006/relationships/image" Target="../media/image99.png"/><Relationship Id="rId5" Type="http://schemas.openxmlformats.org/officeDocument/2006/relationships/image" Target="../media/image93.png"/><Relationship Id="rId10" Type="http://schemas.openxmlformats.org/officeDocument/2006/relationships/image" Target="../media/image98.pn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75.png"/><Relationship Id="rId18" Type="http://schemas.openxmlformats.org/officeDocument/2006/relationships/customXml" Target="../ink/ink10.xml"/><Relationship Id="rId26" Type="http://schemas.openxmlformats.org/officeDocument/2006/relationships/image" Target="../media/image106.png"/><Relationship Id="rId3" Type="http://schemas.openxmlformats.org/officeDocument/2006/relationships/image" Target="../media/image28.png"/><Relationship Id="rId21" Type="http://schemas.openxmlformats.org/officeDocument/2006/relationships/image" Target="../media/image103.png"/><Relationship Id="rId7" Type="http://schemas.openxmlformats.org/officeDocument/2006/relationships/image" Target="../media/image54.png"/><Relationship Id="rId12" Type="http://schemas.openxmlformats.org/officeDocument/2006/relationships/customXml" Target="../ink/ink7.xml"/><Relationship Id="rId17" Type="http://schemas.openxmlformats.org/officeDocument/2006/relationships/image" Target="../media/image101.png"/><Relationship Id="rId25" Type="http://schemas.openxmlformats.org/officeDocument/2006/relationships/image" Target="../media/image105.png"/><Relationship Id="rId2" Type="http://schemas.openxmlformats.org/officeDocument/2006/relationships/image" Target="../media/image26.png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16.xml"/><Relationship Id="rId6" Type="http://schemas.openxmlformats.org/officeDocument/2006/relationships/customXml" Target="../ink/ink4.xml"/><Relationship Id="rId11" Type="http://schemas.openxmlformats.org/officeDocument/2006/relationships/image" Target="../media/image72.png"/><Relationship Id="rId24" Type="http://schemas.openxmlformats.org/officeDocument/2006/relationships/customXml" Target="../ink/ink13.xml"/><Relationship Id="rId5" Type="http://schemas.openxmlformats.org/officeDocument/2006/relationships/image" Target="../media/image30.png"/><Relationship Id="rId15" Type="http://schemas.openxmlformats.org/officeDocument/2006/relationships/image" Target="../media/image100.png"/><Relationship Id="rId23" Type="http://schemas.openxmlformats.org/officeDocument/2006/relationships/image" Target="../media/image104.png"/><Relationship Id="rId10" Type="http://schemas.openxmlformats.org/officeDocument/2006/relationships/customXml" Target="../ink/ink6.xml"/><Relationship Id="rId19" Type="http://schemas.openxmlformats.org/officeDocument/2006/relationships/image" Target="../media/image102.png"/><Relationship Id="rId4" Type="http://schemas.openxmlformats.org/officeDocument/2006/relationships/image" Target="../media/image29.png"/><Relationship Id="rId9" Type="http://schemas.openxmlformats.org/officeDocument/2006/relationships/image" Target="../media/image55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13" Type="http://schemas.openxmlformats.org/officeDocument/2006/relationships/image" Target="../media/image118.png"/><Relationship Id="rId18" Type="http://schemas.openxmlformats.org/officeDocument/2006/relationships/image" Target="../media/image122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customXml" Target="../ink/ink14.xml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0" Type="http://schemas.openxmlformats.org/officeDocument/2006/relationships/image" Target="../media/image123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10" Type="http://schemas.openxmlformats.org/officeDocument/2006/relationships/image" Target="../media/image115.png"/><Relationship Id="rId19" Type="http://schemas.openxmlformats.org/officeDocument/2006/relationships/hyperlink" Target="https://doi.org/10.1016/j.jngse.2015.11.036" TargetMode="External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/Relationships>
</file>

<file path=ppt/slides/_rels/slide2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8.png"/><Relationship Id="rId18" Type="http://schemas.openxmlformats.org/officeDocument/2006/relationships/image" Target="../media/image124.png"/><Relationship Id="rId26" Type="http://schemas.openxmlformats.org/officeDocument/2006/relationships/customXml" Target="../ink/ink20.xml"/><Relationship Id="rId39" Type="http://schemas.openxmlformats.org/officeDocument/2006/relationships/image" Target="../media/image134.png"/><Relationship Id="rId21" Type="http://schemas.openxmlformats.org/officeDocument/2006/relationships/customXml" Target="../ink/ink17.xml"/><Relationship Id="rId34" Type="http://schemas.openxmlformats.org/officeDocument/2006/relationships/customXml" Target="../ink/ink24.xml"/><Relationship Id="rId42" Type="http://schemas.openxmlformats.org/officeDocument/2006/relationships/customXml" Target="../ink/ink28.xml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6" Type="http://schemas.openxmlformats.org/officeDocument/2006/relationships/image" Target="../media/image121.png"/><Relationship Id="rId29" Type="http://schemas.openxmlformats.org/officeDocument/2006/relationships/image" Target="../media/image12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24" Type="http://schemas.openxmlformats.org/officeDocument/2006/relationships/image" Target="../media/image126.png"/><Relationship Id="rId32" Type="http://schemas.openxmlformats.org/officeDocument/2006/relationships/customXml" Target="../ink/ink23.xml"/><Relationship Id="rId37" Type="http://schemas.openxmlformats.org/officeDocument/2006/relationships/image" Target="../media/image133.png"/><Relationship Id="rId40" Type="http://schemas.openxmlformats.org/officeDocument/2006/relationships/customXml" Target="../ink/ink27.xml"/><Relationship Id="rId45" Type="http://schemas.openxmlformats.org/officeDocument/2006/relationships/image" Target="../media/image137.png"/><Relationship Id="rId5" Type="http://schemas.openxmlformats.org/officeDocument/2006/relationships/image" Target="../media/image110.png"/><Relationship Id="rId15" Type="http://schemas.openxmlformats.org/officeDocument/2006/relationships/image" Target="../media/image120.png"/><Relationship Id="rId23" Type="http://schemas.openxmlformats.org/officeDocument/2006/relationships/customXml" Target="../ink/ink18.xml"/><Relationship Id="rId28" Type="http://schemas.openxmlformats.org/officeDocument/2006/relationships/customXml" Target="../ink/ink21.xml"/><Relationship Id="rId36" Type="http://schemas.openxmlformats.org/officeDocument/2006/relationships/customXml" Target="../ink/ink25.xml"/><Relationship Id="rId10" Type="http://schemas.openxmlformats.org/officeDocument/2006/relationships/image" Target="../media/image115.png"/><Relationship Id="rId19" Type="http://schemas.openxmlformats.org/officeDocument/2006/relationships/customXml" Target="../ink/ink16.xml"/><Relationship Id="rId31" Type="http://schemas.openxmlformats.org/officeDocument/2006/relationships/image" Target="../media/image129.png"/><Relationship Id="rId44" Type="http://schemas.openxmlformats.org/officeDocument/2006/relationships/customXml" Target="../ink/ink29.xml"/><Relationship Id="rId4" Type="http://schemas.openxmlformats.org/officeDocument/2006/relationships/image" Target="../media/image109.png"/><Relationship Id="rId9" Type="http://schemas.openxmlformats.org/officeDocument/2006/relationships/image" Target="../media/image114.png"/><Relationship Id="rId14" Type="http://schemas.openxmlformats.org/officeDocument/2006/relationships/image" Target="../media/image119.png"/><Relationship Id="rId22" Type="http://schemas.openxmlformats.org/officeDocument/2006/relationships/image" Target="../media/image122.png"/><Relationship Id="rId27" Type="http://schemas.openxmlformats.org/officeDocument/2006/relationships/image" Target="../media/image127.png"/><Relationship Id="rId30" Type="http://schemas.openxmlformats.org/officeDocument/2006/relationships/customXml" Target="../ink/ink22.xml"/><Relationship Id="rId35" Type="http://schemas.openxmlformats.org/officeDocument/2006/relationships/image" Target="../media/image132.png"/><Relationship Id="rId43" Type="http://schemas.openxmlformats.org/officeDocument/2006/relationships/image" Target="../media/image136.png"/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12" Type="http://schemas.openxmlformats.org/officeDocument/2006/relationships/image" Target="../media/image117.png"/><Relationship Id="rId17" Type="http://schemas.openxmlformats.org/officeDocument/2006/relationships/customXml" Target="../ink/ink15.xml"/><Relationship Id="rId25" Type="http://schemas.openxmlformats.org/officeDocument/2006/relationships/customXml" Target="../ink/ink19.xml"/><Relationship Id="rId33" Type="http://schemas.openxmlformats.org/officeDocument/2006/relationships/image" Target="../media/image131.png"/><Relationship Id="rId38" Type="http://schemas.openxmlformats.org/officeDocument/2006/relationships/customXml" Target="../ink/ink26.xml"/><Relationship Id="rId20" Type="http://schemas.openxmlformats.org/officeDocument/2006/relationships/image" Target="../media/image125.png"/><Relationship Id="rId41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0.png"/><Relationship Id="rId3" Type="http://schemas.openxmlformats.org/officeDocument/2006/relationships/image" Target="../media/image1010.png"/><Relationship Id="rId7" Type="http://schemas.openxmlformats.org/officeDocument/2006/relationships/image" Target="../media/image1050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40.png"/><Relationship Id="rId11" Type="http://schemas.openxmlformats.org/officeDocument/2006/relationships/image" Target="../media/image1090.png"/><Relationship Id="rId5" Type="http://schemas.openxmlformats.org/officeDocument/2006/relationships/image" Target="../media/image1030.png"/><Relationship Id="rId10" Type="http://schemas.openxmlformats.org/officeDocument/2006/relationships/image" Target="../media/image1080.png"/><Relationship Id="rId4" Type="http://schemas.openxmlformats.org/officeDocument/2006/relationships/image" Target="../media/image1020.png"/><Relationship Id="rId9" Type="http://schemas.openxmlformats.org/officeDocument/2006/relationships/image" Target="../media/image107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8" Type="http://schemas.openxmlformats.org/officeDocument/2006/relationships/image" Target="../media/image900.png"/><Relationship Id="rId26" Type="http://schemas.openxmlformats.org/officeDocument/2006/relationships/image" Target="../media/image570.png"/><Relationship Id="rId3" Type="http://schemas.openxmlformats.org/officeDocument/2006/relationships/image" Target="../media/image520.png"/><Relationship Id="rId21" Type="http://schemas.openxmlformats.org/officeDocument/2006/relationships/image" Target="../media/image930.png"/><Relationship Id="rId17" Type="http://schemas.openxmlformats.org/officeDocument/2006/relationships/image" Target="../media/image890.png"/><Relationship Id="rId25" Type="http://schemas.openxmlformats.org/officeDocument/2006/relationships/image" Target="../media/image560.png"/><Relationship Id="rId2" Type="http://schemas.openxmlformats.org/officeDocument/2006/relationships/image" Target="../media/image510.png"/><Relationship Id="rId20" Type="http://schemas.openxmlformats.org/officeDocument/2006/relationships/image" Target="../media/image920.png"/><Relationship Id="rId1" Type="http://schemas.openxmlformats.org/officeDocument/2006/relationships/slideLayout" Target="../slideLayouts/slideLayout3.xml"/><Relationship Id="rId24" Type="http://schemas.openxmlformats.org/officeDocument/2006/relationships/image" Target="../media/image550.png"/><Relationship Id="rId23" Type="http://schemas.openxmlformats.org/officeDocument/2006/relationships/image" Target="../media/image540.png"/><Relationship Id="rId19" Type="http://schemas.openxmlformats.org/officeDocument/2006/relationships/image" Target="../media/image910.png"/><Relationship Id="rId4" Type="http://schemas.openxmlformats.org/officeDocument/2006/relationships/image" Target="../media/image530.png"/><Relationship Id="rId22" Type="http://schemas.openxmlformats.org/officeDocument/2006/relationships/image" Target="../media/image9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47.png"/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12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11" Type="http://schemas.openxmlformats.org/officeDocument/2006/relationships/image" Target="../media/image14.jpeg"/><Relationship Id="rId5" Type="http://schemas.openxmlformats.org/officeDocument/2006/relationships/image" Target="../media/image8.jpeg"/><Relationship Id="rId15" Type="http://schemas.openxmlformats.org/officeDocument/2006/relationships/image" Target="../media/image164.png"/><Relationship Id="rId10" Type="http://schemas.openxmlformats.org/officeDocument/2006/relationships/image" Target="../media/image13.jpeg"/><Relationship Id="rId4" Type="http://schemas.openxmlformats.org/officeDocument/2006/relationships/image" Target="../media/image7.jpeg"/><Relationship Id="rId9" Type="http://schemas.openxmlformats.org/officeDocument/2006/relationships/image" Target="../media/image12.jpeg"/><Relationship Id="rId14" Type="http://schemas.openxmlformats.org/officeDocument/2006/relationships/image" Target="../media/image15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420.png"/><Relationship Id="rId7" Type="http://schemas.openxmlformats.org/officeDocument/2006/relationships/image" Target="../media/image46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0.png"/><Relationship Id="rId11" Type="http://schemas.openxmlformats.org/officeDocument/2006/relationships/image" Target="../media/image500.png"/><Relationship Id="rId5" Type="http://schemas.openxmlformats.org/officeDocument/2006/relationships/image" Target="../media/image440.png"/><Relationship Id="rId10" Type="http://schemas.openxmlformats.org/officeDocument/2006/relationships/image" Target="../media/image490.png"/><Relationship Id="rId4" Type="http://schemas.openxmlformats.org/officeDocument/2006/relationships/image" Target="../media/image430.png"/><Relationship Id="rId9" Type="http://schemas.openxmlformats.org/officeDocument/2006/relationships/image" Target="../media/image48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ln>
            <a:solidFill>
              <a:srgbClr val="FFFEFC"/>
            </a:solidFill>
          </a:ln>
        </p:spPr>
        <p:txBody>
          <a:bodyPr>
            <a:normAutofit/>
          </a:bodyPr>
          <a:lstStyle/>
          <a:p>
            <a:r>
              <a:rPr lang="en-US" sz="4400" b="1" dirty="0">
                <a:latin typeface="Trebuchet MS" panose="020B0603020202020204" pitchFamily="34" charset="0"/>
              </a:rPr>
              <a:t>Gas Network modelling for</a:t>
            </a:r>
            <a:br>
              <a:rPr lang="en-US" sz="4400" b="1" dirty="0">
                <a:latin typeface="Trebuchet MS" panose="020B0603020202020204" pitchFamily="34" charset="0"/>
              </a:rPr>
            </a:br>
            <a:r>
              <a:rPr lang="en-US" sz="4400" b="1" dirty="0">
                <a:latin typeface="Trebuchet MS" panose="020B0603020202020204" pitchFamily="34" charset="0"/>
              </a:rPr>
              <a:t>a multi-gas system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30879E4-C430-81E2-9C2D-4898055DE3DE}"/>
              </a:ext>
            </a:extLst>
          </p:cNvPr>
          <p:cNvSpPr txBox="1"/>
          <p:nvPr/>
        </p:nvSpPr>
        <p:spPr>
          <a:xfrm>
            <a:off x="4937166" y="3674815"/>
            <a:ext cx="23780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/>
              <a:t>Version </a:t>
            </a:r>
            <a:r>
              <a:rPr lang="it-IT" dirty="0" err="1"/>
              <a:t>July</a:t>
            </a:r>
            <a:r>
              <a:rPr lang="it-IT" dirty="0"/>
              <a:t> 12th, 2023</a:t>
            </a:r>
          </a:p>
        </p:txBody>
      </p:sp>
    </p:spTree>
    <p:extLst>
      <p:ext uri="{BB962C8B-B14F-4D97-AF65-F5344CB8AC3E}">
        <p14:creationId xmlns:p14="http://schemas.microsoft.com/office/powerpoint/2010/main" val="4249390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-1876301" y="136525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DE47B7-403B-8BE9-2FB7-8C2F4BA7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" y="1051442"/>
            <a:ext cx="2558921" cy="28589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8DEF04-C770-2971-1785-C94AE6F3C2EC}"/>
              </a:ext>
            </a:extLst>
          </p:cNvPr>
          <p:cNvSpPr txBox="1"/>
          <p:nvPr/>
        </p:nvSpPr>
        <p:spPr>
          <a:xfrm>
            <a:off x="981589" y="3878542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A_MODEL</a:t>
            </a:r>
            <a:endParaRPr lang="it-IT" sz="1400" dirty="0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BE18BF7-ADBC-F8A0-ED1A-87265F1A210F}"/>
              </a:ext>
            </a:extLst>
          </p:cNvPr>
          <p:cNvSpPr/>
          <p:nvPr/>
        </p:nvSpPr>
        <p:spPr>
          <a:xfrm rot="21366761">
            <a:off x="2550445" y="1455402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D3EF2205-97F5-1FAE-1442-D017A7EC04F9}"/>
              </a:ext>
            </a:extLst>
          </p:cNvPr>
          <p:cNvSpPr/>
          <p:nvPr/>
        </p:nvSpPr>
        <p:spPr>
          <a:xfrm rot="10586964">
            <a:off x="2369710" y="1619417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716196FB-C53B-3AB2-A7AD-D1FBFF7E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57" y="1049322"/>
            <a:ext cx="896886" cy="100203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5C3BD92-BF31-89DA-67A5-972F7F650EF6}"/>
              </a:ext>
            </a:extLst>
          </p:cNvPr>
          <p:cNvSpPr txBox="1"/>
          <p:nvPr/>
        </p:nvSpPr>
        <p:spPr>
          <a:xfrm>
            <a:off x="3601758" y="2002159"/>
            <a:ext cx="16972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Steady State</a:t>
            </a:r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9658ACD-7E49-DD5D-B567-72CD07F4AE98}"/>
              </a:ext>
            </a:extLst>
          </p:cNvPr>
          <p:cNvSpPr txBox="1"/>
          <p:nvPr/>
        </p:nvSpPr>
        <p:spPr>
          <a:xfrm>
            <a:off x="4725163" y="1246005"/>
            <a:ext cx="2968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to </a:t>
            </a:r>
            <a:r>
              <a:rPr lang="it-IT" sz="1400" dirty="0" err="1"/>
              <a:t>calculate</a:t>
            </a:r>
            <a:r>
              <a:rPr lang="it-IT" sz="1400" dirty="0"/>
              <a:t> the </a:t>
            </a:r>
            <a:r>
              <a:rPr lang="it-IT" sz="1400" dirty="0" err="1"/>
              <a:t>initial</a:t>
            </a:r>
            <a:r>
              <a:rPr lang="it-IT" sz="1400" dirty="0"/>
              <a:t> </a:t>
            </a:r>
            <a:r>
              <a:rPr lang="it-IT" sz="1400" dirty="0" err="1"/>
              <a:t>condition</a:t>
            </a:r>
            <a:r>
              <a:rPr lang="it-IT" sz="1400" dirty="0"/>
              <a:t> of </a:t>
            </a:r>
            <a:r>
              <a:rPr lang="it-IT" sz="1400" dirty="0" err="1"/>
              <a:t>all</a:t>
            </a:r>
            <a:r>
              <a:rPr lang="it-IT" sz="1400" dirty="0"/>
              <a:t> the network </a:t>
            </a:r>
            <a:r>
              <a:rPr lang="it-IT" sz="1400" dirty="0" err="1"/>
              <a:t>simulation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assumed</a:t>
            </a:r>
            <a:r>
              <a:rPr lang="it-IT" sz="1400" dirty="0"/>
              <a:t> to be in steady state.</a:t>
            </a:r>
          </a:p>
          <a:p>
            <a:endParaRPr lang="it-IT" sz="1400" dirty="0"/>
          </a:p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solving </a:t>
            </a:r>
            <a:r>
              <a:rPr lang="it-IT" sz="1400" dirty="0" err="1"/>
              <a:t>algorithm</a:t>
            </a:r>
            <a:r>
              <a:rPr lang="it-IT" sz="1400" dirty="0"/>
              <a:t> for the </a:t>
            </a:r>
            <a:r>
              <a:rPr lang="it-IT" sz="1400" dirty="0" err="1"/>
              <a:t>fluid</a:t>
            </a:r>
            <a:r>
              <a:rPr lang="it-IT" sz="1400" dirty="0"/>
              <a:t> </a:t>
            </a:r>
            <a:r>
              <a:rPr lang="it-IT" sz="1400" dirty="0" err="1"/>
              <a:t>dynamic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the time </a:t>
            </a:r>
            <a:r>
              <a:rPr lang="it-IT" sz="1400" dirty="0" err="1"/>
              <a:t>dependent</a:t>
            </a:r>
            <a:r>
              <a:rPr lang="it-IT" sz="1400" dirty="0"/>
              <a:t> feature </a:t>
            </a:r>
            <a:r>
              <a:rPr lang="it-IT" sz="1400" dirty="0" err="1"/>
              <a:t>is</a:t>
            </a:r>
            <a:r>
              <a:rPr lang="it-IT" sz="1400" dirty="0"/>
              <a:t> set to 0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9F9F15C-A592-5A74-D26F-1EB5BA777DC4}"/>
              </a:ext>
            </a:extLst>
          </p:cNvPr>
          <p:cNvSpPr/>
          <p:nvPr/>
        </p:nvSpPr>
        <p:spPr>
          <a:xfrm rot="21366761">
            <a:off x="7824862" y="140620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E89B1A8-6B14-6125-D573-3B1AB52CA73E}"/>
              </a:ext>
            </a:extLst>
          </p:cNvPr>
          <p:cNvSpPr/>
          <p:nvPr/>
        </p:nvSpPr>
        <p:spPr>
          <a:xfrm rot="10586964">
            <a:off x="7644127" y="157021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DE3710-236B-B255-948B-6074ECA0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174" y="1000120"/>
            <a:ext cx="896886" cy="100203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700E1B4-D83D-A079-ADCB-CD5E31DB257E}"/>
              </a:ext>
            </a:extLst>
          </p:cNvPr>
          <p:cNvSpPr txBox="1"/>
          <p:nvPr/>
        </p:nvSpPr>
        <p:spPr>
          <a:xfrm>
            <a:off x="8326213" y="1960348"/>
            <a:ext cx="2393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ReducingParametersGERG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PseudoCriticalPointGERG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PropertiesGERG</a:t>
            </a:r>
            <a:endParaRPr lang="it-IT" sz="1400" b="1" u="sng" dirty="0"/>
          </a:p>
          <a:p>
            <a:endParaRPr lang="it-IT" sz="1400" b="1" u="sng" dirty="0"/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C68C255-87B1-63C6-EFC5-9400746CF15A}"/>
              </a:ext>
            </a:extLst>
          </p:cNvPr>
          <p:cNvSpPr txBox="1"/>
          <p:nvPr/>
        </p:nvSpPr>
        <p:spPr>
          <a:xfrm>
            <a:off x="10054928" y="1032663"/>
            <a:ext cx="193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EQUATION OF STATE</a:t>
            </a:r>
          </a:p>
          <a:p>
            <a:r>
              <a:rPr lang="it-IT" sz="1400" b="1" dirty="0">
                <a:highlight>
                  <a:srgbClr val="FFFF00"/>
                </a:highlight>
              </a:rPr>
              <a:t>(GERG-2008)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A6A9C12-A599-BE8C-95EC-E6766543AD29}"/>
              </a:ext>
            </a:extLst>
          </p:cNvPr>
          <p:cNvSpPr/>
          <p:nvPr/>
        </p:nvSpPr>
        <p:spPr>
          <a:xfrm rot="856314">
            <a:off x="10048582" y="1602519"/>
            <a:ext cx="540638" cy="222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412A2E1A-2507-BAF7-05F3-57A5BB7C394A}"/>
              </a:ext>
            </a:extLst>
          </p:cNvPr>
          <p:cNvSpPr/>
          <p:nvPr/>
        </p:nvSpPr>
        <p:spPr>
          <a:xfrm rot="11676517">
            <a:off x="9868366" y="1765266"/>
            <a:ext cx="540638" cy="2228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0904A17-8D51-DE66-6FBE-265C3671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349" y="1568337"/>
            <a:ext cx="612585" cy="6844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C781442-9418-982A-DEC5-E184D34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951" y="1485902"/>
            <a:ext cx="612585" cy="68440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A4CE2D8-E9C3-2710-24C4-931D68C8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973" y="1869323"/>
            <a:ext cx="612585" cy="684406"/>
          </a:xfrm>
          <a:prstGeom prst="rect">
            <a:avLst/>
          </a:prstGeom>
        </p:spPr>
      </p:pic>
      <p:sp>
        <p:nvSpPr>
          <p:cNvPr id="38" name="Parentesi graffa chiusa 37">
            <a:extLst>
              <a:ext uri="{FF2B5EF4-FFF2-40B4-BE49-F238E27FC236}">
                <a16:creationId xmlns:a16="http://schemas.microsoft.com/office/drawing/2014/main" id="{9A229496-14A0-F740-893F-08AB13DB4FF7}"/>
              </a:ext>
            </a:extLst>
          </p:cNvPr>
          <p:cNvSpPr/>
          <p:nvPr/>
        </p:nvSpPr>
        <p:spPr>
          <a:xfrm rot="5206701">
            <a:off x="9811384" y="1216602"/>
            <a:ext cx="484714" cy="3433242"/>
          </a:xfrm>
          <a:prstGeom prst="rightBrace">
            <a:avLst>
              <a:gd name="adj1" fmla="val 4080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0056B835-AD8D-6BA7-F59B-27E0E879CA3A}"/>
              </a:ext>
            </a:extLst>
          </p:cNvPr>
          <p:cNvSpPr txBox="1"/>
          <p:nvPr/>
        </p:nvSpPr>
        <p:spPr>
          <a:xfrm>
            <a:off x="2870729" y="3227429"/>
            <a:ext cx="9148814" cy="301621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it-IT" sz="1800" dirty="0"/>
              <a:t>For </a:t>
            </a:r>
            <a:r>
              <a:rPr lang="it-IT" sz="1800" dirty="0" err="1"/>
              <a:t>any</a:t>
            </a:r>
            <a:r>
              <a:rPr lang="it-IT" sz="1800" dirty="0"/>
              <a:t> pressure of the gas in the network (the temperature </a:t>
            </a:r>
            <a:r>
              <a:rPr lang="it-IT" sz="1800" dirty="0" err="1"/>
              <a:t>is</a:t>
            </a:r>
            <a:r>
              <a:rPr lang="it-IT" sz="1800" dirty="0"/>
              <a:t> </a:t>
            </a:r>
            <a:r>
              <a:rPr lang="it-IT" sz="1800" dirty="0" err="1"/>
              <a:t>assumed</a:t>
            </a:r>
            <a:r>
              <a:rPr lang="it-IT" sz="1800" dirty="0"/>
              <a:t> to be </a:t>
            </a:r>
            <a:r>
              <a:rPr lang="it-IT" sz="1800" dirty="0" err="1"/>
              <a:t>always</a:t>
            </a:r>
            <a:r>
              <a:rPr lang="it-IT" sz="1800" dirty="0"/>
              <a:t> </a:t>
            </a:r>
            <a:r>
              <a:rPr lang="it-IT" sz="1800" dirty="0" err="1"/>
              <a:t>constant</a:t>
            </a:r>
            <a:r>
              <a:rPr lang="it-IT" sz="1800" dirty="0"/>
              <a:t>), </a:t>
            </a:r>
            <a:r>
              <a:rPr lang="it-IT" sz="1800" dirty="0" err="1"/>
              <a:t>all</a:t>
            </a:r>
            <a:r>
              <a:rPr lang="it-IT" sz="1800" dirty="0"/>
              <a:t> the </a:t>
            </a:r>
            <a:r>
              <a:rPr lang="it-IT" sz="1800" dirty="0" err="1"/>
              <a:t>other</a:t>
            </a:r>
            <a:r>
              <a:rPr lang="it-IT" dirty="0"/>
              <a:t> </a:t>
            </a:r>
            <a:r>
              <a:rPr lang="it-IT" dirty="0" err="1"/>
              <a:t>properties</a:t>
            </a:r>
            <a:r>
              <a:rPr lang="it-IT" dirty="0"/>
              <a:t> of the gas </a:t>
            </a:r>
            <a:r>
              <a:rPr lang="it-IT" dirty="0" err="1"/>
              <a:t>needs</a:t>
            </a:r>
            <a:r>
              <a:rPr lang="it-IT" dirty="0"/>
              <a:t> to be </a:t>
            </a:r>
            <a:r>
              <a:rPr lang="it-IT" dirty="0" err="1"/>
              <a:t>calculated</a:t>
            </a:r>
            <a:r>
              <a:rPr lang="it-IT" dirty="0"/>
              <a:t>.</a:t>
            </a:r>
          </a:p>
          <a:p>
            <a:r>
              <a:rPr lang="it-IT" dirty="0"/>
              <a:t>	</a:t>
            </a:r>
            <a:r>
              <a:rPr lang="it-IT" u="sng" dirty="0" err="1"/>
              <a:t>There</a:t>
            </a:r>
            <a:r>
              <a:rPr lang="it-IT" u="sng" dirty="0"/>
              <a:t> are </a:t>
            </a:r>
            <a:r>
              <a:rPr lang="it-IT" u="sng" dirty="0" err="1"/>
              <a:t>many</a:t>
            </a:r>
            <a:r>
              <a:rPr lang="it-IT" u="sng" dirty="0"/>
              <a:t> </a:t>
            </a:r>
            <a:r>
              <a:rPr lang="it-IT" u="sng" dirty="0" err="1"/>
              <a:t>possible</a:t>
            </a:r>
            <a:r>
              <a:rPr lang="it-IT" u="sng" dirty="0"/>
              <a:t> Equation of State </a:t>
            </a:r>
            <a:r>
              <a:rPr lang="it-IT" u="sng" dirty="0" err="1"/>
              <a:t>that</a:t>
            </a:r>
            <a:r>
              <a:rPr lang="it-IT" u="sng" dirty="0"/>
              <a:t> </a:t>
            </a:r>
            <a:r>
              <a:rPr lang="it-IT" u="sng" dirty="0" err="1"/>
              <a:t>ones</a:t>
            </a:r>
            <a:r>
              <a:rPr lang="it-IT" u="sng" dirty="0"/>
              <a:t> can call</a:t>
            </a:r>
          </a:p>
          <a:p>
            <a:r>
              <a:rPr lang="it-IT" dirty="0"/>
              <a:t>	</a:t>
            </a:r>
            <a:r>
              <a:rPr lang="it-IT" b="1" dirty="0"/>
              <a:t>GERG-2008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advanced</a:t>
            </a:r>
            <a:r>
              <a:rPr lang="it-IT" b="1" dirty="0"/>
              <a:t> </a:t>
            </a:r>
            <a:r>
              <a:rPr lang="it-IT" dirty="0"/>
              <a:t>one </a:t>
            </a:r>
            <a:r>
              <a:rPr lang="it-IT" dirty="0" err="1"/>
              <a:t>but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the </a:t>
            </a:r>
            <a:r>
              <a:rPr lang="it-IT" b="1" dirty="0" err="1"/>
              <a:t>most</a:t>
            </a:r>
            <a:r>
              <a:rPr lang="it-IT" b="1" dirty="0"/>
              <a:t> </a:t>
            </a:r>
            <a:r>
              <a:rPr lang="it-IT" b="1" dirty="0" err="1"/>
              <a:t>computationally</a:t>
            </a:r>
            <a:r>
              <a:rPr lang="it-IT" b="1" dirty="0"/>
              <a:t> heavy</a:t>
            </a:r>
            <a:r>
              <a:rPr lang="it-IT" dirty="0"/>
              <a:t>.</a:t>
            </a:r>
          </a:p>
          <a:p>
            <a:endParaRPr lang="it-IT" sz="800" dirty="0"/>
          </a:p>
          <a:p>
            <a:r>
              <a:rPr lang="it-IT" dirty="0"/>
              <a:t>The set of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subfunction</a:t>
            </a:r>
            <a:r>
              <a:rPr lang="it-IT" dirty="0"/>
              <a:t> </a:t>
            </a:r>
            <a:r>
              <a:rPr lang="it-IT" dirty="0" err="1"/>
              <a:t>were</a:t>
            </a:r>
            <a:r>
              <a:rPr lang="it-IT" dirty="0"/>
              <a:t> </a:t>
            </a:r>
            <a:r>
              <a:rPr lang="it-IT" u="sng" dirty="0" err="1"/>
              <a:t>translated</a:t>
            </a:r>
            <a:r>
              <a:rPr lang="it-IT" u="sng" dirty="0"/>
              <a:t> from a VBA tool </a:t>
            </a:r>
            <a:r>
              <a:rPr lang="it-IT" u="sng" dirty="0" err="1"/>
              <a:t>available</a:t>
            </a:r>
            <a:r>
              <a:rPr lang="it-IT" u="sng" dirty="0"/>
              <a:t> online </a:t>
            </a:r>
            <a:r>
              <a:rPr lang="it-IT" dirty="0"/>
              <a:t>by Marco Cavana, </a:t>
            </a:r>
            <a:r>
              <a:rPr lang="it-IT" dirty="0" err="1"/>
              <a:t>generating</a:t>
            </a:r>
            <a:r>
              <a:rPr lang="it-IT" dirty="0"/>
              <a:t> a </a:t>
            </a:r>
            <a:r>
              <a:rPr lang="it-IT" dirty="0" err="1"/>
              <a:t>quite</a:t>
            </a:r>
            <a:r>
              <a:rPr lang="it-IT" dirty="0"/>
              <a:t> </a:t>
            </a:r>
            <a:r>
              <a:rPr lang="it-IT" dirty="0" err="1"/>
              <a:t>complex</a:t>
            </a:r>
            <a:r>
              <a:rPr lang="it-IT" dirty="0"/>
              <a:t> system of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subfunctions</a:t>
            </a:r>
            <a:r>
              <a:rPr lang="it-IT" dirty="0"/>
              <a:t>, </a:t>
            </a:r>
            <a:r>
              <a:rPr lang="it-IT" dirty="0" err="1"/>
              <a:t>probably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efficient</a:t>
            </a:r>
            <a:r>
              <a:rPr lang="it-IT" dirty="0"/>
              <a:t> one.</a:t>
            </a:r>
          </a:p>
          <a:p>
            <a:endParaRPr lang="it-IT" dirty="0"/>
          </a:p>
          <a:p>
            <a:r>
              <a:rPr lang="it-IT" dirty="0"/>
              <a:t>One </a:t>
            </a:r>
            <a:r>
              <a:rPr lang="it-IT" dirty="0" err="1"/>
              <a:t>could</a:t>
            </a:r>
            <a:r>
              <a:rPr lang="it-IT" dirty="0"/>
              <a:t> </a:t>
            </a:r>
            <a:r>
              <a:rPr lang="it-IT" dirty="0" err="1"/>
              <a:t>think</a:t>
            </a:r>
            <a:r>
              <a:rPr lang="it-IT" dirty="0"/>
              <a:t> of </a:t>
            </a:r>
            <a:r>
              <a:rPr lang="it-IT" b="1" dirty="0" err="1"/>
              <a:t>structure</a:t>
            </a:r>
            <a:r>
              <a:rPr lang="it-IT" b="1" dirty="0"/>
              <a:t> the </a:t>
            </a:r>
            <a:r>
              <a:rPr lang="it-IT" b="1" dirty="0" err="1"/>
              <a:t>program</a:t>
            </a:r>
            <a:r>
              <a:rPr lang="it-IT" b="1" dirty="0"/>
              <a:t> </a:t>
            </a:r>
            <a:r>
              <a:rPr lang="it-IT" dirty="0"/>
              <a:t>to </a:t>
            </a:r>
            <a:r>
              <a:rPr lang="it-IT" b="1" dirty="0" err="1"/>
              <a:t>give</a:t>
            </a:r>
            <a:r>
              <a:rPr lang="it-IT" b="1" dirty="0"/>
              <a:t> a </a:t>
            </a:r>
            <a:r>
              <a:rPr lang="it-IT" b="1" dirty="0" err="1"/>
              <a:t>couple</a:t>
            </a:r>
            <a:r>
              <a:rPr lang="it-IT" b="1" dirty="0"/>
              <a:t> of </a:t>
            </a:r>
            <a:r>
              <a:rPr lang="it-IT" b="1" dirty="0" err="1"/>
              <a:t>choices</a:t>
            </a:r>
            <a:r>
              <a:rPr lang="it-IT" b="1" dirty="0"/>
              <a:t> </a:t>
            </a:r>
            <a:r>
              <a:rPr lang="it-IT" dirty="0"/>
              <a:t>to the </a:t>
            </a:r>
            <a:r>
              <a:rPr lang="it-IT" dirty="0" err="1"/>
              <a:t>final</a:t>
            </a:r>
            <a:r>
              <a:rPr lang="it-IT" dirty="0"/>
              <a:t> user </a:t>
            </a:r>
            <a:r>
              <a:rPr lang="it-IT" b="1" dirty="0"/>
              <a:t>on </a:t>
            </a:r>
            <a:r>
              <a:rPr lang="it-IT" b="1" dirty="0" err="1"/>
              <a:t>what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the </a:t>
            </a:r>
            <a:r>
              <a:rPr lang="it-IT" b="1" dirty="0" err="1"/>
              <a:t>desired</a:t>
            </a:r>
            <a:r>
              <a:rPr lang="it-IT" b="1" dirty="0"/>
              <a:t> </a:t>
            </a:r>
            <a:r>
              <a:rPr lang="it-IT" b="1" dirty="0" err="1"/>
              <a:t>Eq</a:t>
            </a:r>
            <a:r>
              <a:rPr lang="it-IT" b="1" dirty="0"/>
              <a:t>. Of State </a:t>
            </a:r>
            <a:r>
              <a:rPr lang="it-IT" b="1" dirty="0" err="1"/>
              <a:t>that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to be </a:t>
            </a:r>
            <a:r>
              <a:rPr lang="it-IT" b="1" dirty="0" err="1"/>
              <a:t>used</a:t>
            </a:r>
            <a:endParaRPr lang="it-IT" b="1" dirty="0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97C83AF-9A6B-79F9-30B1-C8E2C524837D}"/>
              </a:ext>
            </a:extLst>
          </p:cNvPr>
          <p:cNvSpPr txBox="1"/>
          <p:nvPr/>
        </p:nvSpPr>
        <p:spPr>
          <a:xfrm rot="20072709">
            <a:off x="10577476" y="2266625"/>
            <a:ext cx="19986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 err="1"/>
              <a:t>Other</a:t>
            </a:r>
            <a:r>
              <a:rPr lang="it-IT" sz="1200" b="1" u="sng" dirty="0"/>
              <a:t> minor </a:t>
            </a:r>
            <a:r>
              <a:rPr lang="it-IT" sz="1200" b="1" u="sng" dirty="0" err="1"/>
              <a:t>functions</a:t>
            </a:r>
            <a:endParaRPr lang="it-IT" sz="1200" dirty="0"/>
          </a:p>
        </p:txBody>
      </p:sp>
      <p:sp>
        <p:nvSpPr>
          <p:cNvPr id="45" name="Segnaposto numero diapositiva 44">
            <a:extLst>
              <a:ext uri="{FF2B5EF4-FFF2-40B4-BE49-F238E27FC236}">
                <a16:creationId xmlns:a16="http://schemas.microsoft.com/office/drawing/2014/main" id="{657C7F21-B39E-4159-08A2-691C2E67B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7662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-1876301" y="136525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DE47B7-403B-8BE9-2FB7-8C2F4BA7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" y="1051442"/>
            <a:ext cx="2558921" cy="28589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8DEF04-C770-2971-1785-C94AE6F3C2EC}"/>
              </a:ext>
            </a:extLst>
          </p:cNvPr>
          <p:cNvSpPr txBox="1"/>
          <p:nvPr/>
        </p:nvSpPr>
        <p:spPr>
          <a:xfrm>
            <a:off x="981589" y="3878542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A_MODEL</a:t>
            </a:r>
            <a:endParaRPr lang="it-IT" sz="1400" dirty="0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BE18BF7-ADBC-F8A0-ED1A-87265F1A210F}"/>
              </a:ext>
            </a:extLst>
          </p:cNvPr>
          <p:cNvSpPr/>
          <p:nvPr/>
        </p:nvSpPr>
        <p:spPr>
          <a:xfrm rot="21366761">
            <a:off x="2550445" y="1455402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D3EF2205-97F5-1FAE-1442-D017A7EC04F9}"/>
              </a:ext>
            </a:extLst>
          </p:cNvPr>
          <p:cNvSpPr/>
          <p:nvPr/>
        </p:nvSpPr>
        <p:spPr>
          <a:xfrm rot="10586964">
            <a:off x="2369710" y="1619417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716196FB-C53B-3AB2-A7AD-D1FBFF7E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57" y="1049322"/>
            <a:ext cx="896886" cy="100203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5C3BD92-BF31-89DA-67A5-972F7F650EF6}"/>
              </a:ext>
            </a:extLst>
          </p:cNvPr>
          <p:cNvSpPr txBox="1"/>
          <p:nvPr/>
        </p:nvSpPr>
        <p:spPr>
          <a:xfrm>
            <a:off x="3601758" y="2002159"/>
            <a:ext cx="16972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Steady State</a:t>
            </a:r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9658ACD-7E49-DD5D-B567-72CD07F4AE98}"/>
              </a:ext>
            </a:extLst>
          </p:cNvPr>
          <p:cNvSpPr txBox="1"/>
          <p:nvPr/>
        </p:nvSpPr>
        <p:spPr>
          <a:xfrm>
            <a:off x="4725163" y="1246005"/>
            <a:ext cx="2968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to </a:t>
            </a:r>
            <a:r>
              <a:rPr lang="it-IT" sz="1400" dirty="0" err="1"/>
              <a:t>calculate</a:t>
            </a:r>
            <a:r>
              <a:rPr lang="it-IT" sz="1400" dirty="0"/>
              <a:t> the </a:t>
            </a:r>
            <a:r>
              <a:rPr lang="it-IT" sz="1400" dirty="0" err="1"/>
              <a:t>initial</a:t>
            </a:r>
            <a:r>
              <a:rPr lang="it-IT" sz="1400" dirty="0"/>
              <a:t> </a:t>
            </a:r>
            <a:r>
              <a:rPr lang="it-IT" sz="1400" dirty="0" err="1"/>
              <a:t>condition</a:t>
            </a:r>
            <a:r>
              <a:rPr lang="it-IT" sz="1400" dirty="0"/>
              <a:t> of </a:t>
            </a:r>
            <a:r>
              <a:rPr lang="it-IT" sz="1400" dirty="0" err="1"/>
              <a:t>all</a:t>
            </a:r>
            <a:r>
              <a:rPr lang="it-IT" sz="1400" dirty="0"/>
              <a:t> the network </a:t>
            </a:r>
            <a:r>
              <a:rPr lang="it-IT" sz="1400" dirty="0" err="1"/>
              <a:t>simulation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assumed</a:t>
            </a:r>
            <a:r>
              <a:rPr lang="it-IT" sz="1400" dirty="0"/>
              <a:t> to be in steady state.</a:t>
            </a:r>
          </a:p>
          <a:p>
            <a:endParaRPr lang="it-IT" sz="1400" dirty="0"/>
          </a:p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solving </a:t>
            </a:r>
            <a:r>
              <a:rPr lang="it-IT" sz="1400" dirty="0" err="1"/>
              <a:t>algorithm</a:t>
            </a:r>
            <a:r>
              <a:rPr lang="it-IT" sz="1400" dirty="0"/>
              <a:t> for the </a:t>
            </a:r>
            <a:r>
              <a:rPr lang="it-IT" sz="1400" dirty="0" err="1"/>
              <a:t>fluid</a:t>
            </a:r>
            <a:r>
              <a:rPr lang="it-IT" sz="1400" dirty="0"/>
              <a:t> </a:t>
            </a:r>
            <a:r>
              <a:rPr lang="it-IT" sz="1400" dirty="0" err="1"/>
              <a:t>dynamic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the time </a:t>
            </a:r>
            <a:r>
              <a:rPr lang="it-IT" sz="1400" dirty="0" err="1"/>
              <a:t>dependent</a:t>
            </a:r>
            <a:r>
              <a:rPr lang="it-IT" sz="1400" dirty="0"/>
              <a:t> feature </a:t>
            </a:r>
            <a:r>
              <a:rPr lang="it-IT" sz="1400" dirty="0" err="1"/>
              <a:t>is</a:t>
            </a:r>
            <a:r>
              <a:rPr lang="it-IT" sz="1400" dirty="0"/>
              <a:t> set to 0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9F9F15C-A592-5A74-D26F-1EB5BA777DC4}"/>
              </a:ext>
            </a:extLst>
          </p:cNvPr>
          <p:cNvSpPr/>
          <p:nvPr/>
        </p:nvSpPr>
        <p:spPr>
          <a:xfrm rot="21366761">
            <a:off x="7824862" y="140620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E89B1A8-6B14-6125-D573-3B1AB52CA73E}"/>
              </a:ext>
            </a:extLst>
          </p:cNvPr>
          <p:cNvSpPr/>
          <p:nvPr/>
        </p:nvSpPr>
        <p:spPr>
          <a:xfrm rot="10586964">
            <a:off x="7644127" y="157021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DE3710-236B-B255-948B-6074ECA0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174" y="1000120"/>
            <a:ext cx="896886" cy="100203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700E1B4-D83D-A079-ADCB-CD5E31DB257E}"/>
              </a:ext>
            </a:extLst>
          </p:cNvPr>
          <p:cNvSpPr txBox="1"/>
          <p:nvPr/>
        </p:nvSpPr>
        <p:spPr>
          <a:xfrm>
            <a:off x="8326213" y="1960348"/>
            <a:ext cx="2393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ReducingParametersGERG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PseudoCriticalPointGERG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PropertiesGERG</a:t>
            </a:r>
            <a:endParaRPr lang="it-IT" sz="1400" b="1" u="sng" dirty="0"/>
          </a:p>
          <a:p>
            <a:endParaRPr lang="it-IT" sz="1400" b="1" u="sng" dirty="0"/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C68C255-87B1-63C6-EFC5-9400746CF15A}"/>
              </a:ext>
            </a:extLst>
          </p:cNvPr>
          <p:cNvSpPr txBox="1"/>
          <p:nvPr/>
        </p:nvSpPr>
        <p:spPr>
          <a:xfrm>
            <a:off x="10054928" y="1032663"/>
            <a:ext cx="193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EQUATION OF STATE</a:t>
            </a:r>
          </a:p>
          <a:p>
            <a:r>
              <a:rPr lang="it-IT" sz="1400" b="1" dirty="0">
                <a:highlight>
                  <a:srgbClr val="FFFF00"/>
                </a:highlight>
              </a:rPr>
              <a:t>(GERG-2008)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A6A9C12-A599-BE8C-95EC-E6766543AD29}"/>
              </a:ext>
            </a:extLst>
          </p:cNvPr>
          <p:cNvSpPr/>
          <p:nvPr/>
        </p:nvSpPr>
        <p:spPr>
          <a:xfrm rot="856314">
            <a:off x="10048582" y="1602519"/>
            <a:ext cx="540638" cy="222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412A2E1A-2507-BAF7-05F3-57A5BB7C394A}"/>
              </a:ext>
            </a:extLst>
          </p:cNvPr>
          <p:cNvSpPr/>
          <p:nvPr/>
        </p:nvSpPr>
        <p:spPr>
          <a:xfrm rot="11676517">
            <a:off x="9868366" y="1765266"/>
            <a:ext cx="540638" cy="2228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0904A17-8D51-DE66-6FBE-265C3671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349" y="1568337"/>
            <a:ext cx="612585" cy="6844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C781442-9418-982A-DEC5-E184D34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951" y="1485902"/>
            <a:ext cx="612585" cy="68440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A4CE2D8-E9C3-2710-24C4-931D68C8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973" y="1869323"/>
            <a:ext cx="612585" cy="684406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97C83AF-9A6B-79F9-30B1-C8E2C524837D}"/>
              </a:ext>
            </a:extLst>
          </p:cNvPr>
          <p:cNvSpPr txBox="1"/>
          <p:nvPr/>
        </p:nvSpPr>
        <p:spPr>
          <a:xfrm rot="20072709">
            <a:off x="10577476" y="2266625"/>
            <a:ext cx="19986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 err="1"/>
              <a:t>Other</a:t>
            </a:r>
            <a:r>
              <a:rPr lang="it-IT" sz="1200" b="1" u="sng" dirty="0"/>
              <a:t> minor </a:t>
            </a:r>
            <a:r>
              <a:rPr lang="it-IT" sz="1200" b="1" u="sng" dirty="0" err="1"/>
              <a:t>functions</a:t>
            </a:r>
            <a:endParaRPr lang="it-IT" sz="1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C278CAB-D947-8AA3-D492-97D393B1DDB8}"/>
              </a:ext>
            </a:extLst>
          </p:cNvPr>
          <p:cNvSpPr txBox="1"/>
          <p:nvPr/>
        </p:nvSpPr>
        <p:spPr>
          <a:xfrm>
            <a:off x="3892654" y="4140152"/>
            <a:ext cx="19378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OTHERS POSSIBLE ALGORITHM CAN BE IMPLEMENTED</a:t>
            </a:r>
          </a:p>
        </p:txBody>
      </p:sp>
      <p:sp>
        <p:nvSpPr>
          <p:cNvPr id="11" name="Freccia a destra 10">
            <a:extLst>
              <a:ext uri="{FF2B5EF4-FFF2-40B4-BE49-F238E27FC236}">
                <a16:creationId xmlns:a16="http://schemas.microsoft.com/office/drawing/2014/main" id="{36586D53-0E9B-D413-E9D3-64C46D1C78FE}"/>
              </a:ext>
            </a:extLst>
          </p:cNvPr>
          <p:cNvSpPr/>
          <p:nvPr/>
        </p:nvSpPr>
        <p:spPr>
          <a:xfrm rot="16200000" flipV="1">
            <a:off x="3420145" y="3030695"/>
            <a:ext cx="1587903" cy="52039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1ED9C2D-08C4-1660-ABEF-94680E39921C}"/>
              </a:ext>
            </a:extLst>
          </p:cNvPr>
          <p:cNvSpPr txBox="1"/>
          <p:nvPr/>
        </p:nvSpPr>
        <p:spPr>
          <a:xfrm>
            <a:off x="5586596" y="3841673"/>
            <a:ext cx="65791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/>
              <a:t>In </a:t>
            </a:r>
            <a:r>
              <a:rPr lang="it-IT" sz="1800" dirty="0" err="1"/>
              <a:t>previous</a:t>
            </a:r>
            <a:r>
              <a:rPr lang="it-IT" sz="1800" dirty="0"/>
              <a:t> </a:t>
            </a:r>
            <a:r>
              <a:rPr lang="it-IT" sz="1800" dirty="0" err="1"/>
              <a:t>versions</a:t>
            </a:r>
            <a:r>
              <a:rPr lang="it-IT" sz="1800" dirty="0"/>
              <a:t>, the </a:t>
            </a:r>
            <a:r>
              <a:rPr lang="it-IT" sz="1800" dirty="0" err="1"/>
              <a:t>author</a:t>
            </a:r>
            <a:r>
              <a:rPr lang="it-IT" sz="1800" dirty="0"/>
              <a:t> </a:t>
            </a:r>
            <a:r>
              <a:rPr lang="it-IT" sz="1800" dirty="0" err="1"/>
              <a:t>used</a:t>
            </a:r>
            <a:r>
              <a:rPr lang="it-IT" sz="1800" dirty="0"/>
              <a:t> a </a:t>
            </a:r>
            <a:r>
              <a:rPr lang="it-IT" sz="1800" dirty="0" err="1"/>
              <a:t>different</a:t>
            </a:r>
            <a:r>
              <a:rPr lang="it-IT" sz="1800" dirty="0"/>
              <a:t> </a:t>
            </a:r>
            <a:r>
              <a:rPr lang="it-IT" sz="1800" dirty="0" err="1"/>
              <a:t>algorith</a:t>
            </a:r>
            <a:r>
              <a:rPr lang="it-IT" dirty="0" err="1"/>
              <a:t>m</a:t>
            </a:r>
            <a:r>
              <a:rPr lang="it-IT" dirty="0"/>
              <a:t> for the </a:t>
            </a:r>
            <a:r>
              <a:rPr lang="it-IT" dirty="0" err="1"/>
              <a:t>calculation</a:t>
            </a:r>
            <a:r>
              <a:rPr lang="it-IT" dirty="0"/>
              <a:t> of the steady state </a:t>
            </a:r>
            <a:r>
              <a:rPr lang="it-IT" dirty="0" err="1"/>
              <a:t>condition</a:t>
            </a:r>
            <a:r>
              <a:rPr lang="it-IT" dirty="0"/>
              <a:t>:</a:t>
            </a:r>
          </a:p>
          <a:p>
            <a:endParaRPr lang="it-IT" dirty="0"/>
          </a:p>
          <a:p>
            <a:r>
              <a:rPr lang="it-IT" dirty="0"/>
              <a:t>The </a:t>
            </a:r>
            <a:r>
              <a:rPr lang="it-IT" b="1" dirty="0"/>
              <a:t>SIMPLE</a:t>
            </a:r>
            <a:r>
              <a:rPr lang="it-IT" dirty="0"/>
              <a:t>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adapted</a:t>
            </a:r>
            <a:r>
              <a:rPr lang="it-IT" dirty="0"/>
              <a:t> for the </a:t>
            </a:r>
            <a:r>
              <a:rPr lang="it-IT" dirty="0" err="1"/>
              <a:t>compressible</a:t>
            </a:r>
            <a:r>
              <a:rPr lang="it-IT" dirty="0"/>
              <a:t> </a:t>
            </a:r>
            <a:r>
              <a:rPr lang="it-IT" dirty="0" err="1"/>
              <a:t>fluid</a:t>
            </a:r>
            <a:r>
              <a:rPr lang="it-IT" dirty="0"/>
              <a:t> networks.</a:t>
            </a:r>
          </a:p>
          <a:p>
            <a:endParaRPr lang="it-IT" dirty="0"/>
          </a:p>
          <a:p>
            <a:r>
              <a:rPr lang="it-IT" dirty="0"/>
              <a:t>In general the SIMPLE </a:t>
            </a:r>
            <a:r>
              <a:rPr lang="it-IT" dirty="0" err="1"/>
              <a:t>algorithm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said</a:t>
            </a:r>
            <a:r>
              <a:rPr lang="it-IT" dirty="0"/>
              <a:t> to be </a:t>
            </a:r>
            <a:r>
              <a:rPr lang="it-IT" dirty="0" err="1"/>
              <a:t>very</a:t>
            </a:r>
            <a:r>
              <a:rPr lang="it-IT" dirty="0"/>
              <a:t> </a:t>
            </a:r>
            <a:r>
              <a:rPr lang="it-IT" dirty="0" err="1"/>
              <a:t>robust</a:t>
            </a:r>
            <a:r>
              <a:rPr lang="it-IT" dirty="0"/>
              <a:t> </a:t>
            </a:r>
          </a:p>
          <a:p>
            <a:endParaRPr lang="it-IT" dirty="0"/>
          </a:p>
          <a:p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think</a:t>
            </a:r>
            <a:r>
              <a:rPr lang="it-IT" dirty="0"/>
              <a:t> of </a:t>
            </a:r>
            <a:r>
              <a:rPr lang="it-IT" dirty="0" err="1"/>
              <a:t>implement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in the open access tool.</a:t>
            </a:r>
          </a:p>
        </p:txBody>
      </p:sp>
      <p:sp>
        <p:nvSpPr>
          <p:cNvPr id="18" name="Segnaposto numero diapositiva 17">
            <a:extLst>
              <a:ext uri="{FF2B5EF4-FFF2-40B4-BE49-F238E27FC236}">
                <a16:creationId xmlns:a16="http://schemas.microsoft.com/office/drawing/2014/main" id="{88A6C6F9-19AB-2142-0DDE-CC222E485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7614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-1876301" y="136525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DE47B7-403B-8BE9-2FB7-8C2F4BA7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" y="1051442"/>
            <a:ext cx="2558921" cy="28589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8DEF04-C770-2971-1785-C94AE6F3C2EC}"/>
              </a:ext>
            </a:extLst>
          </p:cNvPr>
          <p:cNvSpPr txBox="1"/>
          <p:nvPr/>
        </p:nvSpPr>
        <p:spPr>
          <a:xfrm>
            <a:off x="981589" y="3878542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A_MODEL</a:t>
            </a:r>
            <a:endParaRPr lang="it-IT" sz="1400" dirty="0"/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BE18BF7-ADBC-F8A0-ED1A-87265F1A210F}"/>
              </a:ext>
            </a:extLst>
          </p:cNvPr>
          <p:cNvSpPr/>
          <p:nvPr/>
        </p:nvSpPr>
        <p:spPr>
          <a:xfrm rot="21366761">
            <a:off x="2550445" y="1455402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D3EF2205-97F5-1FAE-1442-D017A7EC04F9}"/>
              </a:ext>
            </a:extLst>
          </p:cNvPr>
          <p:cNvSpPr/>
          <p:nvPr/>
        </p:nvSpPr>
        <p:spPr>
          <a:xfrm rot="10586964">
            <a:off x="2369710" y="1619417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716196FB-C53B-3AB2-A7AD-D1FBFF7E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1757" y="1049322"/>
            <a:ext cx="896886" cy="100203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5C3BD92-BF31-89DA-67A5-972F7F650EF6}"/>
              </a:ext>
            </a:extLst>
          </p:cNvPr>
          <p:cNvSpPr txBox="1"/>
          <p:nvPr/>
        </p:nvSpPr>
        <p:spPr>
          <a:xfrm>
            <a:off x="3601758" y="2002159"/>
            <a:ext cx="16972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Steady State</a:t>
            </a:r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9658ACD-7E49-DD5D-B567-72CD07F4AE98}"/>
              </a:ext>
            </a:extLst>
          </p:cNvPr>
          <p:cNvSpPr txBox="1"/>
          <p:nvPr/>
        </p:nvSpPr>
        <p:spPr>
          <a:xfrm>
            <a:off x="4725163" y="1246005"/>
            <a:ext cx="2968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called</a:t>
            </a:r>
            <a:r>
              <a:rPr lang="it-IT" sz="1400" dirty="0"/>
              <a:t> to </a:t>
            </a:r>
            <a:r>
              <a:rPr lang="it-IT" sz="1400" dirty="0" err="1"/>
              <a:t>calculate</a:t>
            </a:r>
            <a:r>
              <a:rPr lang="it-IT" sz="1400" dirty="0"/>
              <a:t> the </a:t>
            </a:r>
            <a:r>
              <a:rPr lang="it-IT" sz="1400" dirty="0" err="1"/>
              <a:t>initial</a:t>
            </a:r>
            <a:r>
              <a:rPr lang="it-IT" sz="1400" dirty="0"/>
              <a:t> </a:t>
            </a:r>
            <a:r>
              <a:rPr lang="it-IT" sz="1400" dirty="0" err="1"/>
              <a:t>condition</a:t>
            </a:r>
            <a:r>
              <a:rPr lang="it-IT" sz="1400" dirty="0"/>
              <a:t> of </a:t>
            </a:r>
            <a:r>
              <a:rPr lang="it-IT" sz="1400" dirty="0" err="1"/>
              <a:t>all</a:t>
            </a:r>
            <a:r>
              <a:rPr lang="it-IT" sz="1400" dirty="0"/>
              <a:t> the network </a:t>
            </a:r>
            <a:r>
              <a:rPr lang="it-IT" sz="1400" dirty="0" err="1"/>
              <a:t>simulation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assumed</a:t>
            </a:r>
            <a:r>
              <a:rPr lang="it-IT" sz="1400" dirty="0"/>
              <a:t> to be in steady state.</a:t>
            </a:r>
          </a:p>
          <a:p>
            <a:endParaRPr lang="it-IT" sz="1400" dirty="0"/>
          </a:p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uses</a:t>
            </a:r>
            <a:r>
              <a:rPr lang="it-IT" sz="1400" dirty="0"/>
              <a:t> the </a:t>
            </a:r>
            <a:r>
              <a:rPr lang="it-IT" sz="1400" dirty="0" err="1"/>
              <a:t>same</a:t>
            </a:r>
            <a:r>
              <a:rPr lang="it-IT" sz="1400" dirty="0"/>
              <a:t> solving </a:t>
            </a:r>
            <a:r>
              <a:rPr lang="it-IT" sz="1400" dirty="0" err="1"/>
              <a:t>algorithm</a:t>
            </a:r>
            <a:r>
              <a:rPr lang="it-IT" sz="1400" dirty="0"/>
              <a:t> for the </a:t>
            </a:r>
            <a:r>
              <a:rPr lang="it-IT" sz="1400" dirty="0" err="1"/>
              <a:t>fluid</a:t>
            </a:r>
            <a:r>
              <a:rPr lang="it-IT" sz="1400" dirty="0"/>
              <a:t> </a:t>
            </a:r>
            <a:r>
              <a:rPr lang="it-IT" sz="1400" dirty="0" err="1"/>
              <a:t>dynamic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the time </a:t>
            </a:r>
            <a:r>
              <a:rPr lang="it-IT" sz="1400" dirty="0" err="1"/>
              <a:t>dependent</a:t>
            </a:r>
            <a:r>
              <a:rPr lang="it-IT" sz="1400" dirty="0"/>
              <a:t> feature </a:t>
            </a:r>
            <a:r>
              <a:rPr lang="it-IT" sz="1400" dirty="0" err="1"/>
              <a:t>is</a:t>
            </a:r>
            <a:r>
              <a:rPr lang="it-IT" sz="1400" dirty="0"/>
              <a:t> set to 0</a:t>
            </a:r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9F9F15C-A592-5A74-D26F-1EB5BA777DC4}"/>
              </a:ext>
            </a:extLst>
          </p:cNvPr>
          <p:cNvSpPr/>
          <p:nvPr/>
        </p:nvSpPr>
        <p:spPr>
          <a:xfrm rot="21366761">
            <a:off x="7824862" y="140620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E89B1A8-6B14-6125-D573-3B1AB52CA73E}"/>
              </a:ext>
            </a:extLst>
          </p:cNvPr>
          <p:cNvSpPr/>
          <p:nvPr/>
        </p:nvSpPr>
        <p:spPr>
          <a:xfrm rot="10586964">
            <a:off x="7644127" y="157021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DE3710-236B-B255-948B-6074ECA0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174" y="1000120"/>
            <a:ext cx="896886" cy="100203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700E1B4-D83D-A079-ADCB-CD5E31DB257E}"/>
              </a:ext>
            </a:extLst>
          </p:cNvPr>
          <p:cNvSpPr txBox="1"/>
          <p:nvPr/>
        </p:nvSpPr>
        <p:spPr>
          <a:xfrm>
            <a:off x="8326213" y="1960348"/>
            <a:ext cx="2393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ReducingParametersGERG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PseudoCriticalPointGERG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PropertiesGERG</a:t>
            </a:r>
            <a:endParaRPr lang="it-IT" sz="1400" b="1" u="sng" dirty="0"/>
          </a:p>
          <a:p>
            <a:endParaRPr lang="it-IT" sz="1400" b="1" u="sng" dirty="0"/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C68C255-87B1-63C6-EFC5-9400746CF15A}"/>
              </a:ext>
            </a:extLst>
          </p:cNvPr>
          <p:cNvSpPr txBox="1"/>
          <p:nvPr/>
        </p:nvSpPr>
        <p:spPr>
          <a:xfrm>
            <a:off x="10054928" y="1032663"/>
            <a:ext cx="193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EQUATION OF STATE</a:t>
            </a:r>
          </a:p>
          <a:p>
            <a:r>
              <a:rPr lang="it-IT" sz="1400" b="1" dirty="0">
                <a:highlight>
                  <a:srgbClr val="FFFF00"/>
                </a:highlight>
              </a:rPr>
              <a:t>(GERG-2008)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A6A9C12-A599-BE8C-95EC-E6766543AD29}"/>
              </a:ext>
            </a:extLst>
          </p:cNvPr>
          <p:cNvSpPr/>
          <p:nvPr/>
        </p:nvSpPr>
        <p:spPr>
          <a:xfrm rot="856314">
            <a:off x="10048582" y="1602519"/>
            <a:ext cx="540638" cy="222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412A2E1A-2507-BAF7-05F3-57A5BB7C394A}"/>
              </a:ext>
            </a:extLst>
          </p:cNvPr>
          <p:cNvSpPr/>
          <p:nvPr/>
        </p:nvSpPr>
        <p:spPr>
          <a:xfrm rot="11676517">
            <a:off x="9868366" y="1765266"/>
            <a:ext cx="540638" cy="2228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0904A17-8D51-DE66-6FBE-265C3671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8349" y="1568337"/>
            <a:ext cx="612585" cy="6844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C781442-9418-982A-DEC5-E184D34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3951" y="1485902"/>
            <a:ext cx="612585" cy="68440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A4CE2D8-E9C3-2710-24C4-931D68C8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3973" y="1869323"/>
            <a:ext cx="612585" cy="684406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97C83AF-9A6B-79F9-30B1-C8E2C524837D}"/>
              </a:ext>
            </a:extLst>
          </p:cNvPr>
          <p:cNvSpPr txBox="1"/>
          <p:nvPr/>
        </p:nvSpPr>
        <p:spPr>
          <a:xfrm rot="20072709">
            <a:off x="10577476" y="2266625"/>
            <a:ext cx="19986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 err="1"/>
              <a:t>Other</a:t>
            </a:r>
            <a:r>
              <a:rPr lang="it-IT" sz="1200" b="1" u="sng" dirty="0"/>
              <a:t> minor </a:t>
            </a:r>
            <a:r>
              <a:rPr lang="it-IT" sz="1200" b="1" u="sng" dirty="0" err="1"/>
              <a:t>functions</a:t>
            </a:r>
            <a:endParaRPr lang="it-IT" sz="1200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5B645CF-2D25-C12E-5135-D1C8B66D2E29}"/>
              </a:ext>
            </a:extLst>
          </p:cNvPr>
          <p:cNvSpPr txBox="1"/>
          <p:nvPr/>
        </p:nvSpPr>
        <p:spPr>
          <a:xfrm>
            <a:off x="2672542" y="3179364"/>
            <a:ext cx="89539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Menlo"/>
              </a:rPr>
              <a:t>save(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'Trial2023_3_P0'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'p_0'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  <a:p>
            <a:r>
              <a:rPr lang="en-US" sz="1800" b="0" i="0" dirty="0">
                <a:effectLst/>
                <a:latin typeface="Menlo"/>
              </a:rPr>
              <a:t>save(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'Trial2023_3_G0'</a:t>
            </a:r>
            <a:r>
              <a:rPr lang="en-US" sz="1800" b="0" i="0" dirty="0">
                <a:effectLst/>
                <a:latin typeface="Menlo"/>
              </a:rPr>
              <a:t>,</a:t>
            </a:r>
            <a:r>
              <a:rPr lang="en-US" sz="1800" b="0" i="0" dirty="0">
                <a:solidFill>
                  <a:srgbClr val="A709F5"/>
                </a:solidFill>
                <a:effectLst/>
                <a:latin typeface="Menlo"/>
              </a:rPr>
              <a:t>'G_0'</a:t>
            </a:r>
            <a:r>
              <a:rPr lang="en-US" sz="1800" b="0" i="0" dirty="0">
                <a:effectLst/>
                <a:latin typeface="Menlo"/>
              </a:rPr>
              <a:t>);</a:t>
            </a:r>
          </a:p>
        </p:txBody>
      </p:sp>
      <p:grpSp>
        <p:nvGrpSpPr>
          <p:cNvPr id="8" name="Gruppo 7">
            <a:extLst>
              <a:ext uri="{FF2B5EF4-FFF2-40B4-BE49-F238E27FC236}">
                <a16:creationId xmlns:a16="http://schemas.microsoft.com/office/drawing/2014/main" id="{D12D45D3-BFAB-6185-E6F6-6857D2F36B51}"/>
              </a:ext>
            </a:extLst>
          </p:cNvPr>
          <p:cNvGrpSpPr/>
          <p:nvPr/>
        </p:nvGrpSpPr>
        <p:grpSpPr>
          <a:xfrm>
            <a:off x="3074470" y="1806293"/>
            <a:ext cx="607320" cy="1447560"/>
            <a:chOff x="3074470" y="1806293"/>
            <a:chExt cx="607320" cy="1447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put penna 4">
                  <a:extLst>
                    <a:ext uri="{FF2B5EF4-FFF2-40B4-BE49-F238E27FC236}">
                      <a16:creationId xmlns:a16="http://schemas.microsoft.com/office/drawing/2014/main" id="{1A70732A-577B-EAF0-BF43-C60A2658369B}"/>
                    </a:ext>
                  </a:extLst>
                </p14:cNvPr>
                <p14:cNvContentPartPr/>
                <p14:nvPr/>
              </p14:nvContentPartPr>
              <p14:xfrm>
                <a:off x="3100030" y="1873253"/>
                <a:ext cx="581760" cy="1380600"/>
              </p14:xfrm>
            </p:contentPart>
          </mc:Choice>
          <mc:Fallback xmlns="">
            <p:pic>
              <p:nvPicPr>
                <p:cNvPr id="5" name="Input penna 4">
                  <a:extLst>
                    <a:ext uri="{FF2B5EF4-FFF2-40B4-BE49-F238E27FC236}">
                      <a16:creationId xmlns:a16="http://schemas.microsoft.com/office/drawing/2014/main" id="{1A70732A-577B-EAF0-BF43-C60A2658369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091390" y="1864613"/>
                  <a:ext cx="599400" cy="13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put penna 5">
                  <a:extLst>
                    <a:ext uri="{FF2B5EF4-FFF2-40B4-BE49-F238E27FC236}">
                      <a16:creationId xmlns:a16="http://schemas.microsoft.com/office/drawing/2014/main" id="{AD853835-0C06-BC6B-1BCC-A67095F4AD1F}"/>
                    </a:ext>
                  </a:extLst>
                </p14:cNvPr>
                <p14:cNvContentPartPr/>
                <p14:nvPr/>
              </p14:nvContentPartPr>
              <p14:xfrm>
                <a:off x="3074470" y="1806293"/>
                <a:ext cx="121320" cy="208440"/>
              </p14:xfrm>
            </p:contentPart>
          </mc:Choice>
          <mc:Fallback xmlns="">
            <p:pic>
              <p:nvPicPr>
                <p:cNvPr id="6" name="Input penna 5">
                  <a:extLst>
                    <a:ext uri="{FF2B5EF4-FFF2-40B4-BE49-F238E27FC236}">
                      <a16:creationId xmlns:a16="http://schemas.microsoft.com/office/drawing/2014/main" id="{AD853835-0C06-BC6B-1BCC-A67095F4AD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65470" y="1797653"/>
                  <a:ext cx="138960" cy="226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Input penna 12">
                <a:extLst>
                  <a:ext uri="{FF2B5EF4-FFF2-40B4-BE49-F238E27FC236}">
                    <a16:creationId xmlns:a16="http://schemas.microsoft.com/office/drawing/2014/main" id="{832DBB29-A3A0-FA2F-7267-B1629DA08EF5}"/>
                  </a:ext>
                </a:extLst>
              </p14:cNvPr>
              <p14:cNvContentPartPr/>
              <p14:nvPr/>
            </p14:nvContentPartPr>
            <p14:xfrm>
              <a:off x="2504590" y="2895653"/>
              <a:ext cx="3077640" cy="1296360"/>
            </p14:xfrm>
          </p:contentPart>
        </mc:Choice>
        <mc:Fallback xmlns="">
          <p:pic>
            <p:nvPicPr>
              <p:cNvPr id="13" name="Input penna 12">
                <a:extLst>
                  <a:ext uri="{FF2B5EF4-FFF2-40B4-BE49-F238E27FC236}">
                    <a16:creationId xmlns:a16="http://schemas.microsoft.com/office/drawing/2014/main" id="{832DBB29-A3A0-FA2F-7267-B1629DA08EF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95590" y="2886653"/>
                <a:ext cx="3095280" cy="1314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6616755-F3B0-0712-3E3F-564BFF9A0983}"/>
              </a:ext>
            </a:extLst>
          </p:cNvPr>
          <p:cNvSpPr txBox="1"/>
          <p:nvPr/>
        </p:nvSpPr>
        <p:spPr>
          <a:xfrm>
            <a:off x="3814941" y="4210693"/>
            <a:ext cx="65047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calculation</a:t>
            </a:r>
            <a:r>
              <a:rPr lang="it-IT" sz="1400" dirty="0"/>
              <a:t> of the steady state </a:t>
            </a:r>
            <a:r>
              <a:rPr lang="it-IT" sz="1400" dirty="0" err="1"/>
              <a:t>gives</a:t>
            </a:r>
            <a:r>
              <a:rPr lang="it-IT" sz="1400" dirty="0"/>
              <a:t> </a:t>
            </a:r>
          </a:p>
          <a:p>
            <a:r>
              <a:rPr lang="it-IT" sz="1400" dirty="0"/>
              <a:t>G0 = the mass flow rates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any</a:t>
            </a:r>
            <a:r>
              <a:rPr lang="it-IT" sz="1400" dirty="0"/>
              <a:t> pipeline (or pipeline </a:t>
            </a:r>
            <a:r>
              <a:rPr lang="it-IT" sz="1400" dirty="0" err="1"/>
              <a:t>section</a:t>
            </a:r>
            <a:r>
              <a:rPr lang="it-IT" sz="1400" dirty="0"/>
              <a:t>) of the network in the </a:t>
            </a:r>
            <a:r>
              <a:rPr lang="it-IT" sz="1400" dirty="0" err="1"/>
              <a:t>hypothesis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t=1 the </a:t>
            </a:r>
            <a:r>
              <a:rPr lang="it-IT" sz="1400" dirty="0" err="1"/>
              <a:t>fluid-dynamic</a:t>
            </a:r>
            <a:r>
              <a:rPr lang="it-IT" sz="1400" dirty="0"/>
              <a:t> of the network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steady state.</a:t>
            </a:r>
          </a:p>
          <a:p>
            <a:r>
              <a:rPr lang="it-IT" sz="1400" dirty="0"/>
              <a:t>P_0 = the </a:t>
            </a:r>
            <a:r>
              <a:rPr lang="it-IT" sz="1400" dirty="0" err="1"/>
              <a:t>nodal</a:t>
            </a:r>
            <a:r>
              <a:rPr lang="it-IT" sz="1400" dirty="0"/>
              <a:t> pressure </a:t>
            </a:r>
            <a:r>
              <a:rPr lang="it-IT" sz="1400" dirty="0" err="1"/>
              <a:t>at</a:t>
            </a:r>
            <a:r>
              <a:rPr lang="it-IT" sz="1400" dirty="0"/>
              <a:t> </a:t>
            </a:r>
            <a:r>
              <a:rPr lang="it-IT" sz="1400" dirty="0" err="1"/>
              <a:t>any</a:t>
            </a:r>
            <a:r>
              <a:rPr lang="it-IT" sz="1400" dirty="0"/>
              <a:t> </a:t>
            </a:r>
            <a:r>
              <a:rPr lang="it-IT" sz="1400" dirty="0" err="1"/>
              <a:t>node</a:t>
            </a:r>
            <a:r>
              <a:rPr lang="it-IT" sz="1400" dirty="0"/>
              <a:t> of the network</a:t>
            </a:r>
          </a:p>
          <a:p>
            <a:endParaRPr lang="it-IT" sz="1400" dirty="0"/>
          </a:p>
          <a:p>
            <a:r>
              <a:rPr lang="it-IT" sz="1400" dirty="0" err="1"/>
              <a:t>These</a:t>
            </a:r>
            <a:r>
              <a:rPr lang="it-IT" sz="1400" dirty="0"/>
              <a:t> </a:t>
            </a:r>
            <a:r>
              <a:rPr lang="it-IT" sz="1400" dirty="0" err="1"/>
              <a:t>quantities</a:t>
            </a:r>
            <a:r>
              <a:rPr lang="it-IT" sz="1400" dirty="0"/>
              <a:t> are </a:t>
            </a:r>
            <a:r>
              <a:rPr lang="it-IT" sz="1400" dirty="0" err="1"/>
              <a:t>generally</a:t>
            </a:r>
            <a:r>
              <a:rPr lang="it-IT" sz="1400" dirty="0"/>
              <a:t> </a:t>
            </a:r>
            <a:r>
              <a:rPr lang="it-IT" sz="1400" dirty="0" err="1"/>
              <a:t>saved</a:t>
            </a:r>
            <a:r>
              <a:rPr lang="it-IT" sz="1400" dirty="0"/>
              <a:t> to </a:t>
            </a:r>
            <a:r>
              <a:rPr lang="it-IT" sz="1400" dirty="0" err="1"/>
              <a:t>save</a:t>
            </a:r>
            <a:r>
              <a:rPr lang="it-IT" sz="1400" dirty="0"/>
              <a:t> time </a:t>
            </a:r>
            <a:r>
              <a:rPr lang="it-IT" sz="1400" dirty="0" err="1"/>
              <a:t>when</a:t>
            </a:r>
            <a:r>
              <a:rPr lang="it-IT" sz="1400" dirty="0"/>
              <a:t> </a:t>
            </a:r>
            <a:r>
              <a:rPr lang="it-IT" sz="1400" dirty="0" err="1"/>
              <a:t>doing</a:t>
            </a:r>
            <a:r>
              <a:rPr lang="it-IT" sz="1400" dirty="0"/>
              <a:t> trials on the </a:t>
            </a:r>
            <a:r>
              <a:rPr lang="it-IT" sz="1400" dirty="0" err="1"/>
              <a:t>same</a:t>
            </a:r>
            <a:r>
              <a:rPr lang="it-IT" sz="1400" dirty="0"/>
              <a:t> network and </a:t>
            </a:r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conditions</a:t>
            </a:r>
            <a:endParaRPr lang="it-IT" sz="1400" dirty="0"/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FFDF2135-A1ED-3F02-6F17-E6AF536DD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23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2B67143F-D7B9-D8D2-1150-8F2397B0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30" y="3944675"/>
            <a:ext cx="896886" cy="1002039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-1876301" y="136525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DE47B7-403B-8BE9-2FB7-8C2F4BA7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" y="1051442"/>
            <a:ext cx="2558921" cy="28589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8DEF04-C770-2971-1785-C94AE6F3C2EC}"/>
              </a:ext>
            </a:extLst>
          </p:cNvPr>
          <p:cNvSpPr txBox="1"/>
          <p:nvPr/>
        </p:nvSpPr>
        <p:spPr>
          <a:xfrm>
            <a:off x="981589" y="3878542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A_MODEL</a:t>
            </a:r>
            <a:endParaRPr lang="it-IT" sz="1400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9F9F15C-A592-5A74-D26F-1EB5BA777DC4}"/>
              </a:ext>
            </a:extLst>
          </p:cNvPr>
          <p:cNvSpPr/>
          <p:nvPr/>
        </p:nvSpPr>
        <p:spPr>
          <a:xfrm rot="21366761">
            <a:off x="2831938" y="201122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E89B1A8-6B14-6125-D573-3B1AB52CA73E}"/>
              </a:ext>
            </a:extLst>
          </p:cNvPr>
          <p:cNvSpPr/>
          <p:nvPr/>
        </p:nvSpPr>
        <p:spPr>
          <a:xfrm rot="10586964">
            <a:off x="2651203" y="217523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DE3710-236B-B255-948B-6074ECA0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50" y="1605140"/>
            <a:ext cx="896886" cy="100203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700E1B4-D83D-A079-ADCB-CD5E31DB257E}"/>
              </a:ext>
            </a:extLst>
          </p:cNvPr>
          <p:cNvSpPr txBox="1"/>
          <p:nvPr/>
        </p:nvSpPr>
        <p:spPr>
          <a:xfrm>
            <a:off x="3333289" y="2565368"/>
            <a:ext cx="2393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ReducingParametersGERG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PseudoCriticalPointGERG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PropertiesGERG</a:t>
            </a:r>
            <a:endParaRPr lang="it-IT" sz="1400" b="1" u="sng" dirty="0"/>
          </a:p>
          <a:p>
            <a:endParaRPr lang="it-IT" sz="1400" b="1" u="sng" dirty="0"/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C68C255-87B1-63C6-EFC5-9400746CF15A}"/>
              </a:ext>
            </a:extLst>
          </p:cNvPr>
          <p:cNvSpPr txBox="1"/>
          <p:nvPr/>
        </p:nvSpPr>
        <p:spPr>
          <a:xfrm>
            <a:off x="5062004" y="1637683"/>
            <a:ext cx="193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EQUATION OF STATE</a:t>
            </a:r>
          </a:p>
          <a:p>
            <a:r>
              <a:rPr lang="it-IT" sz="1400" b="1" dirty="0">
                <a:highlight>
                  <a:srgbClr val="FFFF00"/>
                </a:highlight>
              </a:rPr>
              <a:t>(GERG-2008)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A6A9C12-A599-BE8C-95EC-E6766543AD29}"/>
              </a:ext>
            </a:extLst>
          </p:cNvPr>
          <p:cNvSpPr/>
          <p:nvPr/>
        </p:nvSpPr>
        <p:spPr>
          <a:xfrm rot="856314">
            <a:off x="5055658" y="2207539"/>
            <a:ext cx="540638" cy="222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412A2E1A-2507-BAF7-05F3-57A5BB7C394A}"/>
              </a:ext>
            </a:extLst>
          </p:cNvPr>
          <p:cNvSpPr/>
          <p:nvPr/>
        </p:nvSpPr>
        <p:spPr>
          <a:xfrm rot="11676517">
            <a:off x="4875442" y="2370286"/>
            <a:ext cx="540638" cy="2228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0904A17-8D51-DE66-6FBE-265C3671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25" y="2173357"/>
            <a:ext cx="612585" cy="6844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C781442-9418-982A-DEC5-E184D34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27" y="2090922"/>
            <a:ext cx="612585" cy="68440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A4CE2D8-E9C3-2710-24C4-931D68C8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49" y="2474343"/>
            <a:ext cx="612585" cy="684406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97C83AF-9A6B-79F9-30B1-C8E2C524837D}"/>
              </a:ext>
            </a:extLst>
          </p:cNvPr>
          <p:cNvSpPr txBox="1"/>
          <p:nvPr/>
        </p:nvSpPr>
        <p:spPr>
          <a:xfrm rot="20072709">
            <a:off x="5584552" y="2871645"/>
            <a:ext cx="19986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 err="1"/>
              <a:t>Other</a:t>
            </a:r>
            <a:r>
              <a:rPr lang="it-IT" sz="1200" b="1" u="sng" dirty="0"/>
              <a:t> minor </a:t>
            </a:r>
            <a:r>
              <a:rPr lang="it-IT" sz="1200" b="1" u="sng" dirty="0" err="1"/>
              <a:t>functions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F7C2E6-C6A8-3211-1C6B-633F77DF7C74}"/>
              </a:ext>
            </a:extLst>
          </p:cNvPr>
          <p:cNvSpPr txBox="1"/>
          <p:nvPr/>
        </p:nvSpPr>
        <p:spPr>
          <a:xfrm>
            <a:off x="2750531" y="1139967"/>
            <a:ext cx="895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Getting</a:t>
            </a:r>
            <a:r>
              <a:rPr lang="it-IT" b="1" dirty="0"/>
              <a:t> </a:t>
            </a:r>
            <a:r>
              <a:rPr lang="it-IT" b="1" dirty="0" err="1"/>
              <a:t>into</a:t>
            </a:r>
            <a:r>
              <a:rPr lang="it-IT" b="1" dirty="0"/>
              <a:t> the </a:t>
            </a:r>
            <a:r>
              <a:rPr lang="it-IT" b="1" dirty="0" err="1"/>
              <a:t>fluid-dynamic</a:t>
            </a:r>
            <a:r>
              <a:rPr lang="it-IT" b="1" dirty="0"/>
              <a:t> </a:t>
            </a:r>
            <a:r>
              <a:rPr lang="it-IT" b="1" dirty="0" err="1"/>
              <a:t>simulation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r>
              <a:rPr lang="it-IT" b="1" dirty="0"/>
              <a:t>:</a:t>
            </a:r>
            <a:endParaRPr lang="it-IT" sz="1800" b="1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A7427D8-E904-3FF2-C25B-D9521C54424A}"/>
              </a:ext>
            </a:extLst>
          </p:cNvPr>
          <p:cNvSpPr/>
          <p:nvPr/>
        </p:nvSpPr>
        <p:spPr>
          <a:xfrm rot="908010">
            <a:off x="2759119" y="380427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10FAD4B0-2672-63E2-F69B-31EA7D5B3E03}"/>
              </a:ext>
            </a:extLst>
          </p:cNvPr>
          <p:cNvSpPr/>
          <p:nvPr/>
        </p:nvSpPr>
        <p:spPr>
          <a:xfrm rot="11728213">
            <a:off x="2578384" y="396828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318EFE2-6CAB-21F0-39C0-35233487FC1D}"/>
              </a:ext>
            </a:extLst>
          </p:cNvPr>
          <p:cNvSpPr txBox="1"/>
          <p:nvPr/>
        </p:nvSpPr>
        <p:spPr>
          <a:xfrm>
            <a:off x="3487959" y="4973729"/>
            <a:ext cx="185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Frictionfactoraverage</a:t>
            </a:r>
            <a:endParaRPr lang="it-IT" sz="1400" b="1" u="sng" dirty="0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FBDBF352-F27E-B473-9AB6-A04A6B9B8221}"/>
              </a:ext>
            </a:extLst>
          </p:cNvPr>
          <p:cNvSpPr/>
          <p:nvPr/>
        </p:nvSpPr>
        <p:spPr>
          <a:xfrm>
            <a:off x="4861904" y="4319245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81962832-6AE1-C17E-EAF8-82E7013DDADE}"/>
              </a:ext>
            </a:extLst>
          </p:cNvPr>
          <p:cNvSpPr/>
          <p:nvPr/>
        </p:nvSpPr>
        <p:spPr>
          <a:xfrm rot="10820203">
            <a:off x="4681169" y="4483260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A65FBBF-B99A-2D73-57DF-E1DBE3B7DDCE}"/>
              </a:ext>
            </a:extLst>
          </p:cNvPr>
          <p:cNvSpPr txBox="1"/>
          <p:nvPr/>
        </p:nvSpPr>
        <p:spPr>
          <a:xfrm>
            <a:off x="5684331" y="4867784"/>
            <a:ext cx="185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Viscosity</a:t>
            </a:r>
            <a:r>
              <a:rPr lang="it-IT" sz="1400" b="1" u="sng" dirty="0"/>
              <a:t> </a:t>
            </a:r>
            <a:r>
              <a:rPr lang="it-IT" sz="1400" b="1" u="sng" dirty="0" err="1"/>
              <a:t>Calculator</a:t>
            </a:r>
            <a:endParaRPr lang="it-IT" sz="1400" b="1" u="sng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7154A5D4-F85C-86C8-9681-6FA3E6D8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18" y="3943814"/>
            <a:ext cx="896886" cy="1002039"/>
          </a:xfrm>
          <a:prstGeom prst="rect">
            <a:avLst/>
          </a:prstGeom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8C97632E-F387-102D-262C-11D4CF96645C}"/>
              </a:ext>
            </a:extLst>
          </p:cNvPr>
          <p:cNvSpPr txBox="1"/>
          <p:nvPr/>
        </p:nvSpPr>
        <p:spPr>
          <a:xfrm>
            <a:off x="7514702" y="3429000"/>
            <a:ext cx="463962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/>
              <a:t>The </a:t>
            </a:r>
            <a:r>
              <a:rPr lang="it-IT" sz="1400" dirty="0" err="1"/>
              <a:t>calculation</a:t>
            </a:r>
            <a:r>
              <a:rPr lang="it-IT" sz="1400" dirty="0"/>
              <a:t> of the </a:t>
            </a:r>
            <a:r>
              <a:rPr lang="it-IT" sz="1400" dirty="0" err="1"/>
              <a:t>friction</a:t>
            </a:r>
            <a:r>
              <a:rPr lang="it-IT" sz="1400" dirty="0"/>
              <a:t> </a:t>
            </a:r>
            <a:r>
              <a:rPr lang="it-IT" sz="1400" dirty="0" err="1"/>
              <a:t>factor</a:t>
            </a:r>
            <a:r>
              <a:rPr lang="it-IT" sz="1400" dirty="0"/>
              <a:t> for </a:t>
            </a:r>
            <a:r>
              <a:rPr lang="it-IT" sz="1400" dirty="0" err="1"/>
              <a:t>each</a:t>
            </a:r>
            <a:r>
              <a:rPr lang="it-IT" sz="1400" dirty="0"/>
              <a:t> pipeline </a:t>
            </a:r>
            <a:r>
              <a:rPr lang="it-IT" sz="1400" dirty="0" err="1"/>
              <a:t>section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done</a:t>
            </a:r>
            <a:r>
              <a:rPr lang="it-IT" sz="1400" dirty="0"/>
              <a:t> </a:t>
            </a:r>
            <a:r>
              <a:rPr lang="it-IT" sz="1400" dirty="0" err="1"/>
              <a:t>calling</a:t>
            </a:r>
            <a:r>
              <a:rPr lang="it-IT" sz="1400" dirty="0"/>
              <a:t> an </a:t>
            </a:r>
            <a:r>
              <a:rPr lang="it-IT" sz="1400" dirty="0" err="1"/>
              <a:t>outside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.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funciton</a:t>
            </a:r>
            <a:r>
              <a:rPr lang="it-IT" sz="1400" dirty="0"/>
              <a:t> of the Reynolds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, in turn, in </a:t>
            </a:r>
            <a:r>
              <a:rPr lang="it-IT" sz="1400" dirty="0" err="1"/>
              <a:t>funciton</a:t>
            </a:r>
            <a:r>
              <a:rPr lang="it-IT" sz="1400" dirty="0"/>
              <a:t> of the </a:t>
            </a:r>
            <a:r>
              <a:rPr lang="it-IT" sz="1400" dirty="0" err="1"/>
              <a:t>viscosity</a:t>
            </a:r>
            <a:r>
              <a:rPr lang="it-IT" sz="1400" dirty="0"/>
              <a:t> </a:t>
            </a:r>
            <a:r>
              <a:rPr lang="it-IT" sz="1400" dirty="0" err="1"/>
              <a:t>calculator</a:t>
            </a:r>
            <a:r>
              <a:rPr lang="it-IT" sz="1400" dirty="0"/>
              <a:t>, </a:t>
            </a:r>
            <a:r>
              <a:rPr lang="it-IT" sz="1400" dirty="0" err="1"/>
              <a:t>also</a:t>
            </a:r>
            <a:r>
              <a:rPr lang="it-IT" sz="1400" dirty="0"/>
              <a:t> the </a:t>
            </a:r>
            <a:r>
              <a:rPr lang="it-IT" sz="1400" dirty="0" err="1"/>
              <a:t>viscosity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calculated</a:t>
            </a:r>
            <a:r>
              <a:rPr lang="it-IT" sz="1400" dirty="0"/>
              <a:t> </a:t>
            </a:r>
            <a:r>
              <a:rPr lang="it-IT" sz="1400" dirty="0" err="1"/>
              <a:t>through</a:t>
            </a:r>
            <a:r>
              <a:rPr lang="it-IT" sz="1400" dirty="0"/>
              <a:t> an </a:t>
            </a:r>
            <a:r>
              <a:rPr lang="it-IT" sz="1400" dirty="0" err="1"/>
              <a:t>external</a:t>
            </a:r>
            <a:r>
              <a:rPr lang="it-IT" sz="1400" dirty="0"/>
              <a:t> </a:t>
            </a:r>
            <a:r>
              <a:rPr lang="it-IT" sz="1400" dirty="0" err="1"/>
              <a:t>function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variable</a:t>
            </a:r>
            <a:r>
              <a:rPr lang="it-IT" sz="1400" dirty="0"/>
              <a:t> with the </a:t>
            </a:r>
            <a:r>
              <a:rPr lang="it-IT" sz="1400" dirty="0" err="1"/>
              <a:t>composition</a:t>
            </a:r>
            <a:r>
              <a:rPr lang="it-IT" sz="1400" dirty="0"/>
              <a:t> and the temperature.</a:t>
            </a:r>
          </a:p>
          <a:p>
            <a:endParaRPr lang="it-IT" sz="1400" dirty="0"/>
          </a:p>
          <a:p>
            <a:r>
              <a:rPr lang="it-IT" sz="1400" dirty="0"/>
              <a:t>The </a:t>
            </a:r>
            <a:r>
              <a:rPr lang="it-IT" sz="1400" dirty="0" err="1"/>
              <a:t>correlations</a:t>
            </a:r>
            <a:r>
              <a:rPr lang="it-IT" sz="1400" dirty="0"/>
              <a:t> for the </a:t>
            </a:r>
            <a:r>
              <a:rPr lang="it-IT" sz="1400" dirty="0" err="1"/>
              <a:t>friction</a:t>
            </a:r>
            <a:r>
              <a:rPr lang="it-IT" sz="1400" dirty="0"/>
              <a:t> </a:t>
            </a:r>
            <a:r>
              <a:rPr lang="it-IT" sz="1400" dirty="0" err="1"/>
              <a:t>factor</a:t>
            </a:r>
            <a:r>
              <a:rPr lang="it-IT" sz="1400" dirty="0"/>
              <a:t> are </a:t>
            </a:r>
            <a:r>
              <a:rPr lang="it-IT" sz="1400" dirty="0" err="1"/>
              <a:t>many</a:t>
            </a:r>
            <a:r>
              <a:rPr lang="it-IT" sz="1400" dirty="0"/>
              <a:t> and </a:t>
            </a:r>
            <a:r>
              <a:rPr lang="it-IT" sz="1400" dirty="0" err="1"/>
              <a:t>as</a:t>
            </a:r>
            <a:r>
              <a:rPr lang="it-IT" sz="1400" dirty="0"/>
              <a:t> for the </a:t>
            </a:r>
            <a:r>
              <a:rPr lang="it-IT" sz="1400" dirty="0" err="1"/>
              <a:t>equation</a:t>
            </a:r>
            <a:r>
              <a:rPr lang="it-IT" sz="1400" dirty="0"/>
              <a:t> of state, </a:t>
            </a:r>
            <a:r>
              <a:rPr lang="it-IT" sz="1400" dirty="0" err="1"/>
              <a:t>we</a:t>
            </a:r>
            <a:r>
              <a:rPr lang="it-IT" sz="1400" dirty="0"/>
              <a:t> </a:t>
            </a:r>
            <a:r>
              <a:rPr lang="it-IT" sz="1400" dirty="0" err="1"/>
              <a:t>could</a:t>
            </a:r>
            <a:r>
              <a:rPr lang="it-IT" sz="1400" dirty="0"/>
              <a:t> decide </a:t>
            </a:r>
            <a:r>
              <a:rPr lang="it-IT" sz="1400" dirty="0" err="1"/>
              <a:t>if</a:t>
            </a:r>
            <a:r>
              <a:rPr lang="it-IT" sz="1400" dirty="0"/>
              <a:t> setting up </a:t>
            </a:r>
            <a:r>
              <a:rPr lang="it-IT" sz="1400" dirty="0" err="1"/>
              <a:t>different</a:t>
            </a:r>
            <a:r>
              <a:rPr lang="it-IT" sz="1400" dirty="0"/>
              <a:t> </a:t>
            </a:r>
            <a:r>
              <a:rPr lang="it-IT" sz="1400" dirty="0" err="1"/>
              <a:t>choice</a:t>
            </a:r>
            <a:r>
              <a:rPr lang="it-IT" sz="1400" dirty="0"/>
              <a:t>.</a:t>
            </a:r>
          </a:p>
          <a:p>
            <a:r>
              <a:rPr lang="it-IT" sz="1400" dirty="0"/>
              <a:t>In </a:t>
            </a:r>
            <a:r>
              <a:rPr lang="it-IT" sz="1400" dirty="0" err="1"/>
              <a:t>any</a:t>
            </a:r>
            <a:r>
              <a:rPr lang="it-IT" sz="1400" dirty="0"/>
              <a:t> case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friction</a:t>
            </a:r>
            <a:r>
              <a:rPr lang="it-IT" sz="1400" dirty="0"/>
              <a:t> </a:t>
            </a:r>
            <a:r>
              <a:rPr lang="it-IT" sz="1400" dirty="0" err="1"/>
              <a:t>factor</a:t>
            </a:r>
            <a:r>
              <a:rPr lang="it-IT" sz="1400" dirty="0"/>
              <a:t> </a:t>
            </a:r>
            <a:r>
              <a:rPr lang="it-IT" sz="1400" dirty="0" err="1"/>
              <a:t>calculator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quite</a:t>
            </a:r>
            <a:r>
              <a:rPr lang="it-IT" sz="1400" dirty="0"/>
              <a:t> light </a:t>
            </a:r>
            <a:r>
              <a:rPr lang="it-IT" sz="1400" dirty="0" err="1"/>
              <a:t>computationally</a:t>
            </a:r>
            <a:r>
              <a:rPr lang="it-IT" sz="1400" dirty="0"/>
              <a:t> </a:t>
            </a:r>
            <a:r>
              <a:rPr lang="it-IT" sz="1400" dirty="0" err="1"/>
              <a:t>speaking</a:t>
            </a:r>
            <a:endParaRPr lang="it-IT" sz="1400" dirty="0"/>
          </a:p>
        </p:txBody>
      </p:sp>
      <p:sp>
        <p:nvSpPr>
          <p:cNvPr id="43" name="Segnaposto numero diapositiva 42">
            <a:extLst>
              <a:ext uri="{FF2B5EF4-FFF2-40B4-BE49-F238E27FC236}">
                <a16:creationId xmlns:a16="http://schemas.microsoft.com/office/drawing/2014/main" id="{71AD1C0B-7F77-9F23-8D98-7C9CD24E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94476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>
            <a:extLst>
              <a:ext uri="{FF2B5EF4-FFF2-40B4-BE49-F238E27FC236}">
                <a16:creationId xmlns:a16="http://schemas.microsoft.com/office/drawing/2014/main" id="{2B67143F-D7B9-D8D2-1150-8F2397B00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330" y="3944675"/>
            <a:ext cx="896886" cy="1002039"/>
          </a:xfrm>
          <a:prstGeom prst="rect">
            <a:avLst/>
          </a:prstGeom>
        </p:spPr>
      </p:pic>
      <p:sp>
        <p:nvSpPr>
          <p:cNvPr id="9" name="Titolo 1"/>
          <p:cNvSpPr txBox="1">
            <a:spLocks/>
          </p:cNvSpPr>
          <p:nvPr/>
        </p:nvSpPr>
        <p:spPr>
          <a:xfrm>
            <a:off x="-1876301" y="136525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19DE47B7-403B-8BE9-2FB7-8C2F4BA7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57" y="1051442"/>
            <a:ext cx="2558921" cy="2858932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8DEF04-C770-2971-1785-C94AE6F3C2EC}"/>
              </a:ext>
            </a:extLst>
          </p:cNvPr>
          <p:cNvSpPr txBox="1"/>
          <p:nvPr/>
        </p:nvSpPr>
        <p:spPr>
          <a:xfrm>
            <a:off x="981589" y="3878542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A_MODEL</a:t>
            </a:r>
            <a:endParaRPr lang="it-IT" sz="1400" dirty="0"/>
          </a:p>
        </p:txBody>
      </p:sp>
      <p:sp>
        <p:nvSpPr>
          <p:cNvPr id="2" name="Freccia a destra 1">
            <a:extLst>
              <a:ext uri="{FF2B5EF4-FFF2-40B4-BE49-F238E27FC236}">
                <a16:creationId xmlns:a16="http://schemas.microsoft.com/office/drawing/2014/main" id="{99F9F15C-A592-5A74-D26F-1EB5BA777DC4}"/>
              </a:ext>
            </a:extLst>
          </p:cNvPr>
          <p:cNvSpPr/>
          <p:nvPr/>
        </p:nvSpPr>
        <p:spPr>
          <a:xfrm rot="21366761">
            <a:off x="2831938" y="201122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a destra 6">
            <a:extLst>
              <a:ext uri="{FF2B5EF4-FFF2-40B4-BE49-F238E27FC236}">
                <a16:creationId xmlns:a16="http://schemas.microsoft.com/office/drawing/2014/main" id="{8E89B1A8-6B14-6125-D573-3B1AB52CA73E}"/>
              </a:ext>
            </a:extLst>
          </p:cNvPr>
          <p:cNvSpPr/>
          <p:nvPr/>
        </p:nvSpPr>
        <p:spPr>
          <a:xfrm rot="10586964">
            <a:off x="2651203" y="217523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BDE3710-236B-B255-948B-6074ECA0F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50" y="1605140"/>
            <a:ext cx="896886" cy="1002039"/>
          </a:xfrm>
          <a:prstGeom prst="rect">
            <a:avLst/>
          </a:prstGeom>
        </p:spPr>
      </p:pic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F700E1B4-D83D-A079-ADCB-CD5E31DB257E}"/>
              </a:ext>
            </a:extLst>
          </p:cNvPr>
          <p:cNvSpPr txBox="1"/>
          <p:nvPr/>
        </p:nvSpPr>
        <p:spPr>
          <a:xfrm>
            <a:off x="3333289" y="2565368"/>
            <a:ext cx="23935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ReducingParametersGERG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PseudoCriticalPointGERG</a:t>
            </a:r>
            <a:r>
              <a:rPr lang="it-IT" sz="1400" b="1" u="sng" dirty="0"/>
              <a:t>;</a:t>
            </a:r>
          </a:p>
          <a:p>
            <a:r>
              <a:rPr lang="it-IT" sz="1400" b="1" u="sng" dirty="0" err="1"/>
              <a:t>PropertiesGERG</a:t>
            </a:r>
            <a:endParaRPr lang="it-IT" sz="1400" b="1" u="sng" dirty="0"/>
          </a:p>
          <a:p>
            <a:endParaRPr lang="it-IT" sz="1400" b="1" u="sng" dirty="0"/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C68C255-87B1-63C6-EFC5-9400746CF15A}"/>
              </a:ext>
            </a:extLst>
          </p:cNvPr>
          <p:cNvSpPr txBox="1"/>
          <p:nvPr/>
        </p:nvSpPr>
        <p:spPr>
          <a:xfrm>
            <a:off x="5062004" y="1637683"/>
            <a:ext cx="19378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dirty="0">
                <a:highlight>
                  <a:srgbClr val="FFFF00"/>
                </a:highlight>
              </a:rPr>
              <a:t>EQUATION OF STATE</a:t>
            </a:r>
          </a:p>
          <a:p>
            <a:r>
              <a:rPr lang="it-IT" sz="1400" b="1" dirty="0">
                <a:highlight>
                  <a:srgbClr val="FFFF00"/>
                </a:highlight>
              </a:rPr>
              <a:t>(GERG-2008)</a:t>
            </a:r>
          </a:p>
        </p:txBody>
      </p:sp>
      <p:sp>
        <p:nvSpPr>
          <p:cNvPr id="26" name="Freccia a destra 25">
            <a:extLst>
              <a:ext uri="{FF2B5EF4-FFF2-40B4-BE49-F238E27FC236}">
                <a16:creationId xmlns:a16="http://schemas.microsoft.com/office/drawing/2014/main" id="{6A6A9C12-A599-BE8C-95EC-E6766543AD29}"/>
              </a:ext>
            </a:extLst>
          </p:cNvPr>
          <p:cNvSpPr/>
          <p:nvPr/>
        </p:nvSpPr>
        <p:spPr>
          <a:xfrm rot="856314">
            <a:off x="5055658" y="2207539"/>
            <a:ext cx="540638" cy="222877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7" name="Freccia a destra 26">
            <a:extLst>
              <a:ext uri="{FF2B5EF4-FFF2-40B4-BE49-F238E27FC236}">
                <a16:creationId xmlns:a16="http://schemas.microsoft.com/office/drawing/2014/main" id="{412A2E1A-2507-BAF7-05F3-57A5BB7C394A}"/>
              </a:ext>
            </a:extLst>
          </p:cNvPr>
          <p:cNvSpPr/>
          <p:nvPr/>
        </p:nvSpPr>
        <p:spPr>
          <a:xfrm rot="11676517">
            <a:off x="4875442" y="2370286"/>
            <a:ext cx="540638" cy="22287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0904A17-8D51-DE66-6FBE-265C3671A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425" y="2173357"/>
            <a:ext cx="612585" cy="684406"/>
          </a:xfrm>
          <a:prstGeom prst="rect">
            <a:avLst/>
          </a:prstGeom>
        </p:spPr>
      </p:pic>
      <p:pic>
        <p:nvPicPr>
          <p:cNvPr id="35" name="Immagine 34">
            <a:extLst>
              <a:ext uri="{FF2B5EF4-FFF2-40B4-BE49-F238E27FC236}">
                <a16:creationId xmlns:a16="http://schemas.microsoft.com/office/drawing/2014/main" id="{AC781442-9418-982A-DEC5-E184D3469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27" y="2090922"/>
            <a:ext cx="612585" cy="684406"/>
          </a:xfrm>
          <a:prstGeom prst="rect">
            <a:avLst/>
          </a:prstGeom>
        </p:spPr>
      </p:pic>
      <p:pic>
        <p:nvPicPr>
          <p:cNvPr id="37" name="Immagine 36">
            <a:extLst>
              <a:ext uri="{FF2B5EF4-FFF2-40B4-BE49-F238E27FC236}">
                <a16:creationId xmlns:a16="http://schemas.microsoft.com/office/drawing/2014/main" id="{CA4CE2D8-E9C3-2710-24C4-931D68C8D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049" y="2474343"/>
            <a:ext cx="612585" cy="684406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597C83AF-9A6B-79F9-30B1-C8E2C524837D}"/>
              </a:ext>
            </a:extLst>
          </p:cNvPr>
          <p:cNvSpPr txBox="1"/>
          <p:nvPr/>
        </p:nvSpPr>
        <p:spPr>
          <a:xfrm rot="20072709">
            <a:off x="5584552" y="2871645"/>
            <a:ext cx="199869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1" u="sng" dirty="0" err="1"/>
              <a:t>Other</a:t>
            </a:r>
            <a:r>
              <a:rPr lang="it-IT" sz="1200" b="1" u="sng" dirty="0"/>
              <a:t> minor </a:t>
            </a:r>
            <a:r>
              <a:rPr lang="it-IT" sz="1200" b="1" u="sng" dirty="0" err="1"/>
              <a:t>functions</a:t>
            </a:r>
            <a:endParaRPr lang="it-IT" sz="1200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B7F7C2E6-C6A8-3211-1C6B-633F77DF7C74}"/>
              </a:ext>
            </a:extLst>
          </p:cNvPr>
          <p:cNvSpPr txBox="1"/>
          <p:nvPr/>
        </p:nvSpPr>
        <p:spPr>
          <a:xfrm>
            <a:off x="2750531" y="1139967"/>
            <a:ext cx="895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Getting</a:t>
            </a:r>
            <a:r>
              <a:rPr lang="it-IT" b="1" dirty="0"/>
              <a:t> </a:t>
            </a:r>
            <a:r>
              <a:rPr lang="it-IT" b="1" dirty="0" err="1"/>
              <a:t>into</a:t>
            </a:r>
            <a:r>
              <a:rPr lang="it-IT" b="1" dirty="0"/>
              <a:t> the </a:t>
            </a:r>
            <a:r>
              <a:rPr lang="it-IT" b="1" dirty="0" err="1"/>
              <a:t>fluid-dynamic</a:t>
            </a:r>
            <a:r>
              <a:rPr lang="it-IT" b="1" dirty="0"/>
              <a:t> </a:t>
            </a:r>
            <a:r>
              <a:rPr lang="it-IT" b="1" dirty="0" err="1"/>
              <a:t>simulation</a:t>
            </a:r>
            <a:r>
              <a:rPr lang="it-IT" b="1" dirty="0"/>
              <a:t> </a:t>
            </a:r>
            <a:r>
              <a:rPr lang="it-IT" b="1" dirty="0" err="1"/>
              <a:t>phase</a:t>
            </a:r>
            <a:r>
              <a:rPr lang="it-IT" b="1" dirty="0"/>
              <a:t>:</a:t>
            </a:r>
            <a:endParaRPr lang="it-IT" sz="1800" b="1" dirty="0"/>
          </a:p>
        </p:txBody>
      </p:sp>
      <p:sp>
        <p:nvSpPr>
          <p:cNvPr id="20" name="Freccia a destra 19">
            <a:extLst>
              <a:ext uri="{FF2B5EF4-FFF2-40B4-BE49-F238E27FC236}">
                <a16:creationId xmlns:a16="http://schemas.microsoft.com/office/drawing/2014/main" id="{5A7427D8-E904-3FF2-C25B-D9521C54424A}"/>
              </a:ext>
            </a:extLst>
          </p:cNvPr>
          <p:cNvSpPr/>
          <p:nvPr/>
        </p:nvSpPr>
        <p:spPr>
          <a:xfrm rot="908010">
            <a:off x="2759119" y="3804270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" name="Freccia a destra 20">
            <a:extLst>
              <a:ext uri="{FF2B5EF4-FFF2-40B4-BE49-F238E27FC236}">
                <a16:creationId xmlns:a16="http://schemas.microsoft.com/office/drawing/2014/main" id="{10FAD4B0-2672-63E2-F69B-31EA7D5B3E03}"/>
              </a:ext>
            </a:extLst>
          </p:cNvPr>
          <p:cNvSpPr/>
          <p:nvPr/>
        </p:nvSpPr>
        <p:spPr>
          <a:xfrm rot="11728213">
            <a:off x="2578384" y="3968285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318EFE2-6CAB-21F0-39C0-35233487FC1D}"/>
              </a:ext>
            </a:extLst>
          </p:cNvPr>
          <p:cNvSpPr txBox="1"/>
          <p:nvPr/>
        </p:nvSpPr>
        <p:spPr>
          <a:xfrm>
            <a:off x="3487959" y="4973729"/>
            <a:ext cx="185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Frictionfactoraverage</a:t>
            </a:r>
            <a:endParaRPr lang="it-IT" sz="1400" b="1" u="sng" dirty="0"/>
          </a:p>
        </p:txBody>
      </p:sp>
      <p:sp>
        <p:nvSpPr>
          <p:cNvPr id="28" name="Freccia a destra 27">
            <a:extLst>
              <a:ext uri="{FF2B5EF4-FFF2-40B4-BE49-F238E27FC236}">
                <a16:creationId xmlns:a16="http://schemas.microsoft.com/office/drawing/2014/main" id="{FBDBF352-F27E-B473-9AB6-A04A6B9B8221}"/>
              </a:ext>
            </a:extLst>
          </p:cNvPr>
          <p:cNvSpPr/>
          <p:nvPr/>
        </p:nvSpPr>
        <p:spPr>
          <a:xfrm>
            <a:off x="4861904" y="4319245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Freccia a destra 29">
            <a:extLst>
              <a:ext uri="{FF2B5EF4-FFF2-40B4-BE49-F238E27FC236}">
                <a16:creationId xmlns:a16="http://schemas.microsoft.com/office/drawing/2014/main" id="{81962832-6AE1-C17E-EAF8-82E7013DDADE}"/>
              </a:ext>
            </a:extLst>
          </p:cNvPr>
          <p:cNvSpPr/>
          <p:nvPr/>
        </p:nvSpPr>
        <p:spPr>
          <a:xfrm rot="10820203">
            <a:off x="4681169" y="4483260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A65FBBF-B99A-2D73-57DF-E1DBE3B7DDCE}"/>
              </a:ext>
            </a:extLst>
          </p:cNvPr>
          <p:cNvSpPr txBox="1"/>
          <p:nvPr/>
        </p:nvSpPr>
        <p:spPr>
          <a:xfrm>
            <a:off x="5684331" y="4867784"/>
            <a:ext cx="18503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 err="1"/>
              <a:t>Viscosity</a:t>
            </a:r>
            <a:r>
              <a:rPr lang="it-IT" sz="1400" b="1" u="sng" dirty="0"/>
              <a:t> </a:t>
            </a:r>
            <a:r>
              <a:rPr lang="it-IT" sz="1400" b="1" u="sng" dirty="0" err="1"/>
              <a:t>Calculator</a:t>
            </a:r>
            <a:endParaRPr lang="it-IT" sz="1400" b="1" u="sng" dirty="0"/>
          </a:p>
        </p:txBody>
      </p:sp>
      <p:pic>
        <p:nvPicPr>
          <p:cNvPr id="40" name="Immagine 39">
            <a:extLst>
              <a:ext uri="{FF2B5EF4-FFF2-40B4-BE49-F238E27FC236}">
                <a16:creationId xmlns:a16="http://schemas.microsoft.com/office/drawing/2014/main" id="{7154A5D4-F85C-86C8-9681-6FA3E6D87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818" y="3943814"/>
            <a:ext cx="896886" cy="1002039"/>
          </a:xfrm>
          <a:prstGeom prst="rect">
            <a:avLst/>
          </a:prstGeom>
        </p:spPr>
      </p:pic>
      <p:sp>
        <p:nvSpPr>
          <p:cNvPr id="3" name="Parentesi graffa chiusa 2">
            <a:extLst>
              <a:ext uri="{FF2B5EF4-FFF2-40B4-BE49-F238E27FC236}">
                <a16:creationId xmlns:a16="http://schemas.microsoft.com/office/drawing/2014/main" id="{8EED0D02-0CBF-C121-05B0-183D1BA339DE}"/>
              </a:ext>
            </a:extLst>
          </p:cNvPr>
          <p:cNvSpPr/>
          <p:nvPr/>
        </p:nvSpPr>
        <p:spPr>
          <a:xfrm>
            <a:off x="7592635" y="1141142"/>
            <a:ext cx="484714" cy="4903398"/>
          </a:xfrm>
          <a:prstGeom prst="rightBrace">
            <a:avLst>
              <a:gd name="adj1" fmla="val 40801"/>
              <a:gd name="adj2" fmla="val 50000"/>
            </a:avLst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9656099-28CD-05E0-30D1-488A31CA5A1B}"/>
              </a:ext>
            </a:extLst>
          </p:cNvPr>
          <p:cNvSpPr txBox="1"/>
          <p:nvPr/>
        </p:nvSpPr>
        <p:spPr>
          <a:xfrm>
            <a:off x="8184606" y="1139967"/>
            <a:ext cx="3823237" cy="504753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part of the </a:t>
            </a:r>
            <a:r>
              <a:rPr lang="it-IT" sz="1400" dirty="0" err="1"/>
              <a:t>program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nested</a:t>
            </a:r>
            <a:r>
              <a:rPr lang="it-IT" sz="1400" dirty="0"/>
              <a:t> in 2/3 </a:t>
            </a:r>
            <a:r>
              <a:rPr lang="it-IT" sz="1400" dirty="0" err="1"/>
              <a:t>cycle</a:t>
            </a:r>
            <a:r>
              <a:rPr lang="it-IT" sz="1400" dirty="0"/>
              <a:t>:</a:t>
            </a:r>
          </a:p>
          <a:p>
            <a:endParaRPr lang="it-IT" sz="1400" dirty="0"/>
          </a:p>
          <a:p>
            <a:pPr marL="342900" indent="-342900">
              <a:buAutoNum type="arabicParenR"/>
            </a:pPr>
            <a:r>
              <a:rPr lang="it-IT" sz="1400" b="1" dirty="0"/>
              <a:t>TIME</a:t>
            </a:r>
            <a:r>
              <a:rPr lang="it-IT" sz="1400" dirty="0"/>
              <a:t>: </a:t>
            </a:r>
            <a:r>
              <a:rPr lang="it-IT" sz="1400" dirty="0" err="1"/>
              <a:t>if</a:t>
            </a:r>
            <a:r>
              <a:rPr lang="it-IT" sz="1400" dirty="0"/>
              <a:t> the </a:t>
            </a:r>
            <a:r>
              <a:rPr lang="it-IT" sz="1400" dirty="0" err="1"/>
              <a:t>simulation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time-</a:t>
            </a:r>
            <a:r>
              <a:rPr lang="it-IT" sz="1400" dirty="0" err="1"/>
              <a:t>dependent</a:t>
            </a:r>
            <a:r>
              <a:rPr lang="it-IT" sz="1400" dirty="0"/>
              <a:t>, </a:t>
            </a:r>
            <a:r>
              <a:rPr lang="it-IT" sz="1400" dirty="0" err="1"/>
              <a:t>any</a:t>
            </a:r>
            <a:r>
              <a:rPr lang="it-IT" sz="1400" dirty="0"/>
              <a:t> </a:t>
            </a:r>
            <a:r>
              <a:rPr lang="it-IT" sz="1400" dirty="0" err="1"/>
              <a:t>consequent</a:t>
            </a:r>
            <a:r>
              <a:rPr lang="it-IT" sz="1400" dirty="0"/>
              <a:t> instant of time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solved</a:t>
            </a:r>
            <a:r>
              <a:rPr lang="it-IT" sz="1400" dirty="0"/>
              <a:t> </a:t>
            </a:r>
            <a:r>
              <a:rPr lang="it-IT" sz="1400" dirty="0" err="1"/>
              <a:t>starting</a:t>
            </a:r>
            <a:r>
              <a:rPr lang="it-IT" sz="1400" dirty="0"/>
              <a:t> from the </a:t>
            </a:r>
            <a:r>
              <a:rPr lang="it-IT" sz="1400" dirty="0" err="1"/>
              <a:t>solution</a:t>
            </a:r>
            <a:r>
              <a:rPr lang="it-IT" sz="1400" dirty="0"/>
              <a:t> of the </a:t>
            </a:r>
            <a:r>
              <a:rPr lang="it-IT" sz="1400" dirty="0" err="1"/>
              <a:t>previous</a:t>
            </a:r>
            <a:r>
              <a:rPr lang="it-IT" sz="1400" dirty="0"/>
              <a:t> </a:t>
            </a:r>
            <a:r>
              <a:rPr lang="it-IT" sz="1400" dirty="0" err="1"/>
              <a:t>timestep</a:t>
            </a:r>
            <a:r>
              <a:rPr lang="it-IT" sz="1400" dirty="0"/>
              <a:t> (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«ii» </a:t>
            </a:r>
            <a:r>
              <a:rPr lang="it-IT" sz="1400" dirty="0" err="1"/>
              <a:t>cycle</a:t>
            </a:r>
            <a:r>
              <a:rPr lang="it-IT" sz="1400" dirty="0"/>
              <a:t> with </a:t>
            </a:r>
            <a:r>
              <a:rPr lang="it-IT" sz="1400" dirty="0" err="1"/>
              <a:t>reference</a:t>
            </a:r>
            <a:r>
              <a:rPr lang="it-IT" sz="1400" dirty="0"/>
              <a:t> to the </a:t>
            </a:r>
            <a:r>
              <a:rPr lang="it-IT" sz="1400" dirty="0" err="1"/>
              <a:t>matlab</a:t>
            </a:r>
            <a:r>
              <a:rPr lang="it-IT" sz="1400" dirty="0"/>
              <a:t> script)</a:t>
            </a:r>
          </a:p>
          <a:p>
            <a:pPr marL="342900" indent="-342900">
              <a:buAutoNum type="arabicParenR"/>
            </a:pPr>
            <a:endParaRPr lang="it-IT" sz="1400" dirty="0"/>
          </a:p>
          <a:p>
            <a:pPr marL="342900" indent="-342900">
              <a:buFontTx/>
              <a:buAutoNum type="arabicParenR"/>
            </a:pPr>
            <a:r>
              <a:rPr lang="it-IT" sz="1400" b="1" dirty="0"/>
              <a:t>COMPOSITION</a:t>
            </a:r>
            <a:br>
              <a:rPr lang="it-IT" sz="1400" dirty="0"/>
            </a:b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cycled</a:t>
            </a:r>
            <a:r>
              <a:rPr lang="it-IT" sz="1400" dirty="0"/>
              <a:t> </a:t>
            </a:r>
            <a:r>
              <a:rPr lang="it-IT" sz="1400" dirty="0" err="1"/>
              <a:t>util</a:t>
            </a:r>
            <a:r>
              <a:rPr lang="it-IT" sz="1400" dirty="0"/>
              <a:t> the gas </a:t>
            </a:r>
            <a:r>
              <a:rPr lang="it-IT" sz="1400" dirty="0" err="1"/>
              <a:t>quality</a:t>
            </a:r>
            <a:r>
              <a:rPr lang="it-IT" sz="1400" dirty="0"/>
              <a:t> </a:t>
            </a:r>
            <a:r>
              <a:rPr lang="it-IT" sz="1400" dirty="0" err="1"/>
              <a:t>problem</a:t>
            </a:r>
            <a:r>
              <a:rPr lang="it-IT" sz="1400" dirty="0"/>
              <a:t> </a:t>
            </a:r>
            <a:r>
              <a:rPr lang="it-IT" sz="1400" dirty="0" err="1"/>
              <a:t>reaches</a:t>
            </a:r>
            <a:r>
              <a:rPr lang="it-IT" sz="1400" dirty="0"/>
              <a:t> a </a:t>
            </a:r>
            <a:r>
              <a:rPr lang="it-IT" sz="1400" dirty="0" err="1"/>
              <a:t>convergence</a:t>
            </a:r>
            <a:r>
              <a:rPr lang="it-IT" sz="1400" dirty="0"/>
              <a:t>: </a:t>
            </a:r>
            <a:r>
              <a:rPr lang="it-IT" sz="1400" dirty="0" err="1"/>
              <a:t>this</a:t>
            </a:r>
            <a:r>
              <a:rPr lang="it-IT" sz="1400" dirty="0"/>
              <a:t> to take </a:t>
            </a:r>
            <a:r>
              <a:rPr lang="it-IT" sz="1400" dirty="0" err="1"/>
              <a:t>into</a:t>
            </a:r>
            <a:r>
              <a:rPr lang="it-IT" sz="1400" dirty="0"/>
              <a:t> account the impact of the </a:t>
            </a:r>
            <a:r>
              <a:rPr lang="it-IT" sz="1400" dirty="0" err="1"/>
              <a:t>change</a:t>
            </a:r>
            <a:r>
              <a:rPr lang="it-IT" sz="1400" dirty="0"/>
              <a:t> of the gas </a:t>
            </a:r>
            <a:r>
              <a:rPr lang="it-IT" sz="1400" dirty="0" err="1"/>
              <a:t>composition</a:t>
            </a:r>
            <a:r>
              <a:rPr lang="it-IT" sz="1400" dirty="0"/>
              <a:t> on the </a:t>
            </a:r>
            <a:r>
              <a:rPr lang="it-IT" sz="1400" dirty="0" err="1"/>
              <a:t>fluid</a:t>
            </a:r>
            <a:r>
              <a:rPr lang="it-IT" sz="1400" dirty="0"/>
              <a:t> </a:t>
            </a:r>
            <a:r>
              <a:rPr lang="it-IT" sz="1400" dirty="0" err="1"/>
              <a:t>dynamic</a:t>
            </a:r>
            <a:br>
              <a:rPr lang="it-IT" sz="1400" dirty="0"/>
            </a:br>
            <a:r>
              <a:rPr lang="it-IT" sz="1400" b="1" dirty="0">
                <a:highlight>
                  <a:srgbClr val="FFFF00"/>
                </a:highlight>
              </a:rPr>
              <a:t>TO BE CHECKED + TO BE CHECKED IF THIS CYCLE IS MEANINGFUL</a:t>
            </a:r>
            <a:br>
              <a:rPr lang="it-IT" sz="1400" dirty="0"/>
            </a:br>
            <a:r>
              <a:rPr lang="it-IT" sz="1400" dirty="0"/>
              <a:t> </a:t>
            </a:r>
            <a:r>
              <a:rPr lang="it-IT" sz="1400" i="1" dirty="0">
                <a:solidFill>
                  <a:srgbClr val="FF0000"/>
                </a:solidFill>
              </a:rPr>
              <a:t>AT THE MOMENT IS NOT INCLUDED.</a:t>
            </a:r>
          </a:p>
          <a:p>
            <a:pPr marL="342900" indent="-342900">
              <a:buAutoNum type="arabicParenR"/>
            </a:pPr>
            <a:endParaRPr lang="it-IT" sz="1400" dirty="0"/>
          </a:p>
          <a:p>
            <a:pPr marL="342900" indent="-342900">
              <a:buAutoNum type="arabicParenR"/>
            </a:pPr>
            <a:r>
              <a:rPr lang="it-IT" sz="1400" b="1" dirty="0" err="1"/>
              <a:t>Convergence</a:t>
            </a:r>
            <a:r>
              <a:rPr lang="it-IT" sz="1400" b="1" dirty="0"/>
              <a:t> of the </a:t>
            </a:r>
            <a:r>
              <a:rPr lang="it-IT" sz="1400" b="1" dirty="0" err="1"/>
              <a:t>linearization</a:t>
            </a:r>
            <a:r>
              <a:rPr lang="it-IT" sz="1400" b="1" dirty="0"/>
              <a:t> of the </a:t>
            </a:r>
            <a:r>
              <a:rPr lang="it-IT" sz="1400" b="1" dirty="0" err="1"/>
              <a:t>fluid-dynamic</a:t>
            </a:r>
            <a:r>
              <a:rPr lang="it-IT" sz="1400" b="1" dirty="0"/>
              <a:t> </a:t>
            </a:r>
            <a:r>
              <a:rPr lang="it-IT" sz="1400" b="1" dirty="0" err="1"/>
              <a:t>problem</a:t>
            </a:r>
            <a:br>
              <a:rPr lang="it-IT" sz="1400" dirty="0"/>
            </a:b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the «k» </a:t>
            </a:r>
            <a:r>
              <a:rPr lang="it-IT" sz="1400" dirty="0" err="1"/>
              <a:t>cycle</a:t>
            </a:r>
            <a:r>
              <a:rPr lang="it-IT" sz="1400" dirty="0"/>
              <a:t> (with </a:t>
            </a:r>
            <a:r>
              <a:rPr lang="it-IT" sz="1400" dirty="0" err="1"/>
              <a:t>reference</a:t>
            </a:r>
            <a:r>
              <a:rPr lang="it-IT" sz="1400" dirty="0"/>
              <a:t> to the </a:t>
            </a:r>
            <a:r>
              <a:rPr lang="it-IT" sz="1400" dirty="0" err="1"/>
              <a:t>matlab</a:t>
            </a:r>
            <a:r>
              <a:rPr lang="it-IT" sz="1400" dirty="0"/>
              <a:t> script) </a:t>
            </a:r>
            <a:r>
              <a:rPr lang="it-IT" sz="1400" dirty="0" err="1"/>
              <a:t>where</a:t>
            </a:r>
            <a:r>
              <a:rPr lang="it-IT" sz="1400" dirty="0"/>
              <a:t>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what</a:t>
            </a:r>
            <a:r>
              <a:rPr lang="it-IT" sz="1400" dirty="0"/>
              <a:t> </a:t>
            </a:r>
            <a:r>
              <a:rPr lang="it-IT" sz="1400" dirty="0" err="1"/>
              <a:t>has</a:t>
            </a:r>
            <a:r>
              <a:rPr lang="it-IT" sz="1400" dirty="0"/>
              <a:t> </a:t>
            </a:r>
            <a:r>
              <a:rPr lang="it-IT" sz="1400" dirty="0" err="1"/>
              <a:t>been</a:t>
            </a:r>
            <a:r>
              <a:rPr lang="it-IT" sz="1400" dirty="0"/>
              <a:t> </a:t>
            </a:r>
            <a:r>
              <a:rPr lang="it-IT" sz="1400" dirty="0" err="1"/>
              <a:t>discussed</a:t>
            </a:r>
            <a:r>
              <a:rPr lang="it-IT" sz="1400" dirty="0"/>
              <a:t> and </a:t>
            </a:r>
            <a:r>
              <a:rPr lang="it-IT" sz="1400" dirty="0" err="1"/>
              <a:t>will</a:t>
            </a:r>
            <a:r>
              <a:rPr lang="it-IT" sz="1400" dirty="0"/>
              <a:t> be </a:t>
            </a:r>
            <a:r>
              <a:rPr lang="it-IT" sz="1400" dirty="0" err="1"/>
              <a:t>described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cycled</a:t>
            </a:r>
            <a:r>
              <a:rPr lang="it-IT" sz="1400" dirty="0"/>
              <a:t>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FF03E6D-14F8-25C5-98FD-4785B8E18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7076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653143" y="2470068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Deep dive into the fluid-dynamic equations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431D81B-D8B8-0F0B-86DC-DA59CD0D5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2248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7" y="1"/>
            <a:ext cx="8935334" cy="863596"/>
          </a:xfrm>
        </p:spPr>
        <p:txBody>
          <a:bodyPr>
            <a:normAutofit/>
          </a:bodyPr>
          <a:lstStyle/>
          <a:p>
            <a:r>
              <a:rPr lang="it-IT" dirty="0" err="1"/>
              <a:t>Transient</a:t>
            </a:r>
            <a:r>
              <a:rPr lang="it-IT" dirty="0"/>
              <a:t> Gas Network Model</a:t>
            </a:r>
          </a:p>
        </p:txBody>
      </p:sp>
      <p:cxnSp>
        <p:nvCxnSpPr>
          <p:cNvPr id="180" name="Connettore diritto 179"/>
          <p:cNvCxnSpPr/>
          <p:nvPr/>
        </p:nvCxnSpPr>
        <p:spPr>
          <a:xfrm>
            <a:off x="611758" y="1949119"/>
            <a:ext cx="0" cy="357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Rounded Rectangle 22"/>
          <p:cNvSpPr/>
          <p:nvPr/>
        </p:nvSpPr>
        <p:spPr bwMode="auto">
          <a:xfrm>
            <a:off x="695421" y="1650846"/>
            <a:ext cx="1584176" cy="250362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ＭＳ Ｐゴシック" pitchFamily="-80" charset="-128"/>
                <a:cs typeface="+mn-cs"/>
              </a:rPr>
              <a:t>Coninutiy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1" name="Rounded Rectangle 48"/>
              <p:cNvSpPr/>
              <p:nvPr/>
            </p:nvSpPr>
            <p:spPr bwMode="auto">
              <a:xfrm>
                <a:off x="695423" y="1902234"/>
                <a:ext cx="1969298" cy="653830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𝜕𝜌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+ 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0</m:t>
                      </m:r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34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5423" y="1902234"/>
                <a:ext cx="1969298" cy="65383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2" name="Rounded Rectangle 22"/>
          <p:cNvSpPr/>
          <p:nvPr/>
        </p:nvSpPr>
        <p:spPr bwMode="auto">
          <a:xfrm>
            <a:off x="694698" y="4048482"/>
            <a:ext cx="1584176" cy="25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ＭＳ Ｐゴシック" pitchFamily="-80" charset="-128"/>
                <a:cs typeface="+mn-cs"/>
              </a:rPr>
              <a:t>Flow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Rounded Rectangle 48"/>
              <p:cNvSpPr/>
              <p:nvPr/>
            </p:nvSpPr>
            <p:spPr bwMode="auto">
              <a:xfrm>
                <a:off x="694698" y="4299870"/>
                <a:ext cx="4070061" cy="630709"/>
              </a:xfrm>
              <a:prstGeom prst="round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sSup>
                            <m:sSupPr>
                              <m:ctrlP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l-G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λ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𝐷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𝜌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𝑣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𝑣</m:t>
                          </m:r>
                        </m:e>
                      </m:d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𝜌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da-DK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</m:func>
                      <m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da-D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343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698" y="4299870"/>
                <a:ext cx="4070061" cy="630709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/>
          <p:cNvCxnSpPr/>
          <p:nvPr/>
        </p:nvCxnSpPr>
        <p:spPr>
          <a:xfrm flipV="1">
            <a:off x="1566840" y="4188772"/>
            <a:ext cx="399516" cy="877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8" name="Title 1"/>
          <p:cNvSpPr txBox="1">
            <a:spLocks/>
          </p:cNvSpPr>
          <p:nvPr/>
        </p:nvSpPr>
        <p:spPr>
          <a:xfrm>
            <a:off x="522015" y="879141"/>
            <a:ext cx="2142705" cy="685577"/>
          </a:xfrm>
          <a:prstGeom prst="rect">
            <a:avLst/>
          </a:prstGeom>
        </p:spPr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A </a:t>
            </a:r>
            <a:r>
              <a:rPr kumimoji="0" lang="it-IT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closer</a:t>
            </a:r>
            <a:r>
              <a:rPr kumimoji="0" lang="it-IT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 look: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1486786" y="4958409"/>
            <a:ext cx="125719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34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creeping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48"/>
              <p:cNvSpPr/>
              <p:nvPr/>
            </p:nvSpPr>
            <p:spPr bwMode="auto">
              <a:xfrm>
                <a:off x="2925819" y="2745227"/>
                <a:ext cx="945956" cy="335902"/>
              </a:xfrm>
              <a:prstGeom prst="roundRect">
                <a:avLst/>
              </a:prstGeom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𝐺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r>
                        <a:rPr kumimoji="0" lang="da-DK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𝜌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𝑣𝐴</m:t>
                      </m:r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9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25819" y="2745227"/>
                <a:ext cx="945956" cy="33590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ounded Rectangle 48"/>
              <p:cNvSpPr/>
              <p:nvPr/>
            </p:nvSpPr>
            <p:spPr bwMode="auto">
              <a:xfrm>
                <a:off x="3216958" y="3188041"/>
                <a:ext cx="945956" cy="335902"/>
              </a:xfrm>
              <a:prstGeom prst="roundRect">
                <a:avLst/>
              </a:prstGeom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a-DK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it-IT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𝑍𝑅𝑇</m:t>
                        </m:r>
                      </m:den>
                    </m:f>
                  </m:oMath>
                </a14:m>
                <a:r>
                  <a:rPr kumimoji="0" lang="da-DK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itchFamily="34" charset="0"/>
                    <a:ea typeface="ＭＳ Ｐゴシック" pitchFamily="-80" charset="-128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10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6958" y="3188041"/>
                <a:ext cx="945956" cy="335902"/>
              </a:xfrm>
              <a:prstGeom prst="roundRect">
                <a:avLst/>
              </a:prstGeom>
              <a:blipFill>
                <a:blip r:embed="rId5"/>
                <a:stretch>
                  <a:fillRect b="-3571"/>
                </a:stretch>
              </a:blipFill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ounded Rectangle 48"/>
              <p:cNvSpPr/>
              <p:nvPr/>
            </p:nvSpPr>
            <p:spPr bwMode="auto">
              <a:xfrm>
                <a:off x="3532958" y="3606854"/>
                <a:ext cx="945956" cy="335902"/>
              </a:xfrm>
              <a:prstGeom prst="roundRect">
                <a:avLst/>
              </a:prstGeom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𝑍𝑅𝑇</m:t>
                      </m:r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2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958" y="3606854"/>
                <a:ext cx="945956" cy="3359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ounded Rectangle 48"/>
              <p:cNvSpPr/>
              <p:nvPr/>
            </p:nvSpPr>
            <p:spPr bwMode="auto">
              <a:xfrm>
                <a:off x="3532958" y="1901208"/>
                <a:ext cx="1552900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𝑑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𝐴</m:t>
                          </m:r>
                        </m:den>
                      </m:f>
                      <m:r>
                        <a:rPr kumimoji="0" lang="da-DK" sz="16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da-DK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6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𝐺</m:t>
                          </m:r>
                        </m:num>
                        <m:den>
                          <m:r>
                            <a:rPr kumimoji="0" lang="da-DK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5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32958" y="1901208"/>
                <a:ext cx="1552900" cy="654856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2 11"/>
          <p:cNvCxnSpPr>
            <a:stCxn id="341" idx="3"/>
            <a:endCxn id="105" idx="1"/>
          </p:cNvCxnSpPr>
          <p:nvPr/>
        </p:nvCxnSpPr>
        <p:spPr>
          <a:xfrm flipV="1">
            <a:off x="2664721" y="2228636"/>
            <a:ext cx="868237" cy="5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uppo 14"/>
          <p:cNvGrpSpPr/>
          <p:nvPr/>
        </p:nvGrpSpPr>
        <p:grpSpPr>
          <a:xfrm>
            <a:off x="9731575" y="1160686"/>
            <a:ext cx="1848943" cy="1848943"/>
            <a:chOff x="9487126" y="1504623"/>
            <a:chExt cx="1848943" cy="1848943"/>
          </a:xfrm>
        </p:grpSpPr>
        <p:cxnSp>
          <p:nvCxnSpPr>
            <p:cNvPr id="112" name="Straight Connector 405"/>
            <p:cNvCxnSpPr/>
            <p:nvPr/>
          </p:nvCxnSpPr>
          <p:spPr>
            <a:xfrm rot="16200000" flipV="1">
              <a:off x="10411598" y="1508288"/>
              <a:ext cx="0" cy="1848943"/>
            </a:xfrm>
            <a:prstGeom prst="line">
              <a:avLst/>
            </a:prstGeom>
            <a:ln w="1143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405"/>
            <p:cNvCxnSpPr/>
            <p:nvPr/>
          </p:nvCxnSpPr>
          <p:spPr>
            <a:xfrm flipV="1">
              <a:off x="10429177" y="1504623"/>
              <a:ext cx="0" cy="1848943"/>
            </a:xfrm>
            <a:prstGeom prst="line">
              <a:avLst/>
            </a:prstGeom>
            <a:ln w="1143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405"/>
            <p:cNvCxnSpPr/>
            <p:nvPr/>
          </p:nvCxnSpPr>
          <p:spPr>
            <a:xfrm flipV="1">
              <a:off x="10429177" y="1985224"/>
              <a:ext cx="0" cy="902750"/>
            </a:xfrm>
            <a:prstGeom prst="line">
              <a:avLst/>
            </a:prstGeom>
            <a:ln w="1143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405"/>
            <p:cNvCxnSpPr/>
            <p:nvPr/>
          </p:nvCxnSpPr>
          <p:spPr>
            <a:xfrm rot="16200000" flipV="1">
              <a:off x="10419449" y="1979458"/>
              <a:ext cx="0" cy="902750"/>
            </a:xfrm>
            <a:prstGeom prst="line">
              <a:avLst/>
            </a:prstGeom>
            <a:ln w="1143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Connettore 2 113"/>
          <p:cNvCxnSpPr>
            <a:stCxn id="105" idx="3"/>
            <a:endCxn id="115" idx="1"/>
          </p:cNvCxnSpPr>
          <p:nvPr/>
        </p:nvCxnSpPr>
        <p:spPr>
          <a:xfrm>
            <a:off x="5085858" y="2228636"/>
            <a:ext cx="118000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Rounded Rectangle 48"/>
              <p:cNvSpPr/>
              <p:nvPr/>
            </p:nvSpPr>
            <p:spPr bwMode="auto">
              <a:xfrm>
                <a:off x="6265861" y="1901208"/>
                <a:ext cx="2684498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𝑑𝑡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p>
                        <m:e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15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861" y="1901208"/>
                <a:ext cx="2684498" cy="65485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e 25"/>
          <p:cNvSpPr/>
          <p:nvPr/>
        </p:nvSpPr>
        <p:spPr>
          <a:xfrm>
            <a:off x="9527490" y="197974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3" name="Ovale 122"/>
          <p:cNvSpPr/>
          <p:nvPr/>
        </p:nvSpPr>
        <p:spPr>
          <a:xfrm>
            <a:off x="11497011" y="197974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4" name="Ovale 123"/>
          <p:cNvSpPr/>
          <p:nvPr/>
        </p:nvSpPr>
        <p:spPr>
          <a:xfrm>
            <a:off x="10566622" y="987615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5" name="Ovale 124"/>
          <p:cNvSpPr/>
          <p:nvPr/>
        </p:nvSpPr>
        <p:spPr>
          <a:xfrm>
            <a:off x="10566622" y="2978048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26" name="Ovale 125"/>
          <p:cNvSpPr/>
          <p:nvPr/>
        </p:nvSpPr>
        <p:spPr>
          <a:xfrm>
            <a:off x="10544151" y="1953449"/>
            <a:ext cx="258950" cy="2636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10208575" y="1619559"/>
            <a:ext cx="916426" cy="93420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8" name="CasellaDiTesto 27"/>
          <p:cNvSpPr txBox="1"/>
          <p:nvPr/>
        </p:nvSpPr>
        <p:spPr>
          <a:xfrm>
            <a:off x="10983592" y="247817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asellaDiTesto 28"/>
              <p:cNvSpPr txBox="1"/>
              <p:nvPr/>
            </p:nvSpPr>
            <p:spPr>
              <a:xfrm>
                <a:off x="9307759" y="2092662"/>
                <a:ext cx="47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9" name="CasellaDiTesto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59" y="2092662"/>
                <a:ext cx="476541" cy="369332"/>
              </a:xfrm>
              <a:prstGeom prst="rect">
                <a:avLst/>
              </a:prstGeom>
              <a:blipFill>
                <a:blip r:embed="rId9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CasellaDiTesto 129"/>
              <p:cNvSpPr txBox="1"/>
              <p:nvPr/>
            </p:nvSpPr>
            <p:spPr>
              <a:xfrm>
                <a:off x="10273268" y="2041751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0" name="CasellaDiTesto 1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268" y="2041751"/>
                <a:ext cx="449161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CasellaDiTesto 130"/>
              <p:cNvSpPr txBox="1"/>
              <p:nvPr/>
            </p:nvSpPr>
            <p:spPr>
              <a:xfrm>
                <a:off x="10432694" y="3095392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1" name="CasellaDiTesto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94" y="3095392"/>
                <a:ext cx="481863" cy="369332"/>
              </a:xfrm>
              <a:prstGeom prst="rect">
                <a:avLst/>
              </a:prstGeom>
              <a:blipFill>
                <a:blip r:embed="rId11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CasellaDiTesto 131"/>
              <p:cNvSpPr txBox="1"/>
              <p:nvPr/>
            </p:nvSpPr>
            <p:spPr>
              <a:xfrm>
                <a:off x="11343535" y="2093407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2" name="CasellaDiTesto 1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535" y="2093407"/>
                <a:ext cx="481863" cy="369332"/>
              </a:xfrm>
              <a:prstGeom prst="rect">
                <a:avLst/>
              </a:prstGeom>
              <a:blipFill>
                <a:blip r:embed="rId1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CasellaDiTesto 132"/>
              <p:cNvSpPr txBox="1"/>
              <p:nvPr/>
            </p:nvSpPr>
            <p:spPr>
              <a:xfrm>
                <a:off x="10881301" y="929186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3" name="CasellaDiTesto 1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01" y="929186"/>
                <a:ext cx="491609" cy="369332"/>
              </a:xfrm>
              <a:prstGeom prst="rect">
                <a:avLst/>
              </a:prstGeom>
              <a:blipFill>
                <a:blip r:embed="rId13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ttore 2 30"/>
          <p:cNvCxnSpPr>
            <a:stCxn id="126" idx="7"/>
          </p:cNvCxnSpPr>
          <p:nvPr/>
        </p:nvCxnSpPr>
        <p:spPr>
          <a:xfrm flipV="1">
            <a:off x="10765179" y="1675432"/>
            <a:ext cx="574587" cy="31662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CasellaDiTesto 138"/>
              <p:cNvSpPr txBox="1"/>
              <p:nvPr/>
            </p:nvSpPr>
            <p:spPr>
              <a:xfrm>
                <a:off x="11037540" y="1321873"/>
                <a:ext cx="80849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  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9" name="CasellaDiTesto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540" y="1321873"/>
                <a:ext cx="808490" cy="38151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CasellaDiTesto 139"/>
              <p:cNvSpPr txBox="1"/>
              <p:nvPr/>
            </p:nvSpPr>
            <p:spPr>
              <a:xfrm>
                <a:off x="9764539" y="1619559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0" name="CasellaDiTesto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539" y="1619559"/>
                <a:ext cx="508729" cy="3172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1" name="Connettore 2 140"/>
          <p:cNvCxnSpPr/>
          <p:nvPr/>
        </p:nvCxnSpPr>
        <p:spPr>
          <a:xfrm>
            <a:off x="10068986" y="2085157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ttore 2 144"/>
          <p:cNvCxnSpPr/>
          <p:nvPr/>
        </p:nvCxnSpPr>
        <p:spPr>
          <a:xfrm rot="16200000">
            <a:off x="10508255" y="2533294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ttore 2 145"/>
          <p:cNvCxnSpPr/>
          <p:nvPr/>
        </p:nvCxnSpPr>
        <p:spPr>
          <a:xfrm rot="5400000" flipV="1">
            <a:off x="10506221" y="1641974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2 146"/>
          <p:cNvCxnSpPr/>
          <p:nvPr/>
        </p:nvCxnSpPr>
        <p:spPr>
          <a:xfrm flipH="1">
            <a:off x="10944680" y="2088667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CasellaDiTesto 148"/>
              <p:cNvSpPr txBox="1"/>
              <p:nvPr/>
            </p:nvSpPr>
            <p:spPr>
              <a:xfrm>
                <a:off x="10210417" y="1266231"/>
                <a:ext cx="515782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49" name="CasellaDiTesto 1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417" y="1266231"/>
                <a:ext cx="515782" cy="317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CasellaDiTesto 149"/>
              <p:cNvSpPr txBox="1"/>
              <p:nvPr/>
            </p:nvSpPr>
            <p:spPr>
              <a:xfrm>
                <a:off x="11024355" y="2109806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0" name="CasellaDiTesto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355" y="2109806"/>
                <a:ext cx="508729" cy="31720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CasellaDiTesto 150"/>
              <p:cNvSpPr txBox="1"/>
              <p:nvPr/>
            </p:nvSpPr>
            <p:spPr>
              <a:xfrm>
                <a:off x="10213700" y="2514578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51" name="CasellaDiTesto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700" y="2514578"/>
                <a:ext cx="508729" cy="31720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4 39"/>
          <p:cNvCxnSpPr>
            <a:stCxn id="99" idx="0"/>
          </p:cNvCxnSpPr>
          <p:nvPr/>
        </p:nvCxnSpPr>
        <p:spPr>
          <a:xfrm rot="16200000" flipV="1">
            <a:off x="2986508" y="2332938"/>
            <a:ext cx="497839" cy="326740"/>
          </a:xfrm>
          <a:prstGeom prst="bentConnector3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Rounded Rectangle 48"/>
          <p:cNvSpPr/>
          <p:nvPr/>
        </p:nvSpPr>
        <p:spPr bwMode="auto">
          <a:xfrm>
            <a:off x="4973213" y="1143608"/>
            <a:ext cx="1468394" cy="568437"/>
          </a:xfrm>
          <a:prstGeom prst="roundRect">
            <a:avLst/>
          </a:prstGeom>
          <a:ln w="635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Control Volume integration</a:t>
            </a:r>
          </a:p>
        </p:txBody>
      </p:sp>
      <p:cxnSp>
        <p:nvCxnSpPr>
          <p:cNvPr id="44" name="Connettore 2 43"/>
          <p:cNvCxnSpPr>
            <a:stCxn id="156" idx="2"/>
          </p:cNvCxnSpPr>
          <p:nvPr/>
        </p:nvCxnSpPr>
        <p:spPr>
          <a:xfrm flipH="1">
            <a:off x="5706619" y="1712045"/>
            <a:ext cx="791" cy="4584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ttore diritto 161"/>
          <p:cNvCxnSpPr/>
          <p:nvPr/>
        </p:nvCxnSpPr>
        <p:spPr>
          <a:xfrm flipV="1">
            <a:off x="3750231" y="4184385"/>
            <a:ext cx="399516" cy="877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3" name="CasellaDiTesto 162"/>
          <p:cNvSpPr txBox="1"/>
          <p:nvPr/>
        </p:nvSpPr>
        <p:spPr>
          <a:xfrm>
            <a:off x="3290756" y="4954022"/>
            <a:ext cx="163661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34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horizontal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ounded Rectangle 48"/>
              <p:cNvSpPr/>
              <p:nvPr/>
            </p:nvSpPr>
            <p:spPr bwMode="auto">
              <a:xfrm>
                <a:off x="5217709" y="4285215"/>
                <a:ext cx="2325898" cy="654856"/>
              </a:xfrm>
              <a:prstGeom prst="roundRect">
                <a:avLst/>
              </a:prstGeom>
              <a:ln w="190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da-DK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da-DK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ＭＳ Ｐゴシック" pitchFamily="-80" charset="-128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ＭＳ Ｐゴシック" pitchFamily="-80" charset="-128"/>
                            <a:cs typeface="+mn-cs"/>
                          </a:rPr>
                          <m:t>𝑥</m:t>
                        </m:r>
                      </m:den>
                    </m:f>
                    <m:r>
                      <a:rPr kumimoji="0" lang="it-I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=</m:t>
                    </m:r>
                  </m:oMath>
                </a14:m>
                <a:r>
                  <a:rPr kumimoji="0" lang="da-DK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itchFamily="34" charset="0"/>
                    <a:ea typeface="ＭＳ Ｐゴシック" pitchFamily="-8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λ</m:t>
                            </m:r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𝑐</m:t>
                            </m:r>
                          </m:e>
                          <m:sup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2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𝐷</m:t>
                        </m:r>
                        <m:sSup>
                          <m:sSupPr>
                            <m:ctrlP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𝑝</m:t>
                        </m:r>
                      </m:den>
                    </m:f>
                    <m:r>
                      <a:rPr kumimoji="0" lang="da-DK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ＭＳ Ｐゴシック" pitchFamily="-80" charset="-128"/>
                        <a:cs typeface="+mn-cs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0" lang="da-DK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𝐺</m:t>
                        </m:r>
                      </m:e>
                    </m:d>
                    <m:r>
                      <a:rPr kumimoji="0" lang="it-I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𝐺</m:t>
                    </m:r>
                    <m:r>
                      <a:rPr kumimoji="0" lang="it-IT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𝐴</m:t>
                        </m:r>
                      </m:den>
                    </m:f>
                    <m:r>
                      <a:rPr kumimoji="0" lang="da-DK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ＭＳ Ｐゴシック" pitchFamily="-80" charset="-128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𝐺</m:t>
                        </m:r>
                      </m:num>
                      <m:den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66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7709" y="4285215"/>
                <a:ext cx="2325898" cy="654856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  <a:ln w="19050">
                <a:solidFill>
                  <a:srgbClr val="E76618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ttore 2 166"/>
          <p:cNvCxnSpPr>
            <a:stCxn id="343" idx="3"/>
            <a:endCxn id="166" idx="1"/>
          </p:cNvCxnSpPr>
          <p:nvPr/>
        </p:nvCxnSpPr>
        <p:spPr>
          <a:xfrm flipV="1">
            <a:off x="4764759" y="4612643"/>
            <a:ext cx="452950" cy="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stCxn id="166" idx="3"/>
            <a:endCxn id="169" idx="1"/>
          </p:cNvCxnSpPr>
          <p:nvPr/>
        </p:nvCxnSpPr>
        <p:spPr>
          <a:xfrm>
            <a:off x="7543607" y="4612643"/>
            <a:ext cx="8836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ounded Rectangle 48"/>
              <p:cNvSpPr/>
              <p:nvPr/>
            </p:nvSpPr>
            <p:spPr bwMode="auto">
              <a:xfrm>
                <a:off x="8427254" y="4285215"/>
                <a:ext cx="3398144" cy="654856"/>
              </a:xfrm>
              <a:prstGeom prst="roundRect">
                <a:avLst/>
              </a:prstGeom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6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7254" y="4285215"/>
                <a:ext cx="3398144" cy="654856"/>
              </a:xfrm>
              <a:prstGeom prst="roundRect">
                <a:avLst/>
              </a:prstGeom>
              <a:blipFill>
                <a:blip r:embed="rId20"/>
                <a:stretch>
                  <a:fillRect l="-535"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3" name="Rounded Rectangle 48"/>
          <p:cNvSpPr/>
          <p:nvPr/>
        </p:nvSpPr>
        <p:spPr bwMode="auto">
          <a:xfrm>
            <a:off x="7280845" y="5227766"/>
            <a:ext cx="1468394" cy="568437"/>
          </a:xfrm>
          <a:prstGeom prst="roundRect">
            <a:avLst/>
          </a:prstGeom>
          <a:ln w="6350">
            <a:solidFill>
              <a:srgbClr val="E76618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Finite Difference over a pipeline</a:t>
            </a:r>
          </a:p>
        </p:txBody>
      </p:sp>
      <p:cxnSp>
        <p:nvCxnSpPr>
          <p:cNvPr id="174" name="Connettore 2 173"/>
          <p:cNvCxnSpPr>
            <a:stCxn id="173" idx="0"/>
          </p:cNvCxnSpPr>
          <p:nvPr/>
        </p:nvCxnSpPr>
        <p:spPr>
          <a:xfrm flipV="1">
            <a:off x="8015042" y="4623158"/>
            <a:ext cx="0" cy="604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4 174"/>
          <p:cNvCxnSpPr>
            <a:stCxn id="102" idx="3"/>
          </p:cNvCxnSpPr>
          <p:nvPr/>
        </p:nvCxnSpPr>
        <p:spPr>
          <a:xfrm>
            <a:off x="4478914" y="3774805"/>
            <a:ext cx="503784" cy="810008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ounded Rectangle 48"/>
              <p:cNvSpPr/>
              <p:nvPr/>
            </p:nvSpPr>
            <p:spPr bwMode="auto">
              <a:xfrm>
                <a:off x="7031853" y="3681877"/>
                <a:ext cx="736519" cy="335902"/>
              </a:xfrm>
              <a:prstGeom prst="roundRect">
                <a:avLst/>
              </a:prstGeom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𝑃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8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31853" y="3681877"/>
                <a:ext cx="736519" cy="335902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ttore 4 181"/>
          <p:cNvCxnSpPr>
            <a:stCxn id="181" idx="3"/>
          </p:cNvCxnSpPr>
          <p:nvPr/>
        </p:nvCxnSpPr>
        <p:spPr>
          <a:xfrm>
            <a:off x="7768372" y="3849828"/>
            <a:ext cx="246670" cy="724216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ounded Rectangle 48"/>
              <p:cNvSpPr/>
              <p:nvPr/>
            </p:nvSpPr>
            <p:spPr bwMode="auto">
              <a:xfrm>
                <a:off x="10399725" y="5048842"/>
                <a:ext cx="1286381" cy="430529"/>
              </a:xfrm>
              <a:prstGeom prst="roundRect">
                <a:avLst/>
              </a:prstGeom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𝑓</m:t>
                          </m:r>
                        </m:sub>
                      </m:sSub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16 </m:t>
                          </m:r>
                          <m:sSup>
                            <m:sSupPr>
                              <m:ctrlP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λ</m:t>
                              </m:r>
                              <m: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5</m:t>
                              </m:r>
                            </m:sup>
                          </m:sSup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den>
                      </m:f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22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9725" y="5048842"/>
                <a:ext cx="1286381" cy="430529"/>
              </a:xfrm>
              <a:prstGeom prst="roundRect">
                <a:avLst/>
              </a:prstGeom>
              <a:blipFill>
                <a:blip r:embed="rId22"/>
                <a:stretch>
                  <a:fillRect b="-6944"/>
                </a:stretch>
              </a:blipFill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ounded Rectangle 48"/>
              <p:cNvSpPr/>
              <p:nvPr/>
            </p:nvSpPr>
            <p:spPr bwMode="auto">
              <a:xfrm>
                <a:off x="10399724" y="5567191"/>
                <a:ext cx="1289789" cy="431712"/>
              </a:xfrm>
              <a:prstGeom prst="roundRect">
                <a:avLst/>
              </a:prstGeom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2 </m:t>
                          </m:r>
                          <m:sSub>
                            <m:sSubPr>
                              <m:ctrlP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num>
                        <m:den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230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99724" y="5567191"/>
                <a:ext cx="1289789" cy="431712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sellaDiTesto 87"/>
          <p:cNvSpPr txBox="1"/>
          <p:nvPr/>
        </p:nvSpPr>
        <p:spPr>
          <a:xfrm>
            <a:off x="8736812" y="4940071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with: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31" name="CasellaDiTesto 230"/>
          <p:cNvSpPr txBox="1"/>
          <p:nvPr/>
        </p:nvSpPr>
        <p:spPr>
          <a:xfrm>
            <a:off x="9190748" y="5048842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Fluid-dynamic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Resistance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asellaDiTesto 231"/>
          <p:cNvSpPr txBox="1"/>
          <p:nvPr/>
        </p:nvSpPr>
        <p:spPr>
          <a:xfrm>
            <a:off x="9193773" y="5537238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Inertia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Resistance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ttangolo 88"/>
              <p:cNvSpPr/>
              <p:nvPr/>
            </p:nvSpPr>
            <p:spPr>
              <a:xfrm>
                <a:off x="662729" y="5537603"/>
                <a:ext cx="5186613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171450" marR="0" lvl="0" indent="-17145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-80" charset="-128"/>
                    <a:cs typeface="Arial" panose="020B0604020202020204" pitchFamily="34" charset="0"/>
                  </a:rPr>
                  <a:t>Friction 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-80" charset="-128"/>
                    <a:cs typeface="Arial" panose="020B0604020202020204" pitchFamily="34" charset="0"/>
                  </a:rPr>
                  <a:t>factor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itchFamily="-80" charset="-128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l-GR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λ</m:t>
                    </m:r>
                    <m:r>
                      <a:rPr kumimoji="0" lang="it-IT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 </m:t>
                    </m:r>
                  </m:oMath>
                </a14:m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              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   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Colebrook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-White 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correlation</a:t>
                </a:r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  <a:sym typeface="Wingdings" panose="05000000000000000000" pitchFamily="2" charset="2"/>
                </a:endParaRPr>
              </a:p>
              <a:p>
                <a:pPr marL="171450" marR="0" lvl="0" indent="-1714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Compressibility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Factor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𝑍</m:t>
                    </m:r>
                    <m:r>
                      <a:rPr kumimoji="0" lang="it-IT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  <a:sym typeface="Wingdings" panose="05000000000000000000" pitchFamily="2" charset="2"/>
                  </a:rPr>
                  <a:t>    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GERG-2008 wide 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range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equation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 of state</a:t>
                </a:r>
              </a:p>
            </p:txBody>
          </p:sp>
        </mc:Choice>
        <mc:Fallback xmlns="">
          <p:sp>
            <p:nvSpPr>
              <p:cNvPr id="89" name="Rettangolo 8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29" y="5537603"/>
                <a:ext cx="5186613" cy="553998"/>
              </a:xfrm>
              <a:prstGeom prst="rect">
                <a:avLst/>
              </a:prstGeom>
              <a:blipFill>
                <a:blip r:embed="rId24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4" name="CasellaDiTesto 233"/>
          <p:cNvSpPr txBox="1"/>
          <p:nvPr/>
        </p:nvSpPr>
        <p:spPr>
          <a:xfrm>
            <a:off x="9457155" y="6024106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Averaged</a:t>
            </a:r>
            <a:r>
              <a:rPr kumimoji="0" lang="it-IT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over the pipeline </a:t>
            </a:r>
            <a:r>
              <a:rPr kumimoji="0" lang="it-IT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length</a:t>
            </a:r>
            <a:endParaRPr kumimoji="0" lang="it-IT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35" name="Rounded Rectangle 48"/>
          <p:cNvSpPr/>
          <p:nvPr/>
        </p:nvSpPr>
        <p:spPr bwMode="auto">
          <a:xfrm>
            <a:off x="7280845" y="5835699"/>
            <a:ext cx="1468394" cy="248117"/>
          </a:xfrm>
          <a:prstGeom prst="roundRect">
            <a:avLst/>
          </a:prstGeom>
          <a:ln w="6350">
            <a:solidFill>
              <a:srgbClr val="E76618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time discretization </a:t>
            </a:r>
          </a:p>
        </p:txBody>
      </p:sp>
      <p:sp>
        <p:nvSpPr>
          <p:cNvPr id="236" name="CasellaDiTesto 235"/>
          <p:cNvSpPr txBox="1"/>
          <p:nvPr/>
        </p:nvSpPr>
        <p:spPr>
          <a:xfrm>
            <a:off x="9780167" y="4017300"/>
            <a:ext cx="192071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LINEARIZATION NEEDED!</a:t>
            </a:r>
          </a:p>
        </p:txBody>
      </p:sp>
      <p:sp>
        <p:nvSpPr>
          <p:cNvPr id="237" name="Rounded Rectangle 48"/>
          <p:cNvSpPr/>
          <p:nvPr/>
        </p:nvSpPr>
        <p:spPr bwMode="auto">
          <a:xfrm>
            <a:off x="5078350" y="2735114"/>
            <a:ext cx="1132177" cy="357729"/>
          </a:xfrm>
          <a:prstGeom prst="roundRect">
            <a:avLst/>
          </a:prstGeom>
          <a:ln w="6350">
            <a:solidFill>
              <a:srgbClr val="90C226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-80" charset="-128"/>
                <a:cs typeface="Arial" panose="020B0604020202020204" pitchFamily="34" charset="0"/>
              </a:rPr>
              <a:t>time discretization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8" name="Rounded Rectangle 48"/>
              <p:cNvSpPr/>
              <p:nvPr/>
            </p:nvSpPr>
            <p:spPr bwMode="auto">
              <a:xfrm>
                <a:off x="6263099" y="2602070"/>
                <a:ext cx="3194056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238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3099" y="2602070"/>
                <a:ext cx="3194056" cy="654856"/>
              </a:xfrm>
              <a:prstGeom prst="round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3114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ruppo 106">
            <a:extLst>
              <a:ext uri="{FF2B5EF4-FFF2-40B4-BE49-F238E27FC236}">
                <a16:creationId xmlns:a16="http://schemas.microsoft.com/office/drawing/2014/main" id="{0EFAE7ED-9090-F222-3895-2BA0B5CFDC96}"/>
              </a:ext>
            </a:extLst>
          </p:cNvPr>
          <p:cNvGrpSpPr/>
          <p:nvPr/>
        </p:nvGrpSpPr>
        <p:grpSpPr>
          <a:xfrm>
            <a:off x="28935" y="3595764"/>
            <a:ext cx="6742902" cy="2262871"/>
            <a:chOff x="28935" y="3595764"/>
            <a:chExt cx="6742902" cy="2262871"/>
          </a:xfrm>
        </p:grpSpPr>
        <p:sp>
          <p:nvSpPr>
            <p:cNvPr id="93" name="Rounded Rectangle 48">
              <a:extLst>
                <a:ext uri="{FF2B5EF4-FFF2-40B4-BE49-F238E27FC236}">
                  <a16:creationId xmlns:a16="http://schemas.microsoft.com/office/drawing/2014/main" id="{DE2E31EB-F264-7669-E9C3-022593FD3A15}"/>
                </a:ext>
              </a:extLst>
            </p:cNvPr>
            <p:cNvSpPr/>
            <p:nvPr/>
          </p:nvSpPr>
          <p:spPr bwMode="auto">
            <a:xfrm>
              <a:off x="712909" y="3595764"/>
              <a:ext cx="6058928" cy="2262871"/>
            </a:xfrm>
            <a:prstGeom prst="roundRect">
              <a:avLst>
                <a:gd name="adj" fmla="val 21266"/>
              </a:avLst>
            </a:prstGeom>
            <a:ln w="19050">
              <a:solidFill>
                <a:srgbClr val="E76618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ttangolo 88"/>
                <p:cNvSpPr/>
                <p:nvPr/>
              </p:nvSpPr>
              <p:spPr>
                <a:xfrm>
                  <a:off x="4646353" y="4684490"/>
                  <a:ext cx="2031646" cy="96680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it-IT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GB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𝒔</m:t>
                            </m:r>
                          </m:e>
                          <m:sub>
                            <m:r>
                              <a:rPr kumimoji="0" lang="en-GB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𝒋</m:t>
                            </m:r>
                          </m:sub>
                        </m:sSub>
                        <m:r>
                          <a:rPr kumimoji="0" lang="en-GB" sz="16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it-IT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GB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  <m:r>
                              <a:rPr kumimoji="0" lang="en-GB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𝒈</m:t>
                            </m:r>
                            <m:d>
                              <m:dPr>
                                <m:ctrlPr>
                                  <a:rPr kumimoji="0" lang="it-IT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en-GB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𝒐𝒖𝒕</m:t>
                                    </m:r>
                                  </m:sub>
                                </m:sSub>
                                <m:r>
                                  <a:rPr kumimoji="0" lang="en-GB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GB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en-GB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kumimoji="0" lang="it-IT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kumimoji="0" lang="it-IT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GB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kumimoji="0" lang="en-GB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  <m:sub>
                                <m:r>
                                  <a:rPr kumimoji="0" lang="en-GB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kumimoji="0" lang="it-IT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9" name="Rettangolo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6353" y="4684490"/>
                  <a:ext cx="2031646" cy="96680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5E51E4B7-D468-C4E7-7F1A-ED8DEE38142D}"/>
                    </a:ext>
                  </a:extLst>
                </p:cNvPr>
                <p:cNvSpPr txBox="1"/>
                <p:nvPr/>
              </p:nvSpPr>
              <p:spPr>
                <a:xfrm>
                  <a:off x="1192671" y="3709283"/>
                  <a:ext cx="4942009" cy="84055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it-IT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𝑷</m:t>
                            </m:r>
                          </m:e>
                          <m:sub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𝒊𝒏</m:t>
                            </m:r>
                          </m:sub>
                        </m:sSub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𝑷</m:t>
                            </m:r>
                          </m:e>
                          <m:sub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𝒐𝒖𝒕</m:t>
                            </m:r>
                          </m:sub>
                        </m:sSub>
                        <m:sSup>
                          <m:sSup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𝒆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𝒔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sup>
                        </m:sSup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𝒍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den>
                        </m:f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f>
                          <m:f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𝛛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𝛛</m:t>
                            </m:r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𝒕</m:t>
                            </m:r>
                          </m:den>
                        </m:f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 </m:t>
                        </m:r>
                        <m:f>
                          <m:f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𝝀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kumimoji="0" lang="it-IT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it-IT" sz="18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𝒄</m:t>
                                        </m:r>
                                      </m:e>
                                      <m:sup>
                                        <m:r>
                                          <a:rPr kumimoji="0" lang="it-IT" sz="18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𝒆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𝑫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  <m:sup>
                                <m:r>
                                  <a:rPr kumimoji="0" lang="it-IT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p>
                            </m:sSubSup>
                          </m:den>
                        </m:f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𝑮</m:t>
                            </m:r>
                          </m:e>
                          <m:sub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𝑮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0" name="CasellaDiTesto 89">
                  <a:extLst>
                    <a:ext uri="{FF2B5EF4-FFF2-40B4-BE49-F238E27FC236}">
                      <a16:creationId xmlns:a16="http://schemas.microsoft.com/office/drawing/2014/main" id="{5E51E4B7-D468-C4E7-7F1A-ED8DEE3814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2671" y="3709283"/>
                  <a:ext cx="4942009" cy="8405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CasellaDiTesto 91">
                  <a:extLst>
                    <a:ext uri="{FF2B5EF4-FFF2-40B4-BE49-F238E27FC236}">
                      <a16:creationId xmlns:a16="http://schemas.microsoft.com/office/drawing/2014/main" id="{A06509C0-2EA2-D91C-9B4B-9908C7EB4CFF}"/>
                    </a:ext>
                  </a:extLst>
                </p:cNvPr>
                <p:cNvSpPr txBox="1"/>
                <p:nvPr/>
              </p:nvSpPr>
              <p:spPr>
                <a:xfrm>
                  <a:off x="28935" y="4808648"/>
                  <a:ext cx="4942008" cy="100405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it-IT" sz="16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𝒍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it-IT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3696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𝒆</m:t>
                                </m:r>
                              </m:e>
                              <m:sub>
                                <m:r>
                                  <a:rPr kumimoji="0" lang="it-IT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𝒋</m:t>
                                </m:r>
                              </m:sub>
                            </m:sSub>
                          </m:sub>
                        </m:sSub>
                        <m:r>
                          <a:rPr kumimoji="0" lang="it-IT" sz="16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d>
                          <m:dPr>
                            <m:begChr m:val="{"/>
                            <m:endChr m:val=""/>
                            <m:ctrlPr>
                              <a:rPr kumimoji="0" lang="it-IT" sz="16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836967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it-IT" sz="16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 </m:t>
                            </m:r>
                            <m:eqArr>
                              <m:eqArrPr>
                                <m:ctrlPr>
                                  <a:rPr kumimoji="0" lang="it-IT" sz="16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836967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eqArrPr>
                              <m:e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, 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               </m:t>
                                    </m:r>
                                    <m:r>
                                      <a:rPr kumimoji="0" lang="it-IT" sz="1600" b="1" i="0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        </m:t>
                                    </m:r>
                                    <m:r>
                                      <a:rPr kumimoji="0" lang="it-IT" sz="16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 </m:t>
                                    </m:r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𝒐𝒖𝒕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&amp;</m:t>
                                </m:r>
                                <m:f>
                                  <m:f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kumimoji="0" lang="it-IT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83696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it-IT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kumimoji="0" lang="it-IT" sz="16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srgbClr val="836967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it-IT" sz="16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𝒔</m:t>
                                            </m:r>
                                          </m:e>
                                          <m:sub>
                                            <m:r>
                                              <a:rPr kumimoji="0" lang="it-IT" sz="1600" b="1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𝒋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a:rPr kumimoji="0" lang="it-IT" sz="16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kumimoji="0" lang="it-IT" sz="16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kumimoji="0" lang="it-IT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rgbClr val="836967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it-IT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𝒔</m:t>
                                        </m:r>
                                      </m:e>
                                      <m:sub>
                                        <m:r>
                                          <a:rPr kumimoji="0" lang="it-IT" sz="1600" b="1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𝒋</m:t>
                                        </m:r>
                                        <m:r>
                                          <a:rPr kumimoji="0" lang="it-IT" sz="1600" b="1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𝒍</m:t>
                                    </m:r>
                                  </m:e>
                                  <m:sub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 ,     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𝒊𝒏</m:t>
                                    </m:r>
                                  </m:sub>
                                </m:sSub>
                                <m:r>
                                  <a:rPr kumimoji="0" lang="it-IT" sz="16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≠</m:t>
                                </m:r>
                                <m:sSub>
                                  <m:sSubPr>
                                    <m:ctrlP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rgbClr val="836967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kumimoji="0" lang="it-IT" sz="16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𝒐𝒖𝒕</m:t>
                                    </m:r>
                                  </m:sub>
                                </m:sSub>
                              </m:e>
                            </m:eqArr>
                          </m:e>
                        </m:d>
                      </m:oMath>
                    </m:oMathPara>
                  </a14:m>
                  <a:endParaRPr kumimoji="0" lang="it-IT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2" name="CasellaDiTesto 91">
                  <a:extLst>
                    <a:ext uri="{FF2B5EF4-FFF2-40B4-BE49-F238E27FC236}">
                      <a16:creationId xmlns:a16="http://schemas.microsoft.com/office/drawing/2014/main" id="{A06509C0-2EA2-D91C-9B4B-9908C7EB4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35" y="4808648"/>
                  <a:ext cx="4942008" cy="100405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8" name="Arco 47">
            <a:extLst>
              <a:ext uri="{FF2B5EF4-FFF2-40B4-BE49-F238E27FC236}">
                <a16:creationId xmlns:a16="http://schemas.microsoft.com/office/drawing/2014/main" id="{87DBCAF8-221C-A49C-213A-90AD9B23FDB7}"/>
              </a:ext>
            </a:extLst>
          </p:cNvPr>
          <p:cNvSpPr/>
          <p:nvPr/>
        </p:nvSpPr>
        <p:spPr>
          <a:xfrm>
            <a:off x="9182145" y="2418302"/>
            <a:ext cx="1090023" cy="914400"/>
          </a:xfrm>
          <a:prstGeom prst="arc">
            <a:avLst>
              <a:gd name="adj1" fmla="val 20078703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14675EA-486D-77CB-AFC0-3D3D252CFE6D}"/>
              </a:ext>
            </a:extLst>
          </p:cNvPr>
          <p:cNvCxnSpPr/>
          <p:nvPr/>
        </p:nvCxnSpPr>
        <p:spPr>
          <a:xfrm>
            <a:off x="9713193" y="2875502"/>
            <a:ext cx="1800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Detail</a:t>
            </a:r>
            <a:r>
              <a:rPr lang="it-IT" dirty="0"/>
              <a:t> of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. with </a:t>
            </a:r>
            <a:r>
              <a:rPr lang="it-IT" dirty="0" err="1"/>
              <a:t>gravitational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cxnSp>
        <p:nvCxnSpPr>
          <p:cNvPr id="180" name="Connettore diritto 179"/>
          <p:cNvCxnSpPr/>
          <p:nvPr/>
        </p:nvCxnSpPr>
        <p:spPr>
          <a:xfrm>
            <a:off x="611758" y="1949119"/>
            <a:ext cx="0" cy="357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Rounded Rectangle 22"/>
          <p:cNvSpPr/>
          <p:nvPr/>
        </p:nvSpPr>
        <p:spPr bwMode="auto">
          <a:xfrm>
            <a:off x="694698" y="1295935"/>
            <a:ext cx="1584176" cy="25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ＭＳ Ｐゴシック" pitchFamily="-80" charset="-128"/>
                <a:cs typeface="+mn-cs"/>
              </a:rPr>
              <a:t>Flow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3" name="Rounded Rectangle 48"/>
              <p:cNvSpPr/>
              <p:nvPr/>
            </p:nvSpPr>
            <p:spPr bwMode="auto">
              <a:xfrm>
                <a:off x="694698" y="1547323"/>
                <a:ext cx="4070061" cy="630709"/>
              </a:xfrm>
              <a:prstGeom prst="roundRect">
                <a:avLst/>
              </a:prstGeom>
              <a:ln w="1905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𝑣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𝜌</m:t>
                          </m:r>
                          <m:sSup>
                            <m:sSupPr>
                              <m:ctrlP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  <m:sup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)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𝜕</m:t>
                          </m:r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ＭＳ Ｐゴシック" pitchFamily="-80" charset="-128"/>
                          <a:cs typeface="+mn-cs"/>
                        </a:rPr>
                        <m:t> </m:t>
                      </m:r>
                      <m:f>
                        <m:f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l-GR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λ</m:t>
                          </m:r>
                        </m:num>
                        <m:den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ＭＳ Ｐゴシック" pitchFamily="-80" charset="-128"/>
                              <a:cs typeface="+mn-cs"/>
                            </a:rPr>
                            <m:t>𝐷</m:t>
                          </m:r>
                        </m:den>
                      </m:f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𝜌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𝑣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  <m:t>𝑣</m:t>
                          </m:r>
                        </m:e>
                      </m:d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/>
                          <a:cs typeface="+mn-cs"/>
                        </a:rPr>
                        <m:t>+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 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𝜌</m:t>
                      </m:r>
                      <m:r>
                        <a:rPr kumimoji="0" lang="da-DK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𝑔</m:t>
                      </m:r>
                      <m:func>
                        <m:funcPr>
                          <m:ctrlP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/>
                              <a:cs typeface="+mn-c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da-DK" sz="14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sin</m:t>
                          </m:r>
                        </m:fName>
                        <m:e>
                          <m:r>
                            <a:rPr kumimoji="0" lang="da-DK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/>
                              <a:ea typeface="Cambria Math"/>
                              <a:cs typeface="+mn-cs"/>
                            </a:rPr>
                            <m:t>𝛼</m:t>
                          </m:r>
                        </m:e>
                      </m:func>
                      <m:r>
                        <a:rPr kumimoji="0" lang="da-DK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/>
                          <a:ea typeface="Cambria Math"/>
                          <a:cs typeface="+mn-cs"/>
                        </a:rPr>
                        <m:t>=0</m:t>
                      </m:r>
                    </m:oMath>
                  </m:oMathPara>
                </a14:m>
                <a:endParaRPr kumimoji="0" lang="da-DK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343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4698" y="1547323"/>
                <a:ext cx="4070061" cy="6307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ttore diritto 5"/>
          <p:cNvCxnSpPr/>
          <p:nvPr/>
        </p:nvCxnSpPr>
        <p:spPr>
          <a:xfrm flipV="1">
            <a:off x="1566840" y="1460079"/>
            <a:ext cx="399516" cy="877546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0" name="CasellaDiTesto 99"/>
          <p:cNvSpPr txBox="1"/>
          <p:nvPr/>
        </p:nvSpPr>
        <p:spPr>
          <a:xfrm>
            <a:off x="645403" y="2139675"/>
            <a:ext cx="97748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134541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creeping 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ounded Rectangle 48"/>
              <p:cNvSpPr/>
              <p:nvPr/>
            </p:nvSpPr>
            <p:spPr bwMode="auto">
              <a:xfrm>
                <a:off x="1611828" y="906060"/>
                <a:ext cx="945956" cy="335902"/>
              </a:xfrm>
              <a:prstGeom prst="roundRect">
                <a:avLst/>
              </a:prstGeom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𝐺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r>
                        <a:rPr kumimoji="0" lang="da-DK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𝜌</m:t>
                      </m:r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𝑣𝐴</m:t>
                      </m:r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9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1828" y="906060"/>
                <a:ext cx="945956" cy="335902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Rounded Rectangle 48"/>
              <p:cNvSpPr/>
              <p:nvPr/>
            </p:nvSpPr>
            <p:spPr bwMode="auto">
              <a:xfrm>
                <a:off x="2580662" y="906629"/>
                <a:ext cx="945956" cy="335902"/>
              </a:xfrm>
              <a:prstGeom prst="roundRect">
                <a:avLst/>
              </a:prstGeom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da-DK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it-IT" sz="1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0" lang="it-IT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𝑍𝑅𝑇</m:t>
                        </m:r>
                      </m:den>
                    </m:f>
                  </m:oMath>
                </a14:m>
                <a:r>
                  <a:rPr kumimoji="0" lang="da-DK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itchFamily="34" charset="0"/>
                    <a:ea typeface="ＭＳ Ｐゴシック" pitchFamily="-80" charset="-128"/>
                    <a:cs typeface="+mn-cs"/>
                  </a:rPr>
                  <a:t>  </a:t>
                </a:r>
              </a:p>
            </p:txBody>
          </p:sp>
        </mc:Choice>
        <mc:Fallback xmlns="">
          <p:sp>
            <p:nvSpPr>
              <p:cNvPr id="10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0662" y="906629"/>
                <a:ext cx="945956" cy="335902"/>
              </a:xfrm>
              <a:prstGeom prst="roundRect">
                <a:avLst/>
              </a:prstGeom>
              <a:blipFill>
                <a:blip r:embed="rId7"/>
                <a:stretch>
                  <a:fillRect b="-3571"/>
                </a:stretch>
              </a:blipFill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ounded Rectangle 48"/>
              <p:cNvSpPr/>
              <p:nvPr/>
            </p:nvSpPr>
            <p:spPr bwMode="auto">
              <a:xfrm>
                <a:off x="3551404" y="903538"/>
                <a:ext cx="945956" cy="335902"/>
              </a:xfrm>
              <a:prstGeom prst="roundRect">
                <a:avLst/>
              </a:prstGeom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𝑐</m:t>
                          </m:r>
                        </m:e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p>
                      </m:sSup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𝑍𝑅𝑇</m:t>
                      </m:r>
                    </m:oMath>
                  </m:oMathPara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2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1404" y="903538"/>
                <a:ext cx="945956" cy="335902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6350"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Rounded Rectangle 48"/>
              <p:cNvSpPr/>
              <p:nvPr/>
            </p:nvSpPr>
            <p:spPr bwMode="auto">
              <a:xfrm>
                <a:off x="5095153" y="1532668"/>
                <a:ext cx="3353367" cy="654856"/>
              </a:xfrm>
              <a:prstGeom prst="roundRect">
                <a:avLst/>
              </a:prstGeom>
              <a:ln w="190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f>
                      <m:fPr>
                        <m:ctrlPr>
                          <a:rPr kumimoji="0" lang="da-DK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da-DK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ＭＳ Ｐゴシック" pitchFamily="-80" charset="-128"/>
                            <a:cs typeface="+mn-cs"/>
                          </a:rPr>
                          <m:t>𝑝</m:t>
                        </m:r>
                      </m:num>
                      <m:den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ＭＳ Ｐゴシック" pitchFamily="-80" charset="-128"/>
                            <a:cs typeface="+mn-cs"/>
                          </a:rPr>
                          <m:t>𝑥</m:t>
                        </m:r>
                      </m:den>
                    </m:f>
                    <m:r>
                      <a:rPr kumimoji="0" lang="it-I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+</m:t>
                    </m:r>
                    <m:f>
                      <m:fPr>
                        <m:ctrlP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/>
                            <a:cs typeface="+mn-cs"/>
                          </a:rPr>
                        </m:ctrlPr>
                      </m:fPr>
                      <m:num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/>
                            <a:ea typeface="Cambria Math"/>
                            <a:cs typeface="+mn-cs"/>
                          </a:rPr>
                          <m:t>𝑔</m:t>
                        </m:r>
                        <m:func>
                          <m:funcPr>
                            <m:ctrlPr>
                              <a:rPr kumimoji="0" lang="da-DK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da-DK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sin</m:t>
                            </m:r>
                          </m:fName>
                          <m:e>
                            <m:r>
                              <a:rPr kumimoji="0" lang="da-DK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/>
                                <a:ea typeface="Cambria Math"/>
                                <a:cs typeface="+mn-cs"/>
                              </a:rPr>
                              <m:t>𝛼</m:t>
                            </m:r>
                          </m:e>
                        </m:func>
                      </m:num>
                      <m:den>
                        <m:sSup>
                          <m:sSupPr>
                            <m:ctrlP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it-IT" sz="1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c</m:t>
                            </m:r>
                          </m:e>
                          <m:sup>
                            <m:r>
                              <a:rPr kumimoji="0" lang="it-IT" sz="1600" b="0" i="0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/>
                                <a:cs typeface="+mn-cs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0" lang="it-I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/>
                        <a:cs typeface="+mn-cs"/>
                      </a:rPr>
                      <m:t>𝑝</m:t>
                    </m:r>
                    <m:r>
                      <a:rPr kumimoji="0" lang="it-IT" sz="16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=</m:t>
                    </m:r>
                  </m:oMath>
                </a14:m>
                <a:r>
                  <a:rPr kumimoji="0" lang="da-DK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 pitchFamily="34" charset="0"/>
                    <a:ea typeface="ＭＳ Ｐゴシック" pitchFamily="-80" charset="-128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it-IT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kumimoji="0" lang="el-GR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λ</m:t>
                            </m:r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𝑐</m:t>
                            </m:r>
                          </m:e>
                          <m:sup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2</m:t>
                        </m:r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𝐷</m:t>
                        </m:r>
                        <m:sSup>
                          <m:sSupPr>
                            <m:ctrlP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𝐴</m:t>
                            </m:r>
                          </m:e>
                          <m:sup>
                            <m: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ＭＳ Ｐゴシック" pitchFamily="-80" charset="-128"/>
                                <a:cs typeface="+mn-cs"/>
                              </a:rPr>
                              <m:t>2</m:t>
                            </m:r>
                          </m:sup>
                        </m:sSup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𝑝</m:t>
                        </m:r>
                      </m:den>
                    </m:f>
                    <m:r>
                      <a:rPr kumimoji="0" lang="da-DK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ＭＳ Ｐゴシック" pitchFamily="-80" charset="-128"/>
                        <a:cs typeface="+mn-cs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kumimoji="0" lang="da-DK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dPr>
                      <m:e>
                        <m:r>
                          <a:rPr kumimoji="0" lang="it-IT" sz="16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𝐺</m:t>
                        </m:r>
                      </m:e>
                    </m:d>
                    <m:r>
                      <a:rPr kumimoji="0" lang="it-IT" sz="1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𝐺</m:t>
                    </m:r>
                    <m:r>
                      <a:rPr kumimoji="0" lang="it-IT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ＭＳ Ｐゴシック" pitchFamily="-80" charset="-128"/>
                        <a:cs typeface="+mn-cs"/>
                      </a:rPr>
                      <m:t>−</m:t>
                    </m:r>
                    <m:f>
                      <m:fPr>
                        <m:ctrlP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1</m:t>
                        </m:r>
                      </m:num>
                      <m:den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𝐴</m:t>
                        </m:r>
                      </m:den>
                    </m:f>
                    <m:r>
                      <a:rPr kumimoji="0" lang="da-DK" sz="16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/>
                        <a:ea typeface="ＭＳ Ｐゴシック" pitchFamily="-80" charset="-128"/>
                        <a:cs typeface="+mn-cs"/>
                      </a:rPr>
                      <m:t> </m:t>
                    </m:r>
                    <m:f>
                      <m:fPr>
                        <m:ctrlP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</m:ctrlPr>
                      </m:fPr>
                      <m:num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𝐺</m:t>
                        </m:r>
                      </m:num>
                      <m:den>
                        <m:r>
                          <a:rPr kumimoji="0" lang="da-DK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𝜕</m:t>
                        </m:r>
                        <m: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ＭＳ Ｐゴシック" pitchFamily="-80" charset="-128"/>
                            <a:cs typeface="+mn-cs"/>
                          </a:rPr>
                          <m:t>𝑡</m:t>
                        </m:r>
                      </m:den>
                    </m:f>
                  </m:oMath>
                </a14:m>
                <a:endParaRPr kumimoji="0" lang="da-DK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66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5153" y="1532668"/>
                <a:ext cx="3353367" cy="65485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190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7" name="Connettore 2 166"/>
          <p:cNvCxnSpPr>
            <a:cxnSpLocks/>
            <a:stCxn id="343" idx="3"/>
            <a:endCxn id="166" idx="1"/>
          </p:cNvCxnSpPr>
          <p:nvPr/>
        </p:nvCxnSpPr>
        <p:spPr>
          <a:xfrm flipV="1">
            <a:off x="4764759" y="1860096"/>
            <a:ext cx="330394" cy="2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ttore 2 167"/>
          <p:cNvCxnSpPr>
            <a:cxnSpLocks/>
            <a:stCxn id="166" idx="2"/>
            <a:endCxn id="82" idx="0"/>
          </p:cNvCxnSpPr>
          <p:nvPr/>
        </p:nvCxnSpPr>
        <p:spPr>
          <a:xfrm flipH="1">
            <a:off x="6767325" y="2187524"/>
            <a:ext cx="4512" cy="316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Connettore 4 174"/>
          <p:cNvCxnSpPr>
            <a:stCxn id="102" idx="3"/>
          </p:cNvCxnSpPr>
          <p:nvPr/>
        </p:nvCxnSpPr>
        <p:spPr>
          <a:xfrm>
            <a:off x="4497360" y="1071489"/>
            <a:ext cx="432000" cy="540000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1" name="Rounded Rectangle 48"/>
              <p:cNvSpPr/>
              <p:nvPr/>
            </p:nvSpPr>
            <p:spPr bwMode="auto">
              <a:xfrm>
                <a:off x="5787678" y="2205862"/>
                <a:ext cx="736519" cy="245839"/>
              </a:xfrm>
              <a:prstGeom prst="roundRect">
                <a:avLst/>
              </a:prstGeom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𝑃</m:t>
                      </m:r>
                      <m:r>
                        <a:rPr kumimoji="0" lang="it-IT" sz="12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p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8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87678" y="2205862"/>
                <a:ext cx="736519" cy="245839"/>
              </a:xfrm>
              <a:prstGeom prst="roundRect">
                <a:avLst/>
              </a:prstGeom>
              <a:blipFill>
                <a:blip r:embed="rId11"/>
                <a:stretch>
                  <a:fillRect b="-7317"/>
                </a:stretch>
              </a:blipFill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2" name="Connettore 4 181"/>
          <p:cNvCxnSpPr>
            <a:cxnSpLocks/>
          </p:cNvCxnSpPr>
          <p:nvPr/>
        </p:nvCxnSpPr>
        <p:spPr>
          <a:xfrm>
            <a:off x="6516246" y="2337625"/>
            <a:ext cx="246670" cy="694195"/>
          </a:xfrm>
          <a:prstGeom prst="bentConnector2">
            <a:avLst/>
          </a:prstGeom>
          <a:ln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05">
            <a:extLst>
              <a:ext uri="{FF2B5EF4-FFF2-40B4-BE49-F238E27FC236}">
                <a16:creationId xmlns:a16="http://schemas.microsoft.com/office/drawing/2014/main" id="{3BD73DF7-A8B8-56EB-A1F0-A60CCB196128}"/>
              </a:ext>
            </a:extLst>
          </p:cNvPr>
          <p:cNvCxnSpPr>
            <a:cxnSpLocks/>
          </p:cNvCxnSpPr>
          <p:nvPr/>
        </p:nvCxnSpPr>
        <p:spPr>
          <a:xfrm flipH="1">
            <a:off x="9792547" y="2048529"/>
            <a:ext cx="1611959" cy="761169"/>
          </a:xfrm>
          <a:prstGeom prst="line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EF21BFF2-4EC5-5505-8BFE-8AE5A60DD785}"/>
              </a:ext>
            </a:extLst>
          </p:cNvPr>
          <p:cNvSpPr/>
          <p:nvPr/>
        </p:nvSpPr>
        <p:spPr>
          <a:xfrm>
            <a:off x="9607000" y="274752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36DF2F4-FDF3-D97A-2CFD-EEA2B8DE81AF}"/>
              </a:ext>
            </a:extLst>
          </p:cNvPr>
          <p:cNvSpPr/>
          <p:nvPr/>
        </p:nvSpPr>
        <p:spPr>
          <a:xfrm>
            <a:off x="11394584" y="1897160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0D37CA6-2897-CA9F-090E-AE0F283391B2}"/>
                  </a:ext>
                </a:extLst>
              </p:cNvPr>
              <p:cNvSpPr txBox="1"/>
              <p:nvPr/>
            </p:nvSpPr>
            <p:spPr>
              <a:xfrm>
                <a:off x="9247965" y="2445032"/>
                <a:ext cx="47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0D37CA6-2897-CA9F-090E-AE0F2833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65" y="2445032"/>
                <a:ext cx="476541" cy="369332"/>
              </a:xfrm>
              <a:prstGeom prst="rect">
                <a:avLst/>
              </a:prstGeom>
              <a:blipFill>
                <a:blip r:embed="rId1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B186380-16DC-8D6D-611C-9EA8F68A89DF}"/>
                  </a:ext>
                </a:extLst>
              </p:cNvPr>
              <p:cNvSpPr txBox="1"/>
              <p:nvPr/>
            </p:nvSpPr>
            <p:spPr>
              <a:xfrm>
                <a:off x="11341036" y="1540778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B186380-16DC-8D6D-611C-9EA8F68A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036" y="1540778"/>
                <a:ext cx="481863" cy="369332"/>
              </a:xfrm>
              <a:prstGeom prst="rect">
                <a:avLst/>
              </a:prstGeom>
              <a:blipFill>
                <a:blip r:embed="rId15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091E9DB-999D-9AC4-CF67-2D6ACDE55EFD}"/>
                  </a:ext>
                </a:extLst>
              </p:cNvPr>
              <p:cNvSpPr txBox="1"/>
              <p:nvPr/>
            </p:nvSpPr>
            <p:spPr>
              <a:xfrm>
                <a:off x="10239300" y="1992817"/>
                <a:ext cx="404598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091E9DB-999D-9AC4-CF67-2D6ACDE5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00" y="1992817"/>
                <a:ext cx="404598" cy="325089"/>
              </a:xfrm>
              <a:prstGeom prst="rect">
                <a:avLst/>
              </a:prstGeom>
              <a:blipFill>
                <a:blip r:embed="rId16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9CACECB-372A-F7FD-2948-2422E68EFAAC}"/>
              </a:ext>
            </a:extLst>
          </p:cNvPr>
          <p:cNvCxnSpPr>
            <a:cxnSpLocks/>
          </p:cNvCxnSpPr>
          <p:nvPr/>
        </p:nvCxnSpPr>
        <p:spPr>
          <a:xfrm flipV="1">
            <a:off x="10416118" y="2302376"/>
            <a:ext cx="432000" cy="216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A580A8F3-1764-BA20-4074-601D74A0C0DE}"/>
              </a:ext>
            </a:extLst>
          </p:cNvPr>
          <p:cNvCxnSpPr>
            <a:cxnSpLocks/>
          </p:cNvCxnSpPr>
          <p:nvPr/>
        </p:nvCxnSpPr>
        <p:spPr>
          <a:xfrm rot="5400000">
            <a:off x="11153193" y="2475018"/>
            <a:ext cx="720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E0522E43-B96E-4973-2236-825745DD2614}"/>
                  </a:ext>
                </a:extLst>
              </p:cNvPr>
              <p:cNvSpPr txBox="1"/>
              <p:nvPr/>
            </p:nvSpPr>
            <p:spPr>
              <a:xfrm>
                <a:off x="10152592" y="2589555"/>
                <a:ext cx="373564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E0522E43-B96E-4973-2236-825745DD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592" y="2589555"/>
                <a:ext cx="373564" cy="291875"/>
              </a:xfrm>
              <a:prstGeom prst="rect">
                <a:avLst/>
              </a:prstGeom>
              <a:blipFill>
                <a:blip r:embed="rId17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ABF99BCB-D70C-D596-3994-C980A923C9F6}"/>
              </a:ext>
            </a:extLst>
          </p:cNvPr>
          <p:cNvCxnSpPr/>
          <p:nvPr/>
        </p:nvCxnSpPr>
        <p:spPr>
          <a:xfrm>
            <a:off x="9084994" y="3278111"/>
            <a:ext cx="3096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9AD1088-7F40-E7FD-8418-F189A90C0C60}"/>
              </a:ext>
            </a:extLst>
          </p:cNvPr>
          <p:cNvCxnSpPr>
            <a:cxnSpLocks/>
          </p:cNvCxnSpPr>
          <p:nvPr/>
        </p:nvCxnSpPr>
        <p:spPr>
          <a:xfrm rot="16200000">
            <a:off x="10895177" y="2648111"/>
            <a:ext cx="1260000" cy="0"/>
          </a:xfrm>
          <a:prstGeom prst="line">
            <a:avLst/>
          </a:prstGeom>
          <a:ln w="63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A8694DD3-D7CC-7AC9-9B01-B12573679F97}"/>
              </a:ext>
            </a:extLst>
          </p:cNvPr>
          <p:cNvCxnSpPr>
            <a:cxnSpLocks/>
          </p:cNvCxnSpPr>
          <p:nvPr/>
        </p:nvCxnSpPr>
        <p:spPr>
          <a:xfrm rot="16200000">
            <a:off x="9512549" y="3055567"/>
            <a:ext cx="432000" cy="0"/>
          </a:xfrm>
          <a:prstGeom prst="line">
            <a:avLst/>
          </a:prstGeom>
          <a:ln w="63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9E41343-1B1D-060B-2ABE-9591C2342294}"/>
                  </a:ext>
                </a:extLst>
              </p:cNvPr>
              <p:cNvSpPr txBox="1"/>
              <p:nvPr/>
            </p:nvSpPr>
            <p:spPr>
              <a:xfrm>
                <a:off x="9457272" y="2971686"/>
                <a:ext cx="3683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9E41343-1B1D-060B-2ABE-9591C234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72" y="2971686"/>
                <a:ext cx="368371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0042910E-9891-E5C6-062A-E35D162D9C64}"/>
                  </a:ext>
                </a:extLst>
              </p:cNvPr>
              <p:cNvSpPr txBox="1"/>
              <p:nvPr/>
            </p:nvSpPr>
            <p:spPr>
              <a:xfrm>
                <a:off x="11457027" y="2600699"/>
                <a:ext cx="3683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0042910E-9891-E5C6-062A-E35D162D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027" y="2600699"/>
                <a:ext cx="368371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E16B89E-402A-D807-389A-DBB65FB48FAE}"/>
              </a:ext>
            </a:extLst>
          </p:cNvPr>
          <p:cNvCxnSpPr>
            <a:cxnSpLocks/>
          </p:cNvCxnSpPr>
          <p:nvPr/>
        </p:nvCxnSpPr>
        <p:spPr>
          <a:xfrm flipV="1">
            <a:off x="9493297" y="1438849"/>
            <a:ext cx="1678494" cy="805008"/>
          </a:xfrm>
          <a:prstGeom prst="line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6AF99D4-30FE-9079-7A7A-1A5EB7823F0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176435" y="1398315"/>
            <a:ext cx="249490" cy="5307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E82C3AD-E280-5940-9F8A-B11C59D13D9B}"/>
              </a:ext>
            </a:extLst>
          </p:cNvPr>
          <p:cNvCxnSpPr>
            <a:cxnSpLocks/>
          </p:cNvCxnSpPr>
          <p:nvPr/>
        </p:nvCxnSpPr>
        <p:spPr>
          <a:xfrm>
            <a:off x="9447541" y="2249048"/>
            <a:ext cx="249490" cy="5307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57023FC1-5389-2D0F-C80A-27E380C5E307}"/>
                  </a:ext>
                </a:extLst>
              </p:cNvPr>
              <p:cNvSpPr txBox="1"/>
              <p:nvPr/>
            </p:nvSpPr>
            <p:spPr>
              <a:xfrm>
                <a:off x="10033897" y="1362467"/>
                <a:ext cx="45038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57023FC1-5389-2D0F-C80A-27E380C5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897" y="1362467"/>
                <a:ext cx="450380" cy="391646"/>
              </a:xfrm>
              <a:prstGeom prst="rect">
                <a:avLst/>
              </a:prstGeom>
              <a:blipFill>
                <a:blip r:embed="rId20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ounded Rectangle 48">
                <a:extLst>
                  <a:ext uri="{FF2B5EF4-FFF2-40B4-BE49-F238E27FC236}">
                    <a16:creationId xmlns:a16="http://schemas.microsoft.com/office/drawing/2014/main" id="{561B3044-BCA2-357A-EF60-530CC4394AD6}"/>
                  </a:ext>
                </a:extLst>
              </p:cNvPr>
              <p:cNvSpPr/>
              <p:nvPr/>
            </p:nvSpPr>
            <p:spPr bwMode="auto">
              <a:xfrm>
                <a:off x="5090641" y="2504099"/>
                <a:ext cx="3353367" cy="654856"/>
              </a:xfrm>
              <a:prstGeom prst="roundRect">
                <a:avLst/>
              </a:prstGeom>
              <a:ln w="190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r>
                            <a:rPr kumimoji="0" lang="it-IT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𝑥</m:t>
                          </m:r>
                        </m:den>
                      </m:f>
                      <m:r>
                        <a:rPr kumimoji="0" lang="it-IT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f>
                        <m:f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𝑔𝑠𝑖𝑛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𝛼</m:t>
                          </m:r>
                        </m:num>
                        <m:den>
                          <m:sSup>
                            <m:sSupPr>
                              <m:ctrlP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it-IT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it-IT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f>
                        <m:f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2 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num>
                        <m:den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num>
                        <m:den>
                          <m:r>
                            <a:rPr kumimoji="0" lang="it-IT" sz="14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𝜕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</m:den>
                      </m:f>
                      <m:r>
                        <a:rPr kumimoji="0" lang="it-IT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f>
                        <m:f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𝜆</m:t>
                          </m:r>
                          <m:sSup>
                            <m:sSupPr>
                              <m:ctrlP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it-IT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𝐷</m:t>
                          </m:r>
                          <m:sSup>
                            <m:sSupPr>
                              <m:ctrlP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𝐴</m:t>
                              </m:r>
                            </m:e>
                            <m:sup>
                              <m:r>
                                <a:rPr kumimoji="0" lang="it-IT" sz="14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𝐺</m:t>
                          </m:r>
                        </m:e>
                      </m:d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82" name="Rounded Rectangle 48">
                <a:extLst>
                  <a:ext uri="{FF2B5EF4-FFF2-40B4-BE49-F238E27FC236}">
                    <a16:creationId xmlns:a16="http://schemas.microsoft.com/office/drawing/2014/main" id="{561B3044-BCA2-357A-EF60-530CC4394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90641" y="2504099"/>
                <a:ext cx="3353367" cy="654856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  <a:ln w="190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BF96DDEF-507C-3531-7BFD-63CA32BA710A}"/>
              </a:ext>
            </a:extLst>
          </p:cNvPr>
          <p:cNvSpPr txBox="1"/>
          <p:nvPr/>
        </p:nvSpPr>
        <p:spPr>
          <a:xfrm>
            <a:off x="742352" y="2940908"/>
            <a:ext cx="467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of the spatial derivative: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and non-homogeneous differential equation</a:t>
            </a:r>
            <a:r>
              <a:rPr kumimoji="0" lang="it-IT" altLang="it-IT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FD8B7DB4-1635-FACE-8DEB-5E2D8CFA1229}"/>
              </a:ext>
            </a:extLst>
          </p:cNvPr>
          <p:cNvSpPr txBox="1"/>
          <p:nvPr/>
        </p:nvSpPr>
        <p:spPr>
          <a:xfrm>
            <a:off x="7141531" y="4600347"/>
            <a:ext cx="1903870" cy="379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pressure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AD07754A-4A83-0113-AF3F-A241E00C03BE}"/>
                  </a:ext>
                </a:extLst>
              </p:cNvPr>
              <p:cNvSpPr txBox="1"/>
              <p:nvPr/>
            </p:nvSpPr>
            <p:spPr>
              <a:xfrm>
                <a:off x="729217" y="4515025"/>
                <a:ext cx="2160626" cy="4243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Effective length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it-IT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sSub>
                          <m:sSubPr>
                            <m:ctrlP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0" lang="it-IT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08" name="CasellaDiTesto 107">
                <a:extLst>
                  <a:ext uri="{FF2B5EF4-FFF2-40B4-BE49-F238E27FC236}">
                    <a16:creationId xmlns:a16="http://schemas.microsoft.com/office/drawing/2014/main" id="{AD07754A-4A83-0113-AF3F-A241E00C0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217" y="4515025"/>
                <a:ext cx="2160626" cy="424347"/>
              </a:xfrm>
              <a:prstGeom prst="rect">
                <a:avLst/>
              </a:prstGeom>
              <a:blipFill>
                <a:blip r:embed="rId22"/>
                <a:stretch>
                  <a:fillRect l="-2542" t="-7246" b="-115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806ECC60-B138-F6E8-EA32-A352A5A4674D}"/>
                  </a:ext>
                </a:extLst>
              </p:cNvPr>
              <p:cNvSpPr txBox="1"/>
              <p:nvPr/>
            </p:nvSpPr>
            <p:spPr>
              <a:xfrm>
                <a:off x="8841548" y="4420378"/>
                <a:ext cx="3285457" cy="7042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</m:acc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 =</m:t>
                      </m:r>
                      <m:f>
                        <m:f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kumimoji="0" lang="it-IT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𝑜𝑢𝑡</m:t>
                              </m:r>
                            </m:sub>
                          </m:sSub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Sup>
                            <m:sSubSup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kumimoji="0" lang="it-IT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</m:sSub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𝑜𝑢𝑡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6" name="CasellaDiTesto 115">
                <a:extLst>
                  <a:ext uri="{FF2B5EF4-FFF2-40B4-BE49-F238E27FC236}">
                    <a16:creationId xmlns:a16="http://schemas.microsoft.com/office/drawing/2014/main" id="{806ECC60-B138-F6E8-EA32-A352A5A46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1548" y="4420378"/>
                <a:ext cx="3285457" cy="704232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664D5A32-A07E-95BE-EB12-C5F9A7DCF0A6}"/>
                  </a:ext>
                </a:extLst>
              </p:cNvPr>
              <p:cNvSpPr txBox="1"/>
              <p:nvPr/>
            </p:nvSpPr>
            <p:spPr>
              <a:xfrm>
                <a:off x="9176974" y="5471402"/>
                <a:ext cx="2743197" cy="390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sSup>
                            <m:sSup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it-IT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e>
                      </m:acc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𝑍</m:t>
                      </m:r>
                      <m:d>
                        <m:dPr>
                          <m:sepChr m:val=","/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836967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acc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</m:acc>
                        </m:e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𝑇</m:t>
                          </m:r>
                        </m: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kumimoji="0" lang="it-IT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𝑅𝑇</m:t>
                      </m:r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18" name="CasellaDiTesto 117">
                <a:extLst>
                  <a:ext uri="{FF2B5EF4-FFF2-40B4-BE49-F238E27FC236}">
                    <a16:creationId xmlns:a16="http://schemas.microsoft.com/office/drawing/2014/main" id="{664D5A32-A07E-95BE-EB12-C5F9A7DC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6974" y="5471402"/>
                <a:ext cx="2743197" cy="390107"/>
              </a:xfrm>
              <a:prstGeom prst="rect">
                <a:avLst/>
              </a:prstGeom>
              <a:blipFill>
                <a:blip r:embed="rId2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9DDF990C-C33C-CBC1-229F-9550F9DB810A}"/>
              </a:ext>
            </a:extLst>
          </p:cNvPr>
          <p:cNvSpPr txBox="1"/>
          <p:nvPr/>
        </p:nvSpPr>
        <p:spPr>
          <a:xfrm>
            <a:off x="7104328" y="5450491"/>
            <a:ext cx="1903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speed of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Times New Roman" panose="02020603050405020304" pitchFamily="18" charset="0"/>
              </a:rPr>
              <a:t>Sound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121" name="Connettore 2 120">
            <a:extLst>
              <a:ext uri="{FF2B5EF4-FFF2-40B4-BE49-F238E27FC236}">
                <a16:creationId xmlns:a16="http://schemas.microsoft.com/office/drawing/2014/main" id="{4419F23C-BF75-132B-4363-7847089A24E7}"/>
              </a:ext>
            </a:extLst>
          </p:cNvPr>
          <p:cNvCxnSpPr>
            <a:cxnSpLocks/>
          </p:cNvCxnSpPr>
          <p:nvPr/>
        </p:nvCxnSpPr>
        <p:spPr>
          <a:xfrm flipV="1">
            <a:off x="10613193" y="5830068"/>
            <a:ext cx="234925" cy="238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6E1170D9-C100-0423-D169-229645DD7F11}"/>
              </a:ext>
            </a:extLst>
          </p:cNvPr>
          <p:cNvSpPr txBox="1"/>
          <p:nvPr/>
        </p:nvSpPr>
        <p:spPr>
          <a:xfrm>
            <a:off x="10035080" y="5994015"/>
            <a:ext cx="190387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Gas composition</a:t>
            </a:r>
            <a:endParaRPr kumimoji="0" lang="it-IT" sz="14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4" name="Rettangolo con angoli arrotondati 133">
            <a:extLst>
              <a:ext uri="{FF2B5EF4-FFF2-40B4-BE49-F238E27FC236}">
                <a16:creationId xmlns:a16="http://schemas.microsoft.com/office/drawing/2014/main" id="{4FB93BAB-783D-FC8C-2E58-E6A1F1643841}"/>
              </a:ext>
            </a:extLst>
          </p:cNvPr>
          <p:cNvSpPr/>
          <p:nvPr/>
        </p:nvSpPr>
        <p:spPr>
          <a:xfrm>
            <a:off x="9030367" y="4399414"/>
            <a:ext cx="2792532" cy="785828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E6B91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5" name="Rettangolo con angoli arrotondati 134">
            <a:extLst>
              <a:ext uri="{FF2B5EF4-FFF2-40B4-BE49-F238E27FC236}">
                <a16:creationId xmlns:a16="http://schemas.microsoft.com/office/drawing/2014/main" id="{A1F403AC-42EB-0657-3FCB-6CABEDCA5E8F}"/>
              </a:ext>
            </a:extLst>
          </p:cNvPr>
          <p:cNvSpPr/>
          <p:nvPr/>
        </p:nvSpPr>
        <p:spPr>
          <a:xfrm>
            <a:off x="9030367" y="5293426"/>
            <a:ext cx="2792532" cy="1008365"/>
          </a:xfrm>
          <a:prstGeom prst="round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srgbClr val="E6B91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38" name="CasellaDiTesto 137">
            <a:extLst>
              <a:ext uri="{FF2B5EF4-FFF2-40B4-BE49-F238E27FC236}">
                <a16:creationId xmlns:a16="http://schemas.microsoft.com/office/drawing/2014/main" id="{EA2D656F-A87F-6066-276D-B2037E04E8AF}"/>
              </a:ext>
            </a:extLst>
          </p:cNvPr>
          <p:cNvSpPr txBox="1"/>
          <p:nvPr/>
        </p:nvSpPr>
        <p:spPr>
          <a:xfrm>
            <a:off x="7104328" y="3703097"/>
            <a:ext cx="520711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Averaged quantities which makes possible the analytical solution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15593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rco 47">
            <a:extLst>
              <a:ext uri="{FF2B5EF4-FFF2-40B4-BE49-F238E27FC236}">
                <a16:creationId xmlns:a16="http://schemas.microsoft.com/office/drawing/2014/main" id="{87DBCAF8-221C-A49C-213A-90AD9B23FDB7}"/>
              </a:ext>
            </a:extLst>
          </p:cNvPr>
          <p:cNvSpPr/>
          <p:nvPr/>
        </p:nvSpPr>
        <p:spPr>
          <a:xfrm>
            <a:off x="9182145" y="2418302"/>
            <a:ext cx="1090023" cy="914400"/>
          </a:xfrm>
          <a:prstGeom prst="arc">
            <a:avLst>
              <a:gd name="adj1" fmla="val 20078703"/>
              <a:gd name="adj2" fmla="val 0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A14675EA-486D-77CB-AFC0-3D3D252CFE6D}"/>
              </a:ext>
            </a:extLst>
          </p:cNvPr>
          <p:cNvCxnSpPr/>
          <p:nvPr/>
        </p:nvCxnSpPr>
        <p:spPr>
          <a:xfrm>
            <a:off x="9713193" y="2875502"/>
            <a:ext cx="1800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Detail</a:t>
            </a:r>
            <a:r>
              <a:rPr lang="it-IT" dirty="0"/>
              <a:t> of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. with </a:t>
            </a:r>
            <a:r>
              <a:rPr lang="it-IT" dirty="0" err="1"/>
              <a:t>gravitational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Rounded Rectangle 48"/>
              <p:cNvSpPr/>
              <p:nvPr/>
            </p:nvSpPr>
            <p:spPr bwMode="auto">
              <a:xfrm>
                <a:off x="648588" y="3331616"/>
                <a:ext cx="6500383" cy="654856"/>
              </a:xfrm>
              <a:prstGeom prst="roundRect">
                <a:avLst/>
              </a:prstGeom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2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𝑓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kumimoji="0" lang="da-DK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24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0" lang="it-IT" sz="2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(</m:t>
                      </m:r>
                      <m:sSubSup>
                        <m:sSubSup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it-IT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da-DK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6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8588" y="3331616"/>
                <a:ext cx="6500383" cy="6548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9" name="Rounded Rectangle 48"/>
              <p:cNvSpPr/>
              <p:nvPr/>
            </p:nvSpPr>
            <p:spPr bwMode="auto">
              <a:xfrm>
                <a:off x="10702274" y="3932534"/>
                <a:ext cx="1286381" cy="430529"/>
              </a:xfrm>
              <a:prstGeom prst="roundRect">
                <a:avLst/>
              </a:prstGeom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𝑓</m:t>
                          </m:r>
                        </m:sub>
                      </m:sSub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16 </m:t>
                          </m:r>
                          <m:sSup>
                            <m:sSupPr>
                              <m:ctrlP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kumimoji="0" lang="el-GR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λ</m:t>
                              </m:r>
                              <m: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p>
                              <m: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𝜋</m:t>
                              </m:r>
                            </m:e>
                            <m:sup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kumimoji="0" lang="it-IT" sz="1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𝐷</m:t>
                              </m:r>
                            </m:e>
                            <m:sup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5</m:t>
                              </m:r>
                            </m:sup>
                          </m:sSup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den>
                      </m:f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𝑥</m:t>
                      </m:r>
                    </m:oMath>
                  </m:oMathPara>
                </a14:m>
                <a:endPara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22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02274" y="3932534"/>
                <a:ext cx="1286381" cy="430529"/>
              </a:xfrm>
              <a:prstGeom prst="roundRect">
                <a:avLst/>
              </a:prstGeom>
              <a:blipFill>
                <a:blip r:embed="rId3"/>
                <a:stretch>
                  <a:fillRect b="-6944"/>
                </a:stretch>
              </a:blipFill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0" name="Rounded Rectangle 48"/>
              <p:cNvSpPr/>
              <p:nvPr/>
            </p:nvSpPr>
            <p:spPr bwMode="auto">
              <a:xfrm>
                <a:off x="10702273" y="4450883"/>
                <a:ext cx="1289789" cy="431712"/>
              </a:xfrm>
              <a:prstGeom prst="roundRect">
                <a:avLst/>
              </a:prstGeom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𝑅</m:t>
                          </m:r>
                        </m:e>
                        <m:sub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𝐼</m:t>
                          </m:r>
                        </m:sub>
                      </m:sSub>
                      <m:r>
                        <a:rPr kumimoji="0" lang="it-IT" sz="1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2 </m:t>
                          </m:r>
                          <m:sSub>
                            <m:sSubPr>
                              <m:ctrlP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num>
                        <m:den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𝐴</m:t>
                          </m:r>
                        </m:den>
                      </m:f>
                      <m:f>
                        <m:f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𝑥</m:t>
                          </m:r>
                        </m:num>
                        <m:den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kumimoji="0" lang="da-DK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230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02273" y="4450883"/>
                <a:ext cx="1289789" cy="43171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6350"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CasellaDiTesto 87"/>
          <p:cNvSpPr txBox="1"/>
          <p:nvPr/>
        </p:nvSpPr>
        <p:spPr>
          <a:xfrm>
            <a:off x="9468598" y="3625593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with:</a:t>
            </a:r>
          </a:p>
        </p:txBody>
      </p:sp>
      <p:sp>
        <p:nvSpPr>
          <p:cNvPr id="231" name="CasellaDiTesto 230"/>
          <p:cNvSpPr txBox="1"/>
          <p:nvPr/>
        </p:nvSpPr>
        <p:spPr>
          <a:xfrm>
            <a:off x="9559399" y="3932534"/>
            <a:ext cx="1181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Fluid-dynamic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Resistance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2" name="CasellaDiTesto 231"/>
          <p:cNvSpPr txBox="1"/>
          <p:nvPr/>
        </p:nvSpPr>
        <p:spPr>
          <a:xfrm>
            <a:off x="9562424" y="4420930"/>
            <a:ext cx="9428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Inertia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Resistance</a:t>
            </a:r>
            <a:endParaRPr kumimoji="0" lang="it-IT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asellaDiTesto 233"/>
          <p:cNvSpPr txBox="1"/>
          <p:nvPr/>
        </p:nvSpPr>
        <p:spPr>
          <a:xfrm>
            <a:off x="9759704" y="4907798"/>
            <a:ext cx="2377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Averaged</a:t>
            </a:r>
            <a:r>
              <a:rPr kumimoji="0" lang="it-IT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 over the pipeline </a:t>
            </a:r>
            <a:r>
              <a:rPr kumimoji="0" lang="it-IT" sz="10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length</a:t>
            </a:r>
            <a:endParaRPr kumimoji="0" lang="it-IT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+mn-cs"/>
            </a:endParaRPr>
          </a:p>
        </p:txBody>
      </p:sp>
      <p:sp>
        <p:nvSpPr>
          <p:cNvPr id="236" name="CasellaDiTesto 235"/>
          <p:cNvSpPr txBox="1"/>
          <p:nvPr/>
        </p:nvSpPr>
        <p:spPr>
          <a:xfrm>
            <a:off x="7148971" y="3519826"/>
            <a:ext cx="1952779" cy="261610"/>
          </a:xfrm>
          <a:prstGeom prst="rect">
            <a:avLst/>
          </a:prstGeom>
          <a:solidFill>
            <a:schemeClr val="accent3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1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LINEARIZATION NEEDED!</a:t>
            </a:r>
          </a:p>
        </p:txBody>
      </p:sp>
      <p:cxnSp>
        <p:nvCxnSpPr>
          <p:cNvPr id="5" name="Straight Connector 405">
            <a:extLst>
              <a:ext uri="{FF2B5EF4-FFF2-40B4-BE49-F238E27FC236}">
                <a16:creationId xmlns:a16="http://schemas.microsoft.com/office/drawing/2014/main" id="{3BD73DF7-A8B8-56EB-A1F0-A60CCB196128}"/>
              </a:ext>
            </a:extLst>
          </p:cNvPr>
          <p:cNvCxnSpPr>
            <a:cxnSpLocks/>
          </p:cNvCxnSpPr>
          <p:nvPr/>
        </p:nvCxnSpPr>
        <p:spPr>
          <a:xfrm flipH="1">
            <a:off x="9792547" y="2048529"/>
            <a:ext cx="1611959" cy="761169"/>
          </a:xfrm>
          <a:prstGeom prst="line">
            <a:avLst/>
          </a:prstGeom>
          <a:ln w="1143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e 9">
            <a:extLst>
              <a:ext uri="{FF2B5EF4-FFF2-40B4-BE49-F238E27FC236}">
                <a16:creationId xmlns:a16="http://schemas.microsoft.com/office/drawing/2014/main" id="{EF21BFF2-4EC5-5505-8BFE-8AE5A60DD785}"/>
              </a:ext>
            </a:extLst>
          </p:cNvPr>
          <p:cNvSpPr/>
          <p:nvPr/>
        </p:nvSpPr>
        <p:spPr>
          <a:xfrm>
            <a:off x="9607000" y="274752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11" name="Ovale 10">
            <a:extLst>
              <a:ext uri="{FF2B5EF4-FFF2-40B4-BE49-F238E27FC236}">
                <a16:creationId xmlns:a16="http://schemas.microsoft.com/office/drawing/2014/main" id="{A36DF2F4-FDF3-D97A-2CFD-EEA2B8DE81AF}"/>
              </a:ext>
            </a:extLst>
          </p:cNvPr>
          <p:cNvSpPr/>
          <p:nvPr/>
        </p:nvSpPr>
        <p:spPr>
          <a:xfrm>
            <a:off x="11394584" y="1897160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0D37CA6-2897-CA9F-090E-AE0F283391B2}"/>
                  </a:ext>
                </a:extLst>
              </p:cNvPr>
              <p:cNvSpPr txBox="1"/>
              <p:nvPr/>
            </p:nvSpPr>
            <p:spPr>
              <a:xfrm>
                <a:off x="9247965" y="2445032"/>
                <a:ext cx="47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9" name="CasellaDiTesto 18">
                <a:extLst>
                  <a:ext uri="{FF2B5EF4-FFF2-40B4-BE49-F238E27FC236}">
                    <a16:creationId xmlns:a16="http://schemas.microsoft.com/office/drawing/2014/main" id="{B0D37CA6-2897-CA9F-090E-AE0F28339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7965" y="2445032"/>
                <a:ext cx="476541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B186380-16DC-8D6D-611C-9EA8F68A89DF}"/>
                  </a:ext>
                </a:extLst>
              </p:cNvPr>
              <p:cNvSpPr txBox="1"/>
              <p:nvPr/>
            </p:nvSpPr>
            <p:spPr>
              <a:xfrm>
                <a:off x="11341036" y="1540778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B186380-16DC-8D6D-611C-9EA8F68A8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1036" y="1540778"/>
                <a:ext cx="481863" cy="369332"/>
              </a:xfrm>
              <a:prstGeom prst="rect">
                <a:avLst/>
              </a:prstGeom>
              <a:blipFill>
                <a:blip r:embed="rId6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091E9DB-999D-9AC4-CF67-2D6ACDE55EFD}"/>
                  </a:ext>
                </a:extLst>
              </p:cNvPr>
              <p:cNvSpPr txBox="1"/>
              <p:nvPr/>
            </p:nvSpPr>
            <p:spPr>
              <a:xfrm>
                <a:off x="10239300" y="1992817"/>
                <a:ext cx="404598" cy="3250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0" name="CasellaDiTesto 29">
                <a:extLst>
                  <a:ext uri="{FF2B5EF4-FFF2-40B4-BE49-F238E27FC236}">
                    <a16:creationId xmlns:a16="http://schemas.microsoft.com/office/drawing/2014/main" id="{7091E9DB-999D-9AC4-CF67-2D6ACDE5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9300" y="1992817"/>
                <a:ext cx="404598" cy="325089"/>
              </a:xfrm>
              <a:prstGeom prst="rect">
                <a:avLst/>
              </a:prstGeom>
              <a:blipFill>
                <a:blip r:embed="rId7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39CACECB-372A-F7FD-2948-2422E68EFAAC}"/>
              </a:ext>
            </a:extLst>
          </p:cNvPr>
          <p:cNvCxnSpPr>
            <a:cxnSpLocks/>
          </p:cNvCxnSpPr>
          <p:nvPr/>
        </p:nvCxnSpPr>
        <p:spPr>
          <a:xfrm flipV="1">
            <a:off x="10416118" y="2302376"/>
            <a:ext cx="432000" cy="21600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A580A8F3-1764-BA20-4074-601D74A0C0DE}"/>
              </a:ext>
            </a:extLst>
          </p:cNvPr>
          <p:cNvCxnSpPr>
            <a:cxnSpLocks/>
          </p:cNvCxnSpPr>
          <p:nvPr/>
        </p:nvCxnSpPr>
        <p:spPr>
          <a:xfrm rot="5400000">
            <a:off x="11153193" y="2475018"/>
            <a:ext cx="72000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E0522E43-B96E-4973-2236-825745DD2614}"/>
                  </a:ext>
                </a:extLst>
              </p:cNvPr>
              <p:cNvSpPr txBox="1"/>
              <p:nvPr/>
            </p:nvSpPr>
            <p:spPr>
              <a:xfrm>
                <a:off x="10152592" y="2589555"/>
                <a:ext cx="373564" cy="2918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𝛼</m:t>
                          </m:r>
                        </m:e>
                        <m:sub>
                          <m:r>
                            <a:rPr kumimoji="0" lang="it-IT" sz="1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1" name="CasellaDiTesto 50">
                <a:extLst>
                  <a:ext uri="{FF2B5EF4-FFF2-40B4-BE49-F238E27FC236}">
                    <a16:creationId xmlns:a16="http://schemas.microsoft.com/office/drawing/2014/main" id="{E0522E43-B96E-4973-2236-825745DD2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592" y="2589555"/>
                <a:ext cx="373564" cy="291875"/>
              </a:xfrm>
              <a:prstGeom prst="rect">
                <a:avLst/>
              </a:prstGeom>
              <a:blipFill>
                <a:blip r:embed="rId8"/>
                <a:stretch>
                  <a:fillRect b="-208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Connettore diritto 51">
            <a:extLst>
              <a:ext uri="{FF2B5EF4-FFF2-40B4-BE49-F238E27FC236}">
                <a16:creationId xmlns:a16="http://schemas.microsoft.com/office/drawing/2014/main" id="{ABF99BCB-D70C-D596-3994-C980A923C9F6}"/>
              </a:ext>
            </a:extLst>
          </p:cNvPr>
          <p:cNvCxnSpPr/>
          <p:nvPr/>
        </p:nvCxnSpPr>
        <p:spPr>
          <a:xfrm>
            <a:off x="9084994" y="3278111"/>
            <a:ext cx="3096000" cy="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Connettore diritto 52">
            <a:extLst>
              <a:ext uri="{FF2B5EF4-FFF2-40B4-BE49-F238E27FC236}">
                <a16:creationId xmlns:a16="http://schemas.microsoft.com/office/drawing/2014/main" id="{39AD1088-7F40-E7FD-8418-F189A90C0C60}"/>
              </a:ext>
            </a:extLst>
          </p:cNvPr>
          <p:cNvCxnSpPr>
            <a:cxnSpLocks/>
          </p:cNvCxnSpPr>
          <p:nvPr/>
        </p:nvCxnSpPr>
        <p:spPr>
          <a:xfrm rot="16200000">
            <a:off x="10895177" y="2648111"/>
            <a:ext cx="1260000" cy="0"/>
          </a:xfrm>
          <a:prstGeom prst="line">
            <a:avLst/>
          </a:prstGeom>
          <a:ln w="63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ttore diritto 53">
            <a:extLst>
              <a:ext uri="{FF2B5EF4-FFF2-40B4-BE49-F238E27FC236}">
                <a16:creationId xmlns:a16="http://schemas.microsoft.com/office/drawing/2014/main" id="{A8694DD3-D7CC-7AC9-9B01-B12573679F97}"/>
              </a:ext>
            </a:extLst>
          </p:cNvPr>
          <p:cNvCxnSpPr>
            <a:cxnSpLocks/>
          </p:cNvCxnSpPr>
          <p:nvPr/>
        </p:nvCxnSpPr>
        <p:spPr>
          <a:xfrm rot="16200000">
            <a:off x="9512549" y="3055567"/>
            <a:ext cx="432000" cy="0"/>
          </a:xfrm>
          <a:prstGeom prst="line">
            <a:avLst/>
          </a:prstGeom>
          <a:ln w="6350">
            <a:prstDash val="sysDash"/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9E41343-1B1D-060B-2ABE-9591C2342294}"/>
                  </a:ext>
                </a:extLst>
              </p:cNvPr>
              <p:cNvSpPr txBox="1"/>
              <p:nvPr/>
            </p:nvSpPr>
            <p:spPr>
              <a:xfrm>
                <a:off x="9457272" y="2971686"/>
                <a:ext cx="3683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69E41343-1B1D-060B-2ABE-9591C2342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7272" y="2971686"/>
                <a:ext cx="368371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0042910E-9891-E5C6-062A-E35D162D9C64}"/>
                  </a:ext>
                </a:extLst>
              </p:cNvPr>
              <p:cNvSpPr txBox="1"/>
              <p:nvPr/>
            </p:nvSpPr>
            <p:spPr>
              <a:xfrm>
                <a:off x="11457027" y="2600699"/>
                <a:ext cx="3683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h</m:t>
                          </m:r>
                        </m:e>
                        <m:sub>
                          <m:r>
                            <a:rPr kumimoji="0" lang="it-IT" sz="105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0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6" name="CasellaDiTesto 55">
                <a:extLst>
                  <a:ext uri="{FF2B5EF4-FFF2-40B4-BE49-F238E27FC236}">
                    <a16:creationId xmlns:a16="http://schemas.microsoft.com/office/drawing/2014/main" id="{0042910E-9891-E5C6-062A-E35D162D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7027" y="2600699"/>
                <a:ext cx="368371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ttore diritto 58">
            <a:extLst>
              <a:ext uri="{FF2B5EF4-FFF2-40B4-BE49-F238E27FC236}">
                <a16:creationId xmlns:a16="http://schemas.microsoft.com/office/drawing/2014/main" id="{CE16B89E-402A-D807-389A-DBB65FB48FAE}"/>
              </a:ext>
            </a:extLst>
          </p:cNvPr>
          <p:cNvCxnSpPr>
            <a:cxnSpLocks/>
          </p:cNvCxnSpPr>
          <p:nvPr/>
        </p:nvCxnSpPr>
        <p:spPr>
          <a:xfrm flipV="1">
            <a:off x="9493297" y="1438849"/>
            <a:ext cx="1678494" cy="805008"/>
          </a:xfrm>
          <a:prstGeom prst="line">
            <a:avLst/>
          </a:prstGeom>
          <a:ln w="6350"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66AF99D4-30FE-9079-7A7A-1A5EB7823F0F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1176435" y="1398315"/>
            <a:ext cx="249490" cy="5307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CE82C3AD-E280-5940-9F8A-B11C59D13D9B}"/>
              </a:ext>
            </a:extLst>
          </p:cNvPr>
          <p:cNvCxnSpPr>
            <a:cxnSpLocks/>
          </p:cNvCxnSpPr>
          <p:nvPr/>
        </p:nvCxnSpPr>
        <p:spPr>
          <a:xfrm>
            <a:off x="9447541" y="2249048"/>
            <a:ext cx="249490" cy="53075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57023FC1-5389-2D0F-C80A-27E380C5E307}"/>
                  </a:ext>
                </a:extLst>
              </p:cNvPr>
              <p:cNvSpPr txBox="1"/>
              <p:nvPr/>
            </p:nvSpPr>
            <p:spPr>
              <a:xfrm>
                <a:off x="10033897" y="1362467"/>
                <a:ext cx="450380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𝐿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1" name="CasellaDiTesto 70">
                <a:extLst>
                  <a:ext uri="{FF2B5EF4-FFF2-40B4-BE49-F238E27FC236}">
                    <a16:creationId xmlns:a16="http://schemas.microsoft.com/office/drawing/2014/main" id="{57023FC1-5389-2D0F-C80A-27E380C5E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3897" y="1362467"/>
                <a:ext cx="450380" cy="391646"/>
              </a:xfrm>
              <a:prstGeom prst="rect">
                <a:avLst/>
              </a:prstGeom>
              <a:blipFill>
                <a:blip r:embed="rId11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po 11">
            <a:extLst>
              <a:ext uri="{FF2B5EF4-FFF2-40B4-BE49-F238E27FC236}">
                <a16:creationId xmlns:a16="http://schemas.microsoft.com/office/drawing/2014/main" id="{17377249-D64E-3C8C-FD60-842F7A91379A}"/>
              </a:ext>
            </a:extLst>
          </p:cNvPr>
          <p:cNvGrpSpPr/>
          <p:nvPr/>
        </p:nvGrpSpPr>
        <p:grpSpPr>
          <a:xfrm>
            <a:off x="-618976" y="1910110"/>
            <a:ext cx="8506046" cy="906236"/>
            <a:chOff x="-780610" y="1272326"/>
            <a:chExt cx="8506046" cy="906236"/>
          </a:xfrm>
        </p:grpSpPr>
        <p:sp>
          <p:nvSpPr>
            <p:cNvPr id="4" name="Rounded Rectangle 48">
              <a:extLst>
                <a:ext uri="{FF2B5EF4-FFF2-40B4-BE49-F238E27FC236}">
                  <a16:creationId xmlns:a16="http://schemas.microsoft.com/office/drawing/2014/main" id="{1729E0AD-6D08-DE7C-84F5-E8E6391B79AA}"/>
                </a:ext>
              </a:extLst>
            </p:cNvPr>
            <p:cNvSpPr/>
            <p:nvPr/>
          </p:nvSpPr>
          <p:spPr bwMode="auto">
            <a:xfrm>
              <a:off x="398913" y="1272326"/>
              <a:ext cx="6058928" cy="906236"/>
            </a:xfrm>
            <a:prstGeom prst="roundRect">
              <a:avLst>
                <a:gd name="adj" fmla="val 21266"/>
              </a:avLst>
            </a:prstGeom>
            <a:ln w="19050">
              <a:solidFill>
                <a:srgbClr val="E76618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6198BE5A-29AD-B371-A3BA-3C7758A65932}"/>
                    </a:ext>
                  </a:extLst>
                </p:cNvPr>
                <p:cNvSpPr txBox="1"/>
                <p:nvPr/>
              </p:nvSpPr>
              <p:spPr>
                <a:xfrm>
                  <a:off x="-780610" y="1355403"/>
                  <a:ext cx="8506046" cy="6772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kumimoji="0" lang="it-IT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𝑷</m:t>
                            </m:r>
                          </m:e>
                          <m:sub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𝒊𝒏</m:t>
                            </m:r>
                          </m:sub>
                          <m:sup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𝒕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p>
                        </m:sSubSup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Sup>
                          <m:sSubSup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𝑷</m:t>
                            </m:r>
                          </m:e>
                          <m:sub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𝒐𝒖𝒕</m:t>
                            </m:r>
                          </m:sub>
                          <m:sup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𝒕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p>
                        </m:sSubSup>
                        <m:sSup>
                          <m:sSup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𝒆</m:t>
                            </m:r>
                          </m:e>
                          <m:sup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𝒔</m:t>
                            </m:r>
                          </m:sup>
                        </m:sSup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𝟐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𝒑</m:t>
                                    </m:r>
                                  </m:e>
                                  <m:sup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𝒕</m:t>
                                    </m:r>
                                    <m:r>
                                      <a:rPr kumimoji="0" lang="it-IT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+</m:t>
                                    </m:r>
                                    <m:r>
                                      <a:rPr kumimoji="0" lang="it-IT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𝟏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𝒆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𝑨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∆</m:t>
                            </m:r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𝒕</m:t>
                            </m:r>
                          </m:den>
                        </m:f>
                        <m:d>
                          <m:d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𝒕</m:t>
                                </m:r>
                                <m:r>
                                  <a:rPr kumimoji="0" lang="it-IT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it-IT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sup>
                            </m:sSup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𝒕</m:t>
                                </m:r>
                              </m:sup>
                            </m:sSup>
                          </m:e>
                        </m:d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</m:t>
                        </m:r>
                        <m:f>
                          <m:f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𝝀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acc>
                              <m:accPr>
                                <m:chr m:val="̅"/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accPr>
                              <m:e>
                                <m:sSup>
                                  <m:sSupPr>
                                    <m:ctrlP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it-IT" sz="1800" b="1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𝒄</m:t>
                                    </m:r>
                                  </m:e>
                                  <m:sup>
                                    <m:r>
                                      <a:rPr kumimoji="0" lang="it-IT" sz="1800" b="1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𝟐</m:t>
                                    </m:r>
                                  </m:sup>
                                </m:sSup>
                              </m:e>
                            </m:acc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𝒍</m:t>
                                </m:r>
                              </m:e>
                              <m:sub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𝒆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𝑫</m:t>
                            </m:r>
                            <m:sSup>
                              <m:sSup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</m:e>
                              <m:sup>
                                <m:r>
                                  <a:rPr kumimoji="0" lang="it-IT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it-IT" sz="18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𝑮</m:t>
                            </m:r>
                          </m:e>
                          <m:sup>
                            <m: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𝒕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+</m:t>
                            </m:r>
                            <m:r>
                              <a:rPr kumimoji="0" lang="it-IT" sz="18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𝟏</m:t>
                            </m:r>
                          </m:sup>
                        </m:sSup>
                        <m:d>
                          <m:dPr>
                            <m:begChr m:val="|"/>
                            <m:endChr m:val="|"/>
                            <m:ctrlPr>
                              <a:rPr kumimoji="0" lang="it-IT" sz="18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it-IT" sz="18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𝑮</m:t>
                                </m:r>
                              </m:e>
                              <m:sup>
                                <m:r>
                                  <a:rPr kumimoji="0" lang="it-IT" sz="18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𝒕</m:t>
                                </m:r>
                                <m:r>
                                  <a:rPr kumimoji="0" lang="it-IT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it-IT" sz="18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𝟏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6198BE5A-29AD-B371-A3BA-3C7758A659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80610" y="1355403"/>
                  <a:ext cx="8506046" cy="67723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3357CBA6-44D2-5CE0-B5CD-52F4B681BDA8}"/>
              </a:ext>
            </a:extLst>
          </p:cNvPr>
          <p:cNvGrpSpPr/>
          <p:nvPr/>
        </p:nvGrpSpPr>
        <p:grpSpPr>
          <a:xfrm>
            <a:off x="614597" y="883310"/>
            <a:ext cx="4728174" cy="820439"/>
            <a:chOff x="1367826" y="2965380"/>
            <a:chExt cx="4728174" cy="820439"/>
          </a:xfrm>
        </p:grpSpPr>
        <p:sp>
          <p:nvSpPr>
            <p:cNvPr id="15" name="Rounded Rectangle 48">
              <a:extLst>
                <a:ext uri="{FF2B5EF4-FFF2-40B4-BE49-F238E27FC236}">
                  <a16:creationId xmlns:a16="http://schemas.microsoft.com/office/drawing/2014/main" id="{3E1441A8-6CB6-896B-787C-7794347C8BB8}"/>
                </a:ext>
              </a:extLst>
            </p:cNvPr>
            <p:cNvSpPr/>
            <p:nvPr/>
          </p:nvSpPr>
          <p:spPr bwMode="auto">
            <a:xfrm>
              <a:off x="1367826" y="2965380"/>
              <a:ext cx="4728174" cy="820439"/>
            </a:xfrm>
            <a:prstGeom prst="roundRect">
              <a:avLst>
                <a:gd name="adj" fmla="val 21266"/>
              </a:avLst>
            </a:prstGeom>
            <a:ln w="19050">
              <a:solidFill>
                <a:srgbClr val="E76618"/>
              </a:solidFill>
              <a:headEnd type="none" w="med" len="med"/>
              <a:tailEnd type="none" w="med" len="med"/>
            </a:ln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a-DK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32B382AD-18E8-D424-3315-A30AE41C890C}"/>
                    </a:ext>
                  </a:extLst>
                </p:cNvPr>
                <p:cNvSpPr txBox="1"/>
                <p:nvPr/>
              </p:nvSpPr>
              <p:spPr>
                <a:xfrm>
                  <a:off x="1439311" y="2995434"/>
                  <a:ext cx="4497572" cy="7571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𝑖𝑛</m:t>
                            </m:r>
                          </m:sub>
                        </m:sSub>
                        <m:r>
                          <a:rPr kumimoji="0" lang="it-IT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sSub>
                          <m:sSub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𝑜𝑢𝑡</m:t>
                            </m:r>
                          </m:sub>
                        </m:sSub>
                        <m:sSup>
                          <m:sSup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sup>
                        </m:sSup>
                        <m:r>
                          <a:rPr kumimoji="0" lang="it-IT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=</m:t>
                        </m:r>
                        <m:f>
                          <m:f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2 </m:t>
                            </m:r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0" lang="it-IT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𝑙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  <m:r>
                          <a:rPr kumimoji="0" lang="it-IT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f>
                          <m:f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it-IT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kumimoji="0" lang="it-IT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𝜕</m:t>
                            </m:r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𝑡</m:t>
                            </m:r>
                          </m:den>
                        </m:f>
                        <m:r>
                          <a:rPr kumimoji="0" lang="it-IT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+ </m:t>
                        </m:r>
                        <m:f>
                          <m:f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0" lang="it-IT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̅"/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accPr>
                                  <m:e>
                                    <m:sSup>
                                      <m:sSupPr>
                                        <m:ctrlP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it-IT" sz="16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𝑐</m:t>
                                        </m:r>
                                      </m:e>
                                      <m:sup>
                                        <m:r>
                                          <a:rPr kumimoji="0" lang="it-IT" sz="1600" b="0" i="0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acc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kumimoji="0" lang="it-IT" sz="16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kumimoji="0" lang="it-IT" sz="16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kumimoji="0" lang="it-IT" sz="16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kumimoji="0" lang="it-IT" sz="16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 </m:t>
                        </m:r>
                        <m:sSub>
                          <m:sSub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it-IT" sz="16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kumimoji="0" lang="it-IT" sz="16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0" lang="it-IT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4" name="CasellaDiTesto 13">
                  <a:extLst>
                    <a:ext uri="{FF2B5EF4-FFF2-40B4-BE49-F238E27FC236}">
                      <a16:creationId xmlns:a16="http://schemas.microsoft.com/office/drawing/2014/main" id="{32B382AD-18E8-D424-3315-A30AE41C89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311" y="2995434"/>
                  <a:ext cx="4497572" cy="75719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EB053989-737C-8667-1C31-D377108BF838}"/>
              </a:ext>
            </a:extLst>
          </p:cNvPr>
          <p:cNvSpPr txBox="1"/>
          <p:nvPr/>
        </p:nvSpPr>
        <p:spPr>
          <a:xfrm>
            <a:off x="5342771" y="884339"/>
            <a:ext cx="48488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Ordinary differential equation in which time derivative (inertia term) can be </a:t>
            </a:r>
            <a:r>
              <a:rPr kumimoji="0" lang="en-GB" altLang="it-IT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trated</a:t>
            </a:r>
            <a:r>
              <a:rPr kumimoji="0" lang="en-GB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by means of </a:t>
            </a:r>
            <a:r>
              <a:rPr kumimoji="0" lang="en-GB" alt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 finite different scheme </a:t>
            </a:r>
            <a:r>
              <a:rPr kumimoji="0" lang="en-GB" altLang="it-IT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(over each pipe</a:t>
            </a:r>
            <a:r>
              <a:rPr kumimoji="0" lang="en-GB" altLang="it-IT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it-IT" altLang="it-IT" sz="1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+mn-ea"/>
              <a:cs typeface="+mn-cs"/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C1551C9-30E8-C1E0-0041-25EC6BE9FA59}"/>
              </a:ext>
            </a:extLst>
          </p:cNvPr>
          <p:cNvSpPr/>
          <p:nvPr/>
        </p:nvSpPr>
        <p:spPr>
          <a:xfrm>
            <a:off x="674647" y="2076648"/>
            <a:ext cx="1532027" cy="654856"/>
          </a:xfrm>
          <a:prstGeom prst="ellipse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A1B6CA02-04C7-6F2C-1337-568F33F27481}"/>
              </a:ext>
            </a:extLst>
          </p:cNvPr>
          <p:cNvSpPr/>
          <p:nvPr/>
        </p:nvSpPr>
        <p:spPr>
          <a:xfrm>
            <a:off x="686082" y="3347565"/>
            <a:ext cx="1200126" cy="654856"/>
          </a:xfrm>
          <a:prstGeom prst="ellipse">
            <a:avLst/>
          </a:prstGeom>
          <a:noFill/>
          <a:ln>
            <a:solidFill>
              <a:srgbClr val="66CCFF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31223F14-E9EF-87A4-D8AD-6E523818594D}"/>
              </a:ext>
            </a:extLst>
          </p:cNvPr>
          <p:cNvSpPr/>
          <p:nvPr/>
        </p:nvSpPr>
        <p:spPr>
          <a:xfrm>
            <a:off x="2350623" y="1948410"/>
            <a:ext cx="1035573" cy="8313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9EDC7A6A-2E75-DA9B-68B7-BD12A08E86F1}"/>
              </a:ext>
            </a:extLst>
          </p:cNvPr>
          <p:cNvSpPr/>
          <p:nvPr/>
        </p:nvSpPr>
        <p:spPr>
          <a:xfrm>
            <a:off x="4769344" y="1960834"/>
            <a:ext cx="650026" cy="83138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69D0624-9D6D-3092-3A98-6769A53BB58A}"/>
              </a:ext>
            </a:extLst>
          </p:cNvPr>
          <p:cNvSpPr/>
          <p:nvPr/>
        </p:nvSpPr>
        <p:spPr>
          <a:xfrm>
            <a:off x="4448879" y="3288225"/>
            <a:ext cx="548424" cy="83138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4034BE6B-F926-9390-397C-FD46727527E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231952" y="2669629"/>
            <a:ext cx="1297242" cy="74035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389105AF-5D3C-4ADD-E647-C7236673D5D2}"/>
              </a:ext>
            </a:extLst>
          </p:cNvPr>
          <p:cNvCxnSpPr>
            <a:cxnSpLocks/>
            <a:stCxn id="25" idx="3"/>
          </p:cNvCxnSpPr>
          <p:nvPr/>
        </p:nvCxnSpPr>
        <p:spPr>
          <a:xfrm flipH="1">
            <a:off x="2597007" y="2670468"/>
            <a:ext cx="2267531" cy="60109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e 35">
            <a:extLst>
              <a:ext uri="{FF2B5EF4-FFF2-40B4-BE49-F238E27FC236}">
                <a16:creationId xmlns:a16="http://schemas.microsoft.com/office/drawing/2014/main" id="{B2B61C16-D319-F433-A0AC-5A3AE9BEFBF8}"/>
              </a:ext>
            </a:extLst>
          </p:cNvPr>
          <p:cNvSpPr/>
          <p:nvPr/>
        </p:nvSpPr>
        <p:spPr>
          <a:xfrm>
            <a:off x="2171087" y="3243350"/>
            <a:ext cx="506033" cy="831388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773A56D-3375-31C1-240A-1E4EDEFCA829}"/>
                  </a:ext>
                </a:extLst>
              </p:cNvPr>
              <p:cNvSpPr txBox="1"/>
              <p:nvPr/>
            </p:nvSpPr>
            <p:spPr>
              <a:xfrm>
                <a:off x="3767770" y="4094822"/>
                <a:ext cx="5839230" cy="940899"/>
              </a:xfrm>
              <a:prstGeom prst="rect">
                <a:avLst/>
              </a:prstGeom>
              <a:noFill/>
              <a:ln w="19050">
                <a:solidFill>
                  <a:srgbClr val="BF9000"/>
                </a:solidFill>
              </a:ln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6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  <m:d>
                            <m:d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  <m:r>
                                <a:rPr kumimoji="0" lang="it-IT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kumimoji="0" lang="it-IT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  ∆</m:t>
                      </m:r>
                      <m:sSubSup>
                        <m:sSubSup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+1 </m:t>
                          </m:r>
                          <m:d>
                            <m:d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</m:sup>
                      </m:sSubSup>
                      <m:r>
                        <a:rPr kumimoji="0" lang="it-IT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 </m:t>
                      </m:r>
                      <m:sSup>
                        <m:sSup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fPr>
                                <m:num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kumimoji="0" lang="it-IT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∆</m:t>
                                  </m:r>
                                  <m:sSubSup>
                                    <m:sSubSupPr>
                                      <m:ctrlP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0" lang="it-IT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+1 </m:t>
                                      </m:r>
                                      <m:d>
                                        <m:dPr>
                                          <m:ctrl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num>
                                <m:den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  <m:r>
                                    <a:rPr kumimoji="0" lang="it-IT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sSubSup>
                                    <m:sSubSupPr>
                                      <m:ctrlP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0" lang="it-IT" sz="16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kumimoji="0" lang="it-IT" sz="16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𝑡</m:t>
                                      </m:r>
                                      <m:r>
                                        <a:rPr kumimoji="0" lang="it-IT" sz="1600" b="0" i="0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+1 </m:t>
                                      </m:r>
                                      <m:d>
                                        <m:dPr>
                                          <m:ctrlP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kumimoji="0" lang="it-IT" sz="16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schemeClr val="tx1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ea typeface="+mn-ea"/>
                                              <a:cs typeface="+mn-cs"/>
                                            </a:rPr>
                                            <m:t>𝑘</m:t>
                                          </m:r>
                                        </m:e>
                                      </m:d>
                                    </m:sup>
                                  </m:sSubSup>
                                </m:den>
                              </m:f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kumimoji="0" lang="it-IT" sz="16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it-IT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+1 </m:t>
                              </m:r>
                              <m:d>
                                <m:dPr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𝑡</m:t>
                                  </m:r>
                                  <m:r>
                                    <a:rPr kumimoji="0" lang="it-IT" sz="1600" b="0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+1</m:t>
                                  </m:r>
                                </m:e>
                              </m:d>
                            </m:sup>
                          </m:sSubSup>
                          <m:r>
                            <a:rPr kumimoji="0" lang="it-IT" sz="16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  </m:t>
                          </m:r>
                          <m:sSubSup>
                            <m:sSubSupPr>
                              <m:ctrlP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6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𝑡</m:t>
                              </m:r>
                              <m:r>
                                <a:rPr kumimoji="0" lang="it-IT" sz="16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+1 </m:t>
                              </m:r>
                              <m:d>
                                <m:dPr>
                                  <m:ctrlP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it-IT" sz="16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773A56D-3375-31C1-240A-1E4EDEFCA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770" y="4094822"/>
                <a:ext cx="5839230" cy="9408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9050">
                <a:solidFill>
                  <a:srgbClr val="BF9000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8">
                <a:extLst>
                  <a:ext uri="{FF2B5EF4-FFF2-40B4-BE49-F238E27FC236}">
                    <a16:creationId xmlns:a16="http://schemas.microsoft.com/office/drawing/2014/main" id="{13CED4CF-2655-1ABC-32E5-7A5DE3103DFD}"/>
                  </a:ext>
                </a:extLst>
              </p:cNvPr>
              <p:cNvSpPr/>
              <p:nvPr/>
            </p:nvSpPr>
            <p:spPr bwMode="auto">
              <a:xfrm>
                <a:off x="560547" y="5629818"/>
                <a:ext cx="11344082" cy="65485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e>
                        <m:sub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kumimoji="0" lang="it-IT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sub>
                          </m:sSub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·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kumimoji="0" lang="it-IT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 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sub>
                      </m:sSub>
                      <m:r>
                        <a:rPr kumimoji="0" lang="en-GB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·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kumimoji="0" lang="en-GB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kumimoji="0" lang="en-GB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𝑰</m:t>
                          </m:r>
                        </m:sub>
                      </m:sSub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da-DK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41" name="Rounded Rectangle 48">
                <a:extLst>
                  <a:ext uri="{FF2B5EF4-FFF2-40B4-BE49-F238E27FC236}">
                    <a16:creationId xmlns:a16="http://schemas.microsoft.com/office/drawing/2014/main" id="{13CED4CF-2655-1ABC-32E5-7A5DE310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0547" y="5629818"/>
                <a:ext cx="11344082" cy="654856"/>
              </a:xfrm>
              <a:prstGeom prst="round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0BDDCC6-8BBE-6495-AD99-AA39407F180C}"/>
                  </a:ext>
                </a:extLst>
              </p:cNvPr>
              <p:cNvSpPr txBox="1"/>
              <p:nvPr/>
            </p:nvSpPr>
            <p:spPr>
              <a:xfrm>
                <a:off x="115900" y="4086421"/>
                <a:ext cx="4198661" cy="8773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w Cen MT" panose="020B0602020104020603" pitchFamily="34" charset="0"/>
                    <a:ea typeface="Calibri" panose="020F0502020204030204" pitchFamily="34" charset="0"/>
                    <a:cs typeface="+mn-cs"/>
                  </a:rPr>
                  <a:t>For a generic pipe </a:t>
                </a:r>
                <a:r>
                  <a:rPr kumimoji="0" lang="en-GB" sz="16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w Cen MT" panose="020B0602020104020603" pitchFamily="34" charset="0"/>
                    <a:ea typeface="Calibri" panose="020F0502020204030204" pitchFamily="34" charset="0"/>
                    <a:cs typeface="+mn-cs"/>
                  </a:rPr>
                  <a:t>j</a:t>
                </a: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w Cen MT" panose="020B0602020104020603" pitchFamily="34" charset="0"/>
                    <a:ea typeface="Calibri" panose="020F0502020204030204" pitchFamily="34" charset="0"/>
                    <a:cs typeface="+mn-cs"/>
                  </a:rPr>
                  <a:t>, assuming the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w Cen MT" panose="020B0602020104020603" pitchFamily="34" charset="0"/>
                    <a:ea typeface="Calibri" panose="020F0502020204030204" pitchFamily="34" charset="0"/>
                    <a:cs typeface="+mn-cs"/>
                  </a:rPr>
                  <a:t> linearization point as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it-IT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00"/>
                            </a:highlight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∆</m:t>
                        </m:r>
                        <m:sSubSup>
                          <m:sSubSup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kumimoji="0" lang="en-GB" sz="16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 </m:t>
                        </m:r>
                        <m:sSubSup>
                          <m:sSubSupPr>
                            <m:ctrlPr>
                              <a:rPr kumimoji="0" lang="it-IT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it-IT" sz="16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𝐺</m:t>
                            </m:r>
                          </m:e>
                          <m:sub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kumimoji="0" lang="en-GB" sz="16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bSup>
                      </m:e>
                    </m:d>
                  </m:oMath>
                </a14:m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w Cen MT" panose="020B0602020104020603" pitchFamily="34" charset="0"/>
                    <a:ea typeface="Times New Roman" panose="02020603050405020304" pitchFamily="18" charset="0"/>
                    <a:cs typeface="+mn-cs"/>
                  </a:rPr>
                  <a:t>,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highlight>
                      <a:srgbClr val="FFFF00"/>
                    </a:highlight>
                    <a:uLnTx/>
                    <a:uFillTx/>
                    <a:latin typeface="Tw Cen MT" panose="020B0602020104020603" pitchFamily="34" charset="0"/>
                    <a:ea typeface="Times New Roman" panose="02020603050405020304" pitchFamily="18" charset="0"/>
                    <a:cs typeface="+mn-cs"/>
                  </a:rPr>
                  <a:t>the application of the linearization formula:</a:t>
                </a:r>
                <a:endParaRPr kumimoji="0" lang="it-IT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highlight>
                    <a:srgbClr val="FFFF00"/>
                  </a:highlight>
                  <a:uLnTx/>
                  <a:uFillTx/>
                  <a:latin typeface="Tw Cen MT" panose="020B0602020104020603" pitchFamily="34" charset="0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0BDDCC6-8BBE-6495-AD99-AA39407F1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00" y="4086421"/>
                <a:ext cx="4198661" cy="877356"/>
              </a:xfrm>
              <a:prstGeom prst="rect">
                <a:avLst/>
              </a:prstGeom>
              <a:blipFill>
                <a:blip r:embed="rId16"/>
                <a:stretch>
                  <a:fillRect l="-726" t="-2083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A670F9B-9C1C-20B9-BB18-78495A21032C}"/>
              </a:ext>
            </a:extLst>
          </p:cNvPr>
          <p:cNvSpPr txBox="1"/>
          <p:nvPr/>
        </p:nvSpPr>
        <p:spPr>
          <a:xfrm>
            <a:off x="131755" y="5259003"/>
            <a:ext cx="6980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Times New Roman" panose="02020603050405020304" pitchFamily="18" charset="0"/>
                <a:cs typeface="+mn-cs"/>
              </a:rPr>
              <a:t>leads to the following expression: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CB41CF56-123C-B20C-E16A-31D039D9A8B2}"/>
              </a:ext>
            </a:extLst>
          </p:cNvPr>
          <p:cNvSpPr/>
          <p:nvPr/>
        </p:nvSpPr>
        <p:spPr>
          <a:xfrm>
            <a:off x="2206674" y="5596132"/>
            <a:ext cx="3136097" cy="89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D0EED5C-3154-2C5B-0F6E-7A969F1D7090}"/>
                  </a:ext>
                </a:extLst>
              </p:cNvPr>
              <p:cNvSpPr txBox="1"/>
              <p:nvPr/>
            </p:nvSpPr>
            <p:spPr>
              <a:xfrm>
                <a:off x="3681438" y="5276588"/>
                <a:ext cx="774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</m:oMath>
                  </m:oMathPara>
                </a14:m>
                <a:endParaRPr lang="it-IT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6D0EED5C-3154-2C5B-0F6E-7A969F1D7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438" y="5276588"/>
                <a:ext cx="774384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asellaDiTesto 6">
            <a:extLst>
              <a:ext uri="{FF2B5EF4-FFF2-40B4-BE49-F238E27FC236}">
                <a16:creationId xmlns:a16="http://schemas.microsoft.com/office/drawing/2014/main" id="{ED653E3C-ACFB-0B2F-1EBB-4D0FFD28BE16}"/>
              </a:ext>
            </a:extLst>
          </p:cNvPr>
          <p:cNvSpPr txBox="1"/>
          <p:nvPr/>
        </p:nvSpPr>
        <p:spPr>
          <a:xfrm>
            <a:off x="3767770" y="5057759"/>
            <a:ext cx="5839230" cy="215444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LINEARIZATION </a:t>
            </a:r>
            <a:r>
              <a:rPr lang="it-IT" sz="800" b="1" i="1" dirty="0">
                <a:solidFill>
                  <a:prstClr val="black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FORMULA</a:t>
            </a:r>
            <a:endParaRPr kumimoji="0" lang="it-IT" sz="800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54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 fontScale="90000"/>
          </a:bodyPr>
          <a:lstStyle/>
          <a:p>
            <a:r>
              <a:rPr lang="it-IT" dirty="0" err="1"/>
              <a:t>Detail</a:t>
            </a:r>
            <a:r>
              <a:rPr lang="it-IT" dirty="0"/>
              <a:t> of 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. with </a:t>
            </a:r>
            <a:r>
              <a:rPr lang="it-IT" dirty="0" err="1"/>
              <a:t>gravitational</a:t>
            </a:r>
            <a:r>
              <a:rPr lang="it-IT" dirty="0"/>
              <a:t> </a:t>
            </a:r>
            <a:r>
              <a:rPr lang="it-IT" dirty="0" err="1"/>
              <a:t>term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8">
                <a:extLst>
                  <a:ext uri="{FF2B5EF4-FFF2-40B4-BE49-F238E27FC236}">
                    <a16:creationId xmlns:a16="http://schemas.microsoft.com/office/drawing/2014/main" id="{13CED4CF-2655-1ABC-32E5-7A5DE3103DFD}"/>
                  </a:ext>
                </a:extLst>
              </p:cNvPr>
              <p:cNvSpPr/>
              <p:nvPr/>
            </p:nvSpPr>
            <p:spPr bwMode="auto">
              <a:xfrm>
                <a:off x="540248" y="1068450"/>
                <a:ext cx="11344082" cy="654856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e>
                        <m:sub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kumimoji="0" lang="it-IT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sub>
                          </m:sSub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·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kumimoji="0" lang="it-IT" sz="22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 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sub>
                      </m:sSub>
                      <m:r>
                        <a:rPr kumimoji="0" lang="en-GB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·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kumimoji="0" lang="en-GB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kumimoji="0" lang="en-GB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𝑰</m:t>
                          </m:r>
                        </m:sub>
                      </m:sSub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da-DK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41" name="Rounded Rectangle 48">
                <a:extLst>
                  <a:ext uri="{FF2B5EF4-FFF2-40B4-BE49-F238E27FC236}">
                    <a16:creationId xmlns:a16="http://schemas.microsoft.com/office/drawing/2014/main" id="{13CED4CF-2655-1ABC-32E5-7A5DE3103D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248" y="1068450"/>
                <a:ext cx="11344082" cy="654856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6FC7ECF-26F8-1A3A-C957-F4277290157E}"/>
                  </a:ext>
                </a:extLst>
              </p:cNvPr>
              <p:cNvSpPr txBox="1"/>
              <p:nvPr/>
            </p:nvSpPr>
            <p:spPr>
              <a:xfrm>
                <a:off x="6815008" y="2047589"/>
                <a:ext cx="5597739" cy="4705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𝑖𝑛</m:t>
                              </m:r>
                            </m:sub>
                            <m:sup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p>
                      </m:sSup>
                      <m:r>
                        <a:rPr kumimoji="0" lang="it-IT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𝑝</m:t>
                              </m:r>
                            </m:e>
                            <m:sub>
                              <m:r>
                                <a:rPr kumimoji="0" lang="it-IT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𝑜𝑢𝑡</m:t>
                              </m:r>
                            </m:sub>
                            <m:sup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6FC7ECF-26F8-1A3A-C957-F42772901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008" y="2047589"/>
                <a:ext cx="5597739" cy="470513"/>
              </a:xfrm>
              <a:prstGeom prst="rect">
                <a:avLst/>
              </a:prstGeom>
              <a:blipFill>
                <a:blip r:embed="rId3"/>
                <a:stretch>
                  <a:fillRect b="-64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8E359BD-A402-C86F-1CAB-31EB0DC1C6AA}"/>
                  </a:ext>
                </a:extLst>
              </p:cNvPr>
              <p:cNvSpPr txBox="1"/>
              <p:nvPr/>
            </p:nvSpPr>
            <p:spPr>
              <a:xfrm>
                <a:off x="8136562" y="3198227"/>
                <a:ext cx="3248254" cy="4262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∆</m:t>
                    </m:r>
                    <m:sSubSup>
                      <m:sSubSupPr>
                        <m:ctrlP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𝒋</m:t>
                        </m:r>
                      </m:sub>
                      <m:sup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𝒏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it-IT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bSup>
                    <m:r>
                      <a:rPr kumimoji="0" lang="it-IT" sz="18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kumimoji="0" lang="it-IT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rebuchet MS" panose="020B0603020202020204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𝒊𝒏</m:t>
                        </m:r>
                      </m:sub>
                      <m:sup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bSup>
                    <m:r>
                      <a:rPr kumimoji="0" lang="it-IT" sz="1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−</m:t>
                    </m:r>
                    <m:sSubSup>
                      <m:sSubSupPr>
                        <m:ctrlP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𝒑</m:t>
                        </m:r>
                      </m:e>
                      <m:sub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𝒐𝒖𝒕</m:t>
                        </m:r>
                      </m:sub>
                      <m:sup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0" lang="it-IT" sz="18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p>
                    </m:sSubSup>
                    <m:sSup>
                      <m:sSupPr>
                        <m:ctrlP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𝒆</m:t>
                        </m:r>
                      </m:e>
                      <m:sup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𝒔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/</m:t>
                        </m:r>
                        <m:r>
                          <a:rPr kumimoji="0" lang="it-IT" sz="18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p>
                    </m:sSup>
                  </m:oMath>
                </a14:m>
                <a:endParaRPr kumimoji="0" lang="it-IT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cs typeface="+mn-cs"/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B8E359BD-A402-C86F-1CAB-31EB0DC1C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6562" y="3198227"/>
                <a:ext cx="3248254" cy="426207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AAA9090-1276-A62A-C134-58ECDD8B35B7}"/>
                  </a:ext>
                </a:extLst>
              </p:cNvPr>
              <p:cNvSpPr txBox="1"/>
              <p:nvPr/>
            </p:nvSpPr>
            <p:spPr>
              <a:xfrm>
                <a:off x="10206371" y="2749661"/>
                <a:ext cx="1985629" cy="386452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</m:sSub>
                      <m:r>
                        <a:rPr kumimoji="0" lang="it-IT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</m:sSub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836967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lin"/>
                              <m:ctrlP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it-IT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𝑠</m:t>
                              </m:r>
                            </m:num>
                            <m:den>
                              <m:r>
                                <a:rPr kumimoji="0" lang="it-IT" sz="1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den>
                          </m:f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0AAA9090-1276-A62A-C134-58ECDD8B3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6371" y="2749661"/>
                <a:ext cx="1985629" cy="386452"/>
              </a:xfrm>
              <a:prstGeom prst="rect">
                <a:avLst/>
              </a:prstGeom>
              <a:blipFill>
                <a:blip r:embed="rId5"/>
                <a:stretch>
                  <a:fillRect t="-79365" r="-7055" b="-1000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1160ABC9-C919-4B4C-E8A9-34E2892BB5AC}"/>
              </a:ext>
            </a:extLst>
          </p:cNvPr>
          <p:cNvCxnSpPr>
            <a:cxnSpLocks/>
          </p:cNvCxnSpPr>
          <p:nvPr/>
        </p:nvCxnSpPr>
        <p:spPr>
          <a:xfrm>
            <a:off x="9760689" y="2403488"/>
            <a:ext cx="0" cy="6480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C3E9E500-A680-C32E-A186-31CDA64CAADA}"/>
              </a:ext>
            </a:extLst>
          </p:cNvPr>
          <p:cNvSpPr txBox="1"/>
          <p:nvPr/>
        </p:nvSpPr>
        <p:spPr>
          <a:xfrm>
            <a:off x="9772341" y="2453599"/>
            <a:ext cx="1342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Dividing by:</a:t>
            </a: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ounded Rectangle 48">
                <a:extLst>
                  <a:ext uri="{FF2B5EF4-FFF2-40B4-BE49-F238E27FC236}">
                    <a16:creationId xmlns:a16="http://schemas.microsoft.com/office/drawing/2014/main" id="{9639B389-4DA9-37FE-4F38-31985E8EB6D2}"/>
                  </a:ext>
                </a:extLst>
              </p:cNvPr>
              <p:cNvSpPr/>
              <p:nvPr/>
            </p:nvSpPr>
            <p:spPr bwMode="auto">
              <a:xfrm>
                <a:off x="423959" y="3816237"/>
                <a:ext cx="11344082" cy="1531939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2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∆</m:t>
                      </m:r>
                      <m:sSubSup>
                        <m:sSub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𝑷</m:t>
                          </m:r>
                        </m:e>
                        <m:sub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𝒋</m:t>
                          </m:r>
                        </m:sub>
                        <m:sup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sup>
                      </m:sSubSup>
                      <m:r>
                        <a:rPr kumimoji="0" lang="it-IT" sz="22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d>
                        <m:d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𝟐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𝑭</m:t>
                              </m:r>
                            </m:sub>
                          </m:sSub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·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it-IT" sz="2200" b="1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𝑮</m:t>
                                      </m:r>
                                    </m:e>
                                    <m:sub>
                                      <m: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𝒋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𝒕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+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𝟏</m:t>
                                  </m:r>
                                  <m:r>
                                    <a:rPr kumimoji="0" lang="it-IT" sz="2200" b="1" i="0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it-IT" sz="2200" b="1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𝒌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𝑹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𝑰</m:t>
                              </m:r>
                            </m:sub>
                          </m:sSub>
                        </m:e>
                      </m:d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it-IT" sz="2200" b="1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it-IT" sz="2200" b="1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</m:e>
                          </m:d>
                        </m:sup>
                      </m:sSup>
                      <m:r>
                        <a:rPr kumimoji="0" lang="it-IT" sz="22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 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sub>
                      </m:sSub>
                      <m:r>
                        <a:rPr kumimoji="0" lang="en-GB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·</m:t>
                      </m:r>
                      <m:d>
                        <m:dPr>
                          <m:begChr m:val="|"/>
                          <m:endChr m:val="|"/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it-IT" sz="2200" b="1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𝑮</m:t>
                                  </m:r>
                                </m:e>
                                <m:sub>
                                  <m:r>
                                    <a:rPr kumimoji="0" lang="en-GB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𝒋</m:t>
                                  </m:r>
                                </m:sub>
                              </m:sSub>
                            </m:e>
                            <m:sup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𝒕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+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𝟏</m:t>
                              </m:r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it-IT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GB" sz="2200" b="1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𝟏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  <m:r>
                        <a:rPr kumimoji="0" lang="en-GB" sz="2200" b="1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−</m:t>
                      </m:r>
                      <m:sSub>
                        <m:sSub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𝑰</m:t>
                          </m:r>
                        </m:sub>
                      </m:sSub>
                      <m:sSup>
                        <m:sSupPr>
                          <m:ctrlPr>
                            <a:rPr kumimoji="0" lang="it-IT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22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𝑮</m:t>
                              </m:r>
                            </m:e>
                            <m:sub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𝒋</m:t>
                              </m:r>
                            </m:sub>
                          </m:sSub>
                        </m:e>
                        <m:sup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𝒕</m:t>
                          </m:r>
                          <m:r>
                            <a:rPr kumimoji="0" lang="en-GB" sz="22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d>
                            <m:dPr>
                              <m:ctrlPr>
                                <a:rPr kumimoji="0" lang="it-IT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200" b="1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𝒌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kumimoji="0" lang="da-DK" sz="2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34" name="Rounded Rectangle 48">
                <a:extLst>
                  <a:ext uri="{FF2B5EF4-FFF2-40B4-BE49-F238E27FC236}">
                    <a16:creationId xmlns:a16="http://schemas.microsoft.com/office/drawing/2014/main" id="{9639B389-4DA9-37FE-4F38-31985E8EB6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959" y="3816237"/>
                <a:ext cx="11344082" cy="153193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498640E-5DE2-97B0-EF39-93EB1BFE1833}"/>
                  </a:ext>
                </a:extLst>
              </p:cNvPr>
              <p:cNvSpPr txBox="1"/>
              <p:nvPr/>
            </p:nvSpPr>
            <p:spPr>
              <a:xfrm>
                <a:off x="2957781" y="4376107"/>
                <a:ext cx="2046766" cy="38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2498640E-5DE2-97B0-EF39-93EB1BFE1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781" y="4376107"/>
                <a:ext cx="2046766" cy="387029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91579222-DCAC-C228-97D9-2F90083917A2}"/>
              </a:ext>
            </a:extLst>
          </p:cNvPr>
          <p:cNvCxnSpPr/>
          <p:nvPr/>
        </p:nvCxnSpPr>
        <p:spPr>
          <a:xfrm>
            <a:off x="2163669" y="4384408"/>
            <a:ext cx="2952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A54A88-175C-6CCA-5CE6-975EA268B8DB}"/>
                  </a:ext>
                </a:extLst>
              </p:cNvPr>
              <p:cNvSpPr txBox="1"/>
              <p:nvPr/>
            </p:nvSpPr>
            <p:spPr>
              <a:xfrm>
                <a:off x="6340701" y="4375680"/>
                <a:ext cx="2046766" cy="38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9" name="CasellaDiTesto 48">
                <a:extLst>
                  <a:ext uri="{FF2B5EF4-FFF2-40B4-BE49-F238E27FC236}">
                    <a16:creationId xmlns:a16="http://schemas.microsoft.com/office/drawing/2014/main" id="{3CA54A88-175C-6CCA-5CE6-975EA268B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701" y="4375680"/>
                <a:ext cx="2046766" cy="387029"/>
              </a:xfrm>
              <a:prstGeom prst="rect">
                <a:avLst/>
              </a:prstGeom>
              <a:blipFill>
                <a:blip r:embed="rId8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2A6D5DA6-9D7B-7E11-4586-630A9AD766BB}"/>
              </a:ext>
            </a:extLst>
          </p:cNvPr>
          <p:cNvCxnSpPr/>
          <p:nvPr/>
        </p:nvCxnSpPr>
        <p:spPr>
          <a:xfrm>
            <a:off x="6553352" y="4383981"/>
            <a:ext cx="1476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E4BBD8D-E0B1-0009-D1CF-059F9487F78B}"/>
                  </a:ext>
                </a:extLst>
              </p:cNvPr>
              <p:cNvSpPr txBox="1"/>
              <p:nvPr/>
            </p:nvSpPr>
            <p:spPr>
              <a:xfrm>
                <a:off x="9502115" y="4351236"/>
                <a:ext cx="2046766" cy="38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E4BBD8D-E0B1-0009-D1CF-059F9487F7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2115" y="4351236"/>
                <a:ext cx="2046766" cy="387029"/>
              </a:xfrm>
              <a:prstGeom prst="rect">
                <a:avLst/>
              </a:prstGeom>
              <a:blipFill>
                <a:blip r:embed="rId9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Connettore diritto 57">
            <a:extLst>
              <a:ext uri="{FF2B5EF4-FFF2-40B4-BE49-F238E27FC236}">
                <a16:creationId xmlns:a16="http://schemas.microsoft.com/office/drawing/2014/main" id="{6F1A481F-65E0-16EB-F198-361946267378}"/>
              </a:ext>
            </a:extLst>
          </p:cNvPr>
          <p:cNvCxnSpPr/>
          <p:nvPr/>
        </p:nvCxnSpPr>
        <p:spPr>
          <a:xfrm>
            <a:off x="9714766" y="4359537"/>
            <a:ext cx="1476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E4640D8-8E18-F6BC-6314-AA1A0702AB0F}"/>
                  </a:ext>
                </a:extLst>
              </p:cNvPr>
              <p:cNvSpPr txBox="1"/>
              <p:nvPr/>
            </p:nvSpPr>
            <p:spPr>
              <a:xfrm>
                <a:off x="260864" y="4404893"/>
                <a:ext cx="2046766" cy="38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0" name="CasellaDiTesto 59">
                <a:extLst>
                  <a:ext uri="{FF2B5EF4-FFF2-40B4-BE49-F238E27FC236}">
                    <a16:creationId xmlns:a16="http://schemas.microsoft.com/office/drawing/2014/main" id="{FE4640D8-8E18-F6BC-6314-AA1A0702AB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864" y="4404893"/>
                <a:ext cx="2046766" cy="387029"/>
              </a:xfrm>
              <a:prstGeom prst="rect">
                <a:avLst/>
              </a:prstGeom>
              <a:blipFill>
                <a:blip r:embed="rId10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Connettore diritto 61">
            <a:extLst>
              <a:ext uri="{FF2B5EF4-FFF2-40B4-BE49-F238E27FC236}">
                <a16:creationId xmlns:a16="http://schemas.microsoft.com/office/drawing/2014/main" id="{786E9741-B537-8C3D-604C-18EC75167F85}"/>
              </a:ext>
            </a:extLst>
          </p:cNvPr>
          <p:cNvCxnSpPr/>
          <p:nvPr/>
        </p:nvCxnSpPr>
        <p:spPr>
          <a:xfrm>
            <a:off x="473515" y="4413194"/>
            <a:ext cx="1476000" cy="0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e 3">
            <a:extLst>
              <a:ext uri="{FF2B5EF4-FFF2-40B4-BE49-F238E27FC236}">
                <a16:creationId xmlns:a16="http://schemas.microsoft.com/office/drawing/2014/main" id="{8B99D9E8-EABF-707C-3C67-A79543B4C3F6}"/>
              </a:ext>
            </a:extLst>
          </p:cNvPr>
          <p:cNvSpPr/>
          <p:nvPr/>
        </p:nvSpPr>
        <p:spPr>
          <a:xfrm>
            <a:off x="2247114" y="989338"/>
            <a:ext cx="3063795" cy="8964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FDB8CFA-9274-BF90-0658-62BEA0E63C84}"/>
                  </a:ext>
                </a:extLst>
              </p:cNvPr>
              <p:cNvSpPr txBox="1"/>
              <p:nvPr/>
            </p:nvSpPr>
            <p:spPr>
              <a:xfrm>
                <a:off x="4054549" y="1926192"/>
                <a:ext cx="774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</m:oMath>
                  </m:oMathPara>
                </a14:m>
                <a:endParaRPr lang="it-IT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AFDB8CFA-9274-BF90-0658-62BEA0E63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549" y="1926192"/>
                <a:ext cx="77438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e 7">
            <a:extLst>
              <a:ext uri="{FF2B5EF4-FFF2-40B4-BE49-F238E27FC236}">
                <a16:creationId xmlns:a16="http://schemas.microsoft.com/office/drawing/2014/main" id="{C818D73D-5227-EB63-CEBA-548DDEEFE21C}"/>
              </a:ext>
            </a:extLst>
          </p:cNvPr>
          <p:cNvSpPr/>
          <p:nvPr/>
        </p:nvSpPr>
        <p:spPr>
          <a:xfrm>
            <a:off x="1999071" y="3696545"/>
            <a:ext cx="3311838" cy="11419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150F91F-8756-E823-3BD1-776F6603A94E}"/>
                  </a:ext>
                </a:extLst>
              </p:cNvPr>
              <p:cNvSpPr txBox="1"/>
              <p:nvPr/>
            </p:nvSpPr>
            <p:spPr>
              <a:xfrm>
                <a:off x="3721090" y="3398438"/>
                <a:ext cx="77438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𝑹</m:t>
                      </m:r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it-IT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B150F91F-8756-E823-3BD1-776F6603A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090" y="3398438"/>
                <a:ext cx="77438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e 14">
            <a:extLst>
              <a:ext uri="{FF2B5EF4-FFF2-40B4-BE49-F238E27FC236}">
                <a16:creationId xmlns:a16="http://schemas.microsoft.com/office/drawing/2014/main" id="{3ACEEB63-545E-0A21-6EDF-D8BB6D652A31}"/>
              </a:ext>
            </a:extLst>
          </p:cNvPr>
          <p:cNvSpPr/>
          <p:nvPr/>
        </p:nvSpPr>
        <p:spPr>
          <a:xfrm>
            <a:off x="6425557" y="3793526"/>
            <a:ext cx="2524479" cy="11419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DDC74C1-CB41-BF06-F6D6-2B5D1E2C9B3E}"/>
                  </a:ext>
                </a:extLst>
              </p:cNvPr>
              <p:cNvSpPr txBox="1"/>
              <p:nvPr/>
            </p:nvSpPr>
            <p:spPr>
              <a:xfrm>
                <a:off x="7291352" y="4919864"/>
                <a:ext cx="5902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sub>
                      </m:sSub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it-IT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3DDC74C1-CB41-BF06-F6D6-2B5D1E2C9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1352" y="4919864"/>
                <a:ext cx="590281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9BCAB78-5C39-32AE-33BD-AAA6A6C44425}"/>
                  </a:ext>
                </a:extLst>
              </p:cNvPr>
              <p:cNvSpPr txBox="1"/>
              <p:nvPr/>
            </p:nvSpPr>
            <p:spPr>
              <a:xfrm>
                <a:off x="9911230" y="4931697"/>
                <a:ext cx="5902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𝑹</m:t>
                          </m:r>
                        </m:e>
                        <m:sub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2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𝑰</m:t>
                          </m:r>
                        </m:sub>
                      </m:sSub>
                      <m:r>
                        <a:rPr kumimoji="0" lang="it-IT" sz="18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′</m:t>
                      </m:r>
                    </m:oMath>
                  </m:oMathPara>
                </a14:m>
                <a:endParaRPr lang="it-IT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7" name="CasellaDiTesto 16">
                <a:extLst>
                  <a:ext uri="{FF2B5EF4-FFF2-40B4-BE49-F238E27FC236}">
                    <a16:creationId xmlns:a16="http://schemas.microsoft.com/office/drawing/2014/main" id="{09BCAB78-5C39-32AE-33BD-AAA6A6C444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1230" y="4931697"/>
                <a:ext cx="590281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e 18">
            <a:extLst>
              <a:ext uri="{FF2B5EF4-FFF2-40B4-BE49-F238E27FC236}">
                <a16:creationId xmlns:a16="http://schemas.microsoft.com/office/drawing/2014/main" id="{95AFFFD0-0586-61DE-8AF3-3BB6942FF855}"/>
              </a:ext>
            </a:extLst>
          </p:cNvPr>
          <p:cNvSpPr/>
          <p:nvPr/>
        </p:nvSpPr>
        <p:spPr>
          <a:xfrm>
            <a:off x="9613877" y="3842238"/>
            <a:ext cx="1935004" cy="1141912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164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1553688" y="1603169"/>
            <a:ext cx="9084623" cy="34082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sz="3500" dirty="0"/>
              <a:t>Gas Network Model</a:t>
            </a:r>
          </a:p>
          <a:p>
            <a:pPr algn="ctr"/>
            <a:endParaRPr lang="en-GB" sz="3000" dirty="0"/>
          </a:p>
          <a:p>
            <a:pPr algn="ctr"/>
            <a:r>
              <a:rPr lang="en-GB" sz="2500" dirty="0"/>
              <a:t>Overview on Fluid-Dynamic Solver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BEAF9B0-2BF2-AD54-166B-0C58C5156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90020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/>
          </a:bodyPr>
          <a:lstStyle/>
          <a:p>
            <a:r>
              <a:rPr lang="it-IT" dirty="0"/>
              <a:t>Matrix </a:t>
            </a:r>
            <a:r>
              <a:rPr lang="it-IT" dirty="0" err="1"/>
              <a:t>construction</a:t>
            </a:r>
            <a:r>
              <a:rPr lang="it-IT" dirty="0"/>
              <a:t> (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9BDA2CEC-63C7-FE1D-B543-FAFC20BFA96B}"/>
              </a:ext>
            </a:extLst>
          </p:cNvPr>
          <p:cNvSpPr/>
          <p:nvPr/>
        </p:nvSpPr>
        <p:spPr bwMode="auto">
          <a:xfrm>
            <a:off x="110066" y="1222155"/>
            <a:ext cx="2325593" cy="2741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ＭＳ Ｐゴシック" pitchFamily="-80" charset="-128"/>
                <a:cs typeface="+mn-cs"/>
              </a:rPr>
              <a:t>Pipeline linearized equation</a:t>
            </a:r>
          </a:p>
        </p:txBody>
      </p:sp>
      <p:sp>
        <p:nvSpPr>
          <p:cNvPr id="9" name="Rounded Rectangle 22">
            <a:extLst>
              <a:ext uri="{FF2B5EF4-FFF2-40B4-BE49-F238E27FC236}">
                <a16:creationId xmlns:a16="http://schemas.microsoft.com/office/drawing/2014/main" id="{48A13AE4-3F87-54AB-820F-F895C460D3F2}"/>
              </a:ext>
            </a:extLst>
          </p:cNvPr>
          <p:cNvSpPr/>
          <p:nvPr/>
        </p:nvSpPr>
        <p:spPr bwMode="auto">
          <a:xfrm>
            <a:off x="110065" y="1543524"/>
            <a:ext cx="7297499" cy="58084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ＭＳ Ｐゴシック" pitchFamily="-8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19BD7EE-12FF-4C9A-0407-ED19AEC6E439}"/>
                  </a:ext>
                </a:extLst>
              </p:cNvPr>
              <p:cNvSpPr txBox="1"/>
              <p:nvPr/>
            </p:nvSpPr>
            <p:spPr>
              <a:xfrm>
                <a:off x="7407564" y="1517575"/>
                <a:ext cx="4985328" cy="6327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it-IT" sz="1100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sub>
                      </m:sSub>
                      <m:r>
                        <a:rPr lang="it-IT" sz="11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1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1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it-IT" sz="11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it-IT" sz="11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1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1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1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it-IT" sz="1100" b="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1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1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  <m:sub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100" b="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1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1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&amp;+1, 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𝑖𝑛𝑙𝑒𝑡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p>
                                <m:sSupPr>
                                  <m:ctrlPr>
                                    <a:rPr lang="it-IT" sz="11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sz="11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h𝑎𝑣𝑒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𝑐𝑜𝑛𝑛𝑒𝑐𝑡𝑖𝑜𝑛𝑠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1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C19BD7EE-12FF-4C9A-0407-ED19AEC6E4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64" y="1517575"/>
                <a:ext cx="4985328" cy="632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76835944-25F5-F585-21C1-605E4B8A58EA}"/>
              </a:ext>
            </a:extLst>
          </p:cNvPr>
          <p:cNvSpPr txBox="1"/>
          <p:nvPr/>
        </p:nvSpPr>
        <p:spPr>
          <a:xfrm>
            <a:off x="7407564" y="822045"/>
            <a:ext cx="47844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Modified incidence </a:t>
            </a:r>
            <a:r>
              <a:rPr lang="en-GB" sz="1600" dirty="0">
                <a:solidFill>
                  <a:prstClr val="black"/>
                </a:solidFill>
                <a:highlight>
                  <a:srgbClr val="FFFF00"/>
                </a:highlight>
                <a:latin typeface="Tw Cen MT" panose="020B0602020104020603" pitchFamily="34" charset="0"/>
                <a:ea typeface="Calibri" panose="020F0502020204030204" pitchFamily="34" charset="0"/>
              </a:rPr>
              <a:t>matrix</a:t>
            </a:r>
          </a:p>
          <a:p>
            <a:r>
              <a:rPr lang="en-GB" sz="1200" dirty="0">
                <a:solidFill>
                  <a:prstClr val="black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to take into account the gravitational terms (referred to the squared pressures)  </a:t>
            </a:r>
            <a:endParaRPr lang="it-IT" sz="1200" dirty="0"/>
          </a:p>
        </p:txBody>
      </p: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EFE14AB3-790D-902A-684F-F90A28726406}"/>
              </a:ext>
            </a:extLst>
          </p:cNvPr>
          <p:cNvCxnSpPr>
            <a:stCxn id="11" idx="2"/>
          </p:cNvCxnSpPr>
          <p:nvPr/>
        </p:nvCxnSpPr>
        <p:spPr>
          <a:xfrm>
            <a:off x="9910618" y="2150312"/>
            <a:ext cx="0" cy="360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AFA1114-FD1F-AFD4-17B8-964914CF56C9}"/>
              </a:ext>
            </a:extLst>
          </p:cNvPr>
          <p:cNvSpPr txBox="1"/>
          <p:nvPr/>
        </p:nvSpPr>
        <p:spPr>
          <a:xfrm>
            <a:off x="12732323" y="2330312"/>
            <a:ext cx="43503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effectLst/>
                <a:latin typeface="Menlo"/>
              </a:rPr>
              <a:t>Aminus_s=Aminus.*repmat(exp(s),1,dimn)'</a:t>
            </a:r>
          </a:p>
          <a:p>
            <a:r>
              <a:rPr lang="it-IT" sz="1800" b="0" i="0" dirty="0">
                <a:effectLst/>
                <a:latin typeface="Menlo"/>
              </a:rPr>
              <a:t>ADP=(-</a:t>
            </a:r>
            <a:r>
              <a:rPr lang="it-IT" sz="1800" b="0" i="0" dirty="0" err="1">
                <a:effectLst/>
                <a:latin typeface="Menlo"/>
              </a:rPr>
              <a:t>Aminus_s+Aplus</a:t>
            </a:r>
            <a:r>
              <a:rPr lang="it-IT" sz="1800" b="0" i="0" dirty="0">
                <a:effectLst/>
                <a:latin typeface="Menlo"/>
              </a:rPr>
              <a:t>)'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57CDC3EC-4D36-14F1-C7AC-9A818384EA67}"/>
              </a:ext>
            </a:extLst>
          </p:cNvPr>
          <p:cNvSpPr txBox="1"/>
          <p:nvPr/>
        </p:nvSpPr>
        <p:spPr>
          <a:xfrm>
            <a:off x="12732323" y="4549244"/>
            <a:ext cx="49853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b="0" i="0" dirty="0">
                <a:effectLst/>
                <a:latin typeface="Menlo"/>
              </a:rPr>
              <a:t>Aminus_s1=Aminus.*repmat(exp(s/2),1,dimn)'</a:t>
            </a:r>
          </a:p>
          <a:p>
            <a:r>
              <a:rPr lang="it-IT" sz="1800" b="0" i="0" dirty="0">
                <a:effectLst/>
                <a:latin typeface="Menlo"/>
              </a:rPr>
              <a:t>ADP1=(-Aminus_s1+Aplus)'</a:t>
            </a:r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15F04DD-A667-E2A7-DA6C-0A35BF6D46ED}"/>
              </a:ext>
            </a:extLst>
          </p:cNvPr>
          <p:cNvSpPr/>
          <p:nvPr/>
        </p:nvSpPr>
        <p:spPr bwMode="auto">
          <a:xfrm>
            <a:off x="110066" y="3354539"/>
            <a:ext cx="2325593" cy="2741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ＭＳ Ｐゴシック" pitchFamily="-80" charset="-128"/>
                <a:cs typeface="+mn-cs"/>
              </a:rPr>
              <a:t>Pipeline linearized equation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44D18E-9145-6E2A-8ECD-D37260F58917}"/>
              </a:ext>
            </a:extLst>
          </p:cNvPr>
          <p:cNvSpPr/>
          <p:nvPr/>
        </p:nvSpPr>
        <p:spPr bwMode="auto">
          <a:xfrm>
            <a:off x="110065" y="3675908"/>
            <a:ext cx="7297499" cy="58084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ＭＳ Ｐゴシック" pitchFamily="-8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D302B1D-7951-5C3A-3E53-E909AFC30276}"/>
                  </a:ext>
                </a:extLst>
              </p:cNvPr>
              <p:cNvSpPr txBox="1"/>
              <p:nvPr/>
            </p:nvSpPr>
            <p:spPr>
              <a:xfrm>
                <a:off x="7407564" y="3649959"/>
                <a:ext cx="4985328" cy="71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it-IT" sz="11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sz="1100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sub>
                      </m:sSub>
                      <m:r>
                        <a:rPr lang="it-IT" sz="11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1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1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it-IT" sz="11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11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it-IT" sz="11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1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100" b="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1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it-IT" sz="1100" b="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1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1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1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  <m:sub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100" b="0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1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1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&amp;+1, 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𝑖𝑛𝑙𝑒𝑡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&amp;−</m:t>
                              </m:r>
                              <m:sSup>
                                <m:sSupPr>
                                  <m:ctrlPr>
                                    <a:rPr lang="it-IT" sz="11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sz="1100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1100" b="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sz="1100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h𝑎𝑣𝑒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it-IT" sz="1100" b="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latin typeface="Cambria Math" panose="02040503050406030204" pitchFamily="18" charset="0"/>
                                </a:rPr>
                                <m:t>𝑐𝑜𝑛𝑛𝑒𝑐𝑡𝑖𝑜𝑛𝑠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100" dirty="0"/>
              </a:p>
            </p:txBody>
          </p:sp>
        </mc:Choice>
        <mc:Fallback xmlns=""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6D302B1D-7951-5C3A-3E53-E909AFC30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564" y="3649959"/>
                <a:ext cx="4985328" cy="719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D4157DC0-DAD1-0008-3A96-43BCB55FB63C}"/>
              </a:ext>
            </a:extLst>
          </p:cNvPr>
          <p:cNvSpPr txBox="1"/>
          <p:nvPr/>
        </p:nvSpPr>
        <p:spPr>
          <a:xfrm>
            <a:off x="7407564" y="2954429"/>
            <a:ext cx="47844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Modified incidence </a:t>
            </a:r>
            <a:r>
              <a:rPr lang="en-GB" sz="1600" dirty="0">
                <a:solidFill>
                  <a:prstClr val="black"/>
                </a:solidFill>
                <a:highlight>
                  <a:srgbClr val="FFFF00"/>
                </a:highlight>
                <a:latin typeface="Tw Cen MT" panose="020B0602020104020603" pitchFamily="34" charset="0"/>
                <a:ea typeface="Calibri" panose="020F0502020204030204" pitchFamily="34" charset="0"/>
              </a:rPr>
              <a:t>matrix</a:t>
            </a:r>
          </a:p>
          <a:p>
            <a:r>
              <a:rPr lang="en-GB" sz="1200" dirty="0">
                <a:solidFill>
                  <a:prstClr val="black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to take into account the gravitational terms (</a:t>
            </a:r>
            <a:r>
              <a:rPr lang="en-GB" sz="1200" b="1" dirty="0">
                <a:solidFill>
                  <a:prstClr val="black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referred to the pressures</a:t>
            </a:r>
            <a:r>
              <a:rPr lang="en-GB" sz="1200" dirty="0">
                <a:solidFill>
                  <a:prstClr val="black"/>
                </a:solidFill>
                <a:latin typeface="Tw Cen MT" panose="020B0602020104020603" pitchFamily="34" charset="0"/>
                <a:ea typeface="Calibri" panose="020F0502020204030204" pitchFamily="34" charset="0"/>
              </a:rPr>
              <a:t>)  </a:t>
            </a:r>
            <a:endParaRPr lang="it-IT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39C2C00-BFDF-8882-9151-1DFCCE3534DE}"/>
                  </a:ext>
                </a:extLst>
              </p:cNvPr>
              <p:cNvSpPr txBox="1"/>
              <p:nvPr/>
            </p:nvSpPr>
            <p:spPr>
              <a:xfrm>
                <a:off x="-256695" y="3764028"/>
                <a:ext cx="8031018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sub>
                        <m:sup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  <m:d>
                        <m:d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0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d>
                                    <m:dPr>
                                      <m:ctrlPr>
                                        <a:rPr lang="it-IT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 ∘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d>
                                <m:dPr>
                                  <m:ctrlPr>
                                    <a:rPr lang="it-I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it-IT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39C2C00-BFDF-8882-9151-1DFCCE35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6695" y="3764028"/>
                <a:ext cx="8031018" cy="420628"/>
              </a:xfrm>
              <a:prstGeom prst="rect">
                <a:avLst/>
              </a:prstGeom>
              <a:blipFill>
                <a:blip r:embed="rId4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F93038C-6639-CBA2-78E1-7CF5CEC07E2D}"/>
              </a:ext>
            </a:extLst>
          </p:cNvPr>
          <p:cNvCxnSpPr>
            <a:cxnSpLocks/>
          </p:cNvCxnSpPr>
          <p:nvPr/>
        </p:nvCxnSpPr>
        <p:spPr>
          <a:xfrm>
            <a:off x="2158568" y="4108975"/>
            <a:ext cx="729673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2ADEF9B-7CA5-7AE6-1C34-FBA16ED51F9E}"/>
              </a:ext>
            </a:extLst>
          </p:cNvPr>
          <p:cNvCxnSpPr>
            <a:cxnSpLocks/>
          </p:cNvCxnSpPr>
          <p:nvPr/>
        </p:nvCxnSpPr>
        <p:spPr>
          <a:xfrm>
            <a:off x="713077" y="4108975"/>
            <a:ext cx="729673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91479305-D2ED-6B10-35B0-FC9C4B369EEB}"/>
                  </a:ext>
                </a:extLst>
              </p:cNvPr>
              <p:cNvSpPr txBox="1"/>
              <p:nvPr/>
            </p:nvSpPr>
            <p:spPr>
              <a:xfrm>
                <a:off x="-1374341" y="5520552"/>
                <a:ext cx="7795490" cy="4101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𝐑</m:t>
                          </m:r>
                        </m:e>
                        <m:sup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p>
                      <m:r>
                        <a:rPr lang="it-IT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it-IT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begChr m:val="|"/>
                          <m:endChr m:val="|"/>
                          <m:ctrlP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it-IT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it-IT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it-IT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it-IT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91479305-D2ED-6B10-35B0-FC9C4B369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74341" y="5520552"/>
                <a:ext cx="7795490" cy="410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4A6281E-FC5C-F2D8-D39F-F4FBF27CE395}"/>
                  </a:ext>
                </a:extLst>
              </p:cNvPr>
              <p:cNvSpPr txBox="1"/>
              <p:nvPr/>
            </p:nvSpPr>
            <p:spPr>
              <a:xfrm>
                <a:off x="3080329" y="4535715"/>
                <a:ext cx="2830943" cy="7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𝐑</m:t>
                          </m:r>
                        </m:e>
                        <m:sub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sub>
                        <m:sup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it-IT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  <m: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4A6281E-FC5C-F2D8-D39F-F4FBF27C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329" y="4535715"/>
                <a:ext cx="2830943" cy="7149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43CA8FB-9FAE-5C0F-8535-285C04F2285A}"/>
                  </a:ext>
                </a:extLst>
              </p:cNvPr>
              <p:cNvSpPr txBox="1"/>
              <p:nvPr/>
            </p:nvSpPr>
            <p:spPr>
              <a:xfrm>
                <a:off x="12916992" y="3570513"/>
                <a:ext cx="2046766" cy="3870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𝑖𝑛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r>
                        <a:rPr kumimoji="0" lang="it-IT" sz="1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+</m:t>
                      </m:r>
                      <m:sSubSup>
                        <m:sSub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𝑜𝑢𝑡</m:t>
                          </m:r>
                        </m:sub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𝑡</m:t>
                          </m:r>
                          <m:r>
                            <a:rPr kumimoji="0" lang="it-IT" sz="1800" b="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+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𝑒</m:t>
                          </m:r>
                        </m:e>
                        <m:sup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/2</m:t>
                          </m:r>
                        </m:sup>
                      </m:sSup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443CA8FB-9FAE-5C0F-8535-285C04F22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6992" y="3570513"/>
                <a:ext cx="2046766" cy="387029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7C9E6919-06E5-FB48-99F3-3AAE03925FC1}"/>
                  </a:ext>
                </a:extLst>
              </p:cNvPr>
              <p:cNvSpPr txBox="1"/>
              <p:nvPr/>
            </p:nvSpPr>
            <p:spPr>
              <a:xfrm>
                <a:off x="5985164" y="5464766"/>
                <a:ext cx="6426154" cy="71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𝐚𝐛𝐬</m:t>
                          </m:r>
                          <m:r>
                            <a:rPr lang="it-IT" sz="11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100" b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it-IT" sz="11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sz="1100" b="1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𝐠</m:t>
                          </m:r>
                        </m:sub>
                      </m:sSub>
                      <m:r>
                        <a:rPr lang="it-IT" sz="11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1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it-IT" sz="1100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100" b="1" i="1"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lang="it-IT" sz="11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sub>
                            <m:sup>
                              <m:r>
                                <a:rPr lang="it-IT" sz="1100" b="1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  <m:r>
                        <a:rPr lang="it-IT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it-IT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it-IT" sz="11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e>
                                    <m:sub>
                                      <m:r>
                                        <a:rPr lang="it-IT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it-IT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100" b="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it-IT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</m:e>
                        <m:sub>
                          <m: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100" b="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it-IT" sz="1100" b="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1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&amp;+1, 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𝑖𝑛𝑙𝑒𝑡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it-IT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it-IT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it-IT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it-IT" sz="1100" b="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it-IT" sz="11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𝑡h𝑒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𝑜𝑢𝑡𝑙𝑒𝑡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        </m:t>
                              </m:r>
                            </m:e>
                            <m:e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𝑛𝑜𝑑𝑒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𝑒𝑑𝑔𝑒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h𝑎𝑣𝑒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𝑛𝑜</m:t>
                              </m:r>
                              <m:r>
                                <a:rPr lang="it-IT" sz="1100" b="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1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𝑐𝑜𝑛𝑛𝑒𝑐𝑡𝑖𝑜𝑛𝑠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it-IT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CasellaDiTesto 44">
                <a:extLst>
                  <a:ext uri="{FF2B5EF4-FFF2-40B4-BE49-F238E27FC236}">
                    <a16:creationId xmlns:a16="http://schemas.microsoft.com/office/drawing/2014/main" id="{7C9E6919-06E5-FB48-99F3-3AAE03925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164" y="5464766"/>
                <a:ext cx="6426154" cy="719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D534C6B-3376-0BB3-DBCC-0EF0BE77163A}"/>
                  </a:ext>
                </a:extLst>
              </p:cNvPr>
              <p:cNvSpPr txBox="1"/>
              <p:nvPr/>
            </p:nvSpPr>
            <p:spPr>
              <a:xfrm>
                <a:off x="5911272" y="4587340"/>
                <a:ext cx="2830943" cy="7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𝐑</m:t>
                          </m:r>
                        </m:e>
                        <m:sub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𝑰</m:t>
                          </m:r>
                        </m:sub>
                        <m:sup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it-IT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  <m: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D534C6B-3376-0BB3-DBCC-0EF0BE77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272" y="4587340"/>
                <a:ext cx="2830943" cy="71493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8D99F80-C437-1A46-8DE5-78F29574540D}"/>
              </a:ext>
            </a:extLst>
          </p:cNvPr>
          <p:cNvCxnSpPr>
            <a:cxnSpLocks/>
          </p:cNvCxnSpPr>
          <p:nvPr/>
        </p:nvCxnSpPr>
        <p:spPr>
          <a:xfrm>
            <a:off x="6421149" y="4184656"/>
            <a:ext cx="0" cy="531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BE245FF-91E3-182E-76F6-6B30B5C49F30}"/>
              </a:ext>
            </a:extLst>
          </p:cNvPr>
          <p:cNvCxnSpPr>
            <a:cxnSpLocks/>
          </p:cNvCxnSpPr>
          <p:nvPr/>
        </p:nvCxnSpPr>
        <p:spPr>
          <a:xfrm>
            <a:off x="3645622" y="4151499"/>
            <a:ext cx="0" cy="531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D33BAE5-6250-5792-784C-BCF012FAA681}"/>
              </a:ext>
            </a:extLst>
          </p:cNvPr>
          <p:cNvCxnSpPr>
            <a:cxnSpLocks/>
          </p:cNvCxnSpPr>
          <p:nvPr/>
        </p:nvCxnSpPr>
        <p:spPr>
          <a:xfrm flipH="1">
            <a:off x="1324557" y="4108975"/>
            <a:ext cx="596607" cy="152687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129C5C0-AF3F-2EA2-6A59-6C3B445E42E6}"/>
              </a:ext>
            </a:extLst>
          </p:cNvPr>
          <p:cNvSpPr txBox="1"/>
          <p:nvPr/>
        </p:nvSpPr>
        <p:spPr>
          <a:xfrm>
            <a:off x="1260332" y="4232363"/>
            <a:ext cx="11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unknowns</a:t>
            </a:r>
            <a:endParaRPr lang="it-IT" dirty="0">
              <a:highlight>
                <a:srgbClr val="FF00FF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E6367A5-98AA-50E6-2968-14324AC3AA48}"/>
                  </a:ext>
                </a:extLst>
              </p:cNvPr>
              <p:cNvSpPr txBox="1"/>
              <p:nvPr/>
            </p:nvSpPr>
            <p:spPr>
              <a:xfrm>
                <a:off x="-256695" y="1616569"/>
                <a:ext cx="8031018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sub>
                        <m:sup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𝐑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  <m:d>
                        <m:d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0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d>
                                    <m:dPr>
                                      <m:ctrlPr>
                                        <a:rPr lang="it-IT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 ∘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d>
                                <m:dPr>
                                  <m:ctrlPr>
                                    <a:rPr lang="it-I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it-IT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55" name="CasellaDiTesto 54">
                <a:extLst>
                  <a:ext uri="{FF2B5EF4-FFF2-40B4-BE49-F238E27FC236}">
                    <a16:creationId xmlns:a16="http://schemas.microsoft.com/office/drawing/2014/main" id="{DE6367A5-98AA-50E6-2968-14324AC3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56695" y="1616569"/>
                <a:ext cx="8031018" cy="420628"/>
              </a:xfrm>
              <a:prstGeom prst="rect">
                <a:avLst/>
              </a:prstGeom>
              <a:blipFill>
                <a:blip r:embed="rId10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Connettore diritto 55">
            <a:extLst>
              <a:ext uri="{FF2B5EF4-FFF2-40B4-BE49-F238E27FC236}">
                <a16:creationId xmlns:a16="http://schemas.microsoft.com/office/drawing/2014/main" id="{D8D95560-5FA1-C3AB-9DEA-43DE5E30644C}"/>
              </a:ext>
            </a:extLst>
          </p:cNvPr>
          <p:cNvCxnSpPr>
            <a:cxnSpLocks/>
          </p:cNvCxnSpPr>
          <p:nvPr/>
        </p:nvCxnSpPr>
        <p:spPr>
          <a:xfrm>
            <a:off x="10221913" y="3477649"/>
            <a:ext cx="1443614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DCD6C7A-1BDF-CCCE-DC98-CFF3FBAE0D60}"/>
              </a:ext>
            </a:extLst>
          </p:cNvPr>
          <p:cNvSpPr txBox="1"/>
          <p:nvPr/>
        </p:nvSpPr>
        <p:spPr>
          <a:xfrm>
            <a:off x="8605393" y="4732250"/>
            <a:ext cx="283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Element by element division</a:t>
            </a:r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B812048C-ED6A-E260-F2B1-CED8C412E411}"/>
                  </a:ext>
                </a:extLst>
              </p:cNvPr>
              <p:cNvSpPr txBox="1"/>
              <p:nvPr/>
            </p:nvSpPr>
            <p:spPr>
              <a:xfrm>
                <a:off x="4977027" y="2028901"/>
                <a:ext cx="4699431" cy="4531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it-IT" sz="1600" dirty="0"/>
                  <a:t>  </a:t>
                </a:r>
                <a:r>
                  <a:rPr lang="it-IT" sz="1400" dirty="0">
                    <a:sym typeface="Wingdings" panose="05000000000000000000" pitchFamily="2" charset="2"/>
                  </a:rPr>
                  <a:t> </a:t>
                </a:r>
                <a:r>
                  <a:rPr lang="it-IT" sz="1400" dirty="0" err="1">
                    <a:sym typeface="Wingdings" panose="05000000000000000000" pitchFamily="2" charset="2"/>
                  </a:rPr>
                  <a:t>element</a:t>
                </a:r>
                <a:r>
                  <a:rPr lang="it-IT" sz="1400" dirty="0">
                    <a:sym typeface="Wingdings" panose="05000000000000000000" pitchFamily="2" charset="2"/>
                  </a:rPr>
                  <a:t> by </a:t>
                </a:r>
                <a:r>
                  <a:rPr lang="it-IT" sz="1400" dirty="0" err="1">
                    <a:sym typeface="Wingdings" panose="05000000000000000000" pitchFamily="2" charset="2"/>
                  </a:rPr>
                  <a:t>element</a:t>
                </a:r>
                <a:r>
                  <a:rPr lang="it-IT" sz="1400" dirty="0">
                    <a:sym typeface="Wingdings" panose="05000000000000000000" pitchFamily="2" charset="2"/>
                  </a:rPr>
                  <a:t> product</a:t>
                </a:r>
                <a:endParaRPr lang="it-IT" sz="1600" dirty="0"/>
              </a:p>
            </p:txBody>
          </p:sp>
        </mc:Choice>
        <mc:Fallback xmlns="">
          <p:sp>
            <p:nvSpPr>
              <p:cNvPr id="65" name="CasellaDiTesto 64">
                <a:extLst>
                  <a:ext uri="{FF2B5EF4-FFF2-40B4-BE49-F238E27FC236}">
                    <a16:creationId xmlns:a16="http://schemas.microsoft.com/office/drawing/2014/main" id="{B812048C-ED6A-E260-F2B1-CED8C412E4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7027" y="2028901"/>
                <a:ext cx="4699431" cy="453137"/>
              </a:xfrm>
              <a:prstGeom prst="rect">
                <a:avLst/>
              </a:prstGeom>
              <a:blipFill>
                <a:blip r:embed="rId11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861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/>
          </a:bodyPr>
          <a:lstStyle/>
          <a:p>
            <a:r>
              <a:rPr lang="it-IT" dirty="0"/>
              <a:t>Matrix </a:t>
            </a:r>
            <a:r>
              <a:rPr lang="it-IT" dirty="0" err="1"/>
              <a:t>construction</a:t>
            </a:r>
            <a:r>
              <a:rPr lang="it-IT" dirty="0"/>
              <a:t> (</a:t>
            </a:r>
            <a:r>
              <a:rPr lang="it-IT" dirty="0" err="1"/>
              <a:t>momentum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id="{B15F04DD-A667-E2A7-DA6C-0A35BF6D46ED}"/>
              </a:ext>
            </a:extLst>
          </p:cNvPr>
          <p:cNvSpPr/>
          <p:nvPr/>
        </p:nvSpPr>
        <p:spPr bwMode="auto">
          <a:xfrm>
            <a:off x="247226" y="1149212"/>
            <a:ext cx="2325593" cy="27413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a-DK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w Cen MT" panose="020B0602020104020603" pitchFamily="34" charset="0"/>
                <a:ea typeface="ＭＳ Ｐゴシック" pitchFamily="-80" charset="-128"/>
                <a:cs typeface="+mn-cs"/>
              </a:rPr>
              <a:t>Pipeline linearized equation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D444D18E-9145-6E2A-8ECD-D37260F58917}"/>
              </a:ext>
            </a:extLst>
          </p:cNvPr>
          <p:cNvSpPr/>
          <p:nvPr/>
        </p:nvSpPr>
        <p:spPr bwMode="auto">
          <a:xfrm>
            <a:off x="247225" y="1470581"/>
            <a:ext cx="7297499" cy="580840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a-DK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w Cen MT" panose="020B0602020104020603" pitchFamily="34" charset="0"/>
              <a:ea typeface="ＭＳ Ｐゴシック" pitchFamily="-80" charset="-128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39C2C00-BFDF-8882-9151-1DFCCE3534DE}"/>
                  </a:ext>
                </a:extLst>
              </p:cNvPr>
              <p:cNvSpPr txBox="1"/>
              <p:nvPr/>
            </p:nvSpPr>
            <p:spPr>
              <a:xfrm>
                <a:off x="-119535" y="1558701"/>
                <a:ext cx="8031018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it-IT" b="1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it-IT" b="1" i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𝐠</m:t>
                          </m:r>
                        </m:sub>
                        <m:sup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𝐭</m:t>
                          </m:r>
                        </m:sup>
                      </m:sSubSup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𝐑</m:t>
                      </m:r>
                      <m:r>
                        <a:rPr lang="it-IT" b="1" i="1" smtClean="0">
                          <a:latin typeface="Cambria Math" panose="02040503050406030204" pitchFamily="18" charset="0"/>
                        </a:rPr>
                        <m:t>′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− </m:t>
                          </m:r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𝐅</m:t>
                          </m:r>
                        </m:sub>
                      </m:sSub>
                      <m:d>
                        <m:d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b="0" i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b="1" i="1" smtClean="0">
                                      <a:latin typeface="Cambria Math" panose="02040503050406030204" pitchFamily="18" charset="0"/>
                                    </a:rPr>
                                    <m:t>𝑮</m:t>
                                  </m:r>
                                </m:e>
                                <m:sup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it-IT" b="0" i="0">
                                      <a:latin typeface="Cambria Math" panose="02040503050406030204" pitchFamily="18" charset="0"/>
                                    </a:rPr>
                                    <m:t>+1 </m:t>
                                  </m:r>
                                  <m:d>
                                    <m:dPr>
                                      <m:ctrlPr>
                                        <a:rPr lang="it-IT" b="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 ∘</m:t>
                              </m:r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it-IT" b="0" i="0">
                                  <a:latin typeface="Cambria Math" panose="02040503050406030204" pitchFamily="18" charset="0"/>
                                </a:rPr>
                                <m:t>+1 </m:t>
                              </m:r>
                              <m:d>
                                <m:dPr>
                                  <m:ctrlPr>
                                    <a:rPr lang="it-IT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b="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it-IT" b="0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𝐑</m:t>
                          </m:r>
                          <m:r>
                            <a:rPr lang="it-IT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b="1" i="0">
                              <a:latin typeface="Cambria Math" panose="02040503050406030204" pitchFamily="18" charset="0"/>
                            </a:rPr>
                            <m:t>𝐈</m:t>
                          </m:r>
                        </m:sub>
                      </m:sSub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26" name="CasellaDiTesto 25">
                <a:extLst>
                  <a:ext uri="{FF2B5EF4-FFF2-40B4-BE49-F238E27FC236}">
                    <a16:creationId xmlns:a16="http://schemas.microsoft.com/office/drawing/2014/main" id="{939C2C00-BFDF-8882-9151-1DFCCE353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9535" y="1558701"/>
                <a:ext cx="8031018" cy="420628"/>
              </a:xfrm>
              <a:prstGeom prst="rect">
                <a:avLst/>
              </a:prstGeom>
              <a:blipFill>
                <a:blip r:embed="rId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CF93038C-6639-CBA2-78E1-7CF5CEC07E2D}"/>
              </a:ext>
            </a:extLst>
          </p:cNvPr>
          <p:cNvCxnSpPr>
            <a:cxnSpLocks/>
          </p:cNvCxnSpPr>
          <p:nvPr/>
        </p:nvCxnSpPr>
        <p:spPr>
          <a:xfrm>
            <a:off x="2295728" y="1903648"/>
            <a:ext cx="729673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92ADEF9B-7CA5-7AE6-1C34-FBA16ED51F9E}"/>
              </a:ext>
            </a:extLst>
          </p:cNvPr>
          <p:cNvCxnSpPr>
            <a:cxnSpLocks/>
          </p:cNvCxnSpPr>
          <p:nvPr/>
        </p:nvCxnSpPr>
        <p:spPr>
          <a:xfrm>
            <a:off x="850237" y="1903648"/>
            <a:ext cx="729673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91479305-D2ED-6B10-35B0-FC9C4B369EEB}"/>
                  </a:ext>
                </a:extLst>
              </p:cNvPr>
              <p:cNvSpPr txBox="1"/>
              <p:nvPr/>
            </p:nvSpPr>
            <p:spPr>
              <a:xfrm>
                <a:off x="62500" y="3184016"/>
                <a:ext cx="3672104" cy="339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0" lang="it-IT" sz="14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0" lang="it-IT" sz="1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𝐑</m:t>
                          </m:r>
                        </m:e>
                        <m:sup>
                          <m:r>
                            <a:rPr kumimoji="0" lang="it-IT" sz="14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it-IT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sSub>
                        <m:sSubPr>
                          <m:ctrlP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it-IT" sz="1400">
                          <a:latin typeface="Cambria Math" panose="02040503050406030204" pitchFamily="18" charset="0"/>
                        </a:rPr>
                        <m:t>∘</m:t>
                      </m:r>
                      <m:d>
                        <m:dPr>
                          <m:begChr m:val="|"/>
                          <m:endChr m:val="|"/>
                          <m:ctrlP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p>
                              <m:r>
                                <a:rPr lang="it-IT" sz="1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it-IT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it-IT" sz="1400" b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lang="it-IT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1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</m:e>
                              </m:d>
                            </m:sup>
                          </m:sSup>
                        </m:e>
                      </m:d>
                      <m:r>
                        <a:rPr lang="it-IT" sz="1400" b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it-IT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CasellaDiTesto 35">
                <a:extLst>
                  <a:ext uri="{FF2B5EF4-FFF2-40B4-BE49-F238E27FC236}">
                    <a16:creationId xmlns:a16="http://schemas.microsoft.com/office/drawing/2014/main" id="{91479305-D2ED-6B10-35B0-FC9C4B369E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0" y="3184016"/>
                <a:ext cx="3672104" cy="3395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4A6281E-FC5C-F2D8-D39F-F4FBF27CE395}"/>
                  </a:ext>
                </a:extLst>
              </p:cNvPr>
              <p:cNvSpPr txBox="1"/>
              <p:nvPr/>
            </p:nvSpPr>
            <p:spPr>
              <a:xfrm>
                <a:off x="3217489" y="2330388"/>
                <a:ext cx="2830943" cy="7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𝐑</m:t>
                          </m:r>
                        </m:e>
                        <m:sub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𝑭</m:t>
                          </m:r>
                        </m:sub>
                        <m:sup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it-IT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  <m: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64A6281E-FC5C-F2D8-D39F-F4FBF27CE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489" y="2330388"/>
                <a:ext cx="2830943" cy="7149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D534C6B-3376-0BB3-DBCC-0EF0BE77163A}"/>
                  </a:ext>
                </a:extLst>
              </p:cNvPr>
              <p:cNvSpPr txBox="1"/>
              <p:nvPr/>
            </p:nvSpPr>
            <p:spPr>
              <a:xfrm>
                <a:off x="6048432" y="2382013"/>
                <a:ext cx="2830943" cy="7149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𝐑</m:t>
                          </m:r>
                        </m:e>
                        <m:sub>
                          <m: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𝑰</m:t>
                          </m:r>
                        </m:sub>
                        <m:sup>
                          <m:r>
                            <a:rPr kumimoji="0" lang="it-IT" sz="1800" b="1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′</m:t>
                          </m:r>
                        </m:sup>
                      </m:sSubSup>
                      <m:r>
                        <a:rPr kumimoji="0" lang="it-IT" sz="1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kumimoji="0" lang="it-IT" sz="18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it-IT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kumimoji="0" lang="it-IT" sz="1800" b="1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sub>
                                <m:sup>
                                  <m:r>
                                    <a:rPr lang="it-IT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b="1">
                              <a:latin typeface="Cambria Math" panose="02040503050406030204" pitchFamily="18" charset="0"/>
                            </a:rPr>
                            <m:t>·</m:t>
                          </m:r>
                          <m:r>
                            <m:rPr>
                              <m:nor/>
                            </m:rPr>
                            <a:rPr lang="it-IT" dirty="0"/>
                            <m:t> </m:t>
                          </m:r>
                          <m:sSup>
                            <m:sSupPr>
                              <m:ctrlPr>
                                <a:rPr lang="it-IT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it-IT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it-IT" b="0" i="0" smtClean="0">
                                  <a:latin typeface="Cambria Math" panose="02040503050406030204" pitchFamily="18" charset="0"/>
                                </a:rPr>
                                <m:t>+1,</m:t>
                              </m:r>
                              <m:d>
                                <m:dPr>
                                  <m:ctrlPr>
                                    <a:rPr lang="it-IT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</m:oMathPara>
                </a14:m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CasellaDiTesto 45">
                <a:extLst>
                  <a:ext uri="{FF2B5EF4-FFF2-40B4-BE49-F238E27FC236}">
                    <a16:creationId xmlns:a16="http://schemas.microsoft.com/office/drawing/2014/main" id="{CD534C6B-3376-0BB3-DBCC-0EF0BE77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432" y="2382013"/>
                <a:ext cx="2830943" cy="7149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ttore 2 46">
            <a:extLst>
              <a:ext uri="{FF2B5EF4-FFF2-40B4-BE49-F238E27FC236}">
                <a16:creationId xmlns:a16="http://schemas.microsoft.com/office/drawing/2014/main" id="{18D99F80-C437-1A46-8DE5-78F29574540D}"/>
              </a:ext>
            </a:extLst>
          </p:cNvPr>
          <p:cNvCxnSpPr>
            <a:cxnSpLocks/>
          </p:cNvCxnSpPr>
          <p:nvPr/>
        </p:nvCxnSpPr>
        <p:spPr>
          <a:xfrm>
            <a:off x="6558309" y="1979329"/>
            <a:ext cx="0" cy="531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ttore 2 50">
            <a:extLst>
              <a:ext uri="{FF2B5EF4-FFF2-40B4-BE49-F238E27FC236}">
                <a16:creationId xmlns:a16="http://schemas.microsoft.com/office/drawing/2014/main" id="{2BE245FF-91E3-182E-76F6-6B30B5C49F30}"/>
              </a:ext>
            </a:extLst>
          </p:cNvPr>
          <p:cNvCxnSpPr>
            <a:cxnSpLocks/>
          </p:cNvCxnSpPr>
          <p:nvPr/>
        </p:nvCxnSpPr>
        <p:spPr>
          <a:xfrm>
            <a:off x="3782782" y="1946172"/>
            <a:ext cx="0" cy="5310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9D33BAE5-6250-5792-784C-BCF012FAA681}"/>
              </a:ext>
            </a:extLst>
          </p:cNvPr>
          <p:cNvCxnSpPr>
            <a:cxnSpLocks/>
          </p:cNvCxnSpPr>
          <p:nvPr/>
        </p:nvCxnSpPr>
        <p:spPr>
          <a:xfrm>
            <a:off x="2058324" y="1903648"/>
            <a:ext cx="237045" cy="12803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A129C5C0-AF3F-2EA2-6A59-6C3B445E42E6}"/>
              </a:ext>
            </a:extLst>
          </p:cNvPr>
          <p:cNvSpPr txBox="1"/>
          <p:nvPr/>
        </p:nvSpPr>
        <p:spPr>
          <a:xfrm>
            <a:off x="2607455" y="965403"/>
            <a:ext cx="11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unknowns</a:t>
            </a:r>
            <a:endParaRPr lang="it-IT" dirty="0">
              <a:highlight>
                <a:srgbClr val="FF00FF"/>
              </a:highlight>
            </a:endParaRP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DCD6C7A-1BDF-CCCE-DC98-CFF3FBAE0D60}"/>
              </a:ext>
            </a:extLst>
          </p:cNvPr>
          <p:cNvSpPr txBox="1"/>
          <p:nvPr/>
        </p:nvSpPr>
        <p:spPr>
          <a:xfrm>
            <a:off x="8742553" y="2526923"/>
            <a:ext cx="2830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Element by element division</a:t>
            </a:r>
            <a:endParaRPr lang="it-IT" dirty="0"/>
          </a:p>
        </p:txBody>
      </p:sp>
      <p:grpSp>
        <p:nvGrpSpPr>
          <p:cNvPr id="73" name="Gruppo 72">
            <a:extLst>
              <a:ext uri="{FF2B5EF4-FFF2-40B4-BE49-F238E27FC236}">
                <a16:creationId xmlns:a16="http://schemas.microsoft.com/office/drawing/2014/main" id="{181CD86C-F31D-900F-5650-D1B038554CB6}"/>
              </a:ext>
            </a:extLst>
          </p:cNvPr>
          <p:cNvGrpSpPr/>
          <p:nvPr/>
        </p:nvGrpSpPr>
        <p:grpSpPr>
          <a:xfrm>
            <a:off x="1313863" y="3429000"/>
            <a:ext cx="8485203" cy="2443940"/>
            <a:chOff x="216583" y="1576375"/>
            <a:chExt cx="8485203" cy="2443940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7D6888BB-0028-33FB-943E-38655509DB54}"/>
                </a:ext>
              </a:extLst>
            </p:cNvPr>
            <p:cNvGrpSpPr/>
            <p:nvPr/>
          </p:nvGrpSpPr>
          <p:grpSpPr>
            <a:xfrm>
              <a:off x="2100701" y="3044095"/>
              <a:ext cx="1914289" cy="914400"/>
              <a:chOff x="4836406" y="3049836"/>
              <a:chExt cx="1914289" cy="914400"/>
            </a:xfrm>
          </p:grpSpPr>
          <p:sp>
            <p:nvSpPr>
              <p:cNvPr id="10" name="Rettangolo 9">
                <a:extLst>
                  <a:ext uri="{FF2B5EF4-FFF2-40B4-BE49-F238E27FC236}">
                    <a16:creationId xmlns:a16="http://schemas.microsoft.com/office/drawing/2014/main" id="{EFF2FCAC-88E6-991D-0605-BC1F2A6BA4B4}"/>
                  </a:ext>
                </a:extLst>
              </p:cNvPr>
              <p:cNvSpPr/>
              <p:nvPr/>
            </p:nvSpPr>
            <p:spPr>
              <a:xfrm>
                <a:off x="4836406" y="30498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>
                    <a:solidFill>
                      <a:schemeClr val="tx1"/>
                    </a:solidFill>
                    <a:highlight>
                      <a:srgbClr val="FFFF00"/>
                    </a:highlight>
                  </a:rPr>
                  <a:t>ADP</a:t>
                </a:r>
              </a:p>
            </p:txBody>
          </p:sp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518F01C7-DC12-C5EC-DA54-15B4F81E619C}"/>
                  </a:ext>
                </a:extLst>
              </p:cNvPr>
              <p:cNvSpPr/>
              <p:nvPr/>
            </p:nvSpPr>
            <p:spPr>
              <a:xfrm>
                <a:off x="5836295" y="30498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-</a:t>
                </a:r>
                <a:r>
                  <a:rPr lang="it-IT" dirty="0" err="1"/>
                  <a:t>R_k</a:t>
                </a:r>
                <a:endParaRPr lang="it-IT" dirty="0"/>
              </a:p>
            </p:txBody>
          </p:sp>
        </p:grp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2A083830-DB78-1C01-B9E4-A446E7916CB7}"/>
                </a:ext>
              </a:extLst>
            </p:cNvPr>
            <p:cNvSpPr/>
            <p:nvPr/>
          </p:nvSpPr>
          <p:spPr>
            <a:xfrm>
              <a:off x="2022990" y="2966058"/>
              <a:ext cx="3096332" cy="1054257"/>
            </a:xfrm>
            <a:prstGeom prst="rect">
              <a:avLst/>
            </a:prstGeom>
            <a:noFill/>
            <a:ln w="38100"/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9" name="CasellaDiTesto 28">
              <a:extLst>
                <a:ext uri="{FF2B5EF4-FFF2-40B4-BE49-F238E27FC236}">
                  <a16:creationId xmlns:a16="http://schemas.microsoft.com/office/drawing/2014/main" id="{CBFCA7AF-F4FF-3DB8-E440-5FB670AB9A12}"/>
                </a:ext>
              </a:extLst>
            </p:cNvPr>
            <p:cNvSpPr txBox="1"/>
            <p:nvPr/>
          </p:nvSpPr>
          <p:spPr>
            <a:xfrm>
              <a:off x="2402249" y="2544752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FEAF9DD4-1CE7-5DD4-5834-E4AAEDA5E8F9}"/>
                </a:ext>
              </a:extLst>
            </p:cNvPr>
            <p:cNvSpPr txBox="1"/>
            <p:nvPr/>
          </p:nvSpPr>
          <p:spPr>
            <a:xfrm>
              <a:off x="3360295" y="252868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  <p:sp>
          <p:nvSpPr>
            <p:cNvPr id="34" name="CasellaDiTesto 33">
              <a:extLst>
                <a:ext uri="{FF2B5EF4-FFF2-40B4-BE49-F238E27FC236}">
                  <a16:creationId xmlns:a16="http://schemas.microsoft.com/office/drawing/2014/main" id="{0ABCEE51-F5EE-B243-47A6-84C19E09B45B}"/>
                </a:ext>
              </a:extLst>
            </p:cNvPr>
            <p:cNvSpPr txBox="1"/>
            <p:nvPr/>
          </p:nvSpPr>
          <p:spPr>
            <a:xfrm>
              <a:off x="1574582" y="32385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  <p:cxnSp>
          <p:nvCxnSpPr>
            <p:cNvPr id="42" name="Connettore diritto 41">
              <a:extLst>
                <a:ext uri="{FF2B5EF4-FFF2-40B4-BE49-F238E27FC236}">
                  <a16:creationId xmlns:a16="http://schemas.microsoft.com/office/drawing/2014/main" id="{937D36B7-910E-0F80-2DE2-22A77550304B}"/>
                </a:ext>
              </a:extLst>
            </p:cNvPr>
            <p:cNvCxnSpPr/>
            <p:nvPr/>
          </p:nvCxnSpPr>
          <p:spPr>
            <a:xfrm>
              <a:off x="3113753" y="3044095"/>
              <a:ext cx="914400" cy="9144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434BCE6D-8945-FF45-2731-0CEC80D5CE2B}"/>
                </a:ext>
              </a:extLst>
            </p:cNvPr>
            <p:cNvSpPr txBox="1"/>
            <p:nvPr/>
          </p:nvSpPr>
          <p:spPr>
            <a:xfrm>
              <a:off x="216583" y="3136787"/>
              <a:ext cx="14253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 err="1"/>
                <a:t>momentum</a:t>
              </a:r>
              <a:r>
                <a:rPr lang="it-IT" dirty="0"/>
                <a:t> </a:t>
              </a:r>
              <a:br>
                <a:rPr lang="it-IT" dirty="0"/>
              </a:br>
              <a:r>
                <a:rPr lang="it-IT" dirty="0" err="1"/>
                <a:t>equation</a:t>
              </a:r>
              <a:endParaRPr lang="it-IT" dirty="0"/>
            </a:p>
          </p:txBody>
        </p:sp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CD7E42E6-AD96-912A-B79F-85A92A80157A}"/>
                </a:ext>
              </a:extLst>
            </p:cNvPr>
            <p:cNvGrpSpPr/>
            <p:nvPr/>
          </p:nvGrpSpPr>
          <p:grpSpPr>
            <a:xfrm>
              <a:off x="5516639" y="1976378"/>
              <a:ext cx="914400" cy="1959166"/>
              <a:chOff x="4836406" y="2005070"/>
              <a:chExt cx="914400" cy="1959166"/>
            </a:xfrm>
          </p:grpSpPr>
          <p:sp>
            <p:nvSpPr>
              <p:cNvPr id="53" name="Rettangolo 52">
                <a:extLst>
                  <a:ext uri="{FF2B5EF4-FFF2-40B4-BE49-F238E27FC236}">
                    <a16:creationId xmlns:a16="http://schemas.microsoft.com/office/drawing/2014/main" id="{A512C664-455B-7576-2705-E72FCD4EA144}"/>
                  </a:ext>
                </a:extLst>
              </p:cNvPr>
              <p:cNvSpPr/>
              <p:nvPr/>
            </p:nvSpPr>
            <p:spPr>
              <a:xfrm>
                <a:off x="4836406" y="2005070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p</a:t>
                </a:r>
              </a:p>
            </p:txBody>
          </p:sp>
          <p:sp>
            <p:nvSpPr>
              <p:cNvPr id="54" name="Rettangolo 53">
                <a:extLst>
                  <a:ext uri="{FF2B5EF4-FFF2-40B4-BE49-F238E27FC236}">
                    <a16:creationId xmlns:a16="http://schemas.microsoft.com/office/drawing/2014/main" id="{6A9E6C00-67F3-F180-8D36-1CE31745BD3A}"/>
                  </a:ext>
                </a:extLst>
              </p:cNvPr>
              <p:cNvSpPr/>
              <p:nvPr/>
            </p:nvSpPr>
            <p:spPr>
              <a:xfrm>
                <a:off x="4836406" y="3049836"/>
                <a:ext cx="914400" cy="91440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it-IT" dirty="0"/>
                  <a:t>G</a:t>
                </a:r>
              </a:p>
            </p:txBody>
          </p:sp>
        </p:grpSp>
        <p:sp>
          <p:nvSpPr>
            <p:cNvPr id="58" name="CasellaDiTesto 57">
              <a:extLst>
                <a:ext uri="{FF2B5EF4-FFF2-40B4-BE49-F238E27FC236}">
                  <a16:creationId xmlns:a16="http://schemas.microsoft.com/office/drawing/2014/main" id="{EAE7B78A-D41A-8640-5AF6-CA6DE1B6867B}"/>
                </a:ext>
              </a:extLst>
            </p:cNvPr>
            <p:cNvSpPr txBox="1"/>
            <p:nvPr/>
          </p:nvSpPr>
          <p:spPr>
            <a:xfrm>
              <a:off x="6441727" y="227186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n</a:t>
              </a:r>
            </a:p>
          </p:txBody>
        </p:sp>
        <p:sp>
          <p:nvSpPr>
            <p:cNvPr id="59" name="CasellaDiTesto 58">
              <a:extLst>
                <a:ext uri="{FF2B5EF4-FFF2-40B4-BE49-F238E27FC236}">
                  <a16:creationId xmlns:a16="http://schemas.microsoft.com/office/drawing/2014/main" id="{C7D35C9A-6B3C-C388-19DB-B66A1C5C90D2}"/>
                </a:ext>
              </a:extLst>
            </p:cNvPr>
            <p:cNvSpPr txBox="1"/>
            <p:nvPr/>
          </p:nvSpPr>
          <p:spPr>
            <a:xfrm>
              <a:off x="6441727" y="32385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  <p:sp>
          <p:nvSpPr>
            <p:cNvPr id="61" name="CasellaDiTesto 60">
              <a:extLst>
                <a:ext uri="{FF2B5EF4-FFF2-40B4-BE49-F238E27FC236}">
                  <a16:creationId xmlns:a16="http://schemas.microsoft.com/office/drawing/2014/main" id="{4727942D-E270-6BE5-86CA-FF32EDD8F15E}"/>
                </a:ext>
              </a:extLst>
            </p:cNvPr>
            <p:cNvSpPr txBox="1"/>
            <p:nvPr/>
          </p:nvSpPr>
          <p:spPr>
            <a:xfrm>
              <a:off x="5791923" y="157637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</a:t>
              </a:r>
            </a:p>
          </p:txBody>
        </p:sp>
        <p:sp>
          <p:nvSpPr>
            <p:cNvPr id="62" name="CasellaDiTesto 61">
              <a:extLst>
                <a:ext uri="{FF2B5EF4-FFF2-40B4-BE49-F238E27FC236}">
                  <a16:creationId xmlns:a16="http://schemas.microsoft.com/office/drawing/2014/main" id="{D8B62AAC-E5B3-B596-9B49-A7F741A77F37}"/>
                </a:ext>
              </a:extLst>
            </p:cNvPr>
            <p:cNvSpPr txBox="1"/>
            <p:nvPr/>
          </p:nvSpPr>
          <p:spPr>
            <a:xfrm>
              <a:off x="6921428" y="3144817"/>
              <a:ext cx="39946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sz="3200" dirty="0"/>
                <a:t>=</a:t>
              </a:r>
            </a:p>
          </p:txBody>
        </p:sp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DA394B26-A4EE-4354-3E5C-4035BF19D1A3}"/>
                </a:ext>
              </a:extLst>
            </p:cNvPr>
            <p:cNvSpPr/>
            <p:nvPr/>
          </p:nvSpPr>
          <p:spPr>
            <a:xfrm>
              <a:off x="7465394" y="3021144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/>
                <a:t>TN_M_k</a:t>
              </a:r>
              <a:endParaRPr lang="it-IT" sz="1600" dirty="0"/>
            </a:p>
          </p:txBody>
        </p:sp>
        <p:sp>
          <p:nvSpPr>
            <p:cNvPr id="70" name="CasellaDiTesto 69">
              <a:extLst>
                <a:ext uri="{FF2B5EF4-FFF2-40B4-BE49-F238E27FC236}">
                  <a16:creationId xmlns:a16="http://schemas.microsoft.com/office/drawing/2014/main" id="{49362A48-DB81-BD92-DCE2-782A1C896C5C}"/>
                </a:ext>
              </a:extLst>
            </p:cNvPr>
            <p:cNvSpPr txBox="1"/>
            <p:nvPr/>
          </p:nvSpPr>
          <p:spPr>
            <a:xfrm>
              <a:off x="8390482" y="3238593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b</a:t>
              </a:r>
            </a:p>
          </p:txBody>
        </p:sp>
        <p:sp>
          <p:nvSpPr>
            <p:cNvPr id="72" name="CasellaDiTesto 71">
              <a:extLst>
                <a:ext uri="{FF2B5EF4-FFF2-40B4-BE49-F238E27FC236}">
                  <a16:creationId xmlns:a16="http://schemas.microsoft.com/office/drawing/2014/main" id="{C440E692-4BF7-3F7B-D2FD-4F296BAACFE7}"/>
                </a:ext>
              </a:extLst>
            </p:cNvPr>
            <p:cNvSpPr txBox="1"/>
            <p:nvPr/>
          </p:nvSpPr>
          <p:spPr>
            <a:xfrm>
              <a:off x="7740678" y="2520507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dirty="0"/>
                <a:t>1</a:t>
              </a:r>
            </a:p>
          </p:txBody>
        </p:sp>
      </p:grp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D35B0A45-43C1-2080-B397-00ADCAAE9083}"/>
              </a:ext>
            </a:extLst>
          </p:cNvPr>
          <p:cNvSpPr txBox="1"/>
          <p:nvPr/>
        </p:nvSpPr>
        <p:spPr>
          <a:xfrm>
            <a:off x="113548" y="202703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b x n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84E1A1A8-FE72-F9F2-FA4A-BB23661FE559}"/>
              </a:ext>
            </a:extLst>
          </p:cNvPr>
          <p:cNvSpPr txBox="1"/>
          <p:nvPr/>
        </p:nvSpPr>
        <p:spPr>
          <a:xfrm>
            <a:off x="909601" y="2042338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n x 1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12E2EB6F-FC33-7CED-77B9-41B6D53A829A}"/>
              </a:ext>
            </a:extLst>
          </p:cNvPr>
          <p:cNvSpPr txBox="1"/>
          <p:nvPr/>
        </p:nvSpPr>
        <p:spPr>
          <a:xfrm>
            <a:off x="1841762" y="2244940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b x b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12FE328-BFE3-E0E3-3D41-2A7CC547714C}"/>
              </a:ext>
            </a:extLst>
          </p:cNvPr>
          <p:cNvSpPr txBox="1"/>
          <p:nvPr/>
        </p:nvSpPr>
        <p:spPr>
          <a:xfrm>
            <a:off x="2637815" y="2260243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b x 1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EEA2A5D-37C4-2BF2-2628-898A3FA2C348}"/>
              </a:ext>
            </a:extLst>
          </p:cNvPr>
          <p:cNvSpPr txBox="1"/>
          <p:nvPr/>
        </p:nvSpPr>
        <p:spPr>
          <a:xfrm>
            <a:off x="3877561" y="2044971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b x b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F6D15CD-0250-45C3-2E3D-7333A3D4152A}"/>
              </a:ext>
            </a:extLst>
          </p:cNvPr>
          <p:cNvSpPr txBox="1"/>
          <p:nvPr/>
        </p:nvSpPr>
        <p:spPr>
          <a:xfrm>
            <a:off x="4673614" y="2060274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b x 1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0130D518-F186-BF69-0A2F-DCA9B4DF3CB8}"/>
              </a:ext>
            </a:extLst>
          </p:cNvPr>
          <p:cNvSpPr txBox="1"/>
          <p:nvPr/>
        </p:nvSpPr>
        <p:spPr>
          <a:xfrm>
            <a:off x="6622348" y="205564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b x b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B9DD0E54-FD26-2BB0-60DD-4D0AB848D46C}"/>
              </a:ext>
            </a:extLst>
          </p:cNvPr>
          <p:cNvSpPr txBox="1"/>
          <p:nvPr/>
        </p:nvSpPr>
        <p:spPr>
          <a:xfrm>
            <a:off x="7418401" y="2070948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b x 1</a:t>
            </a:r>
          </a:p>
        </p:txBody>
      </p:sp>
      <p:grpSp>
        <p:nvGrpSpPr>
          <p:cNvPr id="89" name="Gruppo 88">
            <a:extLst>
              <a:ext uri="{FF2B5EF4-FFF2-40B4-BE49-F238E27FC236}">
                <a16:creationId xmlns:a16="http://schemas.microsoft.com/office/drawing/2014/main" id="{AD817F5A-32D8-4B34-4E1A-2BF679EDBE46}"/>
              </a:ext>
            </a:extLst>
          </p:cNvPr>
          <p:cNvGrpSpPr/>
          <p:nvPr/>
        </p:nvGrpSpPr>
        <p:grpSpPr>
          <a:xfrm>
            <a:off x="3411752" y="2058152"/>
            <a:ext cx="5963760" cy="2696040"/>
            <a:chOff x="3411752" y="2058152"/>
            <a:chExt cx="5963760" cy="269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86" name="Input penna 85">
                  <a:extLst>
                    <a:ext uri="{FF2B5EF4-FFF2-40B4-BE49-F238E27FC236}">
                      <a16:creationId xmlns:a16="http://schemas.microsoft.com/office/drawing/2014/main" id="{85003358-3529-32DA-6441-EE6BE3BA12EB}"/>
                    </a:ext>
                  </a:extLst>
                </p14:cNvPr>
                <p14:cNvContentPartPr/>
                <p14:nvPr/>
              </p14:nvContentPartPr>
              <p14:xfrm>
                <a:off x="3411752" y="2058152"/>
                <a:ext cx="5198400" cy="1191240"/>
              </p14:xfrm>
            </p:contentPart>
          </mc:Choice>
          <mc:Fallback xmlns="">
            <p:pic>
              <p:nvPicPr>
                <p:cNvPr id="86" name="Input penna 85">
                  <a:extLst>
                    <a:ext uri="{FF2B5EF4-FFF2-40B4-BE49-F238E27FC236}">
                      <a16:creationId xmlns:a16="http://schemas.microsoft.com/office/drawing/2014/main" id="{85003358-3529-32DA-6441-EE6BE3BA12E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402752" y="2049152"/>
                  <a:ext cx="5216040" cy="12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7" name="Input penna 86">
                  <a:extLst>
                    <a:ext uri="{FF2B5EF4-FFF2-40B4-BE49-F238E27FC236}">
                      <a16:creationId xmlns:a16="http://schemas.microsoft.com/office/drawing/2014/main" id="{A607E7A5-2663-8155-AC17-637C3751C912}"/>
                    </a:ext>
                  </a:extLst>
                </p14:cNvPr>
                <p14:cNvContentPartPr/>
                <p14:nvPr/>
              </p14:nvContentPartPr>
              <p14:xfrm>
                <a:off x="8467592" y="3032672"/>
                <a:ext cx="877680" cy="1568160"/>
              </p14:xfrm>
            </p:contentPart>
          </mc:Choice>
          <mc:Fallback xmlns="">
            <p:pic>
              <p:nvPicPr>
                <p:cNvPr id="87" name="Input penna 86">
                  <a:extLst>
                    <a:ext uri="{FF2B5EF4-FFF2-40B4-BE49-F238E27FC236}">
                      <a16:creationId xmlns:a16="http://schemas.microsoft.com/office/drawing/2014/main" id="{A607E7A5-2663-8155-AC17-637C3751C91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458592" y="3024032"/>
                  <a:ext cx="895320" cy="158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8" name="Input penna 87">
                  <a:extLst>
                    <a:ext uri="{FF2B5EF4-FFF2-40B4-BE49-F238E27FC236}">
                      <a16:creationId xmlns:a16="http://schemas.microsoft.com/office/drawing/2014/main" id="{81AA1B83-2A16-0E81-DAEE-8BA9D8F3C178}"/>
                    </a:ext>
                  </a:extLst>
                </p14:cNvPr>
                <p14:cNvContentPartPr/>
                <p14:nvPr/>
              </p14:nvContentPartPr>
              <p14:xfrm>
                <a:off x="9288392" y="4525952"/>
                <a:ext cx="87120" cy="228240"/>
              </p14:xfrm>
            </p:contentPart>
          </mc:Choice>
          <mc:Fallback xmlns="">
            <p:pic>
              <p:nvPicPr>
                <p:cNvPr id="88" name="Input penna 87">
                  <a:extLst>
                    <a:ext uri="{FF2B5EF4-FFF2-40B4-BE49-F238E27FC236}">
                      <a16:creationId xmlns:a16="http://schemas.microsoft.com/office/drawing/2014/main" id="{81AA1B83-2A16-0E81-DAEE-8BA9D8F3C17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79392" y="4517312"/>
                  <a:ext cx="104760" cy="245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0" name="Input penna 89">
                <a:extLst>
                  <a:ext uri="{FF2B5EF4-FFF2-40B4-BE49-F238E27FC236}">
                    <a16:creationId xmlns:a16="http://schemas.microsoft.com/office/drawing/2014/main" id="{3ACCE0C6-0D78-4682-A8AC-4E81FDD1D64A}"/>
                  </a:ext>
                </a:extLst>
              </p14:cNvPr>
              <p14:cNvContentPartPr/>
              <p14:nvPr/>
            </p14:nvContentPartPr>
            <p14:xfrm>
              <a:off x="370832" y="1538523"/>
              <a:ext cx="439920" cy="424080"/>
            </p14:xfrm>
          </p:contentPart>
        </mc:Choice>
        <mc:Fallback xmlns="">
          <p:pic>
            <p:nvPicPr>
              <p:cNvPr id="90" name="Input penna 89">
                <a:extLst>
                  <a:ext uri="{FF2B5EF4-FFF2-40B4-BE49-F238E27FC236}">
                    <a16:creationId xmlns:a16="http://schemas.microsoft.com/office/drawing/2014/main" id="{3ACCE0C6-0D78-4682-A8AC-4E81FDD1D64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2192" y="1529883"/>
                <a:ext cx="457560" cy="44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uppo 92">
            <a:extLst>
              <a:ext uri="{FF2B5EF4-FFF2-40B4-BE49-F238E27FC236}">
                <a16:creationId xmlns:a16="http://schemas.microsoft.com/office/drawing/2014/main" id="{A371D818-1120-7985-434B-C989F920DB9D}"/>
              </a:ext>
            </a:extLst>
          </p:cNvPr>
          <p:cNvGrpSpPr/>
          <p:nvPr/>
        </p:nvGrpSpPr>
        <p:grpSpPr>
          <a:xfrm>
            <a:off x="400352" y="2326563"/>
            <a:ext cx="3130200" cy="2863440"/>
            <a:chOff x="400352" y="2326563"/>
            <a:chExt cx="3130200" cy="286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1" name="Input penna 90">
                  <a:extLst>
                    <a:ext uri="{FF2B5EF4-FFF2-40B4-BE49-F238E27FC236}">
                      <a16:creationId xmlns:a16="http://schemas.microsoft.com/office/drawing/2014/main" id="{D8DC6175-259E-6B7B-1CF9-3E0C226AC64A}"/>
                    </a:ext>
                  </a:extLst>
                </p14:cNvPr>
                <p14:cNvContentPartPr/>
                <p14:nvPr/>
              </p14:nvContentPartPr>
              <p14:xfrm>
                <a:off x="400352" y="2326563"/>
                <a:ext cx="2978280" cy="2754720"/>
              </p14:xfrm>
            </p:contentPart>
          </mc:Choice>
          <mc:Fallback xmlns="">
            <p:pic>
              <p:nvPicPr>
                <p:cNvPr id="91" name="Input penna 90">
                  <a:extLst>
                    <a:ext uri="{FF2B5EF4-FFF2-40B4-BE49-F238E27FC236}">
                      <a16:creationId xmlns:a16="http://schemas.microsoft.com/office/drawing/2014/main" id="{D8DC6175-259E-6B7B-1CF9-3E0C226AC64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1712" y="2317563"/>
                  <a:ext cx="2995920" cy="27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2" name="Input penna 91">
                  <a:extLst>
                    <a:ext uri="{FF2B5EF4-FFF2-40B4-BE49-F238E27FC236}">
                      <a16:creationId xmlns:a16="http://schemas.microsoft.com/office/drawing/2014/main" id="{D4565221-0E15-4389-4FBF-44A86177CC33}"/>
                    </a:ext>
                  </a:extLst>
                </p14:cNvPr>
                <p14:cNvContentPartPr/>
                <p14:nvPr/>
              </p14:nvContentPartPr>
              <p14:xfrm>
                <a:off x="3292952" y="5026563"/>
                <a:ext cx="237600" cy="163440"/>
              </p14:xfrm>
            </p:contentPart>
          </mc:Choice>
          <mc:Fallback xmlns="">
            <p:pic>
              <p:nvPicPr>
                <p:cNvPr id="92" name="Input penna 91">
                  <a:extLst>
                    <a:ext uri="{FF2B5EF4-FFF2-40B4-BE49-F238E27FC236}">
                      <a16:creationId xmlns:a16="http://schemas.microsoft.com/office/drawing/2014/main" id="{D4565221-0E15-4389-4FBF-44A86177CC3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284312" y="5017563"/>
                  <a:ext cx="255240" cy="181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94" name="Input penna 93">
                <a:extLst>
                  <a:ext uri="{FF2B5EF4-FFF2-40B4-BE49-F238E27FC236}">
                    <a16:creationId xmlns:a16="http://schemas.microsoft.com/office/drawing/2014/main" id="{FEB458C8-CE94-61C8-6433-406B8176C369}"/>
                  </a:ext>
                </a:extLst>
              </p14:cNvPr>
              <p14:cNvContentPartPr/>
              <p14:nvPr/>
            </p14:nvContentPartPr>
            <p14:xfrm>
              <a:off x="3382592" y="3605283"/>
              <a:ext cx="360" cy="360"/>
            </p14:xfrm>
          </p:contentPart>
        </mc:Choice>
        <mc:Fallback xmlns="">
          <p:pic>
            <p:nvPicPr>
              <p:cNvPr id="94" name="Input penna 93">
                <a:extLst>
                  <a:ext uri="{FF2B5EF4-FFF2-40B4-BE49-F238E27FC236}">
                    <a16:creationId xmlns:a16="http://schemas.microsoft.com/office/drawing/2014/main" id="{FEB458C8-CE94-61C8-6433-406B8176C36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73592" y="359628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95" name="Input penna 94">
                <a:extLst>
                  <a:ext uri="{FF2B5EF4-FFF2-40B4-BE49-F238E27FC236}">
                    <a16:creationId xmlns:a16="http://schemas.microsoft.com/office/drawing/2014/main" id="{433A3687-7C62-2F7D-D246-DDD89D79711F}"/>
                  </a:ext>
                </a:extLst>
              </p14:cNvPr>
              <p14:cNvContentPartPr/>
              <p14:nvPr/>
            </p14:nvContentPartPr>
            <p14:xfrm>
              <a:off x="846032" y="2927763"/>
              <a:ext cx="2180880" cy="677880"/>
            </p14:xfrm>
          </p:contentPart>
        </mc:Choice>
        <mc:Fallback xmlns="">
          <p:pic>
            <p:nvPicPr>
              <p:cNvPr id="95" name="Input penna 94">
                <a:extLst>
                  <a:ext uri="{FF2B5EF4-FFF2-40B4-BE49-F238E27FC236}">
                    <a16:creationId xmlns:a16="http://schemas.microsoft.com/office/drawing/2014/main" id="{433A3687-7C62-2F7D-D246-DDD89D79711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37392" y="2919123"/>
                <a:ext cx="2198520" cy="69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9" name="Input penna 98">
                <a:extLst>
                  <a:ext uri="{FF2B5EF4-FFF2-40B4-BE49-F238E27FC236}">
                    <a16:creationId xmlns:a16="http://schemas.microsoft.com/office/drawing/2014/main" id="{F82F3822-5D25-FD50-617F-3A0E196B829B}"/>
                  </a:ext>
                </a:extLst>
              </p14:cNvPr>
              <p14:cNvContentPartPr/>
              <p14:nvPr/>
            </p14:nvContentPartPr>
            <p14:xfrm>
              <a:off x="3040232" y="3419224"/>
              <a:ext cx="1352160" cy="1508760"/>
            </p14:xfrm>
          </p:contentPart>
        </mc:Choice>
        <mc:Fallback xmlns="">
          <p:pic>
            <p:nvPicPr>
              <p:cNvPr id="99" name="Input penna 98">
                <a:extLst>
                  <a:ext uri="{FF2B5EF4-FFF2-40B4-BE49-F238E27FC236}">
                    <a16:creationId xmlns:a16="http://schemas.microsoft.com/office/drawing/2014/main" id="{F82F3822-5D25-FD50-617F-3A0E196B829B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31232" y="3410584"/>
                <a:ext cx="1369800" cy="152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00" name="Input penna 99">
                <a:extLst>
                  <a:ext uri="{FF2B5EF4-FFF2-40B4-BE49-F238E27FC236}">
                    <a16:creationId xmlns:a16="http://schemas.microsoft.com/office/drawing/2014/main" id="{D6C56C40-AB5F-07CD-0E4E-079007C40252}"/>
                  </a:ext>
                </a:extLst>
              </p14:cNvPr>
              <p14:cNvContentPartPr/>
              <p14:nvPr/>
            </p14:nvContentPartPr>
            <p14:xfrm>
              <a:off x="4356032" y="4895944"/>
              <a:ext cx="115200" cy="132120"/>
            </p14:xfrm>
          </p:contentPart>
        </mc:Choice>
        <mc:Fallback xmlns="">
          <p:pic>
            <p:nvPicPr>
              <p:cNvPr id="100" name="Input penna 99">
                <a:extLst>
                  <a:ext uri="{FF2B5EF4-FFF2-40B4-BE49-F238E27FC236}">
                    <a16:creationId xmlns:a16="http://schemas.microsoft.com/office/drawing/2014/main" id="{D6C56C40-AB5F-07CD-0E4E-079007C4025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347392" y="4887304"/>
                <a:ext cx="13284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EB408B96-53AD-ED8A-97E5-9DCA499CB2C1}"/>
                  </a:ext>
                </a:extLst>
              </p:cNvPr>
              <p:cNvSpPr txBox="1"/>
              <p:nvPr/>
            </p:nvSpPr>
            <p:spPr>
              <a:xfrm>
                <a:off x="8779803" y="1048624"/>
                <a:ext cx="32726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b="1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b="1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𝑭</m:t>
                          </m:r>
                        </m:sub>
                      </m:sSub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it-IT" b="1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1" i="1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it-IT" b="1" i="1" smtClean="0">
                              <a:highlight>
                                <a:srgbClr val="00FF00"/>
                              </a:highlight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    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𝒅𝒊𝒂𝒈𝒐𝒏𝒂𝒍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𝒎𝒂𝒕𝒓𝒊𝒄𝒆𝒔</m:t>
                      </m:r>
                    </m:oMath>
                  </m:oMathPara>
                </a14:m>
                <a:endParaRPr lang="it-IT" dirty="0">
                  <a:highlight>
                    <a:srgbClr val="00FF00"/>
                  </a:highlight>
                </a:endParaRPr>
              </a:p>
            </p:txBody>
          </p:sp>
        </mc:Choice>
        <mc:Fallback xmlns="">
          <p:sp>
            <p:nvSpPr>
              <p:cNvPr id="102" name="CasellaDiTesto 101">
                <a:extLst>
                  <a:ext uri="{FF2B5EF4-FFF2-40B4-BE49-F238E27FC236}">
                    <a16:creationId xmlns:a16="http://schemas.microsoft.com/office/drawing/2014/main" id="{EB408B96-53AD-ED8A-97E5-9DCA499CB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9803" y="1048624"/>
                <a:ext cx="3272624" cy="369332"/>
              </a:xfrm>
              <a:prstGeom prst="rect">
                <a:avLst/>
              </a:prstGeom>
              <a:blipFill>
                <a:blip r:embed="rId2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7164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/>
          </a:bodyPr>
          <a:lstStyle/>
          <a:p>
            <a:r>
              <a:rPr lang="it-IT" dirty="0"/>
              <a:t>Matrix </a:t>
            </a:r>
            <a:r>
              <a:rPr lang="it-IT" dirty="0" err="1"/>
              <a:t>construction</a:t>
            </a:r>
            <a:r>
              <a:rPr lang="it-IT" dirty="0"/>
              <a:t> (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AF35FA2F-1162-050F-5581-21CA5CF8FC88}"/>
              </a:ext>
            </a:extLst>
          </p:cNvPr>
          <p:cNvGrpSpPr/>
          <p:nvPr/>
        </p:nvGrpSpPr>
        <p:grpSpPr>
          <a:xfrm>
            <a:off x="9731575" y="1160686"/>
            <a:ext cx="1848943" cy="1848943"/>
            <a:chOff x="9487126" y="1504623"/>
            <a:chExt cx="1848943" cy="1848943"/>
          </a:xfrm>
        </p:grpSpPr>
        <p:cxnSp>
          <p:nvCxnSpPr>
            <p:cNvPr id="72" name="Straight Connector 405">
              <a:extLst>
                <a:ext uri="{FF2B5EF4-FFF2-40B4-BE49-F238E27FC236}">
                  <a16:creationId xmlns:a16="http://schemas.microsoft.com/office/drawing/2014/main" id="{9D63B35F-E538-AA2D-EB35-FD394F15C180}"/>
                </a:ext>
              </a:extLst>
            </p:cNvPr>
            <p:cNvCxnSpPr/>
            <p:nvPr/>
          </p:nvCxnSpPr>
          <p:spPr>
            <a:xfrm rot="16200000" flipV="1">
              <a:off x="10411598" y="1508288"/>
              <a:ext cx="0" cy="1848943"/>
            </a:xfrm>
            <a:prstGeom prst="line">
              <a:avLst/>
            </a:prstGeom>
            <a:ln w="1143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05">
              <a:extLst>
                <a:ext uri="{FF2B5EF4-FFF2-40B4-BE49-F238E27FC236}">
                  <a16:creationId xmlns:a16="http://schemas.microsoft.com/office/drawing/2014/main" id="{2CBF4767-8C11-C06F-4925-FEE0322EAE4C}"/>
                </a:ext>
              </a:extLst>
            </p:cNvPr>
            <p:cNvCxnSpPr/>
            <p:nvPr/>
          </p:nvCxnSpPr>
          <p:spPr>
            <a:xfrm flipV="1">
              <a:off x="10429177" y="1504623"/>
              <a:ext cx="0" cy="1848943"/>
            </a:xfrm>
            <a:prstGeom prst="line">
              <a:avLst/>
            </a:prstGeom>
            <a:ln w="1143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05">
              <a:extLst>
                <a:ext uri="{FF2B5EF4-FFF2-40B4-BE49-F238E27FC236}">
                  <a16:creationId xmlns:a16="http://schemas.microsoft.com/office/drawing/2014/main" id="{A1BCBDA9-D56E-320E-C497-38D9E62EA7BD}"/>
                </a:ext>
              </a:extLst>
            </p:cNvPr>
            <p:cNvCxnSpPr/>
            <p:nvPr/>
          </p:nvCxnSpPr>
          <p:spPr>
            <a:xfrm flipV="1">
              <a:off x="10429177" y="1985224"/>
              <a:ext cx="0" cy="902750"/>
            </a:xfrm>
            <a:prstGeom prst="line">
              <a:avLst/>
            </a:prstGeom>
            <a:ln w="1143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405">
              <a:extLst>
                <a:ext uri="{FF2B5EF4-FFF2-40B4-BE49-F238E27FC236}">
                  <a16:creationId xmlns:a16="http://schemas.microsoft.com/office/drawing/2014/main" id="{40335818-B0ED-F00C-01D6-09B976111F9C}"/>
                </a:ext>
              </a:extLst>
            </p:cNvPr>
            <p:cNvCxnSpPr/>
            <p:nvPr/>
          </p:nvCxnSpPr>
          <p:spPr>
            <a:xfrm rot="16200000" flipV="1">
              <a:off x="10419449" y="1979458"/>
              <a:ext cx="0" cy="902750"/>
            </a:xfrm>
            <a:prstGeom prst="line">
              <a:avLst/>
            </a:prstGeom>
            <a:ln w="1143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e 77">
            <a:extLst>
              <a:ext uri="{FF2B5EF4-FFF2-40B4-BE49-F238E27FC236}">
                <a16:creationId xmlns:a16="http://schemas.microsoft.com/office/drawing/2014/main" id="{1CF6CC9F-19B7-C3FF-9FE8-0162EF2B29EE}"/>
              </a:ext>
            </a:extLst>
          </p:cNvPr>
          <p:cNvSpPr/>
          <p:nvPr/>
        </p:nvSpPr>
        <p:spPr>
          <a:xfrm>
            <a:off x="9527490" y="197974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B403D1B9-C80A-D993-40BD-954193A8EF7F}"/>
              </a:ext>
            </a:extLst>
          </p:cNvPr>
          <p:cNvSpPr/>
          <p:nvPr/>
        </p:nvSpPr>
        <p:spPr>
          <a:xfrm>
            <a:off x="11497011" y="197974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0A12DB0F-F41F-972C-1FD4-01F143642802}"/>
              </a:ext>
            </a:extLst>
          </p:cNvPr>
          <p:cNvSpPr/>
          <p:nvPr/>
        </p:nvSpPr>
        <p:spPr>
          <a:xfrm>
            <a:off x="10566622" y="987615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750465FB-BA70-9034-CC4B-EB6CFFDC70CE}"/>
              </a:ext>
            </a:extLst>
          </p:cNvPr>
          <p:cNvSpPr/>
          <p:nvPr/>
        </p:nvSpPr>
        <p:spPr>
          <a:xfrm>
            <a:off x="10566622" y="2978048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B1C3C4F-E52B-DCFB-5B6C-350EB4575787}"/>
              </a:ext>
            </a:extLst>
          </p:cNvPr>
          <p:cNvSpPr/>
          <p:nvPr/>
        </p:nvSpPr>
        <p:spPr>
          <a:xfrm>
            <a:off x="10544151" y="1953449"/>
            <a:ext cx="258950" cy="2636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0D19AB6-CA98-878E-ECA0-1B8D8D1F8CF3}"/>
              </a:ext>
            </a:extLst>
          </p:cNvPr>
          <p:cNvSpPr/>
          <p:nvPr/>
        </p:nvSpPr>
        <p:spPr>
          <a:xfrm>
            <a:off x="10208575" y="1619559"/>
            <a:ext cx="916426" cy="93420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93C08EE6-7B62-6B96-EEDB-FF5A33A2DF14}"/>
              </a:ext>
            </a:extLst>
          </p:cNvPr>
          <p:cNvSpPr txBox="1"/>
          <p:nvPr/>
        </p:nvSpPr>
        <p:spPr>
          <a:xfrm>
            <a:off x="10983592" y="247817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70652E9A-8A78-4C93-C675-9CE01C56260A}"/>
                  </a:ext>
                </a:extLst>
              </p:cNvPr>
              <p:cNvSpPr txBox="1"/>
              <p:nvPr/>
            </p:nvSpPr>
            <p:spPr>
              <a:xfrm>
                <a:off x="9307759" y="2092662"/>
                <a:ext cx="47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70652E9A-8A78-4C93-C675-9CE01C56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59" y="2092662"/>
                <a:ext cx="47654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F98C6FE-472C-2B01-94F5-B9AD1D81A08B}"/>
                  </a:ext>
                </a:extLst>
              </p:cNvPr>
              <p:cNvSpPr txBox="1"/>
              <p:nvPr/>
            </p:nvSpPr>
            <p:spPr>
              <a:xfrm>
                <a:off x="10273268" y="2041751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F98C6FE-472C-2B01-94F5-B9AD1D81A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268" y="2041751"/>
                <a:ext cx="44916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0DE811A7-2B86-0000-AAAF-D1E29F512535}"/>
                  </a:ext>
                </a:extLst>
              </p:cNvPr>
              <p:cNvSpPr txBox="1"/>
              <p:nvPr/>
            </p:nvSpPr>
            <p:spPr>
              <a:xfrm>
                <a:off x="10432694" y="3095392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0DE811A7-2B86-0000-AAAF-D1E29F51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94" y="3095392"/>
                <a:ext cx="48186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FBAE9C1B-A935-8642-73C1-30948367B8CB}"/>
                  </a:ext>
                </a:extLst>
              </p:cNvPr>
              <p:cNvSpPr txBox="1"/>
              <p:nvPr/>
            </p:nvSpPr>
            <p:spPr>
              <a:xfrm>
                <a:off x="11343535" y="2093407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FBAE9C1B-A935-8642-73C1-30948367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535" y="2093407"/>
                <a:ext cx="48186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1D3B9029-0756-FE83-B5B1-C8059C424AD8}"/>
                  </a:ext>
                </a:extLst>
              </p:cNvPr>
              <p:cNvSpPr txBox="1"/>
              <p:nvPr/>
            </p:nvSpPr>
            <p:spPr>
              <a:xfrm>
                <a:off x="10881301" y="929186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1D3B9029-0756-FE83-B5B1-C8059C42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01" y="929186"/>
                <a:ext cx="491609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5513E3FD-81D3-1916-370C-9BE17849D96E}"/>
              </a:ext>
            </a:extLst>
          </p:cNvPr>
          <p:cNvCxnSpPr>
            <a:stCxn id="82" idx="7"/>
          </p:cNvCxnSpPr>
          <p:nvPr/>
        </p:nvCxnSpPr>
        <p:spPr>
          <a:xfrm flipV="1">
            <a:off x="10765179" y="1675432"/>
            <a:ext cx="574587" cy="31662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1DD3AC3-CC76-3335-C979-CB8223C42CD0}"/>
                  </a:ext>
                </a:extLst>
              </p:cNvPr>
              <p:cNvSpPr txBox="1"/>
              <p:nvPr/>
            </p:nvSpPr>
            <p:spPr>
              <a:xfrm>
                <a:off x="11037540" y="1321873"/>
                <a:ext cx="80849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  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1DD3AC3-CC76-3335-C979-CB8223C4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540" y="1321873"/>
                <a:ext cx="808490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CDA80DB-6240-3436-F1DA-47A26853936E}"/>
                  </a:ext>
                </a:extLst>
              </p:cNvPr>
              <p:cNvSpPr txBox="1"/>
              <p:nvPr/>
            </p:nvSpPr>
            <p:spPr>
              <a:xfrm>
                <a:off x="9764539" y="1619559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CDA80DB-6240-3436-F1DA-47A268539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539" y="1619559"/>
                <a:ext cx="508729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28C71784-5E89-4512-687A-0C4296474B79}"/>
              </a:ext>
            </a:extLst>
          </p:cNvPr>
          <p:cNvCxnSpPr/>
          <p:nvPr/>
        </p:nvCxnSpPr>
        <p:spPr>
          <a:xfrm>
            <a:off x="10068986" y="2085157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0A0B08F-AA20-125F-E582-4ADC83A9C748}"/>
              </a:ext>
            </a:extLst>
          </p:cNvPr>
          <p:cNvCxnSpPr/>
          <p:nvPr/>
        </p:nvCxnSpPr>
        <p:spPr>
          <a:xfrm rot="16200000">
            <a:off x="10508255" y="2533294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52DCD4A3-B6F0-A6E2-061E-651744339A7A}"/>
              </a:ext>
            </a:extLst>
          </p:cNvPr>
          <p:cNvCxnSpPr/>
          <p:nvPr/>
        </p:nvCxnSpPr>
        <p:spPr>
          <a:xfrm rot="5400000" flipV="1">
            <a:off x="10506221" y="1641974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13F3A5C5-7369-9532-5E36-FA28F2AB28FA}"/>
              </a:ext>
            </a:extLst>
          </p:cNvPr>
          <p:cNvCxnSpPr/>
          <p:nvPr/>
        </p:nvCxnSpPr>
        <p:spPr>
          <a:xfrm flipH="1">
            <a:off x="10944680" y="2088667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83A0E389-BD87-86F1-5E02-D3AF947D4E20}"/>
                  </a:ext>
                </a:extLst>
              </p:cNvPr>
              <p:cNvSpPr txBox="1"/>
              <p:nvPr/>
            </p:nvSpPr>
            <p:spPr>
              <a:xfrm>
                <a:off x="10210417" y="1266231"/>
                <a:ext cx="515782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83A0E389-BD87-86F1-5E02-D3AF947D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417" y="1266231"/>
                <a:ext cx="515782" cy="317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C03598C4-1E70-12E8-1A99-D886112F9463}"/>
                  </a:ext>
                </a:extLst>
              </p:cNvPr>
              <p:cNvSpPr txBox="1"/>
              <p:nvPr/>
            </p:nvSpPr>
            <p:spPr>
              <a:xfrm>
                <a:off x="11024355" y="2109806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C03598C4-1E70-12E8-1A99-D886112F9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355" y="2109806"/>
                <a:ext cx="508729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B924F8B3-CF3A-B89E-5A61-0987209471C7}"/>
                  </a:ext>
                </a:extLst>
              </p:cNvPr>
              <p:cNvSpPr txBox="1"/>
              <p:nvPr/>
            </p:nvSpPr>
            <p:spPr>
              <a:xfrm>
                <a:off x="10213700" y="2514578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B924F8B3-CF3A-B89E-5A61-09872094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700" y="2514578"/>
                <a:ext cx="508729" cy="3172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48">
                <a:extLst>
                  <a:ext uri="{FF2B5EF4-FFF2-40B4-BE49-F238E27FC236}">
                    <a16:creationId xmlns:a16="http://schemas.microsoft.com/office/drawing/2014/main" id="{37ABDC75-5C2C-F0EC-000F-05BA2DADDAC4}"/>
                  </a:ext>
                </a:extLst>
              </p:cNvPr>
              <p:cNvSpPr/>
              <p:nvPr/>
            </p:nvSpPr>
            <p:spPr bwMode="auto">
              <a:xfrm>
                <a:off x="247781" y="994445"/>
                <a:ext cx="3194056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3" name="Rounded Rectangle 48">
                <a:extLst>
                  <a:ext uri="{FF2B5EF4-FFF2-40B4-BE49-F238E27FC236}">
                    <a16:creationId xmlns:a16="http://schemas.microsoft.com/office/drawing/2014/main" id="{37ABDC75-5C2C-F0EC-000F-05BA2DADD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781" y="994445"/>
                <a:ext cx="3194056" cy="65485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E3B68151-B0B3-D6FE-3D3C-73A2F32A67C8}"/>
                  </a:ext>
                </a:extLst>
              </p:cNvPr>
              <p:cNvSpPr txBox="1"/>
              <p:nvPr/>
            </p:nvSpPr>
            <p:spPr>
              <a:xfrm>
                <a:off x="2828786" y="2122676"/>
                <a:ext cx="6145306" cy="387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smtClean="0">
                          <a:latin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E3B68151-B0B3-D6FE-3D3C-73A2F32A6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786" y="2122676"/>
                <a:ext cx="6145306" cy="387222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ounded Rectangle 48">
                <a:extLst>
                  <a:ext uri="{FF2B5EF4-FFF2-40B4-BE49-F238E27FC236}">
                    <a16:creationId xmlns:a16="http://schemas.microsoft.com/office/drawing/2014/main" id="{DF3CEE54-6186-738B-A6D0-D59CA8B6E141}"/>
                  </a:ext>
                </a:extLst>
              </p:cNvPr>
              <p:cNvSpPr/>
              <p:nvPr/>
            </p:nvSpPr>
            <p:spPr bwMode="auto">
              <a:xfrm>
                <a:off x="3704721" y="984562"/>
                <a:ext cx="4551771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Rounded Rectangle 48">
                <a:extLst>
                  <a:ext uri="{FF2B5EF4-FFF2-40B4-BE49-F238E27FC236}">
                    <a16:creationId xmlns:a16="http://schemas.microsoft.com/office/drawing/2014/main" id="{DF3CEE54-6186-738B-A6D0-D59CA8B6E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721" y="984562"/>
                <a:ext cx="4551771" cy="65485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8FD5A6BD-9352-15CD-2431-FFE21E8BB694}"/>
                  </a:ext>
                </a:extLst>
              </p:cNvPr>
              <p:cNvSpPr txBox="1"/>
              <p:nvPr/>
            </p:nvSpPr>
            <p:spPr>
              <a:xfrm>
                <a:off x="181766" y="2392029"/>
                <a:ext cx="2647018" cy="618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it-IT" sz="16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sz="1600" b="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6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1600" b="0" i="0">
                              <a:latin typeface="Cambria Math" panose="02040503050406030204" pitchFamily="18" charset="0"/>
                            </a:rPr>
                            <m:t> ∆</m:t>
                          </m:r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8FD5A6BD-9352-15CD-2431-FFE21E8B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6" y="2392029"/>
                <a:ext cx="2647018" cy="618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sellaDiTesto 121">
                <a:extLst>
                  <a:ext uri="{FF2B5EF4-FFF2-40B4-BE49-F238E27FC236}">
                    <a16:creationId xmlns:a16="http://schemas.microsoft.com/office/drawing/2014/main" id="{5B0413C4-6FB8-7D0D-FCD8-89082BE0DFA1}"/>
                  </a:ext>
                </a:extLst>
              </p:cNvPr>
              <p:cNvSpPr txBox="1"/>
              <p:nvPr/>
            </p:nvSpPr>
            <p:spPr>
              <a:xfrm>
                <a:off x="-1567378" y="2102536"/>
                <a:ext cx="614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𝒅𝒊𝒂𝒈𝒐𝒏𝒂𝒍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𝒎𝒂𝒕𝒓𝒊𝒙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2" name="CasellaDiTesto 121">
                <a:extLst>
                  <a:ext uri="{FF2B5EF4-FFF2-40B4-BE49-F238E27FC236}">
                    <a16:creationId xmlns:a16="http://schemas.microsoft.com/office/drawing/2014/main" id="{5B0413C4-6FB8-7D0D-FCD8-89082BE0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378" y="2102536"/>
                <a:ext cx="6145306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87F88D32-1A96-B2B3-DB22-A1AC5C773569}"/>
              </a:ext>
            </a:extLst>
          </p:cNvPr>
          <p:cNvCxnSpPr>
            <a:cxnSpLocks/>
          </p:cNvCxnSpPr>
          <p:nvPr/>
        </p:nvCxnSpPr>
        <p:spPr>
          <a:xfrm>
            <a:off x="5288051" y="2553764"/>
            <a:ext cx="449361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C1EE3DF8-580E-3C12-80A3-93D61246EA84}"/>
              </a:ext>
            </a:extLst>
          </p:cNvPr>
          <p:cNvCxnSpPr>
            <a:cxnSpLocks/>
          </p:cNvCxnSpPr>
          <p:nvPr/>
        </p:nvCxnSpPr>
        <p:spPr>
          <a:xfrm>
            <a:off x="4274347" y="2514578"/>
            <a:ext cx="461662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33D45A41-9553-E8E8-DE9C-A514A1AEFE6D}"/>
              </a:ext>
            </a:extLst>
          </p:cNvPr>
          <p:cNvSpPr txBox="1"/>
          <p:nvPr/>
        </p:nvSpPr>
        <p:spPr>
          <a:xfrm>
            <a:off x="4074063" y="2551337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n x 1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F58EE8B2-8442-165C-453D-95C7BC4CC364}"/>
              </a:ext>
            </a:extLst>
          </p:cNvPr>
          <p:cNvSpPr txBox="1"/>
          <p:nvPr/>
        </p:nvSpPr>
        <p:spPr>
          <a:xfrm>
            <a:off x="5228713" y="2538113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b x 1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8DCD7F45-4ADA-346E-B728-2D46392CB870}"/>
              </a:ext>
            </a:extLst>
          </p:cNvPr>
          <p:cNvSpPr txBox="1"/>
          <p:nvPr/>
        </p:nvSpPr>
        <p:spPr>
          <a:xfrm>
            <a:off x="3037264" y="1781689"/>
            <a:ext cx="11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unknowns</a:t>
            </a:r>
            <a:endParaRPr lang="it-IT" dirty="0">
              <a:highlight>
                <a:srgbClr val="FF00FF"/>
              </a:highlight>
            </a:endParaRP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CA6BDD65-8674-5770-B0BD-CAC901444B55}"/>
              </a:ext>
            </a:extLst>
          </p:cNvPr>
          <p:cNvSpPr txBox="1"/>
          <p:nvPr/>
        </p:nvSpPr>
        <p:spPr>
          <a:xfrm>
            <a:off x="6298800" y="1876865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 x 1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661047C6-E17B-E038-683D-530F1667D1D7}"/>
              </a:ext>
            </a:extLst>
          </p:cNvPr>
          <p:cNvSpPr txBox="1"/>
          <p:nvPr/>
        </p:nvSpPr>
        <p:spPr>
          <a:xfrm>
            <a:off x="7641612" y="1894345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 x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1" name="Input penna 160">
                <a:extLst>
                  <a:ext uri="{FF2B5EF4-FFF2-40B4-BE49-F238E27FC236}">
                    <a16:creationId xmlns:a16="http://schemas.microsoft.com/office/drawing/2014/main" id="{0DAB7C0D-DF8F-8F02-4999-C994E34A6802}"/>
                  </a:ext>
                </a:extLst>
              </p14:cNvPr>
              <p14:cNvContentPartPr/>
              <p14:nvPr/>
            </p14:nvContentPartPr>
            <p14:xfrm>
              <a:off x="2007699" y="2357520"/>
              <a:ext cx="360" cy="360"/>
            </p14:xfrm>
          </p:contentPart>
        </mc:Choice>
        <mc:Fallback xmlns="">
          <p:pic>
            <p:nvPicPr>
              <p:cNvPr id="161" name="Input penna 160">
                <a:extLst>
                  <a:ext uri="{FF2B5EF4-FFF2-40B4-BE49-F238E27FC236}">
                    <a16:creationId xmlns:a16="http://schemas.microsoft.com/office/drawing/2014/main" id="{0DAB7C0D-DF8F-8F02-4999-C994E34A680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998699" y="2348520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64" name="CasellaDiTesto 163">
            <a:extLst>
              <a:ext uri="{FF2B5EF4-FFF2-40B4-BE49-F238E27FC236}">
                <a16:creationId xmlns:a16="http://schemas.microsoft.com/office/drawing/2014/main" id="{5D4090D4-A54C-AB3D-B3F0-E67498B88C84}"/>
              </a:ext>
            </a:extLst>
          </p:cNvPr>
          <p:cNvSpPr txBox="1"/>
          <p:nvPr/>
        </p:nvSpPr>
        <p:spPr>
          <a:xfrm>
            <a:off x="614332" y="3505276"/>
            <a:ext cx="57200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/>
              <a:t>In </a:t>
            </a:r>
            <a:r>
              <a:rPr lang="it-IT" sz="1600" dirty="0" err="1"/>
              <a:t>this</a:t>
            </a:r>
            <a:r>
              <a:rPr lang="it-IT" sz="1600" dirty="0"/>
              <a:t> paper </a:t>
            </a:r>
            <a:r>
              <a:rPr lang="it-IT" sz="1600" dirty="0" err="1"/>
              <a:t>here</a:t>
            </a:r>
            <a:r>
              <a:rPr lang="it-IT" sz="1600" dirty="0"/>
              <a:t>:  </a:t>
            </a:r>
            <a:r>
              <a:rPr lang="it-IT" sz="1600" b="0" i="0" u="none" strike="noStrike" dirty="0">
                <a:solidFill>
                  <a:srgbClr val="00B0F0"/>
                </a:solidFill>
                <a:effectLst/>
                <a:latin typeface="NexusSans"/>
                <a:hlinkClick r:id="rId19" tooltip="Persistent link using digital object identifier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https://doi.org/10.1016/j.jngse.2015.11.036</a:t>
            </a:r>
            <a:endParaRPr lang="it-IT" sz="1600" b="0" i="0" u="none" strike="noStrike" dirty="0">
              <a:solidFill>
                <a:srgbClr val="00B0F0"/>
              </a:solidFill>
              <a:effectLst/>
              <a:latin typeface="NexusSans"/>
            </a:endParaRPr>
          </a:p>
          <a:p>
            <a:r>
              <a:rPr lang="it-IT" sz="1600" dirty="0" err="1"/>
              <a:t>They</a:t>
            </a:r>
            <a:r>
              <a:rPr lang="it-IT" sz="1600" dirty="0"/>
              <a:t> use </a:t>
            </a:r>
            <a:r>
              <a:rPr lang="it-IT" sz="1600" dirty="0" err="1"/>
              <a:t>this</a:t>
            </a:r>
            <a:r>
              <a:rPr lang="it-IT" sz="1600" dirty="0"/>
              <a:t> </a:t>
            </a:r>
            <a:r>
              <a:rPr lang="it-IT" sz="1600" dirty="0" err="1"/>
              <a:t>methodology</a:t>
            </a:r>
            <a:r>
              <a:rPr lang="it-IT" sz="1600" dirty="0"/>
              <a:t> for the </a:t>
            </a:r>
            <a:r>
              <a:rPr lang="it-IT" sz="1600" dirty="0" err="1"/>
              <a:t>boundary</a:t>
            </a:r>
            <a:r>
              <a:rPr lang="it-IT" sz="1600" dirty="0"/>
              <a:t> </a:t>
            </a:r>
            <a:r>
              <a:rPr lang="it-IT" sz="1600" dirty="0" err="1"/>
              <a:t>conditions</a:t>
            </a:r>
            <a:r>
              <a:rPr lang="it-IT" sz="1600" dirty="0"/>
              <a:t>:</a:t>
            </a:r>
          </a:p>
        </p:txBody>
      </p:sp>
      <p:sp>
        <p:nvSpPr>
          <p:cNvPr id="170" name="CasellaDiTesto 169">
            <a:extLst>
              <a:ext uri="{FF2B5EF4-FFF2-40B4-BE49-F238E27FC236}">
                <a16:creationId xmlns:a16="http://schemas.microsoft.com/office/drawing/2014/main" id="{2684A860-177C-C1D8-7531-BC734D10E00A}"/>
              </a:ext>
            </a:extLst>
          </p:cNvPr>
          <p:cNvSpPr txBox="1"/>
          <p:nvPr/>
        </p:nvSpPr>
        <p:spPr>
          <a:xfrm>
            <a:off x="567443" y="4693098"/>
            <a:ext cx="68817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 err="1"/>
              <a:t>When</a:t>
            </a:r>
            <a:r>
              <a:rPr lang="it-IT" sz="1600" dirty="0"/>
              <a:t> I </a:t>
            </a:r>
            <a:r>
              <a:rPr lang="it-IT" sz="1600" dirty="0" err="1"/>
              <a:t>tried</a:t>
            </a:r>
            <a:r>
              <a:rPr lang="it-IT" sz="1600" dirty="0"/>
              <a:t> to </a:t>
            </a:r>
            <a:r>
              <a:rPr lang="it-IT" sz="1600" dirty="0" err="1"/>
              <a:t>implement</a:t>
            </a:r>
            <a:r>
              <a:rPr lang="it-IT" sz="1600" dirty="0"/>
              <a:t> </a:t>
            </a:r>
            <a:r>
              <a:rPr lang="it-IT" sz="1600" dirty="0" err="1"/>
              <a:t>this</a:t>
            </a:r>
            <a:r>
              <a:rPr lang="it-IT" sz="1600" dirty="0"/>
              <a:t> I </a:t>
            </a:r>
            <a:r>
              <a:rPr lang="it-IT" sz="1600" dirty="0" err="1"/>
              <a:t>was</a:t>
            </a:r>
            <a:r>
              <a:rPr lang="it-IT" sz="1600" dirty="0"/>
              <a:t> </a:t>
            </a:r>
            <a:r>
              <a:rPr lang="it-IT" sz="1600" dirty="0" err="1"/>
              <a:t>obtaining</a:t>
            </a:r>
            <a:r>
              <a:rPr lang="it-IT" sz="1600" dirty="0"/>
              <a:t> </a:t>
            </a:r>
            <a:r>
              <a:rPr lang="it-IT" sz="1600" dirty="0" err="1"/>
              <a:t>oscillating</a:t>
            </a:r>
            <a:r>
              <a:rPr lang="it-IT" sz="1600" dirty="0"/>
              <a:t> </a:t>
            </a:r>
            <a:r>
              <a:rPr lang="it-IT" sz="1600" dirty="0" err="1"/>
              <a:t>behaviours</a:t>
            </a:r>
            <a:r>
              <a:rPr lang="it-IT" sz="1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CasellaDiTesto 170">
                <a:extLst>
                  <a:ext uri="{FF2B5EF4-FFF2-40B4-BE49-F238E27FC236}">
                    <a16:creationId xmlns:a16="http://schemas.microsoft.com/office/drawing/2014/main" id="{78E5EB47-A243-6638-0244-F38C7974BDD0}"/>
                  </a:ext>
                </a:extLst>
              </p:cNvPr>
              <p:cNvSpPr txBox="1"/>
              <p:nvPr/>
            </p:nvSpPr>
            <p:spPr>
              <a:xfrm>
                <a:off x="1139938" y="4154883"/>
                <a:ext cx="6145306" cy="4413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it-IT" b="1" smtClean="0">
                        <a:latin typeface="Cambria Math" panose="02040503050406030204" pitchFamily="18" charset="0"/>
                      </a:rPr>
                      <m:t>𝚽</m:t>
                    </m:r>
                    <m:sSup>
                      <m:sSupPr>
                        <m:ctrlPr>
                          <a:rPr lang="it-IT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b="0" i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it-IT" b="1" i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it-IT" b="0" i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it-IT" b="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p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b="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b="1" i="0">
                        <a:latin typeface="Cambria Math" panose="02040503050406030204" pitchFamily="18" charset="0"/>
                      </a:rPr>
                      <m:t>𝚽</m:t>
                    </m:r>
                    <m:sSup>
                      <m:sSupPr>
                        <m:ctrlPr>
                          <a:rPr lang="it-IT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1" i="1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it-IT" b="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b="1" i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it-IT" b="1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it-IT" b="1" i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it-I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it-IT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it-IT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𝑮</m:t>
                                    </m:r>
                                  </m:e>
                                  <m:sub>
                                    <m:r>
                                      <a:rPr lang="it-IT" b="1" i="1">
                                        <a:latin typeface="Cambria Math" panose="02040503050406030204" pitchFamily="18" charset="0"/>
                                      </a:rPr>
                                      <m:t>𝒆𝒙𝒕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it-IT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it-IT" b="1" i="1">
                                <a:latin typeface="Cambria Math" panose="02040503050406030204" pitchFamily="18" charset="0"/>
                              </a:rPr>
                              <m:t>𝒆𝒙𝒕</m:t>
                            </m:r>
                          </m:sub>
                        </m:sSub>
                      </m:e>
                      <m:sup>
                        <m:r>
                          <a:rPr lang="it-IT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171" name="CasellaDiTesto 170">
                <a:extLst>
                  <a:ext uri="{FF2B5EF4-FFF2-40B4-BE49-F238E27FC236}">
                    <a16:creationId xmlns:a16="http://schemas.microsoft.com/office/drawing/2014/main" id="{78E5EB47-A243-6638-0244-F38C7974B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9938" y="4154883"/>
                <a:ext cx="6145306" cy="441339"/>
              </a:xfrm>
              <a:prstGeom prst="rect">
                <a:avLst/>
              </a:prstGeom>
              <a:blipFill>
                <a:blip r:embed="rId2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824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/>
          </a:bodyPr>
          <a:lstStyle/>
          <a:p>
            <a:r>
              <a:rPr lang="it-IT" dirty="0"/>
              <a:t>Matrix </a:t>
            </a:r>
            <a:r>
              <a:rPr lang="it-IT" dirty="0" err="1"/>
              <a:t>construction</a:t>
            </a:r>
            <a:r>
              <a:rPr lang="it-IT" dirty="0"/>
              <a:t> (</a:t>
            </a:r>
            <a:r>
              <a:rPr lang="it-IT" dirty="0" err="1"/>
              <a:t>continuity</a:t>
            </a:r>
            <a:r>
              <a:rPr lang="it-IT" dirty="0"/>
              <a:t> </a:t>
            </a:r>
            <a:r>
              <a:rPr lang="it-IT" dirty="0" err="1"/>
              <a:t>eq</a:t>
            </a:r>
            <a:r>
              <a:rPr lang="it-IT" dirty="0"/>
              <a:t>)</a:t>
            </a:r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253D4B2D-2D29-B915-04DA-76852F97F827}"/>
              </a:ext>
            </a:extLst>
          </p:cNvPr>
          <p:cNvGrpSpPr/>
          <p:nvPr/>
        </p:nvGrpSpPr>
        <p:grpSpPr>
          <a:xfrm>
            <a:off x="3364725" y="3612434"/>
            <a:ext cx="2914178" cy="920826"/>
            <a:chOff x="4836406" y="1998644"/>
            <a:chExt cx="2914178" cy="920826"/>
          </a:xfrm>
        </p:grpSpPr>
        <p:sp>
          <p:nvSpPr>
            <p:cNvPr id="5" name="Rettangolo 4">
              <a:extLst>
                <a:ext uri="{FF2B5EF4-FFF2-40B4-BE49-F238E27FC236}">
                  <a16:creationId xmlns:a16="http://schemas.microsoft.com/office/drawing/2014/main" id="{9344FC33-1900-02F6-1694-273F572CE90D}"/>
                </a:ext>
              </a:extLst>
            </p:cNvPr>
            <p:cNvSpPr/>
            <p:nvPr/>
          </p:nvSpPr>
          <p:spPr>
            <a:xfrm>
              <a:off x="4836406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PHI</a:t>
              </a:r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6F3D25A6-7BB7-1193-FFA8-9390B705A28B}"/>
                </a:ext>
              </a:extLst>
            </p:cNvPr>
            <p:cNvSpPr/>
            <p:nvPr/>
          </p:nvSpPr>
          <p:spPr>
            <a:xfrm>
              <a:off x="5836295" y="199864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03313AAB-0E93-75D0-D7E6-FECF03A9594F}"/>
                </a:ext>
              </a:extLst>
            </p:cNvPr>
            <p:cNvSpPr/>
            <p:nvPr/>
          </p:nvSpPr>
          <p:spPr>
            <a:xfrm>
              <a:off x="6836184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II</a:t>
              </a:r>
            </a:p>
          </p:txBody>
        </p:sp>
      </p:grp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D2750CA2-F931-5DF6-C0ED-A822E9A2E191}"/>
              </a:ext>
            </a:extLst>
          </p:cNvPr>
          <p:cNvSpPr txBox="1"/>
          <p:nvPr/>
        </p:nvSpPr>
        <p:spPr>
          <a:xfrm>
            <a:off x="2838606" y="3891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7083FBD-70F7-BC83-B9EE-E2886006D7D7}"/>
              </a:ext>
            </a:extLst>
          </p:cNvPr>
          <p:cNvSpPr txBox="1"/>
          <p:nvPr/>
        </p:nvSpPr>
        <p:spPr>
          <a:xfrm>
            <a:off x="3666273" y="3220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0CEAF8D5-60BA-C92F-9B01-88A53E16ECF7}"/>
              </a:ext>
            </a:extLst>
          </p:cNvPr>
          <p:cNvSpPr txBox="1"/>
          <p:nvPr/>
        </p:nvSpPr>
        <p:spPr>
          <a:xfrm>
            <a:off x="4624319" y="32040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5E2106EE-8F18-FD98-51FD-761C6A9E6225}"/>
              </a:ext>
            </a:extLst>
          </p:cNvPr>
          <p:cNvSpPr txBox="1"/>
          <p:nvPr/>
        </p:nvSpPr>
        <p:spPr>
          <a:xfrm>
            <a:off x="5652888" y="32201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61FEDAD8-076D-277E-D217-68A5A8F0622C}"/>
              </a:ext>
            </a:extLst>
          </p:cNvPr>
          <p:cNvCxnSpPr/>
          <p:nvPr/>
        </p:nvCxnSpPr>
        <p:spPr>
          <a:xfrm>
            <a:off x="3359947" y="3641812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3B4B0964-5603-60A6-1A38-C7096B58B8A8}"/>
              </a:ext>
            </a:extLst>
          </p:cNvPr>
          <p:cNvCxnSpPr/>
          <p:nvPr/>
        </p:nvCxnSpPr>
        <p:spPr>
          <a:xfrm>
            <a:off x="5364503" y="3605134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0E87B6B-DF2C-8617-E662-37383024C906}"/>
              </a:ext>
            </a:extLst>
          </p:cNvPr>
          <p:cNvSpPr txBox="1"/>
          <p:nvPr/>
        </p:nvSpPr>
        <p:spPr>
          <a:xfrm>
            <a:off x="1480607" y="3651137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Continuity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equation</a:t>
            </a:r>
            <a:endParaRPr lang="it-IT" dirty="0"/>
          </a:p>
        </p:txBody>
      </p:sp>
      <p:grpSp>
        <p:nvGrpSpPr>
          <p:cNvPr id="50" name="Gruppo 49">
            <a:extLst>
              <a:ext uri="{FF2B5EF4-FFF2-40B4-BE49-F238E27FC236}">
                <a16:creationId xmlns:a16="http://schemas.microsoft.com/office/drawing/2014/main" id="{4E3A674D-CFF9-29F6-DAA1-1F5501F57D25}"/>
              </a:ext>
            </a:extLst>
          </p:cNvPr>
          <p:cNvGrpSpPr/>
          <p:nvPr/>
        </p:nvGrpSpPr>
        <p:grpSpPr>
          <a:xfrm>
            <a:off x="6780663" y="3595909"/>
            <a:ext cx="914400" cy="1959166"/>
            <a:chOff x="4836406" y="2005070"/>
            <a:chExt cx="914400" cy="1959166"/>
          </a:xfrm>
        </p:grpSpPr>
        <p:sp>
          <p:nvSpPr>
            <p:cNvPr id="53" name="Rettangolo 52">
              <a:extLst>
                <a:ext uri="{FF2B5EF4-FFF2-40B4-BE49-F238E27FC236}">
                  <a16:creationId xmlns:a16="http://schemas.microsoft.com/office/drawing/2014/main" id="{38D7C3E5-315C-8389-23F4-860CFF9461B4}"/>
                </a:ext>
              </a:extLst>
            </p:cNvPr>
            <p:cNvSpPr/>
            <p:nvPr/>
          </p:nvSpPr>
          <p:spPr>
            <a:xfrm>
              <a:off x="4836406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</a:t>
              </a:r>
            </a:p>
          </p:txBody>
        </p:sp>
        <p:sp>
          <p:nvSpPr>
            <p:cNvPr id="54" name="Rettangolo 53">
              <a:extLst>
                <a:ext uri="{FF2B5EF4-FFF2-40B4-BE49-F238E27FC236}">
                  <a16:creationId xmlns:a16="http://schemas.microsoft.com/office/drawing/2014/main" id="{2C63F9D2-CC0A-B7BD-A932-18FBACBAE1C7}"/>
                </a:ext>
              </a:extLst>
            </p:cNvPr>
            <p:cNvSpPr/>
            <p:nvPr/>
          </p:nvSpPr>
          <p:spPr>
            <a:xfrm>
              <a:off x="4836406" y="3049836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</p:grp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CA21BA36-D89E-D22C-0681-2780E6276850}"/>
              </a:ext>
            </a:extLst>
          </p:cNvPr>
          <p:cNvSpPr txBox="1"/>
          <p:nvPr/>
        </p:nvSpPr>
        <p:spPr>
          <a:xfrm>
            <a:off x="7705751" y="389139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9C312741-F790-3936-1A76-F51AD8B2FDCA}"/>
              </a:ext>
            </a:extLst>
          </p:cNvPr>
          <p:cNvSpPr txBox="1"/>
          <p:nvPr/>
        </p:nvSpPr>
        <p:spPr>
          <a:xfrm>
            <a:off x="7705751" y="485812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47305508-6A98-5A16-C093-9525A768C199}"/>
              </a:ext>
            </a:extLst>
          </p:cNvPr>
          <p:cNvSpPr txBox="1"/>
          <p:nvPr/>
        </p:nvSpPr>
        <p:spPr>
          <a:xfrm>
            <a:off x="7055947" y="31959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FFA54F01-97A2-9633-C585-9D81791387C4}"/>
              </a:ext>
            </a:extLst>
          </p:cNvPr>
          <p:cNvSpPr txBox="1"/>
          <p:nvPr/>
        </p:nvSpPr>
        <p:spPr>
          <a:xfrm>
            <a:off x="8122699" y="4065100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=</a:t>
            </a:r>
          </a:p>
        </p:txBody>
      </p:sp>
      <p:sp>
        <p:nvSpPr>
          <p:cNvPr id="66" name="Rettangolo 65">
            <a:extLst>
              <a:ext uri="{FF2B5EF4-FFF2-40B4-BE49-F238E27FC236}">
                <a16:creationId xmlns:a16="http://schemas.microsoft.com/office/drawing/2014/main" id="{C98A06FE-69B7-CDD8-0509-A0A0AF6E2EA5}"/>
              </a:ext>
            </a:extLst>
          </p:cNvPr>
          <p:cNvSpPr/>
          <p:nvPr/>
        </p:nvSpPr>
        <p:spPr>
          <a:xfrm>
            <a:off x="8729418" y="359590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TN_p</a:t>
            </a:r>
            <a:endParaRPr lang="it-IT" dirty="0"/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D60DA6BC-8FF4-B6E1-7991-63476E5B2CC7}"/>
              </a:ext>
            </a:extLst>
          </p:cNvPr>
          <p:cNvSpPr txBox="1"/>
          <p:nvPr/>
        </p:nvSpPr>
        <p:spPr>
          <a:xfrm>
            <a:off x="9004702" y="31959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grpSp>
        <p:nvGrpSpPr>
          <p:cNvPr id="71" name="Gruppo 70">
            <a:extLst>
              <a:ext uri="{FF2B5EF4-FFF2-40B4-BE49-F238E27FC236}">
                <a16:creationId xmlns:a16="http://schemas.microsoft.com/office/drawing/2014/main" id="{AF35FA2F-1162-050F-5581-21CA5CF8FC88}"/>
              </a:ext>
            </a:extLst>
          </p:cNvPr>
          <p:cNvGrpSpPr/>
          <p:nvPr/>
        </p:nvGrpSpPr>
        <p:grpSpPr>
          <a:xfrm>
            <a:off x="9731575" y="1160686"/>
            <a:ext cx="1848943" cy="1848943"/>
            <a:chOff x="9487126" y="1504623"/>
            <a:chExt cx="1848943" cy="1848943"/>
          </a:xfrm>
        </p:grpSpPr>
        <p:cxnSp>
          <p:nvCxnSpPr>
            <p:cNvPr id="72" name="Straight Connector 405">
              <a:extLst>
                <a:ext uri="{FF2B5EF4-FFF2-40B4-BE49-F238E27FC236}">
                  <a16:creationId xmlns:a16="http://schemas.microsoft.com/office/drawing/2014/main" id="{9D63B35F-E538-AA2D-EB35-FD394F15C180}"/>
                </a:ext>
              </a:extLst>
            </p:cNvPr>
            <p:cNvCxnSpPr/>
            <p:nvPr/>
          </p:nvCxnSpPr>
          <p:spPr>
            <a:xfrm rot="16200000" flipV="1">
              <a:off x="10411598" y="1508288"/>
              <a:ext cx="0" cy="1848943"/>
            </a:xfrm>
            <a:prstGeom prst="line">
              <a:avLst/>
            </a:prstGeom>
            <a:ln w="1143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405">
              <a:extLst>
                <a:ext uri="{FF2B5EF4-FFF2-40B4-BE49-F238E27FC236}">
                  <a16:creationId xmlns:a16="http://schemas.microsoft.com/office/drawing/2014/main" id="{2CBF4767-8C11-C06F-4925-FEE0322EAE4C}"/>
                </a:ext>
              </a:extLst>
            </p:cNvPr>
            <p:cNvCxnSpPr/>
            <p:nvPr/>
          </p:nvCxnSpPr>
          <p:spPr>
            <a:xfrm flipV="1">
              <a:off x="10429177" y="1504623"/>
              <a:ext cx="0" cy="1848943"/>
            </a:xfrm>
            <a:prstGeom prst="line">
              <a:avLst/>
            </a:prstGeom>
            <a:ln w="114300"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405">
              <a:extLst>
                <a:ext uri="{FF2B5EF4-FFF2-40B4-BE49-F238E27FC236}">
                  <a16:creationId xmlns:a16="http://schemas.microsoft.com/office/drawing/2014/main" id="{A1BCBDA9-D56E-320E-C497-38D9E62EA7BD}"/>
                </a:ext>
              </a:extLst>
            </p:cNvPr>
            <p:cNvCxnSpPr/>
            <p:nvPr/>
          </p:nvCxnSpPr>
          <p:spPr>
            <a:xfrm flipV="1">
              <a:off x="10429177" y="1985224"/>
              <a:ext cx="0" cy="902750"/>
            </a:xfrm>
            <a:prstGeom prst="line">
              <a:avLst/>
            </a:prstGeom>
            <a:ln w="1143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405">
              <a:extLst>
                <a:ext uri="{FF2B5EF4-FFF2-40B4-BE49-F238E27FC236}">
                  <a16:creationId xmlns:a16="http://schemas.microsoft.com/office/drawing/2014/main" id="{40335818-B0ED-F00C-01D6-09B976111F9C}"/>
                </a:ext>
              </a:extLst>
            </p:cNvPr>
            <p:cNvCxnSpPr/>
            <p:nvPr/>
          </p:nvCxnSpPr>
          <p:spPr>
            <a:xfrm rot="16200000" flipV="1">
              <a:off x="10419449" y="1979458"/>
              <a:ext cx="0" cy="902750"/>
            </a:xfrm>
            <a:prstGeom prst="line">
              <a:avLst/>
            </a:prstGeom>
            <a:ln w="1143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Ovale 77">
            <a:extLst>
              <a:ext uri="{FF2B5EF4-FFF2-40B4-BE49-F238E27FC236}">
                <a16:creationId xmlns:a16="http://schemas.microsoft.com/office/drawing/2014/main" id="{1CF6CC9F-19B7-C3FF-9FE8-0162EF2B29EE}"/>
              </a:ext>
            </a:extLst>
          </p:cNvPr>
          <p:cNvSpPr/>
          <p:nvPr/>
        </p:nvSpPr>
        <p:spPr>
          <a:xfrm>
            <a:off x="9527490" y="197974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79" name="Ovale 78">
            <a:extLst>
              <a:ext uri="{FF2B5EF4-FFF2-40B4-BE49-F238E27FC236}">
                <a16:creationId xmlns:a16="http://schemas.microsoft.com/office/drawing/2014/main" id="{B403D1B9-C80A-D993-40BD-954193A8EF7F}"/>
              </a:ext>
            </a:extLst>
          </p:cNvPr>
          <p:cNvSpPr/>
          <p:nvPr/>
        </p:nvSpPr>
        <p:spPr>
          <a:xfrm>
            <a:off x="11497011" y="1979743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0" name="Ovale 79">
            <a:extLst>
              <a:ext uri="{FF2B5EF4-FFF2-40B4-BE49-F238E27FC236}">
                <a16:creationId xmlns:a16="http://schemas.microsoft.com/office/drawing/2014/main" id="{0A12DB0F-F41F-972C-1FD4-01F143642802}"/>
              </a:ext>
            </a:extLst>
          </p:cNvPr>
          <p:cNvSpPr/>
          <p:nvPr/>
        </p:nvSpPr>
        <p:spPr>
          <a:xfrm>
            <a:off x="10566622" y="987615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1" name="Ovale 80">
            <a:extLst>
              <a:ext uri="{FF2B5EF4-FFF2-40B4-BE49-F238E27FC236}">
                <a16:creationId xmlns:a16="http://schemas.microsoft.com/office/drawing/2014/main" id="{750465FB-BA70-9034-CC4B-EB6CFFDC70CE}"/>
              </a:ext>
            </a:extLst>
          </p:cNvPr>
          <p:cNvSpPr/>
          <p:nvPr/>
        </p:nvSpPr>
        <p:spPr>
          <a:xfrm>
            <a:off x="10566622" y="2978048"/>
            <a:ext cx="214008" cy="21785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DB1C3C4F-E52B-DCFB-5B6C-350EB4575787}"/>
              </a:ext>
            </a:extLst>
          </p:cNvPr>
          <p:cNvSpPr/>
          <p:nvPr/>
        </p:nvSpPr>
        <p:spPr>
          <a:xfrm>
            <a:off x="10544151" y="1953449"/>
            <a:ext cx="258950" cy="263608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0D19AB6-CA98-878E-ECA0-1B8D8D1F8CF3}"/>
              </a:ext>
            </a:extLst>
          </p:cNvPr>
          <p:cNvSpPr/>
          <p:nvPr/>
        </p:nvSpPr>
        <p:spPr>
          <a:xfrm>
            <a:off x="10208575" y="1619559"/>
            <a:ext cx="916426" cy="934205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93C08EE6-7B62-6B96-EEDB-FF5A33A2DF14}"/>
              </a:ext>
            </a:extLst>
          </p:cNvPr>
          <p:cNvSpPr txBox="1"/>
          <p:nvPr/>
        </p:nvSpPr>
        <p:spPr>
          <a:xfrm>
            <a:off x="10983592" y="247817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cv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70652E9A-8A78-4C93-C675-9CE01C56260A}"/>
                  </a:ext>
                </a:extLst>
              </p:cNvPr>
              <p:cNvSpPr txBox="1"/>
              <p:nvPr/>
            </p:nvSpPr>
            <p:spPr>
              <a:xfrm>
                <a:off x="9307759" y="2092662"/>
                <a:ext cx="4765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70652E9A-8A78-4C93-C675-9CE01C562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7759" y="2092662"/>
                <a:ext cx="476541" cy="369332"/>
              </a:xfrm>
              <a:prstGeom prst="rect">
                <a:avLst/>
              </a:prstGeom>
              <a:blipFill>
                <a:blip r:embed="rId2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F98C6FE-472C-2B01-94F5-B9AD1D81A08B}"/>
                  </a:ext>
                </a:extLst>
              </p:cNvPr>
              <p:cNvSpPr txBox="1"/>
              <p:nvPr/>
            </p:nvSpPr>
            <p:spPr>
              <a:xfrm>
                <a:off x="10273268" y="2041751"/>
                <a:ext cx="4491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6" name="CasellaDiTesto 85">
                <a:extLst>
                  <a:ext uri="{FF2B5EF4-FFF2-40B4-BE49-F238E27FC236}">
                    <a16:creationId xmlns:a16="http://schemas.microsoft.com/office/drawing/2014/main" id="{BF98C6FE-472C-2B01-94F5-B9AD1D81A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3268" y="2041751"/>
                <a:ext cx="44916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0DE811A7-2B86-0000-AAAF-D1E29F512535}"/>
                  </a:ext>
                </a:extLst>
              </p:cNvPr>
              <p:cNvSpPr txBox="1"/>
              <p:nvPr/>
            </p:nvSpPr>
            <p:spPr>
              <a:xfrm>
                <a:off x="10432694" y="3095392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7" name="CasellaDiTesto 86">
                <a:extLst>
                  <a:ext uri="{FF2B5EF4-FFF2-40B4-BE49-F238E27FC236}">
                    <a16:creationId xmlns:a16="http://schemas.microsoft.com/office/drawing/2014/main" id="{0DE811A7-2B86-0000-AAAF-D1E29F512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2694" y="3095392"/>
                <a:ext cx="481863" cy="369332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FBAE9C1B-A935-8642-73C1-30948367B8CB}"/>
                  </a:ext>
                </a:extLst>
              </p:cNvPr>
              <p:cNvSpPr txBox="1"/>
              <p:nvPr/>
            </p:nvSpPr>
            <p:spPr>
              <a:xfrm>
                <a:off x="11343535" y="2093407"/>
                <a:ext cx="4818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8" name="CasellaDiTesto 87">
                <a:extLst>
                  <a:ext uri="{FF2B5EF4-FFF2-40B4-BE49-F238E27FC236}">
                    <a16:creationId xmlns:a16="http://schemas.microsoft.com/office/drawing/2014/main" id="{FBAE9C1B-A935-8642-73C1-30948367B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3535" y="2093407"/>
                <a:ext cx="481863" cy="369332"/>
              </a:xfrm>
              <a:prstGeom prst="rect">
                <a:avLst/>
              </a:prstGeom>
              <a:blipFill>
                <a:blip r:embed="rId5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1D3B9029-0756-FE83-B5B1-C8059C424AD8}"/>
                  </a:ext>
                </a:extLst>
              </p:cNvPr>
              <p:cNvSpPr txBox="1"/>
              <p:nvPr/>
            </p:nvSpPr>
            <p:spPr>
              <a:xfrm>
                <a:off x="10881301" y="929186"/>
                <a:ext cx="49160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89" name="CasellaDiTesto 88">
                <a:extLst>
                  <a:ext uri="{FF2B5EF4-FFF2-40B4-BE49-F238E27FC236}">
                    <a16:creationId xmlns:a16="http://schemas.microsoft.com/office/drawing/2014/main" id="{1D3B9029-0756-FE83-B5B1-C8059C424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01" y="929186"/>
                <a:ext cx="491609" cy="369332"/>
              </a:xfrm>
              <a:prstGeom prst="rect">
                <a:avLst/>
              </a:prstGeom>
              <a:blipFill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5513E3FD-81D3-1916-370C-9BE17849D96E}"/>
              </a:ext>
            </a:extLst>
          </p:cNvPr>
          <p:cNvCxnSpPr>
            <a:stCxn id="82" idx="7"/>
          </p:cNvCxnSpPr>
          <p:nvPr/>
        </p:nvCxnSpPr>
        <p:spPr>
          <a:xfrm flipV="1">
            <a:off x="10765179" y="1675432"/>
            <a:ext cx="574587" cy="31662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1DD3AC3-CC76-3335-C979-CB8223C42CD0}"/>
                  </a:ext>
                </a:extLst>
              </p:cNvPr>
              <p:cNvSpPr txBox="1"/>
              <p:nvPr/>
            </p:nvSpPr>
            <p:spPr>
              <a:xfrm>
                <a:off x="11037540" y="1321873"/>
                <a:ext cx="808490" cy="38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   </m:t>
                          </m:r>
                          <m:r>
                            <a:rPr kumimoji="0" lang="it-IT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0" lang="it-I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1" name="CasellaDiTesto 90">
                <a:extLst>
                  <a:ext uri="{FF2B5EF4-FFF2-40B4-BE49-F238E27FC236}">
                    <a16:creationId xmlns:a16="http://schemas.microsoft.com/office/drawing/2014/main" id="{E1DD3AC3-CC76-3335-C979-CB8223C42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7540" y="1321873"/>
                <a:ext cx="808490" cy="3815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CDA80DB-6240-3436-F1DA-47A26853936E}"/>
                  </a:ext>
                </a:extLst>
              </p:cNvPr>
              <p:cNvSpPr txBox="1"/>
              <p:nvPr/>
            </p:nvSpPr>
            <p:spPr>
              <a:xfrm>
                <a:off x="9764539" y="1619559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2" name="CasellaDiTesto 91">
                <a:extLst>
                  <a:ext uri="{FF2B5EF4-FFF2-40B4-BE49-F238E27FC236}">
                    <a16:creationId xmlns:a16="http://schemas.microsoft.com/office/drawing/2014/main" id="{5CDA80DB-6240-3436-F1DA-47A268539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4539" y="1619559"/>
                <a:ext cx="508729" cy="3172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Connettore 2 92">
            <a:extLst>
              <a:ext uri="{FF2B5EF4-FFF2-40B4-BE49-F238E27FC236}">
                <a16:creationId xmlns:a16="http://schemas.microsoft.com/office/drawing/2014/main" id="{28C71784-5E89-4512-687A-0C4296474B79}"/>
              </a:ext>
            </a:extLst>
          </p:cNvPr>
          <p:cNvCxnSpPr/>
          <p:nvPr/>
        </p:nvCxnSpPr>
        <p:spPr>
          <a:xfrm>
            <a:off x="10068986" y="2085157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2 93">
            <a:extLst>
              <a:ext uri="{FF2B5EF4-FFF2-40B4-BE49-F238E27FC236}">
                <a16:creationId xmlns:a16="http://schemas.microsoft.com/office/drawing/2014/main" id="{D0A0B08F-AA20-125F-E582-4ADC83A9C748}"/>
              </a:ext>
            </a:extLst>
          </p:cNvPr>
          <p:cNvCxnSpPr/>
          <p:nvPr/>
        </p:nvCxnSpPr>
        <p:spPr>
          <a:xfrm rot="16200000">
            <a:off x="10508255" y="2533294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2 94">
            <a:extLst>
              <a:ext uri="{FF2B5EF4-FFF2-40B4-BE49-F238E27FC236}">
                <a16:creationId xmlns:a16="http://schemas.microsoft.com/office/drawing/2014/main" id="{52DCD4A3-B6F0-A6E2-061E-651744339A7A}"/>
              </a:ext>
            </a:extLst>
          </p:cNvPr>
          <p:cNvCxnSpPr/>
          <p:nvPr/>
        </p:nvCxnSpPr>
        <p:spPr>
          <a:xfrm rot="5400000" flipV="1">
            <a:off x="10506221" y="1641974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2 95">
            <a:extLst>
              <a:ext uri="{FF2B5EF4-FFF2-40B4-BE49-F238E27FC236}">
                <a16:creationId xmlns:a16="http://schemas.microsoft.com/office/drawing/2014/main" id="{13F3A5C5-7369-9532-5E36-FA28F2AB28FA}"/>
              </a:ext>
            </a:extLst>
          </p:cNvPr>
          <p:cNvCxnSpPr/>
          <p:nvPr/>
        </p:nvCxnSpPr>
        <p:spPr>
          <a:xfrm flipH="1">
            <a:off x="10944680" y="2088667"/>
            <a:ext cx="330740" cy="0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83A0E389-BD87-86F1-5E02-D3AF947D4E20}"/>
                  </a:ext>
                </a:extLst>
              </p:cNvPr>
              <p:cNvSpPr txBox="1"/>
              <p:nvPr/>
            </p:nvSpPr>
            <p:spPr>
              <a:xfrm>
                <a:off x="10210417" y="1266231"/>
                <a:ext cx="515782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7" name="CasellaDiTesto 96">
                <a:extLst>
                  <a:ext uri="{FF2B5EF4-FFF2-40B4-BE49-F238E27FC236}">
                    <a16:creationId xmlns:a16="http://schemas.microsoft.com/office/drawing/2014/main" id="{83A0E389-BD87-86F1-5E02-D3AF947D4E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0417" y="1266231"/>
                <a:ext cx="515782" cy="3172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C03598C4-1E70-12E8-1A99-D886112F9463}"/>
                  </a:ext>
                </a:extLst>
              </p:cNvPr>
              <p:cNvSpPr txBox="1"/>
              <p:nvPr/>
            </p:nvSpPr>
            <p:spPr>
              <a:xfrm>
                <a:off x="11024355" y="2109806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,3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8" name="CasellaDiTesto 97">
                <a:extLst>
                  <a:ext uri="{FF2B5EF4-FFF2-40B4-BE49-F238E27FC236}">
                    <a16:creationId xmlns:a16="http://schemas.microsoft.com/office/drawing/2014/main" id="{C03598C4-1E70-12E8-1A99-D886112F94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24355" y="2109806"/>
                <a:ext cx="508729" cy="3172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B924F8B3-CF3A-B89E-5A61-0987209471C7}"/>
                  </a:ext>
                </a:extLst>
              </p:cNvPr>
              <p:cNvSpPr txBox="1"/>
              <p:nvPr/>
            </p:nvSpPr>
            <p:spPr>
              <a:xfrm>
                <a:off x="10213700" y="2514578"/>
                <a:ext cx="508729" cy="317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,4</m:t>
                          </m:r>
                        </m:sub>
                      </m:sSub>
                    </m:oMath>
                  </m:oMathPara>
                </a14:m>
                <a:endParaRPr kumimoji="0" lang="it-IT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rebuchet MS" panose="020B060302020202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99" name="CasellaDiTesto 98">
                <a:extLst>
                  <a:ext uri="{FF2B5EF4-FFF2-40B4-BE49-F238E27FC236}">
                    <a16:creationId xmlns:a16="http://schemas.microsoft.com/office/drawing/2014/main" id="{B924F8B3-CF3A-B89E-5A61-098720947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700" y="2514578"/>
                <a:ext cx="508729" cy="31720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ounded Rectangle 48">
                <a:extLst>
                  <a:ext uri="{FF2B5EF4-FFF2-40B4-BE49-F238E27FC236}">
                    <a16:creationId xmlns:a16="http://schemas.microsoft.com/office/drawing/2014/main" id="{37ABDC75-5C2C-F0EC-000F-05BA2DADDAC4}"/>
                  </a:ext>
                </a:extLst>
              </p:cNvPr>
              <p:cNvSpPr/>
              <p:nvPr/>
            </p:nvSpPr>
            <p:spPr bwMode="auto">
              <a:xfrm>
                <a:off x="247781" y="994445"/>
                <a:ext cx="3194056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(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3" name="Rounded Rectangle 48">
                <a:extLst>
                  <a:ext uri="{FF2B5EF4-FFF2-40B4-BE49-F238E27FC236}">
                    <a16:creationId xmlns:a16="http://schemas.microsoft.com/office/drawing/2014/main" id="{37ABDC75-5C2C-F0EC-000F-05BA2DADD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781" y="994445"/>
                <a:ext cx="3194056" cy="654856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E3B68151-B0B3-D6FE-3D3C-73A2F32A67C8}"/>
                  </a:ext>
                </a:extLst>
              </p:cNvPr>
              <p:cNvSpPr txBox="1"/>
              <p:nvPr/>
            </p:nvSpPr>
            <p:spPr>
              <a:xfrm>
                <a:off x="2828786" y="2122676"/>
                <a:ext cx="6145306" cy="387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smtClean="0">
                          <a:latin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it-IT" b="0" i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it-IT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it-I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𝑮</m:t>
                              </m:r>
                            </m:e>
                            <m:sub>
                              <m:r>
                                <a:rPr lang="it-IT" b="1" i="1">
                                  <a:latin typeface="Cambria Math" panose="02040503050406030204" pitchFamily="18" charset="0"/>
                                </a:rPr>
                                <m:t>𝒆𝒙𝒕</m:t>
                              </m:r>
                            </m:sub>
                          </m:sSub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it-IT" b="0" i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it-IT" b="0" i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it-IT" b="1" i="0">
                          <a:latin typeface="Cambria Math" panose="02040503050406030204" pitchFamily="18" charset="0"/>
                        </a:rPr>
                        <m:t>𝚽</m:t>
                      </m:r>
                      <m:sSup>
                        <m:sSupPr>
                          <m:ctrlPr>
                            <a:rPr lang="it-IT" b="1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1" i="1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it-IT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E3B68151-B0B3-D6FE-3D3C-73A2F32A67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8786" y="2122676"/>
                <a:ext cx="6145306" cy="387222"/>
              </a:xfrm>
              <a:prstGeom prst="rect">
                <a:avLst/>
              </a:prstGeom>
              <a:blipFill>
                <a:blip r:embed="rId1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Rounded Rectangle 48">
                <a:extLst>
                  <a:ext uri="{FF2B5EF4-FFF2-40B4-BE49-F238E27FC236}">
                    <a16:creationId xmlns:a16="http://schemas.microsoft.com/office/drawing/2014/main" id="{DF3CEE54-6186-738B-A6D0-D59CA8B6E141}"/>
                  </a:ext>
                </a:extLst>
              </p:cNvPr>
              <p:cNvSpPr/>
              <p:nvPr/>
            </p:nvSpPr>
            <p:spPr bwMode="auto">
              <a:xfrm>
                <a:off x="3704721" y="984562"/>
                <a:ext cx="4551771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lvl="0"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∆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𝑝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 </m:t>
                      </m:r>
                      <m:r>
                        <a:rPr kumimoji="0" lang="it-IT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𝑗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,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𝑛</m:t>
                              </m:r>
                              <m:r>
                                <a:rPr kumimoji="0" lang="it-IT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ＭＳ Ｐゴシック" pitchFamily="-80" charset="-128"/>
                                  <a:cs typeface="+mn-cs"/>
                                </a:rPr>
                                <m:t>+1</m:t>
                              </m:r>
                            </m:sup>
                          </m:sSub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 </m:t>
                          </m:r>
                        </m:e>
                      </m:nary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−</m:t>
                      </m:r>
                      <m:sSubSup>
                        <m:sSubSupPr>
                          <m:ctrlP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𝐺</m:t>
                          </m:r>
                        </m:e>
                        <m:sub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𝑒𝑥𝑡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,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𝑛</m:t>
                          </m:r>
                          <m:r>
                            <a:rPr kumimoji="0" lang="it-IT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ＭＳ Ｐゴシック" pitchFamily="-80" charset="-128"/>
                              <a:cs typeface="+mn-cs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ＭＳ Ｐゴシック" pitchFamily="-80" charset="-128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da-DK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  <a:cs typeface="+mn-cs"/>
                </a:endParaRPr>
              </a:p>
            </p:txBody>
          </p:sp>
        </mc:Choice>
        <mc:Fallback xmlns="">
          <p:sp>
            <p:nvSpPr>
              <p:cNvPr id="106" name="Rounded Rectangle 48">
                <a:extLst>
                  <a:ext uri="{FF2B5EF4-FFF2-40B4-BE49-F238E27FC236}">
                    <a16:creationId xmlns:a16="http://schemas.microsoft.com/office/drawing/2014/main" id="{DF3CEE54-6186-738B-A6D0-D59CA8B6E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04721" y="984562"/>
                <a:ext cx="4551771" cy="654856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0" name="Rettangolo 109">
            <a:extLst>
              <a:ext uri="{FF2B5EF4-FFF2-40B4-BE49-F238E27FC236}">
                <a16:creationId xmlns:a16="http://schemas.microsoft.com/office/drawing/2014/main" id="{E4ACD4A3-9EC8-1BF2-AC39-DC2E2961A21B}"/>
              </a:ext>
            </a:extLst>
          </p:cNvPr>
          <p:cNvSpPr/>
          <p:nvPr/>
        </p:nvSpPr>
        <p:spPr>
          <a:xfrm>
            <a:off x="6780663" y="5671600"/>
            <a:ext cx="9144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G_ext</a:t>
            </a:r>
            <a:r>
              <a:rPr lang="it-IT" sz="1400" dirty="0"/>
              <a:t>/</a:t>
            </a:r>
          </a:p>
          <a:p>
            <a:pPr algn="ctr"/>
            <a:r>
              <a:rPr lang="it-IT" sz="1400" dirty="0" err="1"/>
              <a:t>p_fixed</a:t>
            </a:r>
            <a:endParaRPr lang="it-IT" sz="1400" dirty="0"/>
          </a:p>
        </p:txBody>
      </p:sp>
      <p:sp>
        <p:nvSpPr>
          <p:cNvPr id="111" name="CasellaDiTesto 110">
            <a:extLst>
              <a:ext uri="{FF2B5EF4-FFF2-40B4-BE49-F238E27FC236}">
                <a16:creationId xmlns:a16="http://schemas.microsoft.com/office/drawing/2014/main" id="{9C58B05A-3380-3160-09A1-0935BDA1A2DC}"/>
              </a:ext>
            </a:extLst>
          </p:cNvPr>
          <p:cNvSpPr txBox="1"/>
          <p:nvPr/>
        </p:nvSpPr>
        <p:spPr>
          <a:xfrm>
            <a:off x="7705751" y="59670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08F9FA-B4BD-D242-9AB5-953098B59AA4}"/>
              </a:ext>
            </a:extLst>
          </p:cNvPr>
          <p:cNvSpPr txBox="1"/>
          <p:nvPr/>
        </p:nvSpPr>
        <p:spPr>
          <a:xfrm>
            <a:off x="8390482" y="43613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8FD5A6BD-9352-15CD-2431-FFE21E8BB694}"/>
                  </a:ext>
                </a:extLst>
              </p:cNvPr>
              <p:cNvSpPr txBox="1"/>
              <p:nvPr/>
            </p:nvSpPr>
            <p:spPr>
              <a:xfrm>
                <a:off x="181766" y="2392029"/>
                <a:ext cx="2647018" cy="618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1" smtClean="0">
                          <a:latin typeface="Cambria Math" panose="02040503050406030204" pitchFamily="18" charset="0"/>
                        </a:rPr>
                        <m:t>𝚽</m:t>
                      </m:r>
                      <m:r>
                        <a:rPr lang="it-IT" sz="1600" b="0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it-IT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1600" b="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it-IT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600" b="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it-IT" sz="1600" b="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600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it-IT" sz="1600" b="0" i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it-IT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600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it-IT" sz="1600" b="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it-IT" sz="1600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it-IT" sz="1600" b="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600" b="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it-IT" sz="1600" b="0" i="0">
                              <a:latin typeface="Cambria Math" panose="02040503050406030204" pitchFamily="18" charset="0"/>
                            </a:rPr>
                            <m:t> ∆</m:t>
                          </m:r>
                          <m:r>
                            <a:rPr lang="it-IT" sz="1600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120" name="CasellaDiTesto 119">
                <a:extLst>
                  <a:ext uri="{FF2B5EF4-FFF2-40B4-BE49-F238E27FC236}">
                    <a16:creationId xmlns:a16="http://schemas.microsoft.com/office/drawing/2014/main" id="{8FD5A6BD-9352-15CD-2431-FFE21E8BB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766" y="2392029"/>
                <a:ext cx="2647018" cy="6180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CasellaDiTesto 121">
                <a:extLst>
                  <a:ext uri="{FF2B5EF4-FFF2-40B4-BE49-F238E27FC236}">
                    <a16:creationId xmlns:a16="http://schemas.microsoft.com/office/drawing/2014/main" id="{5B0413C4-6FB8-7D0D-FCD8-89082BE0DFA1}"/>
                  </a:ext>
                </a:extLst>
              </p:cNvPr>
              <p:cNvSpPr txBox="1"/>
              <p:nvPr/>
            </p:nvSpPr>
            <p:spPr>
              <a:xfrm>
                <a:off x="-1567378" y="2102536"/>
                <a:ext cx="6145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𝒅𝒊𝒂𝒈𝒐𝒏𝒂𝒍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𝒎𝒂𝒕𝒓𝒊𝒙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22" name="CasellaDiTesto 121">
                <a:extLst>
                  <a:ext uri="{FF2B5EF4-FFF2-40B4-BE49-F238E27FC236}">
                    <a16:creationId xmlns:a16="http://schemas.microsoft.com/office/drawing/2014/main" id="{5B0413C4-6FB8-7D0D-FCD8-89082BE0D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567378" y="2102536"/>
                <a:ext cx="6145306" cy="369332"/>
              </a:xfrm>
              <a:prstGeom prst="rect">
                <a:avLst/>
              </a:prstGeom>
              <a:blipFill>
                <a:blip r:embed="rId1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3" name="Connettore diritto 122">
            <a:extLst>
              <a:ext uri="{FF2B5EF4-FFF2-40B4-BE49-F238E27FC236}">
                <a16:creationId xmlns:a16="http://schemas.microsoft.com/office/drawing/2014/main" id="{87F88D32-1A96-B2B3-DB22-A1AC5C773569}"/>
              </a:ext>
            </a:extLst>
          </p:cNvPr>
          <p:cNvCxnSpPr>
            <a:cxnSpLocks/>
          </p:cNvCxnSpPr>
          <p:nvPr/>
        </p:nvCxnSpPr>
        <p:spPr>
          <a:xfrm>
            <a:off x="5288051" y="2553764"/>
            <a:ext cx="449361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ttore diritto 123">
            <a:extLst>
              <a:ext uri="{FF2B5EF4-FFF2-40B4-BE49-F238E27FC236}">
                <a16:creationId xmlns:a16="http://schemas.microsoft.com/office/drawing/2014/main" id="{C1EE3DF8-580E-3C12-80A3-93D61246EA84}"/>
              </a:ext>
            </a:extLst>
          </p:cNvPr>
          <p:cNvCxnSpPr>
            <a:cxnSpLocks/>
          </p:cNvCxnSpPr>
          <p:nvPr/>
        </p:nvCxnSpPr>
        <p:spPr>
          <a:xfrm>
            <a:off x="4274347" y="2514578"/>
            <a:ext cx="461662" cy="0"/>
          </a:xfrm>
          <a:prstGeom prst="line">
            <a:avLst/>
          </a:prstGeom>
          <a:ln w="57150">
            <a:solidFill>
              <a:srgbClr val="FF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EBBD9741-38EB-7590-173E-0A88E2AAD248}"/>
              </a:ext>
            </a:extLst>
          </p:cNvPr>
          <p:cNvSpPr txBox="1"/>
          <p:nvPr/>
        </p:nvSpPr>
        <p:spPr>
          <a:xfrm>
            <a:off x="3360665" y="250547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n x n</a:t>
            </a:r>
          </a:p>
        </p:txBody>
      </p:sp>
      <p:sp>
        <p:nvSpPr>
          <p:cNvPr id="126" name="CasellaDiTesto 125">
            <a:extLst>
              <a:ext uri="{FF2B5EF4-FFF2-40B4-BE49-F238E27FC236}">
                <a16:creationId xmlns:a16="http://schemas.microsoft.com/office/drawing/2014/main" id="{33D45A41-9553-E8E8-DE9C-A514A1AEFE6D}"/>
              </a:ext>
            </a:extLst>
          </p:cNvPr>
          <p:cNvSpPr txBox="1"/>
          <p:nvPr/>
        </p:nvSpPr>
        <p:spPr>
          <a:xfrm>
            <a:off x="4074063" y="2551337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n x 1</a:t>
            </a:r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A3B36C1A-F738-4B80-D39E-4FA4ABBFFB87}"/>
              </a:ext>
            </a:extLst>
          </p:cNvPr>
          <p:cNvSpPr txBox="1"/>
          <p:nvPr/>
        </p:nvSpPr>
        <p:spPr>
          <a:xfrm>
            <a:off x="4876947" y="1845085"/>
            <a:ext cx="692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n x b</a:t>
            </a:r>
          </a:p>
        </p:txBody>
      </p:sp>
      <p:sp>
        <p:nvSpPr>
          <p:cNvPr id="128" name="CasellaDiTesto 127">
            <a:extLst>
              <a:ext uri="{FF2B5EF4-FFF2-40B4-BE49-F238E27FC236}">
                <a16:creationId xmlns:a16="http://schemas.microsoft.com/office/drawing/2014/main" id="{F58EE8B2-8442-165C-453D-95C7BC4CC364}"/>
              </a:ext>
            </a:extLst>
          </p:cNvPr>
          <p:cNvSpPr txBox="1"/>
          <p:nvPr/>
        </p:nvSpPr>
        <p:spPr>
          <a:xfrm>
            <a:off x="5228713" y="2538113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FF"/>
                </a:solidFill>
              </a:rPr>
              <a:t>b x 1</a:t>
            </a:r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8DCD7F45-4ADA-346E-B728-2D46392CB870}"/>
              </a:ext>
            </a:extLst>
          </p:cNvPr>
          <p:cNvSpPr txBox="1"/>
          <p:nvPr/>
        </p:nvSpPr>
        <p:spPr>
          <a:xfrm>
            <a:off x="3037264" y="1781689"/>
            <a:ext cx="11753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00FF"/>
                </a:highlight>
                <a:uLnTx/>
                <a:uFillTx/>
                <a:latin typeface="Tw Cen MT" panose="020B0602020104020603" pitchFamily="34" charset="0"/>
                <a:ea typeface="Calibri" panose="020F0502020204030204" pitchFamily="34" charset="0"/>
                <a:cs typeface="+mn-cs"/>
              </a:rPr>
              <a:t>unknowns</a:t>
            </a:r>
            <a:endParaRPr lang="it-IT" dirty="0">
              <a:highlight>
                <a:srgbClr val="FF00FF"/>
              </a:highlight>
            </a:endParaRPr>
          </a:p>
        </p:txBody>
      </p:sp>
      <p:sp>
        <p:nvSpPr>
          <p:cNvPr id="132" name="CasellaDiTesto 131">
            <a:extLst>
              <a:ext uri="{FF2B5EF4-FFF2-40B4-BE49-F238E27FC236}">
                <a16:creationId xmlns:a16="http://schemas.microsoft.com/office/drawing/2014/main" id="{82AB2575-12CF-A1CD-6CCB-C68695E79B10}"/>
              </a:ext>
            </a:extLst>
          </p:cNvPr>
          <p:cNvSpPr txBox="1"/>
          <p:nvPr/>
        </p:nvSpPr>
        <p:spPr>
          <a:xfrm>
            <a:off x="5949043" y="246871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n x n</a:t>
            </a:r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CA6BDD65-8674-5770-B0BD-CAC901444B55}"/>
              </a:ext>
            </a:extLst>
          </p:cNvPr>
          <p:cNvSpPr txBox="1"/>
          <p:nvPr/>
        </p:nvSpPr>
        <p:spPr>
          <a:xfrm>
            <a:off x="6298800" y="1876865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 x 1</a:t>
            </a:r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EDDC9EA2-DAF5-6928-A30B-8FD18EBED7B1}"/>
              </a:ext>
            </a:extLst>
          </p:cNvPr>
          <p:cNvSpPr txBox="1"/>
          <p:nvPr/>
        </p:nvSpPr>
        <p:spPr>
          <a:xfrm>
            <a:off x="7105133" y="2433512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highlight>
                  <a:srgbClr val="00FF00"/>
                </a:highlight>
              </a:rPr>
              <a:t>n x n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661047C6-E17B-E038-683D-530F1667D1D7}"/>
              </a:ext>
            </a:extLst>
          </p:cNvPr>
          <p:cNvSpPr txBox="1"/>
          <p:nvPr/>
        </p:nvSpPr>
        <p:spPr>
          <a:xfrm>
            <a:off x="7641612" y="1894345"/>
            <a:ext cx="1105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 x 1</a:t>
            </a:r>
          </a:p>
        </p:txBody>
      </p:sp>
      <p:grpSp>
        <p:nvGrpSpPr>
          <p:cNvPr id="150" name="Gruppo 149">
            <a:extLst>
              <a:ext uri="{FF2B5EF4-FFF2-40B4-BE49-F238E27FC236}">
                <a16:creationId xmlns:a16="http://schemas.microsoft.com/office/drawing/2014/main" id="{8BEF9803-3B70-41E9-0601-EDA03B4FF1E4}"/>
              </a:ext>
            </a:extLst>
          </p:cNvPr>
          <p:cNvGrpSpPr/>
          <p:nvPr/>
        </p:nvGrpSpPr>
        <p:grpSpPr>
          <a:xfrm>
            <a:off x="3700419" y="2088240"/>
            <a:ext cx="657720" cy="447480"/>
            <a:chOff x="3700419" y="2088240"/>
            <a:chExt cx="657720" cy="44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2" name="Input penna 141">
                  <a:extLst>
                    <a:ext uri="{FF2B5EF4-FFF2-40B4-BE49-F238E27FC236}">
                      <a16:creationId xmlns:a16="http://schemas.microsoft.com/office/drawing/2014/main" id="{4EE0778B-678C-8747-E20C-0F0666C031C3}"/>
                    </a:ext>
                  </a:extLst>
                </p14:cNvPr>
                <p14:cNvContentPartPr/>
                <p14:nvPr/>
              </p14:nvContentPartPr>
              <p14:xfrm>
                <a:off x="4005699" y="2088240"/>
                <a:ext cx="212040" cy="423000"/>
              </p14:xfrm>
            </p:contentPart>
          </mc:Choice>
          <mc:Fallback xmlns="">
            <p:pic>
              <p:nvPicPr>
                <p:cNvPr id="142" name="Input penna 141">
                  <a:extLst>
                    <a:ext uri="{FF2B5EF4-FFF2-40B4-BE49-F238E27FC236}">
                      <a16:creationId xmlns:a16="http://schemas.microsoft.com/office/drawing/2014/main" id="{4EE0778B-678C-8747-E20C-0F0666C031C3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96699" y="2079240"/>
                  <a:ext cx="22968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3" name="Input penna 142">
                  <a:extLst>
                    <a:ext uri="{FF2B5EF4-FFF2-40B4-BE49-F238E27FC236}">
                      <a16:creationId xmlns:a16="http://schemas.microsoft.com/office/drawing/2014/main" id="{1669CC85-E213-6CFE-A57A-D0E0E797617A}"/>
                    </a:ext>
                  </a:extLst>
                </p14:cNvPr>
                <p14:cNvContentPartPr/>
                <p14:nvPr/>
              </p14:nvContentPartPr>
              <p14:xfrm>
                <a:off x="4105779" y="2104440"/>
                <a:ext cx="252360" cy="131400"/>
              </p14:xfrm>
            </p:contentPart>
          </mc:Choice>
          <mc:Fallback xmlns="">
            <p:pic>
              <p:nvPicPr>
                <p:cNvPr id="143" name="Input penna 142">
                  <a:extLst>
                    <a:ext uri="{FF2B5EF4-FFF2-40B4-BE49-F238E27FC236}">
                      <a16:creationId xmlns:a16="http://schemas.microsoft.com/office/drawing/2014/main" id="{1669CC85-E213-6CFE-A57A-D0E0E79761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096779" y="2095440"/>
                  <a:ext cx="27000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4" name="Input penna 143">
                  <a:extLst>
                    <a:ext uri="{FF2B5EF4-FFF2-40B4-BE49-F238E27FC236}">
                      <a16:creationId xmlns:a16="http://schemas.microsoft.com/office/drawing/2014/main" id="{7B033F0D-ED79-6DEF-AB20-CBB58F6C54E8}"/>
                    </a:ext>
                  </a:extLst>
                </p14:cNvPr>
                <p14:cNvContentPartPr/>
                <p14:nvPr/>
              </p14:nvContentPartPr>
              <p14:xfrm>
                <a:off x="3980139" y="2240520"/>
                <a:ext cx="360" cy="360"/>
              </p14:xfrm>
            </p:contentPart>
          </mc:Choice>
          <mc:Fallback xmlns="">
            <p:pic>
              <p:nvPicPr>
                <p:cNvPr id="144" name="Input penna 143">
                  <a:extLst>
                    <a:ext uri="{FF2B5EF4-FFF2-40B4-BE49-F238E27FC236}">
                      <a16:creationId xmlns:a16="http://schemas.microsoft.com/office/drawing/2014/main" id="{7B033F0D-ED79-6DEF-AB20-CBB58F6C54E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971139" y="223152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5" name="Input penna 144">
                  <a:extLst>
                    <a:ext uri="{FF2B5EF4-FFF2-40B4-BE49-F238E27FC236}">
                      <a16:creationId xmlns:a16="http://schemas.microsoft.com/office/drawing/2014/main" id="{27FDF067-3228-DC0E-CDDE-4DA75485B2CB}"/>
                    </a:ext>
                  </a:extLst>
                </p14:cNvPr>
                <p14:cNvContentPartPr/>
                <p14:nvPr/>
              </p14:nvContentPartPr>
              <p14:xfrm>
                <a:off x="3700419" y="2240520"/>
                <a:ext cx="280080" cy="295200"/>
              </p14:xfrm>
            </p:contentPart>
          </mc:Choice>
          <mc:Fallback xmlns="">
            <p:pic>
              <p:nvPicPr>
                <p:cNvPr id="145" name="Input penna 144">
                  <a:extLst>
                    <a:ext uri="{FF2B5EF4-FFF2-40B4-BE49-F238E27FC236}">
                      <a16:creationId xmlns:a16="http://schemas.microsoft.com/office/drawing/2014/main" id="{27FDF067-3228-DC0E-CDDE-4DA75485B2C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691419" y="2231520"/>
                  <a:ext cx="2977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9" name="Gruppo 148">
            <a:extLst>
              <a:ext uri="{FF2B5EF4-FFF2-40B4-BE49-F238E27FC236}">
                <a16:creationId xmlns:a16="http://schemas.microsoft.com/office/drawing/2014/main" id="{E705ADB4-BF7A-91D4-3347-09A61B164435}"/>
              </a:ext>
            </a:extLst>
          </p:cNvPr>
          <p:cNvGrpSpPr/>
          <p:nvPr/>
        </p:nvGrpSpPr>
        <p:grpSpPr>
          <a:xfrm>
            <a:off x="3601779" y="2886000"/>
            <a:ext cx="195480" cy="960840"/>
            <a:chOff x="3601779" y="2886000"/>
            <a:chExt cx="195480" cy="960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46" name="Input penna 145">
                  <a:extLst>
                    <a:ext uri="{FF2B5EF4-FFF2-40B4-BE49-F238E27FC236}">
                      <a16:creationId xmlns:a16="http://schemas.microsoft.com/office/drawing/2014/main" id="{26149CE0-EA41-D3AE-13F4-4A0919404287}"/>
                    </a:ext>
                  </a:extLst>
                </p14:cNvPr>
                <p14:cNvContentPartPr/>
                <p14:nvPr/>
              </p14:nvContentPartPr>
              <p14:xfrm>
                <a:off x="3666219" y="2904360"/>
                <a:ext cx="360" cy="360"/>
              </p14:xfrm>
            </p:contentPart>
          </mc:Choice>
          <mc:Fallback xmlns="">
            <p:pic>
              <p:nvPicPr>
                <p:cNvPr id="146" name="Input penna 145">
                  <a:extLst>
                    <a:ext uri="{FF2B5EF4-FFF2-40B4-BE49-F238E27FC236}">
                      <a16:creationId xmlns:a16="http://schemas.microsoft.com/office/drawing/2014/main" id="{26149CE0-EA41-D3AE-13F4-4A091940428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657219" y="28953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7" name="Input penna 146">
                  <a:extLst>
                    <a:ext uri="{FF2B5EF4-FFF2-40B4-BE49-F238E27FC236}">
                      <a16:creationId xmlns:a16="http://schemas.microsoft.com/office/drawing/2014/main" id="{8C91007B-4649-BD8A-6DC8-B91EDEAE40C2}"/>
                    </a:ext>
                  </a:extLst>
                </p14:cNvPr>
                <p14:cNvContentPartPr/>
                <p14:nvPr/>
              </p14:nvContentPartPr>
              <p14:xfrm>
                <a:off x="3601779" y="2886000"/>
                <a:ext cx="113040" cy="875160"/>
              </p14:xfrm>
            </p:contentPart>
          </mc:Choice>
          <mc:Fallback xmlns="">
            <p:pic>
              <p:nvPicPr>
                <p:cNvPr id="147" name="Input penna 146">
                  <a:extLst>
                    <a:ext uri="{FF2B5EF4-FFF2-40B4-BE49-F238E27FC236}">
                      <a16:creationId xmlns:a16="http://schemas.microsoft.com/office/drawing/2014/main" id="{8C91007B-4649-BD8A-6DC8-B91EDEAE40C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92779" y="2877000"/>
                  <a:ext cx="13068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48" name="Input penna 147">
                  <a:extLst>
                    <a:ext uri="{FF2B5EF4-FFF2-40B4-BE49-F238E27FC236}">
                      <a16:creationId xmlns:a16="http://schemas.microsoft.com/office/drawing/2014/main" id="{4D9A402E-5A74-1B89-9796-C29A97ADBDD1}"/>
                    </a:ext>
                  </a:extLst>
                </p14:cNvPr>
                <p14:cNvContentPartPr/>
                <p14:nvPr/>
              </p14:nvContentPartPr>
              <p14:xfrm>
                <a:off x="3639579" y="3728760"/>
                <a:ext cx="157680" cy="118080"/>
              </p14:xfrm>
            </p:contentPart>
          </mc:Choice>
          <mc:Fallback xmlns="">
            <p:pic>
              <p:nvPicPr>
                <p:cNvPr id="148" name="Input penna 147">
                  <a:extLst>
                    <a:ext uri="{FF2B5EF4-FFF2-40B4-BE49-F238E27FC236}">
                      <a16:creationId xmlns:a16="http://schemas.microsoft.com/office/drawing/2014/main" id="{4D9A402E-5A74-1B89-9796-C29A97ADBDD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30579" y="3719760"/>
                  <a:ext cx="175320" cy="13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3" name="Gruppo 152">
            <a:extLst>
              <a:ext uri="{FF2B5EF4-FFF2-40B4-BE49-F238E27FC236}">
                <a16:creationId xmlns:a16="http://schemas.microsoft.com/office/drawing/2014/main" id="{EE27F3DA-EE60-D557-5BCE-974648F54AAB}"/>
              </a:ext>
            </a:extLst>
          </p:cNvPr>
          <p:cNvGrpSpPr/>
          <p:nvPr/>
        </p:nvGrpSpPr>
        <p:grpSpPr>
          <a:xfrm>
            <a:off x="4911459" y="2491800"/>
            <a:ext cx="288360" cy="1344960"/>
            <a:chOff x="4911459" y="2491800"/>
            <a:chExt cx="288360" cy="134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51" name="Input penna 150">
                  <a:extLst>
                    <a:ext uri="{FF2B5EF4-FFF2-40B4-BE49-F238E27FC236}">
                      <a16:creationId xmlns:a16="http://schemas.microsoft.com/office/drawing/2014/main" id="{783F70A7-3D92-0738-20DD-062F7215D486}"/>
                    </a:ext>
                  </a:extLst>
                </p14:cNvPr>
                <p14:cNvContentPartPr/>
                <p14:nvPr/>
              </p14:nvContentPartPr>
              <p14:xfrm>
                <a:off x="4970859" y="2491800"/>
                <a:ext cx="228960" cy="1312560"/>
              </p14:xfrm>
            </p:contentPart>
          </mc:Choice>
          <mc:Fallback xmlns="">
            <p:pic>
              <p:nvPicPr>
                <p:cNvPr id="151" name="Input penna 150">
                  <a:extLst>
                    <a:ext uri="{FF2B5EF4-FFF2-40B4-BE49-F238E27FC236}">
                      <a16:creationId xmlns:a16="http://schemas.microsoft.com/office/drawing/2014/main" id="{783F70A7-3D92-0738-20DD-062F7215D48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961845" y="2482800"/>
                  <a:ext cx="246628" cy="13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52" name="Input penna 151">
                  <a:extLst>
                    <a:ext uri="{FF2B5EF4-FFF2-40B4-BE49-F238E27FC236}">
                      <a16:creationId xmlns:a16="http://schemas.microsoft.com/office/drawing/2014/main" id="{30655D67-7C5E-CB4E-D898-E2EE4D9417DC}"/>
                    </a:ext>
                  </a:extLst>
                </p14:cNvPr>
                <p14:cNvContentPartPr/>
                <p14:nvPr/>
              </p14:nvContentPartPr>
              <p14:xfrm>
                <a:off x="4911459" y="3747120"/>
                <a:ext cx="117000" cy="89640"/>
              </p14:xfrm>
            </p:contentPart>
          </mc:Choice>
          <mc:Fallback xmlns="">
            <p:pic>
              <p:nvPicPr>
                <p:cNvPr id="152" name="Input penna 151">
                  <a:extLst>
                    <a:ext uri="{FF2B5EF4-FFF2-40B4-BE49-F238E27FC236}">
                      <a16:creationId xmlns:a16="http://schemas.microsoft.com/office/drawing/2014/main" id="{30655D67-7C5E-CB4E-D898-E2EE4D9417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02431" y="3738120"/>
                  <a:ext cx="134694" cy="10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uppo 155">
            <a:extLst>
              <a:ext uri="{FF2B5EF4-FFF2-40B4-BE49-F238E27FC236}">
                <a16:creationId xmlns:a16="http://schemas.microsoft.com/office/drawing/2014/main" id="{BDD79BF2-3F97-21CA-7C46-62546C541BBE}"/>
              </a:ext>
            </a:extLst>
          </p:cNvPr>
          <p:cNvGrpSpPr/>
          <p:nvPr/>
        </p:nvGrpSpPr>
        <p:grpSpPr>
          <a:xfrm>
            <a:off x="5951859" y="2321520"/>
            <a:ext cx="126360" cy="1510200"/>
            <a:chOff x="5951859" y="2321520"/>
            <a:chExt cx="126360" cy="1510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54" name="Input penna 153">
                  <a:extLst>
                    <a:ext uri="{FF2B5EF4-FFF2-40B4-BE49-F238E27FC236}">
                      <a16:creationId xmlns:a16="http://schemas.microsoft.com/office/drawing/2014/main" id="{E473A6C4-4321-F8E3-9732-66296B41D313}"/>
                    </a:ext>
                  </a:extLst>
                </p14:cNvPr>
                <p14:cNvContentPartPr/>
                <p14:nvPr/>
              </p14:nvContentPartPr>
              <p14:xfrm>
                <a:off x="5951859" y="2321520"/>
                <a:ext cx="126360" cy="1412640"/>
              </p14:xfrm>
            </p:contentPart>
          </mc:Choice>
          <mc:Fallback xmlns="">
            <p:pic>
              <p:nvPicPr>
                <p:cNvPr id="154" name="Input penna 153">
                  <a:extLst>
                    <a:ext uri="{FF2B5EF4-FFF2-40B4-BE49-F238E27FC236}">
                      <a16:creationId xmlns:a16="http://schemas.microsoft.com/office/drawing/2014/main" id="{E473A6C4-4321-F8E3-9732-66296B41D31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942859" y="2312520"/>
                  <a:ext cx="144000" cy="14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5" name="Input penna 154">
                  <a:extLst>
                    <a:ext uri="{FF2B5EF4-FFF2-40B4-BE49-F238E27FC236}">
                      <a16:creationId xmlns:a16="http://schemas.microsoft.com/office/drawing/2014/main" id="{6499EDDF-B4E2-AE06-6520-DF85DDC8EA8A}"/>
                    </a:ext>
                  </a:extLst>
                </p14:cNvPr>
                <p14:cNvContentPartPr/>
                <p14:nvPr/>
              </p14:nvContentPartPr>
              <p14:xfrm>
                <a:off x="5961219" y="3737760"/>
                <a:ext cx="73080" cy="93960"/>
              </p14:xfrm>
            </p:contentPart>
          </mc:Choice>
          <mc:Fallback xmlns="">
            <p:pic>
              <p:nvPicPr>
                <p:cNvPr id="155" name="Input penna 154">
                  <a:extLst>
                    <a:ext uri="{FF2B5EF4-FFF2-40B4-BE49-F238E27FC236}">
                      <a16:creationId xmlns:a16="http://schemas.microsoft.com/office/drawing/2014/main" id="{6499EDDF-B4E2-AE06-6520-DF85DDC8EA8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952219" y="3728725"/>
                  <a:ext cx="90720" cy="11166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0" name="Gruppo 159">
            <a:extLst>
              <a:ext uri="{FF2B5EF4-FFF2-40B4-BE49-F238E27FC236}">
                <a16:creationId xmlns:a16="http://schemas.microsoft.com/office/drawing/2014/main" id="{9E06DBB4-81F2-13DD-973E-930BADCC13D5}"/>
              </a:ext>
            </a:extLst>
          </p:cNvPr>
          <p:cNvGrpSpPr/>
          <p:nvPr/>
        </p:nvGrpSpPr>
        <p:grpSpPr>
          <a:xfrm>
            <a:off x="7036899" y="1951800"/>
            <a:ext cx="1618560" cy="1573560"/>
            <a:chOff x="7036899" y="1951800"/>
            <a:chExt cx="1618560" cy="15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57" name="Input penna 156">
                  <a:extLst>
                    <a:ext uri="{FF2B5EF4-FFF2-40B4-BE49-F238E27FC236}">
                      <a16:creationId xmlns:a16="http://schemas.microsoft.com/office/drawing/2014/main" id="{00C96BA4-DBCE-CAF9-849D-EE9DF6663D24}"/>
                    </a:ext>
                  </a:extLst>
                </p14:cNvPr>
                <p14:cNvContentPartPr/>
                <p14:nvPr/>
              </p14:nvContentPartPr>
              <p14:xfrm>
                <a:off x="7036899" y="1951800"/>
                <a:ext cx="825120" cy="1115640"/>
              </p14:xfrm>
            </p:contentPart>
          </mc:Choice>
          <mc:Fallback xmlns="">
            <p:pic>
              <p:nvPicPr>
                <p:cNvPr id="157" name="Input penna 156">
                  <a:extLst>
                    <a:ext uri="{FF2B5EF4-FFF2-40B4-BE49-F238E27FC236}">
                      <a16:creationId xmlns:a16="http://schemas.microsoft.com/office/drawing/2014/main" id="{00C96BA4-DBCE-CAF9-849D-EE9DF6663D2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027899" y="1942803"/>
                  <a:ext cx="842760" cy="113327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58" name="Input penna 157">
                  <a:extLst>
                    <a:ext uri="{FF2B5EF4-FFF2-40B4-BE49-F238E27FC236}">
                      <a16:creationId xmlns:a16="http://schemas.microsoft.com/office/drawing/2014/main" id="{BF8CC9AD-A9D1-E11D-08C0-6DD74133CD71}"/>
                    </a:ext>
                  </a:extLst>
                </p14:cNvPr>
                <p14:cNvContentPartPr/>
                <p14:nvPr/>
              </p14:nvContentPartPr>
              <p14:xfrm>
                <a:off x="7907019" y="2850360"/>
                <a:ext cx="553680" cy="504360"/>
              </p14:xfrm>
            </p:contentPart>
          </mc:Choice>
          <mc:Fallback xmlns="">
            <p:pic>
              <p:nvPicPr>
                <p:cNvPr id="158" name="Input penna 157">
                  <a:extLst>
                    <a:ext uri="{FF2B5EF4-FFF2-40B4-BE49-F238E27FC236}">
                      <a16:creationId xmlns:a16="http://schemas.microsoft.com/office/drawing/2014/main" id="{BF8CC9AD-A9D1-E11D-08C0-6DD74133CD7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898019" y="2841360"/>
                  <a:ext cx="57132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59" name="Input penna 158">
                  <a:extLst>
                    <a:ext uri="{FF2B5EF4-FFF2-40B4-BE49-F238E27FC236}">
                      <a16:creationId xmlns:a16="http://schemas.microsoft.com/office/drawing/2014/main" id="{1604802B-EF22-D220-1B1A-3D11127296C3}"/>
                    </a:ext>
                  </a:extLst>
                </p14:cNvPr>
                <p14:cNvContentPartPr/>
                <p14:nvPr/>
              </p14:nvContentPartPr>
              <p14:xfrm>
                <a:off x="8372859" y="3273720"/>
                <a:ext cx="282600" cy="251640"/>
              </p14:xfrm>
            </p:contentPart>
          </mc:Choice>
          <mc:Fallback xmlns="">
            <p:pic>
              <p:nvPicPr>
                <p:cNvPr id="159" name="Input penna 158">
                  <a:extLst>
                    <a:ext uri="{FF2B5EF4-FFF2-40B4-BE49-F238E27FC236}">
                      <a16:creationId xmlns:a16="http://schemas.microsoft.com/office/drawing/2014/main" id="{1604802B-EF22-D220-1B1A-3D11127296C3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63859" y="3264720"/>
                  <a:ext cx="300240" cy="269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61" name="Input penna 160">
                <a:extLst>
                  <a:ext uri="{FF2B5EF4-FFF2-40B4-BE49-F238E27FC236}">
                    <a16:creationId xmlns:a16="http://schemas.microsoft.com/office/drawing/2014/main" id="{0DAB7C0D-DF8F-8F02-4999-C994E34A6802}"/>
                  </a:ext>
                </a:extLst>
              </p14:cNvPr>
              <p14:cNvContentPartPr/>
              <p14:nvPr/>
            </p14:nvContentPartPr>
            <p14:xfrm>
              <a:off x="2007699" y="2357520"/>
              <a:ext cx="360" cy="360"/>
            </p14:xfrm>
          </p:contentPart>
        </mc:Choice>
        <mc:Fallback xmlns="">
          <p:pic>
            <p:nvPicPr>
              <p:cNvPr id="161" name="Input penna 160">
                <a:extLst>
                  <a:ext uri="{FF2B5EF4-FFF2-40B4-BE49-F238E27FC236}">
                    <a16:creationId xmlns:a16="http://schemas.microsoft.com/office/drawing/2014/main" id="{0DAB7C0D-DF8F-8F02-4999-C994E34A680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998699" y="23485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CasellaDiTesto 161">
                <a:extLst>
                  <a:ext uri="{FF2B5EF4-FFF2-40B4-BE49-F238E27FC236}">
                    <a16:creationId xmlns:a16="http://schemas.microsoft.com/office/drawing/2014/main" id="{2CC43807-B3C7-EC84-C59F-05AB7B52F3C0}"/>
                  </a:ext>
                </a:extLst>
              </p:cNvPr>
              <p:cNvSpPr txBox="1"/>
              <p:nvPr/>
            </p:nvSpPr>
            <p:spPr>
              <a:xfrm>
                <a:off x="3925013" y="4533046"/>
                <a:ext cx="158771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𝒊𝒏𝒄𝒊𝒅𝒆𝒏𝒄𝒆</m:t>
                      </m:r>
                    </m:oMath>
                    <m:oMath xmlns:m="http://schemas.openxmlformats.org/officeDocument/2006/math"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b="1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𝒎𝒂𝒕𝒓𝒊𝒙</m:t>
                      </m:r>
                    </m:oMath>
                  </m:oMathPara>
                </a14:m>
                <a:endParaRPr lang="it-IT" dirty="0"/>
              </a:p>
            </p:txBody>
          </p:sp>
        </mc:Choice>
        <mc:Fallback xmlns="">
          <p:sp>
            <p:nvSpPr>
              <p:cNvPr id="162" name="CasellaDiTesto 161">
                <a:extLst>
                  <a:ext uri="{FF2B5EF4-FFF2-40B4-BE49-F238E27FC236}">
                    <a16:creationId xmlns:a16="http://schemas.microsoft.com/office/drawing/2014/main" id="{2CC43807-B3C7-EC84-C59F-05AB7B52F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013" y="4533046"/>
                <a:ext cx="1587718" cy="646331"/>
              </a:xfrm>
              <a:prstGeom prst="rect">
                <a:avLst/>
              </a:prstGeom>
              <a:blipFill>
                <a:blip r:embed="rId4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973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ttangolo 96">
            <a:extLst>
              <a:ext uri="{FF2B5EF4-FFF2-40B4-BE49-F238E27FC236}">
                <a16:creationId xmlns:a16="http://schemas.microsoft.com/office/drawing/2014/main" id="{5B428346-25F8-0C35-4AF3-019DD1FB845D}"/>
              </a:ext>
            </a:extLst>
          </p:cNvPr>
          <p:cNvSpPr/>
          <p:nvPr/>
        </p:nvSpPr>
        <p:spPr>
          <a:xfrm>
            <a:off x="8865429" y="2001996"/>
            <a:ext cx="3254246" cy="29783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10066" y="1"/>
            <a:ext cx="10306049" cy="863596"/>
          </a:xfrm>
        </p:spPr>
        <p:txBody>
          <a:bodyPr>
            <a:normAutofit/>
          </a:bodyPr>
          <a:lstStyle/>
          <a:p>
            <a:r>
              <a:rPr lang="it-IT" dirty="0"/>
              <a:t>Matrix </a:t>
            </a:r>
            <a:r>
              <a:rPr lang="it-IT" dirty="0" err="1"/>
              <a:t>construction</a:t>
            </a:r>
            <a:endParaRPr lang="it-IT" dirty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294967295"/>
          </p:nvPr>
        </p:nvSpPr>
        <p:spPr>
          <a:xfrm>
            <a:off x="11436336" y="6492612"/>
            <a:ext cx="683339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6C43D34-2C1C-48BE-A1E0-CFA9AC7FEC3F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GB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BD5549F0-1FB8-C797-9AB6-9D6F41658146}"/>
              </a:ext>
            </a:extLst>
          </p:cNvPr>
          <p:cNvGrpSpPr/>
          <p:nvPr/>
        </p:nvGrpSpPr>
        <p:grpSpPr>
          <a:xfrm>
            <a:off x="2100701" y="1992903"/>
            <a:ext cx="2914178" cy="3010358"/>
            <a:chOff x="4836406" y="1998644"/>
            <a:chExt cx="2914178" cy="3010358"/>
          </a:xfrm>
        </p:grpSpPr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24D03D5D-2876-8AFF-E136-47082A21D718}"/>
                </a:ext>
              </a:extLst>
            </p:cNvPr>
            <p:cNvSpPr/>
            <p:nvPr/>
          </p:nvSpPr>
          <p:spPr>
            <a:xfrm>
              <a:off x="4836406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PHI</a:t>
              </a:r>
            </a:p>
          </p:txBody>
        </p:sp>
        <p:sp>
          <p:nvSpPr>
            <p:cNvPr id="7" name="Rettangolo 6">
              <a:extLst>
                <a:ext uri="{FF2B5EF4-FFF2-40B4-BE49-F238E27FC236}">
                  <a16:creationId xmlns:a16="http://schemas.microsoft.com/office/drawing/2014/main" id="{A98FBE03-49AE-C9AA-EC27-F40C7A7C436A}"/>
                </a:ext>
              </a:extLst>
            </p:cNvPr>
            <p:cNvSpPr/>
            <p:nvPr/>
          </p:nvSpPr>
          <p:spPr>
            <a:xfrm>
              <a:off x="5836295" y="1998644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Ap</a:t>
              </a:r>
            </a:p>
          </p:txBody>
        </p:sp>
        <p:sp>
          <p:nvSpPr>
            <p:cNvPr id="10" name="Rettangolo 9">
              <a:extLst>
                <a:ext uri="{FF2B5EF4-FFF2-40B4-BE49-F238E27FC236}">
                  <a16:creationId xmlns:a16="http://schemas.microsoft.com/office/drawing/2014/main" id="{B6E55445-DA8E-54E0-C0E9-AD3AB9A13E20}"/>
                </a:ext>
              </a:extLst>
            </p:cNvPr>
            <p:cNvSpPr/>
            <p:nvPr/>
          </p:nvSpPr>
          <p:spPr>
            <a:xfrm>
              <a:off x="6836184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II</a:t>
              </a:r>
            </a:p>
          </p:txBody>
        </p:sp>
        <p:sp>
          <p:nvSpPr>
            <p:cNvPr id="12" name="Rettangolo 11">
              <a:extLst>
                <a:ext uri="{FF2B5EF4-FFF2-40B4-BE49-F238E27FC236}">
                  <a16:creationId xmlns:a16="http://schemas.microsoft.com/office/drawing/2014/main" id="{DEAD21F3-5E39-4ECB-1C62-6C762124FB74}"/>
                </a:ext>
              </a:extLst>
            </p:cNvPr>
            <p:cNvSpPr/>
            <p:nvPr/>
          </p:nvSpPr>
          <p:spPr>
            <a:xfrm>
              <a:off x="4836406" y="3049836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ADP</a:t>
              </a:r>
            </a:p>
          </p:txBody>
        </p:sp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51252991-E35D-8D9B-1FA5-DBF0A10AAA34}"/>
                </a:ext>
              </a:extLst>
            </p:cNvPr>
            <p:cNvSpPr/>
            <p:nvPr/>
          </p:nvSpPr>
          <p:spPr>
            <a:xfrm>
              <a:off x="5836295" y="3049836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-</a:t>
              </a:r>
              <a:r>
                <a:rPr lang="it-IT" dirty="0" err="1"/>
                <a:t>R_k</a:t>
              </a:r>
              <a:endParaRPr lang="it-IT" dirty="0"/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4CCB9EC8-06FA-A2EE-3580-C12D623F70BC}"/>
                </a:ext>
              </a:extLst>
            </p:cNvPr>
            <p:cNvSpPr/>
            <p:nvPr/>
          </p:nvSpPr>
          <p:spPr>
            <a:xfrm>
              <a:off x="6836184" y="3049836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</a:t>
              </a:r>
            </a:p>
          </p:txBody>
        </p:sp>
        <p:sp>
          <p:nvSpPr>
            <p:cNvPr id="17" name="Rettangolo 16">
              <a:extLst>
                <a:ext uri="{FF2B5EF4-FFF2-40B4-BE49-F238E27FC236}">
                  <a16:creationId xmlns:a16="http://schemas.microsoft.com/office/drawing/2014/main" id="{55391E90-7FD3-8512-6E64-125BF48CB01F}"/>
                </a:ext>
              </a:extLst>
            </p:cNvPr>
            <p:cNvSpPr/>
            <p:nvPr/>
          </p:nvSpPr>
          <p:spPr>
            <a:xfrm>
              <a:off x="4836406" y="4094602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D612EB4C-F6DE-351C-9274-EABC32AEE51A}"/>
                </a:ext>
              </a:extLst>
            </p:cNvPr>
            <p:cNvSpPr/>
            <p:nvPr/>
          </p:nvSpPr>
          <p:spPr>
            <a:xfrm>
              <a:off x="5836295" y="4094602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0</a:t>
              </a:r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E38267F7-533B-0539-1628-B7E59EF1CED5}"/>
                </a:ext>
              </a:extLst>
            </p:cNvPr>
            <p:cNvSpPr/>
            <p:nvPr/>
          </p:nvSpPr>
          <p:spPr>
            <a:xfrm>
              <a:off x="6836184" y="4094602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</p:grpSp>
      <p:sp>
        <p:nvSpPr>
          <p:cNvPr id="29" name="Rettangolo 28">
            <a:extLst>
              <a:ext uri="{FF2B5EF4-FFF2-40B4-BE49-F238E27FC236}">
                <a16:creationId xmlns:a16="http://schemas.microsoft.com/office/drawing/2014/main" id="{DD7BF12A-9AFB-E7F4-EBDF-F7D792989528}"/>
              </a:ext>
            </a:extLst>
          </p:cNvPr>
          <p:cNvSpPr/>
          <p:nvPr/>
        </p:nvSpPr>
        <p:spPr>
          <a:xfrm>
            <a:off x="2022990" y="2966058"/>
            <a:ext cx="3096332" cy="1054257"/>
          </a:xfrm>
          <a:prstGeom prst="rect">
            <a:avLst/>
          </a:prstGeom>
          <a:noFill/>
          <a:ln w="3810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30EEB93-0921-B7C8-2508-14947CDC881A}"/>
              </a:ext>
            </a:extLst>
          </p:cNvPr>
          <p:cNvSpPr txBox="1"/>
          <p:nvPr/>
        </p:nvSpPr>
        <p:spPr>
          <a:xfrm>
            <a:off x="1574582" y="22718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79841415-9F4C-2271-5594-6F78F1BD48CA}"/>
              </a:ext>
            </a:extLst>
          </p:cNvPr>
          <p:cNvSpPr txBox="1"/>
          <p:nvPr/>
        </p:nvSpPr>
        <p:spPr>
          <a:xfrm>
            <a:off x="2402249" y="1600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AE2BDC97-1BA6-5833-8D8F-EF17EE788D16}"/>
              </a:ext>
            </a:extLst>
          </p:cNvPr>
          <p:cNvSpPr txBox="1"/>
          <p:nvPr/>
        </p:nvSpPr>
        <p:spPr>
          <a:xfrm>
            <a:off x="3360295" y="158455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74EDC06-5A7A-5607-5F04-FE5E34C84A6E}"/>
              </a:ext>
            </a:extLst>
          </p:cNvPr>
          <p:cNvSpPr txBox="1"/>
          <p:nvPr/>
        </p:nvSpPr>
        <p:spPr>
          <a:xfrm>
            <a:off x="4388864" y="16006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9519A785-4245-B01B-785D-B808419A0FF6}"/>
              </a:ext>
            </a:extLst>
          </p:cNvPr>
          <p:cNvSpPr txBox="1"/>
          <p:nvPr/>
        </p:nvSpPr>
        <p:spPr>
          <a:xfrm>
            <a:off x="1574582" y="32385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AF8F12D-72A1-C072-C8AB-300740935EEF}"/>
              </a:ext>
            </a:extLst>
          </p:cNvPr>
          <p:cNvSpPr txBox="1"/>
          <p:nvPr/>
        </p:nvSpPr>
        <p:spPr>
          <a:xfrm>
            <a:off x="1574582" y="43613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cxnSp>
        <p:nvCxnSpPr>
          <p:cNvPr id="42" name="Connettore diritto 41">
            <a:extLst>
              <a:ext uri="{FF2B5EF4-FFF2-40B4-BE49-F238E27FC236}">
                <a16:creationId xmlns:a16="http://schemas.microsoft.com/office/drawing/2014/main" id="{96792E0E-C6AD-0309-152F-B76D665048E4}"/>
              </a:ext>
            </a:extLst>
          </p:cNvPr>
          <p:cNvCxnSpPr/>
          <p:nvPr/>
        </p:nvCxnSpPr>
        <p:spPr>
          <a:xfrm>
            <a:off x="2095923" y="2022281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A621B2E0-9DD4-ED61-F82E-05DAD6C79883}"/>
              </a:ext>
            </a:extLst>
          </p:cNvPr>
          <p:cNvCxnSpPr/>
          <p:nvPr/>
        </p:nvCxnSpPr>
        <p:spPr>
          <a:xfrm>
            <a:off x="4100479" y="1985603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A5D244EF-768B-9937-83CF-F396E0172064}"/>
              </a:ext>
            </a:extLst>
          </p:cNvPr>
          <p:cNvCxnSpPr/>
          <p:nvPr/>
        </p:nvCxnSpPr>
        <p:spPr>
          <a:xfrm>
            <a:off x="4092194" y="4072644"/>
            <a:ext cx="914400" cy="9144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D50A72AB-6663-228F-62A5-D938559D13BC}"/>
              </a:ext>
            </a:extLst>
          </p:cNvPr>
          <p:cNvCxnSpPr/>
          <p:nvPr/>
        </p:nvCxnSpPr>
        <p:spPr>
          <a:xfrm>
            <a:off x="3113753" y="3044095"/>
            <a:ext cx="914400" cy="914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8" name="Gruppo 57">
            <a:extLst>
              <a:ext uri="{FF2B5EF4-FFF2-40B4-BE49-F238E27FC236}">
                <a16:creationId xmlns:a16="http://schemas.microsoft.com/office/drawing/2014/main" id="{3D99C25B-F39E-05D6-9C05-C28D7057F7D7}"/>
              </a:ext>
            </a:extLst>
          </p:cNvPr>
          <p:cNvGrpSpPr/>
          <p:nvPr/>
        </p:nvGrpSpPr>
        <p:grpSpPr>
          <a:xfrm>
            <a:off x="9740032" y="1036375"/>
            <a:ext cx="553163" cy="540000"/>
            <a:chOff x="1925635" y="2787134"/>
            <a:chExt cx="553163" cy="540000"/>
          </a:xfrm>
        </p:grpSpPr>
        <p:sp>
          <p:nvSpPr>
            <p:cNvPr id="57" name="Rettangolo 56">
              <a:extLst>
                <a:ext uri="{FF2B5EF4-FFF2-40B4-BE49-F238E27FC236}">
                  <a16:creationId xmlns:a16="http://schemas.microsoft.com/office/drawing/2014/main" id="{3687833B-1D74-D41B-8714-617FF78C1BE5}"/>
                </a:ext>
              </a:extLst>
            </p:cNvPr>
            <p:cNvSpPr/>
            <p:nvPr/>
          </p:nvSpPr>
          <p:spPr>
            <a:xfrm>
              <a:off x="1938798" y="2787134"/>
              <a:ext cx="540000" cy="540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2302FE6D-0129-C6CE-D6E4-288B2B4D03F5}"/>
                </a:ext>
              </a:extLst>
            </p:cNvPr>
            <p:cNvCxnSpPr/>
            <p:nvPr/>
          </p:nvCxnSpPr>
          <p:spPr>
            <a:xfrm>
              <a:off x="1925635" y="2787134"/>
              <a:ext cx="540000" cy="5400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B3B268F5-528C-433C-A908-2383C80B7EAB}"/>
              </a:ext>
            </a:extLst>
          </p:cNvPr>
          <p:cNvSpPr txBox="1"/>
          <p:nvPr/>
        </p:nvSpPr>
        <p:spPr>
          <a:xfrm>
            <a:off x="10306358" y="1115934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Diagonal</a:t>
            </a:r>
            <a:r>
              <a:rPr lang="it-IT" dirty="0"/>
              <a:t> </a:t>
            </a:r>
            <a:r>
              <a:rPr lang="it-IT" dirty="0" err="1"/>
              <a:t>matrix</a:t>
            </a:r>
            <a:endParaRPr lang="it-IT" dirty="0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6E8795F4-7A0B-79D3-4DA1-C17A5BCF027B}"/>
              </a:ext>
            </a:extLst>
          </p:cNvPr>
          <p:cNvSpPr txBox="1"/>
          <p:nvPr/>
        </p:nvSpPr>
        <p:spPr>
          <a:xfrm>
            <a:off x="216583" y="2031606"/>
            <a:ext cx="13227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Continuity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equation</a:t>
            </a:r>
            <a:endParaRPr lang="it-IT" dirty="0"/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EE100E1C-119F-E1F3-66EE-668C503A061A}"/>
              </a:ext>
            </a:extLst>
          </p:cNvPr>
          <p:cNvSpPr txBox="1"/>
          <p:nvPr/>
        </p:nvSpPr>
        <p:spPr>
          <a:xfrm>
            <a:off x="216583" y="3136787"/>
            <a:ext cx="1425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momentum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equation</a:t>
            </a:r>
            <a:endParaRPr lang="it-IT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6CDB305-B03E-5160-AAC0-E9D28D9EFABD}"/>
              </a:ext>
            </a:extLst>
          </p:cNvPr>
          <p:cNvSpPr txBox="1"/>
          <p:nvPr/>
        </p:nvSpPr>
        <p:spPr>
          <a:xfrm>
            <a:off x="216583" y="4241968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boundary</a:t>
            </a:r>
            <a:r>
              <a:rPr lang="it-IT" dirty="0"/>
              <a:t> </a:t>
            </a:r>
            <a:br>
              <a:rPr lang="it-IT" dirty="0"/>
            </a:br>
            <a:r>
              <a:rPr lang="it-IT" dirty="0" err="1"/>
              <a:t>conditions</a:t>
            </a:r>
            <a:endParaRPr lang="it-IT" dirty="0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BAEF6513-2195-D7EB-C8F4-46873711BC9A}"/>
              </a:ext>
            </a:extLst>
          </p:cNvPr>
          <p:cNvCxnSpPr/>
          <p:nvPr/>
        </p:nvCxnSpPr>
        <p:spPr>
          <a:xfrm>
            <a:off x="2129328" y="4119352"/>
            <a:ext cx="914400" cy="9144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6" name="Gruppo 65">
            <a:extLst>
              <a:ext uri="{FF2B5EF4-FFF2-40B4-BE49-F238E27FC236}">
                <a16:creationId xmlns:a16="http://schemas.microsoft.com/office/drawing/2014/main" id="{248E4579-AA3A-89B8-3DAC-E782A3A86E32}"/>
              </a:ext>
            </a:extLst>
          </p:cNvPr>
          <p:cNvGrpSpPr/>
          <p:nvPr/>
        </p:nvGrpSpPr>
        <p:grpSpPr>
          <a:xfrm>
            <a:off x="5516639" y="1976378"/>
            <a:ext cx="914400" cy="3003932"/>
            <a:chOff x="4836406" y="2005070"/>
            <a:chExt cx="914400" cy="3003932"/>
          </a:xfrm>
        </p:grpSpPr>
        <p:sp>
          <p:nvSpPr>
            <p:cNvPr id="67" name="Rettangolo 66">
              <a:extLst>
                <a:ext uri="{FF2B5EF4-FFF2-40B4-BE49-F238E27FC236}">
                  <a16:creationId xmlns:a16="http://schemas.microsoft.com/office/drawing/2014/main" id="{891D69B5-A696-299C-8751-213F471443DC}"/>
                </a:ext>
              </a:extLst>
            </p:cNvPr>
            <p:cNvSpPr/>
            <p:nvPr/>
          </p:nvSpPr>
          <p:spPr>
            <a:xfrm>
              <a:off x="4836406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p</a:t>
              </a:r>
            </a:p>
          </p:txBody>
        </p:sp>
        <p:sp>
          <p:nvSpPr>
            <p:cNvPr id="70" name="Rettangolo 69">
              <a:extLst>
                <a:ext uri="{FF2B5EF4-FFF2-40B4-BE49-F238E27FC236}">
                  <a16:creationId xmlns:a16="http://schemas.microsoft.com/office/drawing/2014/main" id="{B19971FE-F54A-6CC8-51AE-31424A76F902}"/>
                </a:ext>
              </a:extLst>
            </p:cNvPr>
            <p:cNvSpPr/>
            <p:nvPr/>
          </p:nvSpPr>
          <p:spPr>
            <a:xfrm>
              <a:off x="4836406" y="3049836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G</a:t>
              </a:r>
            </a:p>
          </p:txBody>
        </p:sp>
        <p:sp>
          <p:nvSpPr>
            <p:cNvPr id="73" name="Rettangolo 72">
              <a:extLst>
                <a:ext uri="{FF2B5EF4-FFF2-40B4-BE49-F238E27FC236}">
                  <a16:creationId xmlns:a16="http://schemas.microsoft.com/office/drawing/2014/main" id="{64E88B2B-6DC1-939B-C23D-7ED5E6AE9CEB}"/>
                </a:ext>
              </a:extLst>
            </p:cNvPr>
            <p:cNvSpPr/>
            <p:nvPr/>
          </p:nvSpPr>
          <p:spPr>
            <a:xfrm>
              <a:off x="4836406" y="4094602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400" dirty="0" err="1"/>
                <a:t>G_ext</a:t>
              </a:r>
              <a:endParaRPr lang="it-IT" sz="1400" dirty="0"/>
            </a:p>
          </p:txBody>
        </p:sp>
      </p:grp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D7FA2034-6B86-A1ED-EC50-3D6FB63F613D}"/>
              </a:ext>
            </a:extLst>
          </p:cNvPr>
          <p:cNvSpPr txBox="1"/>
          <p:nvPr/>
        </p:nvSpPr>
        <p:spPr>
          <a:xfrm>
            <a:off x="6441727" y="22718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D796ABD8-4D65-C810-4518-45E8280BFEFC}"/>
              </a:ext>
            </a:extLst>
          </p:cNvPr>
          <p:cNvSpPr txBox="1"/>
          <p:nvPr/>
        </p:nvSpPr>
        <p:spPr>
          <a:xfrm>
            <a:off x="6441727" y="32385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A701A53-BB62-F54B-83D8-E5A23A929D3E}"/>
              </a:ext>
            </a:extLst>
          </p:cNvPr>
          <p:cNvSpPr txBox="1"/>
          <p:nvPr/>
        </p:nvSpPr>
        <p:spPr>
          <a:xfrm>
            <a:off x="6441727" y="43613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6486A315-32AC-475A-E87B-2F9351BEAB3F}"/>
              </a:ext>
            </a:extLst>
          </p:cNvPr>
          <p:cNvSpPr txBox="1"/>
          <p:nvPr/>
        </p:nvSpPr>
        <p:spPr>
          <a:xfrm>
            <a:off x="5791923" y="15763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D23C1D08-BCF4-45CC-3903-821469A36140}"/>
              </a:ext>
            </a:extLst>
          </p:cNvPr>
          <p:cNvSpPr txBox="1"/>
          <p:nvPr/>
        </p:nvSpPr>
        <p:spPr>
          <a:xfrm>
            <a:off x="6921428" y="3144817"/>
            <a:ext cx="3994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dirty="0"/>
              <a:t>=</a:t>
            </a:r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12AEFBA8-F18A-4ACF-C80A-34D3C43111E8}"/>
              </a:ext>
            </a:extLst>
          </p:cNvPr>
          <p:cNvGrpSpPr/>
          <p:nvPr/>
        </p:nvGrpSpPr>
        <p:grpSpPr>
          <a:xfrm>
            <a:off x="7465394" y="1976378"/>
            <a:ext cx="914400" cy="3003932"/>
            <a:chOff x="4836406" y="2005070"/>
            <a:chExt cx="914400" cy="3003932"/>
          </a:xfrm>
        </p:grpSpPr>
        <p:sp>
          <p:nvSpPr>
            <p:cNvPr id="82" name="Rettangolo 81">
              <a:extLst>
                <a:ext uri="{FF2B5EF4-FFF2-40B4-BE49-F238E27FC236}">
                  <a16:creationId xmlns:a16="http://schemas.microsoft.com/office/drawing/2014/main" id="{81AFCB26-E637-9E47-7F43-DE4BB68FB75D}"/>
                </a:ext>
              </a:extLst>
            </p:cNvPr>
            <p:cNvSpPr/>
            <p:nvPr/>
          </p:nvSpPr>
          <p:spPr>
            <a:xfrm>
              <a:off x="4836406" y="2005070"/>
              <a:ext cx="914400" cy="9144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 err="1"/>
                <a:t>TN_p</a:t>
              </a:r>
              <a:endParaRPr lang="it-IT" dirty="0"/>
            </a:p>
          </p:txBody>
        </p:sp>
        <p:sp>
          <p:nvSpPr>
            <p:cNvPr id="83" name="Rettangolo 82">
              <a:extLst>
                <a:ext uri="{FF2B5EF4-FFF2-40B4-BE49-F238E27FC236}">
                  <a16:creationId xmlns:a16="http://schemas.microsoft.com/office/drawing/2014/main" id="{3C2C3F3E-A34C-CDF3-AC5A-75077E7F902D}"/>
                </a:ext>
              </a:extLst>
            </p:cNvPr>
            <p:cNvSpPr/>
            <p:nvPr/>
          </p:nvSpPr>
          <p:spPr>
            <a:xfrm>
              <a:off x="4836406" y="3049836"/>
              <a:ext cx="914400" cy="91440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 err="1"/>
                <a:t>TN_M_k</a:t>
              </a:r>
              <a:endParaRPr lang="it-IT" sz="1600" dirty="0"/>
            </a:p>
          </p:txBody>
        </p:sp>
        <p:sp>
          <p:nvSpPr>
            <p:cNvPr id="84" name="Rettangolo 83">
              <a:extLst>
                <a:ext uri="{FF2B5EF4-FFF2-40B4-BE49-F238E27FC236}">
                  <a16:creationId xmlns:a16="http://schemas.microsoft.com/office/drawing/2014/main" id="{E4A84542-5EB2-048F-A10F-216F18FCF912}"/>
                </a:ext>
              </a:extLst>
            </p:cNvPr>
            <p:cNvSpPr/>
            <p:nvPr/>
          </p:nvSpPr>
          <p:spPr>
            <a:xfrm>
              <a:off x="4836406" y="4094602"/>
              <a:ext cx="9144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dirty="0"/>
                <a:t>TN_L</a:t>
              </a:r>
            </a:p>
          </p:txBody>
        </p:sp>
      </p:grp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3BA9D386-23C1-CE97-DDC1-67EFFDC3224C}"/>
              </a:ext>
            </a:extLst>
          </p:cNvPr>
          <p:cNvSpPr txBox="1"/>
          <p:nvPr/>
        </p:nvSpPr>
        <p:spPr>
          <a:xfrm>
            <a:off x="8390482" y="22718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370C7C9-DE8B-B094-DC37-A3F7364044BF}"/>
              </a:ext>
            </a:extLst>
          </p:cNvPr>
          <p:cNvSpPr txBox="1"/>
          <p:nvPr/>
        </p:nvSpPr>
        <p:spPr>
          <a:xfrm>
            <a:off x="8390482" y="323859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b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6B20AD6F-4285-F303-60F7-C99D54CDD1F6}"/>
              </a:ext>
            </a:extLst>
          </p:cNvPr>
          <p:cNvSpPr txBox="1"/>
          <p:nvPr/>
        </p:nvSpPr>
        <p:spPr>
          <a:xfrm>
            <a:off x="8390482" y="43613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</a:t>
            </a:r>
          </a:p>
        </p:txBody>
      </p: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CA4CD475-1C6E-3C43-5611-8669B9C1B970}"/>
              </a:ext>
            </a:extLst>
          </p:cNvPr>
          <p:cNvSpPr txBox="1"/>
          <p:nvPr/>
        </p:nvSpPr>
        <p:spPr>
          <a:xfrm>
            <a:off x="7740678" y="15763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1</a:t>
            </a:r>
          </a:p>
        </p:txBody>
      </p:sp>
      <p:sp>
        <p:nvSpPr>
          <p:cNvPr id="92" name="CasellaDiTesto 91">
            <a:extLst>
              <a:ext uri="{FF2B5EF4-FFF2-40B4-BE49-F238E27FC236}">
                <a16:creationId xmlns:a16="http://schemas.microsoft.com/office/drawing/2014/main" id="{B0353B11-8C73-B502-C1E7-A7A07EBAF715}"/>
              </a:ext>
            </a:extLst>
          </p:cNvPr>
          <p:cNvSpPr txBox="1"/>
          <p:nvPr/>
        </p:nvSpPr>
        <p:spPr>
          <a:xfrm>
            <a:off x="8936851" y="2167929"/>
            <a:ext cx="32551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b="0" i="0" dirty="0">
                <a:effectLst/>
                <a:latin typeface="Menlo"/>
              </a:rPr>
              <a:t>TN_P=PHI*</a:t>
            </a:r>
            <a:r>
              <a:rPr lang="it-IT" sz="1600" b="0" i="0" dirty="0" err="1">
                <a:effectLst/>
                <a:latin typeface="Menlo"/>
              </a:rPr>
              <a:t>p_n</a:t>
            </a:r>
            <a:r>
              <a:rPr lang="it-IT" sz="1600" b="0" i="0" dirty="0">
                <a:effectLst/>
                <a:latin typeface="Menlo"/>
              </a:rPr>
              <a:t>;</a:t>
            </a:r>
            <a:endParaRPr lang="it-IT" sz="1600" b="0" i="0" dirty="0">
              <a:solidFill>
                <a:srgbClr val="008013"/>
              </a:solidFill>
              <a:effectLst/>
              <a:latin typeface="Menlo"/>
            </a:endParaRPr>
          </a:p>
          <a:p>
            <a:r>
              <a:rPr lang="it-IT" sz="1600" b="0" i="0" dirty="0">
                <a:solidFill>
                  <a:srgbClr val="008013"/>
                </a:solidFill>
                <a:effectLst/>
                <a:latin typeface="Menlo"/>
              </a:rPr>
              <a:t>%TN_P=PHI*</a:t>
            </a:r>
            <a:r>
              <a:rPr lang="it-IT" sz="1600" b="0" i="0" dirty="0" err="1">
                <a:solidFill>
                  <a:srgbClr val="008013"/>
                </a:solidFill>
                <a:effectLst/>
                <a:latin typeface="Menlo"/>
              </a:rPr>
              <a:t>p_n</a:t>
            </a:r>
            <a:r>
              <a:rPr lang="it-IT" sz="1600" b="0" i="0" dirty="0">
                <a:solidFill>
                  <a:srgbClr val="008013"/>
                </a:solidFill>
                <a:effectLst/>
                <a:latin typeface="Menlo"/>
              </a:rPr>
              <a:t>-II./2*L_0(:,ii-1);</a:t>
            </a:r>
            <a:endParaRPr lang="it-IT" sz="1600" b="0" i="0" dirty="0">
              <a:effectLst/>
              <a:latin typeface="Menlo"/>
            </a:endParaRPr>
          </a:p>
        </p:txBody>
      </p:sp>
      <p:sp>
        <p:nvSpPr>
          <p:cNvPr id="94" name="CasellaDiTesto 93">
            <a:extLst>
              <a:ext uri="{FF2B5EF4-FFF2-40B4-BE49-F238E27FC236}">
                <a16:creationId xmlns:a16="http://schemas.microsoft.com/office/drawing/2014/main" id="{EAE3DD48-72EF-1F1E-A11D-D6A64360F96B}"/>
              </a:ext>
            </a:extLst>
          </p:cNvPr>
          <p:cNvSpPr txBox="1"/>
          <p:nvPr/>
        </p:nvSpPr>
        <p:spPr>
          <a:xfrm>
            <a:off x="8901711" y="3278062"/>
            <a:ext cx="3187812" cy="278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b="0" i="0" dirty="0" err="1">
                <a:effectLst/>
                <a:latin typeface="Menlo"/>
              </a:rPr>
              <a:t>TN_M_k</a:t>
            </a:r>
            <a:r>
              <a:rPr lang="it-IT" sz="1200" b="0" i="0" dirty="0">
                <a:effectLst/>
                <a:latin typeface="Menlo"/>
              </a:rPr>
              <a:t>=(-</a:t>
            </a:r>
            <a:r>
              <a:rPr lang="it-IT" sz="1200" b="0" i="0" dirty="0" err="1">
                <a:effectLst/>
                <a:latin typeface="Menlo"/>
              </a:rPr>
              <a:t>Rf</a:t>
            </a:r>
            <a:r>
              <a:rPr lang="it-IT" sz="1200" b="0" i="0" dirty="0">
                <a:effectLst/>
                <a:latin typeface="Menlo"/>
              </a:rPr>
              <a:t>.*</a:t>
            </a:r>
            <a:r>
              <a:rPr lang="it-IT" sz="1200" b="0" i="0" dirty="0" err="1">
                <a:effectLst/>
                <a:latin typeface="Menlo"/>
              </a:rPr>
              <a:t>abs</a:t>
            </a:r>
            <a:r>
              <a:rPr lang="it-IT" sz="1200" b="0" i="0" dirty="0">
                <a:effectLst/>
                <a:latin typeface="Menlo"/>
              </a:rPr>
              <a:t>(</a:t>
            </a:r>
            <a:r>
              <a:rPr lang="it-IT" sz="1200" b="0" i="0" dirty="0" err="1">
                <a:effectLst/>
                <a:latin typeface="Menlo"/>
              </a:rPr>
              <a:t>G_k</a:t>
            </a:r>
            <a:r>
              <a:rPr lang="it-IT" sz="1200" b="0" i="0" dirty="0">
                <a:effectLst/>
                <a:latin typeface="Menlo"/>
              </a:rPr>
              <a:t>(:,k)).*</a:t>
            </a:r>
            <a:r>
              <a:rPr lang="it-IT" sz="1200" b="0" i="0" dirty="0" err="1">
                <a:effectLst/>
                <a:latin typeface="Menlo"/>
              </a:rPr>
              <a:t>G_k</a:t>
            </a:r>
            <a:r>
              <a:rPr lang="it-IT" sz="1200" b="0" i="0" dirty="0">
                <a:effectLst/>
                <a:latin typeface="Menlo"/>
              </a:rPr>
              <a:t>(:,k) -</a:t>
            </a:r>
            <a:r>
              <a:rPr lang="it-IT" sz="1200" b="0" i="0" dirty="0" err="1">
                <a:effectLst/>
                <a:latin typeface="Menlo"/>
              </a:rPr>
              <a:t>Ri</a:t>
            </a:r>
            <a:r>
              <a:rPr lang="it-IT" sz="1200" b="0" i="0" dirty="0">
                <a:effectLst/>
                <a:latin typeface="Menlo"/>
              </a:rPr>
              <a:t>.*</a:t>
            </a:r>
            <a:r>
              <a:rPr lang="it-IT" sz="1200" b="0" i="0" dirty="0" err="1">
                <a:effectLst/>
                <a:latin typeface="Menlo"/>
              </a:rPr>
              <a:t>G_n</a:t>
            </a:r>
            <a:r>
              <a:rPr lang="it-IT" sz="1200" b="0" i="0" dirty="0">
                <a:effectLst/>
                <a:latin typeface="Menlo"/>
              </a:rPr>
              <a:t>);</a:t>
            </a:r>
          </a:p>
        </p:txBody>
      </p:sp>
      <p:sp>
        <p:nvSpPr>
          <p:cNvPr id="96" name="CasellaDiTesto 95">
            <a:extLst>
              <a:ext uri="{FF2B5EF4-FFF2-40B4-BE49-F238E27FC236}">
                <a16:creationId xmlns:a16="http://schemas.microsoft.com/office/drawing/2014/main" id="{ED39783D-6A08-5507-3CB8-F8F14EB0BA2E}"/>
              </a:ext>
            </a:extLst>
          </p:cNvPr>
          <p:cNvSpPr txBox="1"/>
          <p:nvPr/>
        </p:nvSpPr>
        <p:spPr>
          <a:xfrm>
            <a:off x="8978788" y="4369371"/>
            <a:ext cx="19829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0" i="0" dirty="0">
                <a:effectLst/>
                <a:latin typeface="Menlo"/>
              </a:rPr>
              <a:t>TN_L=</a:t>
            </a:r>
            <a:r>
              <a:rPr lang="it-IT" sz="1800" b="0" i="0" dirty="0" err="1">
                <a:effectLst/>
                <a:latin typeface="Menlo"/>
              </a:rPr>
              <a:t>G_ext_t</a:t>
            </a:r>
            <a:r>
              <a:rPr lang="it-IT" sz="1800" b="0" i="0" dirty="0">
                <a:effectLst/>
                <a:latin typeface="Menlo"/>
              </a:rPr>
              <a:t>(:,ii);</a:t>
            </a:r>
            <a:br>
              <a:rPr lang="it-IT" sz="1800" b="0" i="0" dirty="0">
                <a:effectLst/>
                <a:latin typeface="Menlo"/>
              </a:rPr>
            </a:br>
            <a:r>
              <a:rPr lang="de-DE" sz="1800" b="0" i="0" dirty="0">
                <a:effectLst/>
                <a:latin typeface="Menlo"/>
              </a:rPr>
              <a:t>TN_L(1)=</a:t>
            </a:r>
            <a:r>
              <a:rPr lang="de-DE" sz="1800" b="0" i="0" dirty="0" err="1">
                <a:effectLst/>
                <a:latin typeface="Menlo"/>
              </a:rPr>
              <a:t>p_in_t</a:t>
            </a:r>
            <a:r>
              <a:rPr lang="de-DE" sz="1800" b="0" i="0" dirty="0">
                <a:effectLst/>
                <a:latin typeface="Menlo"/>
              </a:rPr>
              <a:t>(ii)</a:t>
            </a:r>
          </a:p>
          <a:p>
            <a:r>
              <a:rPr lang="it-IT" sz="1800" b="0" i="0" dirty="0">
                <a:effectLst/>
                <a:latin typeface="Menlo"/>
              </a:rPr>
              <a:t> </a:t>
            </a:r>
          </a:p>
        </p:txBody>
      </p:sp>
      <p:sp>
        <p:nvSpPr>
          <p:cNvPr id="98" name="CasellaDiTesto 97">
            <a:extLst>
              <a:ext uri="{FF2B5EF4-FFF2-40B4-BE49-F238E27FC236}">
                <a16:creationId xmlns:a16="http://schemas.microsoft.com/office/drawing/2014/main" id="{4C45FCCC-32D7-68C0-A98B-5BF382DCEEF7}"/>
              </a:ext>
            </a:extLst>
          </p:cNvPr>
          <p:cNvSpPr txBox="1"/>
          <p:nvPr/>
        </p:nvSpPr>
        <p:spPr>
          <a:xfrm>
            <a:off x="8837008" y="1760683"/>
            <a:ext cx="14430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i="1" dirty="0">
                <a:solidFill>
                  <a:srgbClr val="FF0000"/>
                </a:solidFill>
              </a:rPr>
              <a:t>From </a:t>
            </a:r>
            <a:r>
              <a:rPr lang="it-IT" sz="1200" i="1" dirty="0" err="1">
                <a:solidFill>
                  <a:srgbClr val="FF0000"/>
                </a:solidFill>
              </a:rPr>
              <a:t>matlab</a:t>
            </a:r>
            <a:r>
              <a:rPr lang="it-IT" sz="1200" i="1" dirty="0">
                <a:solidFill>
                  <a:srgbClr val="FF0000"/>
                </a:solidFill>
              </a:rPr>
              <a:t> code</a:t>
            </a:r>
          </a:p>
        </p:txBody>
      </p:sp>
      <p:cxnSp>
        <p:nvCxnSpPr>
          <p:cNvPr id="100" name="Connettore 2 99">
            <a:extLst>
              <a:ext uri="{FF2B5EF4-FFF2-40B4-BE49-F238E27FC236}">
                <a16:creationId xmlns:a16="http://schemas.microsoft.com/office/drawing/2014/main" id="{88A3244F-1C14-0188-2659-A340892A9615}"/>
              </a:ext>
            </a:extLst>
          </p:cNvPr>
          <p:cNvCxnSpPr>
            <a:cxnSpLocks/>
          </p:cNvCxnSpPr>
          <p:nvPr/>
        </p:nvCxnSpPr>
        <p:spPr>
          <a:xfrm flipH="1" flipV="1">
            <a:off x="2618731" y="5079438"/>
            <a:ext cx="391592" cy="46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Connettore 2 102">
            <a:extLst>
              <a:ext uri="{FF2B5EF4-FFF2-40B4-BE49-F238E27FC236}">
                <a16:creationId xmlns:a16="http://schemas.microsoft.com/office/drawing/2014/main" id="{86D339DF-3611-3668-508F-5F71EFA55F67}"/>
              </a:ext>
            </a:extLst>
          </p:cNvPr>
          <p:cNvCxnSpPr>
            <a:cxnSpLocks/>
          </p:cNvCxnSpPr>
          <p:nvPr/>
        </p:nvCxnSpPr>
        <p:spPr>
          <a:xfrm flipV="1">
            <a:off x="4107000" y="5112488"/>
            <a:ext cx="412178" cy="4620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6345C555-80DA-559B-8269-4DEB24B7BE26}"/>
              </a:ext>
            </a:extLst>
          </p:cNvPr>
          <p:cNvSpPr txBox="1"/>
          <p:nvPr/>
        </p:nvSpPr>
        <p:spPr>
          <a:xfrm>
            <a:off x="2453636" y="5587170"/>
            <a:ext cx="2558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1 or 0 on the </a:t>
            </a:r>
            <a:r>
              <a:rPr lang="it-IT" sz="1400" dirty="0" err="1"/>
              <a:t>diagonals</a:t>
            </a:r>
            <a:r>
              <a:rPr lang="it-IT" sz="1400" dirty="0"/>
              <a:t> to fix </a:t>
            </a:r>
          </a:p>
          <a:p>
            <a:r>
              <a:rPr lang="it-IT" sz="1400" b="1" dirty="0">
                <a:highlight>
                  <a:srgbClr val="FFFF00"/>
                </a:highlight>
              </a:rPr>
              <a:t>PRESSURE</a:t>
            </a:r>
            <a:r>
              <a:rPr lang="it-IT" sz="1400" dirty="0"/>
              <a:t> </a:t>
            </a:r>
            <a:r>
              <a:rPr lang="it-IT" sz="1400" b="1" dirty="0">
                <a:solidFill>
                  <a:srgbClr val="FF0000"/>
                </a:solidFill>
              </a:rPr>
              <a:t>OR </a:t>
            </a:r>
            <a:r>
              <a:rPr lang="it-IT" sz="1400" b="1" dirty="0">
                <a:highlight>
                  <a:srgbClr val="FFFF00"/>
                </a:highlight>
              </a:rPr>
              <a:t>MASS FLOW</a:t>
            </a:r>
          </a:p>
          <a:p>
            <a:r>
              <a:rPr lang="it-IT" sz="1400" b="1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designated</a:t>
            </a:r>
            <a:r>
              <a:rPr lang="it-IT" sz="1400" dirty="0"/>
              <a:t> </a:t>
            </a:r>
            <a:r>
              <a:rPr lang="it-IT" sz="1400" dirty="0" err="1"/>
              <a:t>nodes</a:t>
            </a:r>
            <a:endParaRPr lang="it-IT" sz="1400" dirty="0"/>
          </a:p>
        </p:txBody>
      </p:sp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31764543-EE7A-D527-F47E-94F0648D7B27}"/>
              </a:ext>
            </a:extLst>
          </p:cNvPr>
          <p:cNvSpPr txBox="1"/>
          <p:nvPr/>
        </p:nvSpPr>
        <p:spPr>
          <a:xfrm>
            <a:off x="6921428" y="5563517"/>
            <a:ext cx="20632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 err="1"/>
              <a:t>Assigned</a:t>
            </a:r>
            <a:r>
              <a:rPr lang="it-IT" sz="1400" dirty="0"/>
              <a:t> </a:t>
            </a:r>
            <a:r>
              <a:rPr lang="it-IT" sz="1400" b="1" dirty="0">
                <a:highlight>
                  <a:srgbClr val="FFFF00"/>
                </a:highlight>
              </a:rPr>
              <a:t>pressure </a:t>
            </a:r>
            <a:r>
              <a:rPr lang="it-IT" sz="1400" b="1" dirty="0">
                <a:solidFill>
                  <a:schemeClr val="accent5"/>
                </a:solidFill>
                <a:highlight>
                  <a:srgbClr val="FFFF00"/>
                </a:highlight>
              </a:rPr>
              <a:t>or</a:t>
            </a:r>
            <a:r>
              <a:rPr lang="it-IT" sz="1400" b="1" dirty="0">
                <a:highlight>
                  <a:srgbClr val="FFFF00"/>
                </a:highlight>
              </a:rPr>
              <a:t> mass flow</a:t>
            </a:r>
            <a:r>
              <a:rPr lang="it-IT" sz="1400" dirty="0"/>
              <a:t> (</a:t>
            </a:r>
            <a:r>
              <a:rPr lang="it-IT" sz="1400" dirty="0" err="1"/>
              <a:t>either</a:t>
            </a:r>
            <a:r>
              <a:rPr lang="it-IT" sz="1400" dirty="0"/>
              <a:t> </a:t>
            </a:r>
            <a:r>
              <a:rPr lang="it-IT" sz="1400" dirty="0" err="1"/>
              <a:t>inlet</a:t>
            </a:r>
            <a:r>
              <a:rPr lang="it-IT" sz="1400" dirty="0"/>
              <a:t> or outlet) </a:t>
            </a:r>
            <a:r>
              <a:rPr lang="it-IT" sz="1400" dirty="0" err="1"/>
              <a:t>accrodingly</a:t>
            </a:r>
            <a:endParaRPr lang="it-IT" sz="1400" dirty="0"/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6199CE8-3096-823E-14D2-DB51606EEDD5}"/>
              </a:ext>
            </a:extLst>
          </p:cNvPr>
          <p:cNvCxnSpPr>
            <a:cxnSpLocks/>
          </p:cNvCxnSpPr>
          <p:nvPr/>
        </p:nvCxnSpPr>
        <p:spPr>
          <a:xfrm flipV="1">
            <a:off x="7896330" y="5110676"/>
            <a:ext cx="0" cy="360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691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Gas Network Model – overview of the fluid-dynamic solver</a:t>
            </a:r>
          </a:p>
        </p:txBody>
      </p:sp>
      <p:sp>
        <p:nvSpPr>
          <p:cNvPr id="9" name="Rounded Rectangle 22"/>
          <p:cNvSpPr/>
          <p:nvPr/>
        </p:nvSpPr>
        <p:spPr bwMode="auto">
          <a:xfrm>
            <a:off x="631176" y="3039599"/>
            <a:ext cx="1584176" cy="250362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Coninutiy equation</a:t>
            </a:r>
          </a:p>
        </p:txBody>
      </p:sp>
      <p:sp>
        <p:nvSpPr>
          <p:cNvPr id="10" name="Rounded Rectangle 22"/>
          <p:cNvSpPr/>
          <p:nvPr/>
        </p:nvSpPr>
        <p:spPr bwMode="auto">
          <a:xfrm>
            <a:off x="630453" y="4140279"/>
            <a:ext cx="1584176" cy="25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Flow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48"/>
              <p:cNvSpPr/>
              <p:nvPr/>
            </p:nvSpPr>
            <p:spPr bwMode="auto">
              <a:xfrm>
                <a:off x="615294" y="4405626"/>
                <a:ext cx="3799156" cy="1083560"/>
              </a:xfrm>
              <a:prstGeom prst="roundRect">
                <a:avLst/>
              </a:prstGeom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+1), 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da-DK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, 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𝑛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𝐺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𝑘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e>
                          </m:d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,  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+1</m:t>
                          </m:r>
                        </m:sup>
                      </m:sSubSup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− </m:t>
                              </m:r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da-DK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𝑛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𝑛</m:t>
                              </m:r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− 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𝐺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da-DK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294" y="4405626"/>
                <a:ext cx="3799156" cy="10835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491632" y="4157675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LINEARIZED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48"/>
              <p:cNvSpPr/>
              <p:nvPr/>
            </p:nvSpPr>
            <p:spPr bwMode="auto">
              <a:xfrm>
                <a:off x="630453" y="3309881"/>
                <a:ext cx="3194056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=1</m:t>
                          </m:r>
                        </m:sub>
                        <m: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𝑛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 </m:t>
                          </m:r>
                        </m:e>
                      </m:nary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−</m:t>
                      </m:r>
                      <m:sSubSup>
                        <m:sSubSup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𝐺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𝑒𝑥𝑡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,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𝑖</m:t>
                          </m:r>
                        </m:sub>
                        <m: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da-DK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3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3" y="3309881"/>
                <a:ext cx="3194056" cy="6548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arrotondato 13"/>
          <p:cNvSpPr/>
          <p:nvPr/>
        </p:nvSpPr>
        <p:spPr>
          <a:xfrm>
            <a:off x="382203" y="2906480"/>
            <a:ext cx="4218858" cy="26479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Trebuchet MS" panose="020B0603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 rot="16200000">
            <a:off x="4022942" y="433493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Coupled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b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fluid-dynamic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problem</a:t>
            </a:r>
            <a:endParaRPr lang="it-IT" sz="1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Connettore diritto 16"/>
          <p:cNvCxnSpPr/>
          <p:nvPr/>
        </p:nvCxnSpPr>
        <p:spPr>
          <a:xfrm flipV="1">
            <a:off x="5152046" y="3354248"/>
            <a:ext cx="0" cy="26205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4601062" y="3353022"/>
            <a:ext cx="550984" cy="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1619714" y="1793354"/>
            <a:ext cx="1741022" cy="423631"/>
          </a:xfrm>
          <a:prstGeom prst="roundRect">
            <a:avLst>
              <a:gd name="adj" fmla="val 3065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initial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[t=0]</a:t>
            </a:r>
          </a:p>
          <a:p>
            <a:pPr algn="ctr"/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steady state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arrotondato 19"/>
              <p:cNvSpPr/>
              <p:nvPr/>
            </p:nvSpPr>
            <p:spPr>
              <a:xfrm>
                <a:off x="1968943" y="1313928"/>
                <a:ext cx="1085007" cy="423631"/>
              </a:xfrm>
              <a:prstGeom prst="roundRect">
                <a:avLst>
                  <a:gd name="adj" fmla="val 30656"/>
                </a:avLst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t-IT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𝑛𝑙𝑒𝑡</m:t>
                        </m:r>
                      </m:sub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sz="1200" dirty="0">
                    <a:latin typeface="Trebuchet MS" panose="020B0603020202020204" pitchFamily="34" charset="0"/>
                  </a:rPr>
                  <a:t> 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𝒆𝒙𝒕</m:t>
                        </m:r>
                      </m:sub>
                      <m:sup>
                        <m: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it-IT" sz="1200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ttangolo arrotondat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943" y="1313928"/>
                <a:ext cx="1085007" cy="423631"/>
              </a:xfrm>
              <a:prstGeom prst="roundRect">
                <a:avLst>
                  <a:gd name="adj" fmla="val 3065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2"/>
          <p:cNvSpPr/>
          <p:nvPr/>
        </p:nvSpPr>
        <p:spPr bwMode="auto">
          <a:xfrm>
            <a:off x="1698192" y="2398350"/>
            <a:ext cx="1584176" cy="25036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Equation of State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620861" y="2610461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updates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the </a:t>
            </a:r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fluid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properties</a:t>
            </a:r>
            <a:endParaRPr lang="it-IT" sz="11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48"/>
              <p:cNvSpPr/>
              <p:nvPr/>
            </p:nvSpPr>
            <p:spPr bwMode="auto">
              <a:xfrm>
                <a:off x="363276" y="5646233"/>
                <a:ext cx="4253898" cy="65485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dPr>
                      <m:e>
                        <m:r>
                          <a:rPr lang="it-IT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da-DK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𝑗</m:t>
                            </m:r>
                          </m:sub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𝑛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+1</m:t>
                            </m:r>
                          </m:sup>
                        </m:sSubSup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+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&lt;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𝑡𝑜𝑙𝑙</m:t>
                    </m:r>
                  </m:oMath>
                </a14:m>
                <a:r>
                  <a:rPr kumimoji="0" lang="da-DK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anose="020B0603020202020204" pitchFamily="34" charset="0"/>
                    <a:ea typeface="ＭＳ Ｐゴシック" pitchFamily="-8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3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276" y="5646233"/>
                <a:ext cx="4253898" cy="654856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diritto 23"/>
          <p:cNvCxnSpPr/>
          <p:nvPr/>
        </p:nvCxnSpPr>
        <p:spPr>
          <a:xfrm>
            <a:off x="5385529" y="2441998"/>
            <a:ext cx="42333" cy="391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404606" y="5729414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Repeated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415028" y="5956754"/>
            <a:ext cx="1518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Trebuchet MS" panose="020B0603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Trebuchet MS" panose="020B0603020202020204" pitchFamily="34" charset="0"/>
                <a:cs typeface="Arial" panose="020B0604020202020204" pitchFamily="34" charset="0"/>
              </a:rPr>
              <a:t>Timestep</a:t>
            </a:r>
            <a:endParaRPr lang="it-IT" sz="16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ttore 2 27"/>
          <p:cNvCxnSpPr>
            <a:stCxn id="19" idx="2"/>
            <a:endCxn id="21" idx="0"/>
          </p:cNvCxnSpPr>
          <p:nvPr/>
        </p:nvCxnSpPr>
        <p:spPr>
          <a:xfrm>
            <a:off x="2490225" y="2216985"/>
            <a:ext cx="55" cy="18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1" idx="2"/>
            <a:endCxn id="14" idx="0"/>
          </p:cNvCxnSpPr>
          <p:nvPr/>
        </p:nvCxnSpPr>
        <p:spPr>
          <a:xfrm>
            <a:off x="2490280" y="2648712"/>
            <a:ext cx="1352" cy="2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1"/>
          <p:cNvSpPr txBox="1"/>
          <p:nvPr/>
        </p:nvSpPr>
        <p:spPr>
          <a:xfrm>
            <a:off x="5539917" y="3023683"/>
            <a:ext cx="14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Trebuchet MS" panose="020B0603020202020204" pitchFamily="34" charset="0"/>
                <a:cs typeface="Arial" panose="020B0604020202020204" pitchFamily="34" charset="0"/>
              </a:rPr>
              <a:t>Network Topology:</a:t>
            </a:r>
          </a:p>
        </p:txBody>
      </p:sp>
      <p:cxnSp>
        <p:nvCxnSpPr>
          <p:cNvPr id="32" name="Straight Connector 15"/>
          <p:cNvCxnSpPr/>
          <p:nvPr/>
        </p:nvCxnSpPr>
        <p:spPr bwMode="auto">
          <a:xfrm>
            <a:off x="6173132" y="2622906"/>
            <a:ext cx="6573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ight Arrow 22"/>
          <p:cNvSpPr/>
          <p:nvPr/>
        </p:nvSpPr>
        <p:spPr bwMode="auto">
          <a:xfrm>
            <a:off x="5890521" y="2577901"/>
            <a:ext cx="180020" cy="90009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3"/>
              <p:cNvSpPr txBox="1"/>
              <p:nvPr/>
            </p:nvSpPr>
            <p:spPr>
              <a:xfrm>
                <a:off x="5483665" y="2439139"/>
                <a:ext cx="453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da-DK" sz="1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65" y="2439139"/>
                <a:ext cx="45300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 bwMode="auto">
          <a:xfrm flipV="1">
            <a:off x="6830508" y="2043058"/>
            <a:ext cx="932221" cy="579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 flipV="1">
            <a:off x="6830508" y="2612602"/>
            <a:ext cx="495672" cy="3872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7721168" y="2054176"/>
            <a:ext cx="724581" cy="282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9"/>
          <p:cNvCxnSpPr/>
          <p:nvPr/>
        </p:nvCxnSpPr>
        <p:spPr bwMode="auto">
          <a:xfrm flipV="1">
            <a:off x="7296618" y="2742230"/>
            <a:ext cx="970167" cy="2575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41"/>
          <p:cNvCxnSpPr/>
          <p:nvPr/>
        </p:nvCxnSpPr>
        <p:spPr bwMode="auto">
          <a:xfrm>
            <a:off x="8248691" y="2742230"/>
            <a:ext cx="666166" cy="128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44"/>
          <p:cNvSpPr/>
          <p:nvPr/>
        </p:nvSpPr>
        <p:spPr bwMode="auto">
          <a:xfrm flipH="1">
            <a:off x="6099741" y="2555748"/>
            <a:ext cx="146782" cy="134315"/>
          </a:xfrm>
          <a:prstGeom prst="ellipse">
            <a:avLst/>
          </a:prstGeom>
          <a:solidFill>
            <a:srgbClr val="66FF33"/>
          </a:solidFill>
          <a:ln w="9525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1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1" name="Oval 46"/>
          <p:cNvSpPr/>
          <p:nvPr/>
        </p:nvSpPr>
        <p:spPr bwMode="auto">
          <a:xfrm flipH="1">
            <a:off x="7647777" y="1975900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3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2" name="Oval 47"/>
          <p:cNvSpPr/>
          <p:nvPr/>
        </p:nvSpPr>
        <p:spPr bwMode="auto">
          <a:xfrm flipH="1">
            <a:off x="8372358" y="2001121"/>
            <a:ext cx="146782" cy="13431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600" dirty="0">
                <a:latin typeface="Trebuchet MS" panose="020B0603020202020204" pitchFamily="34" charset="0"/>
              </a:rPr>
              <a:t>7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3" name="Oval 50"/>
          <p:cNvSpPr/>
          <p:nvPr/>
        </p:nvSpPr>
        <p:spPr bwMode="auto">
          <a:xfrm flipH="1">
            <a:off x="8841466" y="2796473"/>
            <a:ext cx="146782" cy="13431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6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4" name="Right Arrow 51"/>
          <p:cNvSpPr/>
          <p:nvPr/>
        </p:nvSpPr>
        <p:spPr bwMode="auto">
          <a:xfrm>
            <a:off x="8581774" y="2023274"/>
            <a:ext cx="180020" cy="9000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5" name="Right Arrow 52"/>
          <p:cNvSpPr/>
          <p:nvPr/>
        </p:nvSpPr>
        <p:spPr bwMode="auto">
          <a:xfrm>
            <a:off x="9058873" y="2834256"/>
            <a:ext cx="180020" cy="9000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6" name="Oval 53"/>
          <p:cNvSpPr/>
          <p:nvPr/>
        </p:nvSpPr>
        <p:spPr bwMode="auto">
          <a:xfrm flipH="1">
            <a:off x="6757117" y="2545444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2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7" name="Oval 54"/>
          <p:cNvSpPr/>
          <p:nvPr/>
        </p:nvSpPr>
        <p:spPr bwMode="auto">
          <a:xfrm flipH="1">
            <a:off x="7252789" y="2924265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4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8" name="Oval 55"/>
          <p:cNvSpPr/>
          <p:nvPr/>
        </p:nvSpPr>
        <p:spPr bwMode="auto">
          <a:xfrm flipH="1">
            <a:off x="8178368" y="2679759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5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9" name="Trapezoid 56"/>
          <p:cNvSpPr/>
          <p:nvPr/>
        </p:nvSpPr>
        <p:spPr bwMode="auto">
          <a:xfrm rot="6146486">
            <a:off x="8526575" y="2741157"/>
            <a:ext cx="144016" cy="130932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50" name="Isosceles Triangle 57"/>
          <p:cNvSpPr/>
          <p:nvPr/>
        </p:nvSpPr>
        <p:spPr bwMode="auto">
          <a:xfrm rot="5584679">
            <a:off x="7959897" y="2019977"/>
            <a:ext cx="125320" cy="8760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51" name="Isosceles Triangle 59"/>
          <p:cNvSpPr/>
          <p:nvPr/>
        </p:nvSpPr>
        <p:spPr bwMode="auto">
          <a:xfrm rot="16382390">
            <a:off x="8044385" y="2026738"/>
            <a:ext cx="125320" cy="8760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6379756" y="2463415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53" name="TextBox 62"/>
          <p:cNvSpPr txBox="1"/>
          <p:nvPr/>
        </p:nvSpPr>
        <p:spPr>
          <a:xfrm>
            <a:off x="6873481" y="2786927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4" name="TextBox 63"/>
          <p:cNvSpPr txBox="1"/>
          <p:nvPr/>
        </p:nvSpPr>
        <p:spPr>
          <a:xfrm>
            <a:off x="7745131" y="2899089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55" name="TextBox 64"/>
          <p:cNvSpPr txBox="1"/>
          <p:nvPr/>
        </p:nvSpPr>
        <p:spPr>
          <a:xfrm>
            <a:off x="8445749" y="2898651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5</a:t>
            </a:r>
          </a:p>
        </p:txBody>
      </p:sp>
      <p:sp>
        <p:nvSpPr>
          <p:cNvPr id="56" name="TextBox 65"/>
          <p:cNvSpPr txBox="1"/>
          <p:nvPr/>
        </p:nvSpPr>
        <p:spPr>
          <a:xfrm>
            <a:off x="7087012" y="2163742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6"/>
              <p:cNvSpPr/>
              <p:nvPr/>
            </p:nvSpPr>
            <p:spPr>
              <a:xfrm>
                <a:off x="8791418" y="2930788"/>
                <a:ext cx="6095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da-DK" sz="1200" b="0" i="1" smtClean="0"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da-DK" sz="1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18" y="2930788"/>
                <a:ext cx="6095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68"/>
              <p:cNvSpPr txBox="1"/>
              <p:nvPr/>
            </p:nvSpPr>
            <p:spPr>
              <a:xfrm>
                <a:off x="9587290" y="3658261"/>
                <a:ext cx="2537554" cy="190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a-DK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8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290" y="3658261"/>
                <a:ext cx="2537554" cy="19098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69"/>
              <p:cNvSpPr txBox="1"/>
              <p:nvPr/>
            </p:nvSpPr>
            <p:spPr>
              <a:xfrm>
                <a:off x="9789516" y="3319707"/>
                <a:ext cx="2260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b="1" i="1" u="sng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a-DK" b="1" i="1" u="sng" smtClean="0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𝟐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𝟑</m:t>
                            </m:r>
                          </m:e>
                        </m:mr>
                      </m:m>
                      <m:r>
                        <a:rPr lang="da-DK" b="1" i="1" u="sng" smtClean="0">
                          <a:latin typeface="Cambria Math"/>
                        </a:rPr>
                        <m:t>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b="1" i="1" u="sng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a-DK" b="1" i="1" u="sng" smtClean="0">
                                <a:latin typeface="Cambria Math"/>
                              </a:rPr>
                              <m:t>𝟒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𝟓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𝟔</m:t>
                            </m:r>
                          </m:e>
                        </m:mr>
                      </m:m>
                    </m:oMath>
                  </m:oMathPara>
                </a14:m>
                <a:endParaRPr lang="da-DK" sz="2000" b="1" i="1" u="sng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9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16" y="3319707"/>
                <a:ext cx="22605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70"/>
              <p:cNvSpPr txBox="1"/>
              <p:nvPr/>
            </p:nvSpPr>
            <p:spPr>
              <a:xfrm>
                <a:off x="9341996" y="3735249"/>
                <a:ext cx="352982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𝟓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𝟔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da-DK" sz="14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0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996" y="3735249"/>
                <a:ext cx="352982" cy="1600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71"/>
          <p:cNvSpPr txBox="1"/>
          <p:nvPr/>
        </p:nvSpPr>
        <p:spPr>
          <a:xfrm>
            <a:off x="4758329" y="4104997"/>
            <a:ext cx="46085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Incidence Matrix </a:t>
            </a:r>
          </a:p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representation of the network</a:t>
            </a:r>
          </a:p>
          <a:p>
            <a:pPr algn="ctr"/>
            <a:endParaRPr lang="da-DK" sz="16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+1 inlet node</a:t>
            </a:r>
          </a:p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-1 outled node</a:t>
            </a:r>
          </a:p>
          <a:p>
            <a:pPr algn="ctr"/>
            <a:r>
              <a:rPr lang="da-DK" sz="1100" dirty="0">
                <a:latin typeface="Trebuchet MS" panose="020B0603020202020204" pitchFamily="34" charset="0"/>
                <a:cs typeface="Arial" panose="020B0604020202020204" pitchFamily="34" charset="0"/>
              </a:rPr>
              <a:t>Reading column-by-column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73"/>
              <p:cNvSpPr/>
              <p:nvPr/>
            </p:nvSpPr>
            <p:spPr>
              <a:xfrm>
                <a:off x="8704176" y="4238264"/>
                <a:ext cx="702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1" i="1" smtClean="0">
                          <a:latin typeface="Cambria Math"/>
                        </a:rPr>
                        <m:t>𝑿</m:t>
                      </m:r>
                      <m:r>
                        <a:rPr lang="da-DK" b="1" i="1" smtClean="0">
                          <a:latin typeface="Cambria Math"/>
                        </a:rPr>
                        <m:t> =</m:t>
                      </m:r>
                    </m:oMath>
                  </m:oMathPara>
                </a14:m>
                <a:endParaRPr lang="da-DK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2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76" y="4238264"/>
                <a:ext cx="7024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84"/>
          <p:cNvSpPr txBox="1"/>
          <p:nvPr/>
        </p:nvSpPr>
        <p:spPr>
          <a:xfrm>
            <a:off x="10458952" y="306579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i="1" dirty="0">
                <a:latin typeface="Trebuchet MS" panose="020B0603020202020204" pitchFamily="34" charset="0"/>
                <a:cs typeface="Arial" panose="020B0604020202020204" pitchFamily="34" charset="0"/>
              </a:rPr>
              <a:t>branches</a:t>
            </a:r>
            <a:endParaRPr lang="da-DK" sz="1200" i="1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85"/>
          <p:cNvSpPr txBox="1"/>
          <p:nvPr/>
        </p:nvSpPr>
        <p:spPr>
          <a:xfrm>
            <a:off x="9146391" y="5281785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i="1" dirty="0">
                <a:latin typeface="Trebuchet MS" panose="020B0603020202020204" pitchFamily="34" charset="0"/>
                <a:cs typeface="Arial" panose="020B0604020202020204" pitchFamily="34" charset="0"/>
              </a:rPr>
              <a:t>nodes</a:t>
            </a:r>
            <a:endParaRPr lang="da-DK" i="1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4644854" y="57893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7" name="Segnaposto contenuto 6"/>
          <p:cNvSpPr txBox="1">
            <a:spLocks/>
          </p:cNvSpPr>
          <p:nvPr/>
        </p:nvSpPr>
        <p:spPr>
          <a:xfrm>
            <a:off x="523874" y="1281410"/>
            <a:ext cx="1238251" cy="6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Solving Strategy:</a:t>
            </a:r>
          </a:p>
        </p:txBody>
      </p:sp>
      <p:sp>
        <p:nvSpPr>
          <p:cNvPr id="72" name="Segnaposto contenuto 6"/>
          <p:cNvSpPr txBox="1">
            <a:spLocks/>
          </p:cNvSpPr>
          <p:nvPr/>
        </p:nvSpPr>
        <p:spPr>
          <a:xfrm>
            <a:off x="9467849" y="1273063"/>
            <a:ext cx="1927773" cy="50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Networkwide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35435B9-0DCE-0A62-3A87-81ED1DAE2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9983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3855203" y="2884915"/>
            <a:ext cx="4213623" cy="50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Quality Tracking section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4817B09-E2BC-23EC-DEF3-0110E88E0A42}"/>
              </a:ext>
            </a:extLst>
          </p:cNvPr>
          <p:cNvSpPr txBox="1">
            <a:spLocks/>
          </p:cNvSpPr>
          <p:nvPr/>
        </p:nvSpPr>
        <p:spPr>
          <a:xfrm>
            <a:off x="587509" y="3761709"/>
            <a:ext cx="11252190" cy="21284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GB" b="0" dirty="0"/>
              <a:t>For the moment I am stopping here: in the following slide I gave to you just the overview of the method used. I need to revise more carefully the different version I created.</a:t>
            </a:r>
          </a:p>
          <a:p>
            <a:r>
              <a:rPr lang="en-GB" b="0" dirty="0"/>
              <a:t>In any case I always found it hard to model this “batch method” and I would appreciate if we could work together, even starting from almost scratch, in order to create a tool that is much more efficient than the one I used to have.</a:t>
            </a:r>
          </a:p>
          <a:p>
            <a:endParaRPr lang="en-GB" b="0" dirty="0"/>
          </a:p>
          <a:p>
            <a:r>
              <a:rPr lang="en-GB" b="0" dirty="0"/>
              <a:t>After all, I think that the application of the batch method is, at least for the case of each pipeline, a problem that can be formalized as a “queue problem”. It needs to be coupled with conservation of mass at the intersections.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61BF903-7724-D62B-9D9E-7148529D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26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7899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Validation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ounded Rectangle 48"/>
              <p:cNvSpPr/>
              <p:nvPr/>
            </p:nvSpPr>
            <p:spPr bwMode="auto">
              <a:xfrm>
                <a:off x="2363364" y="3763766"/>
                <a:ext cx="1547748" cy="571661"/>
              </a:xfrm>
              <a:prstGeom prst="roundRect">
                <a:avLst/>
              </a:prstGeom>
              <a:ln>
                <a:solidFill>
                  <a:srgbClr val="5982CB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𝑏</m:t>
                          </m:r>
                        </m:e>
                        <m:sub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𝑏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</m:sup>
                      </m:sSubSup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+</m:t>
                      </m:r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𝑣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Δ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𝑡</m:t>
                      </m:r>
                    </m:oMath>
                  </m:oMathPara>
                </a14:m>
                <a:endParaRPr kumimoji="0" lang="da-DK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9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63364" y="3763766"/>
                <a:ext cx="1547748" cy="571661"/>
              </a:xfrm>
              <a:prstGeom prst="roundRect">
                <a:avLst/>
              </a:prstGeom>
              <a:blipFill>
                <a:blip r:embed="rId2"/>
                <a:stretch>
                  <a:fillRect l="-391"/>
                </a:stretch>
              </a:blipFill>
              <a:ln>
                <a:solidFill>
                  <a:srgbClr val="5982CB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ounded Rectangle 48"/>
          <p:cNvSpPr/>
          <p:nvPr/>
        </p:nvSpPr>
        <p:spPr bwMode="auto">
          <a:xfrm>
            <a:off x="8277061" y="1977100"/>
            <a:ext cx="2392367" cy="507607"/>
          </a:xfrm>
          <a:prstGeom prst="roundRect">
            <a:avLst>
              <a:gd name="adj" fmla="val 50000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kumimoji="0" lang="da-DK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  <a:cs typeface="Arial" panose="020B0604020202020204" pitchFamily="34" charset="0"/>
              </a:rPr>
              <a:t>Convergence of </a:t>
            </a:r>
            <a:br>
              <a:rPr kumimoji="0" lang="da-DK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  <a:cs typeface="Arial" panose="020B0604020202020204" pitchFamily="34" charset="0"/>
              </a:rPr>
            </a:br>
            <a:r>
              <a:rPr kumimoji="0" lang="da-DK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  <a:cs typeface="Arial" panose="020B0604020202020204" pitchFamily="34" charset="0"/>
              </a:rPr>
              <a:t>fluid-dynamic problem</a:t>
            </a:r>
          </a:p>
        </p:txBody>
      </p:sp>
      <p:cxnSp>
        <p:nvCxnSpPr>
          <p:cNvPr id="11" name="Connettore diritto 10"/>
          <p:cNvCxnSpPr/>
          <p:nvPr/>
        </p:nvCxnSpPr>
        <p:spPr>
          <a:xfrm>
            <a:off x="7484695" y="2387467"/>
            <a:ext cx="42333" cy="391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25"/>
              <p:cNvSpPr/>
              <p:nvPr/>
            </p:nvSpPr>
            <p:spPr bwMode="auto">
              <a:xfrm>
                <a:off x="2233682" y="2458018"/>
                <a:ext cx="1700822" cy="616407"/>
              </a:xfrm>
              <a:prstGeom prst="roundRect">
                <a:avLst/>
              </a:prstGeom>
              <a:ln>
                <a:solidFill>
                  <a:srgbClr val="5982CB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𝜕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𝒀</m:t>
                          </m:r>
                        </m:num>
                        <m:den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𝜕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𝑡</m:t>
                          </m:r>
                        </m:den>
                      </m:f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+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𝑣</m:t>
                      </m:r>
                      <m:f>
                        <m:f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𝜕</m:t>
                          </m:r>
                          <m:r>
                            <a:rPr lang="it-IT" sz="1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𝒀</m:t>
                          </m:r>
                        </m:num>
                        <m:den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𝜕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𝑥</m:t>
                          </m:r>
                        </m:den>
                      </m:f>
                      <m: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=0</m:t>
                      </m:r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3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3682" y="2458018"/>
                <a:ext cx="1700822" cy="61640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5982CB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ed Rectangle 22"/>
          <p:cNvSpPr/>
          <p:nvPr/>
        </p:nvSpPr>
        <p:spPr bwMode="auto">
          <a:xfrm>
            <a:off x="597894" y="2123354"/>
            <a:ext cx="2551331" cy="250362"/>
          </a:xfrm>
          <a:prstGeom prst="roundRect">
            <a:avLst/>
          </a:prstGeom>
          <a:ln>
            <a:solidFill>
              <a:srgbClr val="5982CB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Advective</a:t>
            </a:r>
            <a:r>
              <a:rPr kumimoji="0" lang="da-DK" sz="16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 transport</a:t>
            </a: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/>
              <p:cNvSpPr txBox="1"/>
              <p:nvPr/>
            </p:nvSpPr>
            <p:spPr>
              <a:xfrm>
                <a:off x="4265819" y="2463946"/>
                <a:ext cx="242492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with:</a:t>
                </a:r>
              </a:p>
              <a:p>
                <a:r>
                  <a:rPr lang="en-US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it-IT" sz="1200" i="1"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𝑣</m:t>
                    </m:r>
                  </m:oMath>
                </a14:m>
                <a:r>
                  <a:rPr lang="en-US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: gas velocity;</a:t>
                </a:r>
              </a:p>
              <a:p>
                <a:r>
                  <a:rPr lang="en-US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– </a:t>
                </a:r>
                <a14:m>
                  <m:oMath xmlns:m="http://schemas.openxmlformats.org/officeDocument/2006/math">
                    <m:r>
                      <a:rPr lang="it-IT" sz="1200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𝒀</m:t>
                    </m:r>
                  </m:oMath>
                </a14:m>
                <a:r>
                  <a:rPr lang="en-US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: gas composition vector;</a:t>
                </a:r>
              </a:p>
            </p:txBody>
          </p:sp>
        </mc:Choice>
        <mc:Fallback xmlns="">
          <p:sp>
            <p:nvSpPr>
              <p:cNvPr id="16" name="CasellaDiTes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5819" y="2463946"/>
                <a:ext cx="2424925" cy="646331"/>
              </a:xfrm>
              <a:prstGeom prst="rect">
                <a:avLst/>
              </a:prstGeom>
              <a:blipFill>
                <a:blip r:embed="rId4"/>
                <a:stretch>
                  <a:fillRect l="-251" b="-66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sellaDiTesto 16"/>
          <p:cNvSpPr txBox="1"/>
          <p:nvPr/>
        </p:nvSpPr>
        <p:spPr>
          <a:xfrm>
            <a:off x="1681248" y="3267642"/>
            <a:ext cx="287547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Lagrangian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coordinates-based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b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it-IT" sz="1400" b="1" dirty="0">
                <a:latin typeface="Trebuchet MS" panose="020B0603020202020204" pitchFamily="34" charset="0"/>
                <a:cs typeface="Arial" panose="020B0604020202020204" pitchFamily="34" charset="0"/>
              </a:rPr>
              <a:t>BATCH TRACKING METHOD</a:t>
            </a:r>
            <a:r>
              <a:rPr lang="it-IT" sz="1200" b="1" baseline="30000" dirty="0">
                <a:latin typeface="Trebuchet MS" panose="020B0603020202020204" pitchFamily="34" charset="0"/>
              </a:rPr>
              <a:t> </a:t>
            </a: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18" name="CasellaDiTesto 17"/>
          <p:cNvSpPr txBox="1"/>
          <p:nvPr/>
        </p:nvSpPr>
        <p:spPr>
          <a:xfrm>
            <a:off x="204309" y="1726722"/>
            <a:ext cx="58808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600" u="sng" dirty="0" err="1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Transport</a:t>
            </a:r>
            <a:r>
              <a:rPr lang="it-IT" sz="1600" u="sng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of the concentration </a:t>
            </a:r>
            <a:r>
              <a:rPr lang="it-IT" sz="1600" u="sng" dirty="0" err="1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vector</a:t>
            </a:r>
            <a:r>
              <a:rPr lang="it-IT" sz="1600" u="sng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</a:t>
            </a:r>
            <a:r>
              <a:rPr lang="it-IT" sz="1600" u="sng" dirty="0" err="1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along</a:t>
            </a:r>
            <a:r>
              <a:rPr lang="it-IT" sz="1600" u="sng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the </a:t>
            </a:r>
            <a:r>
              <a:rPr lang="it-IT" sz="1600" u="sng" dirty="0" err="1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pipelines</a:t>
            </a:r>
            <a:endParaRPr lang="en-US" sz="1600" u="sng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CasellaDiTesto 18"/>
          <p:cNvSpPr txBox="1"/>
          <p:nvPr/>
        </p:nvSpPr>
        <p:spPr>
          <a:xfrm>
            <a:off x="211269" y="4638948"/>
            <a:ext cx="5519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it-IT" sz="1600" u="sng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Mixing </a:t>
            </a:r>
            <a:r>
              <a:rPr lang="it-IT" sz="1600" u="sng" dirty="0" err="1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at</a:t>
            </a:r>
            <a:r>
              <a:rPr lang="it-IT" sz="1600" u="sng" dirty="0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network </a:t>
            </a:r>
            <a:r>
              <a:rPr lang="it-IT" sz="1600" u="sng" dirty="0" err="1">
                <a:latin typeface="Trebuchet MS" panose="020B0603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nodes</a:t>
            </a:r>
            <a:endParaRPr lang="en-US" sz="1600" u="sng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uppo 19"/>
          <p:cNvGrpSpPr/>
          <p:nvPr/>
        </p:nvGrpSpPr>
        <p:grpSpPr>
          <a:xfrm>
            <a:off x="4221811" y="3463112"/>
            <a:ext cx="2975578" cy="1183567"/>
            <a:chOff x="2274711" y="4261834"/>
            <a:chExt cx="2975578" cy="1183567"/>
          </a:xfrm>
        </p:grpSpPr>
        <p:grpSp>
          <p:nvGrpSpPr>
            <p:cNvPr id="21" name="Gruppo 20"/>
            <p:cNvGrpSpPr/>
            <p:nvPr/>
          </p:nvGrpSpPr>
          <p:grpSpPr>
            <a:xfrm>
              <a:off x="2274711" y="4261834"/>
              <a:ext cx="2975578" cy="924687"/>
              <a:chOff x="26220965" y="9152272"/>
              <a:chExt cx="2975578" cy="924687"/>
            </a:xfrm>
          </p:grpSpPr>
          <p:grpSp>
            <p:nvGrpSpPr>
              <p:cNvPr id="25" name="Gruppo 24"/>
              <p:cNvGrpSpPr/>
              <p:nvPr/>
            </p:nvGrpSpPr>
            <p:grpSpPr>
              <a:xfrm>
                <a:off x="26220965" y="9181788"/>
                <a:ext cx="2975578" cy="895171"/>
                <a:chOff x="26220965" y="9181788"/>
                <a:chExt cx="2975578" cy="895171"/>
              </a:xfrm>
            </p:grpSpPr>
            <p:sp>
              <p:nvSpPr>
                <p:cNvPr id="28" name="Rettangolo 27"/>
                <p:cNvSpPr/>
                <p:nvPr/>
              </p:nvSpPr>
              <p:spPr>
                <a:xfrm>
                  <a:off x="26220965" y="9630784"/>
                  <a:ext cx="2975578" cy="236847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29" name="Connettore diritto 28"/>
                <p:cNvCxnSpPr/>
                <p:nvPr/>
              </p:nvCxnSpPr>
              <p:spPr>
                <a:xfrm rot="10800000">
                  <a:off x="26846980" y="9519544"/>
                  <a:ext cx="0" cy="5000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nettore diritto 29"/>
                <p:cNvCxnSpPr/>
                <p:nvPr/>
              </p:nvCxnSpPr>
              <p:spPr>
                <a:xfrm rot="10800000">
                  <a:off x="27408450" y="9519449"/>
                  <a:ext cx="0" cy="5000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Connettore diritto 30"/>
                <p:cNvCxnSpPr/>
                <p:nvPr/>
              </p:nvCxnSpPr>
              <p:spPr>
                <a:xfrm rot="10800000">
                  <a:off x="28017455" y="9530428"/>
                  <a:ext cx="0" cy="5000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Connettore diritto 31"/>
                <p:cNvCxnSpPr/>
                <p:nvPr/>
              </p:nvCxnSpPr>
              <p:spPr>
                <a:xfrm rot="10800000">
                  <a:off x="28578897" y="9522956"/>
                  <a:ext cx="0" cy="5000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Connettore diritto 32"/>
                <p:cNvCxnSpPr/>
                <p:nvPr/>
              </p:nvCxnSpPr>
              <p:spPr>
                <a:xfrm rot="10800000">
                  <a:off x="29187902" y="9533935"/>
                  <a:ext cx="0" cy="5000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2 33"/>
                <p:cNvCxnSpPr/>
                <p:nvPr/>
              </p:nvCxnSpPr>
              <p:spPr>
                <a:xfrm>
                  <a:off x="27861497" y="9747354"/>
                  <a:ext cx="345453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Rettangolo 34"/>
                <p:cNvSpPr/>
                <p:nvPr/>
              </p:nvSpPr>
              <p:spPr>
                <a:xfrm>
                  <a:off x="27268461" y="9665074"/>
                  <a:ext cx="588703" cy="161769"/>
                </a:xfrm>
                <a:prstGeom prst="rect">
                  <a:avLst/>
                </a:prstGeom>
                <a:solidFill>
                  <a:srgbClr val="5982CB"/>
                </a:solidFill>
                <a:ln>
                  <a:solidFill>
                    <a:srgbClr val="5982CB"/>
                  </a:solidFill>
                </a:ln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>
                    <a:latin typeface="Trebuchet MS" panose="020B0603020202020204" pitchFamily="34" charset="0"/>
                  </a:endParaRPr>
                </a:p>
              </p:txBody>
            </p:sp>
            <p:cxnSp>
              <p:nvCxnSpPr>
                <p:cNvPr id="36" name="Connettore diritto 35"/>
                <p:cNvCxnSpPr/>
                <p:nvPr/>
              </p:nvCxnSpPr>
              <p:spPr>
                <a:xfrm rot="10800000">
                  <a:off x="26226403" y="9508565"/>
                  <a:ext cx="0" cy="50009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Rettangolo 36"/>
                    <p:cNvSpPr/>
                    <p:nvPr/>
                  </p:nvSpPr>
                  <p:spPr>
                    <a:xfrm>
                      <a:off x="27681411" y="9181788"/>
                      <a:ext cx="457037" cy="308546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it-IT" sz="1400" i="1" smtClean="0"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b="0" i="1" smtClean="0"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it-IT" sz="1400" i="1"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</m:sup>
                            </m:sSubSup>
                          </m:oMath>
                        </m:oMathPara>
                      </a14:m>
                      <a:endParaRPr lang="it-IT" sz="1400" dirty="0">
                        <a:latin typeface="Trebuchet MS" panose="020B0603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Rettangolo 2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681411" y="9181788"/>
                      <a:ext cx="457037" cy="308546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" name="Connettore diritto 37"/>
                <p:cNvCxnSpPr/>
                <p:nvPr/>
              </p:nvCxnSpPr>
              <p:spPr>
                <a:xfrm rot="10800000">
                  <a:off x="27858304" y="9411336"/>
                  <a:ext cx="0" cy="6656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Connettore diritto 38"/>
                <p:cNvCxnSpPr/>
                <p:nvPr/>
              </p:nvCxnSpPr>
              <p:spPr>
                <a:xfrm rot="10800000">
                  <a:off x="28206950" y="9411335"/>
                  <a:ext cx="0" cy="66562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Rettangolo 25"/>
                  <p:cNvSpPr/>
                  <p:nvPr/>
                </p:nvSpPr>
                <p:spPr>
                  <a:xfrm>
                    <a:off x="28084284" y="9152272"/>
                    <a:ext cx="605615" cy="32008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1400" i="1" smtClean="0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𝑛</m:t>
                              </m:r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sup>
                          </m:sSubSup>
                        </m:oMath>
                      </m:oMathPara>
                    </a14:m>
                    <a:endParaRPr lang="it-IT" sz="1400" dirty="0">
                      <a:latin typeface="Trebuchet MS" panose="020B0603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" name="Rettangolo 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084284" y="9152272"/>
                    <a:ext cx="605615" cy="320088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Rettangolo 26"/>
                  <p:cNvSpPr/>
                  <p:nvPr/>
                </p:nvSpPr>
                <p:spPr>
                  <a:xfrm flipH="1">
                    <a:off x="27517357" y="9576498"/>
                    <a:ext cx="394493" cy="34541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it-IT" sz="1400" i="1" smtClean="0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b="0" i="1" smtClean="0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1400" i="1"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𝑛</m:t>
                              </m:r>
                            </m:sup>
                          </m:sSubSup>
                        </m:oMath>
                      </m:oMathPara>
                    </a14:m>
                    <a:endParaRPr lang="it-IT" sz="1400" dirty="0">
                      <a:latin typeface="Trebuchet MS" panose="020B0603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" name="Rettangolo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27517357" y="9576498"/>
                    <a:ext cx="394493" cy="345416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b="-178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ttangolo 21"/>
                <p:cNvSpPr/>
                <p:nvPr/>
              </p:nvSpPr>
              <p:spPr>
                <a:xfrm>
                  <a:off x="3275777" y="5132424"/>
                  <a:ext cx="457037" cy="30854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it-IT" sz="1400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Rettangolo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5777" y="5132424"/>
                  <a:ext cx="457037" cy="30854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ttangolo 22"/>
                <p:cNvSpPr/>
                <p:nvPr/>
              </p:nvSpPr>
              <p:spPr>
                <a:xfrm>
                  <a:off x="3921449" y="5137624"/>
                  <a:ext cx="5619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it-IT" sz="1400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94" name="Rettangolo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449" y="5137624"/>
                  <a:ext cx="561949" cy="30777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ttangolo 23"/>
                <p:cNvSpPr/>
                <p:nvPr/>
              </p:nvSpPr>
              <p:spPr>
                <a:xfrm>
                  <a:off x="2673952" y="5137239"/>
                  <a:ext cx="561949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𝑥</m:t>
                            </m:r>
                          </m:e>
                          <m:sub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𝑖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it-IT" sz="1400" dirty="0">
                    <a:latin typeface="Trebuchet MS" panose="020B0603020202020204" pitchFamily="34" charset="0"/>
                  </a:endParaRPr>
                </a:p>
              </p:txBody>
            </p:sp>
          </mc:Choice>
          <mc:Fallback xmlns="">
            <p:sp>
              <p:nvSpPr>
                <p:cNvPr id="95" name="Rettangolo 9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3952" y="5137239"/>
                  <a:ext cx="561949" cy="30777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0" name="Rounded Rectangle 22"/>
          <p:cNvSpPr/>
          <p:nvPr/>
        </p:nvSpPr>
        <p:spPr bwMode="auto">
          <a:xfrm>
            <a:off x="584805" y="5033314"/>
            <a:ext cx="1584176" cy="250362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Coninutiy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ounded Rectangle 48"/>
              <p:cNvSpPr/>
              <p:nvPr/>
            </p:nvSpPr>
            <p:spPr bwMode="auto">
              <a:xfrm>
                <a:off x="584081" y="5303595"/>
                <a:ext cx="6731119" cy="937181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Pr>
                        <m:e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𝑦</m:t>
                          </m:r>
                        </m:e>
                        <m:sub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𝑐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.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𝑠</m:t>
                          </m:r>
                          <m:sSub>
                            <m:sSubPr>
                              <m:ctrlP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.</m:t>
                              </m:r>
                            </m:e>
                            <m:sub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f>
                        <m:fPr>
                          <m:type m:val="skw"/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𝑖𝑛𝑤𝑎𝑟𝑑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𝑐</m:t>
                                      </m:r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.</m:t>
                                      </m:r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𝑠</m:t>
                                      </m:r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. , </m:t>
                                      </m:r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𝑒𝑥</m:t>
                                  </m:r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𝑐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.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𝑠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. , 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𝑒𝑥</m:t>
                                  </m:r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 </m:t>
                          </m:r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𝑜𝑢𝑡𝑤𝑎𝑟𝑑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𝐺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𝑒𝑥</m:t>
                                  </m:r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𝑖</m:t>
                                      </m:r>
                                    </m:sub>
                                  </m:sSub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𝑖</m:t>
                                      </m:r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,</m:t>
                                      </m:r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it-IT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sSubSup>
                                <m:sSubSup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bSup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−</m:t>
                              </m:r>
                              <m:sSubSup>
                                <m:sSubSup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kumimoji="0" lang="da-DK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4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4081" y="5303595"/>
                <a:ext cx="6731119" cy="93718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CasellaDiTesto 41"/>
          <p:cNvSpPr txBox="1"/>
          <p:nvPr/>
        </p:nvSpPr>
        <p:spPr>
          <a:xfrm>
            <a:off x="4847825" y="5026324"/>
            <a:ext cx="2875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for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chemical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species</a:t>
            </a: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43" name="Connettore 2 42"/>
          <p:cNvCxnSpPr>
            <a:stCxn id="10" idx="2"/>
            <a:endCxn id="46" idx="0"/>
          </p:cNvCxnSpPr>
          <p:nvPr/>
        </p:nvCxnSpPr>
        <p:spPr>
          <a:xfrm>
            <a:off x="9473245" y="2484707"/>
            <a:ext cx="281" cy="1709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ounded Rectangle 22"/>
          <p:cNvSpPr/>
          <p:nvPr/>
        </p:nvSpPr>
        <p:spPr bwMode="auto">
          <a:xfrm>
            <a:off x="7751948" y="2788794"/>
            <a:ext cx="1584176" cy="250362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Coninutiy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ounded Rectangle 48"/>
              <p:cNvSpPr/>
              <p:nvPr/>
            </p:nvSpPr>
            <p:spPr bwMode="auto">
              <a:xfrm>
                <a:off x="7751225" y="3059076"/>
                <a:ext cx="3194056" cy="312252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𝑎𝑝𝑝𝑙𝑖𝑒𝑑</m:t>
                      </m:r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 </m:t>
                      </m:r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𝑎𝑡</m:t>
                      </m:r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 </m:t>
                      </m:r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𝑚𝑖𝑥𝑖𝑛𝑔</m:t>
                      </m:r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 </m:t>
                      </m:r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𝑛𝑜𝑑𝑒𝑠</m:t>
                      </m:r>
                    </m:oMath>
                  </m:oMathPara>
                </a14:m>
                <a:endParaRPr kumimoji="0" lang="da-DK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45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51225" y="3059076"/>
                <a:ext cx="3194056" cy="312252"/>
              </a:xfrm>
              <a:prstGeom prst="roundRect">
                <a:avLst/>
              </a:prstGeom>
              <a:blipFill>
                <a:blip r:embed="rId24"/>
                <a:stretch>
                  <a:fillRect b="-5660"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ttangolo arrotondato 45"/>
          <p:cNvSpPr/>
          <p:nvPr/>
        </p:nvSpPr>
        <p:spPr>
          <a:xfrm>
            <a:off x="7606952" y="2655675"/>
            <a:ext cx="3733148" cy="2115108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Trebuchet MS" panose="020B0603020202020204" pitchFamily="34" charset="0"/>
            </a:endParaRPr>
          </a:p>
        </p:txBody>
      </p:sp>
      <p:sp>
        <p:nvSpPr>
          <p:cNvPr id="47" name="CasellaDiTesto 46"/>
          <p:cNvSpPr txBox="1"/>
          <p:nvPr/>
        </p:nvSpPr>
        <p:spPr>
          <a:xfrm rot="16200000">
            <a:off x="10773179" y="3544870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Back to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coupled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b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fluid-dynamic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problem</a:t>
            </a:r>
            <a:endParaRPr lang="it-IT" sz="1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8" name="Connettore diritto 47"/>
          <p:cNvCxnSpPr/>
          <p:nvPr/>
        </p:nvCxnSpPr>
        <p:spPr>
          <a:xfrm>
            <a:off x="10885368" y="5288464"/>
            <a:ext cx="976104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/>
          <p:cNvCxnSpPr/>
          <p:nvPr/>
        </p:nvCxnSpPr>
        <p:spPr>
          <a:xfrm flipV="1">
            <a:off x="11861472" y="3311192"/>
            <a:ext cx="0" cy="196883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ounded Rectangle 48"/>
              <p:cNvSpPr/>
              <p:nvPr/>
            </p:nvSpPr>
            <p:spPr bwMode="auto">
              <a:xfrm>
                <a:off x="8032810" y="4945134"/>
                <a:ext cx="2880868" cy="65485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‖"/>
                            <m:endChr m:val="‖"/>
                            <m:ctrlPr>
                              <a:rPr kumimoji="0" lang="it-IT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𝒏𝒆𝒘</m:t>
                                </m:r>
                              </m:sup>
                            </m:sSup>
                            <m:r>
                              <a:rPr kumimoji="0" lang="it-IT" sz="1400" b="1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𝒐𝒍𝒅</m:t>
                                </m:r>
                              </m:sup>
                            </m:sSup>
                          </m:e>
                        </m:d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kumimoji="0" lang="it-IT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𝒀</m:t>
                                </m:r>
                              </m:e>
                              <m:sup>
                                <m:r>
                                  <a:rPr kumimoji="0" lang="it-IT" sz="1400" b="1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𝒐𝒍𝒅</m:t>
                                </m:r>
                              </m:sup>
                            </m:sSup>
                          </m:e>
                        </m:d>
                      </m:den>
                    </m:f>
                    <m: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&lt;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𝑡𝑜𝑙</m:t>
                    </m:r>
                    <m:sSub>
                      <m:sSubPr>
                        <m:ctrlP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sSubPr>
                      <m:e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𝑙</m:t>
                        </m:r>
                      </m:e>
                      <m:sub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0" lang="da-DK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anose="020B0603020202020204" pitchFamily="34" charset="0"/>
                    <a:ea typeface="ＭＳ Ｐゴシック" pitchFamily="-8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50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32810" y="4945134"/>
                <a:ext cx="2880868" cy="654856"/>
              </a:xfrm>
              <a:prstGeom prst="roundRect">
                <a:avLst>
                  <a:gd name="adj" fmla="val 50000"/>
                </a:avLst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ounded Rectangle 22"/>
          <p:cNvSpPr/>
          <p:nvPr/>
        </p:nvSpPr>
        <p:spPr bwMode="auto">
          <a:xfrm>
            <a:off x="7752595" y="3611285"/>
            <a:ext cx="2551331" cy="250362"/>
          </a:xfrm>
          <a:prstGeom prst="roundRect">
            <a:avLst/>
          </a:prstGeom>
          <a:ln>
            <a:solidFill>
              <a:srgbClr val="5982CB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Advective</a:t>
            </a:r>
            <a:r>
              <a:rPr kumimoji="0" lang="da-DK" sz="16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 transport</a:t>
            </a: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ounded Rectangle 48"/>
              <p:cNvSpPr/>
              <p:nvPr/>
            </p:nvSpPr>
            <p:spPr bwMode="auto">
              <a:xfrm>
                <a:off x="7730986" y="3916314"/>
                <a:ext cx="1547748" cy="571661"/>
              </a:xfrm>
              <a:prstGeom prst="roundRect">
                <a:avLst/>
              </a:prstGeom>
              <a:ln>
                <a:solidFill>
                  <a:srgbClr val="5982CB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𝑏</m:t>
                          </m:r>
                        </m:e>
                        <m:sub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𝑖</m:t>
                          </m:r>
                        </m:sub>
                        <m:sup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𝑏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</m:sup>
                      </m:sSubSup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+</m:t>
                      </m:r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𝑣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</m:sup>
                      </m:sSubSup>
                      <m:r>
                        <m:rPr>
                          <m:sty m:val="p"/>
                        </m:rPr>
                        <a:rPr lang="el-GR" sz="1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Δ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𝑡</m:t>
                      </m:r>
                    </m:oMath>
                  </m:oMathPara>
                </a14:m>
                <a:endParaRPr kumimoji="0" lang="da-DK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52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30986" y="3916314"/>
                <a:ext cx="1547748" cy="571661"/>
              </a:xfrm>
              <a:prstGeom prst="round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5982CB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asellaDiTesto 52"/>
          <p:cNvSpPr txBox="1"/>
          <p:nvPr/>
        </p:nvSpPr>
        <p:spPr>
          <a:xfrm>
            <a:off x="9202184" y="4155915"/>
            <a:ext cx="2875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for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each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branch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b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connecting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two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mixing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nodes</a:t>
            </a:r>
            <a:endParaRPr lang="en-US" sz="1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Connettore 2 53"/>
          <p:cNvCxnSpPr>
            <a:stCxn id="46" idx="2"/>
            <a:endCxn id="50" idx="0"/>
          </p:cNvCxnSpPr>
          <p:nvPr/>
        </p:nvCxnSpPr>
        <p:spPr>
          <a:xfrm flipH="1">
            <a:off x="9473244" y="4770783"/>
            <a:ext cx="282" cy="174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asellaDiTesto 54"/>
          <p:cNvSpPr txBox="1"/>
          <p:nvPr/>
        </p:nvSpPr>
        <p:spPr>
          <a:xfrm>
            <a:off x="10990018" y="5041985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no</a:t>
            </a:r>
          </a:p>
        </p:txBody>
      </p:sp>
      <p:cxnSp>
        <p:nvCxnSpPr>
          <p:cNvPr id="56" name="Connettore 2 55"/>
          <p:cNvCxnSpPr/>
          <p:nvPr/>
        </p:nvCxnSpPr>
        <p:spPr>
          <a:xfrm flipH="1" flipV="1">
            <a:off x="11861485" y="1898436"/>
            <a:ext cx="256" cy="158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/>
          <p:cNvSpPr txBox="1"/>
          <p:nvPr/>
        </p:nvSpPr>
        <p:spPr>
          <a:xfrm>
            <a:off x="10332108" y="5769710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Repeated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58" name="CasellaDiTesto 57"/>
          <p:cNvSpPr txBox="1"/>
          <p:nvPr/>
        </p:nvSpPr>
        <p:spPr>
          <a:xfrm>
            <a:off x="10342530" y="5941393"/>
            <a:ext cx="1518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Trebuchet MS" panose="020B0603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Trebuchet MS" panose="020B0603020202020204" pitchFamily="34" charset="0"/>
                <a:cs typeface="Arial" panose="020B0604020202020204" pitchFamily="34" charset="0"/>
              </a:rPr>
              <a:t>Timestep</a:t>
            </a:r>
            <a:endParaRPr lang="it-IT" sz="16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9" name="Connettore diritto 58"/>
          <p:cNvCxnSpPr/>
          <p:nvPr/>
        </p:nvCxnSpPr>
        <p:spPr>
          <a:xfrm flipV="1">
            <a:off x="9473244" y="5625409"/>
            <a:ext cx="0" cy="42847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diritto 59"/>
          <p:cNvCxnSpPr/>
          <p:nvPr/>
        </p:nvCxnSpPr>
        <p:spPr>
          <a:xfrm>
            <a:off x="9472675" y="6065463"/>
            <a:ext cx="550985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/>
          <p:cNvCxnSpPr/>
          <p:nvPr/>
        </p:nvCxnSpPr>
        <p:spPr>
          <a:xfrm flipV="1">
            <a:off x="11861472" y="2080764"/>
            <a:ext cx="0" cy="196883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Segnaposto contenuto 6"/>
          <p:cNvSpPr txBox="1">
            <a:spLocks/>
          </p:cNvSpPr>
          <p:nvPr/>
        </p:nvSpPr>
        <p:spPr>
          <a:xfrm>
            <a:off x="838199" y="1281410"/>
            <a:ext cx="3718525" cy="50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Quality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Tracking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section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3" name="Segnaposto contenuto 6"/>
          <p:cNvSpPr txBox="1">
            <a:spLocks/>
          </p:cNvSpPr>
          <p:nvPr/>
        </p:nvSpPr>
        <p:spPr>
          <a:xfrm>
            <a:off x="7751225" y="277147"/>
            <a:ext cx="3795126" cy="4328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US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4" name="Segnaposto contenuto 6"/>
          <p:cNvSpPr txBox="1">
            <a:spLocks/>
          </p:cNvSpPr>
          <p:nvPr/>
        </p:nvSpPr>
        <p:spPr>
          <a:xfrm>
            <a:off x="8762163" y="1273063"/>
            <a:ext cx="2633459" cy="50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Solving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 </a:t>
            </a:r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strategy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B8998EB-E177-7795-E0BA-1744001E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27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102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653143" y="2470068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To be continued…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700BD379-CBC1-598E-B72C-C4FF6B7A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75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Gas Network Model</a:t>
            </a:r>
          </a:p>
        </p:txBody>
      </p:sp>
      <p:cxnSp>
        <p:nvCxnSpPr>
          <p:cNvPr id="9" name="Connettore diritto 8"/>
          <p:cNvCxnSpPr/>
          <p:nvPr/>
        </p:nvCxnSpPr>
        <p:spPr>
          <a:xfrm rot="16200000">
            <a:off x="3814139" y="4076588"/>
            <a:ext cx="0" cy="5532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/>
          <p:cNvCxnSpPr/>
          <p:nvPr/>
        </p:nvCxnSpPr>
        <p:spPr>
          <a:xfrm>
            <a:off x="611758" y="1770347"/>
            <a:ext cx="0" cy="39329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/>
          <p:cNvSpPr txBox="1"/>
          <p:nvPr/>
        </p:nvSpPr>
        <p:spPr>
          <a:xfrm>
            <a:off x="3214591" y="1779055"/>
            <a:ext cx="2058631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1350" dirty="0">
                <a:latin typeface="Trebuchet MS" panose="020B0603020202020204" pitchFamily="34" charset="0"/>
              </a:rPr>
              <a:t>1D gas flow –</a:t>
            </a:r>
          </a:p>
          <a:p>
            <a:pPr algn="r">
              <a:lnSpc>
                <a:spcPct val="150000"/>
              </a:lnSpc>
            </a:pPr>
            <a:r>
              <a:rPr lang="en-US" sz="1350" dirty="0">
                <a:latin typeface="Trebuchet MS" panose="020B0603020202020204" pitchFamily="34" charset="0"/>
              </a:rPr>
              <a:t>Transient –</a:t>
            </a:r>
          </a:p>
          <a:p>
            <a:pPr algn="r">
              <a:lnSpc>
                <a:spcPct val="150000"/>
              </a:lnSpc>
            </a:pPr>
            <a:r>
              <a:rPr lang="en-US" sz="1350" dirty="0">
                <a:latin typeface="Trebuchet MS" panose="020B0603020202020204" pitchFamily="34" charset="0"/>
              </a:rPr>
              <a:t>Isothermal –</a:t>
            </a:r>
          </a:p>
          <a:p>
            <a:pPr algn="r">
              <a:lnSpc>
                <a:spcPct val="150000"/>
              </a:lnSpc>
            </a:pPr>
            <a:r>
              <a:rPr lang="en-US" sz="1350" dirty="0">
                <a:latin typeface="Trebuchet MS" panose="020B0603020202020204" pitchFamily="34" charset="0"/>
              </a:rPr>
              <a:t>Multi-component – </a:t>
            </a:r>
          </a:p>
        </p:txBody>
      </p:sp>
      <p:grpSp>
        <p:nvGrpSpPr>
          <p:cNvPr id="13" name="Gruppo 12"/>
          <p:cNvGrpSpPr/>
          <p:nvPr/>
        </p:nvGrpSpPr>
        <p:grpSpPr>
          <a:xfrm>
            <a:off x="1464945" y="1736275"/>
            <a:ext cx="1716164" cy="1696610"/>
            <a:chOff x="1651565" y="1930835"/>
            <a:chExt cx="1716164" cy="1696610"/>
          </a:xfrm>
        </p:grpSpPr>
        <p:pic>
          <p:nvPicPr>
            <p:cNvPr id="14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4819" y="2961457"/>
              <a:ext cx="180900" cy="1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Arco 14"/>
            <p:cNvSpPr/>
            <p:nvPr/>
          </p:nvSpPr>
          <p:spPr>
            <a:xfrm flipV="1">
              <a:off x="2500451" y="3011564"/>
              <a:ext cx="121742" cy="106813"/>
            </a:xfrm>
            <a:prstGeom prst="arc">
              <a:avLst>
                <a:gd name="adj1" fmla="val 16674831"/>
                <a:gd name="adj2" fmla="val 19848308"/>
              </a:avLst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pic>
          <p:nvPicPr>
            <p:cNvPr id="16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3468" y="2816522"/>
              <a:ext cx="180900" cy="1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0001" y="2779125"/>
              <a:ext cx="180900" cy="1809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359" descr="C:\Users\DEMO\Desktop\10010902-energy-power-pictograms-collectio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81" t="6097" r="51606" b="71769"/>
            <a:stretch/>
          </p:blipFill>
          <p:spPr bwMode="auto">
            <a:xfrm>
              <a:off x="1651565" y="2744124"/>
              <a:ext cx="252128" cy="2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9821" y="2038068"/>
              <a:ext cx="102113" cy="102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30770" y="1930835"/>
              <a:ext cx="112325" cy="11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Immagine 20"/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91" t="1661" r="49855" b="67817"/>
            <a:stretch/>
          </p:blipFill>
          <p:spPr>
            <a:xfrm flipH="1">
              <a:off x="2071585" y="3184631"/>
              <a:ext cx="1296144" cy="442814"/>
            </a:xfrm>
            <a:prstGeom prst="rect">
              <a:avLst/>
            </a:prstGeom>
          </p:spPr>
        </p:pic>
        <p:cxnSp>
          <p:nvCxnSpPr>
            <p:cNvPr id="22" name="Straight Connector 405"/>
            <p:cNvCxnSpPr/>
            <p:nvPr/>
          </p:nvCxnSpPr>
          <p:spPr>
            <a:xfrm flipV="1">
              <a:off x="2183360" y="3135896"/>
              <a:ext cx="0" cy="13487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3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44100" y="2064813"/>
              <a:ext cx="112325" cy="11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8080" y="2028509"/>
              <a:ext cx="63405" cy="6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9871" y="1986357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960" y="2070805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9897" y="2143090"/>
              <a:ext cx="63405" cy="6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1687" y="2100937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9777" y="2185386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6831" y="2186466"/>
              <a:ext cx="102113" cy="102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7779" y="2079233"/>
              <a:ext cx="112325" cy="11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2" name="Straight Connector 405"/>
            <p:cNvCxnSpPr/>
            <p:nvPr/>
          </p:nvCxnSpPr>
          <p:spPr>
            <a:xfrm rot="16200000" flipV="1">
              <a:off x="2197270" y="2742255"/>
              <a:ext cx="0" cy="749911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405"/>
            <p:cNvCxnSpPr/>
            <p:nvPr/>
          </p:nvCxnSpPr>
          <p:spPr>
            <a:xfrm flipV="1">
              <a:off x="2600888" y="3017970"/>
              <a:ext cx="107864" cy="87068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405"/>
            <p:cNvCxnSpPr/>
            <p:nvPr/>
          </p:nvCxnSpPr>
          <p:spPr>
            <a:xfrm flipV="1">
              <a:off x="1771481" y="3015338"/>
              <a:ext cx="0" cy="50977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Arco 34"/>
            <p:cNvSpPr/>
            <p:nvPr/>
          </p:nvSpPr>
          <p:spPr>
            <a:xfrm rot="5400000" flipV="1">
              <a:off x="1765233" y="3002933"/>
              <a:ext cx="121742" cy="106813"/>
            </a:xfrm>
            <a:prstGeom prst="arc">
              <a:avLst/>
            </a:prstGeom>
            <a:solidFill>
              <a:schemeClr val="bg1"/>
            </a:solidFill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cxnSp>
          <p:nvCxnSpPr>
            <p:cNvPr id="36" name="Straight Connector 405"/>
            <p:cNvCxnSpPr/>
            <p:nvPr/>
          </p:nvCxnSpPr>
          <p:spPr>
            <a:xfrm flipV="1">
              <a:off x="2183360" y="2538020"/>
              <a:ext cx="0" cy="58913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405"/>
            <p:cNvCxnSpPr/>
            <p:nvPr/>
          </p:nvCxnSpPr>
          <p:spPr>
            <a:xfrm rot="16200000" flipV="1">
              <a:off x="2381573" y="2199184"/>
              <a:ext cx="0" cy="907392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405"/>
            <p:cNvCxnSpPr/>
            <p:nvPr/>
          </p:nvCxnSpPr>
          <p:spPr>
            <a:xfrm rot="10800000" flipV="1">
              <a:off x="2331668" y="2646033"/>
              <a:ext cx="0" cy="111469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1390" y="2783172"/>
              <a:ext cx="92831" cy="9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2097" y="2688053"/>
              <a:ext cx="92831" cy="9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18685" y="2681554"/>
              <a:ext cx="92831" cy="9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2" name="Straight Connector 405"/>
            <p:cNvCxnSpPr/>
            <p:nvPr/>
          </p:nvCxnSpPr>
          <p:spPr>
            <a:xfrm flipV="1">
              <a:off x="2197630" y="2223184"/>
              <a:ext cx="389183" cy="275481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05"/>
            <p:cNvCxnSpPr/>
            <p:nvPr/>
          </p:nvCxnSpPr>
          <p:spPr>
            <a:xfrm>
              <a:off x="2187107" y="2215957"/>
              <a:ext cx="137081" cy="1884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4" name="Picture 359" descr="C:\Users\DEMO\Desktop\10010902-energy-power-pictograms-collection.jp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381" t="6097" r="51606" b="71769"/>
            <a:stretch/>
          </p:blipFill>
          <p:spPr bwMode="auto">
            <a:xfrm>
              <a:off x="2847077" y="2422486"/>
              <a:ext cx="252128" cy="2935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5" name="Straight Connector 405"/>
            <p:cNvCxnSpPr/>
            <p:nvPr/>
          </p:nvCxnSpPr>
          <p:spPr>
            <a:xfrm>
              <a:off x="2517397" y="2133786"/>
              <a:ext cx="137081" cy="18846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6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8347" y="2361603"/>
              <a:ext cx="102113" cy="102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9825" y="2458333"/>
              <a:ext cx="112325" cy="11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2556" y="2579985"/>
              <a:ext cx="102113" cy="1021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93504" y="2472753"/>
              <a:ext cx="112325" cy="1123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0" name="Straight Connector 405"/>
            <p:cNvCxnSpPr/>
            <p:nvPr/>
          </p:nvCxnSpPr>
          <p:spPr>
            <a:xfrm flipH="1">
              <a:off x="2591435" y="2170178"/>
              <a:ext cx="79961" cy="54630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1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2881" y="2329860"/>
              <a:ext cx="63405" cy="6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4671" y="2287707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72761" y="2372156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3919" y="2016930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5856" y="2089215"/>
              <a:ext cx="63405" cy="63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7646" y="2047062"/>
              <a:ext cx="69746" cy="697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Arco 56"/>
            <p:cNvSpPr/>
            <p:nvPr/>
          </p:nvSpPr>
          <p:spPr>
            <a:xfrm rot="16200000">
              <a:off x="2175638" y="2491479"/>
              <a:ext cx="121742" cy="106813"/>
            </a:xfrm>
            <a:prstGeom prst="arc">
              <a:avLst>
                <a:gd name="adj1" fmla="val 15845304"/>
                <a:gd name="adj2" fmla="val 19848308"/>
              </a:avLst>
            </a:prstGeom>
            <a:noFill/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  <p:cxnSp>
          <p:nvCxnSpPr>
            <p:cNvPr id="58" name="Straight Connector 405"/>
            <p:cNvCxnSpPr/>
            <p:nvPr/>
          </p:nvCxnSpPr>
          <p:spPr>
            <a:xfrm flipV="1">
              <a:off x="2641874" y="2431947"/>
              <a:ext cx="0" cy="311768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9" name="Picture 2" descr="C:\Users\cavana\Downloads\Energy Icons\household.jp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8826" y="2701029"/>
              <a:ext cx="92831" cy="928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Arco 59"/>
            <p:cNvSpPr/>
            <p:nvPr/>
          </p:nvSpPr>
          <p:spPr>
            <a:xfrm rot="16200000" flipH="1" flipV="1">
              <a:off x="2572092" y="2706697"/>
              <a:ext cx="68720" cy="72955"/>
            </a:xfrm>
            <a:prstGeom prst="arc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sz="1350"/>
            </a:p>
          </p:txBody>
        </p:sp>
      </p:grpSp>
      <p:sp>
        <p:nvSpPr>
          <p:cNvPr id="61" name="Rettangolo arrotondato 60"/>
          <p:cNvSpPr/>
          <p:nvPr/>
        </p:nvSpPr>
        <p:spPr>
          <a:xfrm>
            <a:off x="822850" y="3442907"/>
            <a:ext cx="1021299" cy="367406"/>
          </a:xfrm>
          <a:prstGeom prst="roundRect">
            <a:avLst/>
          </a:prstGeom>
          <a:noFill/>
          <a:ln w="1270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u="sng" dirty="0">
                <a:latin typeface="Tw Cen MT" panose="020B0602020104020603" pitchFamily="34" charset="0"/>
              </a:rPr>
              <a:t>Parameters</a:t>
            </a:r>
          </a:p>
        </p:txBody>
      </p:sp>
      <p:sp>
        <p:nvSpPr>
          <p:cNvPr id="62" name="Rettangolo arrotondato 61"/>
          <p:cNvSpPr/>
          <p:nvPr/>
        </p:nvSpPr>
        <p:spPr>
          <a:xfrm>
            <a:off x="816143" y="5279522"/>
            <a:ext cx="972108" cy="367406"/>
          </a:xfrm>
          <a:prstGeom prst="roundRect">
            <a:avLst/>
          </a:prstGeom>
          <a:noFill/>
          <a:ln w="127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u="sng" dirty="0">
                <a:latin typeface="Tw Cen MT" panose="020B0602020104020603" pitchFamily="34" charset="0"/>
              </a:rPr>
              <a:t>Inputs</a:t>
            </a:r>
          </a:p>
        </p:txBody>
      </p:sp>
      <p:cxnSp>
        <p:nvCxnSpPr>
          <p:cNvPr id="63" name="Connettore diritto 62"/>
          <p:cNvCxnSpPr/>
          <p:nvPr/>
        </p:nvCxnSpPr>
        <p:spPr>
          <a:xfrm>
            <a:off x="752345" y="3470375"/>
            <a:ext cx="0" cy="665609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/>
          <p:cNvCxnSpPr/>
          <p:nvPr/>
        </p:nvCxnSpPr>
        <p:spPr>
          <a:xfrm>
            <a:off x="698339" y="3466793"/>
            <a:ext cx="0" cy="98162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/>
          <p:cNvCxnSpPr/>
          <p:nvPr/>
        </p:nvCxnSpPr>
        <p:spPr>
          <a:xfrm>
            <a:off x="752345" y="4946046"/>
            <a:ext cx="0" cy="66560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/>
          <p:cNvCxnSpPr/>
          <p:nvPr/>
        </p:nvCxnSpPr>
        <p:spPr>
          <a:xfrm>
            <a:off x="698339" y="4630035"/>
            <a:ext cx="0" cy="98162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/>
          <p:cNvSpPr txBox="1"/>
          <p:nvPr/>
        </p:nvSpPr>
        <p:spPr>
          <a:xfrm>
            <a:off x="806352" y="4509887"/>
            <a:ext cx="17647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– Gas Profiles	</a:t>
            </a:r>
          </a:p>
        </p:txBody>
      </p:sp>
      <p:sp>
        <p:nvSpPr>
          <p:cNvPr id="68" name="CasellaDiTesto 67"/>
          <p:cNvSpPr txBox="1"/>
          <p:nvPr/>
        </p:nvSpPr>
        <p:spPr>
          <a:xfrm>
            <a:off x="807595" y="4820384"/>
            <a:ext cx="15636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34541"/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– P, Composition</a:t>
            </a:r>
            <a:b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  <a:r>
              <a:rPr lang="en-US" sz="900" dirty="0">
                <a:latin typeface="Trebuchet MS" panose="020B0603020202020204" pitchFamily="34" charset="0"/>
                <a:cs typeface="Arial" panose="020B0604020202020204" pitchFamily="34" charset="0"/>
              </a:rPr>
              <a:t>at injection node</a:t>
            </a: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69" name="CasellaDiTesto 68"/>
          <p:cNvSpPr txBox="1"/>
          <p:nvPr/>
        </p:nvSpPr>
        <p:spPr>
          <a:xfrm>
            <a:off x="806351" y="3893417"/>
            <a:ext cx="15687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– Network Topology	</a:t>
            </a:r>
          </a:p>
        </p:txBody>
      </p:sp>
      <p:sp>
        <p:nvSpPr>
          <p:cNvPr id="70" name="CasellaDiTesto 69"/>
          <p:cNvSpPr txBox="1"/>
          <p:nvPr/>
        </p:nvSpPr>
        <p:spPr>
          <a:xfrm>
            <a:off x="813297" y="4193354"/>
            <a:ext cx="1615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– Pipelines Features	</a:t>
            </a:r>
          </a:p>
        </p:txBody>
      </p:sp>
      <p:sp>
        <p:nvSpPr>
          <p:cNvPr id="71" name="Rettangolo arrotondato 70"/>
          <p:cNvSpPr/>
          <p:nvPr/>
        </p:nvSpPr>
        <p:spPr>
          <a:xfrm>
            <a:off x="2734158" y="4243787"/>
            <a:ext cx="802313" cy="548306"/>
          </a:xfrm>
          <a:prstGeom prst="roundRect">
            <a:avLst/>
          </a:prstGeom>
          <a:noFill/>
          <a:ln w="127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u="sng" dirty="0">
                <a:latin typeface="Tw Cen MT" panose="020B0602020104020603" pitchFamily="34" charset="0"/>
              </a:rPr>
              <a:t>Physical Model</a:t>
            </a:r>
          </a:p>
        </p:txBody>
      </p:sp>
      <p:sp>
        <p:nvSpPr>
          <p:cNvPr id="72" name="Rettangolo arrotondato 71"/>
          <p:cNvSpPr/>
          <p:nvPr/>
        </p:nvSpPr>
        <p:spPr>
          <a:xfrm>
            <a:off x="4106925" y="4079863"/>
            <a:ext cx="935149" cy="367406"/>
          </a:xfrm>
          <a:prstGeom prst="roundRect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n-US" sz="1350" u="sng" dirty="0">
                <a:latin typeface="Tw Cen MT" panose="020B0602020104020603" pitchFamily="34" charset="0"/>
              </a:rPr>
              <a:t>Outputs</a:t>
            </a:r>
          </a:p>
        </p:txBody>
      </p:sp>
      <p:cxnSp>
        <p:nvCxnSpPr>
          <p:cNvPr id="73" name="Connettore diritto 72"/>
          <p:cNvCxnSpPr/>
          <p:nvPr/>
        </p:nvCxnSpPr>
        <p:spPr>
          <a:xfrm>
            <a:off x="2513916" y="4566398"/>
            <a:ext cx="0" cy="50008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ttore diritto 73"/>
          <p:cNvCxnSpPr/>
          <p:nvPr/>
        </p:nvCxnSpPr>
        <p:spPr>
          <a:xfrm>
            <a:off x="2513545" y="3954061"/>
            <a:ext cx="0" cy="4546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ttore 2 74"/>
          <p:cNvCxnSpPr/>
          <p:nvPr/>
        </p:nvCxnSpPr>
        <p:spPr>
          <a:xfrm>
            <a:off x="2522808" y="4181370"/>
            <a:ext cx="121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ttore 2 75"/>
          <p:cNvCxnSpPr/>
          <p:nvPr/>
        </p:nvCxnSpPr>
        <p:spPr>
          <a:xfrm>
            <a:off x="2525661" y="4820384"/>
            <a:ext cx="1210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ttore diritto 76"/>
          <p:cNvCxnSpPr/>
          <p:nvPr/>
        </p:nvCxnSpPr>
        <p:spPr>
          <a:xfrm flipV="1">
            <a:off x="2640577" y="4732523"/>
            <a:ext cx="99176" cy="867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/>
          <p:cNvCxnSpPr/>
          <p:nvPr/>
        </p:nvCxnSpPr>
        <p:spPr>
          <a:xfrm>
            <a:off x="2634691" y="4180721"/>
            <a:ext cx="105062" cy="109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/>
          <p:cNvCxnSpPr/>
          <p:nvPr/>
        </p:nvCxnSpPr>
        <p:spPr>
          <a:xfrm>
            <a:off x="3547133" y="4353222"/>
            <a:ext cx="3140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CasellaDiTesto 79"/>
          <p:cNvSpPr txBox="1"/>
          <p:nvPr/>
        </p:nvSpPr>
        <p:spPr>
          <a:xfrm>
            <a:off x="3536471" y="5052451"/>
            <a:ext cx="154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4541"/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P, Composition –</a:t>
            </a:r>
            <a:b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  <a:r>
              <a:rPr lang="en-US" sz="900" dirty="0">
                <a:latin typeface="Trebuchet MS" panose="020B0603020202020204" pitchFamily="34" charset="0"/>
                <a:cs typeface="Arial" panose="020B0604020202020204" pitchFamily="34" charset="0"/>
              </a:rPr>
              <a:t>at each node</a:t>
            </a: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81" name="CasellaDiTesto 80"/>
          <p:cNvSpPr txBox="1"/>
          <p:nvPr/>
        </p:nvSpPr>
        <p:spPr>
          <a:xfrm>
            <a:off x="3511867" y="4620403"/>
            <a:ext cx="1545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defTabSz="134541"/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Gas Flow –</a:t>
            </a:r>
            <a:b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  <a:r>
              <a:rPr lang="en-US" sz="900" dirty="0">
                <a:latin typeface="Trebuchet MS" panose="020B0603020202020204" pitchFamily="34" charset="0"/>
                <a:cs typeface="Arial" panose="020B0604020202020204" pitchFamily="34" charset="0"/>
              </a:rPr>
              <a:t>for each branch</a:t>
            </a:r>
            <a:r>
              <a:rPr lang="en-US" sz="1200" dirty="0">
                <a:latin typeface="Trebuchet MS" panose="020B0603020202020204" pitchFamily="34" charset="0"/>
                <a:cs typeface="Arial" panose="020B0604020202020204" pitchFamily="34" charset="0"/>
              </a:rPr>
              <a:t>	</a:t>
            </a:r>
          </a:p>
        </p:txBody>
      </p:sp>
      <p:cxnSp>
        <p:nvCxnSpPr>
          <p:cNvPr id="82" name="Connettore diritto 81"/>
          <p:cNvCxnSpPr/>
          <p:nvPr/>
        </p:nvCxnSpPr>
        <p:spPr>
          <a:xfrm>
            <a:off x="5098163" y="4119629"/>
            <a:ext cx="0" cy="73217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ttore diritto 82"/>
          <p:cNvCxnSpPr/>
          <p:nvPr/>
        </p:nvCxnSpPr>
        <p:spPr>
          <a:xfrm>
            <a:off x="5152169" y="4115689"/>
            <a:ext cx="0" cy="118776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asellaDiTesto 83"/>
          <p:cNvSpPr txBox="1"/>
          <p:nvPr/>
        </p:nvSpPr>
        <p:spPr>
          <a:xfrm>
            <a:off x="3691513" y="5752248"/>
            <a:ext cx="146065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300" dirty="0">
                <a:latin typeface="Trebuchet MS" panose="020B0603020202020204" pitchFamily="34" charset="0"/>
                <a:cs typeface="Arial" panose="020B0604020202020204" pitchFamily="34" charset="0"/>
              </a:rPr>
              <a:t>At </a:t>
            </a:r>
            <a:r>
              <a:rPr lang="it-IT" sz="1300" dirty="0" err="1">
                <a:latin typeface="Trebuchet MS" panose="020B0603020202020204" pitchFamily="34" charset="0"/>
                <a:cs typeface="Arial" panose="020B0604020202020204" pitchFamily="34" charset="0"/>
              </a:rPr>
              <a:t>each</a:t>
            </a:r>
            <a:r>
              <a:rPr lang="it-IT" sz="13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300" dirty="0" err="1">
                <a:latin typeface="Trebuchet MS" panose="020B0603020202020204" pitchFamily="34" charset="0"/>
                <a:cs typeface="Arial" panose="020B0604020202020204" pitchFamily="34" charset="0"/>
              </a:rPr>
              <a:t>timestep</a:t>
            </a:r>
            <a:endParaRPr lang="it-IT" sz="13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5" name="Connettore diritto 84"/>
          <p:cNvCxnSpPr/>
          <p:nvPr/>
        </p:nvCxnSpPr>
        <p:spPr>
          <a:xfrm>
            <a:off x="5421883" y="1949119"/>
            <a:ext cx="0" cy="357544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22"/>
          <p:cNvSpPr/>
          <p:nvPr/>
        </p:nvSpPr>
        <p:spPr bwMode="auto">
          <a:xfrm>
            <a:off x="6164546" y="1553049"/>
            <a:ext cx="1584176" cy="250362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Coninutiy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ounded Rectangle 25"/>
              <p:cNvSpPr/>
              <p:nvPr/>
            </p:nvSpPr>
            <p:spPr bwMode="auto">
              <a:xfrm>
                <a:off x="6179567" y="5300803"/>
                <a:ext cx="1700822" cy="616407"/>
              </a:xfrm>
              <a:prstGeom prst="roundRect">
                <a:avLst/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𝑝</m:t>
                          </m:r>
                        </m:num>
                        <m:den>
                          <m:r>
                            <a:rPr lang="da-DK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Z</m:t>
                      </m:r>
                      <m:f>
                        <m:f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it-I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R</m:t>
                              </m:r>
                            </m:e>
                            <m:sub>
                              <m:r>
                                <a:rPr lang="it-IT" sz="1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MM</m:t>
                          </m:r>
                        </m:den>
                      </m:f>
                      <m:r>
                        <m:rPr>
                          <m:sty m:val="p"/>
                        </m:rP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T</m:t>
                      </m:r>
                    </m:oMath>
                  </m:oMathPara>
                </a14:m>
                <a:endParaRPr lang="da-DK" sz="2400" dirty="0">
                  <a:solidFill>
                    <a:schemeClr val="tx1"/>
                  </a:solidFill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87" name="Rounded 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9567" y="5300803"/>
                <a:ext cx="1700822" cy="616407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ounded Rectangle 48"/>
              <p:cNvSpPr/>
              <p:nvPr/>
            </p:nvSpPr>
            <p:spPr bwMode="auto">
              <a:xfrm>
                <a:off x="6164547" y="1804437"/>
                <a:ext cx="2200805" cy="571661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da-DK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ＭＳ Ｐゴシック" pitchFamily="-80" charset="-128"/>
                            </a:rPr>
                            <m:t>𝑑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𝑡</m:t>
                          </m:r>
                        </m:den>
                      </m:f>
                      <m:r>
                        <a:rPr kumimoji="0" lang="da-DK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Ｐゴシック" pitchFamily="-80" charset="-128"/>
                        </a:rPr>
                        <m:t> + </m:t>
                      </m:r>
                      <m:f>
                        <m:fPr>
                          <m:ctrlPr>
                            <a:rPr lang="da-DK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lang="da-DK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400" i="1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pitchFamily="-80" charset="-128"/>
                            </a:rPr>
                            <m:t>𝑥</m:t>
                          </m:r>
                        </m:den>
                      </m:f>
                      <m: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r>
                        <a:rPr lang="da-DK" sz="1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0</m:t>
                      </m:r>
                    </m:oMath>
                  </m:oMathPara>
                </a14:m>
                <a:endParaRPr kumimoji="0" lang="da-DK" sz="16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88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4547" y="1804437"/>
                <a:ext cx="2200805" cy="571661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ounded Rectangle 22"/>
          <p:cNvSpPr/>
          <p:nvPr/>
        </p:nvSpPr>
        <p:spPr bwMode="auto">
          <a:xfrm>
            <a:off x="6179567" y="2644158"/>
            <a:ext cx="1584176" cy="25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Flow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ounded Rectangle 48"/>
              <p:cNvSpPr/>
              <p:nvPr/>
            </p:nvSpPr>
            <p:spPr bwMode="auto">
              <a:xfrm>
                <a:off x="6179567" y="2895546"/>
                <a:ext cx="4805159" cy="746317"/>
              </a:xfrm>
              <a:prstGeom prst="roundRect">
                <a:avLst/>
              </a:prstGeom>
              <a:ln w="12700"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da-DK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lang="da-DK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+</m:t>
                      </m:r>
                      <m:f>
                        <m:fPr>
                          <m:ctrlPr>
                            <a:rPr lang="da-DK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lang="da-DK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sSup>
                            <m:sSup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da-DK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da-DK" sz="1400" i="1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pitchFamily="-80" charset="-128"/>
                            </a:rPr>
                            <m:t>𝑥</m:t>
                          </m:r>
                        </m:den>
                      </m:f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+</m:t>
                      </m:r>
                      <m:f>
                        <m:fPr>
                          <m:ctrlP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da-DK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ＭＳ Ｐゴシック" pitchFamily="-80" charset="-128"/>
                            </a:rPr>
                            <m:t>𝑝</m:t>
                          </m:r>
                        </m:num>
                        <m:den>
                          <m: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kumimoji="0" lang="da-DK" sz="1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  <a:ea typeface="ＭＳ Ｐゴシック" pitchFamily="-80" charset="-128"/>
                            </a:rPr>
                            <m:t>𝑥</m:t>
                          </m:r>
                        </m:den>
                      </m:f>
                      <m:r>
                        <a:rPr kumimoji="0" lang="da-DK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/>
                          <a:ea typeface="ＭＳ Ｐゴシック" pitchFamily="-80" charset="-128"/>
                        </a:rPr>
                        <m:t> 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+</m:t>
                      </m:r>
                      <m:r>
                        <a:rPr lang="da-DK" sz="1400" b="0" i="1" smtClean="0">
                          <a:solidFill>
                            <a:schemeClr val="tx1"/>
                          </a:solidFill>
                          <a:latin typeface="Cambria Math"/>
                          <a:ea typeface="ＭＳ Ｐゴシック" pitchFamily="-80" charset="-128"/>
                        </a:rPr>
                        <m:t> </m:t>
                      </m:r>
                      <m:f>
                        <m:fPr>
                          <m:ctrlPr>
                            <a:rPr lang="da-DK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λ</m:t>
                          </m:r>
                        </m:num>
                        <m:den>
                          <m:r>
                            <a:rPr lang="da-DK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pitchFamily="-80" charset="-128"/>
                            </a:rPr>
                            <m:t>2</m:t>
                          </m:r>
                          <m:r>
                            <a:rPr lang="da-DK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ＭＳ Ｐゴシック" pitchFamily="-80" charset="-128"/>
                            </a:rPr>
                            <m:t>𝐷</m:t>
                          </m:r>
                        </m:den>
                      </m:f>
                      <m:r>
                        <a:rPr lang="da-DK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  <m:d>
                        <m:dPr>
                          <m:begChr m:val="|"/>
                          <m:endChr m:val="|"/>
                          <m:ctrlPr>
                            <a:rPr lang="da-DK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</m:d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+</m:t>
                      </m:r>
                      <m:r>
                        <a:rPr lang="da-DK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 </m:t>
                      </m:r>
                      <m:r>
                        <a:rPr lang="da-DK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𝜌</m:t>
                      </m:r>
                      <m:r>
                        <a:rPr lang="da-DK" sz="14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𝑔</m:t>
                      </m:r>
                      <m:func>
                        <m:funcPr>
                          <m:ctrlPr>
                            <a:rPr lang="da-DK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a-DK" sz="1400" b="0" i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sin</m:t>
                          </m:r>
                        </m:fName>
                        <m:e>
                          <m:r>
                            <a:rPr lang="da-DK" sz="14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</m:func>
                      <m:r>
                        <a:rPr lang="da-DK" sz="1400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kumimoji="0" lang="da-DK" sz="18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90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9567" y="2895546"/>
                <a:ext cx="4805159" cy="74631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ounded Rectangle 22"/>
          <p:cNvSpPr/>
          <p:nvPr/>
        </p:nvSpPr>
        <p:spPr bwMode="auto">
          <a:xfrm>
            <a:off x="6179565" y="5046187"/>
            <a:ext cx="1584176" cy="25036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Equation of State</a:t>
            </a:r>
          </a:p>
        </p:txBody>
      </p:sp>
      <p:cxnSp>
        <p:nvCxnSpPr>
          <p:cNvPr id="92" name="Connettore 2 91"/>
          <p:cNvCxnSpPr/>
          <p:nvPr/>
        </p:nvCxnSpPr>
        <p:spPr>
          <a:xfrm flipH="1">
            <a:off x="7983060" y="5606146"/>
            <a:ext cx="682831" cy="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ttangolo 92"/>
              <p:cNvSpPr/>
              <p:nvPr/>
            </p:nvSpPr>
            <p:spPr>
              <a:xfrm>
                <a:off x="8728009" y="5418148"/>
                <a:ext cx="2465740" cy="5539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>
                        <a:latin typeface="Cambria Math" panose="02040503050406030204" pitchFamily="18" charset="0"/>
                        <a:ea typeface="ＭＳ Ｐゴシック" pitchFamily="-80" charset="-128"/>
                      </a:rPr>
                      <m:t>Z</m:t>
                    </m:r>
                  </m:oMath>
                </a14:m>
                <a:r>
                  <a:rPr lang="it-IT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200" dirty="0" err="1">
                    <a:latin typeface="Trebuchet MS" panose="020B0603020202020204" pitchFamily="34" charset="0"/>
                    <a:cs typeface="Arial" panose="020B0604020202020204" pitchFamily="34" charset="0"/>
                  </a:rPr>
                  <a:t>determined</a:t>
                </a:r>
                <a:r>
                  <a:rPr lang="it-IT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200" dirty="0" err="1">
                    <a:latin typeface="Trebuchet MS" panose="020B0603020202020204" pitchFamily="34" charset="0"/>
                    <a:cs typeface="Arial" panose="020B0604020202020204" pitchFamily="34" charset="0"/>
                  </a:rPr>
                  <a:t>through</a:t>
                </a:r>
                <a:r>
                  <a:rPr lang="it-IT" sz="1200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200" b="1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GERG-08 </a:t>
                </a:r>
              </a:p>
              <a:p>
                <a:r>
                  <a:rPr lang="it-IT" sz="1200" b="1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wide </a:t>
                </a:r>
                <a:r>
                  <a:rPr lang="it-IT" sz="1200" b="1" dirty="0" err="1">
                    <a:latin typeface="Trebuchet MS" panose="020B0603020202020204" pitchFamily="34" charset="0"/>
                    <a:cs typeface="Arial" panose="020B0604020202020204" pitchFamily="34" charset="0"/>
                  </a:rPr>
                  <a:t>range</a:t>
                </a:r>
                <a:r>
                  <a:rPr lang="it-IT" sz="1200" b="1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1200" b="1" dirty="0" err="1">
                    <a:latin typeface="Trebuchet MS" panose="020B0603020202020204" pitchFamily="34" charset="0"/>
                    <a:cs typeface="Arial" panose="020B0604020202020204" pitchFamily="34" charset="0"/>
                  </a:rPr>
                  <a:t>equation</a:t>
                </a:r>
                <a:r>
                  <a:rPr lang="it-IT" sz="1200" b="1" dirty="0">
                    <a:latin typeface="Trebuchet MS" panose="020B0603020202020204" pitchFamily="34" charset="0"/>
                    <a:cs typeface="Arial" panose="020B0604020202020204" pitchFamily="34" charset="0"/>
                  </a:rPr>
                  <a:t> of state</a:t>
                </a:r>
              </a:p>
            </p:txBody>
          </p:sp>
        </mc:Choice>
        <mc:Fallback xmlns="">
          <p:sp>
            <p:nvSpPr>
              <p:cNvPr id="93" name="Rettangolo 9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009" y="5418148"/>
                <a:ext cx="2465740" cy="553998"/>
              </a:xfrm>
              <a:prstGeom prst="rect">
                <a:avLst/>
              </a:prstGeom>
              <a:blipFill>
                <a:blip r:embed="rId15"/>
                <a:stretch>
                  <a:fillRect l="-24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ttangolo 93"/>
          <p:cNvSpPr/>
          <p:nvPr/>
        </p:nvSpPr>
        <p:spPr>
          <a:xfrm>
            <a:off x="6102714" y="4693537"/>
            <a:ext cx="139814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Closure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equation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:</a:t>
            </a:r>
            <a:endParaRPr lang="it-IT" sz="1200" b="1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5" name="Connettore diritto 94"/>
          <p:cNvCxnSpPr/>
          <p:nvPr/>
        </p:nvCxnSpPr>
        <p:spPr>
          <a:xfrm>
            <a:off x="5993627" y="1648299"/>
            <a:ext cx="33653" cy="2491651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Connettore 2 95"/>
          <p:cNvCxnSpPr/>
          <p:nvPr/>
        </p:nvCxnSpPr>
        <p:spPr>
          <a:xfrm flipV="1">
            <a:off x="5852161" y="4019203"/>
            <a:ext cx="3297386" cy="6864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CasellaDiTesto 96"/>
          <p:cNvSpPr txBox="1"/>
          <p:nvPr/>
        </p:nvSpPr>
        <p:spPr>
          <a:xfrm>
            <a:off x="9197171" y="3888881"/>
            <a:ext cx="198002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 err="1">
                <a:latin typeface="Trebuchet MS" panose="020B0603020202020204" pitchFamily="34" charset="0"/>
              </a:rPr>
              <a:t>Coupled</a:t>
            </a:r>
            <a:r>
              <a:rPr lang="it-IT" sz="1400" dirty="0">
                <a:latin typeface="Trebuchet MS" panose="020B0603020202020204" pitchFamily="34" charset="0"/>
              </a:rPr>
              <a:t> </a:t>
            </a:r>
            <a:r>
              <a:rPr lang="it-IT" sz="1400" dirty="0" err="1">
                <a:latin typeface="Trebuchet MS" panose="020B0603020202020204" pitchFamily="34" charset="0"/>
              </a:rPr>
              <a:t>equations</a:t>
            </a:r>
            <a:br>
              <a:rPr lang="it-IT" sz="1400" dirty="0">
                <a:latin typeface="Trebuchet MS" panose="020B0603020202020204" pitchFamily="34" charset="0"/>
              </a:rPr>
            </a:br>
            <a:r>
              <a:rPr lang="it-IT" sz="1400" dirty="0">
                <a:latin typeface="Trebuchet MS" panose="020B0603020202020204" pitchFamily="34" charset="0"/>
              </a:rPr>
              <a:t>to be </a:t>
            </a:r>
            <a:r>
              <a:rPr lang="it-IT" sz="1400" dirty="0" err="1">
                <a:latin typeface="Trebuchet MS" panose="020B0603020202020204" pitchFamily="34" charset="0"/>
              </a:rPr>
              <a:t>linearized</a:t>
            </a:r>
            <a:br>
              <a:rPr lang="it-IT" sz="1400" dirty="0">
                <a:latin typeface="Trebuchet MS" panose="020B0603020202020204" pitchFamily="34" charset="0"/>
              </a:rPr>
            </a:br>
            <a:r>
              <a:rPr lang="it-IT" sz="1400" dirty="0">
                <a:latin typeface="Trebuchet MS" panose="020B0603020202020204" pitchFamily="34" charset="0"/>
              </a:rPr>
              <a:t>and </a:t>
            </a:r>
            <a:r>
              <a:rPr lang="it-IT" sz="1400" dirty="0" err="1">
                <a:latin typeface="Trebuchet MS" panose="020B0603020202020204" pitchFamily="34" charset="0"/>
              </a:rPr>
              <a:t>solved</a:t>
            </a:r>
            <a:r>
              <a:rPr lang="it-IT" sz="1400" dirty="0">
                <a:latin typeface="Trebuchet MS" panose="020B0603020202020204" pitchFamily="34" charset="0"/>
              </a:rPr>
              <a:t> </a:t>
            </a:r>
            <a:r>
              <a:rPr lang="it-IT" sz="1400" dirty="0" err="1">
                <a:latin typeface="Trebuchet MS" panose="020B0603020202020204" pitchFamily="34" charset="0"/>
              </a:rPr>
              <a:t>iteratively</a:t>
            </a:r>
            <a:r>
              <a:rPr lang="it-IT" sz="1400" dirty="0">
                <a:latin typeface="Trebuchet MS" panose="020B0603020202020204" pitchFamily="34" charset="0"/>
              </a:rPr>
              <a:t> </a:t>
            </a:r>
          </a:p>
        </p:txBody>
      </p:sp>
      <p:sp>
        <p:nvSpPr>
          <p:cNvPr id="99" name="Segnaposto contenuto 6"/>
          <p:cNvSpPr txBox="1">
            <a:spLocks/>
          </p:cNvSpPr>
          <p:nvPr/>
        </p:nvSpPr>
        <p:spPr>
          <a:xfrm>
            <a:off x="838199" y="1281410"/>
            <a:ext cx="1629659" cy="50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Overview:</a:t>
            </a:r>
          </a:p>
        </p:txBody>
      </p:sp>
      <p:sp>
        <p:nvSpPr>
          <p:cNvPr id="103" name="Segnaposto contenuto 6"/>
          <p:cNvSpPr txBox="1">
            <a:spLocks/>
          </p:cNvSpPr>
          <p:nvPr/>
        </p:nvSpPr>
        <p:spPr>
          <a:xfrm>
            <a:off x="9888155" y="1273063"/>
            <a:ext cx="1507467" cy="50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GB" sz="1800" dirty="0"/>
              <a:t>Equations: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544304EF-C31A-33E9-3A03-EAD9D985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9310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Gas Network Model</a:t>
            </a:r>
          </a:p>
        </p:txBody>
      </p:sp>
      <p:sp>
        <p:nvSpPr>
          <p:cNvPr id="9" name="Rounded Rectangle 22"/>
          <p:cNvSpPr/>
          <p:nvPr/>
        </p:nvSpPr>
        <p:spPr bwMode="auto">
          <a:xfrm>
            <a:off x="631176" y="3039599"/>
            <a:ext cx="1584176" cy="250362"/>
          </a:xfrm>
          <a:prstGeom prst="roundRect">
            <a:avLst/>
          </a:prstGeom>
          <a:ln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Coninutiy equation</a:t>
            </a:r>
          </a:p>
        </p:txBody>
      </p:sp>
      <p:sp>
        <p:nvSpPr>
          <p:cNvPr id="10" name="Rounded Rectangle 22"/>
          <p:cNvSpPr/>
          <p:nvPr/>
        </p:nvSpPr>
        <p:spPr bwMode="auto">
          <a:xfrm>
            <a:off x="630453" y="4140279"/>
            <a:ext cx="1584176" cy="250362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Flow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ounded Rectangle 48"/>
              <p:cNvSpPr/>
              <p:nvPr/>
            </p:nvSpPr>
            <p:spPr bwMode="auto">
              <a:xfrm>
                <a:off x="615294" y="4405626"/>
                <a:ext cx="3799156" cy="1083560"/>
              </a:xfrm>
              <a:prstGeom prst="roundRect">
                <a:avLst/>
              </a:prstGeom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it-IT" sz="1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Sup>
                        <m:sSubSup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+1), 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kumimoji="0" lang="it-IT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it-IT" sz="1400" b="0" i="0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2</m:t>
                          </m:r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da-DK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, 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𝑛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</m:t>
                          </m:r>
                          <m:sSub>
                            <m:sSub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sSubSup>
                        <m:sSubSup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𝐺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</m:sub>
                        <m:sup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𝑘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e>
                          </m:d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,  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+1</m:t>
                          </m:r>
                        </m:sup>
                      </m:sSubSup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sSub>
                        <m:sSub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− </m:t>
                              </m:r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𝑅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|"/>
                              <m:endChr m:val="|"/>
                              <m:ctrlPr>
                                <a:rPr lang="da-DK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sSubSupPr>
                                <m:e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𝐺</m:t>
                                  </m:r>
                                </m:e>
                                <m:sub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𝑗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ＭＳ Ｐゴシック" pitchFamily="-80" charset="-128"/>
                                        </a:rPr>
                                        <m:t>𝑘</m:t>
                                      </m:r>
                                    </m:e>
                                  </m:d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,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𝑛</m:t>
                                  </m:r>
                                  <m:r>
                                    <a:rPr lang="it-IT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+1</m:t>
                                  </m:r>
                                </m:sup>
                              </m:sSubSup>
                            </m:e>
                          </m:d>
                          <m:sSubSup>
                            <m:sSubSupPr>
                              <m:ctrlP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</m:ctrlPr>
                                </m:dPr>
                                <m:e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ＭＳ Ｐゴシック" pitchFamily="-80" charset="-128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𝑛</m:t>
                              </m:r>
                              <m:r>
                                <a:rPr lang="it-IT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− 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𝑅</m:t>
                          </m:r>
                        </m:e>
                        <m:sub>
                          <m:sSub>
                            <m:sSub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𝐺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kumimoji="0" lang="da-DK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1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294" y="4405626"/>
                <a:ext cx="3799156" cy="108356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E76618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sellaDiTesto 11"/>
          <p:cNvSpPr txBox="1"/>
          <p:nvPr/>
        </p:nvSpPr>
        <p:spPr>
          <a:xfrm>
            <a:off x="2491632" y="4157675"/>
            <a:ext cx="16017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i="1" dirty="0">
                <a:latin typeface="Trebuchet MS" panose="020B0603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LINEARIZED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ounded Rectangle 48"/>
              <p:cNvSpPr/>
              <p:nvPr/>
            </p:nvSpPr>
            <p:spPr bwMode="auto">
              <a:xfrm>
                <a:off x="630453" y="3309881"/>
                <a:ext cx="3194056" cy="654856"/>
              </a:xfrm>
              <a:prstGeom prst="roundRect">
                <a:avLst/>
              </a:prstGeom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Pr>
                            <m:e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𝑐</m:t>
                              </m:r>
                            </m:e>
                            <m:sub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kumimoji="0" lang="it-IT" sz="14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2</m:t>
                              </m:r>
                            </m:sup>
                          </m:sSubSup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0" lang="it-IT" sz="1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bSup>
                        <m:sSubSupPr>
                          <m:ctrlP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it-IT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it-IT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it-IT" sz="1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𝑗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=1</m:t>
                          </m:r>
                        </m:sub>
                        <m: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</m:ctrlPr>
                            </m:sSubSup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𝑖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,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𝑛</m:t>
                              </m:r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ＭＳ Ｐゴシック" pitchFamily="-80" charset="-128"/>
                                </a:rPr>
                                <m:t>+1</m:t>
                              </m:r>
                            </m:sup>
                          </m:sSub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 </m:t>
                          </m:r>
                        </m:e>
                      </m:nary>
                      <m:r>
                        <a:rPr lang="it-IT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ＭＳ Ｐゴシック" pitchFamily="-80" charset="-128"/>
                        </a:rPr>
                        <m:t>−</m:t>
                      </m:r>
                      <m:sSubSup>
                        <m:sSubSup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</m:ctrlPr>
                        </m:sSubSupPr>
                        <m:e>
                          <m:r>
                            <a:rPr lang="it-IT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𝐺</m:t>
                          </m:r>
                        </m:e>
                        <m:sub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𝑒𝑥𝑡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,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𝑖</m:t>
                          </m:r>
                        </m:sub>
                        <m:sup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𝑛</m:t>
                          </m:r>
                          <m: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ＭＳ Ｐゴシック" pitchFamily="-80" charset="-128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kumimoji="0" lang="da-DK" sz="140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rebuchet MS" panose="020B0603020202020204" pitchFamily="34" charset="0"/>
                  <a:ea typeface="ＭＳ Ｐゴシック" pitchFamily="-80" charset="-128"/>
                </a:endParaRPr>
              </a:p>
            </p:txBody>
          </p:sp>
        </mc:Choice>
        <mc:Fallback xmlns="">
          <p:sp>
            <p:nvSpPr>
              <p:cNvPr id="13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0453" y="3309881"/>
                <a:ext cx="3194056" cy="65485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ttangolo arrotondato 13"/>
          <p:cNvSpPr/>
          <p:nvPr/>
        </p:nvSpPr>
        <p:spPr>
          <a:xfrm>
            <a:off x="382203" y="2906480"/>
            <a:ext cx="4218858" cy="2647920"/>
          </a:xfrm>
          <a:prstGeom prst="round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>
              <a:latin typeface="Trebuchet MS" panose="020B0603020202020204" pitchFamily="34" charset="0"/>
            </a:endParaRPr>
          </a:p>
        </p:txBody>
      </p:sp>
      <p:sp>
        <p:nvSpPr>
          <p:cNvPr id="15" name="CasellaDiTesto 14"/>
          <p:cNvSpPr txBox="1"/>
          <p:nvPr/>
        </p:nvSpPr>
        <p:spPr>
          <a:xfrm rot="16200000">
            <a:off x="4022942" y="433493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Coupled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b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</a:b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fluid-dynamic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problem</a:t>
            </a:r>
            <a:endParaRPr lang="it-IT" sz="12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Connettore diritto 15"/>
          <p:cNvCxnSpPr/>
          <p:nvPr/>
        </p:nvCxnSpPr>
        <p:spPr>
          <a:xfrm>
            <a:off x="4601061" y="5985322"/>
            <a:ext cx="550985" cy="1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/>
          <p:cNvCxnSpPr/>
          <p:nvPr/>
        </p:nvCxnSpPr>
        <p:spPr>
          <a:xfrm flipV="1">
            <a:off x="5152046" y="3354248"/>
            <a:ext cx="0" cy="2620515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/>
          <p:cNvCxnSpPr/>
          <p:nvPr/>
        </p:nvCxnSpPr>
        <p:spPr>
          <a:xfrm flipH="1">
            <a:off x="4601062" y="3353022"/>
            <a:ext cx="550984" cy="3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ttangolo arrotondato 18"/>
          <p:cNvSpPr/>
          <p:nvPr/>
        </p:nvSpPr>
        <p:spPr>
          <a:xfrm>
            <a:off x="1619714" y="1793354"/>
            <a:ext cx="1741022" cy="423631"/>
          </a:xfrm>
          <a:prstGeom prst="roundRect">
            <a:avLst>
              <a:gd name="adj" fmla="val 30656"/>
            </a:avLst>
          </a:prstGeom>
          <a:noFill/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initial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[t=0]</a:t>
            </a:r>
          </a:p>
          <a:p>
            <a:pPr algn="ctr"/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steady state </a:t>
            </a:r>
            <a:r>
              <a:rPr lang="it-IT" sz="1200" dirty="0" err="1">
                <a:latin typeface="Trebuchet MS" panose="020B0603020202020204" pitchFamily="34" charset="0"/>
                <a:cs typeface="Arial" panose="020B0604020202020204" pitchFamily="34" charset="0"/>
              </a:rPr>
              <a:t>solution</a:t>
            </a:r>
            <a:r>
              <a:rPr lang="it-IT" sz="12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tangolo arrotondato 19"/>
              <p:cNvSpPr/>
              <p:nvPr/>
            </p:nvSpPr>
            <p:spPr>
              <a:xfrm>
                <a:off x="1968943" y="1313928"/>
                <a:ext cx="1085007" cy="423631"/>
              </a:xfrm>
              <a:prstGeom prst="roundRect">
                <a:avLst>
                  <a:gd name="adj" fmla="val 30656"/>
                </a:avLst>
              </a:prstGeom>
              <a:noFill/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it-IT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1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𝑛𝑙𝑒𝑡</m:t>
                        </m:r>
                      </m:sub>
                      <m:sup>
                        <m:r>
                          <a:rPr lang="it-IT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</m:sSubSup>
                  </m:oMath>
                </a14:m>
                <a:r>
                  <a:rPr lang="it-IT" sz="1200" dirty="0">
                    <a:latin typeface="Trebuchet MS" panose="020B0603020202020204" pitchFamily="34" charset="0"/>
                  </a:rPr>
                  <a:t> ;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𝒆𝒙𝒕</m:t>
                        </m:r>
                      </m:sub>
                      <m:sup>
                        <m:r>
                          <a:rPr lang="it-IT" sz="12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p>
                    </m:sSubSup>
                  </m:oMath>
                </a14:m>
                <a:r>
                  <a:rPr lang="it-IT" sz="1200" dirty="0">
                    <a:latin typeface="Trebuchet MS" panose="020B060302020202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20" name="Rettangolo arrotondat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8943" y="1313928"/>
                <a:ext cx="1085007" cy="423631"/>
              </a:xfrm>
              <a:prstGeom prst="roundRect">
                <a:avLst>
                  <a:gd name="adj" fmla="val 30656"/>
                </a:avLst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ounded Rectangle 22"/>
          <p:cNvSpPr/>
          <p:nvPr/>
        </p:nvSpPr>
        <p:spPr bwMode="auto">
          <a:xfrm>
            <a:off x="1698192" y="2398350"/>
            <a:ext cx="1584176" cy="250362"/>
          </a:xfrm>
          <a:prstGeom prst="round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  <a:ea typeface="ＭＳ Ｐゴシック" pitchFamily="-80" charset="-128"/>
              </a:rPr>
              <a:t>Equation of State</a:t>
            </a:r>
          </a:p>
        </p:txBody>
      </p:sp>
      <p:sp>
        <p:nvSpPr>
          <p:cNvPr id="22" name="CasellaDiTesto 21"/>
          <p:cNvSpPr txBox="1"/>
          <p:nvPr/>
        </p:nvSpPr>
        <p:spPr>
          <a:xfrm>
            <a:off x="2620861" y="2610461"/>
            <a:ext cx="196239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updates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the </a:t>
            </a:r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fluid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properties</a:t>
            </a:r>
            <a:endParaRPr lang="it-IT" sz="11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48"/>
              <p:cNvSpPr/>
              <p:nvPr/>
            </p:nvSpPr>
            <p:spPr bwMode="auto">
              <a:xfrm>
                <a:off x="363276" y="5646233"/>
                <a:ext cx="4253898" cy="654856"/>
              </a:xfrm>
              <a:prstGeom prst="roundRect">
                <a:avLst>
                  <a:gd name="adj" fmla="val 50000"/>
                </a:avLst>
              </a:prstGeom>
              <a:ln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vert="horz" wrap="square" lIns="0" tIns="0" rIns="0" bIns="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0" lang="it-IT" sz="1400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kumimoji="0" lang="it-IT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−</m:t>
                    </m:r>
                    <m:d>
                      <m:dPr>
                        <m:begChr m:val="["/>
                        <m:endChr m:val="]"/>
                        <m:ctrlP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</m:ctrlPr>
                      </m:dPr>
                      <m:e>
                        <m:r>
                          <a:rPr lang="it-IT" sz="1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 </m:t>
                        </m:r>
                        <m:sSub>
                          <m:sSub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da-DK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+1</m:t>
                                </m:r>
                              </m:sup>
                            </m:sSubSup>
                          </m:e>
                        </m:d>
                        <m:sSubSup>
                          <m:sSubSup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Sup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𝐺</m:t>
                            </m:r>
                          </m:e>
                          <m:sub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𝑗</m:t>
                            </m:r>
                          </m:sub>
                          <m:sup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𝑛</m:t>
                            </m:r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+1</m:t>
                            </m:r>
                          </m:sup>
                        </m:sSubSup>
                        <m:r>
                          <a:rPr lang="it-IT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ＭＳ Ｐゴシック" pitchFamily="-80" charset="-128"/>
                          </a:rPr>
                          <m:t>+</m:t>
                        </m:r>
                        <m:sSub>
                          <m:sSubPr>
                            <m:ctrlP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sSubPr>
                          <m:e>
                            <m:r>
                              <a:rPr lang="it-IT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𝑅</m:t>
                            </m:r>
                          </m:e>
                          <m:sub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+1</m:t>
                                </m:r>
                              </m:sup>
                            </m:sSubSup>
                            <m:r>
                              <a:rPr lang="it-IT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ＭＳ Ｐゴシック" pitchFamily="-80" charset="-128"/>
                              </a:rPr>
                              <m:t> −</m:t>
                            </m:r>
                            <m:sSubSup>
                              <m:sSubSupPr>
                                <m:ctrlP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</m:ctrlPr>
                              </m:sSubSupPr>
                              <m:e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it-IT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ＭＳ Ｐゴシック" pitchFamily="-80" charset="-128"/>
                                  </a:rPr>
                                  <m:t>𝑛</m:t>
                                </m:r>
                              </m:sup>
                            </m:sSubSup>
                          </m:e>
                        </m:d>
                      </m:e>
                    </m:d>
                    <m:r>
                      <a:rPr lang="it-IT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&lt;</m:t>
                    </m:r>
                    <m:r>
                      <a:rPr lang="it-IT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pitchFamily="-80" charset="-128"/>
                      </a:rPr>
                      <m:t>𝑡𝑜𝑙𝑙</m:t>
                    </m:r>
                  </m:oMath>
                </a14:m>
                <a:r>
                  <a:rPr kumimoji="0" lang="da-DK" sz="140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rebuchet MS" panose="020B0603020202020204" pitchFamily="34" charset="0"/>
                    <a:ea typeface="ＭＳ Ｐゴシック" pitchFamily="-80" charset="-128"/>
                  </a:rPr>
                  <a:t> </a:t>
                </a:r>
              </a:p>
            </p:txBody>
          </p:sp>
        </mc:Choice>
        <mc:Fallback xmlns="">
          <p:sp>
            <p:nvSpPr>
              <p:cNvPr id="23" name="Rounded 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276" y="5646233"/>
                <a:ext cx="4253898" cy="654856"/>
              </a:xfrm>
              <a:prstGeom prst="roundRect">
                <a:avLst>
                  <a:gd name="adj" fmla="val 50000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  <a:headEnd type="none" w="med" len="med"/>
                <a:tailEnd type="none" w="med" len="med"/>
              </a:ln>
              <a:extLst/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nettore diritto 23"/>
          <p:cNvCxnSpPr/>
          <p:nvPr/>
        </p:nvCxnSpPr>
        <p:spPr>
          <a:xfrm>
            <a:off x="5385529" y="2441998"/>
            <a:ext cx="42333" cy="39101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asellaDiTesto 24"/>
          <p:cNvSpPr txBox="1"/>
          <p:nvPr/>
        </p:nvSpPr>
        <p:spPr>
          <a:xfrm>
            <a:off x="5404606" y="5729414"/>
            <a:ext cx="1010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Repeated</a:t>
            </a:r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 for</a:t>
            </a:r>
          </a:p>
        </p:txBody>
      </p:sp>
      <p:sp>
        <p:nvSpPr>
          <p:cNvPr id="26" name="CasellaDiTesto 25"/>
          <p:cNvSpPr txBox="1"/>
          <p:nvPr/>
        </p:nvSpPr>
        <p:spPr>
          <a:xfrm>
            <a:off x="5415028" y="5956754"/>
            <a:ext cx="1518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dirty="0" err="1">
                <a:latin typeface="Trebuchet MS" panose="020B0603020202020204" pitchFamily="34" charset="0"/>
                <a:cs typeface="Arial" panose="020B0604020202020204" pitchFamily="34" charset="0"/>
              </a:rPr>
              <a:t>each</a:t>
            </a:r>
            <a:r>
              <a:rPr lang="it-IT" sz="1600" dirty="0">
                <a:latin typeface="Trebuchet MS" panose="020B0603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Trebuchet MS" panose="020B0603020202020204" pitchFamily="34" charset="0"/>
                <a:cs typeface="Arial" panose="020B0604020202020204" pitchFamily="34" charset="0"/>
              </a:rPr>
              <a:t>Timestep</a:t>
            </a:r>
            <a:endParaRPr lang="it-IT" sz="16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Connettore 2 27"/>
          <p:cNvCxnSpPr>
            <a:stCxn id="19" idx="2"/>
            <a:endCxn id="21" idx="0"/>
          </p:cNvCxnSpPr>
          <p:nvPr/>
        </p:nvCxnSpPr>
        <p:spPr>
          <a:xfrm>
            <a:off x="2490225" y="2216985"/>
            <a:ext cx="55" cy="1813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/>
          <p:cNvCxnSpPr>
            <a:stCxn id="21" idx="2"/>
            <a:endCxn id="14" idx="0"/>
          </p:cNvCxnSpPr>
          <p:nvPr/>
        </p:nvCxnSpPr>
        <p:spPr>
          <a:xfrm>
            <a:off x="2490280" y="2648712"/>
            <a:ext cx="1352" cy="257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1"/>
          <p:cNvSpPr txBox="1"/>
          <p:nvPr/>
        </p:nvSpPr>
        <p:spPr>
          <a:xfrm>
            <a:off x="5539917" y="3023683"/>
            <a:ext cx="1462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200" dirty="0">
                <a:latin typeface="Trebuchet MS" panose="020B0603020202020204" pitchFamily="34" charset="0"/>
                <a:cs typeface="Arial" panose="020B0604020202020204" pitchFamily="34" charset="0"/>
              </a:rPr>
              <a:t>Network Topology:</a:t>
            </a:r>
          </a:p>
        </p:txBody>
      </p:sp>
      <p:cxnSp>
        <p:nvCxnSpPr>
          <p:cNvPr id="32" name="Straight Connector 15"/>
          <p:cNvCxnSpPr/>
          <p:nvPr/>
        </p:nvCxnSpPr>
        <p:spPr bwMode="auto">
          <a:xfrm>
            <a:off x="6173132" y="2622906"/>
            <a:ext cx="657376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Right Arrow 22"/>
          <p:cNvSpPr/>
          <p:nvPr/>
        </p:nvSpPr>
        <p:spPr bwMode="auto">
          <a:xfrm>
            <a:off x="5890521" y="2577901"/>
            <a:ext cx="180020" cy="90009"/>
          </a:xfrm>
          <a:prstGeom prst="rightArrow">
            <a:avLst/>
          </a:prstGeom>
          <a:solidFill>
            <a:srgbClr val="00B0F0"/>
          </a:solidFill>
          <a:ln w="9525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23"/>
              <p:cNvSpPr txBox="1"/>
              <p:nvPr/>
            </p:nvSpPr>
            <p:spPr>
              <a:xfrm>
                <a:off x="5483665" y="2439139"/>
                <a:ext cx="45300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b="0" i="1" smtClean="0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da-DK" sz="1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3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665" y="2439139"/>
                <a:ext cx="453008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/>
          <p:cNvCxnSpPr/>
          <p:nvPr/>
        </p:nvCxnSpPr>
        <p:spPr bwMode="auto">
          <a:xfrm flipV="1">
            <a:off x="6830508" y="2043058"/>
            <a:ext cx="932221" cy="5798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" name="Straight Connector 35"/>
          <p:cNvCxnSpPr/>
          <p:nvPr/>
        </p:nvCxnSpPr>
        <p:spPr bwMode="auto">
          <a:xfrm flipH="1" flipV="1">
            <a:off x="6830508" y="2612602"/>
            <a:ext cx="495672" cy="387202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Straight Connector 36"/>
          <p:cNvCxnSpPr/>
          <p:nvPr/>
        </p:nvCxnSpPr>
        <p:spPr bwMode="auto">
          <a:xfrm>
            <a:off x="7721168" y="2054176"/>
            <a:ext cx="724581" cy="28206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" name="Straight Connector 39"/>
          <p:cNvCxnSpPr/>
          <p:nvPr/>
        </p:nvCxnSpPr>
        <p:spPr bwMode="auto">
          <a:xfrm flipV="1">
            <a:off x="7296618" y="2742230"/>
            <a:ext cx="970167" cy="257574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Straight Connector 41"/>
          <p:cNvCxnSpPr/>
          <p:nvPr/>
        </p:nvCxnSpPr>
        <p:spPr bwMode="auto">
          <a:xfrm>
            <a:off x="8248691" y="2742230"/>
            <a:ext cx="666166" cy="1287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Oval 44"/>
          <p:cNvSpPr/>
          <p:nvPr/>
        </p:nvSpPr>
        <p:spPr bwMode="auto">
          <a:xfrm flipH="1">
            <a:off x="6099741" y="2555748"/>
            <a:ext cx="146782" cy="134315"/>
          </a:xfrm>
          <a:prstGeom prst="ellipse">
            <a:avLst/>
          </a:prstGeom>
          <a:solidFill>
            <a:srgbClr val="66FF33"/>
          </a:solidFill>
          <a:ln w="9525" cap="flat" cmpd="sng" algn="ctr">
            <a:solidFill>
              <a:srgbClr val="66FF33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1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1" name="Oval 46"/>
          <p:cNvSpPr/>
          <p:nvPr/>
        </p:nvSpPr>
        <p:spPr bwMode="auto">
          <a:xfrm flipH="1">
            <a:off x="7647777" y="1975900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3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2" name="Oval 47"/>
          <p:cNvSpPr/>
          <p:nvPr/>
        </p:nvSpPr>
        <p:spPr bwMode="auto">
          <a:xfrm flipH="1">
            <a:off x="8372358" y="2001121"/>
            <a:ext cx="146782" cy="13431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600" dirty="0">
                <a:latin typeface="Trebuchet MS" panose="020B0603020202020204" pitchFamily="34" charset="0"/>
              </a:rPr>
              <a:t>7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3" name="Oval 50"/>
          <p:cNvSpPr/>
          <p:nvPr/>
        </p:nvSpPr>
        <p:spPr bwMode="auto">
          <a:xfrm flipH="1">
            <a:off x="8841466" y="2796473"/>
            <a:ext cx="146782" cy="134315"/>
          </a:xfrm>
          <a:prstGeom prst="ellipse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6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4" name="Right Arrow 51"/>
          <p:cNvSpPr/>
          <p:nvPr/>
        </p:nvSpPr>
        <p:spPr bwMode="auto">
          <a:xfrm>
            <a:off x="8581774" y="2023274"/>
            <a:ext cx="180020" cy="9000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5" name="Right Arrow 52"/>
          <p:cNvSpPr/>
          <p:nvPr/>
        </p:nvSpPr>
        <p:spPr bwMode="auto">
          <a:xfrm>
            <a:off x="9058873" y="2834256"/>
            <a:ext cx="180020" cy="90009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6" name="Oval 53"/>
          <p:cNvSpPr/>
          <p:nvPr/>
        </p:nvSpPr>
        <p:spPr bwMode="auto">
          <a:xfrm flipH="1">
            <a:off x="6757117" y="2545444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2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7" name="Oval 54"/>
          <p:cNvSpPr/>
          <p:nvPr/>
        </p:nvSpPr>
        <p:spPr bwMode="auto">
          <a:xfrm flipH="1">
            <a:off x="7252789" y="2924265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4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8" name="Oval 55"/>
          <p:cNvSpPr/>
          <p:nvPr/>
        </p:nvSpPr>
        <p:spPr bwMode="auto">
          <a:xfrm flipH="1">
            <a:off x="8178368" y="2679759"/>
            <a:ext cx="146782" cy="134315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" panose="020B0603020202020204" pitchFamily="34" charset="0"/>
                <a:ea typeface="ＭＳ Ｐゴシック" pitchFamily="-80" charset="-128"/>
              </a:rPr>
              <a:t>5</a:t>
            </a:r>
            <a:endParaRPr kumimoji="0" lang="da-DK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49" name="Trapezoid 56"/>
          <p:cNvSpPr/>
          <p:nvPr/>
        </p:nvSpPr>
        <p:spPr bwMode="auto">
          <a:xfrm rot="6146486">
            <a:off x="8526575" y="2741157"/>
            <a:ext cx="144016" cy="130932"/>
          </a:xfrm>
          <a:prstGeom prst="trapezoi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50" name="Isosceles Triangle 57"/>
          <p:cNvSpPr/>
          <p:nvPr/>
        </p:nvSpPr>
        <p:spPr bwMode="auto">
          <a:xfrm rot="5584679">
            <a:off x="7959897" y="2019977"/>
            <a:ext cx="125320" cy="8760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51" name="Isosceles Triangle 59"/>
          <p:cNvSpPr/>
          <p:nvPr/>
        </p:nvSpPr>
        <p:spPr bwMode="auto">
          <a:xfrm rot="16382390">
            <a:off x="8044385" y="2026738"/>
            <a:ext cx="125320" cy="87608"/>
          </a:xfrm>
          <a:prstGeom prst="triangl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rebuchet MS" panose="020B0603020202020204" pitchFamily="34" charset="0"/>
              <a:ea typeface="ＭＳ Ｐゴシック" pitchFamily="-80" charset="-128"/>
            </a:endParaRPr>
          </a:p>
        </p:txBody>
      </p:sp>
      <p:sp>
        <p:nvSpPr>
          <p:cNvPr id="52" name="TextBox 60"/>
          <p:cNvSpPr txBox="1"/>
          <p:nvPr/>
        </p:nvSpPr>
        <p:spPr>
          <a:xfrm>
            <a:off x="6379756" y="2463415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1</a:t>
            </a:r>
          </a:p>
        </p:txBody>
      </p:sp>
      <p:sp>
        <p:nvSpPr>
          <p:cNvPr id="53" name="TextBox 62"/>
          <p:cNvSpPr txBox="1"/>
          <p:nvPr/>
        </p:nvSpPr>
        <p:spPr>
          <a:xfrm>
            <a:off x="6873481" y="2786927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4" name="TextBox 63"/>
          <p:cNvSpPr txBox="1"/>
          <p:nvPr/>
        </p:nvSpPr>
        <p:spPr>
          <a:xfrm>
            <a:off x="7745131" y="2899089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55" name="TextBox 64"/>
          <p:cNvSpPr txBox="1"/>
          <p:nvPr/>
        </p:nvSpPr>
        <p:spPr>
          <a:xfrm>
            <a:off x="8445749" y="2898651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5</a:t>
            </a:r>
          </a:p>
        </p:txBody>
      </p:sp>
      <p:sp>
        <p:nvSpPr>
          <p:cNvPr id="56" name="TextBox 65"/>
          <p:cNvSpPr txBox="1"/>
          <p:nvPr/>
        </p:nvSpPr>
        <p:spPr>
          <a:xfrm>
            <a:off x="7087012" y="2163742"/>
            <a:ext cx="22955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" b="1" i="1" dirty="0">
                <a:latin typeface="Trebuchet MS" panose="020B060302020202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66"/>
              <p:cNvSpPr/>
              <p:nvPr/>
            </p:nvSpPr>
            <p:spPr>
              <a:xfrm>
                <a:off x="8791418" y="2930788"/>
                <a:ext cx="609589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sz="1200" i="1">
                              <a:latin typeface="Cambria Math"/>
                            </a:rPr>
                            <m:t>𝐺</m:t>
                          </m:r>
                        </m:e>
                        <m:sub>
                          <m:r>
                            <a:rPr lang="da-DK" sz="1200" b="0" i="1" smtClean="0">
                              <a:latin typeface="Cambria Math"/>
                            </a:rPr>
                            <m:t>𝑜𝑢𝑡</m:t>
                          </m:r>
                        </m:sub>
                      </m:sSub>
                      <m:r>
                        <a:rPr lang="da-DK" sz="1200" b="0" i="1" smtClean="0">
                          <a:latin typeface="Cambria Math"/>
                        </a:rPr>
                        <m:t>′′</m:t>
                      </m:r>
                    </m:oMath>
                  </m:oMathPara>
                </a14:m>
                <a:endParaRPr lang="da-DK" sz="1400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7" name="Rectangle 6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1418" y="2930788"/>
                <a:ext cx="609589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68"/>
              <p:cNvSpPr txBox="1"/>
              <p:nvPr/>
            </p:nvSpPr>
            <p:spPr>
              <a:xfrm>
                <a:off x="9587290" y="3658261"/>
                <a:ext cx="2537554" cy="19098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da-DK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a-DK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+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i="1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  <m:r>
                                <a:rPr lang="da-DK" b="0" i="1" smtClean="0">
                                  <a:latin typeface="Cambria Math"/>
                                </a:rPr>
                                <m:t>     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da-DK" b="0" i="1" smtClean="0">
                                        <a:latin typeface="Cambria Math"/>
                                      </a:rPr>
                                      <m:t>−1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da-DK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8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7290" y="3658261"/>
                <a:ext cx="2537554" cy="190981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69"/>
              <p:cNvSpPr txBox="1"/>
              <p:nvPr/>
            </p:nvSpPr>
            <p:spPr>
              <a:xfrm>
                <a:off x="9789516" y="3319707"/>
                <a:ext cx="22605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b="1" i="1" u="sng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a-DK" b="1" i="1" u="sng" smtClean="0">
                                <a:latin typeface="Cambria Math"/>
                              </a:rPr>
                              <m:t>𝟏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𝟐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𝟑</m:t>
                            </m:r>
                          </m:e>
                        </m:mr>
                      </m:m>
                      <m:r>
                        <a:rPr lang="da-DK" b="1" i="1" u="sng" smtClean="0">
                          <a:latin typeface="Cambria Math"/>
                        </a:rPr>
                        <m:t>     </m:t>
                      </m:r>
                      <m:m>
                        <m:mPr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da-DK" b="1" i="1" u="sng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da-DK" b="1" i="1" u="sng" smtClean="0">
                                <a:latin typeface="Cambria Math"/>
                              </a:rPr>
                              <m:t>𝟒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𝟓</m:t>
                            </m:r>
                          </m:e>
                          <m:e>
                            <m:r>
                              <a:rPr lang="da-DK" b="1" i="1" u="sng" smtClean="0">
                                <a:latin typeface="Cambria Math"/>
                              </a:rPr>
                              <m:t>𝟔</m:t>
                            </m:r>
                          </m:e>
                        </m:mr>
                      </m:m>
                    </m:oMath>
                  </m:oMathPara>
                </a14:m>
                <a:endParaRPr lang="da-DK" sz="2000" b="1" i="1" u="sng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59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516" y="3319707"/>
                <a:ext cx="226055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70"/>
              <p:cNvSpPr txBox="1"/>
              <p:nvPr/>
            </p:nvSpPr>
            <p:spPr>
              <a:xfrm>
                <a:off x="9341996" y="3735249"/>
                <a:ext cx="352982" cy="16004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𝟏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𝟐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𝟑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𝟓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𝟔</m:t>
                      </m:r>
                    </m:oMath>
                    <m:oMath xmlns:m="http://schemas.openxmlformats.org/officeDocument/2006/math">
                      <m:r>
                        <a:rPr lang="da-DK" sz="1400" b="1" i="1" smtClean="0"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da-DK" sz="1400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0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1996" y="3735249"/>
                <a:ext cx="352982" cy="160043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71"/>
          <p:cNvSpPr txBox="1"/>
          <p:nvPr/>
        </p:nvSpPr>
        <p:spPr>
          <a:xfrm>
            <a:off x="4758329" y="4104997"/>
            <a:ext cx="460851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Incidence Matrix </a:t>
            </a:r>
          </a:p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representation of the network</a:t>
            </a:r>
          </a:p>
          <a:p>
            <a:pPr algn="ctr"/>
            <a:endParaRPr lang="da-DK" sz="16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+1 inlet node</a:t>
            </a:r>
          </a:p>
          <a:p>
            <a:pPr algn="ctr"/>
            <a:r>
              <a:rPr lang="da-DK" sz="1600" dirty="0">
                <a:latin typeface="Trebuchet MS" panose="020B0603020202020204" pitchFamily="34" charset="0"/>
                <a:cs typeface="Arial" panose="020B0604020202020204" pitchFamily="34" charset="0"/>
              </a:rPr>
              <a:t>-1 outled node</a:t>
            </a:r>
          </a:p>
          <a:p>
            <a:pPr algn="ctr"/>
            <a:r>
              <a:rPr lang="da-DK" sz="1100" dirty="0">
                <a:latin typeface="Trebuchet MS" panose="020B0603020202020204" pitchFamily="34" charset="0"/>
                <a:cs typeface="Arial" panose="020B0604020202020204" pitchFamily="34" charset="0"/>
              </a:rPr>
              <a:t>Reading column-by-column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73"/>
              <p:cNvSpPr/>
              <p:nvPr/>
            </p:nvSpPr>
            <p:spPr>
              <a:xfrm>
                <a:off x="8704176" y="4238264"/>
                <a:ext cx="702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1" i="1" smtClean="0">
                          <a:latin typeface="Cambria Math"/>
                        </a:rPr>
                        <m:t>𝑿</m:t>
                      </m:r>
                      <m:r>
                        <a:rPr lang="da-DK" b="1" i="1" smtClean="0">
                          <a:latin typeface="Cambria Math"/>
                        </a:rPr>
                        <m:t> =</m:t>
                      </m:r>
                    </m:oMath>
                  </m:oMathPara>
                </a14:m>
                <a:endParaRPr lang="da-DK" b="1" dirty="0">
                  <a:latin typeface="Trebuchet MS" panose="020B0603020202020204" pitchFamily="34" charset="0"/>
                </a:endParaRPr>
              </a:p>
            </p:txBody>
          </p:sp>
        </mc:Choice>
        <mc:Fallback xmlns="">
          <p:sp>
            <p:nvSpPr>
              <p:cNvPr id="62" name="Rectangle 7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176" y="4238264"/>
                <a:ext cx="702436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TextBox 84"/>
          <p:cNvSpPr txBox="1"/>
          <p:nvPr/>
        </p:nvSpPr>
        <p:spPr>
          <a:xfrm>
            <a:off x="10458952" y="3065791"/>
            <a:ext cx="7409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i="1" dirty="0">
                <a:latin typeface="Trebuchet MS" panose="020B0603020202020204" pitchFamily="34" charset="0"/>
                <a:cs typeface="Arial" panose="020B0604020202020204" pitchFamily="34" charset="0"/>
              </a:rPr>
              <a:t>branches</a:t>
            </a:r>
            <a:endParaRPr lang="da-DK" sz="1200" i="1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TextBox 85"/>
          <p:cNvSpPr txBox="1"/>
          <p:nvPr/>
        </p:nvSpPr>
        <p:spPr>
          <a:xfrm>
            <a:off x="9146391" y="5281785"/>
            <a:ext cx="55335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050" i="1" dirty="0">
                <a:latin typeface="Trebuchet MS" panose="020B0603020202020204" pitchFamily="34" charset="0"/>
                <a:cs typeface="Arial" panose="020B0604020202020204" pitchFamily="34" charset="0"/>
              </a:rPr>
              <a:t>nodes</a:t>
            </a:r>
            <a:endParaRPr lang="da-DK" i="1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CasellaDiTesto 64"/>
          <p:cNvSpPr txBox="1"/>
          <p:nvPr/>
        </p:nvSpPr>
        <p:spPr>
          <a:xfrm>
            <a:off x="3416545" y="1811629"/>
            <a:ext cx="126509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SIMPLE </a:t>
            </a:r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algorithm</a:t>
            </a:r>
            <a:endParaRPr lang="it-IT" sz="1100" dirty="0">
              <a:latin typeface="Trebuchet MS" panose="020B0603020202020204" pitchFamily="34" charset="0"/>
              <a:cs typeface="Arial" panose="020B0604020202020204" pitchFamily="34" charset="0"/>
            </a:endParaRPr>
          </a:p>
          <a:p>
            <a:r>
              <a:rPr lang="it-IT" sz="1100" dirty="0" err="1">
                <a:latin typeface="Trebuchet MS" panose="020B0603020202020204" pitchFamily="34" charset="0"/>
                <a:cs typeface="Arial" panose="020B0604020202020204" pitchFamily="34" charset="0"/>
              </a:rPr>
              <a:t>adaptation</a:t>
            </a:r>
            <a:endParaRPr lang="it-IT" sz="1100" dirty="0">
              <a:latin typeface="Trebuchet MS" panose="020B0603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CasellaDiTesto 65"/>
          <p:cNvSpPr txBox="1"/>
          <p:nvPr/>
        </p:nvSpPr>
        <p:spPr>
          <a:xfrm>
            <a:off x="4644854" y="5789300"/>
            <a:ext cx="3417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100" dirty="0">
                <a:latin typeface="Trebuchet MS" panose="020B0603020202020204" pitchFamily="34" charset="0"/>
                <a:cs typeface="Arial" panose="020B0604020202020204" pitchFamily="34" charset="0"/>
              </a:rPr>
              <a:t>no</a:t>
            </a:r>
          </a:p>
        </p:txBody>
      </p:sp>
      <p:sp>
        <p:nvSpPr>
          <p:cNvPr id="67" name="Segnaposto contenuto 6"/>
          <p:cNvSpPr txBox="1">
            <a:spLocks/>
          </p:cNvSpPr>
          <p:nvPr/>
        </p:nvSpPr>
        <p:spPr>
          <a:xfrm>
            <a:off x="523874" y="1281410"/>
            <a:ext cx="1238251" cy="694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Solving Strategy:</a:t>
            </a:r>
          </a:p>
        </p:txBody>
      </p:sp>
      <p:sp>
        <p:nvSpPr>
          <p:cNvPr id="72" name="Segnaposto contenuto 6"/>
          <p:cNvSpPr txBox="1">
            <a:spLocks/>
          </p:cNvSpPr>
          <p:nvPr/>
        </p:nvSpPr>
        <p:spPr>
          <a:xfrm>
            <a:off x="9467849" y="1273063"/>
            <a:ext cx="1927773" cy="501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it-IT" sz="1800" dirty="0" err="1">
                <a:ea typeface="Verdana" pitchFamily="34" charset="0"/>
                <a:cs typeface="Arial" panose="020B0604020202020204" pitchFamily="34" charset="0"/>
              </a:rPr>
              <a:t>Networkwide</a:t>
            </a:r>
            <a:r>
              <a:rPr lang="it-IT" sz="1800" dirty="0">
                <a:ea typeface="Verdana" pitchFamily="34" charset="0"/>
                <a:cs typeface="Arial" panose="020B0604020202020204" pitchFamily="34" charset="0"/>
              </a:rPr>
              <a:t>:</a:t>
            </a:r>
            <a:endParaRPr lang="en-US" sz="1800" dirty="0"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30E904C-AB62-1DB1-DA13-880B54173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79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3855203" y="2884915"/>
            <a:ext cx="4213623" cy="5000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/>
              <a:t>Input data structure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D0358A3-EED9-1E0D-316C-E20A11FE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035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910DF-7989-6FE3-B3D6-FBFC6DAC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Input Data </a:t>
            </a:r>
            <a:r>
              <a:rPr lang="it-IT" dirty="0" err="1"/>
              <a:t>Structure</a:t>
            </a:r>
            <a:r>
              <a:rPr lang="it-IT" dirty="0"/>
              <a:t> – EDGE TABLE</a:t>
            </a:r>
          </a:p>
        </p:txBody>
      </p:sp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4D323AC7-E531-6B91-B994-0B0B4F9C3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300032"/>
              </p:ext>
            </p:extLst>
          </p:nvPr>
        </p:nvGraphicFramePr>
        <p:xfrm>
          <a:off x="264405" y="1677807"/>
          <a:ext cx="6510970" cy="13298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9743">
                  <a:extLst>
                    <a:ext uri="{9D8B030D-6E8A-4147-A177-3AD203B41FA5}">
                      <a16:colId xmlns:a16="http://schemas.microsoft.com/office/drawing/2014/main" val="4090724899"/>
                    </a:ext>
                  </a:extLst>
                </a:gridCol>
                <a:gridCol w="521944">
                  <a:extLst>
                    <a:ext uri="{9D8B030D-6E8A-4147-A177-3AD203B41FA5}">
                      <a16:colId xmlns:a16="http://schemas.microsoft.com/office/drawing/2014/main" val="3952238507"/>
                    </a:ext>
                  </a:extLst>
                </a:gridCol>
                <a:gridCol w="548352">
                  <a:extLst>
                    <a:ext uri="{9D8B030D-6E8A-4147-A177-3AD203B41FA5}">
                      <a16:colId xmlns:a16="http://schemas.microsoft.com/office/drawing/2014/main" val="3664072712"/>
                    </a:ext>
                  </a:extLst>
                </a:gridCol>
                <a:gridCol w="535148">
                  <a:extLst>
                    <a:ext uri="{9D8B030D-6E8A-4147-A177-3AD203B41FA5}">
                      <a16:colId xmlns:a16="http://schemas.microsoft.com/office/drawing/2014/main" val="807578729"/>
                    </a:ext>
                  </a:extLst>
                </a:gridCol>
                <a:gridCol w="535148">
                  <a:extLst>
                    <a:ext uri="{9D8B030D-6E8A-4147-A177-3AD203B41FA5}">
                      <a16:colId xmlns:a16="http://schemas.microsoft.com/office/drawing/2014/main" val="2942284381"/>
                    </a:ext>
                  </a:extLst>
                </a:gridCol>
                <a:gridCol w="787857">
                  <a:extLst>
                    <a:ext uri="{9D8B030D-6E8A-4147-A177-3AD203B41FA5}">
                      <a16:colId xmlns:a16="http://schemas.microsoft.com/office/drawing/2014/main" val="2467288749"/>
                    </a:ext>
                  </a:extLst>
                </a:gridCol>
                <a:gridCol w="490553">
                  <a:extLst>
                    <a:ext uri="{9D8B030D-6E8A-4147-A177-3AD203B41FA5}">
                      <a16:colId xmlns:a16="http://schemas.microsoft.com/office/drawing/2014/main" val="373188691"/>
                    </a:ext>
                  </a:extLst>
                </a:gridCol>
                <a:gridCol w="490553">
                  <a:extLst>
                    <a:ext uri="{9D8B030D-6E8A-4147-A177-3AD203B41FA5}">
                      <a16:colId xmlns:a16="http://schemas.microsoft.com/office/drawing/2014/main" val="1696308059"/>
                    </a:ext>
                  </a:extLst>
                </a:gridCol>
                <a:gridCol w="490553">
                  <a:extLst>
                    <a:ext uri="{9D8B030D-6E8A-4147-A177-3AD203B41FA5}">
                      <a16:colId xmlns:a16="http://schemas.microsoft.com/office/drawing/2014/main" val="2992306487"/>
                    </a:ext>
                  </a:extLst>
                </a:gridCol>
                <a:gridCol w="490553">
                  <a:extLst>
                    <a:ext uri="{9D8B030D-6E8A-4147-A177-3AD203B41FA5}">
                      <a16:colId xmlns:a16="http://schemas.microsoft.com/office/drawing/2014/main" val="1252078389"/>
                    </a:ext>
                  </a:extLst>
                </a:gridCol>
                <a:gridCol w="1040566">
                  <a:extLst>
                    <a:ext uri="{9D8B030D-6E8A-4147-A177-3AD203B41FA5}">
                      <a16:colId xmlns:a16="http://schemas.microsoft.com/office/drawing/2014/main" val="3794956950"/>
                    </a:ext>
                  </a:extLst>
                </a:gridCol>
              </a:tblGrid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 err="1">
                          <a:effectLst/>
                        </a:rPr>
                        <a:t>branch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>
                          <a:effectLst/>
                        </a:rPr>
                        <a:t>IN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OUT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>
                          <a:effectLst/>
                        </a:rPr>
                        <a:t>L (km)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>
                          <a:effectLst/>
                        </a:rPr>
                        <a:t>D (m)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 err="1">
                          <a:effectLst/>
                        </a:rPr>
                        <a:t>epsi</a:t>
                      </a:r>
                      <a:r>
                        <a:rPr lang="it-IT" sz="1400" b="1" u="none" strike="noStrike" dirty="0">
                          <a:effectLst/>
                        </a:rPr>
                        <a:t>[mm]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COMP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REG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VAL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RES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 err="1">
                          <a:effectLst/>
                        </a:rPr>
                        <a:t>n°Grid</a:t>
                      </a:r>
                      <a:r>
                        <a:rPr lang="it-IT" sz="1400" b="1" u="none" strike="noStrike" dirty="0">
                          <a:effectLst/>
                        </a:rPr>
                        <a:t> points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6489398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1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530.0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0.7937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0.014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53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214124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3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1.0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0.7937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0.014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1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6102035"/>
                  </a:ext>
                </a:extLst>
              </a:tr>
              <a:tr h="33245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3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3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4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540.0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0.7937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0.014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54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295236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BBDBF9A-7853-0BFE-6BF1-2D430F870C68}"/>
              </a:ext>
            </a:extLst>
          </p:cNvPr>
          <p:cNvSpPr txBox="1"/>
          <p:nvPr/>
        </p:nvSpPr>
        <p:spPr>
          <a:xfrm>
            <a:off x="1006207" y="1323699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/>
              <a:t>nodes</a:t>
            </a:r>
            <a:endParaRPr lang="it-IT" b="1" i="1" dirty="0"/>
          </a:p>
        </p:txBody>
      </p:sp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B88B7CF2-E55C-5C20-5C59-3123491B795E}"/>
              </a:ext>
            </a:extLst>
          </p:cNvPr>
          <p:cNvSpPr/>
          <p:nvPr/>
        </p:nvSpPr>
        <p:spPr>
          <a:xfrm rot="16200000">
            <a:off x="4626100" y="608187"/>
            <a:ext cx="254778" cy="188446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A440AA6D-AE60-52AA-EDDA-CE079F737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108" y="1323699"/>
            <a:ext cx="5113483" cy="3805836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7DCEDE0D-C5A8-D554-72B0-79740038AEEA}"/>
              </a:ext>
            </a:extLst>
          </p:cNvPr>
          <p:cNvSpPr/>
          <p:nvPr/>
        </p:nvSpPr>
        <p:spPr>
          <a:xfrm>
            <a:off x="6996913" y="2357557"/>
            <a:ext cx="4918792" cy="2655118"/>
          </a:xfrm>
          <a:prstGeom prst="rect">
            <a:avLst/>
          </a:prstGeom>
          <a:solidFill>
            <a:srgbClr val="5B9BD5">
              <a:alpha val="20000"/>
            </a:srgbClr>
          </a:solidFill>
          <a:ln w="28575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D775F9CC-7243-BADD-A2F4-6837B0218FD5}"/>
              </a:ext>
            </a:extLst>
          </p:cNvPr>
          <p:cNvSpPr/>
          <p:nvPr/>
        </p:nvSpPr>
        <p:spPr>
          <a:xfrm>
            <a:off x="3765355" y="1731798"/>
            <a:ext cx="1963416" cy="1329800"/>
          </a:xfrm>
          <a:prstGeom prst="rect">
            <a:avLst/>
          </a:prstGeom>
          <a:solidFill>
            <a:srgbClr val="5B9BD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B678665-4A90-98E0-A474-F931AABD769B}"/>
              </a:ext>
            </a:extLst>
          </p:cNvPr>
          <p:cNvSpPr txBox="1"/>
          <p:nvPr/>
        </p:nvSpPr>
        <p:spPr>
          <a:xfrm>
            <a:off x="3592209" y="1150805"/>
            <a:ext cx="232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Non pipeline </a:t>
            </a:r>
            <a:r>
              <a:rPr lang="it-IT" b="1" i="1" dirty="0" err="1"/>
              <a:t>elements</a:t>
            </a:r>
            <a:endParaRPr lang="it-IT" b="1" i="1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1EE3218-2785-16BE-6F6F-9FE34DA22522}"/>
              </a:ext>
            </a:extLst>
          </p:cNvPr>
          <p:cNvSpPr txBox="1"/>
          <p:nvPr/>
        </p:nvSpPr>
        <p:spPr>
          <a:xfrm>
            <a:off x="3704978" y="3115589"/>
            <a:ext cx="202379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Either</a:t>
            </a:r>
            <a:r>
              <a:rPr lang="it-IT" sz="1400" i="1" dirty="0"/>
              <a:t> 0 or 1 to indicate </a:t>
            </a:r>
            <a:r>
              <a:rPr lang="it-IT" sz="1400" i="1" dirty="0" err="1"/>
              <a:t>that</a:t>
            </a:r>
            <a:r>
              <a:rPr lang="it-IT" sz="1400" i="1" dirty="0"/>
              <a:t> a </a:t>
            </a:r>
            <a:r>
              <a:rPr lang="it-IT" sz="1400" i="1" dirty="0" err="1"/>
              <a:t>specific</a:t>
            </a:r>
            <a:r>
              <a:rPr lang="it-IT" sz="1400" i="1" dirty="0"/>
              <a:t> </a:t>
            </a:r>
            <a:r>
              <a:rPr lang="it-IT" sz="1400" i="1" dirty="0" err="1"/>
              <a:t>branch</a:t>
            </a:r>
            <a:r>
              <a:rPr lang="it-IT" sz="1400" i="1" dirty="0"/>
              <a:t> </a:t>
            </a:r>
            <a:r>
              <a:rPr lang="it-IT" sz="1400" i="1" dirty="0" err="1"/>
              <a:t>is</a:t>
            </a:r>
            <a:r>
              <a:rPr lang="it-IT" sz="1400" i="1" dirty="0"/>
              <a:t> a Non-pipeline </a:t>
            </a:r>
            <a:r>
              <a:rPr lang="it-IT" sz="1400" i="1" dirty="0" err="1"/>
              <a:t>element</a:t>
            </a:r>
            <a:r>
              <a:rPr lang="it-IT" sz="1400" i="1" dirty="0"/>
              <a:t> </a:t>
            </a:r>
            <a:r>
              <a:rPr lang="it-IT" sz="1400" i="1" dirty="0" err="1"/>
              <a:t>thus</a:t>
            </a:r>
            <a:r>
              <a:rPr lang="it-IT" sz="1400" i="1" dirty="0"/>
              <a:t> the </a:t>
            </a:r>
            <a:r>
              <a:rPr lang="it-IT" sz="1400" i="1" dirty="0" err="1"/>
              <a:t>equations</a:t>
            </a:r>
            <a:r>
              <a:rPr lang="it-IT" sz="1400" i="1" dirty="0"/>
              <a:t> </a:t>
            </a:r>
            <a:r>
              <a:rPr lang="it-IT" sz="1400" i="1" dirty="0" err="1"/>
              <a:t>applied</a:t>
            </a:r>
            <a:r>
              <a:rPr lang="it-IT" sz="1400" i="1" dirty="0"/>
              <a:t> are </a:t>
            </a:r>
            <a:r>
              <a:rPr lang="it-IT" sz="1400" i="1" dirty="0" err="1"/>
              <a:t>different</a:t>
            </a:r>
            <a:endParaRPr lang="it-IT" sz="1400" i="1" dirty="0"/>
          </a:p>
        </p:txBody>
      </p: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17832545-40E9-C0A9-69D0-FDAE226D47CE}"/>
              </a:ext>
            </a:extLst>
          </p:cNvPr>
          <p:cNvCxnSpPr>
            <a:cxnSpLocks/>
          </p:cNvCxnSpPr>
          <p:nvPr/>
        </p:nvCxnSpPr>
        <p:spPr>
          <a:xfrm flipV="1">
            <a:off x="6581820" y="3061598"/>
            <a:ext cx="0" cy="2956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74D4D096-B65C-404A-8000-D40AD8E710F3}"/>
              </a:ext>
            </a:extLst>
          </p:cNvPr>
          <p:cNvSpPr txBox="1"/>
          <p:nvPr/>
        </p:nvSpPr>
        <p:spPr>
          <a:xfrm>
            <a:off x="4558027" y="4726376"/>
            <a:ext cx="20237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sz="1400" i="1" dirty="0" err="1"/>
              <a:t>Used</a:t>
            </a:r>
            <a:r>
              <a:rPr lang="it-IT" sz="1400" i="1" dirty="0"/>
              <a:t> to create a mesh </a:t>
            </a:r>
            <a:r>
              <a:rPr lang="it-IT" sz="1400" i="1" dirty="0" err="1"/>
              <a:t>within</a:t>
            </a:r>
            <a:r>
              <a:rPr lang="it-IT" sz="1400" i="1" dirty="0"/>
              <a:t> </a:t>
            </a:r>
            <a:r>
              <a:rPr lang="it-IT" sz="1400" i="1" dirty="0" err="1"/>
              <a:t>each</a:t>
            </a:r>
            <a:r>
              <a:rPr lang="it-IT" sz="1400" i="1" dirty="0"/>
              <a:t> pipe (</a:t>
            </a:r>
            <a:r>
              <a:rPr lang="it-IT" sz="1400" i="1" dirty="0" err="1"/>
              <a:t>used</a:t>
            </a:r>
            <a:r>
              <a:rPr lang="it-IT" sz="1400" i="1" dirty="0"/>
              <a:t> </a:t>
            </a:r>
            <a:r>
              <a:rPr lang="it-IT" sz="1400" i="1" dirty="0" err="1"/>
              <a:t>both</a:t>
            </a:r>
            <a:r>
              <a:rPr lang="it-IT" sz="1400" i="1" dirty="0"/>
              <a:t> for the </a:t>
            </a:r>
            <a:r>
              <a:rPr lang="it-IT" sz="1400" i="1" dirty="0" err="1"/>
              <a:t>fluiddynamic</a:t>
            </a:r>
            <a:r>
              <a:rPr lang="it-IT" sz="1400" i="1" dirty="0"/>
              <a:t> </a:t>
            </a:r>
            <a:r>
              <a:rPr lang="it-IT" sz="1400" i="1" dirty="0" err="1"/>
              <a:t>problem</a:t>
            </a:r>
            <a:r>
              <a:rPr lang="it-IT" sz="1400" i="1" dirty="0"/>
              <a:t> and more </a:t>
            </a:r>
            <a:r>
              <a:rPr lang="it-IT" sz="1400" i="1" dirty="0" err="1"/>
              <a:t>importantly</a:t>
            </a:r>
            <a:r>
              <a:rPr lang="it-IT" sz="1400" i="1" dirty="0"/>
              <a:t>, for the </a:t>
            </a:r>
            <a:r>
              <a:rPr lang="it-IT" sz="1400" i="1" dirty="0" err="1"/>
              <a:t>quality</a:t>
            </a:r>
            <a:r>
              <a:rPr lang="it-IT" sz="1400" i="1" dirty="0"/>
              <a:t> tracking)</a:t>
            </a:r>
          </a:p>
        </p:txBody>
      </p:sp>
      <p:sp>
        <p:nvSpPr>
          <p:cNvPr id="25" name="Parentesi graffa chiusa 24">
            <a:extLst>
              <a:ext uri="{FF2B5EF4-FFF2-40B4-BE49-F238E27FC236}">
                <a16:creationId xmlns:a16="http://schemas.microsoft.com/office/drawing/2014/main" id="{C85DC657-A663-E4B3-F27C-CF6A74ED0DA9}"/>
              </a:ext>
            </a:extLst>
          </p:cNvPr>
          <p:cNvSpPr/>
          <p:nvPr/>
        </p:nvSpPr>
        <p:spPr>
          <a:xfrm rot="5400000">
            <a:off x="937491" y="2421831"/>
            <a:ext cx="301115" cy="1547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5F019EAD-0157-FCC7-F96C-88746E9E1F3A}"/>
              </a:ext>
            </a:extLst>
          </p:cNvPr>
          <p:cNvSpPr txBox="1"/>
          <p:nvPr/>
        </p:nvSpPr>
        <p:spPr>
          <a:xfrm>
            <a:off x="338567" y="3359389"/>
            <a:ext cx="20237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Topological</a:t>
            </a:r>
            <a:r>
              <a:rPr lang="it-IT" sz="1400" i="1" dirty="0"/>
              <a:t> info: </a:t>
            </a:r>
          </a:p>
          <a:p>
            <a:r>
              <a:rPr lang="it-IT" sz="1400" i="1" dirty="0" err="1"/>
              <a:t>Branch</a:t>
            </a:r>
            <a:r>
              <a:rPr lang="it-IT" sz="1400" i="1" dirty="0"/>
              <a:t> (</a:t>
            </a:r>
            <a:r>
              <a:rPr lang="it-IT" sz="1400" i="1" dirty="0" err="1"/>
              <a:t>edges</a:t>
            </a:r>
            <a:r>
              <a:rPr lang="it-IT" sz="1400" i="1" dirty="0"/>
              <a:t>) list and </a:t>
            </a:r>
            <a:r>
              <a:rPr lang="it-IT" sz="1400" i="1" dirty="0" err="1"/>
              <a:t>indication</a:t>
            </a:r>
            <a:r>
              <a:rPr lang="it-IT" sz="1400" i="1" dirty="0"/>
              <a:t> of </a:t>
            </a:r>
            <a:r>
              <a:rPr lang="it-IT" sz="1400" i="1" dirty="0" err="1"/>
              <a:t>inlet</a:t>
            </a:r>
            <a:r>
              <a:rPr lang="it-IT" sz="1400" i="1" dirty="0"/>
              <a:t> and </a:t>
            </a:r>
            <a:r>
              <a:rPr lang="it-IT" sz="1400" i="1" dirty="0" err="1"/>
              <a:t>oulet</a:t>
            </a:r>
            <a:r>
              <a:rPr lang="it-IT" sz="1400" i="1" dirty="0"/>
              <a:t> </a:t>
            </a:r>
            <a:r>
              <a:rPr lang="it-IT" sz="1400" i="1" dirty="0" err="1"/>
              <a:t>node</a:t>
            </a:r>
            <a:endParaRPr lang="it-IT" sz="1400" i="1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C33856A9-1675-88F9-4B3F-E18C72419DB2}"/>
              </a:ext>
            </a:extLst>
          </p:cNvPr>
          <p:cNvSpPr txBox="1"/>
          <p:nvPr/>
        </p:nvSpPr>
        <p:spPr>
          <a:xfrm>
            <a:off x="8195423" y="1067604"/>
            <a:ext cx="232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/>
              <a:t>Non pipeline </a:t>
            </a:r>
            <a:r>
              <a:rPr lang="it-IT" b="1" i="1" dirty="0" err="1"/>
              <a:t>elements</a:t>
            </a:r>
            <a:endParaRPr lang="it-IT" b="1" i="1" dirty="0"/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935B18-0876-75B1-CDB6-E0E82D78E295}"/>
              </a:ext>
            </a:extLst>
          </p:cNvPr>
          <p:cNvSpPr txBox="1"/>
          <p:nvPr/>
        </p:nvSpPr>
        <p:spPr>
          <a:xfrm>
            <a:off x="338566" y="4481102"/>
            <a:ext cx="3253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Some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additional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column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may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added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additional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information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about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each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pipe:</a:t>
            </a:r>
          </a:p>
          <a:p>
            <a:endParaRPr lang="it-IT" sz="14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For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example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, to take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into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account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gravitational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effect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if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altitude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at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each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node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not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available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then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DeltaH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or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inclination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angle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should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indicated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for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each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pipe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0A496AE-08ED-C2BA-ED41-981CB6F6A30E}"/>
              </a:ext>
            </a:extLst>
          </p:cNvPr>
          <p:cNvSpPr txBox="1"/>
          <p:nvPr/>
        </p:nvSpPr>
        <p:spPr>
          <a:xfrm rot="10800000" flipV="1">
            <a:off x="7707438" y="5072041"/>
            <a:ext cx="4022436" cy="11695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it-IT" sz="1400" i="1" dirty="0">
                <a:solidFill>
                  <a:srgbClr val="FF0000"/>
                </a:solidFill>
              </a:rPr>
              <a:t>Non-pipeline (NP) </a:t>
            </a:r>
            <a:r>
              <a:rPr lang="it-IT" sz="1400" i="1" dirty="0" err="1">
                <a:solidFill>
                  <a:srgbClr val="FF0000"/>
                </a:solidFill>
              </a:rPr>
              <a:t>elements</a:t>
            </a:r>
            <a:r>
              <a:rPr lang="it-IT" sz="1400" i="1" dirty="0">
                <a:solidFill>
                  <a:srgbClr val="FF0000"/>
                </a:solidFill>
              </a:rPr>
              <a:t> </a:t>
            </a:r>
            <a:r>
              <a:rPr lang="it-IT" sz="1400" i="1" dirty="0" err="1">
                <a:solidFill>
                  <a:srgbClr val="FF0000"/>
                </a:solidFill>
              </a:rPr>
              <a:t>have</a:t>
            </a:r>
            <a:r>
              <a:rPr lang="it-IT" sz="1400" i="1" dirty="0">
                <a:solidFill>
                  <a:srgbClr val="FF0000"/>
                </a:solidFill>
              </a:rPr>
              <a:t> </a:t>
            </a:r>
            <a:r>
              <a:rPr lang="it-IT" sz="1400" i="1" dirty="0" err="1">
                <a:solidFill>
                  <a:srgbClr val="FF0000"/>
                </a:solidFill>
              </a:rPr>
              <a:t>not</a:t>
            </a:r>
            <a:r>
              <a:rPr lang="it-IT" sz="1400" i="1" dirty="0">
                <a:solidFill>
                  <a:srgbClr val="FF0000"/>
                </a:solidFill>
              </a:rPr>
              <a:t> </a:t>
            </a:r>
            <a:r>
              <a:rPr lang="it-IT" sz="1400" i="1" dirty="0" err="1">
                <a:solidFill>
                  <a:srgbClr val="FF0000"/>
                </a:solidFill>
              </a:rPr>
              <a:t>been</a:t>
            </a:r>
            <a:r>
              <a:rPr lang="it-IT" sz="1400" i="1" dirty="0">
                <a:solidFill>
                  <a:srgbClr val="FF0000"/>
                </a:solidFill>
              </a:rPr>
              <a:t> «</a:t>
            </a:r>
            <a:r>
              <a:rPr lang="it-IT" sz="1400" i="1" dirty="0" err="1">
                <a:solidFill>
                  <a:srgbClr val="FF0000"/>
                </a:solidFill>
              </a:rPr>
              <a:t>structurally</a:t>
            </a:r>
            <a:r>
              <a:rPr lang="it-IT" sz="1400" i="1" dirty="0">
                <a:solidFill>
                  <a:srgbClr val="FF0000"/>
                </a:solidFill>
              </a:rPr>
              <a:t>» embedded. The </a:t>
            </a:r>
            <a:r>
              <a:rPr lang="it-IT" sz="1400" i="1" dirty="0" err="1">
                <a:solidFill>
                  <a:srgbClr val="FF0000"/>
                </a:solidFill>
              </a:rPr>
              <a:t>structure</a:t>
            </a:r>
            <a:r>
              <a:rPr lang="it-IT" sz="1400" i="1" dirty="0">
                <a:solidFill>
                  <a:srgbClr val="FF0000"/>
                </a:solidFill>
              </a:rPr>
              <a:t> of the models </a:t>
            </a:r>
            <a:r>
              <a:rPr lang="it-IT" sz="1400" i="1" dirty="0" err="1">
                <a:solidFill>
                  <a:srgbClr val="FF0000"/>
                </a:solidFill>
              </a:rPr>
              <a:t>allows</a:t>
            </a:r>
            <a:r>
              <a:rPr lang="it-IT" sz="1400" i="1" dirty="0">
                <a:solidFill>
                  <a:srgbClr val="FF0000"/>
                </a:solidFill>
              </a:rPr>
              <a:t> for </a:t>
            </a:r>
            <a:r>
              <a:rPr lang="it-IT" sz="1400" i="1" dirty="0" err="1">
                <a:solidFill>
                  <a:srgbClr val="FF0000"/>
                </a:solidFill>
              </a:rPr>
              <a:t>their</a:t>
            </a:r>
            <a:r>
              <a:rPr lang="it-IT" sz="1400" i="1" dirty="0">
                <a:solidFill>
                  <a:srgbClr val="FF0000"/>
                </a:solidFill>
              </a:rPr>
              <a:t> </a:t>
            </a:r>
            <a:r>
              <a:rPr lang="it-IT" sz="1400" i="1" dirty="0" err="1">
                <a:solidFill>
                  <a:srgbClr val="FF0000"/>
                </a:solidFill>
              </a:rPr>
              <a:t>integration</a:t>
            </a:r>
            <a:r>
              <a:rPr lang="it-IT" sz="1400" i="1" dirty="0">
                <a:solidFill>
                  <a:srgbClr val="FF0000"/>
                </a:solidFill>
              </a:rPr>
              <a:t> </a:t>
            </a:r>
            <a:r>
              <a:rPr lang="it-IT" sz="1400" i="1" dirty="0" err="1">
                <a:solidFill>
                  <a:srgbClr val="FF0000"/>
                </a:solidFill>
              </a:rPr>
              <a:t>but</a:t>
            </a:r>
            <a:r>
              <a:rPr lang="it-IT" sz="1400" i="1" dirty="0">
                <a:solidFill>
                  <a:srgbClr val="FF0000"/>
                </a:solidFill>
              </a:rPr>
              <a:t> a more </a:t>
            </a:r>
            <a:r>
              <a:rPr lang="it-IT" sz="1400" i="1" dirty="0" err="1">
                <a:solidFill>
                  <a:srgbClr val="FF0000"/>
                </a:solidFill>
              </a:rPr>
              <a:t>robust</a:t>
            </a:r>
            <a:r>
              <a:rPr lang="it-IT" sz="1400" i="1" dirty="0">
                <a:solidFill>
                  <a:srgbClr val="FF0000"/>
                </a:solidFill>
              </a:rPr>
              <a:t> and general </a:t>
            </a:r>
            <a:r>
              <a:rPr lang="it-IT" sz="1400" i="1" dirty="0" err="1">
                <a:solidFill>
                  <a:srgbClr val="FF0000"/>
                </a:solidFill>
              </a:rPr>
              <a:t>organization</a:t>
            </a:r>
            <a:r>
              <a:rPr lang="it-IT" sz="1400" i="1" dirty="0">
                <a:solidFill>
                  <a:srgbClr val="FF0000"/>
                </a:solidFill>
              </a:rPr>
              <a:t> of the code and the </a:t>
            </a:r>
            <a:r>
              <a:rPr lang="it-IT" sz="1400" i="1" dirty="0" err="1">
                <a:solidFill>
                  <a:srgbClr val="FF0000"/>
                </a:solidFill>
              </a:rPr>
              <a:t>integration</a:t>
            </a:r>
            <a:r>
              <a:rPr lang="it-IT" sz="1400" i="1" dirty="0">
                <a:solidFill>
                  <a:srgbClr val="FF0000"/>
                </a:solidFill>
              </a:rPr>
              <a:t> of the NP </a:t>
            </a:r>
            <a:r>
              <a:rPr lang="it-IT" sz="1400" i="1" dirty="0" err="1">
                <a:solidFill>
                  <a:srgbClr val="FF0000"/>
                </a:solidFill>
              </a:rPr>
              <a:t>elements</a:t>
            </a:r>
            <a:r>
              <a:rPr lang="it-IT" sz="1400" i="1" dirty="0">
                <a:solidFill>
                  <a:srgbClr val="FF0000"/>
                </a:solidFill>
              </a:rPr>
              <a:t> </a:t>
            </a:r>
            <a:r>
              <a:rPr lang="it-IT" sz="1400" i="1" dirty="0" err="1">
                <a:solidFill>
                  <a:srgbClr val="FF0000"/>
                </a:solidFill>
              </a:rPr>
              <a:t>should</a:t>
            </a:r>
            <a:r>
              <a:rPr lang="it-IT" sz="1400" i="1" dirty="0">
                <a:solidFill>
                  <a:srgbClr val="FF0000"/>
                </a:solidFill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</a:rPr>
              <a:t>done</a:t>
            </a:r>
            <a:endParaRPr lang="it-IT" sz="1400" i="1" dirty="0">
              <a:solidFill>
                <a:srgbClr val="FF0000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581576F-C8C5-A322-D87A-00B1BABEE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847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0910DF-7989-6FE3-B3D6-FBFC6DAC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Input Data </a:t>
            </a:r>
            <a:r>
              <a:rPr lang="it-IT" dirty="0" err="1"/>
              <a:t>Structure</a:t>
            </a:r>
            <a:r>
              <a:rPr lang="it-IT" dirty="0"/>
              <a:t> – NODE TABLE</a:t>
            </a:r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64025787-BCB2-8494-3E82-4DF868461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65463"/>
              </p:ext>
            </p:extLst>
          </p:nvPr>
        </p:nvGraphicFramePr>
        <p:xfrm>
          <a:off x="203201" y="1564395"/>
          <a:ext cx="9569297" cy="26660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44672">
                  <a:extLst>
                    <a:ext uri="{9D8B030D-6E8A-4147-A177-3AD203B41FA5}">
                      <a16:colId xmlns:a16="http://schemas.microsoft.com/office/drawing/2014/main" val="2913844607"/>
                    </a:ext>
                  </a:extLst>
                </a:gridCol>
                <a:gridCol w="419252">
                  <a:extLst>
                    <a:ext uri="{9D8B030D-6E8A-4147-A177-3AD203B41FA5}">
                      <a16:colId xmlns:a16="http://schemas.microsoft.com/office/drawing/2014/main" val="2099002834"/>
                    </a:ext>
                  </a:extLst>
                </a:gridCol>
                <a:gridCol w="756347">
                  <a:extLst>
                    <a:ext uri="{9D8B030D-6E8A-4147-A177-3AD203B41FA5}">
                      <a16:colId xmlns:a16="http://schemas.microsoft.com/office/drawing/2014/main" val="2863767923"/>
                    </a:ext>
                  </a:extLst>
                </a:gridCol>
                <a:gridCol w="1125033">
                  <a:extLst>
                    <a:ext uri="{9D8B030D-6E8A-4147-A177-3AD203B41FA5}">
                      <a16:colId xmlns:a16="http://schemas.microsoft.com/office/drawing/2014/main" val="1930912303"/>
                    </a:ext>
                  </a:extLst>
                </a:gridCol>
                <a:gridCol w="1187889">
                  <a:extLst>
                    <a:ext uri="{9D8B030D-6E8A-4147-A177-3AD203B41FA5}">
                      <a16:colId xmlns:a16="http://schemas.microsoft.com/office/drawing/2014/main" val="1455104645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3503817313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525316467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1195029815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2344132690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1961575674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1574738223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2660607264"/>
                    </a:ext>
                  </a:extLst>
                </a:gridCol>
                <a:gridCol w="642013">
                  <a:extLst>
                    <a:ext uri="{9D8B030D-6E8A-4147-A177-3AD203B41FA5}">
                      <a16:colId xmlns:a16="http://schemas.microsoft.com/office/drawing/2014/main" val="2001156117"/>
                    </a:ext>
                  </a:extLst>
                </a:gridCol>
              </a:tblGrid>
              <a:tr h="66652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Node</a:t>
                      </a: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name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 err="1">
                          <a:effectLst/>
                        </a:rPr>
                        <a:t>Node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Height</a:t>
                      </a:r>
                      <a:b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it-I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[m]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Gas Flow [kW]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effectLst/>
                        </a:rPr>
                        <a:t>Pressure</a:t>
                      </a:r>
                      <a:br>
                        <a:rPr lang="it-IT" sz="1400" b="1" u="none" strike="noStrike" dirty="0">
                          <a:effectLst/>
                        </a:rPr>
                      </a:br>
                      <a:r>
                        <a:rPr lang="it-IT" sz="1400" b="1" u="none" strike="noStrike" dirty="0">
                          <a:effectLst/>
                        </a:rPr>
                        <a:t>[bar-g]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CH4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N2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CO2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C2H6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C3H8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H2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i="0" u="sng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sng" strike="noStrike" dirty="0">
                          <a:effectLst/>
                        </a:rPr>
                        <a:t>H2S</a:t>
                      </a:r>
                      <a:endParaRPr lang="it-IT" sz="1400" b="1" i="0" u="sng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372601"/>
                  </a:ext>
                </a:extLst>
              </a:tr>
              <a:tr h="666520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Wafa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</a:t>
                      </a:r>
                      <a:endParaRPr lang="it-IT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-5,203,292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100</a:t>
                      </a:r>
                      <a:endParaRPr lang="it-IT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85.306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3.882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1.268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6.486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2.058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97322"/>
                  </a:ext>
                </a:extLst>
              </a:tr>
              <a:tr h="44434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Mellitah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65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3506224"/>
                  </a:ext>
                </a:extLst>
              </a:tr>
              <a:tr h="44434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 err="1">
                          <a:effectLst/>
                        </a:rPr>
                        <a:t>Mellitah_out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3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120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2866176"/>
                  </a:ext>
                </a:extLst>
              </a:tr>
              <a:tr h="444347"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Gela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4</a:t>
                      </a:r>
                      <a:endParaRPr lang="it-IT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1" u="none" strike="noStrike" dirty="0">
                          <a:solidFill>
                            <a:srgbClr val="C00000"/>
                          </a:solidFill>
                          <a:effectLst/>
                        </a:rPr>
                        <a:t>5,203,292</a:t>
                      </a:r>
                      <a:endParaRPr lang="it-IT" sz="1400" b="1" i="0" u="none" strike="noStrike" dirty="0">
                        <a:solidFill>
                          <a:srgbClr val="C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70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>
                          <a:effectLst/>
                        </a:rPr>
                        <a:t>85.306</a:t>
                      </a:r>
                      <a:endParaRPr lang="it-IT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3.882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1.268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6.486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2.058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0.000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…</a:t>
                      </a: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t-IT" sz="1400" u="none" strike="noStrike" dirty="0">
                          <a:effectLst/>
                        </a:rPr>
                        <a:t>0.000</a:t>
                      </a:r>
                      <a:endParaRPr lang="it-IT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19490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423F3FBF-7894-58B7-7E89-FBFD7498DE96}"/>
              </a:ext>
            </a:extLst>
          </p:cNvPr>
          <p:cNvSpPr txBox="1"/>
          <p:nvPr/>
        </p:nvSpPr>
        <p:spPr>
          <a:xfrm>
            <a:off x="321591" y="5017237"/>
            <a:ext cx="3253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Some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additional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column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may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added</a:t>
            </a:r>
            <a:endParaRPr lang="it-IT" sz="14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For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example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, for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graphical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representation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purposes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,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colums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for x-y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coordinates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should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integrated</a:t>
            </a:r>
            <a:endParaRPr lang="it-IT" sz="1400" i="1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EFD3AABB-342F-BF6C-D337-1B471F6110FD}"/>
              </a:ext>
            </a:extLst>
          </p:cNvPr>
          <p:cNvSpPr/>
          <p:nvPr/>
        </p:nvSpPr>
        <p:spPr>
          <a:xfrm>
            <a:off x="4608946" y="1563331"/>
            <a:ext cx="5163546" cy="2666081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Parentesi graffa chiusa 11">
            <a:extLst>
              <a:ext uri="{FF2B5EF4-FFF2-40B4-BE49-F238E27FC236}">
                <a16:creationId xmlns:a16="http://schemas.microsoft.com/office/drawing/2014/main" id="{6E313EDD-B799-152A-ACE9-D3238A45E6E9}"/>
              </a:ext>
            </a:extLst>
          </p:cNvPr>
          <p:cNvSpPr/>
          <p:nvPr/>
        </p:nvSpPr>
        <p:spPr>
          <a:xfrm rot="16200000">
            <a:off x="7037039" y="-929024"/>
            <a:ext cx="369330" cy="4599207"/>
          </a:xfrm>
          <a:prstGeom prst="rightBrace">
            <a:avLst>
              <a:gd name="adj1" fmla="val 3219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6CA5C27B-DEFE-F202-CAC3-04F8ED99AE06}"/>
              </a:ext>
            </a:extLst>
          </p:cNvPr>
          <p:cNvSpPr txBox="1"/>
          <p:nvPr/>
        </p:nvSpPr>
        <p:spPr>
          <a:xfrm>
            <a:off x="6142731" y="922841"/>
            <a:ext cx="4654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i="1" dirty="0" err="1"/>
              <a:t>Vector</a:t>
            </a:r>
            <a:r>
              <a:rPr lang="it-IT" b="1" i="1" dirty="0"/>
              <a:t> of the molar </a:t>
            </a:r>
            <a:r>
              <a:rPr lang="it-IT" b="1" i="1" dirty="0" err="1"/>
              <a:t>composition</a:t>
            </a:r>
            <a:r>
              <a:rPr lang="it-IT" b="1" i="1" dirty="0"/>
              <a:t> of </a:t>
            </a:r>
            <a:r>
              <a:rPr lang="it-IT" b="1" i="1" dirty="0" err="1"/>
              <a:t>natural</a:t>
            </a:r>
            <a:r>
              <a:rPr lang="it-IT" b="1" i="1" dirty="0"/>
              <a:t> gas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E19A6C45-9979-3D60-20E5-85B02E78EEC3}"/>
              </a:ext>
            </a:extLst>
          </p:cNvPr>
          <p:cNvSpPr txBox="1"/>
          <p:nvPr/>
        </p:nvSpPr>
        <p:spPr>
          <a:xfrm>
            <a:off x="9772491" y="2690646"/>
            <a:ext cx="2044936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Some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additional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column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may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added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here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well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depending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on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number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of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components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of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natural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gas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we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want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to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consider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: </a:t>
            </a:r>
          </a:p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For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quality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tracking goals I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would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say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that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the minimum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is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2</a:t>
            </a:r>
          </a:p>
          <a:p>
            <a:endParaRPr lang="it-IT" sz="1400" i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This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should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go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together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with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choice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of the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equation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of state.</a:t>
            </a:r>
          </a:p>
        </p:txBody>
      </p:sp>
      <p:cxnSp>
        <p:nvCxnSpPr>
          <p:cNvPr id="22" name="Connettore 2 21">
            <a:extLst>
              <a:ext uri="{FF2B5EF4-FFF2-40B4-BE49-F238E27FC236}">
                <a16:creationId xmlns:a16="http://schemas.microsoft.com/office/drawing/2014/main" id="{21A1719D-2597-BED3-DA86-E61709640F5E}"/>
              </a:ext>
            </a:extLst>
          </p:cNvPr>
          <p:cNvCxnSpPr>
            <a:cxnSpLocks/>
          </p:cNvCxnSpPr>
          <p:nvPr/>
        </p:nvCxnSpPr>
        <p:spPr>
          <a:xfrm flipH="1" flipV="1">
            <a:off x="4331855" y="2690646"/>
            <a:ext cx="1595220" cy="2003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E0F24FE4-A968-E61B-388E-3BC647917D3C}"/>
              </a:ext>
            </a:extLst>
          </p:cNvPr>
          <p:cNvSpPr txBox="1"/>
          <p:nvPr/>
        </p:nvSpPr>
        <p:spPr>
          <a:xfrm>
            <a:off x="6102968" y="4352639"/>
            <a:ext cx="20237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Usually</a:t>
            </a:r>
            <a:r>
              <a:rPr lang="it-IT" sz="1400" i="1" dirty="0"/>
              <a:t> the </a:t>
            </a:r>
            <a:r>
              <a:rPr lang="it-IT" sz="1400" i="1" dirty="0" err="1"/>
              <a:t>initial</a:t>
            </a:r>
            <a:r>
              <a:rPr lang="it-IT" sz="1400" i="1" dirty="0"/>
              <a:t> pressure </a:t>
            </a:r>
            <a:r>
              <a:rPr lang="it-IT" sz="1400" i="1" dirty="0" err="1"/>
              <a:t>is</a:t>
            </a:r>
            <a:r>
              <a:rPr lang="it-IT" sz="1400" i="1" dirty="0"/>
              <a:t> a </a:t>
            </a:r>
            <a:r>
              <a:rPr lang="it-IT" sz="1400" i="1" dirty="0" err="1"/>
              <a:t>given</a:t>
            </a:r>
            <a:r>
              <a:rPr lang="it-IT" sz="1400" i="1" dirty="0"/>
              <a:t> </a:t>
            </a:r>
            <a:r>
              <a:rPr lang="it-IT" sz="1400" i="1" dirty="0" err="1"/>
              <a:t>value</a:t>
            </a:r>
            <a:r>
              <a:rPr lang="it-IT" sz="1400" i="1" dirty="0"/>
              <a:t> </a:t>
            </a:r>
            <a:r>
              <a:rPr lang="it-IT" sz="1400" i="1" dirty="0" err="1"/>
              <a:t>as</a:t>
            </a:r>
            <a:r>
              <a:rPr lang="it-IT" sz="1400" i="1" dirty="0"/>
              <a:t> a </a:t>
            </a:r>
            <a:r>
              <a:rPr lang="it-IT" sz="1400" i="1" dirty="0" err="1"/>
              <a:t>boundary</a:t>
            </a:r>
            <a:r>
              <a:rPr lang="it-IT" sz="1400" i="1" dirty="0"/>
              <a:t> </a:t>
            </a:r>
            <a:r>
              <a:rPr lang="it-IT" sz="1400" i="1" dirty="0" err="1"/>
              <a:t>condition</a:t>
            </a:r>
            <a:endParaRPr lang="it-IT" sz="1400" i="1" dirty="0"/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7FBF03F8-368D-C3EC-55ED-F795C5BF9895}"/>
              </a:ext>
            </a:extLst>
          </p:cNvPr>
          <p:cNvCxnSpPr>
            <a:cxnSpLocks/>
          </p:cNvCxnSpPr>
          <p:nvPr/>
        </p:nvCxnSpPr>
        <p:spPr>
          <a:xfrm flipH="1" flipV="1">
            <a:off x="3260436" y="4229412"/>
            <a:ext cx="1456588" cy="1002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DBBF483-7BFC-228B-92AA-A885F9C856D3}"/>
              </a:ext>
            </a:extLst>
          </p:cNvPr>
          <p:cNvSpPr txBox="1"/>
          <p:nvPr/>
        </p:nvSpPr>
        <p:spPr>
          <a:xfrm>
            <a:off x="4120664" y="5279016"/>
            <a:ext cx="28089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 err="1"/>
              <a:t>Usually</a:t>
            </a:r>
            <a:r>
              <a:rPr lang="it-IT" sz="1400" i="1" dirty="0"/>
              <a:t> the outlet gas flow (</a:t>
            </a:r>
            <a:r>
              <a:rPr lang="it-IT" sz="1400" i="1" dirty="0" err="1"/>
              <a:t>here</a:t>
            </a:r>
            <a:r>
              <a:rPr lang="it-IT" sz="1400" i="1" dirty="0"/>
              <a:t> </a:t>
            </a:r>
            <a:r>
              <a:rPr lang="it-IT" sz="1400" i="1" dirty="0" err="1"/>
              <a:t>given</a:t>
            </a:r>
            <a:r>
              <a:rPr lang="it-IT" sz="1400" i="1" dirty="0"/>
              <a:t> in </a:t>
            </a:r>
            <a:r>
              <a:rPr lang="it-IT" sz="1400" i="1" dirty="0" err="1"/>
              <a:t>terms</a:t>
            </a:r>
            <a:r>
              <a:rPr lang="it-IT" sz="1400" i="1" dirty="0"/>
              <a:t> of </a:t>
            </a:r>
            <a:r>
              <a:rPr lang="it-IT" sz="1400" i="1" dirty="0" err="1"/>
              <a:t>thermal</a:t>
            </a:r>
            <a:r>
              <a:rPr lang="it-IT" sz="1400" i="1" dirty="0"/>
              <a:t> energy release) </a:t>
            </a:r>
            <a:r>
              <a:rPr lang="it-IT" sz="1400" i="1" dirty="0" err="1"/>
              <a:t>is</a:t>
            </a:r>
            <a:r>
              <a:rPr lang="it-IT" sz="1400" i="1" dirty="0"/>
              <a:t> a </a:t>
            </a:r>
            <a:r>
              <a:rPr lang="it-IT" sz="1400" i="1" dirty="0" err="1"/>
              <a:t>given</a:t>
            </a:r>
            <a:r>
              <a:rPr lang="it-IT" sz="1400" i="1" dirty="0"/>
              <a:t> </a:t>
            </a:r>
            <a:r>
              <a:rPr lang="it-IT" sz="1400" i="1" dirty="0" err="1"/>
              <a:t>value</a:t>
            </a:r>
            <a:r>
              <a:rPr lang="it-IT" sz="1400" i="1" dirty="0"/>
              <a:t> </a:t>
            </a:r>
            <a:r>
              <a:rPr lang="it-IT" sz="1400" i="1" dirty="0" err="1"/>
              <a:t>as</a:t>
            </a:r>
            <a:r>
              <a:rPr lang="it-IT" sz="1400" i="1" dirty="0"/>
              <a:t> a </a:t>
            </a:r>
            <a:r>
              <a:rPr lang="it-IT" sz="1400" i="1" dirty="0" err="1"/>
              <a:t>boundary</a:t>
            </a:r>
            <a:r>
              <a:rPr lang="it-IT" sz="1400" i="1" dirty="0"/>
              <a:t> </a:t>
            </a:r>
            <a:r>
              <a:rPr lang="it-IT" sz="1400" i="1" dirty="0" err="1"/>
              <a:t>condition</a:t>
            </a:r>
            <a:endParaRPr lang="it-IT" sz="1400" i="1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EE28398D-91C6-078B-32A5-50FC76BBE575}"/>
              </a:ext>
            </a:extLst>
          </p:cNvPr>
          <p:cNvSpPr txBox="1"/>
          <p:nvPr/>
        </p:nvSpPr>
        <p:spPr>
          <a:xfrm>
            <a:off x="8081104" y="5335778"/>
            <a:ext cx="33020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u="sng" dirty="0" err="1"/>
              <a:t>Sign</a:t>
            </a:r>
            <a:r>
              <a:rPr lang="it-IT" b="1" u="sng" dirty="0"/>
              <a:t> convention</a:t>
            </a:r>
            <a:r>
              <a:rPr lang="it-IT" dirty="0"/>
              <a:t>:</a:t>
            </a:r>
          </a:p>
          <a:p>
            <a:r>
              <a:rPr lang="it-IT" b="1" dirty="0">
                <a:solidFill>
                  <a:srgbClr val="C00000"/>
                </a:solidFill>
              </a:rPr>
              <a:t>+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i="1" dirty="0" err="1">
                <a:solidFill>
                  <a:srgbClr val="C00000"/>
                </a:solidFill>
              </a:rPr>
              <a:t>exiting</a:t>
            </a:r>
            <a:r>
              <a:rPr lang="it-IT" dirty="0"/>
              <a:t> </a:t>
            </a:r>
            <a:r>
              <a:rPr lang="it-IT" dirty="0" err="1"/>
              <a:t>form</a:t>
            </a:r>
            <a:r>
              <a:rPr lang="it-IT" dirty="0"/>
              <a:t> the network;</a:t>
            </a:r>
          </a:p>
          <a:p>
            <a:r>
              <a:rPr lang="it-IT" b="1" dirty="0">
                <a:solidFill>
                  <a:srgbClr val="0070C0"/>
                </a:solidFill>
              </a:rPr>
              <a:t>−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b="1" dirty="0" err="1">
                <a:solidFill>
                  <a:srgbClr val="0070C0"/>
                </a:solidFill>
              </a:rPr>
              <a:t>entering</a:t>
            </a:r>
            <a:r>
              <a:rPr lang="it-IT" dirty="0"/>
              <a:t> in the network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4430BF83-72A8-FEB1-87D1-C085033514F3}"/>
              </a:ext>
            </a:extLst>
          </p:cNvPr>
          <p:cNvSpPr txBox="1"/>
          <p:nvPr/>
        </p:nvSpPr>
        <p:spPr>
          <a:xfrm>
            <a:off x="1610441" y="852149"/>
            <a:ext cx="1850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Others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units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my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be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accepted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such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it-IT" sz="1400" i="1" dirty="0" err="1">
                <a:solidFill>
                  <a:srgbClr val="FF0000"/>
                </a:solidFill>
                <a:highlight>
                  <a:srgbClr val="FFFF00"/>
                </a:highlight>
              </a:rPr>
              <a:t>as</a:t>
            </a:r>
            <a:r>
              <a:rPr lang="it-IT" sz="1400" i="1" dirty="0">
                <a:solidFill>
                  <a:srgbClr val="FF0000"/>
                </a:solidFill>
                <a:highlight>
                  <a:srgbClr val="FFFF00"/>
                </a:highlight>
              </a:rPr>
              <a:t> kg/s or Sm3/h</a:t>
            </a:r>
          </a:p>
        </p:txBody>
      </p:sp>
      <p:cxnSp>
        <p:nvCxnSpPr>
          <p:cNvPr id="38" name="Connettore 2 37">
            <a:extLst>
              <a:ext uri="{FF2B5EF4-FFF2-40B4-BE49-F238E27FC236}">
                <a16:creationId xmlns:a16="http://schemas.microsoft.com/office/drawing/2014/main" id="{C5C99889-65FC-0CFE-4655-CC3652DDBBEF}"/>
              </a:ext>
            </a:extLst>
          </p:cNvPr>
          <p:cNvCxnSpPr>
            <a:cxnSpLocks/>
          </p:cNvCxnSpPr>
          <p:nvPr/>
        </p:nvCxnSpPr>
        <p:spPr>
          <a:xfrm>
            <a:off x="2672091" y="1363709"/>
            <a:ext cx="248075" cy="288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01041A74-4CC8-BC34-6A62-2F681ADA9FE4}"/>
              </a:ext>
            </a:extLst>
          </p:cNvPr>
          <p:cNvCxnSpPr>
            <a:cxnSpLocks/>
          </p:cNvCxnSpPr>
          <p:nvPr/>
        </p:nvCxnSpPr>
        <p:spPr>
          <a:xfrm flipV="1">
            <a:off x="1488776" y="4535055"/>
            <a:ext cx="0" cy="4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DB35E20-E366-330E-C431-4B89CFB47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6390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653143" y="2470068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CEFA4CD-9311-A1B7-A071-BD2234287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6513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1"/>
          <p:cNvSpPr txBox="1">
            <a:spLocks/>
          </p:cNvSpPr>
          <p:nvPr/>
        </p:nvSpPr>
        <p:spPr>
          <a:xfrm>
            <a:off x="-1876301" y="136525"/>
            <a:ext cx="10960925" cy="9149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GB" dirty="0" err="1"/>
              <a:t>Matlab</a:t>
            </a:r>
            <a:r>
              <a:rPr lang="en-GB" dirty="0"/>
              <a:t> Functions Management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F3B9E3FD-0F66-B0AE-0C49-A630360F1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58" y="1236436"/>
            <a:ext cx="779608" cy="871012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598D78-B2DA-B125-96BD-0DEE6B7E012C}"/>
              </a:ext>
            </a:extLst>
          </p:cNvPr>
          <p:cNvSpPr txBox="1"/>
          <p:nvPr/>
        </p:nvSpPr>
        <p:spPr>
          <a:xfrm>
            <a:off x="508658" y="2138553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A_GRID CREATOR</a:t>
            </a:r>
            <a:endParaRPr lang="it-IT" sz="1400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2AC1728-C293-D47E-A181-992DFE8661F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51" b="22950"/>
          <a:stretch/>
        </p:blipFill>
        <p:spPr>
          <a:xfrm>
            <a:off x="2489586" y="1051442"/>
            <a:ext cx="731155" cy="77717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19DE47B7-403B-8BE9-2FB7-8C2F4BA76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0" y="3094371"/>
            <a:ext cx="2558921" cy="2858932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5C19DA2-487D-D6DE-F83E-721809D5C9F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51" b="22950"/>
          <a:stretch/>
        </p:blipFill>
        <p:spPr>
          <a:xfrm>
            <a:off x="2863659" y="1283353"/>
            <a:ext cx="731155" cy="77717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AEA9756C-49F3-544E-B6D6-34934B90E511}"/>
              </a:ext>
            </a:extLst>
          </p:cNvPr>
          <p:cNvSpPr txBox="1"/>
          <p:nvPr/>
        </p:nvSpPr>
        <p:spPr>
          <a:xfrm>
            <a:off x="2169774" y="1847999"/>
            <a:ext cx="210193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1" u="sng" dirty="0"/>
              <a:t>Input PIPE</a:t>
            </a:r>
          </a:p>
          <a:p>
            <a:r>
              <a:rPr lang="it-IT" sz="1100" b="1" u="sng" dirty="0"/>
              <a:t>Input NODES</a:t>
            </a:r>
            <a:endParaRPr lang="it-IT" sz="1100" dirty="0"/>
          </a:p>
        </p:txBody>
      </p:sp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5F9B5891-E477-C632-558E-38DDAD121A7E}"/>
              </a:ext>
            </a:extLst>
          </p:cNvPr>
          <p:cNvSpPr/>
          <p:nvPr/>
        </p:nvSpPr>
        <p:spPr>
          <a:xfrm rot="10586964">
            <a:off x="1691886" y="1505572"/>
            <a:ext cx="487524" cy="2526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BE8DEF04-C770-2971-1785-C94AE6F3C2EC}"/>
              </a:ext>
            </a:extLst>
          </p:cNvPr>
          <p:cNvSpPr txBox="1"/>
          <p:nvPr/>
        </p:nvSpPr>
        <p:spPr>
          <a:xfrm>
            <a:off x="898462" y="5921471"/>
            <a:ext cx="2101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A_MODEL</a:t>
            </a:r>
            <a:endParaRPr lang="it-IT" sz="1400" dirty="0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C83D584-4D04-9C3A-83E6-7B50C5813F57}"/>
              </a:ext>
            </a:extLst>
          </p:cNvPr>
          <p:cNvSpPr txBox="1"/>
          <p:nvPr/>
        </p:nvSpPr>
        <p:spPr>
          <a:xfrm>
            <a:off x="4288699" y="1081495"/>
            <a:ext cx="765787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creates</a:t>
            </a:r>
            <a:r>
              <a:rPr lang="it-IT" sz="1400" dirty="0"/>
              <a:t> a .</a:t>
            </a:r>
            <a:r>
              <a:rPr lang="it-IT" sz="1400" dirty="0" err="1"/>
              <a:t>mat</a:t>
            </a:r>
            <a:r>
              <a:rPr lang="it-IT" sz="1400" dirty="0"/>
              <a:t> set of data </a:t>
            </a:r>
            <a:r>
              <a:rPr lang="it-IT" sz="1400" dirty="0" err="1"/>
              <a:t>about</a:t>
            </a:r>
            <a:r>
              <a:rPr lang="it-IT" sz="1400" dirty="0"/>
              <a:t> the </a:t>
            </a:r>
            <a:r>
              <a:rPr lang="it-IT" sz="1400" dirty="0" err="1"/>
              <a:t>infrastructure</a:t>
            </a:r>
            <a:r>
              <a:rPr lang="it-IT" sz="1400" dirty="0"/>
              <a:t> to </a:t>
            </a:r>
            <a:r>
              <a:rPr lang="it-IT" sz="1400" dirty="0" err="1"/>
              <a:t>avoid</a:t>
            </a:r>
            <a:r>
              <a:rPr lang="it-IT" sz="1400" dirty="0"/>
              <a:t> to </a:t>
            </a:r>
            <a:r>
              <a:rPr lang="it-IT" sz="1400" dirty="0" err="1"/>
              <a:t>always</a:t>
            </a:r>
            <a:r>
              <a:rPr lang="it-IT" sz="1400" dirty="0"/>
              <a:t> reading the data </a:t>
            </a:r>
            <a:r>
              <a:rPr lang="it-IT" sz="1400" dirty="0" err="1"/>
              <a:t>structures</a:t>
            </a:r>
            <a:r>
              <a:rPr lang="it-IT" sz="1400" dirty="0"/>
              <a:t> on Excel </a:t>
            </a:r>
            <a:r>
              <a:rPr lang="it-IT" sz="1400" dirty="0" err="1"/>
              <a:t>when</a:t>
            </a:r>
            <a:r>
              <a:rPr lang="it-IT" sz="1400" dirty="0"/>
              <a:t> working on the </a:t>
            </a:r>
            <a:r>
              <a:rPr lang="it-IT" sz="1400" dirty="0" err="1"/>
              <a:t>same</a:t>
            </a:r>
            <a:r>
              <a:rPr lang="it-IT" sz="1400" dirty="0"/>
              <a:t> </a:t>
            </a:r>
            <a:r>
              <a:rPr lang="it-IT" sz="1400" dirty="0" err="1"/>
              <a:t>infrastructure</a:t>
            </a:r>
            <a:r>
              <a:rPr lang="it-IT" sz="1400" dirty="0"/>
              <a:t>.</a:t>
            </a:r>
          </a:p>
          <a:p>
            <a:endParaRPr lang="it-IT" sz="1400" dirty="0"/>
          </a:p>
          <a:p>
            <a:r>
              <a:rPr lang="it-IT" sz="1400" dirty="0"/>
              <a:t>Given a </a:t>
            </a:r>
            <a:r>
              <a:rPr lang="it-IT" sz="1400" dirty="0" err="1"/>
              <a:t>topology</a:t>
            </a:r>
            <a:r>
              <a:rPr lang="it-IT" sz="1400" dirty="0"/>
              <a:t>,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structured</a:t>
            </a:r>
            <a:r>
              <a:rPr lang="it-IT" sz="1400" dirty="0"/>
              <a:t> so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possible</a:t>
            </a:r>
            <a:r>
              <a:rPr lang="it-IT" sz="1400" dirty="0"/>
              <a:t> to set a </a:t>
            </a:r>
            <a:r>
              <a:rPr lang="it-IT" sz="1400" dirty="0" err="1"/>
              <a:t>number</a:t>
            </a:r>
            <a:r>
              <a:rPr lang="it-IT" sz="1400" dirty="0"/>
              <a:t> of points for </a:t>
            </a:r>
            <a:r>
              <a:rPr lang="it-IT" sz="1400" dirty="0" err="1"/>
              <a:t>each</a:t>
            </a:r>
            <a:r>
              <a:rPr lang="it-IT" sz="1400" dirty="0"/>
              <a:t> pipeline so to create a more </a:t>
            </a:r>
            <a:r>
              <a:rPr lang="it-IT" sz="1400" dirty="0" err="1"/>
              <a:t>refined</a:t>
            </a:r>
            <a:r>
              <a:rPr lang="it-IT" sz="1400" dirty="0"/>
              <a:t> </a:t>
            </a:r>
            <a:r>
              <a:rPr lang="it-IT" sz="1400" dirty="0" err="1"/>
              <a:t>topology</a:t>
            </a:r>
            <a:r>
              <a:rPr lang="it-IT" sz="1400" dirty="0"/>
              <a:t> of the network.</a:t>
            </a:r>
          </a:p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is</a:t>
            </a:r>
            <a:r>
              <a:rPr lang="it-IT" sz="1400" dirty="0"/>
              <a:t> </a:t>
            </a:r>
            <a:r>
              <a:rPr lang="it-IT" sz="1400" dirty="0" err="1"/>
              <a:t>useful</a:t>
            </a:r>
            <a:r>
              <a:rPr lang="it-IT" sz="1400" dirty="0"/>
              <a:t> </a:t>
            </a:r>
            <a:r>
              <a:rPr lang="it-IT" sz="1400" dirty="0" err="1"/>
              <a:t>not</a:t>
            </a:r>
            <a:r>
              <a:rPr lang="it-IT" sz="1400" dirty="0"/>
              <a:t> </a:t>
            </a:r>
            <a:r>
              <a:rPr lang="it-IT" sz="1400" dirty="0" err="1"/>
              <a:t>only</a:t>
            </a:r>
            <a:r>
              <a:rPr lang="it-IT" sz="1400" dirty="0"/>
              <a:t> to </a:t>
            </a:r>
            <a:r>
              <a:rPr lang="it-IT" sz="1400" dirty="0" err="1"/>
              <a:t>obtain</a:t>
            </a:r>
            <a:r>
              <a:rPr lang="it-IT" sz="1400" dirty="0"/>
              <a:t> </a:t>
            </a:r>
            <a:r>
              <a:rPr lang="it-IT" sz="1400" dirty="0" err="1"/>
              <a:t>much</a:t>
            </a:r>
            <a:r>
              <a:rPr lang="it-IT" sz="1400" dirty="0"/>
              <a:t> precise </a:t>
            </a:r>
            <a:r>
              <a:rPr lang="it-IT" sz="1400" dirty="0" err="1"/>
              <a:t>fluid-dynamic</a:t>
            </a:r>
            <a:r>
              <a:rPr lang="it-IT" sz="1400" dirty="0"/>
              <a:t> </a:t>
            </a:r>
            <a:r>
              <a:rPr lang="it-IT" sz="1400" dirty="0" err="1"/>
              <a:t>results</a:t>
            </a:r>
            <a:r>
              <a:rPr lang="it-IT" sz="1400" dirty="0"/>
              <a:t> </a:t>
            </a:r>
            <a:r>
              <a:rPr lang="it-IT" sz="1400" dirty="0" err="1"/>
              <a:t>but</a:t>
            </a:r>
            <a:r>
              <a:rPr lang="it-IT" sz="1400" dirty="0"/>
              <a:t> </a:t>
            </a:r>
            <a:r>
              <a:rPr lang="it-IT" sz="1400" dirty="0" err="1"/>
              <a:t>also</a:t>
            </a:r>
            <a:r>
              <a:rPr lang="it-IT" sz="1400" dirty="0"/>
              <a:t> for the </a:t>
            </a:r>
            <a:r>
              <a:rPr lang="it-IT" sz="1400" dirty="0" err="1"/>
              <a:t>preparation</a:t>
            </a:r>
            <a:r>
              <a:rPr lang="it-IT" sz="1400" dirty="0"/>
              <a:t> of the batch </a:t>
            </a:r>
            <a:r>
              <a:rPr lang="it-IT" sz="1400" dirty="0" err="1"/>
              <a:t>method</a:t>
            </a:r>
            <a:r>
              <a:rPr lang="it-IT" sz="1400" dirty="0"/>
              <a:t> for </a:t>
            </a:r>
            <a:r>
              <a:rPr lang="it-IT" sz="1400" dirty="0" err="1"/>
              <a:t>quality</a:t>
            </a:r>
            <a:r>
              <a:rPr lang="it-IT" sz="1400" dirty="0"/>
              <a:t> tracking</a:t>
            </a:r>
          </a:p>
        </p:txBody>
      </p:sp>
      <p:sp>
        <p:nvSpPr>
          <p:cNvPr id="18" name="Freccia a destra 17">
            <a:extLst>
              <a:ext uri="{FF2B5EF4-FFF2-40B4-BE49-F238E27FC236}">
                <a16:creationId xmlns:a16="http://schemas.microsoft.com/office/drawing/2014/main" id="{FD1243DD-4963-8D21-1B5C-A24C321D190F}"/>
              </a:ext>
            </a:extLst>
          </p:cNvPr>
          <p:cNvSpPr/>
          <p:nvPr/>
        </p:nvSpPr>
        <p:spPr>
          <a:xfrm rot="5400000">
            <a:off x="681149" y="2633224"/>
            <a:ext cx="487524" cy="475795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1A730CB9-C7A7-D9F6-BBA1-776C469ADE71}"/>
              </a:ext>
            </a:extLst>
          </p:cNvPr>
          <p:cNvSpPr txBox="1"/>
          <p:nvPr/>
        </p:nvSpPr>
        <p:spPr>
          <a:xfrm>
            <a:off x="1288266" y="2778309"/>
            <a:ext cx="3099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0" i="0" dirty="0">
                <a:solidFill>
                  <a:srgbClr val="A709F5"/>
                </a:solidFill>
                <a:effectLst/>
                <a:latin typeface="Menlo"/>
              </a:rPr>
              <a:t>DATA_INPUT_Trial2023_3.mat</a:t>
            </a:r>
            <a:endParaRPr lang="it-IT" sz="1400" b="0" i="0" dirty="0">
              <a:effectLst/>
              <a:latin typeface="Menlo"/>
            </a:endParaRPr>
          </a:p>
        </p:txBody>
      </p:sp>
      <p:pic>
        <p:nvPicPr>
          <p:cNvPr id="21" name="Immagine 20">
            <a:extLst>
              <a:ext uri="{FF2B5EF4-FFF2-40B4-BE49-F238E27FC236}">
                <a16:creationId xmlns:a16="http://schemas.microsoft.com/office/drawing/2014/main" id="{0C2838D9-E325-01D3-0182-9BDCDAE5F6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5151" b="22950"/>
          <a:stretch/>
        </p:blipFill>
        <p:spPr>
          <a:xfrm>
            <a:off x="3604161" y="3126394"/>
            <a:ext cx="731155" cy="777177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2D2210C9-7890-C86B-923E-95153A4C969F}"/>
              </a:ext>
            </a:extLst>
          </p:cNvPr>
          <p:cNvSpPr txBox="1"/>
          <p:nvPr/>
        </p:nvSpPr>
        <p:spPr>
          <a:xfrm>
            <a:off x="3336759" y="3813074"/>
            <a:ext cx="210193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100" b="1" u="sng" dirty="0"/>
              <a:t>Input </a:t>
            </a:r>
            <a:r>
              <a:rPr lang="it-IT" sz="1100" b="1" u="sng" dirty="0" err="1"/>
              <a:t>Profiles</a:t>
            </a:r>
            <a:endParaRPr lang="it-IT" sz="1100" dirty="0"/>
          </a:p>
        </p:txBody>
      </p:sp>
      <p:sp>
        <p:nvSpPr>
          <p:cNvPr id="23" name="Freccia a destra 22">
            <a:extLst>
              <a:ext uri="{FF2B5EF4-FFF2-40B4-BE49-F238E27FC236}">
                <a16:creationId xmlns:a16="http://schemas.microsoft.com/office/drawing/2014/main" id="{429BCAC6-53E6-A50A-BA7F-C3D38DCD799D}"/>
              </a:ext>
            </a:extLst>
          </p:cNvPr>
          <p:cNvSpPr/>
          <p:nvPr/>
        </p:nvSpPr>
        <p:spPr>
          <a:xfrm rot="10586964">
            <a:off x="2588140" y="3530737"/>
            <a:ext cx="1002702" cy="15940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21F6AF35-5FBF-0296-BF3F-B049F44CF576}"/>
              </a:ext>
            </a:extLst>
          </p:cNvPr>
          <p:cNvCxnSpPr>
            <a:cxnSpLocks/>
          </p:cNvCxnSpPr>
          <p:nvPr/>
        </p:nvCxnSpPr>
        <p:spPr>
          <a:xfrm>
            <a:off x="3969737" y="2947841"/>
            <a:ext cx="7200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F59C18BD-F263-D70C-ABD3-08FF2C7FF373}"/>
              </a:ext>
            </a:extLst>
          </p:cNvPr>
          <p:cNvSpPr txBox="1"/>
          <p:nvPr/>
        </p:nvSpPr>
        <p:spPr>
          <a:xfrm>
            <a:off x="3764478" y="2955281"/>
            <a:ext cx="895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 err="1"/>
              <a:t>This</a:t>
            </a:r>
            <a:r>
              <a:rPr lang="it-IT" b="1" dirty="0"/>
              <a:t> </a:t>
            </a:r>
            <a:r>
              <a:rPr lang="it-IT" b="1" dirty="0" err="1"/>
              <a:t>is</a:t>
            </a:r>
            <a:r>
              <a:rPr lang="it-IT" b="1" dirty="0"/>
              <a:t> the model for the </a:t>
            </a:r>
            <a:r>
              <a:rPr lang="it-IT" b="1" dirty="0" err="1"/>
              <a:t>fluid-dynamic</a:t>
            </a:r>
            <a:r>
              <a:rPr lang="it-IT" b="1" dirty="0"/>
              <a:t> and </a:t>
            </a:r>
            <a:r>
              <a:rPr lang="it-IT" b="1" dirty="0" err="1"/>
              <a:t>quality</a:t>
            </a:r>
            <a:r>
              <a:rPr lang="it-IT" b="1" dirty="0"/>
              <a:t> tracking </a:t>
            </a:r>
            <a:r>
              <a:rPr lang="it-IT" b="1" dirty="0" err="1"/>
              <a:t>simulation</a:t>
            </a:r>
            <a:r>
              <a:rPr lang="it-IT" b="1" dirty="0"/>
              <a:t> of the network</a:t>
            </a:r>
            <a:r>
              <a:rPr lang="it-IT" sz="1800" b="1" dirty="0"/>
              <a:t>.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8FF8FBF-350E-2B54-5E6E-8D3695B876AD}"/>
              </a:ext>
            </a:extLst>
          </p:cNvPr>
          <p:cNvSpPr txBox="1"/>
          <p:nvPr/>
        </p:nvSpPr>
        <p:spPr>
          <a:xfrm>
            <a:off x="4324986" y="3389257"/>
            <a:ext cx="75147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/>
              <a:t>It</a:t>
            </a:r>
            <a:r>
              <a:rPr lang="it-IT" sz="1400" dirty="0"/>
              <a:t> </a:t>
            </a:r>
            <a:r>
              <a:rPr lang="it-IT" sz="1400" dirty="0" err="1"/>
              <a:t>reads</a:t>
            </a:r>
            <a:r>
              <a:rPr lang="it-IT" sz="1400" dirty="0"/>
              <a:t> from an </a:t>
            </a:r>
            <a:r>
              <a:rPr lang="it-IT" sz="1400" dirty="0" err="1"/>
              <a:t>excel</a:t>
            </a:r>
            <a:r>
              <a:rPr lang="it-IT" sz="1400" dirty="0"/>
              <a:t> file the time </a:t>
            </a:r>
            <a:r>
              <a:rPr lang="it-IT" sz="1400" dirty="0" err="1"/>
              <a:t>profiles</a:t>
            </a:r>
            <a:r>
              <a:rPr lang="it-IT" sz="1400" dirty="0"/>
              <a:t> of the set </a:t>
            </a:r>
            <a:r>
              <a:rPr lang="it-IT" sz="1400" dirty="0" err="1"/>
              <a:t>quantities</a:t>
            </a:r>
            <a:r>
              <a:rPr lang="it-IT" sz="1400" dirty="0"/>
              <a:t> </a:t>
            </a:r>
            <a:r>
              <a:rPr lang="it-IT" sz="1400" dirty="0" err="1"/>
              <a:t>at</a:t>
            </a:r>
            <a:r>
              <a:rPr lang="it-IT" sz="1400" dirty="0"/>
              <a:t> the </a:t>
            </a:r>
            <a:r>
              <a:rPr lang="it-IT" sz="1400" dirty="0" err="1"/>
              <a:t>boundary</a:t>
            </a:r>
            <a:r>
              <a:rPr lang="it-IT" sz="1400" dirty="0"/>
              <a:t> </a:t>
            </a:r>
            <a:r>
              <a:rPr lang="it-IT" sz="1400" dirty="0" err="1"/>
              <a:t>condition</a:t>
            </a:r>
            <a:r>
              <a:rPr lang="it-IT" sz="1400" dirty="0"/>
              <a:t> (pressure, mass flow, </a:t>
            </a:r>
            <a:r>
              <a:rPr lang="it-IT" sz="1400" dirty="0" err="1"/>
              <a:t>composition</a:t>
            </a:r>
            <a:r>
              <a:rPr lang="it-IT" sz="1400" dirty="0"/>
              <a:t>) </a:t>
            </a:r>
          </a:p>
        </p:txBody>
      </p:sp>
      <p:sp>
        <p:nvSpPr>
          <p:cNvPr id="31" name="Freccia a destra 30">
            <a:extLst>
              <a:ext uri="{FF2B5EF4-FFF2-40B4-BE49-F238E27FC236}">
                <a16:creationId xmlns:a16="http://schemas.microsoft.com/office/drawing/2014/main" id="{ABE18BF7-ADBC-F8A0-ED1A-87265F1A210F}"/>
              </a:ext>
            </a:extLst>
          </p:cNvPr>
          <p:cNvSpPr/>
          <p:nvPr/>
        </p:nvSpPr>
        <p:spPr>
          <a:xfrm rot="21366761">
            <a:off x="2500299" y="4545691"/>
            <a:ext cx="1002702" cy="159404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Freccia a destra 31">
            <a:extLst>
              <a:ext uri="{FF2B5EF4-FFF2-40B4-BE49-F238E27FC236}">
                <a16:creationId xmlns:a16="http://schemas.microsoft.com/office/drawing/2014/main" id="{D3EF2205-97F5-1FAE-1442-D017A7EC04F9}"/>
              </a:ext>
            </a:extLst>
          </p:cNvPr>
          <p:cNvSpPr/>
          <p:nvPr/>
        </p:nvSpPr>
        <p:spPr>
          <a:xfrm rot="10586964">
            <a:off x="2319564" y="4709706"/>
            <a:ext cx="1002702" cy="15940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3" name="Immagine 32">
            <a:extLst>
              <a:ext uri="{FF2B5EF4-FFF2-40B4-BE49-F238E27FC236}">
                <a16:creationId xmlns:a16="http://schemas.microsoft.com/office/drawing/2014/main" id="{716196FB-C53B-3AB2-A7AD-D1FBFF7E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1611" y="4139611"/>
            <a:ext cx="896886" cy="1002039"/>
          </a:xfrm>
          <a:prstGeom prst="rect">
            <a:avLst/>
          </a:prstGeom>
        </p:spPr>
      </p:pic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F5C3BD92-BF31-89DA-67A5-972F7F650EF6}"/>
              </a:ext>
            </a:extLst>
          </p:cNvPr>
          <p:cNvSpPr txBox="1"/>
          <p:nvPr/>
        </p:nvSpPr>
        <p:spPr>
          <a:xfrm>
            <a:off x="3551612" y="5092448"/>
            <a:ext cx="1697282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b="1" u="sng" dirty="0"/>
              <a:t>MOL2MASS_CONV</a:t>
            </a:r>
          </a:p>
          <a:p>
            <a:r>
              <a:rPr lang="it-IT" sz="1400" b="1" u="sng" dirty="0" err="1"/>
              <a:t>MolarMassGERG</a:t>
            </a:r>
            <a:endParaRPr lang="it-IT" sz="1400" b="1" u="sng" dirty="0"/>
          </a:p>
          <a:p>
            <a:r>
              <a:rPr lang="it-IT" sz="1400" b="1" u="sng" dirty="0"/>
              <a:t>MASS_HV</a:t>
            </a:r>
          </a:p>
          <a:p>
            <a:r>
              <a:rPr lang="it-IT" sz="1400" b="1" u="sng" dirty="0"/>
              <a:t>MASS2MOL_CONV</a:t>
            </a:r>
          </a:p>
          <a:p>
            <a:r>
              <a:rPr lang="it-IT" sz="1400" b="1" u="sng" dirty="0"/>
              <a:t>…</a:t>
            </a:r>
          </a:p>
          <a:p>
            <a:endParaRPr lang="it-IT" sz="1400" b="1" u="sng" dirty="0"/>
          </a:p>
          <a:p>
            <a:endParaRPr lang="it-IT" sz="1400" dirty="0"/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19658ACD-7E49-DD5D-B567-72CD07F4AE98}"/>
              </a:ext>
            </a:extLst>
          </p:cNvPr>
          <p:cNvSpPr txBox="1"/>
          <p:nvPr/>
        </p:nvSpPr>
        <p:spPr>
          <a:xfrm>
            <a:off x="4675017" y="4336294"/>
            <a:ext cx="716468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 err="1"/>
              <a:t>These</a:t>
            </a:r>
            <a:r>
              <a:rPr lang="it-IT" sz="1400" dirty="0"/>
              <a:t> are </a:t>
            </a:r>
            <a:r>
              <a:rPr lang="it-IT" sz="1400" dirty="0" err="1"/>
              <a:t>all</a:t>
            </a:r>
            <a:r>
              <a:rPr lang="it-IT" sz="1400" dirty="0"/>
              <a:t> </a:t>
            </a:r>
            <a:r>
              <a:rPr lang="it-IT" sz="1400" dirty="0" err="1"/>
              <a:t>functions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are </a:t>
            </a:r>
            <a:r>
              <a:rPr lang="it-IT" sz="1400" dirty="0" err="1"/>
              <a:t>called</a:t>
            </a:r>
            <a:r>
              <a:rPr lang="it-IT" sz="1400" dirty="0"/>
              <a:t> from the </a:t>
            </a:r>
            <a:r>
              <a:rPr lang="it-IT" sz="1400" dirty="0" err="1"/>
              <a:t>main</a:t>
            </a:r>
            <a:r>
              <a:rPr lang="it-IT" sz="1400" dirty="0"/>
              <a:t> script </a:t>
            </a:r>
            <a:r>
              <a:rPr lang="it-IT" sz="1400" dirty="0" err="1"/>
              <a:t>already</a:t>
            </a:r>
            <a:r>
              <a:rPr lang="it-IT" sz="1400" dirty="0"/>
              <a:t> in the </a:t>
            </a:r>
            <a:r>
              <a:rPr lang="it-IT" sz="1400" dirty="0" err="1"/>
              <a:t>preparation</a:t>
            </a:r>
            <a:r>
              <a:rPr lang="it-IT" sz="1400" dirty="0"/>
              <a:t> </a:t>
            </a:r>
            <a:r>
              <a:rPr lang="it-IT" sz="1400" dirty="0" err="1"/>
              <a:t>phase</a:t>
            </a:r>
            <a:r>
              <a:rPr lang="it-IT" sz="1400" dirty="0"/>
              <a:t> to </a:t>
            </a:r>
            <a:r>
              <a:rPr lang="it-IT" sz="1400" dirty="0" err="1"/>
              <a:t>calculate</a:t>
            </a:r>
            <a:r>
              <a:rPr lang="it-IT" sz="1400" dirty="0"/>
              <a:t> some </a:t>
            </a:r>
            <a:r>
              <a:rPr lang="it-IT" sz="1400" dirty="0" err="1"/>
              <a:t>useful</a:t>
            </a:r>
            <a:r>
              <a:rPr lang="it-IT" sz="1400" dirty="0"/>
              <a:t> </a:t>
            </a:r>
            <a:r>
              <a:rPr lang="it-IT" sz="1400" dirty="0" err="1"/>
              <a:t>quantities</a:t>
            </a:r>
            <a:r>
              <a:rPr lang="it-IT" sz="1400" dirty="0"/>
              <a:t> </a:t>
            </a:r>
            <a:r>
              <a:rPr lang="it-IT" sz="1400" dirty="0" err="1"/>
              <a:t>such</a:t>
            </a:r>
            <a:r>
              <a:rPr lang="it-IT" sz="1400" dirty="0"/>
              <a:t> </a:t>
            </a:r>
            <a:r>
              <a:rPr lang="it-IT" sz="1400" dirty="0" err="1"/>
              <a:t>as</a:t>
            </a:r>
            <a:r>
              <a:rPr lang="it-IT" sz="1400" dirty="0"/>
              <a:t> the molar mass, the mass </a:t>
            </a:r>
            <a:r>
              <a:rPr lang="it-IT" sz="1400" dirty="0" err="1"/>
              <a:t>based</a:t>
            </a:r>
            <a:r>
              <a:rPr lang="it-IT" sz="1400" dirty="0"/>
              <a:t> </a:t>
            </a:r>
            <a:r>
              <a:rPr lang="it-IT" sz="1400" dirty="0" err="1"/>
              <a:t>heating</a:t>
            </a:r>
            <a:r>
              <a:rPr lang="it-IT" sz="1400" dirty="0"/>
              <a:t> </a:t>
            </a:r>
            <a:r>
              <a:rPr lang="it-IT" sz="1400" dirty="0" err="1"/>
              <a:t>value</a:t>
            </a:r>
            <a:r>
              <a:rPr lang="it-IT" sz="1400" dirty="0"/>
              <a:t> and to </a:t>
            </a:r>
            <a:r>
              <a:rPr lang="it-IT" sz="1400" dirty="0" err="1"/>
              <a:t>convert</a:t>
            </a:r>
            <a:r>
              <a:rPr lang="it-IT" sz="1400" dirty="0"/>
              <a:t> molar </a:t>
            </a:r>
            <a:r>
              <a:rPr lang="it-IT" sz="1400" dirty="0" err="1"/>
              <a:t>concetration</a:t>
            </a:r>
            <a:r>
              <a:rPr lang="it-IT" sz="1400" dirty="0"/>
              <a:t> to mass and vice versa</a:t>
            </a:r>
          </a:p>
        </p:txBody>
      </p:sp>
      <p:sp>
        <p:nvSpPr>
          <p:cNvPr id="37" name="Segnaposto numero diapositiva 36">
            <a:extLst>
              <a:ext uri="{FF2B5EF4-FFF2-40B4-BE49-F238E27FC236}">
                <a16:creationId xmlns:a16="http://schemas.microsoft.com/office/drawing/2014/main" id="{C4A4A886-F2F6-172A-A359-317A7826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F8E76-7101-4BFF-9E58-B19ECF7D3F94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00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ItgPL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ItgPL" id="{C57F37B4-BA58-4C5B-8ABE-58DDF8874B8E}" vid="{4C2D6033-724D-4C05-834F-BBF1154A78A0}"/>
    </a:ext>
  </a:extLst>
</a:theme>
</file>

<file path=ppt/theme/theme2.xml><?xml version="1.0" encoding="utf-8"?>
<a:theme xmlns:a="http://schemas.openxmlformats.org/drawingml/2006/main" name="e3_template">
  <a:themeElements>
    <a:clrScheme name="Sfaccettatur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Sfaccettatur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faccettatur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.pptx" id="{3837920A-0E71-4DAD-BE72-70D7A6B4FDA1}" vid="{B27B1D65-F66D-45F7-8B3E-2659BA283666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9058C04A359843A7B4301C54689231" ma:contentTypeVersion="13" ma:contentTypeDescription="Create a new document." ma:contentTypeScope="" ma:versionID="a054f981a4f285b3fc83a6a0c7dc5b57">
  <xsd:schema xmlns:xsd="http://www.w3.org/2001/XMLSchema" xmlns:xs="http://www.w3.org/2001/XMLSchema" xmlns:p="http://schemas.microsoft.com/office/2006/metadata/properties" xmlns:ns3="40652a90-6056-407e-ac59-944da438bde8" xmlns:ns4="a7fba443-0565-4a7e-bc4a-ab2829d9cbd5" targetNamespace="http://schemas.microsoft.com/office/2006/metadata/properties" ma:root="true" ma:fieldsID="8b42667e57ab7021c7edb9390da45bcd" ns3:_="" ns4:_="">
    <xsd:import namespace="40652a90-6056-407e-ac59-944da438bde8"/>
    <xsd:import namespace="a7fba443-0565-4a7e-bc4a-ab2829d9cbd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652a90-6056-407e-ac59-944da438bd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fba443-0565-4a7e-bc4a-ab2829d9cbd5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471AA4D-0EED-49A7-B749-8F75DFAD279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FE1EBB2-0E3F-4248-BFEA-BCBBC2E5194A}">
  <ds:schemaRefs>
    <ds:schemaRef ds:uri="http://purl.org/dc/terms/"/>
    <ds:schemaRef ds:uri="http://schemas.microsoft.com/office/2006/metadata/properties"/>
    <ds:schemaRef ds:uri="http://purl.org/dc/dcmitype/"/>
    <ds:schemaRef ds:uri="40652a90-6056-407e-ac59-944da438bde8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a7fba443-0565-4a7e-bc4a-ab2829d9cbd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1B75AE8-2B8F-4269-8271-A7F1B4C21A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652a90-6056-407e-ac59-944da438bde8"/>
    <ds:schemaRef ds:uri="a7fba443-0565-4a7e-bc4a-ab2829d9cbd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15003</TotalTime>
  <Words>3454</Words>
  <Application>Microsoft Office PowerPoint</Application>
  <PresentationFormat>Widescreen</PresentationFormat>
  <Paragraphs>721</Paragraphs>
  <Slides>28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11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28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Menlo</vt:lpstr>
      <vt:lpstr>NexusSans</vt:lpstr>
      <vt:lpstr>Trebuchet MS</vt:lpstr>
      <vt:lpstr>Tw Cen MT</vt:lpstr>
      <vt:lpstr>Verdana</vt:lpstr>
      <vt:lpstr>Wingdings</vt:lpstr>
      <vt:lpstr>Wingdings 3</vt:lpstr>
      <vt:lpstr>TemaItgPL</vt:lpstr>
      <vt:lpstr>e3_template</vt:lpstr>
      <vt:lpstr>Gas Network modelling for a multi-gas system</vt:lpstr>
      <vt:lpstr>Presentazione standard di PowerPoint</vt:lpstr>
      <vt:lpstr>Gas Network Model</vt:lpstr>
      <vt:lpstr>Gas Network Model</vt:lpstr>
      <vt:lpstr>Presentazione standard di PowerPoint</vt:lpstr>
      <vt:lpstr>Input Data Structure – EDGE TABLE</vt:lpstr>
      <vt:lpstr>Input Data Structure – NODE TABLE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Transient Gas Network Model</vt:lpstr>
      <vt:lpstr>Detail of momentum eq. with gravitational term</vt:lpstr>
      <vt:lpstr>Detail of momentum eq. with gravitational term</vt:lpstr>
      <vt:lpstr>Detail of momentum eq. with gravitational term</vt:lpstr>
      <vt:lpstr>Matrix construction (momentum eq)</vt:lpstr>
      <vt:lpstr>Matrix construction (momentum eq)</vt:lpstr>
      <vt:lpstr>Matrix construction (continuity eq)</vt:lpstr>
      <vt:lpstr>Matrix construction (continuity eq)</vt:lpstr>
      <vt:lpstr>Matrix construction</vt:lpstr>
      <vt:lpstr>Gas Network Model – overview of the fluid-dynamic solver</vt:lpstr>
      <vt:lpstr>Presentazione standard di PowerPoint</vt:lpstr>
      <vt:lpstr>Validation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CAVANA  MARCO</dc:creator>
  <cp:lastModifiedBy>Marco  Cavana</cp:lastModifiedBy>
  <cp:revision>345</cp:revision>
  <dcterms:created xsi:type="dcterms:W3CDTF">2020-09-22T13:10:44Z</dcterms:created>
  <dcterms:modified xsi:type="dcterms:W3CDTF">2023-07-12T10:58:54Z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0x010100D69058C04A359843A7B4301C54689231</vt:lpwstr>
  </property>
</Properties>
</file>