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338" r:id="rId3"/>
    <p:sldId id="378" r:id="rId4"/>
    <p:sldId id="339" r:id="rId5"/>
    <p:sldId id="340" r:id="rId6"/>
    <p:sldId id="379" r:id="rId7"/>
    <p:sldId id="3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7DF"/>
    <a:srgbClr val="292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6F7E-78BA-41AB-92DE-23656663B007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52C6-6FC9-4C72-B357-228F9386C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Purpose of project </a:t>
            </a:r>
            <a:r>
              <a:rPr lang="nl-BE" sz="1200" dirty="0">
                <a:solidFill>
                  <a:schemeClr val="bg1"/>
                </a:solidFill>
              </a:rPr>
              <a:t>Study on the effect of aromaticity on the redox activity of chelating ligands</a:t>
            </a:r>
            <a:endParaRPr lang="nl-BE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0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49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9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48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08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11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2C98-809E-47CC-4515-243F2DD8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9A599-27DE-11F0-40E3-453EF4E0E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1E38-C366-9455-488E-36C6054F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6122-263B-36F6-0B81-B93A6202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E1BC-2456-044C-6C6C-2258714D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9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1A64-B86A-4649-E534-1EF94236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7E5AA-9AEA-0112-D0E9-E14A081C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27AB-D30C-2586-05F1-3BF08354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6DCC-0391-507A-4FF8-48FC28E7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89FC4-EF57-2C7F-6431-7264BCAF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9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2F20E-1BEC-14A1-10DE-CB0EAA84F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7203-DD68-35F0-28F4-CBF16C17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D8BF-346A-64F7-D7CF-AE024D6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AD26-68AC-C3C3-5C0E-384AD80E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2C8E-2337-86DA-D7B3-1B9F9579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58900" y="2978025"/>
            <a:ext cx="8907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1253000" y="3776633"/>
            <a:ext cx="0" cy="3081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27000" y="3524633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7351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732865"/>
            <a:ext cx="9144000" cy="4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565489"/>
            <a:ext cx="44092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7" name="Google Shape;37;p6"/>
          <p:cNvCxnSpPr/>
          <p:nvPr/>
        </p:nvCxnSpPr>
        <p:spPr>
          <a:xfrm>
            <a:off x="1260851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1165861" y="807725"/>
            <a:ext cx="190000" cy="190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>
            <a:off x="1126233" y="1867628"/>
            <a:ext cx="269200" cy="269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270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B789-C992-E12E-1A4E-C34A9C73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B145-6D13-EFF9-CC0B-BF21EF22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ECC8-6C8E-9DB0-4192-7A797251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36A97-4740-A518-85A8-B4FF2036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2163-46B0-BD5E-713A-291F276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6C21-EC48-A934-59AA-0560B820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B5B2-EB0E-0ACD-891D-C22BCC97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2034-54C2-EA55-6A97-D35F6ED4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9AE5-CD35-7847-1D10-6E863498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9BDE-D52A-8A9B-AC27-C69740A0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0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0EE5-C4C7-2EF0-523C-C7E88F08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8C9F-4B0B-245D-3B97-6DA4DA5F8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A35C8-3AF8-4D27-1916-54AACDAAD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0F099-D037-003D-E627-01877B30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09AF1-4E96-7D8F-51D0-8B9322CD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C3CD-F53F-A2F0-EF4C-97FF8E7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CEF7-1F52-79FB-65EB-5AD02F8B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20CDA-D8B8-B67D-D2C7-6DADC29F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5ACA9-7D20-00A6-AB4F-B6CFD25E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E3B47-95DE-DE71-1B46-29DE8093F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1290D-2FB2-356D-A03A-FFD10ADCF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3EA4-AC5F-67CE-C59E-AFBCAB99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29535-1BB4-E4B9-01A4-7E0A9443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9CB63-5E3A-5F2E-9FDC-1C2D59E2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A0D6-3867-E98C-316B-002975C4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AB073-455A-BD65-B2A0-26444154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26B3-4CA4-24BE-EA54-1E84679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C4066-BC72-3C78-9799-1B83AC1D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8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6164F-48A3-2389-9C5E-2401659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2EF9E-B71C-D06E-03B7-1BB7EC0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1FFE-73B0-06B9-5992-142B8C91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BE3D-952E-06ED-ACDD-9274570B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7502-5DD5-19D7-62BD-E72C20314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5EE-4F99-B17C-4988-6D8CA163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C66F-D90A-74CD-5648-653C18D7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D0070-5AB6-A496-8922-4946C6F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8325-D824-3F54-316D-85EF99D8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9D02-0A69-43ED-8747-BFEAAC0C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73548-CC8B-EE58-D360-D34F4171C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E1D4-2CB7-6A18-41F6-58C2CF51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106A-5753-7E17-B646-C83C9794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8210-652F-FE24-6B0A-91F06205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D72C-C75D-B2DC-1D99-CCE76033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BA820-9F43-7B9A-BAD7-8F551802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828A-C2AE-FC94-755D-E000E510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3C96-7DA9-8EEA-1CD3-C845080D0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CBAB7-9A33-4193-BC5C-37736A71A625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03C7-11F6-39C7-D3EA-DABA21589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D554-A612-9C18-36A6-DF80FB7D8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03936-B56D-46F9-A789-D0E78B2A7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67C59A-170E-903D-B6C5-CE6038FEF51E}"/>
              </a:ext>
            </a:extLst>
          </p:cNvPr>
          <p:cNvSpPr/>
          <p:nvPr/>
        </p:nvSpPr>
        <p:spPr>
          <a:xfrm>
            <a:off x="-41741" y="0"/>
            <a:ext cx="12135290" cy="6858000"/>
          </a:xfrm>
          <a:prstGeom prst="rect">
            <a:avLst/>
          </a:prstGeom>
          <a:solidFill>
            <a:srgbClr val="292A2C"/>
          </a:solidFill>
          <a:ln>
            <a:solidFill>
              <a:srgbClr val="D161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54FBAD9-7480-4266-8A75-B54E9A9EF0ED}"/>
              </a:ext>
            </a:extLst>
          </p:cNvPr>
          <p:cNvSpPr txBox="1">
            <a:spLocks/>
          </p:cNvSpPr>
          <p:nvPr/>
        </p:nvSpPr>
        <p:spPr>
          <a:xfrm>
            <a:off x="65252" y="4378960"/>
            <a:ext cx="12036839" cy="1391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3200" dirty="0">
              <a:latin typeface="Arial Nova" panose="020B050402020202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Calibri" panose="020F0502020204030204" pitchFamily="34" charset="0"/>
              </a:rPr>
              <a:t>Abigail Gallegos, Jaime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B179A1-7C31-4973-BB4A-5B2EDC96B6EF}"/>
              </a:ext>
            </a:extLst>
          </p:cNvPr>
          <p:cNvCxnSpPr/>
          <p:nvPr/>
        </p:nvCxnSpPr>
        <p:spPr>
          <a:xfrm>
            <a:off x="2899133" y="4226050"/>
            <a:ext cx="6787745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81A8966-3902-D802-F4FC-79BF72ECA634}"/>
              </a:ext>
            </a:extLst>
          </p:cNvPr>
          <p:cNvSpPr txBox="1">
            <a:spLocks/>
          </p:cNvSpPr>
          <p:nvPr/>
        </p:nvSpPr>
        <p:spPr>
          <a:xfrm>
            <a:off x="56710" y="2470988"/>
            <a:ext cx="12036839" cy="2283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pPr algn="ctr"/>
            <a:r>
              <a:rPr lang="en-US" sz="5800" b="1" dirty="0">
                <a:solidFill>
                  <a:schemeClr val="bg1"/>
                </a:solidFill>
                <a:latin typeface="Arial Nova" panose="020B0504020202020204" pitchFamily="34" charset="0"/>
                <a:cs typeface="Calibri" panose="020F0502020204030204" pitchFamily="34" charset="0"/>
              </a:rPr>
              <a:t>PROJECT PROPOSAL</a:t>
            </a:r>
            <a:endParaRPr lang="en-US" sz="6000" b="1" dirty="0">
              <a:solidFill>
                <a:schemeClr val="bg1"/>
              </a:solidFill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9B2D2-CCA0-522F-FB30-BB98E8C5C395}"/>
              </a:ext>
            </a:extLst>
          </p:cNvPr>
          <p:cNvSpPr/>
          <p:nvPr/>
        </p:nvSpPr>
        <p:spPr>
          <a:xfrm>
            <a:off x="0" y="0"/>
            <a:ext cx="12135290" cy="6858000"/>
          </a:xfrm>
          <a:prstGeom prst="rect">
            <a:avLst/>
          </a:prstGeom>
          <a:noFill/>
          <a:ln w="155575" cap="flat">
            <a:solidFill>
              <a:srgbClr val="2C97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08D0A-7D7C-4335-A4DB-A618EB9F61A2}"/>
              </a:ext>
            </a:extLst>
          </p:cNvPr>
          <p:cNvSpPr/>
          <p:nvPr/>
        </p:nvSpPr>
        <p:spPr>
          <a:xfrm>
            <a:off x="-72364" y="8606"/>
            <a:ext cx="12211347" cy="6886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nl-BE" sz="2400" dirty="0">
                <a:solidFill>
                  <a:schemeClr val="bg1"/>
                </a:solidFill>
              </a:rPr>
              <a:t>Hückel’s </a:t>
            </a:r>
            <a:r>
              <a:rPr lang="nl-BE" sz="2400" i="1" dirty="0">
                <a:solidFill>
                  <a:schemeClr val="bg1"/>
                </a:solidFill>
              </a:rPr>
              <a:t>4n+2</a:t>
            </a:r>
            <a:r>
              <a:rPr lang="nl-BE" sz="2400" dirty="0">
                <a:solidFill>
                  <a:schemeClr val="bg1"/>
                </a:solidFill>
              </a:rPr>
              <a:t> rule: a simple but powerful tool to predict aromatic character of a compound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>
                <a:latin typeface="Arial Nova" panose="020B0504020202020204" pitchFamily="34" charset="0"/>
              </a:rPr>
              <a:pPr/>
              <a:t>2</a:t>
            </a:fld>
            <a:endParaRPr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3B6B9-64CA-769C-BC28-88BAA68F4B41}"/>
              </a:ext>
            </a:extLst>
          </p:cNvPr>
          <p:cNvSpPr/>
          <p:nvPr/>
        </p:nvSpPr>
        <p:spPr>
          <a:xfrm rot="10800000">
            <a:off x="-72363" y="-317501"/>
            <a:ext cx="141772" cy="7315200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F14C-4FC5-010F-C499-F34D80C271B0}"/>
              </a:ext>
            </a:extLst>
          </p:cNvPr>
          <p:cNvSpPr/>
          <p:nvPr/>
        </p:nvSpPr>
        <p:spPr>
          <a:xfrm rot="10800000">
            <a:off x="12068095" y="-28356"/>
            <a:ext cx="141776" cy="6961419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0DCEF5-DFC3-EE83-4015-D47E6450C1B5}"/>
              </a:ext>
            </a:extLst>
          </p:cNvPr>
          <p:cNvCxnSpPr>
            <a:cxnSpLocks/>
          </p:cNvCxnSpPr>
          <p:nvPr/>
        </p:nvCxnSpPr>
        <p:spPr>
          <a:xfrm>
            <a:off x="381201" y="916765"/>
            <a:ext cx="4490603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81199" y="20562"/>
            <a:ext cx="13767938" cy="1001133"/>
          </a:xfrm>
          <a:prstGeom prst="rect">
            <a:avLst/>
          </a:prstGeom>
        </p:spPr>
        <p:txBody>
          <a:bodyPr spcFirstLastPara="1" vert="horz" wrap="square" lIns="121900" tIns="121900" rIns="121900" bIns="121900" numCol="2" rtlCol="0" anchor="b" anchorCtr="0">
            <a:noAutofit/>
          </a:bodyPr>
          <a:lstStyle/>
          <a:p>
            <a:r>
              <a:rPr lang="en-US" sz="2800" dirty="0">
                <a:latin typeface="Arial Nova" panose="020B0504020202020204" pitchFamily="34" charset="0"/>
                <a:cs typeface="Calibri" panose="020F0502020204030204" pitchFamily="34" charset="0"/>
              </a:rPr>
              <a:t>OUTLINE</a:t>
            </a:r>
            <a:endParaRPr sz="2800" dirty="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28;p19">
            <a:extLst>
              <a:ext uri="{FF2B5EF4-FFF2-40B4-BE49-F238E27FC236}">
                <a16:creationId xmlns:a16="http://schemas.microsoft.com/office/drawing/2014/main" id="{5B0DF4CF-E467-EDAF-8BAE-99F102025A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74633" y="1372168"/>
            <a:ext cx="9949756" cy="411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nl-BE" sz="2800" dirty="0"/>
              <a:t>Data Background</a:t>
            </a:r>
          </a:p>
          <a:p>
            <a:pPr algn="just"/>
            <a:r>
              <a:rPr lang="nl-BE" sz="2800" dirty="0"/>
              <a:t>Question to be adressed</a:t>
            </a:r>
          </a:p>
          <a:p>
            <a:pPr algn="just"/>
            <a:r>
              <a:rPr lang="nl-BE" sz="2800" dirty="0"/>
              <a:t>How to</a:t>
            </a:r>
          </a:p>
          <a:p>
            <a:pPr algn="just"/>
            <a:r>
              <a:rPr lang="nl-BE" sz="2800" dirty="0"/>
              <a:t>Conclusion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10B5D0-1590-76EC-A21A-BFCEE3A7B3D9}"/>
              </a:ext>
            </a:extLst>
          </p:cNvPr>
          <p:cNvSpPr/>
          <p:nvPr/>
        </p:nvSpPr>
        <p:spPr>
          <a:xfrm>
            <a:off x="1354553" y="1655374"/>
            <a:ext cx="141774" cy="141774"/>
          </a:xfrm>
          <a:prstGeom prst="ellipse">
            <a:avLst/>
          </a:prstGeom>
          <a:solidFill>
            <a:srgbClr val="C9A8E5"/>
          </a:solidFill>
          <a:ln>
            <a:solidFill>
              <a:srgbClr val="C9A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F8D35-3F96-2B9F-DAFC-FCC6BEC7F8D0}"/>
              </a:ext>
            </a:extLst>
          </p:cNvPr>
          <p:cNvSpPr/>
          <p:nvPr/>
        </p:nvSpPr>
        <p:spPr>
          <a:xfrm>
            <a:off x="1364980" y="2147621"/>
            <a:ext cx="141774" cy="141774"/>
          </a:xfrm>
          <a:prstGeom prst="ellipse">
            <a:avLst/>
          </a:prstGeom>
          <a:solidFill>
            <a:srgbClr val="C9A8E5"/>
          </a:solidFill>
          <a:ln>
            <a:solidFill>
              <a:srgbClr val="C9A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93A51C-02F8-201E-8CC0-E9CD74F9EBE5}"/>
              </a:ext>
            </a:extLst>
          </p:cNvPr>
          <p:cNvSpPr/>
          <p:nvPr/>
        </p:nvSpPr>
        <p:spPr>
          <a:xfrm>
            <a:off x="1354553" y="2639868"/>
            <a:ext cx="141774" cy="141774"/>
          </a:xfrm>
          <a:prstGeom prst="ellipse">
            <a:avLst/>
          </a:prstGeom>
          <a:solidFill>
            <a:srgbClr val="C9A8E5"/>
          </a:solidFill>
          <a:ln>
            <a:solidFill>
              <a:srgbClr val="C9A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10F186-A93D-06D6-072E-6D7E24656686}"/>
              </a:ext>
            </a:extLst>
          </p:cNvPr>
          <p:cNvSpPr/>
          <p:nvPr/>
        </p:nvSpPr>
        <p:spPr>
          <a:xfrm>
            <a:off x="1354553" y="3110481"/>
            <a:ext cx="141774" cy="141774"/>
          </a:xfrm>
          <a:prstGeom prst="ellipse">
            <a:avLst/>
          </a:prstGeom>
          <a:solidFill>
            <a:srgbClr val="C9A8E5"/>
          </a:solidFill>
          <a:ln>
            <a:solidFill>
              <a:srgbClr val="C9A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08D0A-7D7C-4335-A4DB-A618EB9F61A2}"/>
              </a:ext>
            </a:extLst>
          </p:cNvPr>
          <p:cNvSpPr/>
          <p:nvPr/>
        </p:nvSpPr>
        <p:spPr>
          <a:xfrm>
            <a:off x="-72364" y="8606"/>
            <a:ext cx="12211347" cy="6886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nl-BE" sz="2400" dirty="0">
                <a:solidFill>
                  <a:schemeClr val="bg1"/>
                </a:solidFill>
              </a:rPr>
              <a:t>Hückel’s </a:t>
            </a:r>
            <a:r>
              <a:rPr lang="nl-BE" sz="2400" i="1" dirty="0">
                <a:solidFill>
                  <a:schemeClr val="bg1"/>
                </a:solidFill>
              </a:rPr>
              <a:t>4n+2</a:t>
            </a:r>
            <a:r>
              <a:rPr lang="nl-BE" sz="2400" dirty="0">
                <a:solidFill>
                  <a:schemeClr val="bg1"/>
                </a:solidFill>
              </a:rPr>
              <a:t> rule: a simple but powerful tool to predict aromatic character of a compound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>
                <a:latin typeface="Arial Nova" panose="020B0504020202020204" pitchFamily="34" charset="0"/>
              </a:rPr>
              <a:pPr/>
              <a:t>3</a:t>
            </a:fld>
            <a:endParaRPr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3B6B9-64CA-769C-BC28-88BAA68F4B41}"/>
              </a:ext>
            </a:extLst>
          </p:cNvPr>
          <p:cNvSpPr/>
          <p:nvPr/>
        </p:nvSpPr>
        <p:spPr>
          <a:xfrm rot="10800000">
            <a:off x="-72363" y="-317501"/>
            <a:ext cx="141772" cy="7315200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F14C-4FC5-010F-C499-F34D80C271B0}"/>
              </a:ext>
            </a:extLst>
          </p:cNvPr>
          <p:cNvSpPr/>
          <p:nvPr/>
        </p:nvSpPr>
        <p:spPr>
          <a:xfrm rot="10800000">
            <a:off x="12068095" y="-28356"/>
            <a:ext cx="141776" cy="6961419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0DCEF5-DFC3-EE83-4015-D47E6450C1B5}"/>
              </a:ext>
            </a:extLst>
          </p:cNvPr>
          <p:cNvCxnSpPr>
            <a:cxnSpLocks/>
          </p:cNvCxnSpPr>
          <p:nvPr/>
        </p:nvCxnSpPr>
        <p:spPr>
          <a:xfrm>
            <a:off x="381200" y="916765"/>
            <a:ext cx="8229600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81199" y="20562"/>
            <a:ext cx="13767938" cy="981714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b" anchorCtr="0">
            <a:noAutofit/>
          </a:bodyPr>
          <a:lstStyle/>
          <a:p>
            <a:pPr fontAlgn="base"/>
            <a:r>
              <a:rPr lang="en-US" sz="2800" dirty="0">
                <a:latin typeface="Arial Nova" panose="020B0504020202020204" pitchFamily="34" charset="0"/>
                <a:cs typeface="Calibri" panose="020F0502020204030204" pitchFamily="34" charset="0"/>
              </a:rPr>
              <a:t>FOODBORNE DISEASE OUTBREAKS EXPLANATION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649319-62CF-8F22-8D7B-16EB28005E8D}"/>
              </a:ext>
            </a:extLst>
          </p:cNvPr>
          <p:cNvCxnSpPr>
            <a:cxnSpLocks/>
          </p:cNvCxnSpPr>
          <p:nvPr/>
        </p:nvCxnSpPr>
        <p:spPr>
          <a:xfrm>
            <a:off x="381200" y="916765"/>
            <a:ext cx="9144000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1089D71-AA76-762D-7863-F4D345DE14E4}"/>
              </a:ext>
            </a:extLst>
          </p:cNvPr>
          <p:cNvSpPr/>
          <p:nvPr/>
        </p:nvSpPr>
        <p:spPr>
          <a:xfrm>
            <a:off x="381199" y="1118905"/>
            <a:ext cx="3873439" cy="418956"/>
          </a:xfrm>
          <a:prstGeom prst="rect">
            <a:avLst/>
          </a:prstGeom>
          <a:solidFill>
            <a:srgbClr val="2C97DF"/>
          </a:solidFill>
          <a:ln>
            <a:solidFill>
              <a:srgbClr val="E1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rial Nova" panose="020B0504020202020204" pitchFamily="34" charset="0"/>
              </a:rPr>
              <a:t>DATA CONTEXT</a:t>
            </a:r>
          </a:p>
        </p:txBody>
      </p:sp>
      <p:sp>
        <p:nvSpPr>
          <p:cNvPr id="3" name="Google Shape;128;p19">
            <a:extLst>
              <a:ext uri="{FF2B5EF4-FFF2-40B4-BE49-F238E27FC236}">
                <a16:creationId xmlns:a16="http://schemas.microsoft.com/office/drawing/2014/main" id="{A03A0056-B93B-AC72-1F9E-21B6A26D5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3874" y="1910838"/>
            <a:ext cx="9949756" cy="411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nl-BE" sz="2800" dirty="0"/>
              <a:t>~ 48 million people in the USA get sick from eating contaminated food per year. </a:t>
            </a:r>
          </a:p>
          <a:p>
            <a:pPr algn="just"/>
            <a:r>
              <a:rPr lang="nl-BE" sz="2800" dirty="0"/>
              <a:t>A foodborne disease outbreak occurs when two or more people get the same illness from the same contaminated food or drink.</a:t>
            </a:r>
          </a:p>
          <a:p>
            <a:pPr algn="just"/>
            <a:r>
              <a:rPr lang="nl-BE" sz="2800" dirty="0"/>
              <a:t>These illness are caused by pathogens and toxins </a:t>
            </a:r>
          </a:p>
        </p:txBody>
      </p:sp>
    </p:spTree>
    <p:extLst>
      <p:ext uri="{BB962C8B-B14F-4D97-AF65-F5344CB8AC3E}">
        <p14:creationId xmlns:p14="http://schemas.microsoft.com/office/powerpoint/2010/main" val="10483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08D0A-7D7C-4335-A4DB-A618EB9F61A2}"/>
              </a:ext>
            </a:extLst>
          </p:cNvPr>
          <p:cNvSpPr/>
          <p:nvPr/>
        </p:nvSpPr>
        <p:spPr>
          <a:xfrm>
            <a:off x="-72364" y="8606"/>
            <a:ext cx="12211347" cy="6886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nl-BE" sz="2400" dirty="0">
                <a:solidFill>
                  <a:schemeClr val="bg1"/>
                </a:solidFill>
              </a:rPr>
              <a:t>Hückel’s </a:t>
            </a:r>
            <a:r>
              <a:rPr lang="nl-BE" sz="2400" i="1" dirty="0">
                <a:solidFill>
                  <a:schemeClr val="bg1"/>
                </a:solidFill>
              </a:rPr>
              <a:t>4n+2</a:t>
            </a:r>
            <a:r>
              <a:rPr lang="nl-BE" sz="2400" dirty="0">
                <a:solidFill>
                  <a:schemeClr val="bg1"/>
                </a:solidFill>
              </a:rPr>
              <a:t> rule: a simple but powerful tool to predict aromatic character of a compound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>
                <a:latin typeface="Arial Nova" panose="020B0504020202020204" pitchFamily="34" charset="0"/>
              </a:rPr>
              <a:pPr/>
              <a:t>4</a:t>
            </a:fld>
            <a:endParaRPr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3B6B9-64CA-769C-BC28-88BAA68F4B41}"/>
              </a:ext>
            </a:extLst>
          </p:cNvPr>
          <p:cNvSpPr/>
          <p:nvPr/>
        </p:nvSpPr>
        <p:spPr>
          <a:xfrm rot="10800000">
            <a:off x="-72363" y="-317501"/>
            <a:ext cx="141772" cy="7315200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F14C-4FC5-010F-C499-F34D80C271B0}"/>
              </a:ext>
            </a:extLst>
          </p:cNvPr>
          <p:cNvSpPr/>
          <p:nvPr/>
        </p:nvSpPr>
        <p:spPr>
          <a:xfrm rot="10800000">
            <a:off x="12068095" y="-28356"/>
            <a:ext cx="141776" cy="6961419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0DCEF5-DFC3-EE83-4015-D47E6450C1B5}"/>
              </a:ext>
            </a:extLst>
          </p:cNvPr>
          <p:cNvCxnSpPr>
            <a:cxnSpLocks/>
          </p:cNvCxnSpPr>
          <p:nvPr/>
        </p:nvCxnSpPr>
        <p:spPr>
          <a:xfrm>
            <a:off x="381200" y="916765"/>
            <a:ext cx="8229600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81199" y="20562"/>
            <a:ext cx="13767938" cy="981714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b" anchorCtr="0">
            <a:noAutofit/>
          </a:bodyPr>
          <a:lstStyle/>
          <a:p>
            <a:pPr fontAlgn="base"/>
            <a:r>
              <a:rPr lang="en-US" sz="2800" dirty="0">
                <a:latin typeface="Arial Nova" panose="020B0504020202020204" pitchFamily="34" charset="0"/>
                <a:cs typeface="Calibri" panose="020F0502020204030204" pitchFamily="34" charset="0"/>
              </a:rPr>
              <a:t>DATA: FOODBORNE DISEASE OUTBREAKS, 1998-2015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649319-62CF-8F22-8D7B-16EB28005E8D}"/>
              </a:ext>
            </a:extLst>
          </p:cNvPr>
          <p:cNvCxnSpPr>
            <a:cxnSpLocks/>
          </p:cNvCxnSpPr>
          <p:nvPr/>
        </p:nvCxnSpPr>
        <p:spPr>
          <a:xfrm>
            <a:off x="381200" y="916765"/>
            <a:ext cx="9144000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4D24B0-7377-3B55-06BE-10719DFB3118}"/>
              </a:ext>
            </a:extLst>
          </p:cNvPr>
          <p:cNvSpPr txBox="1"/>
          <p:nvPr/>
        </p:nvSpPr>
        <p:spPr>
          <a:xfrm>
            <a:off x="657907" y="2869157"/>
            <a:ext cx="4745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11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19,119 observations</a:t>
            </a:r>
          </a:p>
          <a:p>
            <a:endParaRPr lang="nl-BE" sz="2400" dirty="0">
              <a:latin typeface="Arial Nova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4F61B-0DE2-36E9-0AC9-60617A817A67}"/>
              </a:ext>
            </a:extLst>
          </p:cNvPr>
          <p:cNvSpPr/>
          <p:nvPr/>
        </p:nvSpPr>
        <p:spPr>
          <a:xfrm>
            <a:off x="602309" y="2713574"/>
            <a:ext cx="3873439" cy="1115316"/>
          </a:xfrm>
          <a:prstGeom prst="rect">
            <a:avLst/>
          </a:prstGeom>
          <a:solidFill>
            <a:srgbClr val="2C97DF">
              <a:alpha val="4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089D71-AA76-762D-7863-F4D345DE14E4}"/>
              </a:ext>
            </a:extLst>
          </p:cNvPr>
          <p:cNvSpPr/>
          <p:nvPr/>
        </p:nvSpPr>
        <p:spPr>
          <a:xfrm>
            <a:off x="602309" y="3687492"/>
            <a:ext cx="3873439" cy="418956"/>
          </a:xfrm>
          <a:prstGeom prst="rect">
            <a:avLst/>
          </a:prstGeom>
          <a:solidFill>
            <a:srgbClr val="2C97DF"/>
          </a:solidFill>
          <a:ln>
            <a:solidFill>
              <a:srgbClr val="E1DD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Arial Nova" panose="020B0504020202020204" pitchFamily="34" charset="0"/>
              </a:rPr>
              <a:t>DATA INFO.</a:t>
            </a:r>
          </a:p>
        </p:txBody>
      </p:sp>
      <p:sp>
        <p:nvSpPr>
          <p:cNvPr id="22" name="Google Shape;128;p19">
            <a:extLst>
              <a:ext uri="{FF2B5EF4-FFF2-40B4-BE49-F238E27FC236}">
                <a16:creationId xmlns:a16="http://schemas.microsoft.com/office/drawing/2014/main" id="{B6FB1929-619B-2174-9B95-7C311AB104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6425" y="1283267"/>
            <a:ext cx="11313767" cy="411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nl-BE" sz="2800" dirty="0"/>
              <a:t>Dataset contains data on foodborne disease outbreaks reported to CDC from 1998-2015</a:t>
            </a:r>
          </a:p>
        </p:txBody>
      </p:sp>
    </p:spTree>
    <p:extLst>
      <p:ext uri="{BB962C8B-B14F-4D97-AF65-F5344CB8AC3E}">
        <p14:creationId xmlns:p14="http://schemas.microsoft.com/office/powerpoint/2010/main" val="19573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08D0A-7D7C-4335-A4DB-A618EB9F61A2}"/>
              </a:ext>
            </a:extLst>
          </p:cNvPr>
          <p:cNvSpPr/>
          <p:nvPr/>
        </p:nvSpPr>
        <p:spPr>
          <a:xfrm>
            <a:off x="-72364" y="-1019"/>
            <a:ext cx="12211347" cy="6886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nl-BE" sz="2400" dirty="0">
                <a:solidFill>
                  <a:schemeClr val="bg1"/>
                </a:solidFill>
              </a:rPr>
              <a:t>Hückel’s </a:t>
            </a:r>
            <a:r>
              <a:rPr lang="nl-BE" sz="2400" i="1" dirty="0">
                <a:solidFill>
                  <a:schemeClr val="bg1"/>
                </a:solidFill>
              </a:rPr>
              <a:t>4n+2</a:t>
            </a:r>
            <a:r>
              <a:rPr lang="nl-BE" sz="2400" dirty="0">
                <a:solidFill>
                  <a:schemeClr val="bg1"/>
                </a:solidFill>
              </a:rPr>
              <a:t> rule: a simple but powerful tool to predict aromatic character of a compound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>
                <a:latin typeface="Arial Nova" panose="020B0504020202020204" pitchFamily="34" charset="0"/>
              </a:rPr>
              <a:pPr/>
              <a:t>5</a:t>
            </a:fld>
            <a:endParaRPr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3B6B9-64CA-769C-BC28-88BAA68F4B41}"/>
              </a:ext>
            </a:extLst>
          </p:cNvPr>
          <p:cNvSpPr/>
          <p:nvPr/>
        </p:nvSpPr>
        <p:spPr>
          <a:xfrm rot="10800000">
            <a:off x="-72363" y="-317501"/>
            <a:ext cx="141772" cy="7315200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F14C-4FC5-010F-C499-F34D80C271B0}"/>
              </a:ext>
            </a:extLst>
          </p:cNvPr>
          <p:cNvSpPr/>
          <p:nvPr/>
        </p:nvSpPr>
        <p:spPr>
          <a:xfrm rot="10800000">
            <a:off x="12068095" y="-28356"/>
            <a:ext cx="141776" cy="6961419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0DCEF5-DFC3-EE83-4015-D47E6450C1B5}"/>
              </a:ext>
            </a:extLst>
          </p:cNvPr>
          <p:cNvCxnSpPr>
            <a:cxnSpLocks/>
          </p:cNvCxnSpPr>
          <p:nvPr/>
        </p:nvCxnSpPr>
        <p:spPr>
          <a:xfrm>
            <a:off x="381200" y="916765"/>
            <a:ext cx="8229600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81199" y="20562"/>
            <a:ext cx="13767938" cy="1001133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b" anchorCtr="0">
            <a:noAutofit/>
          </a:bodyPr>
          <a:lstStyle/>
          <a:p>
            <a:pPr fontAlgn="base"/>
            <a:r>
              <a:rPr lang="en-US" sz="2800" dirty="0">
                <a:latin typeface="Arial Nova" panose="020B0504020202020204" pitchFamily="34" charset="0"/>
                <a:cs typeface="Calibri" panose="020F0502020204030204" pitchFamily="34" charset="0"/>
              </a:rPr>
              <a:t>DATA DESCRIPTION: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649319-62CF-8F22-8D7B-16EB28005E8D}"/>
              </a:ext>
            </a:extLst>
          </p:cNvPr>
          <p:cNvCxnSpPr>
            <a:cxnSpLocks/>
          </p:cNvCxnSpPr>
          <p:nvPr/>
        </p:nvCxnSpPr>
        <p:spPr>
          <a:xfrm>
            <a:off x="381201" y="916765"/>
            <a:ext cx="4490603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4D24B0-7377-3B55-06BE-10719DFB3118}"/>
              </a:ext>
            </a:extLst>
          </p:cNvPr>
          <p:cNvSpPr txBox="1"/>
          <p:nvPr/>
        </p:nvSpPr>
        <p:spPr>
          <a:xfrm>
            <a:off x="629031" y="1398457"/>
            <a:ext cx="4745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11 variables: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4F61B-0DE2-36E9-0AC9-60617A817A67}"/>
              </a:ext>
            </a:extLst>
          </p:cNvPr>
          <p:cNvSpPr/>
          <p:nvPr/>
        </p:nvSpPr>
        <p:spPr>
          <a:xfrm>
            <a:off x="537544" y="1422319"/>
            <a:ext cx="3113762" cy="461665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87A4-C9E0-54FA-47E9-413203F31B89}"/>
              </a:ext>
            </a:extLst>
          </p:cNvPr>
          <p:cNvSpPr txBox="1"/>
          <p:nvPr/>
        </p:nvSpPr>
        <p:spPr>
          <a:xfrm>
            <a:off x="3930476" y="1442528"/>
            <a:ext cx="474570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Month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State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Food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Ingredient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Species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Serotype. Genotype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Illnesses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Hospitalization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ova" panose="020B0504020202020204" pitchFamily="34" charset="0"/>
              </a:rPr>
              <a:t>Fatalities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 Nova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08D0A-7D7C-4335-A4DB-A618EB9F61A2}"/>
              </a:ext>
            </a:extLst>
          </p:cNvPr>
          <p:cNvSpPr/>
          <p:nvPr/>
        </p:nvSpPr>
        <p:spPr>
          <a:xfrm>
            <a:off x="-72364" y="-1019"/>
            <a:ext cx="12211347" cy="6886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nl-BE" sz="2400" dirty="0">
                <a:solidFill>
                  <a:schemeClr val="bg1"/>
                </a:solidFill>
              </a:rPr>
              <a:t>Hückel’s </a:t>
            </a:r>
            <a:r>
              <a:rPr lang="nl-BE" sz="2400" i="1" dirty="0">
                <a:solidFill>
                  <a:schemeClr val="bg1"/>
                </a:solidFill>
              </a:rPr>
              <a:t>4n+2</a:t>
            </a:r>
            <a:r>
              <a:rPr lang="nl-BE" sz="2400" dirty="0">
                <a:solidFill>
                  <a:schemeClr val="bg1"/>
                </a:solidFill>
              </a:rPr>
              <a:t> rule: a simple but powerful tool to predict aromatic character of a compound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>
                <a:latin typeface="Arial Nova" panose="020B0504020202020204" pitchFamily="34" charset="0"/>
              </a:rPr>
              <a:pPr/>
              <a:t>6</a:t>
            </a:fld>
            <a:endParaRPr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3B6B9-64CA-769C-BC28-88BAA68F4B41}"/>
              </a:ext>
            </a:extLst>
          </p:cNvPr>
          <p:cNvSpPr/>
          <p:nvPr/>
        </p:nvSpPr>
        <p:spPr>
          <a:xfrm rot="10800000">
            <a:off x="-72363" y="-317501"/>
            <a:ext cx="141772" cy="7315200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F14C-4FC5-010F-C499-F34D80C271B0}"/>
              </a:ext>
            </a:extLst>
          </p:cNvPr>
          <p:cNvSpPr/>
          <p:nvPr/>
        </p:nvSpPr>
        <p:spPr>
          <a:xfrm rot="10800000">
            <a:off x="12068095" y="-28356"/>
            <a:ext cx="141776" cy="6961419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0DCEF5-DFC3-EE83-4015-D47E6450C1B5}"/>
              </a:ext>
            </a:extLst>
          </p:cNvPr>
          <p:cNvCxnSpPr>
            <a:cxnSpLocks/>
          </p:cNvCxnSpPr>
          <p:nvPr/>
        </p:nvCxnSpPr>
        <p:spPr>
          <a:xfrm>
            <a:off x="381200" y="916765"/>
            <a:ext cx="8229600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81199" y="20562"/>
            <a:ext cx="13767938" cy="1001133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b" anchorCtr="0">
            <a:noAutofit/>
          </a:bodyPr>
          <a:lstStyle/>
          <a:p>
            <a:pPr fontAlgn="base"/>
            <a:r>
              <a:rPr lang="en-US" sz="2800" dirty="0">
                <a:latin typeface="Arial Nova" panose="020B0504020202020204" pitchFamily="34" charset="0"/>
                <a:cs typeface="Calibri" panose="020F0502020204030204" pitchFamily="34" charset="0"/>
              </a:rPr>
              <a:t>QUESTION: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649319-62CF-8F22-8D7B-16EB28005E8D}"/>
              </a:ext>
            </a:extLst>
          </p:cNvPr>
          <p:cNvCxnSpPr>
            <a:cxnSpLocks/>
          </p:cNvCxnSpPr>
          <p:nvPr/>
        </p:nvCxnSpPr>
        <p:spPr>
          <a:xfrm>
            <a:off x="381201" y="916765"/>
            <a:ext cx="4490603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28;p19">
            <a:extLst>
              <a:ext uri="{FF2B5EF4-FFF2-40B4-BE49-F238E27FC236}">
                <a16:creationId xmlns:a16="http://schemas.microsoft.com/office/drawing/2014/main" id="{D018BB82-0222-B553-0FFD-528D7D9C2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6425" y="1338177"/>
            <a:ext cx="11313767" cy="411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800" dirty="0"/>
              <a:t>what are the states with the most outbreaks</a:t>
            </a:r>
            <a:r>
              <a:rPr lang="nl-BE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15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08D0A-7D7C-4335-A4DB-A618EB9F61A2}"/>
              </a:ext>
            </a:extLst>
          </p:cNvPr>
          <p:cNvSpPr/>
          <p:nvPr/>
        </p:nvSpPr>
        <p:spPr>
          <a:xfrm>
            <a:off x="-72364" y="-1019"/>
            <a:ext cx="12211347" cy="6886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nl-BE" sz="2400" dirty="0">
                <a:solidFill>
                  <a:schemeClr val="bg1"/>
                </a:solidFill>
              </a:rPr>
              <a:t>Hückel’s </a:t>
            </a:r>
            <a:r>
              <a:rPr lang="nl-BE" sz="2400" i="1" dirty="0">
                <a:solidFill>
                  <a:schemeClr val="bg1"/>
                </a:solidFill>
              </a:rPr>
              <a:t>4n+2</a:t>
            </a:r>
            <a:r>
              <a:rPr lang="nl-BE" sz="2400" dirty="0">
                <a:solidFill>
                  <a:schemeClr val="bg1"/>
                </a:solidFill>
              </a:rPr>
              <a:t> rule: a simple but powerful tool to predict aromatic character of a compound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1364209" y="6336175"/>
            <a:ext cx="731600" cy="4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>
                <a:latin typeface="Arial Nova" panose="020B0504020202020204" pitchFamily="34" charset="0"/>
              </a:rPr>
              <a:pPr/>
              <a:t>7</a:t>
            </a:fld>
            <a:endParaRPr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B3B6B9-64CA-769C-BC28-88BAA68F4B41}"/>
              </a:ext>
            </a:extLst>
          </p:cNvPr>
          <p:cNvSpPr/>
          <p:nvPr/>
        </p:nvSpPr>
        <p:spPr>
          <a:xfrm rot="10800000">
            <a:off x="-72363" y="-317501"/>
            <a:ext cx="141772" cy="7315200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F14C-4FC5-010F-C499-F34D80C271B0}"/>
              </a:ext>
            </a:extLst>
          </p:cNvPr>
          <p:cNvSpPr/>
          <p:nvPr/>
        </p:nvSpPr>
        <p:spPr>
          <a:xfrm rot="10800000">
            <a:off x="12068095" y="-28356"/>
            <a:ext cx="141776" cy="6961419"/>
          </a:xfrm>
          <a:prstGeom prst="rect">
            <a:avLst/>
          </a:prstGeom>
          <a:solidFill>
            <a:srgbClr val="292A2C"/>
          </a:solidFill>
          <a:ln w="28575">
            <a:solidFill>
              <a:srgbClr val="45B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 Nova" panose="020B0504020202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0DCEF5-DFC3-EE83-4015-D47E6450C1B5}"/>
              </a:ext>
            </a:extLst>
          </p:cNvPr>
          <p:cNvCxnSpPr>
            <a:cxnSpLocks/>
          </p:cNvCxnSpPr>
          <p:nvPr/>
        </p:nvCxnSpPr>
        <p:spPr>
          <a:xfrm>
            <a:off x="381200" y="916765"/>
            <a:ext cx="8229600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81199" y="20562"/>
            <a:ext cx="13767938" cy="1001133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b" anchorCtr="0">
            <a:noAutofit/>
          </a:bodyPr>
          <a:lstStyle/>
          <a:p>
            <a:pPr fontAlgn="base"/>
            <a:r>
              <a:rPr lang="en-US" sz="2800" dirty="0">
                <a:latin typeface="Arial Nova" panose="020B0504020202020204" pitchFamily="34" charset="0"/>
                <a:cs typeface="Calibri" panose="020F0502020204030204" pitchFamily="34" charset="0"/>
              </a:rPr>
              <a:t>HOW TO: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649319-62CF-8F22-8D7B-16EB28005E8D}"/>
              </a:ext>
            </a:extLst>
          </p:cNvPr>
          <p:cNvCxnSpPr>
            <a:cxnSpLocks/>
          </p:cNvCxnSpPr>
          <p:nvPr/>
        </p:nvCxnSpPr>
        <p:spPr>
          <a:xfrm>
            <a:off x="381201" y="916765"/>
            <a:ext cx="4490603" cy="0"/>
          </a:xfrm>
          <a:prstGeom prst="line">
            <a:avLst/>
          </a:prstGeom>
          <a:ln w="19050">
            <a:solidFill>
              <a:srgbClr val="218A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28;p19">
            <a:extLst>
              <a:ext uri="{FF2B5EF4-FFF2-40B4-BE49-F238E27FC236}">
                <a16:creationId xmlns:a16="http://schemas.microsoft.com/office/drawing/2014/main" id="{D018BB82-0222-B553-0FFD-528D7D9C2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6425" y="1338177"/>
            <a:ext cx="11313767" cy="4113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nl-BE" sz="2800" dirty="0"/>
              <a:t>Frequency plot</a:t>
            </a:r>
          </a:p>
          <a:p>
            <a:pPr algn="just"/>
            <a:r>
              <a:rPr lang="nl-BE" sz="2800" dirty="0"/>
              <a:t>Stem-leaf plot</a:t>
            </a:r>
          </a:p>
          <a:p>
            <a:pPr algn="just"/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1746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261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Office Theme</vt:lpstr>
      <vt:lpstr>PowerPoint Presentation</vt:lpstr>
      <vt:lpstr>OUTLINE</vt:lpstr>
      <vt:lpstr>FOODBORNE DISEASE OUTBREAKS EXPLANATION</vt:lpstr>
      <vt:lpstr>DATA: FOODBORNE DISEASE OUTBREAKS, 1998-2015</vt:lpstr>
      <vt:lpstr>DATA DESCRIPTION:</vt:lpstr>
      <vt:lpstr>QUESTION:</vt:lpstr>
      <vt:lpstr>HOW 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Annadiley Gallegos</dc:creator>
  <cp:lastModifiedBy>Annadiley Gallegos</cp:lastModifiedBy>
  <cp:revision>1</cp:revision>
  <dcterms:created xsi:type="dcterms:W3CDTF">2024-02-17T22:06:46Z</dcterms:created>
  <dcterms:modified xsi:type="dcterms:W3CDTF">2024-02-17T23:55:57Z</dcterms:modified>
</cp:coreProperties>
</file>