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7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79A90-B3E5-254C-9284-7767F1E10EFD}" v="192" dt="2023-10-02T06:11:47.672"/>
    <p1510:client id="{62338DB2-F683-D34B-97E1-30204E114FC8}" v="8" dt="2023-10-02T06:10:07.550"/>
    <p1510:client id="{A1203922-04A1-8845-B8B0-3CD80B21898F}" v="1168" dt="2023-10-02T06:27:22.878"/>
    <p1510:client id="{CA80140E-2691-4BC2-AE3C-211753238F7D}" v="26" dt="2023-10-02T06:10:0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4650"/>
  </p:normalViewPr>
  <p:slideViewPr>
    <p:cSldViewPr snapToGrid="0">
      <p:cViewPr varScale="1">
        <p:scale>
          <a:sx n="101" d="100"/>
          <a:sy n="101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E7EF0-3A48-134E-B4DC-5CBBC79908FA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6F16-F850-084E-9035-BD5FE6007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47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a53dcae526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1a53dcae526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53e39cf87_0_1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a53e39cf8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8E5C5-5D2F-2070-F420-628992A2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A01414-0891-76DD-77E8-FA3E40ED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F111A-4F65-8346-89C3-9DFA54DA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DF592-D809-6BAE-708E-040F54E7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0D729-6374-A096-3EE2-918EFD51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9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6C12B-1F16-BDE1-2F95-A07B3B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105166-4FF1-E767-A48C-CB929EB2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289C20-8367-B5D6-0BEC-4027B8AB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BE297-AA99-DBA9-7540-09418C27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1C5BB-701D-A211-AD84-6196517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94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8C5F2-5261-182B-8DB2-FAEBA4962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C16001-A4F2-AA52-190D-E86F1D6F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72B51B-E1DB-8FDC-50C6-1CA2542A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E73FB-B1DE-9A77-E6D9-AAE3AEAF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9F32CB-F18E-AB18-D876-BD16F604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9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カスタム レイアウト 1 1">
  <p:cSld name="カスタム レイアウト 1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225" tIns="142225" rIns="142225" bIns="142225" anchor="t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480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#3 1 1">
  <p:cSld name="Master #3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44176" y="6537960"/>
            <a:ext cx="29786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 sz="128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7AF32-CE3B-AFB1-1F19-86058EEE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872B12-936D-F414-DB88-E7CD068E2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43F4D-353D-1FE2-E021-FC1432FF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D64A-493C-D8EF-9928-6C98318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D93D7-BEF8-82DF-1D0C-D94BD703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35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D74AA-90AC-3C1F-5DCF-2C22454A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7EA51-B21D-8ECB-B066-C38129C6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D8F0D-0FAD-6814-46DD-CA5678B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1F578-E557-07AB-9EFB-0C2300B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774F3-FA11-3410-5674-35EA6C5E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05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3D0B5-B59A-8F38-2BA7-0995402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A1F48-2EA7-161F-E4AB-F578133E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14C0F8-226E-E2C3-5343-8CA6E360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08010B-1207-0EFF-2947-C63F899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AEABB7-1BD8-CEC5-22D0-2FA305D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4B7BE5-E83B-DA97-DF58-84F906D5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0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27D8C-68D5-1560-EEE4-6C7E69AE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B2903-A303-9901-97B0-5124B10A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93E90B-FDBC-CF4E-E6F7-DECF6AA1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EC7B8B-ACA8-C161-C2E6-D22DBE534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864DFC-B88E-AE97-0A7D-29F0F01C2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7261-967B-2812-0898-B12FF3DA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3966F1-AD65-1565-0EB4-9376F41F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86B99E-44BB-1843-DF1C-9EFACFD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55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94460-A37D-D84C-205A-1BFD59C3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946BE-52EF-D95E-8EFD-4B55011C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7D4076-8A7E-22F0-F7E8-18E16C84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3CCA9D-825C-89E5-9757-2824EC3A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3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0FBA76-C493-E863-09CB-65AE90AE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5880A-DA9B-995D-1DFC-D9DC3B06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A9767C-290E-8CCA-8CBC-94F9B53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C72FD-E4F2-498E-08AD-CCB18C16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2A922-6BE1-8F9B-612F-FF53FCCF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3485EA-96F4-3AE8-57FD-64C0F39B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CFF221-7E90-0317-B2F3-CD189336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5DA4CE-7D86-021A-3E71-4215DFE8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0CFCC0-A146-414F-B416-CAC21E1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9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63E79-322E-1A4B-B3AB-4F46E402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123205-C69D-0AA5-77D6-6031AD660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07670-68B6-DAA7-AEB2-1C95C4A61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D9A59-6742-3476-6A6C-FBB27987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CDF690-9CE0-9E9B-2655-F731DF7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EDB8DA-38A3-2BA6-2532-2DD0C00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8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4657E0-3CBF-3BDB-2FD3-CF4F6C76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5EDFA2-7467-EB94-3861-1F1AD858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16D66-3E07-1C45-A65C-CF6128AA7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9513-E138-E048-92DD-39A1E64B8329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DE81E-0944-8DBE-3DFD-1E38B131E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5648B-8F66-3DE9-1973-A70EBA30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D35F-D5EB-2B4D-B0A2-621F89691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06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3557F-47E5-3B76-F612-C278AF759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デザイン演習５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D6C65C-588B-2EA7-7ABD-0723AD485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5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p27"/>
          <p:cNvCxnSpPr/>
          <p:nvPr/>
        </p:nvCxnSpPr>
        <p:spPr>
          <a:xfrm>
            <a:off x="595740" y="2668944"/>
            <a:ext cx="1100064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miter lim="400000"/>
            <a:headEnd type="none" w="sm" len="sm"/>
            <a:tailEnd type="none" w="sm" len="sm"/>
          </a:ln>
        </p:spPr>
      </p:cxnSp>
      <p:cxnSp>
        <p:nvCxnSpPr>
          <p:cNvPr id="485" name="Google Shape;485;p27"/>
          <p:cNvCxnSpPr/>
          <p:nvPr/>
        </p:nvCxnSpPr>
        <p:spPr>
          <a:xfrm>
            <a:off x="586740" y="4841884"/>
            <a:ext cx="1100064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miter lim="400000"/>
            <a:headEnd type="none" w="sm" len="sm"/>
            <a:tailEnd type="none" w="sm" len="sm"/>
          </a:ln>
        </p:spPr>
      </p:cxnSp>
      <p:grpSp>
        <p:nvGrpSpPr>
          <p:cNvPr id="486" name="Google Shape;486;p27"/>
          <p:cNvGrpSpPr/>
          <p:nvPr/>
        </p:nvGrpSpPr>
        <p:grpSpPr>
          <a:xfrm>
            <a:off x="5815827" y="5255993"/>
            <a:ext cx="552240" cy="1016004"/>
            <a:chOff x="2956672" y="1384595"/>
            <a:chExt cx="690300" cy="1270005"/>
          </a:xfrm>
        </p:grpSpPr>
        <p:sp>
          <p:nvSpPr>
            <p:cNvPr id="487" name="Google Shape;487;p27"/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27"/>
          <p:cNvSpPr txBox="1"/>
          <p:nvPr/>
        </p:nvSpPr>
        <p:spPr>
          <a:xfrm>
            <a:off x="885180" y="1073727"/>
            <a:ext cx="1751040" cy="51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ja" altLang="en-US" sz="28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図解の例</a:t>
            </a:r>
            <a:endParaRPr sz="112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892448" y="5472248"/>
            <a:ext cx="2149952" cy="979539"/>
          </a:xfrm>
          <a:prstGeom prst="wedgeRoundRectCallout">
            <a:avLst>
              <a:gd name="adj1" fmla="val -55980"/>
              <a:gd name="adj2" fmla="val 23791"/>
              <a:gd name="adj3" fmla="val 0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27"/>
          <p:cNvGrpSpPr/>
          <p:nvPr/>
        </p:nvGrpSpPr>
        <p:grpSpPr>
          <a:xfrm>
            <a:off x="5807684" y="1028259"/>
            <a:ext cx="552289" cy="1022489"/>
            <a:chOff x="-1" y="0"/>
            <a:chExt cx="946737" cy="1704148"/>
          </a:xfrm>
        </p:grpSpPr>
        <p:sp>
          <p:nvSpPr>
            <p:cNvPr id="499" name="Google Shape;499;p27"/>
            <p:cNvSpPr/>
            <p:nvPr/>
          </p:nvSpPr>
          <p:spPr>
            <a:xfrm>
              <a:off x="-1" y="707200"/>
              <a:ext cx="946737" cy="996948"/>
            </a:xfrm>
            <a:custGeom>
              <a:avLst/>
              <a:gdLst/>
              <a:ahLst/>
              <a:cxnLst/>
              <a:rect l="l" t="t" r="r" b="b"/>
              <a:pathLst>
                <a:path w="19735" h="21600" extrusionOk="0">
                  <a:moveTo>
                    <a:pt x="41" y="21600"/>
                  </a:moveTo>
                  <a:lnTo>
                    <a:pt x="19726" y="21600"/>
                  </a:lnTo>
                  <a:cubicBezTo>
                    <a:pt x="19726" y="21600"/>
                    <a:pt x="20425" y="0"/>
                    <a:pt x="9625" y="0"/>
                  </a:cubicBezTo>
                  <a:cubicBezTo>
                    <a:pt x="-1175" y="0"/>
                    <a:pt x="41" y="21600"/>
                    <a:pt x="41" y="2160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8013" y="0"/>
              <a:ext cx="855900" cy="8547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7"/>
          <p:cNvSpPr txBox="1"/>
          <p:nvPr/>
        </p:nvSpPr>
        <p:spPr>
          <a:xfrm>
            <a:off x="5287511" y="2128078"/>
            <a:ext cx="1635600" cy="24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ja-JP" altLang="en-US" sz="10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参加者</a:t>
            </a:r>
            <a:endParaRPr sz="105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 txBox="1"/>
          <p:nvPr/>
        </p:nvSpPr>
        <p:spPr>
          <a:xfrm>
            <a:off x="5164403" y="6336887"/>
            <a:ext cx="1857120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ja-JP" altLang="en-US" sz="14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運営会社</a:t>
            </a:r>
            <a:endParaRPr sz="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5449187" y="4746360"/>
            <a:ext cx="402720" cy="16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運営</a:t>
            </a: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 txBox="1"/>
          <p:nvPr/>
        </p:nvSpPr>
        <p:spPr>
          <a:xfrm>
            <a:off x="4860561" y="4204872"/>
            <a:ext cx="2428553" cy="30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ja-JP" altLang="en-US" sz="14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スポーツのビックイベント</a:t>
            </a:r>
            <a:endParaRPr sz="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3406255" y="4177265"/>
            <a:ext cx="1429200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ja-JP" altLang="en-US" sz="14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複数スポーツの情報、体験会</a:t>
            </a:r>
            <a:endParaRPr sz="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 txBox="1"/>
          <p:nvPr/>
        </p:nvSpPr>
        <p:spPr>
          <a:xfrm>
            <a:off x="6992076" y="5546004"/>
            <a:ext cx="1857119" cy="87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r>
              <a:rPr lang="ja-JP" altLang="en-US"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協会や出展会社は、新たな顧客を獲得できる。</a:t>
            </a:r>
            <a:endParaRPr lang="en-US" altLang="ja-JP" sz="105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ja-JP" altLang="en-US"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（イベントで物が売れなくてもメリットがある）</a:t>
            </a:r>
            <a:endParaRPr lang="ja" altLang="en-US" sz="105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10517928" y="1628711"/>
            <a:ext cx="92688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r">
              <a:buClr>
                <a:srgbClr val="000000"/>
              </a:buClr>
              <a:buSzPts val="1000"/>
            </a:pPr>
            <a:r>
              <a:rPr lang="ja" altLang="en-US" sz="15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利用者</a:t>
            </a:r>
            <a:endParaRPr sz="152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 txBox="1"/>
          <p:nvPr/>
        </p:nvSpPr>
        <p:spPr>
          <a:xfrm>
            <a:off x="10517928" y="3636009"/>
            <a:ext cx="92688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r">
              <a:buClr>
                <a:srgbClr val="000000"/>
              </a:buClr>
              <a:buSzPts val="1000"/>
            </a:pPr>
            <a:r>
              <a:rPr lang="ja" altLang="en-US" sz="15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事業</a:t>
            </a:r>
            <a:endParaRPr sz="152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 txBox="1"/>
          <p:nvPr/>
        </p:nvSpPr>
        <p:spPr>
          <a:xfrm>
            <a:off x="10517928" y="5762914"/>
            <a:ext cx="92688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r">
              <a:buClr>
                <a:srgbClr val="000000"/>
              </a:buClr>
              <a:buSzPts val="1000"/>
            </a:pPr>
            <a:r>
              <a:rPr lang="ja" altLang="en-US" sz="15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事業者</a:t>
            </a:r>
            <a:endParaRPr sz="152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27"/>
          <p:cNvCxnSpPr>
            <a:cxnSpLocks/>
          </p:cNvCxnSpPr>
          <p:nvPr/>
        </p:nvCxnSpPr>
        <p:spPr>
          <a:xfrm>
            <a:off x="4835455" y="3690947"/>
            <a:ext cx="77721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oval" w="lg" len="lg"/>
            <a:tailEnd type="none" w="sm" len="sm"/>
          </a:ln>
        </p:spPr>
      </p:cxnSp>
      <p:sp>
        <p:nvSpPr>
          <p:cNvPr id="514" name="Google Shape;514;p27"/>
          <p:cNvSpPr txBox="1"/>
          <p:nvPr/>
        </p:nvSpPr>
        <p:spPr>
          <a:xfrm>
            <a:off x="609600" y="0"/>
            <a:ext cx="10972800" cy="7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 algn="ctr">
              <a:buClr>
                <a:srgbClr val="000000"/>
              </a:buClr>
              <a:buSzPts val="3000"/>
            </a:pPr>
            <a:r>
              <a:rPr lang="ja" altLang="en-U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事業名：事業のひとこと説明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27"/>
          <p:cNvCxnSpPr/>
          <p:nvPr/>
        </p:nvCxnSpPr>
        <p:spPr>
          <a:xfrm rot="10800000">
            <a:off x="5936432" y="4459238"/>
            <a:ext cx="0" cy="72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516" name="Google Shape;516;p27"/>
          <p:cNvSpPr/>
          <p:nvPr/>
        </p:nvSpPr>
        <p:spPr>
          <a:xfrm>
            <a:off x="5833760" y="4730080"/>
            <a:ext cx="221390" cy="25255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27"/>
          <p:cNvGrpSpPr/>
          <p:nvPr/>
        </p:nvGrpSpPr>
        <p:grpSpPr>
          <a:xfrm>
            <a:off x="3872774" y="5232865"/>
            <a:ext cx="552240" cy="1011600"/>
            <a:chOff x="2993049" y="1404578"/>
            <a:chExt cx="690300" cy="1264500"/>
          </a:xfrm>
        </p:grpSpPr>
        <p:sp>
          <p:nvSpPr>
            <p:cNvPr id="518" name="Google Shape;518;p27"/>
            <p:cNvSpPr/>
            <p:nvPr/>
          </p:nvSpPr>
          <p:spPr>
            <a:xfrm>
              <a:off x="2993049" y="1404578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27"/>
          <p:cNvSpPr txBox="1"/>
          <p:nvPr/>
        </p:nvSpPr>
        <p:spPr>
          <a:xfrm>
            <a:off x="2622454" y="6294133"/>
            <a:ext cx="2527354" cy="23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ja-JP" altLang="en-US" sz="14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出展会社、スポーツ協会など</a:t>
            </a:r>
            <a:endParaRPr sz="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7"/>
          <p:cNvCxnSpPr>
            <a:cxnSpLocks/>
          </p:cNvCxnSpPr>
          <p:nvPr/>
        </p:nvCxnSpPr>
        <p:spPr>
          <a:xfrm flipH="1">
            <a:off x="4522734" y="5803905"/>
            <a:ext cx="125414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528" name="Google Shape;528;p27"/>
          <p:cNvSpPr/>
          <p:nvPr/>
        </p:nvSpPr>
        <p:spPr>
          <a:xfrm>
            <a:off x="5043009" y="5683426"/>
            <a:ext cx="213600" cy="2196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7"/>
          <p:cNvCxnSpPr>
            <a:cxnSpLocks/>
          </p:cNvCxnSpPr>
          <p:nvPr/>
        </p:nvCxnSpPr>
        <p:spPr>
          <a:xfrm flipV="1">
            <a:off x="3924887" y="4513741"/>
            <a:ext cx="0" cy="53640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cxnSp>
        <p:nvCxnSpPr>
          <p:cNvPr id="547" name="Google Shape;547;p27"/>
          <p:cNvCxnSpPr>
            <a:cxnSpLocks/>
          </p:cNvCxnSpPr>
          <p:nvPr/>
        </p:nvCxnSpPr>
        <p:spPr>
          <a:xfrm flipH="1">
            <a:off x="5928667" y="2368550"/>
            <a:ext cx="10795" cy="71025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548" name="Google Shape;548;p27"/>
          <p:cNvSpPr/>
          <p:nvPr/>
        </p:nvSpPr>
        <p:spPr>
          <a:xfrm rot="5400000">
            <a:off x="5835064" y="2551428"/>
            <a:ext cx="198000" cy="198000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altLang="ja-JP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6389950" y="2553064"/>
            <a:ext cx="834240" cy="2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93954" y="3461655"/>
            <a:ext cx="2257589" cy="560400"/>
          </a:xfrm>
          <a:prstGeom prst="wedgeRoundRectCallout">
            <a:avLst>
              <a:gd name="adj1" fmla="val 59677"/>
              <a:gd name="adj2" fmla="val 23791"/>
              <a:gd name="adj3" fmla="val 0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イベント限定商品や、セールを行うことで、収益を得る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7289114" y="1304328"/>
            <a:ext cx="2202377" cy="1049434"/>
          </a:xfrm>
          <a:prstGeom prst="wedgeRoundRectCallout">
            <a:avLst>
              <a:gd name="adj1" fmla="val -57180"/>
              <a:gd name="adj2" fmla="val 22589"/>
              <a:gd name="adj3" fmla="val 0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7355595" y="1478124"/>
            <a:ext cx="2024653" cy="71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r>
              <a:rPr lang="ja-JP" altLang="en-US" sz="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無料で参加でき、特定の競技を選ばずに参加できるから、スポーツに触れる</a:t>
            </a:r>
            <a:r>
              <a:rPr lang="en-US" altLang="ja-JP" sz="96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</a:t>
            </a:r>
            <a:r>
              <a:rPr lang="ja-JP" altLang="en-US" sz="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機会</a:t>
            </a:r>
            <a:r>
              <a:rPr lang="en-US" altLang="ja-JP" sz="96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r>
              <a:rPr lang="ja-JP" altLang="en-US" sz="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のハードルが下がる。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27"/>
          <p:cNvCxnSpPr/>
          <p:nvPr/>
        </p:nvCxnSpPr>
        <p:spPr>
          <a:xfrm>
            <a:off x="595740" y="762000"/>
            <a:ext cx="11000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5" name="Google Shape;575;p27"/>
          <p:cNvSpPr txBox="1"/>
          <p:nvPr/>
        </p:nvSpPr>
        <p:spPr>
          <a:xfrm>
            <a:off x="4699001" y="5934066"/>
            <a:ext cx="853920" cy="29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カネの流れ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2853023" y="4668046"/>
            <a:ext cx="868800" cy="3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-JP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モノ</a:t>
            </a: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3114958" y="2797841"/>
            <a:ext cx="853920" cy="29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-JP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カネ</a:t>
            </a: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 rot="-5400000" flipH="1">
            <a:off x="4178697" y="1849094"/>
            <a:ext cx="1571789" cy="1318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4200433" y="2579588"/>
            <a:ext cx="205200" cy="210960"/>
          </a:xfrm>
          <a:prstGeom prst="ellipse">
            <a:avLst/>
          </a:prstGeom>
          <a:solidFill>
            <a:srgbClr val="D4FCA9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 txBox="1"/>
          <p:nvPr/>
        </p:nvSpPr>
        <p:spPr>
          <a:xfrm>
            <a:off x="4358550" y="2789661"/>
            <a:ext cx="853920" cy="29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モノの流れ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681454" y="182025"/>
            <a:ext cx="2158560" cy="4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noAutofit/>
          </a:bodyPr>
          <a:lstStyle/>
          <a:p>
            <a:r>
              <a:rPr lang="en-US" altLang="ja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こちらのシートをコピーして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編集すると便利です</a:t>
            </a:r>
            <a:endParaRPr sz="1440" dirty="0"/>
          </a:p>
        </p:txBody>
      </p:sp>
      <p:sp>
        <p:nvSpPr>
          <p:cNvPr id="585" name="Google Shape;585;p27"/>
          <p:cNvSpPr/>
          <p:nvPr/>
        </p:nvSpPr>
        <p:spPr>
          <a:xfrm>
            <a:off x="5776918" y="3129037"/>
            <a:ext cx="552240" cy="1011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lnSpc>
                <a:spcPct val="50000"/>
              </a:lnSpc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81;p27">
            <a:extLst>
              <a:ext uri="{FF2B5EF4-FFF2-40B4-BE49-F238E27FC236}">
                <a16:creationId xmlns:a16="http://schemas.microsoft.com/office/drawing/2014/main" id="{A97175ED-163C-F7A1-7016-D554E0F676C8}"/>
              </a:ext>
            </a:extLst>
          </p:cNvPr>
          <p:cNvSpPr/>
          <p:nvPr/>
        </p:nvSpPr>
        <p:spPr>
          <a:xfrm rot="10800000" flipH="1" flipV="1">
            <a:off x="3968877" y="1452579"/>
            <a:ext cx="1619207" cy="174599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28;p27">
            <a:extLst>
              <a:ext uri="{FF2B5EF4-FFF2-40B4-BE49-F238E27FC236}">
                <a16:creationId xmlns:a16="http://schemas.microsoft.com/office/drawing/2014/main" id="{56E6B74B-B80E-81B9-E478-35B72FD1C940}"/>
              </a:ext>
            </a:extLst>
          </p:cNvPr>
          <p:cNvSpPr/>
          <p:nvPr/>
        </p:nvSpPr>
        <p:spPr>
          <a:xfrm>
            <a:off x="3826723" y="1986722"/>
            <a:ext cx="244606" cy="260171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82;p27">
            <a:extLst>
              <a:ext uri="{FF2B5EF4-FFF2-40B4-BE49-F238E27FC236}">
                <a16:creationId xmlns:a16="http://schemas.microsoft.com/office/drawing/2014/main" id="{8F963F1D-2B53-CF42-EE5A-A7DE8B70FFB3}"/>
              </a:ext>
            </a:extLst>
          </p:cNvPr>
          <p:cNvSpPr/>
          <p:nvPr/>
        </p:nvSpPr>
        <p:spPr>
          <a:xfrm>
            <a:off x="3822287" y="4739500"/>
            <a:ext cx="205200" cy="210960"/>
          </a:xfrm>
          <a:prstGeom prst="ellipse">
            <a:avLst/>
          </a:prstGeom>
          <a:solidFill>
            <a:srgbClr val="D4FCA9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547;p27">
            <a:extLst>
              <a:ext uri="{FF2B5EF4-FFF2-40B4-BE49-F238E27FC236}">
                <a16:creationId xmlns:a16="http://schemas.microsoft.com/office/drawing/2014/main" id="{CE62F6E4-D2E1-FFB9-A378-1E278067148E}"/>
              </a:ext>
            </a:extLst>
          </p:cNvPr>
          <p:cNvCxnSpPr>
            <a:cxnSpLocks/>
          </p:cNvCxnSpPr>
          <p:nvPr/>
        </p:nvCxnSpPr>
        <p:spPr>
          <a:xfrm flipH="1">
            <a:off x="4290219" y="4538439"/>
            <a:ext cx="11796" cy="59618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20" name="Google Shape;528;p27">
            <a:extLst>
              <a:ext uri="{FF2B5EF4-FFF2-40B4-BE49-F238E27FC236}">
                <a16:creationId xmlns:a16="http://schemas.microsoft.com/office/drawing/2014/main" id="{4DA1BC16-181C-A751-AA46-F635275B4FA2}"/>
              </a:ext>
            </a:extLst>
          </p:cNvPr>
          <p:cNvSpPr/>
          <p:nvPr/>
        </p:nvSpPr>
        <p:spPr>
          <a:xfrm>
            <a:off x="4181371" y="4653950"/>
            <a:ext cx="243643" cy="24384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544;p27">
            <a:extLst>
              <a:ext uri="{FF2B5EF4-FFF2-40B4-BE49-F238E27FC236}">
                <a16:creationId xmlns:a16="http://schemas.microsoft.com/office/drawing/2014/main" id="{A8E0D16E-370E-1FF4-E7D4-93CE864A7684}"/>
              </a:ext>
            </a:extLst>
          </p:cNvPr>
          <p:cNvCxnSpPr>
            <a:cxnSpLocks/>
          </p:cNvCxnSpPr>
          <p:nvPr/>
        </p:nvCxnSpPr>
        <p:spPr>
          <a:xfrm flipV="1">
            <a:off x="6256868" y="2368550"/>
            <a:ext cx="0" cy="71025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24" name="Google Shape;548;p27">
            <a:extLst>
              <a:ext uri="{FF2B5EF4-FFF2-40B4-BE49-F238E27FC236}">
                <a16:creationId xmlns:a16="http://schemas.microsoft.com/office/drawing/2014/main" id="{473D8382-1D85-24D1-6F3B-C9258AAD5E55}"/>
              </a:ext>
            </a:extLst>
          </p:cNvPr>
          <p:cNvSpPr/>
          <p:nvPr/>
        </p:nvSpPr>
        <p:spPr>
          <a:xfrm rot="5400000">
            <a:off x="6127069" y="2565547"/>
            <a:ext cx="198000" cy="198000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544;p27">
            <a:extLst>
              <a:ext uri="{FF2B5EF4-FFF2-40B4-BE49-F238E27FC236}">
                <a16:creationId xmlns:a16="http://schemas.microsoft.com/office/drawing/2014/main" id="{21B433AA-B8DB-312C-3A3F-483DD8B4D702}"/>
              </a:ext>
            </a:extLst>
          </p:cNvPr>
          <p:cNvCxnSpPr>
            <a:cxnSpLocks/>
          </p:cNvCxnSpPr>
          <p:nvPr/>
        </p:nvCxnSpPr>
        <p:spPr>
          <a:xfrm>
            <a:off x="6274169" y="4513741"/>
            <a:ext cx="0" cy="67514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28" name="Google Shape;548;p27">
            <a:extLst>
              <a:ext uri="{FF2B5EF4-FFF2-40B4-BE49-F238E27FC236}">
                <a16:creationId xmlns:a16="http://schemas.microsoft.com/office/drawing/2014/main" id="{63617A57-533A-4DF7-E02B-EBC97FAB7E70}"/>
              </a:ext>
            </a:extLst>
          </p:cNvPr>
          <p:cNvSpPr/>
          <p:nvPr/>
        </p:nvSpPr>
        <p:spPr>
          <a:xfrm rot="5400000" flipH="1">
            <a:off x="6173452" y="4751737"/>
            <a:ext cx="238159" cy="194836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549;p27">
            <a:extLst>
              <a:ext uri="{FF2B5EF4-FFF2-40B4-BE49-F238E27FC236}">
                <a16:creationId xmlns:a16="http://schemas.microsoft.com/office/drawing/2014/main" id="{A9A9DB45-A035-7DFB-AF55-A822EE37B6D5}"/>
              </a:ext>
            </a:extLst>
          </p:cNvPr>
          <p:cNvSpPr txBox="1"/>
          <p:nvPr/>
        </p:nvSpPr>
        <p:spPr>
          <a:xfrm>
            <a:off x="6606609" y="4701531"/>
            <a:ext cx="834240" cy="2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547;p27">
            <a:extLst>
              <a:ext uri="{FF2B5EF4-FFF2-40B4-BE49-F238E27FC236}">
                <a16:creationId xmlns:a16="http://schemas.microsoft.com/office/drawing/2014/main" id="{7AEA319A-1BB6-A5FD-196B-6919F45BDC97}"/>
              </a:ext>
            </a:extLst>
          </p:cNvPr>
          <p:cNvCxnSpPr>
            <a:cxnSpLocks/>
          </p:cNvCxnSpPr>
          <p:nvPr/>
        </p:nvCxnSpPr>
        <p:spPr>
          <a:xfrm flipH="1">
            <a:off x="4581798" y="5500298"/>
            <a:ext cx="1088325" cy="521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33" name="Google Shape;548;p27">
            <a:extLst>
              <a:ext uri="{FF2B5EF4-FFF2-40B4-BE49-F238E27FC236}">
                <a16:creationId xmlns:a16="http://schemas.microsoft.com/office/drawing/2014/main" id="{6AC8156C-0CF8-AA7D-3F8D-07157383ABA0}"/>
              </a:ext>
            </a:extLst>
          </p:cNvPr>
          <p:cNvSpPr/>
          <p:nvPr/>
        </p:nvSpPr>
        <p:spPr>
          <a:xfrm rot="5400000">
            <a:off x="5026960" y="5396467"/>
            <a:ext cx="198000" cy="198000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549;p27">
            <a:extLst>
              <a:ext uri="{FF2B5EF4-FFF2-40B4-BE49-F238E27FC236}">
                <a16:creationId xmlns:a16="http://schemas.microsoft.com/office/drawing/2014/main" id="{78B6B083-7203-4768-5713-2087B9FCC7F1}"/>
              </a:ext>
            </a:extLst>
          </p:cNvPr>
          <p:cNvSpPr txBox="1"/>
          <p:nvPr/>
        </p:nvSpPr>
        <p:spPr>
          <a:xfrm>
            <a:off x="4686154" y="5133111"/>
            <a:ext cx="834240" cy="2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ja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情報の流れ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48;p27">
            <a:extLst>
              <a:ext uri="{FF2B5EF4-FFF2-40B4-BE49-F238E27FC236}">
                <a16:creationId xmlns:a16="http://schemas.microsoft.com/office/drawing/2014/main" id="{BE7092DD-4576-95D8-D7B6-06C6C620C8B9}"/>
              </a:ext>
            </a:extLst>
          </p:cNvPr>
          <p:cNvSpPr/>
          <p:nvPr/>
        </p:nvSpPr>
        <p:spPr>
          <a:xfrm rot="5400000">
            <a:off x="3802490" y="3199091"/>
            <a:ext cx="636729" cy="1009199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553;p27">
            <a:extLst>
              <a:ext uri="{FF2B5EF4-FFF2-40B4-BE49-F238E27FC236}">
                <a16:creationId xmlns:a16="http://schemas.microsoft.com/office/drawing/2014/main" id="{46231F95-5C27-E023-073F-AF7E4A961DF5}"/>
              </a:ext>
            </a:extLst>
          </p:cNvPr>
          <p:cNvSpPr/>
          <p:nvPr/>
        </p:nvSpPr>
        <p:spPr>
          <a:xfrm>
            <a:off x="681455" y="1302275"/>
            <a:ext cx="2663690" cy="560400"/>
          </a:xfrm>
          <a:prstGeom prst="wedgeRoundRectCallout">
            <a:avLst>
              <a:gd name="adj1" fmla="val 59677"/>
              <a:gd name="adj2" fmla="val 23791"/>
              <a:gd name="adj3" fmla="val 0"/>
            </a:avLst>
          </a:prstGeom>
          <a:solidFill>
            <a:srgbClr val="DDDDDD"/>
          </a:solidFill>
          <a:ln>
            <a:noFill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セール品を買うことで、価格高騰による</a:t>
            </a:r>
            <a:r>
              <a:rPr lang="en-US" altLang="ja-JP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『</a:t>
            </a:r>
            <a:r>
              <a:rPr lang="ja-JP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道具の入手</a:t>
            </a:r>
            <a:r>
              <a:rPr lang="en-US" altLang="ja-JP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』</a:t>
            </a:r>
            <a:r>
              <a:rPr lang="ja-JP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のハードルを下げる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3770049" y="153140"/>
            <a:ext cx="4651920" cy="54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120" tIns="26120" rIns="26120" bIns="26120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ja" alt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逆説の構造</a:t>
            </a:r>
            <a:endParaRPr sz="400"/>
          </a:p>
        </p:txBody>
      </p:sp>
      <p:sp>
        <p:nvSpPr>
          <p:cNvPr id="287" name="Google Shape;287;p40"/>
          <p:cNvSpPr/>
          <p:nvPr/>
        </p:nvSpPr>
        <p:spPr>
          <a:xfrm>
            <a:off x="5854046" y="5718887"/>
            <a:ext cx="5916196" cy="985969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ja-JP" alt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コミケのように複数の競技で合同のイベント運営</a:t>
            </a: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230956" y="2583870"/>
            <a:ext cx="3289920" cy="6535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ja-JP" alt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スポーツイベント</a:t>
            </a: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6600266" y="2577613"/>
            <a:ext cx="4589280" cy="6535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ja-JP" alt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一つ一つの競技で独立</a:t>
            </a: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4164158" y="2058332"/>
            <a:ext cx="28843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000"/>
            </a:pPr>
            <a:r>
              <a:rPr lang="ja" alt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定説を捉える</a:t>
            </a:r>
            <a:endParaRPr sz="400"/>
          </a:p>
        </p:txBody>
      </p:sp>
      <p:cxnSp>
        <p:nvCxnSpPr>
          <p:cNvPr id="291" name="Google Shape;291;p40"/>
          <p:cNvCxnSpPr/>
          <p:nvPr/>
        </p:nvCxnSpPr>
        <p:spPr>
          <a:xfrm>
            <a:off x="4793491" y="2899208"/>
            <a:ext cx="154872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2" name="Google Shape;292;p40"/>
          <p:cNvCxnSpPr/>
          <p:nvPr/>
        </p:nvCxnSpPr>
        <p:spPr>
          <a:xfrm>
            <a:off x="7544659" y="3659778"/>
            <a:ext cx="0" cy="158544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3" name="Google Shape;293;p40"/>
          <p:cNvCxnSpPr/>
          <p:nvPr/>
        </p:nvCxnSpPr>
        <p:spPr>
          <a:xfrm>
            <a:off x="4802985" y="3669271"/>
            <a:ext cx="1533600" cy="1533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94" name="Google Shape;294;p40"/>
          <p:cNvSpPr txBox="1"/>
          <p:nvPr/>
        </p:nvSpPr>
        <p:spPr>
          <a:xfrm>
            <a:off x="2446081" y="4005797"/>
            <a:ext cx="25000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r">
              <a:buClr>
                <a:srgbClr val="000000"/>
              </a:buClr>
              <a:buSzPts val="3000"/>
            </a:pPr>
            <a:r>
              <a:rPr lang="ja" alt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組み合わせる</a:t>
            </a:r>
            <a:endParaRPr sz="400"/>
          </a:p>
        </p:txBody>
      </p:sp>
      <p:sp>
        <p:nvSpPr>
          <p:cNvPr id="295" name="Google Shape;295;p40"/>
          <p:cNvSpPr txBox="1"/>
          <p:nvPr/>
        </p:nvSpPr>
        <p:spPr>
          <a:xfrm>
            <a:off x="7892537" y="4045425"/>
            <a:ext cx="184632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>
              <a:buClr>
                <a:srgbClr val="000000"/>
              </a:buClr>
              <a:buSzPts val="3000"/>
            </a:pPr>
            <a:r>
              <a:rPr lang="ja" alt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逆説を</a:t>
            </a:r>
            <a:endParaRPr sz="400"/>
          </a:p>
          <a:p>
            <a:pPr marL="0" lvl="1">
              <a:buClr>
                <a:srgbClr val="000000"/>
              </a:buClr>
              <a:buSzPts val="3000"/>
            </a:pPr>
            <a:r>
              <a:rPr lang="ja" alt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生み出す</a:t>
            </a:r>
            <a:endParaRPr sz="400"/>
          </a:p>
        </p:txBody>
      </p:sp>
      <p:sp>
        <p:nvSpPr>
          <p:cNvPr id="296" name="Google Shape;296;p40"/>
          <p:cNvSpPr/>
          <p:nvPr/>
        </p:nvSpPr>
        <p:spPr>
          <a:xfrm>
            <a:off x="5297726" y="4167314"/>
            <a:ext cx="556320" cy="55632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5316466" y="4183865"/>
            <a:ext cx="518880" cy="5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800"/>
            </a:pPr>
            <a:r>
              <a:rPr lang="ja" altLang="en-US" sz="3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３</a:t>
            </a:r>
            <a:endParaRPr sz="400"/>
          </a:p>
        </p:txBody>
      </p:sp>
      <p:sp>
        <p:nvSpPr>
          <p:cNvPr id="298" name="Google Shape;298;p40"/>
          <p:cNvSpPr/>
          <p:nvPr/>
        </p:nvSpPr>
        <p:spPr>
          <a:xfrm>
            <a:off x="5290106" y="2632509"/>
            <a:ext cx="556320" cy="55632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308846" y="2649061"/>
            <a:ext cx="518880" cy="5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800"/>
            </a:pPr>
            <a:r>
              <a:rPr lang="ja" altLang="en-US" sz="3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１</a:t>
            </a:r>
            <a:endParaRPr sz="400"/>
          </a:p>
        </p:txBody>
      </p:sp>
      <p:sp>
        <p:nvSpPr>
          <p:cNvPr id="300" name="Google Shape;300;p40"/>
          <p:cNvSpPr/>
          <p:nvPr/>
        </p:nvSpPr>
        <p:spPr>
          <a:xfrm>
            <a:off x="7266529" y="4164014"/>
            <a:ext cx="556320" cy="55632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7281459" y="4180565"/>
            <a:ext cx="518880" cy="5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800"/>
            </a:pPr>
            <a:r>
              <a:rPr lang="ja" altLang="en-US" sz="3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２</a:t>
            </a:r>
            <a:endParaRPr sz="400"/>
          </a:p>
        </p:txBody>
      </p:sp>
      <p:sp>
        <p:nvSpPr>
          <p:cNvPr id="302" name="Google Shape;302;p40"/>
          <p:cNvSpPr/>
          <p:nvPr/>
        </p:nvSpPr>
        <p:spPr>
          <a:xfrm>
            <a:off x="2546133" y="1054882"/>
            <a:ext cx="6120403" cy="9812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2" y="0"/>
                </a:moveTo>
                <a:cubicBezTo>
                  <a:pt x="32" y="0"/>
                  <a:pt x="0" y="200"/>
                  <a:pt x="0" y="448"/>
                </a:cubicBezTo>
                <a:lnTo>
                  <a:pt x="0" y="18662"/>
                </a:lnTo>
                <a:cubicBezTo>
                  <a:pt x="0" y="18910"/>
                  <a:pt x="32" y="19110"/>
                  <a:pt x="72" y="19110"/>
                </a:cubicBezTo>
                <a:lnTo>
                  <a:pt x="10254" y="19110"/>
                </a:lnTo>
                <a:lnTo>
                  <a:pt x="10616" y="21600"/>
                </a:lnTo>
                <a:lnTo>
                  <a:pt x="10979" y="19110"/>
                </a:lnTo>
                <a:lnTo>
                  <a:pt x="21528" y="19110"/>
                </a:lnTo>
                <a:cubicBezTo>
                  <a:pt x="21568" y="19110"/>
                  <a:pt x="21600" y="18910"/>
                  <a:pt x="21600" y="18662"/>
                </a:cubicBezTo>
                <a:lnTo>
                  <a:pt x="21600" y="448"/>
                </a:lnTo>
                <a:cubicBezTo>
                  <a:pt x="21600" y="200"/>
                  <a:pt x="21568" y="0"/>
                  <a:pt x="21528" y="0"/>
                </a:cubicBezTo>
                <a:lnTo>
                  <a:pt x="72" y="0"/>
                </a:lnTo>
                <a:close/>
              </a:path>
            </a:pathLst>
          </a:custGeom>
          <a:solidFill>
            <a:srgbClr val="EDEFF2"/>
          </a:solidFill>
          <a:ln>
            <a:noFill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ja-JP" altLang="en-US" sz="1760"/>
              <a:t>スポーツは競技ごとにそれぞれ異なる場所で行うため</a:t>
            </a:r>
            <a:endParaRPr lang="en-US" altLang="ja-JP" sz="1760"/>
          </a:p>
          <a:p>
            <a:pPr algn="ctr">
              <a:buClr>
                <a:srgbClr val="000000"/>
              </a:buClr>
              <a:buSzPts val="3600"/>
            </a:pPr>
            <a:r>
              <a:rPr lang="ja-JP" altLang="en-US" sz="1760"/>
              <a:t>個々にイベントを開催する</a:t>
            </a:r>
            <a:endParaRPr lang="en-US" altLang="ja-JP" sz="1760"/>
          </a:p>
        </p:txBody>
      </p:sp>
      <p:sp>
        <p:nvSpPr>
          <p:cNvPr id="303" name="Google Shape;303;p40"/>
          <p:cNvSpPr/>
          <p:nvPr/>
        </p:nvSpPr>
        <p:spPr>
          <a:xfrm rot="-5400000">
            <a:off x="9679020" y="3399757"/>
            <a:ext cx="1147046" cy="2136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959" y="0"/>
                </a:moveTo>
                <a:lnTo>
                  <a:pt x="10069" y="1981"/>
                </a:lnTo>
                <a:lnTo>
                  <a:pt x="574" y="1981"/>
                </a:lnTo>
                <a:cubicBezTo>
                  <a:pt x="257" y="1981"/>
                  <a:pt x="0" y="2119"/>
                  <a:pt x="0" y="2289"/>
                </a:cubicBezTo>
                <a:lnTo>
                  <a:pt x="0" y="21293"/>
                </a:lnTo>
                <a:cubicBezTo>
                  <a:pt x="0" y="21463"/>
                  <a:pt x="257" y="21600"/>
                  <a:pt x="574" y="21600"/>
                </a:cubicBezTo>
                <a:lnTo>
                  <a:pt x="21026" y="21600"/>
                </a:lnTo>
                <a:cubicBezTo>
                  <a:pt x="21343" y="21600"/>
                  <a:pt x="21600" y="21463"/>
                  <a:pt x="21600" y="21293"/>
                </a:cubicBezTo>
                <a:lnTo>
                  <a:pt x="21600" y="2289"/>
                </a:lnTo>
                <a:cubicBezTo>
                  <a:pt x="21600" y="2119"/>
                  <a:pt x="21343" y="1981"/>
                  <a:pt x="21026" y="1981"/>
                </a:cubicBezTo>
                <a:lnTo>
                  <a:pt x="15851" y="1981"/>
                </a:lnTo>
                <a:lnTo>
                  <a:pt x="12959" y="0"/>
                </a:lnTo>
                <a:close/>
              </a:path>
            </a:pathLst>
          </a:custGeom>
          <a:solidFill>
            <a:srgbClr val="EDEFF2"/>
          </a:solidFill>
          <a:ln>
            <a:noFill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0"/>
          <p:cNvSpPr/>
          <p:nvPr/>
        </p:nvSpPr>
        <p:spPr>
          <a:xfrm rot="-5400000">
            <a:off x="2131000" y="3487033"/>
            <a:ext cx="2096107" cy="40582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40" y="0"/>
                </a:moveTo>
                <a:cubicBezTo>
                  <a:pt x="152" y="0"/>
                  <a:pt x="0" y="79"/>
                  <a:pt x="0" y="176"/>
                </a:cubicBezTo>
                <a:lnTo>
                  <a:pt x="0" y="21424"/>
                </a:lnTo>
                <a:cubicBezTo>
                  <a:pt x="0" y="21521"/>
                  <a:pt x="152" y="21600"/>
                  <a:pt x="340" y="21600"/>
                </a:cubicBezTo>
                <a:lnTo>
                  <a:pt x="19533" y="21600"/>
                </a:lnTo>
                <a:cubicBezTo>
                  <a:pt x="19720" y="21600"/>
                  <a:pt x="19872" y="21521"/>
                  <a:pt x="19872" y="21424"/>
                </a:cubicBezTo>
                <a:lnTo>
                  <a:pt x="19872" y="16781"/>
                </a:lnTo>
                <a:lnTo>
                  <a:pt x="21600" y="15895"/>
                </a:lnTo>
                <a:lnTo>
                  <a:pt x="19872" y="15011"/>
                </a:lnTo>
                <a:lnTo>
                  <a:pt x="19872" y="176"/>
                </a:lnTo>
                <a:cubicBezTo>
                  <a:pt x="19872" y="79"/>
                  <a:pt x="19720" y="0"/>
                  <a:pt x="19533" y="0"/>
                </a:cubicBezTo>
                <a:lnTo>
                  <a:pt x="340" y="0"/>
                </a:lnTo>
                <a:close/>
              </a:path>
            </a:pathLst>
          </a:custGeom>
          <a:solidFill>
            <a:srgbClr val="EDEFF2"/>
          </a:solidFill>
          <a:ln>
            <a:noFill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endParaRPr sz="2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1228372" y="4952491"/>
            <a:ext cx="391656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2500"/>
            </a:pPr>
            <a:endParaRPr sz="400"/>
          </a:p>
        </p:txBody>
      </p:sp>
      <p:cxnSp>
        <p:nvCxnSpPr>
          <p:cNvPr id="306" name="Google Shape;306;p40"/>
          <p:cNvCxnSpPr/>
          <p:nvPr/>
        </p:nvCxnSpPr>
        <p:spPr>
          <a:xfrm>
            <a:off x="609600" y="758576"/>
            <a:ext cx="11002560" cy="0"/>
          </a:xfrm>
          <a:prstGeom prst="straightConnector1">
            <a:avLst/>
          </a:prstGeom>
          <a:noFill/>
          <a:ln w="50800" cap="flat" cmpd="sng">
            <a:solidFill>
              <a:srgbClr val="DCDEE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9" name="Google Shape;309;p40"/>
          <p:cNvSpPr txBox="1"/>
          <p:nvPr/>
        </p:nvSpPr>
        <p:spPr>
          <a:xfrm>
            <a:off x="772297" y="967100"/>
            <a:ext cx="1850640" cy="55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20" tIns="42660" rIns="85320" bIns="4266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-US" altLang="ja" sz="1520" b="1">
                <a:solidFill>
                  <a:srgbClr val="03243D"/>
                </a:solidFill>
              </a:rPr>
              <a:t>※</a:t>
            </a:r>
            <a:r>
              <a:rPr lang="ja" altLang="en-US" sz="1520" b="1">
                <a:solidFill>
                  <a:srgbClr val="03243D"/>
                </a:solidFill>
              </a:rPr>
              <a:t>コピーして</a:t>
            </a:r>
            <a:endParaRPr sz="1520" b="1">
              <a:solidFill>
                <a:srgbClr val="03243D"/>
              </a:solidFill>
            </a:endParaRPr>
          </a:p>
          <a:p>
            <a:pPr>
              <a:buClr>
                <a:srgbClr val="000000"/>
              </a:buClr>
              <a:buSzPts val="1900"/>
            </a:pPr>
            <a:r>
              <a:rPr lang="ja" altLang="en-US" sz="1520" b="1">
                <a:solidFill>
                  <a:srgbClr val="03243D"/>
                </a:solidFill>
              </a:rPr>
              <a:t>ご使用ください</a:t>
            </a:r>
            <a:endParaRPr sz="12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1433758" y="2234413"/>
            <a:ext cx="288432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000"/>
            </a:pPr>
            <a:r>
              <a:rPr lang="ja" altLang="en-US" sz="1520"/>
              <a:t>起点</a:t>
            </a:r>
            <a:endParaRPr sz="100"/>
          </a:p>
        </p:txBody>
      </p:sp>
      <p:sp>
        <p:nvSpPr>
          <p:cNvPr id="311" name="Google Shape;311;p40"/>
          <p:cNvSpPr txBox="1"/>
          <p:nvPr/>
        </p:nvSpPr>
        <p:spPr>
          <a:xfrm>
            <a:off x="7373538" y="2234413"/>
            <a:ext cx="288432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000"/>
            </a:pPr>
            <a:r>
              <a:rPr lang="ja" altLang="en-US" sz="1520"/>
              <a:t>定説</a:t>
            </a:r>
            <a:endParaRPr sz="100"/>
          </a:p>
        </p:txBody>
      </p:sp>
      <p:sp>
        <p:nvSpPr>
          <p:cNvPr id="312" name="Google Shape;312;p40"/>
          <p:cNvSpPr txBox="1"/>
          <p:nvPr/>
        </p:nvSpPr>
        <p:spPr>
          <a:xfrm>
            <a:off x="7373538" y="5395283"/>
            <a:ext cx="2884320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spAutoFit/>
          </a:bodyPr>
          <a:lstStyle/>
          <a:p>
            <a:pPr marL="0" lvl="1" algn="ctr">
              <a:buClr>
                <a:srgbClr val="000000"/>
              </a:buClr>
              <a:buSzPts val="3000"/>
            </a:pPr>
            <a:r>
              <a:rPr lang="ja" altLang="en-US" sz="1520"/>
              <a:t>逆説</a:t>
            </a:r>
            <a:endParaRPr sz="100"/>
          </a:p>
        </p:txBody>
      </p:sp>
      <p:sp>
        <p:nvSpPr>
          <p:cNvPr id="313" name="Google Shape;313;p40"/>
          <p:cNvSpPr/>
          <p:nvPr/>
        </p:nvSpPr>
        <p:spPr>
          <a:xfrm>
            <a:off x="9360301" y="3894440"/>
            <a:ext cx="1960560" cy="11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ja" altLang="en-US" sz="1600">
                <a:solidFill>
                  <a:schemeClr val="dk1"/>
                </a:solidFill>
              </a:rPr>
              <a:t>定説からどのように逆説につながるか</a:t>
            </a:r>
            <a:endParaRPr sz="160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3600"/>
            </a:pPr>
            <a:r>
              <a:rPr lang="ja" altLang="en-US" sz="1600">
                <a:solidFill>
                  <a:schemeClr val="dk1"/>
                </a:solidFill>
              </a:rPr>
              <a:t>理由や背景を書いてください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1149920" y="4631000"/>
            <a:ext cx="405816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480" tIns="30480" rIns="30480" bIns="30480" anchor="ctr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ja" altLang="en-US" sz="1600">
                <a:solidFill>
                  <a:schemeClr val="dk1"/>
                </a:solidFill>
              </a:rPr>
              <a:t>本来つながりにくい起点と逆説を</a:t>
            </a:r>
            <a:endParaRPr sz="160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3600"/>
            </a:pPr>
            <a:r>
              <a:rPr lang="ja" altLang="en-US" sz="1600">
                <a:solidFill>
                  <a:schemeClr val="dk1"/>
                </a:solidFill>
              </a:rPr>
              <a:t>どのようにつなげることができるか</a:t>
            </a:r>
            <a:endParaRPr sz="160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3600"/>
            </a:pPr>
            <a:r>
              <a:rPr lang="ja" altLang="en-US" sz="1600">
                <a:solidFill>
                  <a:schemeClr val="dk1"/>
                </a:solidFill>
              </a:rPr>
              <a:t>仕組みや施策や取り組みや理由について</a:t>
            </a:r>
            <a:endParaRPr sz="160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3600"/>
            </a:pPr>
            <a:r>
              <a:rPr lang="ja" altLang="en-US" sz="1600">
                <a:solidFill>
                  <a:schemeClr val="dk1"/>
                </a:solidFill>
              </a:rPr>
              <a:t>書いてください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" name="Google Shape;1038;p36">
            <a:extLst>
              <a:ext uri="{FF2B5EF4-FFF2-40B4-BE49-F238E27FC236}">
                <a16:creationId xmlns:a16="http://schemas.microsoft.com/office/drawing/2014/main" id="{3C7E784D-737A-BA88-BB34-CB4A3C69B25C}"/>
              </a:ext>
            </a:extLst>
          </p:cNvPr>
          <p:cNvSpPr/>
          <p:nvPr/>
        </p:nvSpPr>
        <p:spPr>
          <a:xfrm>
            <a:off x="681454" y="182025"/>
            <a:ext cx="2158560" cy="4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noAutofit/>
          </a:bodyPr>
          <a:lstStyle/>
          <a:p>
            <a:r>
              <a:rPr lang="en-US" altLang="ja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r>
              <a:rPr lang="ja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こちらのシートをコピーして</a:t>
            </a:r>
            <a:endParaRPr sz="11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ja" altLang="en-US" sz="11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編集すると便利です</a:t>
            </a:r>
            <a:endParaRPr sz="14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265</Words>
  <Application>Microsoft Macintosh PowerPoint</Application>
  <PresentationFormat>ワイド画面</PresentationFormat>
  <Paragraphs>57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デザイン演習５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デザイン演習５</dc:title>
  <dc:creator>202202018</dc:creator>
  <cp:lastModifiedBy>202202018</cp:lastModifiedBy>
  <cp:revision>2</cp:revision>
  <dcterms:created xsi:type="dcterms:W3CDTF">2023-10-02T05:55:11Z</dcterms:created>
  <dcterms:modified xsi:type="dcterms:W3CDTF">2023-10-02T06:27:49Z</dcterms:modified>
</cp:coreProperties>
</file>