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69" r:id="rId5"/>
    <p:sldId id="257" r:id="rId6"/>
    <p:sldId id="258" r:id="rId7"/>
    <p:sldId id="262" r:id="rId8"/>
    <p:sldId id="263" r:id="rId9"/>
    <p:sldId id="270" r:id="rId10"/>
    <p:sldId id="264" r:id="rId11"/>
    <p:sldId id="266" r:id="rId12"/>
    <p:sldId id="267" r:id="rId13"/>
    <p:sldId id="268" r:id="rId14"/>
    <p:sldId id="261"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smtClean="0"/>
              <a:t>マスタ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838200" y="365125"/>
            <a:ext cx="10515600" cy="58118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 テキストの書式設定</a:t>
            </a:r>
            <a:endParaRPr kumimoji="1" lang="ja-JP" altLang="en-US" dirty="0" smtClean="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endParaRPr kumimoji="1" lang="ja-JP" altLang="en-US" dirty="0" smtClean="0"/>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endParaRPr kumimoji="1" lang="ja-JP" altLang="en-US" dirty="0" smtClean="0"/>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dirty="0" smtClean="0"/>
              <a:t>マスタ タイトルの書式設定</a:t>
            </a:r>
            <a:endParaRPr kumimoji="1" lang="ja-JP" altLang="en-US" dirty="0"/>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smtClean="0"/>
              <a:t>マスタ テキストの書式設定</a:t>
            </a:r>
            <a:endParaRPr kumimoji="1" lang="ja-JP" altLang="en-US" dirty="0" smtClean="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8928E-AA9A-4D89-BC1F-A2C05AB4BD9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図形 3"/>
          <p:cNvPicPr>
            <a:picLocks noChangeAspect="1"/>
          </p:cNvPicPr>
          <p:nvPr/>
        </p:nvPicPr>
        <p:blipFill>
          <a:blip r:embed="rId1"/>
          <a:stretch>
            <a:fillRect/>
          </a:stretch>
        </p:blipFill>
        <p:spPr>
          <a:xfrm>
            <a:off x="3998595" y="1280795"/>
            <a:ext cx="7345680" cy="4644390"/>
          </a:xfrm>
          <a:prstGeom prst="rect">
            <a:avLst/>
          </a:prstGeom>
        </p:spPr>
      </p:pic>
      <p:sp>
        <p:nvSpPr>
          <p:cNvPr id="6" name="四角形 5"/>
          <p:cNvSpPr/>
          <p:nvPr/>
        </p:nvSpPr>
        <p:spPr>
          <a:xfrm>
            <a:off x="7092315" y="1842770"/>
            <a:ext cx="4381500" cy="54927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7" name="テキストボックス 6"/>
          <p:cNvSpPr txBox="1"/>
          <p:nvPr/>
        </p:nvSpPr>
        <p:spPr>
          <a:xfrm>
            <a:off x="7092315" y="654685"/>
            <a:ext cx="555625" cy="368300"/>
          </a:xfrm>
          <a:prstGeom prst="rect">
            <a:avLst/>
          </a:prstGeom>
          <a:noFill/>
        </p:spPr>
        <p:txBody>
          <a:bodyPr wrap="none" rtlCol="0">
            <a:spAutoFit/>
          </a:bodyPr>
          <a:p>
            <a:r>
              <a:rPr lang="ja-JP" altLang="en-US"/>
              <a:t>とる</a:t>
            </a:r>
            <a:endParaRPr lang="ja-JP" altLang="en-US"/>
          </a:p>
        </p:txBody>
      </p:sp>
      <p:cxnSp>
        <p:nvCxnSpPr>
          <p:cNvPr id="8" name="直線コネクタ 7"/>
          <p:cNvCxnSpPr/>
          <p:nvPr/>
        </p:nvCxnSpPr>
        <p:spPr>
          <a:xfrm>
            <a:off x="7238365" y="867410"/>
            <a:ext cx="168275" cy="87376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9" name="テキストボックス 8"/>
          <p:cNvSpPr txBox="1"/>
          <p:nvPr/>
        </p:nvSpPr>
        <p:spPr>
          <a:xfrm>
            <a:off x="716280" y="833755"/>
            <a:ext cx="2734945" cy="645160"/>
          </a:xfrm>
          <a:prstGeom prst="rect">
            <a:avLst/>
          </a:prstGeom>
          <a:noFill/>
        </p:spPr>
        <p:txBody>
          <a:bodyPr wrap="none" rtlCol="0">
            <a:spAutoFit/>
          </a:bodyPr>
          <a:p>
            <a:r>
              <a:rPr lang="ja-JP" altLang="en-US"/>
              <a:t>入力フォームのみグロナビ</a:t>
            </a:r>
            <a:endParaRPr lang="ja-JP" altLang="en-US"/>
          </a:p>
          <a:p>
            <a:r>
              <a:rPr lang="ja-JP" altLang="en-US"/>
              <a:t>ほかリンクをとる</a:t>
            </a:r>
            <a:endParaRPr lang="ja-JP" altLang="en-US"/>
          </a:p>
        </p:txBody>
      </p:sp>
      <p:sp>
        <p:nvSpPr>
          <p:cNvPr id="10" name="テキストボックス 9"/>
          <p:cNvSpPr txBox="1"/>
          <p:nvPr/>
        </p:nvSpPr>
        <p:spPr>
          <a:xfrm>
            <a:off x="275590" y="187325"/>
            <a:ext cx="5774690" cy="368300"/>
          </a:xfrm>
          <a:prstGeom prst="rect">
            <a:avLst/>
          </a:prstGeom>
          <a:noFill/>
        </p:spPr>
        <p:txBody>
          <a:bodyPr wrap="none" rtlCol="0">
            <a:spAutoFit/>
          </a:bodyPr>
          <a:p>
            <a:pPr algn="l"/>
            <a:r>
              <a:rPr lang="ja-JP" altLang="en-US"/>
              <a:t>https://www.xn--dckn0c3a4e6a4gwc5h3626dtmxc.jp/apply/</a:t>
            </a:r>
            <a:endParaRPr lang="ja-JP" altLang="en-US"/>
          </a:p>
        </p:txBody>
      </p:sp>
      <p:sp>
        <p:nvSpPr>
          <p:cNvPr id="2" name="テキストボックス 1"/>
          <p:cNvSpPr txBox="1"/>
          <p:nvPr/>
        </p:nvSpPr>
        <p:spPr>
          <a:xfrm>
            <a:off x="1210310" y="570230"/>
            <a:ext cx="309880" cy="368300"/>
          </a:xfrm>
          <a:prstGeom prst="rect">
            <a:avLst/>
          </a:prstGeom>
          <a:noFill/>
        </p:spPr>
        <p:txBody>
          <a:bodyPr wrap="none" rtlCol="0">
            <a:spAutoFit/>
          </a:bodyPr>
          <a:p>
            <a:endParaRPr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テキストボックス 3"/>
          <p:cNvSpPr txBox="1"/>
          <p:nvPr/>
        </p:nvSpPr>
        <p:spPr>
          <a:xfrm>
            <a:off x="144780" y="161290"/>
            <a:ext cx="4859020" cy="368300"/>
          </a:xfrm>
          <a:prstGeom prst="rect">
            <a:avLst/>
          </a:prstGeom>
          <a:noFill/>
        </p:spPr>
        <p:txBody>
          <a:bodyPr wrap="square" rtlCol="0">
            <a:spAutoFit/>
          </a:bodyPr>
          <a:p>
            <a:r>
              <a:rPr lang="ja-JP" altLang="en-US"/>
              <a:t>犯罪収益移転防止法</a:t>
            </a:r>
            <a:endParaRPr lang="ja-JP" altLang="en-US"/>
          </a:p>
        </p:txBody>
      </p:sp>
      <p:pic>
        <p:nvPicPr>
          <p:cNvPr id="5" name="コンテンツプレースホルダ 4"/>
          <p:cNvPicPr>
            <a:picLocks noChangeAspect="1"/>
          </p:cNvPicPr>
          <p:nvPr>
            <p:ph/>
          </p:nvPr>
        </p:nvPicPr>
        <p:blipFill>
          <a:blip r:embed="rId1"/>
          <a:stretch>
            <a:fillRect/>
          </a:stretch>
        </p:blipFill>
        <p:spPr>
          <a:xfrm>
            <a:off x="2866390" y="847090"/>
            <a:ext cx="9192895" cy="5812155"/>
          </a:xfrm>
          <a:prstGeom prst="rect">
            <a:avLst/>
          </a:prstGeom>
        </p:spPr>
      </p:pic>
      <p:sp>
        <p:nvSpPr>
          <p:cNvPr id="6" name="四角形 5"/>
          <p:cNvSpPr/>
          <p:nvPr/>
        </p:nvSpPr>
        <p:spPr>
          <a:xfrm>
            <a:off x="4201795" y="2100580"/>
            <a:ext cx="4572000" cy="56007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7" name="四角形 6"/>
          <p:cNvSpPr/>
          <p:nvPr/>
        </p:nvSpPr>
        <p:spPr>
          <a:xfrm>
            <a:off x="4272915" y="3011805"/>
            <a:ext cx="2117725" cy="22415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8" name="テキストボックス 7"/>
          <p:cNvSpPr txBox="1"/>
          <p:nvPr/>
        </p:nvSpPr>
        <p:spPr>
          <a:xfrm>
            <a:off x="144780" y="1419860"/>
            <a:ext cx="3390900" cy="922020"/>
          </a:xfrm>
          <a:prstGeom prst="rect">
            <a:avLst/>
          </a:prstGeom>
          <a:noFill/>
        </p:spPr>
        <p:txBody>
          <a:bodyPr wrap="square" rtlCol="0">
            <a:spAutoFit/>
          </a:bodyPr>
          <a:p>
            <a:r>
              <a:rPr lang="ja-JP" altLang="en-US"/>
              <a:t>新しい</a:t>
            </a:r>
            <a:endParaRPr lang="ja-JP" altLang="en-US"/>
          </a:p>
          <a:p>
            <a:r>
              <a:rPr lang="ja-JP" altLang="en-US"/>
              <a:t>中見出し</a:t>
            </a:r>
            <a:endParaRPr lang="ja-JP" altLang="en-US"/>
          </a:p>
          <a:p>
            <a:r>
              <a:rPr lang="ja-JP" altLang="en-US"/>
              <a:t>小見出しを反映</a:t>
            </a:r>
            <a:endParaRPr lang="ja-JP" altLang="en-US"/>
          </a:p>
        </p:txBody>
      </p:sp>
      <p:cxnSp>
        <p:nvCxnSpPr>
          <p:cNvPr id="9" name="直線コネクタ 8"/>
          <p:cNvCxnSpPr/>
          <p:nvPr/>
        </p:nvCxnSpPr>
        <p:spPr>
          <a:xfrm>
            <a:off x="1534795" y="1887855"/>
            <a:ext cx="2487295" cy="414655"/>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endCxn id="7" idx="1"/>
          </p:cNvCxnSpPr>
          <p:nvPr/>
        </p:nvCxnSpPr>
        <p:spPr>
          <a:xfrm>
            <a:off x="1661795" y="2014855"/>
            <a:ext cx="2611120" cy="110934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四角形 11"/>
          <p:cNvSpPr/>
          <p:nvPr/>
        </p:nvSpPr>
        <p:spPr>
          <a:xfrm>
            <a:off x="4535170" y="5027930"/>
            <a:ext cx="2205355" cy="86169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cxnSp>
        <p:nvCxnSpPr>
          <p:cNvPr id="13" name="直線コネクタ 12"/>
          <p:cNvCxnSpPr/>
          <p:nvPr/>
        </p:nvCxnSpPr>
        <p:spPr>
          <a:xfrm>
            <a:off x="2056130" y="4776470"/>
            <a:ext cx="2390775" cy="59055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テキストボックス 13"/>
          <p:cNvSpPr txBox="1"/>
          <p:nvPr/>
        </p:nvSpPr>
        <p:spPr>
          <a:xfrm>
            <a:off x="427355" y="4376420"/>
            <a:ext cx="2123440" cy="1476375"/>
          </a:xfrm>
          <a:prstGeom prst="rect">
            <a:avLst/>
          </a:prstGeom>
          <a:noFill/>
        </p:spPr>
        <p:txBody>
          <a:bodyPr wrap="none" rtlCol="0">
            <a:spAutoFit/>
          </a:bodyPr>
          <a:p>
            <a:pPr algn="l"/>
            <a:r>
              <a:rPr lang="ja-JP" altLang="en-US"/>
              <a:t>・運転免許証</a:t>
            </a:r>
            <a:endParaRPr lang="ja-JP" altLang="en-US"/>
          </a:p>
          <a:p>
            <a:pPr algn="l"/>
            <a:r>
              <a:rPr lang="ja-JP" altLang="en-US"/>
              <a:t>・健康保険証</a:t>
            </a:r>
            <a:endParaRPr lang="ja-JP" altLang="en-US"/>
          </a:p>
          <a:p>
            <a:pPr algn="l"/>
            <a:r>
              <a:rPr lang="ja-JP" altLang="en-US"/>
              <a:t>・国民年金手帳</a:t>
            </a:r>
            <a:endParaRPr lang="ja-JP" altLang="en-US"/>
          </a:p>
          <a:p>
            <a:pPr algn="l"/>
            <a:r>
              <a:rPr lang="ja-JP" altLang="en-US"/>
              <a:t>・マイナンバーカード</a:t>
            </a:r>
            <a:endParaRPr lang="ja-JP" altLang="en-US"/>
          </a:p>
          <a:p>
            <a:pPr algn="l"/>
            <a:r>
              <a:rPr lang="ja-JP" altLang="en-US"/>
              <a:t>・住民票</a:t>
            </a:r>
            <a:endParaRPr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テキストボックス 3"/>
          <p:cNvSpPr txBox="1"/>
          <p:nvPr/>
        </p:nvSpPr>
        <p:spPr>
          <a:xfrm>
            <a:off x="144780" y="161290"/>
            <a:ext cx="4859020" cy="1753235"/>
          </a:xfrm>
          <a:prstGeom prst="rect">
            <a:avLst/>
          </a:prstGeom>
          <a:noFill/>
        </p:spPr>
        <p:txBody>
          <a:bodyPr wrap="square" rtlCol="0">
            <a:spAutoFit/>
          </a:bodyPr>
          <a:p>
            <a:r>
              <a:rPr lang="ja-JP" altLang="en-US"/>
              <a:t>反社会的勢力排除に向けた取組み</a:t>
            </a:r>
            <a:endParaRPr lang="ja-JP" altLang="en-US"/>
          </a:p>
          <a:p>
            <a:endParaRPr lang="ja-JP" altLang="en-US"/>
          </a:p>
          <a:p>
            <a:r>
              <a:rPr lang="ja-JP" altLang="en-US"/>
              <a:t>文中の</a:t>
            </a:r>
            <a:endParaRPr lang="ja-JP" altLang="en-US"/>
          </a:p>
          <a:p>
            <a:r>
              <a:rPr lang="ja-JP" altLang="en-US"/>
              <a:t>当社を</a:t>
            </a:r>
            <a:endParaRPr lang="ja-JP" altLang="en-US"/>
          </a:p>
          <a:p>
            <a:r>
              <a:rPr lang="ja-JP" altLang="en-US"/>
              <a:t>弊社</a:t>
            </a:r>
            <a:endParaRPr lang="ja-JP" altLang="en-US"/>
          </a:p>
          <a:p>
            <a:r>
              <a:rPr lang="ja-JP" altLang="en-US"/>
              <a:t>に変更</a:t>
            </a:r>
            <a:endParaRPr lang="ja-JP" altLang="en-US"/>
          </a:p>
        </p:txBody>
      </p:sp>
      <p:pic>
        <p:nvPicPr>
          <p:cNvPr id="11" name="コンテンツプレースホルダ 10"/>
          <p:cNvPicPr>
            <a:picLocks noChangeAspect="1"/>
          </p:cNvPicPr>
          <p:nvPr>
            <p:ph/>
          </p:nvPr>
        </p:nvPicPr>
        <p:blipFill>
          <a:blip r:embed="rId1"/>
          <a:stretch>
            <a:fillRect/>
          </a:stretch>
        </p:blipFill>
        <p:spPr>
          <a:xfrm>
            <a:off x="4261485" y="1136015"/>
            <a:ext cx="7689850" cy="4861560"/>
          </a:xfrm>
          <a:prstGeom prst="rect">
            <a:avLst/>
          </a:prstGeom>
        </p:spPr>
      </p:pic>
      <p:sp>
        <p:nvSpPr>
          <p:cNvPr id="12" name="テキストボックス 11"/>
          <p:cNvSpPr txBox="1"/>
          <p:nvPr/>
        </p:nvSpPr>
        <p:spPr>
          <a:xfrm>
            <a:off x="875665" y="3208020"/>
            <a:ext cx="3390900" cy="922020"/>
          </a:xfrm>
          <a:prstGeom prst="rect">
            <a:avLst/>
          </a:prstGeom>
          <a:noFill/>
        </p:spPr>
        <p:txBody>
          <a:bodyPr wrap="square" rtlCol="0">
            <a:spAutoFit/>
          </a:bodyPr>
          <a:p>
            <a:r>
              <a:rPr lang="ja-JP" altLang="en-US"/>
              <a:t>新しい</a:t>
            </a:r>
            <a:endParaRPr lang="ja-JP" altLang="en-US"/>
          </a:p>
          <a:p>
            <a:r>
              <a:rPr lang="ja-JP" altLang="en-US"/>
              <a:t>中見出し設置</a:t>
            </a:r>
            <a:endParaRPr lang="ja-JP" altLang="en-US"/>
          </a:p>
          <a:p>
            <a:r>
              <a:rPr lang="ja-JP" altLang="en-US"/>
              <a:t>小見出しを反映</a:t>
            </a:r>
            <a:endParaRPr lang="ja-JP" altLang="en-US"/>
          </a:p>
        </p:txBody>
      </p:sp>
      <p:cxnSp>
        <p:nvCxnSpPr>
          <p:cNvPr id="13" name="直線コネクタ 12"/>
          <p:cNvCxnSpPr/>
          <p:nvPr/>
        </p:nvCxnSpPr>
        <p:spPr>
          <a:xfrm>
            <a:off x="2265680" y="3715385"/>
            <a:ext cx="2665730" cy="6731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2392680" y="3803015"/>
            <a:ext cx="2697480" cy="24447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テキストボックス 14"/>
          <p:cNvSpPr txBox="1"/>
          <p:nvPr/>
        </p:nvSpPr>
        <p:spPr>
          <a:xfrm>
            <a:off x="348615" y="4576445"/>
            <a:ext cx="4253230" cy="1014730"/>
          </a:xfrm>
          <a:prstGeom prst="rect">
            <a:avLst/>
          </a:prstGeom>
          <a:noFill/>
        </p:spPr>
        <p:txBody>
          <a:bodyPr wrap="none" rtlCol="0">
            <a:spAutoFit/>
          </a:bodyPr>
          <a:p>
            <a:pPr algn="l"/>
            <a:r>
              <a:rPr lang="ja-JP" altLang="en-US"/>
              <a:t>中見出し</a:t>
            </a:r>
            <a:endParaRPr lang="ja-JP" altLang="en-US"/>
          </a:p>
          <a:p>
            <a:pPr algn="l"/>
            <a:r>
              <a:rPr lang="ja-JP" altLang="en-US" b="1"/>
              <a:t>反社会的勢力排除に向けた取組み指針</a:t>
            </a:r>
            <a:endParaRPr lang="ja-JP" altLang="en-US"/>
          </a:p>
          <a:p>
            <a:pPr algn="l"/>
            <a:endParaRPr lang="ja-JP" altLang="en-US" sz="1200"/>
          </a:p>
          <a:p>
            <a:pPr algn="l"/>
            <a:r>
              <a:rPr lang="ja-JP" altLang="en-US" sz="1200"/>
              <a:t>弊社の反社会的勢力排除に向けた取組みをご案内いたします。</a:t>
            </a:r>
            <a:endParaRPr lang="ja-JP"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コンテンツプレースホルダ 6"/>
          <p:cNvPicPr>
            <a:picLocks noChangeAspect="1"/>
          </p:cNvPicPr>
          <p:nvPr/>
        </p:nvPicPr>
        <p:blipFill>
          <a:blip r:embed="rId1"/>
          <a:stretch>
            <a:fillRect/>
          </a:stretch>
        </p:blipFill>
        <p:spPr>
          <a:xfrm>
            <a:off x="2758440" y="756920"/>
            <a:ext cx="9192895" cy="5812155"/>
          </a:xfrm>
          <a:prstGeom prst="rect">
            <a:avLst/>
          </a:prstGeom>
        </p:spPr>
      </p:pic>
      <p:sp>
        <p:nvSpPr>
          <p:cNvPr id="9" name="テキストボックス 8"/>
          <p:cNvSpPr txBox="1"/>
          <p:nvPr/>
        </p:nvSpPr>
        <p:spPr>
          <a:xfrm>
            <a:off x="1005205" y="5285740"/>
            <a:ext cx="1918970" cy="645160"/>
          </a:xfrm>
          <a:prstGeom prst="rect">
            <a:avLst/>
          </a:prstGeom>
          <a:noFill/>
        </p:spPr>
        <p:txBody>
          <a:bodyPr wrap="none" rtlCol="0">
            <a:spAutoFit/>
          </a:bodyPr>
          <a:p>
            <a:r>
              <a:rPr lang="ja-JP" altLang="en-US"/>
              <a:t>行間せまいのでを</a:t>
            </a:r>
            <a:endParaRPr lang="ja-JP" altLang="en-US"/>
          </a:p>
          <a:p>
            <a:r>
              <a:rPr lang="ja-JP" altLang="en-US"/>
              <a:t>ほかとあわせる</a:t>
            </a:r>
            <a:endParaRPr lang="ja-JP" altLang="en-US"/>
          </a:p>
        </p:txBody>
      </p:sp>
      <p:cxnSp>
        <p:nvCxnSpPr>
          <p:cNvPr id="8" name="直線コネクタ 7"/>
          <p:cNvCxnSpPr/>
          <p:nvPr/>
        </p:nvCxnSpPr>
        <p:spPr>
          <a:xfrm>
            <a:off x="2094865" y="5433695"/>
            <a:ext cx="1640840"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テキストボックス 1"/>
          <p:cNvSpPr txBox="1"/>
          <p:nvPr/>
        </p:nvSpPr>
        <p:spPr>
          <a:xfrm>
            <a:off x="122555" y="262255"/>
            <a:ext cx="6556375" cy="2584450"/>
          </a:xfrm>
          <a:prstGeom prst="rect">
            <a:avLst/>
          </a:prstGeom>
          <a:noFill/>
        </p:spPr>
        <p:txBody>
          <a:bodyPr wrap="none" rtlCol="0">
            <a:spAutoFit/>
          </a:bodyPr>
          <a:p>
            <a:pPr algn="l"/>
            <a:r>
              <a:rPr lang="ja-JP" altLang="en-US"/>
              <a:t>利用規約</a:t>
            </a:r>
            <a:endParaRPr lang="ja-JP" altLang="en-US"/>
          </a:p>
          <a:p>
            <a:pPr algn="l"/>
            <a:endParaRPr lang="ja-JP" altLang="en-US"/>
          </a:p>
          <a:p>
            <a:pPr algn="l"/>
            <a:r>
              <a:rPr lang="ja-JP" altLang="en-US"/>
              <a:t>こちらのテキストをプライバシーポリシーのレイアウトを使って作成</a:t>
            </a:r>
            <a:endParaRPr lang="ja-JP" altLang="en-US"/>
          </a:p>
          <a:p>
            <a:pPr algn="l"/>
            <a:r>
              <a:rPr lang="ja-JP" altLang="en-US"/>
              <a:t>https://www.xn--dckn0c3a4e6a4gwc5hp749bmoua.jp/rule-sapporo/</a:t>
            </a:r>
            <a:endParaRPr lang="ja-JP" altLang="en-US"/>
          </a:p>
          <a:p>
            <a:pPr algn="l"/>
            <a:endParaRPr lang="ja-JP" altLang="en-US"/>
          </a:p>
          <a:p>
            <a:pPr algn="l"/>
            <a:r>
              <a:rPr lang="ja-JP" altLang="en-US"/>
              <a:t>文中の</a:t>
            </a:r>
            <a:endParaRPr lang="ja-JP" altLang="en-US"/>
          </a:p>
          <a:p>
            <a:pPr algn="l"/>
            <a:r>
              <a:rPr lang="ja-JP" altLang="en-US"/>
              <a:t>サテライト</a:t>
            </a:r>
            <a:endParaRPr lang="ja-JP" altLang="en-US"/>
          </a:p>
          <a:p>
            <a:pPr algn="l"/>
            <a:r>
              <a:rPr lang="ja-JP" altLang="en-US"/>
              <a:t>は株式会社ループス</a:t>
            </a:r>
            <a:endParaRPr lang="ja-JP" altLang="en-US"/>
          </a:p>
          <a:p>
            <a:pPr algn="l"/>
            <a:r>
              <a:rPr lang="ja-JP" altLang="en-US"/>
              <a:t>に変更</a:t>
            </a:r>
            <a:endParaRPr lang="ja-JP" altLang="en-US"/>
          </a:p>
        </p:txBody>
      </p:sp>
      <p:sp>
        <p:nvSpPr>
          <p:cNvPr id="14" name="テキストボックス 13"/>
          <p:cNvSpPr txBox="1"/>
          <p:nvPr/>
        </p:nvSpPr>
        <p:spPr>
          <a:xfrm>
            <a:off x="7661910" y="385445"/>
            <a:ext cx="3379470" cy="368300"/>
          </a:xfrm>
          <a:prstGeom prst="rect">
            <a:avLst/>
          </a:prstGeom>
          <a:noFill/>
        </p:spPr>
        <p:txBody>
          <a:bodyPr wrap="none" rtlCol="0">
            <a:spAutoFit/>
          </a:bodyPr>
          <a:p>
            <a:r>
              <a:rPr lang="ja-JP" altLang="en-US"/>
              <a:t>中見出しは新しいデザインを適用</a:t>
            </a:r>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コンテンツプレースホルダ 2"/>
          <p:cNvPicPr>
            <a:picLocks noChangeAspect="1"/>
          </p:cNvPicPr>
          <p:nvPr>
            <p:ph/>
          </p:nvPr>
        </p:nvPicPr>
        <p:blipFill>
          <a:blip r:embed="rId1"/>
          <a:stretch>
            <a:fillRect/>
          </a:stretch>
        </p:blipFill>
        <p:spPr>
          <a:xfrm>
            <a:off x="3986530" y="1242060"/>
            <a:ext cx="7859395" cy="4968875"/>
          </a:xfrm>
          <a:prstGeom prst="rect">
            <a:avLst/>
          </a:prstGeom>
        </p:spPr>
      </p:pic>
      <p:sp>
        <p:nvSpPr>
          <p:cNvPr id="6" name="四角形 5"/>
          <p:cNvSpPr/>
          <p:nvPr/>
        </p:nvSpPr>
        <p:spPr>
          <a:xfrm>
            <a:off x="3905250" y="2459355"/>
            <a:ext cx="8034655" cy="344805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7" name="テキストボックス 6"/>
          <p:cNvSpPr txBox="1"/>
          <p:nvPr/>
        </p:nvSpPr>
        <p:spPr>
          <a:xfrm>
            <a:off x="1358265" y="1633220"/>
            <a:ext cx="555625" cy="368300"/>
          </a:xfrm>
          <a:prstGeom prst="rect">
            <a:avLst/>
          </a:prstGeom>
          <a:noFill/>
        </p:spPr>
        <p:txBody>
          <a:bodyPr wrap="none" rtlCol="0">
            <a:spAutoFit/>
          </a:bodyPr>
          <a:p>
            <a:r>
              <a:rPr lang="ja-JP" altLang="en-US"/>
              <a:t>とる</a:t>
            </a:r>
            <a:endParaRPr lang="ja-JP" altLang="en-US"/>
          </a:p>
        </p:txBody>
      </p:sp>
      <p:cxnSp>
        <p:nvCxnSpPr>
          <p:cNvPr id="8" name="直線コネクタ 7"/>
          <p:cNvCxnSpPr/>
          <p:nvPr/>
        </p:nvCxnSpPr>
        <p:spPr>
          <a:xfrm>
            <a:off x="1913890" y="1891030"/>
            <a:ext cx="1837690" cy="84010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9" name="テキストボックス 8"/>
          <p:cNvSpPr txBox="1"/>
          <p:nvPr/>
        </p:nvSpPr>
        <p:spPr>
          <a:xfrm>
            <a:off x="716280" y="833755"/>
            <a:ext cx="2734945" cy="645160"/>
          </a:xfrm>
          <a:prstGeom prst="rect">
            <a:avLst/>
          </a:prstGeom>
          <a:noFill/>
        </p:spPr>
        <p:txBody>
          <a:bodyPr wrap="none" rtlCol="0">
            <a:spAutoFit/>
          </a:bodyPr>
          <a:p>
            <a:r>
              <a:rPr lang="ja-JP" altLang="en-US"/>
              <a:t>入力フォームのみグロナビ</a:t>
            </a:r>
            <a:endParaRPr lang="ja-JP" altLang="en-US"/>
          </a:p>
          <a:p>
            <a:r>
              <a:rPr lang="ja-JP" altLang="en-US"/>
              <a:t>ほかリンクをとる</a:t>
            </a:r>
            <a:endParaRPr lang="ja-JP" altLang="en-US"/>
          </a:p>
        </p:txBody>
      </p:sp>
      <p:sp>
        <p:nvSpPr>
          <p:cNvPr id="10" name="テキストボックス 9"/>
          <p:cNvSpPr txBox="1"/>
          <p:nvPr/>
        </p:nvSpPr>
        <p:spPr>
          <a:xfrm>
            <a:off x="275590" y="187325"/>
            <a:ext cx="5774690" cy="368300"/>
          </a:xfrm>
          <a:prstGeom prst="rect">
            <a:avLst/>
          </a:prstGeom>
          <a:noFill/>
        </p:spPr>
        <p:txBody>
          <a:bodyPr wrap="none" rtlCol="0">
            <a:spAutoFit/>
          </a:bodyPr>
          <a:p>
            <a:pPr algn="l"/>
            <a:r>
              <a:rPr lang="ja-JP" altLang="en-US"/>
              <a:t>https://www.xn--dckn0c3a4e6a4gwc5h3626dtmxc.jp/apply/</a:t>
            </a:r>
            <a:endParaRPr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テキストボックス 4"/>
          <p:cNvSpPr txBox="1"/>
          <p:nvPr/>
        </p:nvSpPr>
        <p:spPr>
          <a:xfrm>
            <a:off x="275590" y="187325"/>
            <a:ext cx="5774690" cy="645160"/>
          </a:xfrm>
          <a:prstGeom prst="rect">
            <a:avLst/>
          </a:prstGeom>
          <a:noFill/>
        </p:spPr>
        <p:txBody>
          <a:bodyPr wrap="none" rtlCol="0">
            <a:spAutoFit/>
          </a:bodyPr>
          <a:p>
            <a:pPr algn="l"/>
            <a:r>
              <a:rPr lang="ja-JP" altLang="en-US"/>
              <a:t>https://www.xn--dckn0c3a4e6a4gwc5h3626dtmxc.jp/apply/</a:t>
            </a:r>
            <a:endParaRPr lang="ja-JP" altLang="en-US"/>
          </a:p>
          <a:p>
            <a:pPr algn="l"/>
            <a:endParaRPr lang="ja-JP" altLang="en-US"/>
          </a:p>
        </p:txBody>
      </p:sp>
      <p:pic>
        <p:nvPicPr>
          <p:cNvPr id="3" name="コンテンツプレースホルダ 2"/>
          <p:cNvPicPr>
            <a:picLocks noChangeAspect="1"/>
          </p:cNvPicPr>
          <p:nvPr>
            <p:ph/>
          </p:nvPr>
        </p:nvPicPr>
        <p:blipFill>
          <a:blip r:embed="rId1"/>
          <a:stretch>
            <a:fillRect/>
          </a:stretch>
        </p:blipFill>
        <p:spPr>
          <a:xfrm>
            <a:off x="3361055" y="1256665"/>
            <a:ext cx="8368030" cy="5290820"/>
          </a:xfrm>
          <a:prstGeom prst="rect">
            <a:avLst/>
          </a:prstGeom>
        </p:spPr>
      </p:pic>
      <p:sp>
        <p:nvSpPr>
          <p:cNvPr id="4" name="四角形 3"/>
          <p:cNvSpPr/>
          <p:nvPr/>
        </p:nvSpPr>
        <p:spPr>
          <a:xfrm>
            <a:off x="4761865" y="3878580"/>
            <a:ext cx="3175000" cy="65595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solidFill>
                <a:schemeClr val="accent1"/>
              </a:solidFill>
            </a:endParaRPr>
          </a:p>
        </p:txBody>
      </p:sp>
      <p:cxnSp>
        <p:nvCxnSpPr>
          <p:cNvPr id="6" name="直線コネクタ 5"/>
          <p:cNvCxnSpPr>
            <a:stCxn id="7" idx="3"/>
          </p:cNvCxnSpPr>
          <p:nvPr/>
        </p:nvCxnSpPr>
        <p:spPr>
          <a:xfrm>
            <a:off x="1687830" y="3808095"/>
            <a:ext cx="3084830" cy="26352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7" name="テキストボックス 6"/>
          <p:cNvSpPr txBox="1"/>
          <p:nvPr/>
        </p:nvSpPr>
        <p:spPr>
          <a:xfrm>
            <a:off x="1132205" y="3623945"/>
            <a:ext cx="555625" cy="368300"/>
          </a:xfrm>
          <a:prstGeom prst="rect">
            <a:avLst/>
          </a:prstGeom>
          <a:noFill/>
        </p:spPr>
        <p:txBody>
          <a:bodyPr wrap="none" rtlCol="0">
            <a:spAutoFit/>
          </a:bodyPr>
          <a:p>
            <a:r>
              <a:rPr lang="ja-JP" altLang="en-US"/>
              <a:t>とる</a:t>
            </a:r>
            <a:endParaRPr lang="ja-JP" altLang="en-US"/>
          </a:p>
        </p:txBody>
      </p:sp>
      <p:cxnSp>
        <p:nvCxnSpPr>
          <p:cNvPr id="8" name="直線コネクタ 7"/>
          <p:cNvCxnSpPr/>
          <p:nvPr/>
        </p:nvCxnSpPr>
        <p:spPr>
          <a:xfrm>
            <a:off x="2348865" y="1666240"/>
            <a:ext cx="2402840" cy="195770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9" name="四角形 8"/>
          <p:cNvSpPr/>
          <p:nvPr/>
        </p:nvSpPr>
        <p:spPr>
          <a:xfrm>
            <a:off x="4603115" y="3158490"/>
            <a:ext cx="2614295" cy="365125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solidFill>
                <a:schemeClr val="accent1"/>
              </a:solidFill>
            </a:endParaRPr>
          </a:p>
        </p:txBody>
      </p:sp>
      <p:sp>
        <p:nvSpPr>
          <p:cNvPr id="10" name="テキストボックス 9"/>
          <p:cNvSpPr txBox="1"/>
          <p:nvPr/>
        </p:nvSpPr>
        <p:spPr>
          <a:xfrm>
            <a:off x="275590" y="1189990"/>
            <a:ext cx="4760595" cy="1198880"/>
          </a:xfrm>
          <a:prstGeom prst="rect">
            <a:avLst/>
          </a:prstGeom>
          <a:noFill/>
        </p:spPr>
        <p:txBody>
          <a:bodyPr wrap="none" rtlCol="0">
            <a:spAutoFit/>
          </a:bodyPr>
          <a:p>
            <a:pPr algn="l"/>
            <a:r>
              <a:rPr lang="ja-JP" altLang="en-US"/>
              <a:t>項目、必須、フォーム</a:t>
            </a:r>
            <a:endParaRPr lang="ja-JP" altLang="en-US"/>
          </a:p>
          <a:p>
            <a:pPr algn="l"/>
            <a:r>
              <a:rPr lang="ja-JP" altLang="en-US"/>
              <a:t>罫線、など</a:t>
            </a:r>
            <a:endParaRPr lang="ja-JP" altLang="en-US"/>
          </a:p>
          <a:p>
            <a:pPr algn="l"/>
            <a:r>
              <a:rPr lang="ja-JP" altLang="en-US"/>
              <a:t>別店舗のお申し込みと同じスタイルに</a:t>
            </a:r>
            <a:endParaRPr lang="ja-JP" altLang="en-US"/>
          </a:p>
          <a:p>
            <a:pPr algn="l"/>
            <a:r>
              <a:rPr lang="ja-JP" altLang="en-US"/>
              <a:t>https://loopsosaka.sakura.ne.jp/testosaka/order/</a:t>
            </a:r>
            <a:endParaRPr lang="ja-JP" altLang="en-US"/>
          </a:p>
        </p:txBody>
      </p:sp>
      <p:sp>
        <p:nvSpPr>
          <p:cNvPr id="11" name="テキストボックス 10"/>
          <p:cNvSpPr txBox="1"/>
          <p:nvPr/>
        </p:nvSpPr>
        <p:spPr>
          <a:xfrm>
            <a:off x="359410" y="4745990"/>
            <a:ext cx="6661785" cy="1476375"/>
          </a:xfrm>
          <a:prstGeom prst="rect">
            <a:avLst/>
          </a:prstGeom>
          <a:noFill/>
        </p:spPr>
        <p:txBody>
          <a:bodyPr wrap="square" rtlCol="0">
            <a:spAutoFit/>
          </a:bodyPr>
          <a:p>
            <a:r>
              <a:rPr lang="ja-JP" altLang="en-US"/>
              <a:t>中見出し説明文</a:t>
            </a:r>
            <a:endParaRPr lang="ja-JP" altLang="en-US"/>
          </a:p>
          <a:p>
            <a:endParaRPr lang="ja-JP" altLang="en-US"/>
          </a:p>
          <a:p>
            <a:r>
              <a:rPr lang="ja-JP" altLang="en-US"/>
              <a:t>各プランのお申し込みはこちらからお願いいたします。</a:t>
            </a:r>
            <a:endParaRPr lang="ja-JP" altLang="en-US"/>
          </a:p>
          <a:p>
            <a:r>
              <a:rPr lang="ja-JP" altLang="en-US"/>
              <a:t>内容を確認後、弊社スタッフから折り返しメールにて手続きのご案内をいたします。</a:t>
            </a:r>
            <a:endParaRPr lang="ja-JP" altLang="en-US"/>
          </a:p>
        </p:txBody>
      </p:sp>
      <p:cxnSp>
        <p:nvCxnSpPr>
          <p:cNvPr id="12" name="直線コネクタ 11"/>
          <p:cNvCxnSpPr/>
          <p:nvPr/>
        </p:nvCxnSpPr>
        <p:spPr>
          <a:xfrm flipV="1">
            <a:off x="1417955" y="2978785"/>
            <a:ext cx="3439160" cy="1830705"/>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H="1">
            <a:off x="5545455" y="586740"/>
            <a:ext cx="2624455" cy="202120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テキストボックス 13"/>
          <p:cNvSpPr txBox="1"/>
          <p:nvPr/>
        </p:nvSpPr>
        <p:spPr>
          <a:xfrm>
            <a:off x="7661910" y="385445"/>
            <a:ext cx="3379470" cy="368300"/>
          </a:xfrm>
          <a:prstGeom prst="rect">
            <a:avLst/>
          </a:prstGeom>
          <a:noFill/>
        </p:spPr>
        <p:txBody>
          <a:bodyPr wrap="none" rtlCol="0">
            <a:spAutoFit/>
          </a:bodyPr>
          <a:p>
            <a:r>
              <a:rPr lang="ja-JP" altLang="en-US"/>
              <a:t>中見出しは新しいデザインを適用</a:t>
            </a:r>
            <a:endParaRPr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コンテンツプレースホルダ 3"/>
          <p:cNvPicPr>
            <a:picLocks noChangeAspect="1"/>
          </p:cNvPicPr>
          <p:nvPr>
            <p:ph/>
          </p:nvPr>
        </p:nvPicPr>
        <p:blipFill>
          <a:blip r:embed="rId1"/>
          <a:stretch>
            <a:fillRect/>
          </a:stretch>
        </p:blipFill>
        <p:spPr>
          <a:xfrm>
            <a:off x="4768215" y="670560"/>
            <a:ext cx="7035165" cy="4523740"/>
          </a:xfrm>
          <a:prstGeom prst="rect">
            <a:avLst/>
          </a:prstGeom>
        </p:spPr>
      </p:pic>
      <p:cxnSp>
        <p:nvCxnSpPr>
          <p:cNvPr id="6" name="直線コネクタ 5"/>
          <p:cNvCxnSpPr/>
          <p:nvPr/>
        </p:nvCxnSpPr>
        <p:spPr>
          <a:xfrm flipV="1">
            <a:off x="2465705" y="4512945"/>
            <a:ext cx="4296410" cy="14859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1894205" y="3846195"/>
            <a:ext cx="4359910" cy="2540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8" name="テキストボックス 7"/>
          <p:cNvSpPr txBox="1"/>
          <p:nvPr/>
        </p:nvSpPr>
        <p:spPr>
          <a:xfrm>
            <a:off x="645160" y="3401695"/>
            <a:ext cx="1640205" cy="368300"/>
          </a:xfrm>
          <a:prstGeom prst="rect">
            <a:avLst/>
          </a:prstGeom>
          <a:noFill/>
        </p:spPr>
        <p:txBody>
          <a:bodyPr wrap="none" rtlCol="0">
            <a:spAutoFit/>
          </a:bodyPr>
          <a:p>
            <a:pPr algn="l"/>
            <a:r>
              <a:rPr lang="ja-JP" altLang="en-US"/>
              <a:t>#0A2D88　太字</a:t>
            </a:r>
            <a:endParaRPr lang="ja-JP" altLang="en-US"/>
          </a:p>
        </p:txBody>
      </p:sp>
      <p:sp>
        <p:nvSpPr>
          <p:cNvPr id="9" name="テキストボックス 8"/>
          <p:cNvSpPr txBox="1"/>
          <p:nvPr/>
        </p:nvSpPr>
        <p:spPr>
          <a:xfrm>
            <a:off x="1724660" y="4703445"/>
            <a:ext cx="1010285" cy="368300"/>
          </a:xfrm>
          <a:prstGeom prst="rect">
            <a:avLst/>
          </a:prstGeom>
          <a:noFill/>
        </p:spPr>
        <p:txBody>
          <a:bodyPr wrap="none" rtlCol="0">
            <a:spAutoFit/>
          </a:bodyPr>
          <a:p>
            <a:pPr algn="l"/>
            <a:r>
              <a:rPr lang="ja-JP" altLang="en-US"/>
              <a:t>#DC1F03</a:t>
            </a:r>
            <a:endParaRPr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テキストボックス 4"/>
          <p:cNvSpPr txBox="1"/>
          <p:nvPr/>
        </p:nvSpPr>
        <p:spPr>
          <a:xfrm>
            <a:off x="299085" y="1579245"/>
            <a:ext cx="4750435" cy="3046095"/>
          </a:xfrm>
          <a:prstGeom prst="rect">
            <a:avLst/>
          </a:prstGeom>
          <a:noFill/>
        </p:spPr>
        <p:txBody>
          <a:bodyPr wrap="square" rtlCol="0" anchor="t">
            <a:spAutoFit/>
          </a:bodyPr>
          <a:p>
            <a:r>
              <a:rPr lang="ja-JP" altLang="en-US" sz="1200" b="1"/>
              <a:t>お申し込みありがとうございました</a:t>
            </a:r>
            <a:endParaRPr lang="ja-JP" altLang="en-US" sz="1200"/>
          </a:p>
          <a:p>
            <a:endParaRPr lang="ja-JP" altLang="en-US" sz="1200"/>
          </a:p>
          <a:p>
            <a:endParaRPr lang="ja-JP" altLang="en-US" sz="1200"/>
          </a:p>
          <a:p>
            <a:r>
              <a:rPr lang="ja-JP" altLang="en-US" sz="1200"/>
              <a:t>送信完了いたしました。</a:t>
            </a:r>
            <a:endParaRPr lang="ja-JP" altLang="en-US" sz="1200"/>
          </a:p>
          <a:p>
            <a:r>
              <a:rPr lang="ja-JP" altLang="en-US" sz="1200"/>
              <a:t>お申し込みありがとうございます。</a:t>
            </a:r>
            <a:endParaRPr lang="ja-JP" altLang="en-US" sz="1200"/>
          </a:p>
          <a:p>
            <a:r>
              <a:rPr lang="ja-JP" altLang="en-US" sz="1200"/>
              <a:t>内容を確認後、お申し込みの手続きを担当からご案内いたします。</a:t>
            </a:r>
            <a:endParaRPr lang="ja-JP" altLang="en-US" sz="1200"/>
          </a:p>
          <a:p>
            <a:endParaRPr lang="ja-JP" altLang="en-US" sz="1200"/>
          </a:p>
          <a:p>
            <a:r>
              <a:rPr lang="ja-JP" altLang="en-US" sz="1200"/>
              <a:t>【ご確認ください】</a:t>
            </a:r>
            <a:endParaRPr lang="ja-JP" altLang="en-US" sz="1200"/>
          </a:p>
          <a:p>
            <a:r>
              <a:rPr lang="ja-JP" altLang="en-US" sz="1200"/>
              <a:t>自動返信メールが送信直後に届いていない場合は、</a:t>
            </a:r>
            <a:endParaRPr lang="ja-JP" altLang="en-US" sz="1200"/>
          </a:p>
          <a:p>
            <a:r>
              <a:rPr lang="ja-JP" altLang="en-US" sz="1200"/>
              <a:t>メールの迷惑フォルダに振り分けられている可能性があります。</a:t>
            </a:r>
            <a:endParaRPr lang="ja-JP" altLang="en-US" sz="1200"/>
          </a:p>
          <a:p>
            <a:r>
              <a:rPr lang="ja-JP" altLang="en-US" sz="1200"/>
              <a:t>お手数ですが迷惑フォルダをご確認いただけますと幸いです。</a:t>
            </a:r>
            <a:endParaRPr lang="ja-JP" altLang="en-US" sz="1200"/>
          </a:p>
          <a:p>
            <a:endParaRPr lang="ja-JP" altLang="en-US" sz="1200"/>
          </a:p>
          <a:p>
            <a:r>
              <a:rPr lang="ja-JP" altLang="en-US" sz="1200"/>
              <a:t>迷惑フォルダにない場合は、お手数ですが再度仮申込みいただくか下記メールまでご連絡お願いいたします。</a:t>
            </a:r>
            <a:endParaRPr lang="ja-JP" altLang="en-US" sz="1200"/>
          </a:p>
          <a:p>
            <a:endParaRPr lang="ja-JP" altLang="en-US" sz="1200"/>
          </a:p>
          <a:p>
            <a:r>
              <a:rPr lang="ja-JP" altLang="en-US" sz="1200"/>
              <a:t>ご連絡先：shibuya@satevir.com</a:t>
            </a:r>
            <a:endParaRPr lang="ja-JP" altLang="en-US" sz="1200"/>
          </a:p>
        </p:txBody>
      </p:sp>
      <p:sp>
        <p:nvSpPr>
          <p:cNvPr id="2" name="テキストボックス 1"/>
          <p:cNvSpPr txBox="1"/>
          <p:nvPr/>
        </p:nvSpPr>
        <p:spPr>
          <a:xfrm>
            <a:off x="570865" y="486410"/>
            <a:ext cx="2225675" cy="368300"/>
          </a:xfrm>
          <a:prstGeom prst="rect">
            <a:avLst/>
          </a:prstGeom>
          <a:noFill/>
        </p:spPr>
        <p:txBody>
          <a:bodyPr wrap="none" rtlCol="0">
            <a:spAutoFit/>
          </a:bodyPr>
          <a:p>
            <a:r>
              <a:rPr lang="ja-JP" altLang="en-US"/>
              <a:t>お申し込み 送信完了</a:t>
            </a:r>
            <a:endParaRPr lang="ja-JP" altLang="en-US"/>
          </a:p>
        </p:txBody>
      </p:sp>
      <p:pic>
        <p:nvPicPr>
          <p:cNvPr id="3" name="コンテンツプレースホルダ 2"/>
          <p:cNvPicPr>
            <a:picLocks noChangeAspect="1"/>
          </p:cNvPicPr>
          <p:nvPr>
            <p:ph/>
          </p:nvPr>
        </p:nvPicPr>
        <p:blipFill>
          <a:blip r:embed="rId1"/>
          <a:stretch>
            <a:fillRect/>
          </a:stretch>
        </p:blipFill>
        <p:spPr>
          <a:xfrm>
            <a:off x="5049520" y="1102995"/>
            <a:ext cx="6462395" cy="4155440"/>
          </a:xfrm>
          <a:prstGeom prst="rect">
            <a:avLst/>
          </a:prstGeom>
        </p:spPr>
      </p:pic>
      <p:sp>
        <p:nvSpPr>
          <p:cNvPr id="4" name="四角形 3"/>
          <p:cNvSpPr/>
          <p:nvPr/>
        </p:nvSpPr>
        <p:spPr>
          <a:xfrm>
            <a:off x="5389245" y="2974340"/>
            <a:ext cx="4213225" cy="85217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cxnSp>
        <p:nvCxnSpPr>
          <p:cNvPr id="6" name="直線コネクタ 5"/>
          <p:cNvCxnSpPr/>
          <p:nvPr/>
        </p:nvCxnSpPr>
        <p:spPr>
          <a:xfrm>
            <a:off x="2592705" y="1729740"/>
            <a:ext cx="3099435" cy="144653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2890520" y="3590925"/>
            <a:ext cx="2857500" cy="31369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8" name="四角形 7"/>
          <p:cNvSpPr/>
          <p:nvPr/>
        </p:nvSpPr>
        <p:spPr>
          <a:xfrm>
            <a:off x="940435" y="5047615"/>
            <a:ext cx="2577465" cy="325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sz="1200">
                <a:solidFill>
                  <a:schemeClr val="accent1"/>
                </a:solidFill>
              </a:rPr>
              <a:t>トップページへ戻る</a:t>
            </a:r>
            <a:endParaRPr lang="ja-JP" altLang="en-US" sz="1200">
              <a:solidFill>
                <a:schemeClr val="accent1"/>
              </a:solidFill>
            </a:endParaRPr>
          </a:p>
        </p:txBody>
      </p:sp>
      <p:sp>
        <p:nvSpPr>
          <p:cNvPr id="9" name="テキストボックス 8"/>
          <p:cNvSpPr txBox="1"/>
          <p:nvPr/>
        </p:nvSpPr>
        <p:spPr>
          <a:xfrm>
            <a:off x="860425" y="5787390"/>
            <a:ext cx="10470515" cy="645160"/>
          </a:xfrm>
          <a:prstGeom prst="rect">
            <a:avLst/>
          </a:prstGeom>
          <a:noFill/>
        </p:spPr>
        <p:txBody>
          <a:bodyPr wrap="square" rtlCol="0">
            <a:spAutoFit/>
          </a:bodyPr>
          <a:p>
            <a:r>
              <a:rPr lang="ja-JP" altLang="en-US"/>
              <a:t>戻るボタン参考</a:t>
            </a:r>
            <a:endParaRPr lang="ja-JP" altLang="en-US"/>
          </a:p>
          <a:p>
            <a:r>
              <a:rPr lang="ja-JP" altLang="en-US"/>
              <a:t>https://www.xn--dckn0c3a4e6a4gwc5h3626dtmxc.jp/editorial/mobilecoupon.html　　最下部にあります</a:t>
            </a:r>
            <a:endParaRPr lang="ja-JP" altLang="en-US"/>
          </a:p>
        </p:txBody>
      </p:sp>
      <p:cxnSp>
        <p:nvCxnSpPr>
          <p:cNvPr id="10" name="直線コネクタ 9"/>
          <p:cNvCxnSpPr/>
          <p:nvPr/>
        </p:nvCxnSpPr>
        <p:spPr>
          <a:xfrm flipV="1">
            <a:off x="1400175" y="5428615"/>
            <a:ext cx="257810" cy="32512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H="1">
            <a:off x="6350000" y="1102995"/>
            <a:ext cx="2624455" cy="202120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テキストボックス 13"/>
          <p:cNvSpPr txBox="1"/>
          <p:nvPr/>
        </p:nvSpPr>
        <p:spPr>
          <a:xfrm>
            <a:off x="8466455" y="901700"/>
            <a:ext cx="3379470" cy="368300"/>
          </a:xfrm>
          <a:prstGeom prst="rect">
            <a:avLst/>
          </a:prstGeom>
          <a:noFill/>
        </p:spPr>
        <p:txBody>
          <a:bodyPr wrap="none" rtlCol="0">
            <a:spAutoFit/>
          </a:bodyPr>
          <a:p>
            <a:r>
              <a:rPr lang="ja-JP" altLang="en-US"/>
              <a:t>中見出しは新しいデザインを適用</a:t>
            </a:r>
            <a:endParaRPr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テキストボックス 1"/>
          <p:cNvSpPr txBox="1"/>
          <p:nvPr/>
        </p:nvSpPr>
        <p:spPr>
          <a:xfrm>
            <a:off x="245745" y="228600"/>
            <a:ext cx="5185410" cy="3415030"/>
          </a:xfrm>
          <a:prstGeom prst="rect">
            <a:avLst/>
          </a:prstGeom>
          <a:noFill/>
        </p:spPr>
        <p:txBody>
          <a:bodyPr wrap="none" rtlCol="0">
            <a:spAutoFit/>
          </a:bodyPr>
          <a:p>
            <a:pPr algn="l"/>
            <a:r>
              <a:rPr lang="ja-JP" altLang="en-US"/>
              <a:t>最新情報　一覧</a:t>
            </a:r>
            <a:endParaRPr lang="ja-JP" altLang="en-US"/>
          </a:p>
          <a:p>
            <a:pPr algn="l"/>
            <a:endParaRPr lang="ja-JP" altLang="en-US"/>
          </a:p>
          <a:p>
            <a:pPr algn="l"/>
            <a:r>
              <a:rPr lang="ja-JP" altLang="en-US"/>
              <a:t>レイアウト参考</a:t>
            </a:r>
            <a:endParaRPr lang="ja-JP" altLang="en-US"/>
          </a:p>
          <a:p>
            <a:pPr algn="l"/>
            <a:r>
              <a:rPr lang="ja-JP" altLang="en-US"/>
              <a:t>https://aupay.wallet.auone.jp/announce/</a:t>
            </a:r>
            <a:endParaRPr lang="ja-JP" altLang="en-US"/>
          </a:p>
          <a:p>
            <a:pPr algn="l"/>
            <a:endParaRPr lang="ja-JP" altLang="en-US"/>
          </a:p>
          <a:p>
            <a:pPr algn="l"/>
            <a:endParaRPr lang="ja-JP" altLang="en-US"/>
          </a:p>
          <a:p>
            <a:pPr algn="l"/>
            <a:endParaRPr lang="ja-JP" altLang="en-US"/>
          </a:p>
          <a:p>
            <a:pPr algn="l"/>
            <a:r>
              <a:rPr lang="ja-JP" altLang="en-US"/>
              <a:t>文字サイズは、すべて本文文字で</a:t>
            </a:r>
            <a:endParaRPr lang="ja-JP" altLang="en-US"/>
          </a:p>
          <a:p>
            <a:pPr algn="l"/>
            <a:endParaRPr lang="ja-JP" altLang="en-US"/>
          </a:p>
          <a:p>
            <a:pPr algn="l"/>
            <a:endParaRPr lang="ja-JP" altLang="en-US"/>
          </a:p>
          <a:p>
            <a:pPr algn="l"/>
            <a:r>
              <a:rPr lang="ja-JP" altLang="en-US"/>
              <a:t>文字は下記ページの最下部を反映</a:t>
            </a:r>
            <a:endParaRPr lang="ja-JP" altLang="en-US"/>
          </a:p>
          <a:p>
            <a:pPr algn="l"/>
            <a:r>
              <a:rPr lang="ja-JP" altLang="en-US"/>
              <a:t>https://www.xn--dckn0c3a4e6a4gwc5h3626dtmxc.jp/</a:t>
            </a:r>
            <a:endParaRPr lang="ja-JP" altLang="en-US"/>
          </a:p>
        </p:txBody>
      </p:sp>
      <p:pic>
        <p:nvPicPr>
          <p:cNvPr id="3" name="コンテンツプレースホルダ 2"/>
          <p:cNvPicPr>
            <a:picLocks noChangeAspect="1"/>
          </p:cNvPicPr>
          <p:nvPr>
            <p:ph/>
          </p:nvPr>
        </p:nvPicPr>
        <p:blipFill>
          <a:blip r:embed="rId1"/>
          <a:stretch>
            <a:fillRect/>
          </a:stretch>
        </p:blipFill>
        <p:spPr>
          <a:xfrm>
            <a:off x="5210810" y="1362710"/>
            <a:ext cx="6534785" cy="4131945"/>
          </a:xfrm>
          <a:prstGeom prst="rect">
            <a:avLst/>
          </a:prstGeom>
        </p:spPr>
      </p:pic>
      <p:sp>
        <p:nvSpPr>
          <p:cNvPr id="4" name="四角形 3"/>
          <p:cNvSpPr/>
          <p:nvPr/>
        </p:nvSpPr>
        <p:spPr>
          <a:xfrm>
            <a:off x="6588125" y="2336165"/>
            <a:ext cx="3440430" cy="222948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テキストボックス 13"/>
          <p:cNvSpPr txBox="1"/>
          <p:nvPr/>
        </p:nvSpPr>
        <p:spPr>
          <a:xfrm>
            <a:off x="7661910" y="385445"/>
            <a:ext cx="3379470" cy="368300"/>
          </a:xfrm>
          <a:prstGeom prst="rect">
            <a:avLst/>
          </a:prstGeom>
          <a:noFill/>
        </p:spPr>
        <p:txBody>
          <a:bodyPr wrap="none" rtlCol="0">
            <a:spAutoFit/>
          </a:bodyPr>
          <a:p>
            <a:r>
              <a:rPr lang="ja-JP" altLang="en-US"/>
              <a:t>中見出しは新しいデザインを適用</a:t>
            </a:r>
            <a:endParaRPr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テキストボックス 1"/>
          <p:cNvSpPr txBox="1"/>
          <p:nvPr/>
        </p:nvSpPr>
        <p:spPr>
          <a:xfrm>
            <a:off x="245745" y="228600"/>
            <a:ext cx="5361940" cy="2584450"/>
          </a:xfrm>
          <a:prstGeom prst="rect">
            <a:avLst/>
          </a:prstGeom>
          <a:noFill/>
        </p:spPr>
        <p:txBody>
          <a:bodyPr wrap="none" rtlCol="0">
            <a:spAutoFit/>
          </a:bodyPr>
          <a:p>
            <a:pPr algn="l"/>
            <a:r>
              <a:rPr lang="ja-JP" altLang="en-US"/>
              <a:t>最新情報　詳細</a:t>
            </a:r>
            <a:endParaRPr lang="ja-JP" altLang="en-US"/>
          </a:p>
          <a:p>
            <a:pPr algn="l"/>
            <a:endParaRPr lang="ja-JP" altLang="en-US"/>
          </a:p>
          <a:p>
            <a:pPr algn="l"/>
            <a:r>
              <a:rPr lang="ja-JP" altLang="en-US"/>
              <a:t>レイアウト参考</a:t>
            </a:r>
            <a:endParaRPr lang="ja-JP" altLang="en-US"/>
          </a:p>
          <a:p>
            <a:pPr algn="l"/>
            <a:r>
              <a:rPr lang="ja-JP" altLang="en-US"/>
              <a:t>https://aupay.wallet.auone.jp/announce/detail/?id=659</a:t>
            </a:r>
            <a:endParaRPr lang="ja-JP" altLang="en-US"/>
          </a:p>
          <a:p>
            <a:pPr algn="l"/>
            <a:endParaRPr lang="ja-JP" altLang="en-US"/>
          </a:p>
          <a:p>
            <a:pPr algn="l"/>
            <a:r>
              <a:rPr lang="ja-JP" altLang="en-US">
                <a:sym typeface="+mn-ea"/>
              </a:rPr>
              <a:t>文字サイズは、すべて本文文字で</a:t>
            </a:r>
            <a:endParaRPr lang="ja-JP" altLang="en-US"/>
          </a:p>
          <a:p>
            <a:pPr algn="l"/>
            <a:endParaRPr lang="ja-JP" altLang="en-US"/>
          </a:p>
          <a:p>
            <a:pPr algn="l"/>
            <a:endParaRPr lang="ja-JP" altLang="en-US"/>
          </a:p>
          <a:p>
            <a:pPr algn="l"/>
            <a:r>
              <a:rPr lang="ja-JP" altLang="en-US">
                <a:solidFill>
                  <a:schemeClr val="accent1"/>
                </a:solidFill>
              </a:rPr>
              <a:t>詳細のテキストは次のページの文章を移植</a:t>
            </a:r>
            <a:endParaRPr lang="ja-JP" altLang="en-US">
              <a:solidFill>
                <a:schemeClr val="accent1"/>
              </a:solidFill>
            </a:endParaRPr>
          </a:p>
        </p:txBody>
      </p:sp>
      <p:pic>
        <p:nvPicPr>
          <p:cNvPr id="3" name="コンテンツプレースホルダ 2"/>
          <p:cNvPicPr>
            <a:picLocks noChangeAspect="1"/>
          </p:cNvPicPr>
          <p:nvPr>
            <p:ph/>
          </p:nvPr>
        </p:nvPicPr>
        <p:blipFill>
          <a:blip r:embed="rId1"/>
          <a:stretch>
            <a:fillRect/>
          </a:stretch>
        </p:blipFill>
        <p:spPr>
          <a:xfrm>
            <a:off x="4600575" y="1884680"/>
            <a:ext cx="7155815" cy="4524375"/>
          </a:xfrm>
          <a:prstGeom prst="rect">
            <a:avLst/>
          </a:prstGeom>
        </p:spPr>
      </p:pic>
      <p:sp>
        <p:nvSpPr>
          <p:cNvPr id="4" name="四角形 3"/>
          <p:cNvSpPr/>
          <p:nvPr/>
        </p:nvSpPr>
        <p:spPr>
          <a:xfrm>
            <a:off x="6457950" y="2649855"/>
            <a:ext cx="3440430" cy="329374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cxnSp>
        <p:nvCxnSpPr>
          <p:cNvPr id="5" name="直線コネクタ 4"/>
          <p:cNvCxnSpPr/>
          <p:nvPr/>
        </p:nvCxnSpPr>
        <p:spPr>
          <a:xfrm>
            <a:off x="4123055" y="3333115"/>
            <a:ext cx="2543810" cy="45910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6" name="テキストボックス 5"/>
          <p:cNvSpPr txBox="1"/>
          <p:nvPr/>
        </p:nvSpPr>
        <p:spPr>
          <a:xfrm>
            <a:off x="2767330" y="3108960"/>
            <a:ext cx="1294765" cy="368300"/>
          </a:xfrm>
          <a:prstGeom prst="rect">
            <a:avLst/>
          </a:prstGeom>
          <a:noFill/>
        </p:spPr>
        <p:txBody>
          <a:bodyPr wrap="none" rtlCol="0">
            <a:spAutoFit/>
          </a:bodyPr>
          <a:p>
            <a:r>
              <a:rPr lang="ja-JP" altLang="en-US"/>
              <a:t>画像は取る</a:t>
            </a:r>
            <a:endParaRPr lang="ja-JP" altLang="en-US"/>
          </a:p>
        </p:txBody>
      </p:sp>
      <p:sp>
        <p:nvSpPr>
          <p:cNvPr id="9" name="テキストボックス 8"/>
          <p:cNvSpPr txBox="1"/>
          <p:nvPr/>
        </p:nvSpPr>
        <p:spPr>
          <a:xfrm>
            <a:off x="401320" y="5540375"/>
            <a:ext cx="6264910" cy="1198880"/>
          </a:xfrm>
          <a:prstGeom prst="rect">
            <a:avLst/>
          </a:prstGeom>
          <a:noFill/>
        </p:spPr>
        <p:txBody>
          <a:bodyPr wrap="square" rtlCol="0">
            <a:spAutoFit/>
          </a:bodyPr>
          <a:p>
            <a:r>
              <a:rPr lang="ja-JP" altLang="en-US"/>
              <a:t>戻るボタン参考　　最新情報一覧に戻る</a:t>
            </a:r>
            <a:endParaRPr lang="ja-JP" altLang="en-US"/>
          </a:p>
          <a:p>
            <a:r>
              <a:rPr lang="ja-JP" altLang="en-US"/>
              <a:t>https://www.xn--dckn0c3a4e6a4gwc5h3626dtmxc.jp/editorial/mobilecoupon.html　　最下部にあります</a:t>
            </a:r>
            <a:endParaRPr lang="ja-JP" altLang="en-US"/>
          </a:p>
        </p:txBody>
      </p:sp>
      <p:cxnSp>
        <p:nvCxnSpPr>
          <p:cNvPr id="7" name="直線コネクタ 6"/>
          <p:cNvCxnSpPr/>
          <p:nvPr/>
        </p:nvCxnSpPr>
        <p:spPr>
          <a:xfrm flipV="1">
            <a:off x="2811780" y="5761990"/>
            <a:ext cx="4964430" cy="17907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H="1">
            <a:off x="6730365" y="586740"/>
            <a:ext cx="1439545" cy="197929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テキストボックス 13"/>
          <p:cNvSpPr txBox="1"/>
          <p:nvPr/>
        </p:nvSpPr>
        <p:spPr>
          <a:xfrm>
            <a:off x="7661910" y="385445"/>
            <a:ext cx="3688080" cy="1198880"/>
          </a:xfrm>
          <a:prstGeom prst="rect">
            <a:avLst/>
          </a:prstGeom>
          <a:noFill/>
        </p:spPr>
        <p:txBody>
          <a:bodyPr wrap="none" rtlCol="0">
            <a:spAutoFit/>
          </a:bodyPr>
          <a:p>
            <a:r>
              <a:rPr lang="ja-JP" altLang="en-US"/>
              <a:t>中見出しは新しいデザインを適用</a:t>
            </a:r>
            <a:endParaRPr lang="ja-JP" altLang="en-US"/>
          </a:p>
          <a:p>
            <a:r>
              <a:rPr lang="ja-JP" altLang="en-US" b="1"/>
              <a:t>最新情報のご案内</a:t>
            </a:r>
            <a:endParaRPr lang="ja-JP" altLang="en-US" b="1"/>
          </a:p>
          <a:p>
            <a:endParaRPr lang="ja-JP" altLang="en-US"/>
          </a:p>
          <a:p>
            <a:r>
              <a:rPr lang="ja-JP" altLang="en-US"/>
              <a:t>中見出し説明文部分を日付けにする</a:t>
            </a:r>
            <a:endParaRPr lang="ja-JP" altLang="en-US"/>
          </a:p>
        </p:txBody>
      </p:sp>
      <p:cxnSp>
        <p:nvCxnSpPr>
          <p:cNvPr id="8" name="直線コネクタ 7"/>
          <p:cNvCxnSpPr/>
          <p:nvPr/>
        </p:nvCxnSpPr>
        <p:spPr>
          <a:xfrm flipV="1">
            <a:off x="1089660" y="3264535"/>
            <a:ext cx="5757545" cy="134429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テキストボックス 9"/>
          <p:cNvSpPr txBox="1"/>
          <p:nvPr/>
        </p:nvSpPr>
        <p:spPr>
          <a:xfrm>
            <a:off x="581660" y="4693285"/>
            <a:ext cx="2402205" cy="368300"/>
          </a:xfrm>
          <a:prstGeom prst="rect">
            <a:avLst/>
          </a:prstGeom>
          <a:noFill/>
        </p:spPr>
        <p:txBody>
          <a:bodyPr wrap="none" rtlCol="0">
            <a:spAutoFit/>
          </a:bodyPr>
          <a:p>
            <a:r>
              <a:rPr lang="ja-JP" altLang="en-US"/>
              <a:t>中見出し説明文に移動</a:t>
            </a:r>
            <a:endParaRPr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テキストボックス 2"/>
          <p:cNvSpPr txBox="1"/>
          <p:nvPr/>
        </p:nvSpPr>
        <p:spPr>
          <a:xfrm>
            <a:off x="878205" y="502285"/>
            <a:ext cx="6580505" cy="3415030"/>
          </a:xfrm>
          <a:prstGeom prst="rect">
            <a:avLst/>
          </a:prstGeom>
          <a:noFill/>
        </p:spPr>
        <p:txBody>
          <a:bodyPr wrap="none" rtlCol="0">
            <a:spAutoFit/>
          </a:bodyPr>
          <a:p>
            <a:pPr algn="l"/>
            <a:r>
              <a:rPr lang="ja-JP" altLang="en-US">
                <a:sym typeface="+mn-ea"/>
              </a:rPr>
              <a:t>2023年3月30日</a:t>
            </a:r>
            <a:endParaRPr lang="ja-JP" altLang="en-US">
              <a:sym typeface="+mn-ea"/>
            </a:endParaRPr>
          </a:p>
          <a:p>
            <a:pPr algn="l"/>
            <a:endParaRPr lang="ja-JP" altLang="en-US" b="1">
              <a:sym typeface="+mn-ea"/>
            </a:endParaRPr>
          </a:p>
          <a:p>
            <a:pPr algn="l"/>
            <a:endParaRPr lang="ja-JP" altLang="en-US" b="1">
              <a:sym typeface="+mn-ea"/>
            </a:endParaRPr>
          </a:p>
          <a:p>
            <a:pPr algn="l"/>
            <a:endParaRPr lang="ja-JP" altLang="en-US" b="1">
              <a:sym typeface="+mn-ea"/>
            </a:endParaRPr>
          </a:p>
          <a:p>
            <a:pPr algn="l"/>
            <a:endParaRPr lang="ja-JP" altLang="en-US" b="1">
              <a:sym typeface="+mn-ea"/>
            </a:endParaRPr>
          </a:p>
          <a:p>
            <a:pPr algn="l"/>
            <a:r>
              <a:rPr lang="ja-JP" altLang="en-US" b="1"/>
              <a:t>ホームページリニューアルのご案内</a:t>
            </a:r>
            <a:endParaRPr lang="ja-JP" altLang="en-US"/>
          </a:p>
          <a:p>
            <a:pPr algn="l"/>
            <a:endParaRPr lang="ja-JP" altLang="en-US"/>
          </a:p>
          <a:p>
            <a:pPr algn="l"/>
            <a:endParaRPr lang="ja-JP" altLang="en-US"/>
          </a:p>
          <a:p>
            <a:pPr algn="l"/>
            <a:r>
              <a:rPr lang="ja-JP" altLang="en-US" sz="1200"/>
              <a:t>ホームページリニューアルのご案内</a:t>
            </a:r>
            <a:endParaRPr lang="ja-JP" altLang="en-US" sz="1200"/>
          </a:p>
          <a:p>
            <a:pPr algn="l"/>
            <a:r>
              <a:rPr lang="ja-JP" altLang="en-US" sz="1200"/>
              <a:t>平素より、バーチャルオフィスサテライトをご利用いただき誠にありがとうございます。</a:t>
            </a:r>
            <a:endParaRPr lang="ja-JP" altLang="en-US" sz="1200"/>
          </a:p>
          <a:p>
            <a:pPr algn="l"/>
            <a:r>
              <a:rPr lang="ja-JP" altLang="en-US" sz="1200"/>
              <a:t>ホームページをリニューアルしましたので、お知らせします。</a:t>
            </a:r>
            <a:endParaRPr lang="ja-JP" altLang="en-US" sz="1200"/>
          </a:p>
          <a:p>
            <a:pPr algn="l"/>
            <a:r>
              <a:rPr lang="ja-JP" altLang="en-US" sz="1200"/>
              <a:t>今回のリニューアルでは、より沖縄のビジネス情報、特に起業にまつわるコラムを充実しました。</a:t>
            </a:r>
            <a:endParaRPr lang="ja-JP" altLang="en-US" sz="1200"/>
          </a:p>
          <a:p>
            <a:pPr algn="l"/>
            <a:r>
              <a:rPr lang="ja-JP" altLang="en-US" sz="1200"/>
              <a:t>これからも、引き続きご利用の皆様のお役に立つ情報のご提供や、内容の充実に努めてまいります。</a:t>
            </a:r>
            <a:endParaRPr lang="ja-JP" altLang="en-US" sz="1200"/>
          </a:p>
          <a:p>
            <a:pPr algn="l"/>
            <a:r>
              <a:rPr lang="ja-JP" altLang="en-US" sz="1200"/>
              <a:t>今後ともご愛顧賜りますようお願い申し上げます。</a:t>
            </a:r>
            <a:endParaRPr lang="ja-JP"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テキストボックス 1"/>
          <p:cNvSpPr txBox="1"/>
          <p:nvPr/>
        </p:nvSpPr>
        <p:spPr>
          <a:xfrm>
            <a:off x="358140" y="321310"/>
            <a:ext cx="3872230" cy="3969385"/>
          </a:xfrm>
          <a:prstGeom prst="rect">
            <a:avLst/>
          </a:prstGeom>
          <a:noFill/>
        </p:spPr>
        <p:txBody>
          <a:bodyPr wrap="square" rtlCol="0">
            <a:spAutoFit/>
          </a:bodyPr>
          <a:p>
            <a:r>
              <a:rPr lang="ja-JP" altLang="en-US"/>
              <a:t>採用情報</a:t>
            </a:r>
            <a:endParaRPr lang="ja-JP" altLang="en-US"/>
          </a:p>
          <a:p>
            <a:endParaRPr lang="ja-JP" altLang="en-US"/>
          </a:p>
          <a:p>
            <a:r>
              <a:rPr lang="ja-JP" altLang="en-US"/>
              <a:t>中見出し　</a:t>
            </a:r>
            <a:r>
              <a:rPr lang="en-US" altLang="ja-JP"/>
              <a:t>→</a:t>
            </a:r>
            <a:r>
              <a:rPr lang="ja-JP" altLang="en-US"/>
              <a:t>新しいデザイン</a:t>
            </a:r>
            <a:endParaRPr lang="ja-JP" altLang="en-US"/>
          </a:p>
          <a:p>
            <a:r>
              <a:rPr lang="ja-JP" altLang="en-US" b="1"/>
              <a:t>中途採用募集要項</a:t>
            </a:r>
            <a:endParaRPr lang="ja-JP" altLang="en-US"/>
          </a:p>
          <a:p>
            <a:endParaRPr lang="ja-JP" altLang="en-US"/>
          </a:p>
          <a:p>
            <a:r>
              <a:rPr lang="ja-JP" altLang="en-US"/>
              <a:t>中見出し説明文</a:t>
            </a:r>
            <a:endParaRPr lang="ja-JP" altLang="en-US"/>
          </a:p>
          <a:p>
            <a:r>
              <a:rPr lang="ja-JP" altLang="en-US"/>
              <a:t>サテライトは　株式会社ループス　に</a:t>
            </a:r>
            <a:endParaRPr lang="ja-JP" altLang="en-US"/>
          </a:p>
          <a:p>
            <a:endParaRPr lang="ja-JP" altLang="en-US"/>
          </a:p>
          <a:p>
            <a:endParaRPr lang="ja-JP" altLang="en-US"/>
          </a:p>
          <a:p>
            <a:r>
              <a:rPr lang="ja-JP" altLang="en-US"/>
              <a:t>下記の内容を会社概要の表組で作成</a:t>
            </a:r>
            <a:endParaRPr lang="ja-JP" altLang="en-US"/>
          </a:p>
          <a:p>
            <a:endParaRPr lang="ja-JP" altLang="en-US"/>
          </a:p>
          <a:p>
            <a:r>
              <a:rPr lang="ja-JP" altLang="en-US"/>
              <a:t>https://www.xn--dckn0c3a4e6a4gwc5hp749bmoua.jp/corp/job.html</a:t>
            </a:r>
            <a:endParaRPr lang="ja-JP" altLang="en-US"/>
          </a:p>
        </p:txBody>
      </p:sp>
      <p:pic>
        <p:nvPicPr>
          <p:cNvPr id="3" name="コンテンツプレースホルダ 2"/>
          <p:cNvPicPr>
            <a:picLocks noChangeAspect="1"/>
          </p:cNvPicPr>
          <p:nvPr>
            <p:ph/>
          </p:nvPr>
        </p:nvPicPr>
        <p:blipFill>
          <a:blip r:embed="rId1"/>
          <a:stretch>
            <a:fillRect/>
          </a:stretch>
        </p:blipFill>
        <p:spPr>
          <a:xfrm>
            <a:off x="4365625" y="734695"/>
            <a:ext cx="7517130" cy="5812155"/>
          </a:xfrm>
          <a:prstGeom prst="rect">
            <a:avLst/>
          </a:prstGeom>
        </p:spPr>
      </p:pic>
      <p:sp>
        <p:nvSpPr>
          <p:cNvPr id="4" name="四角形 3"/>
          <p:cNvSpPr/>
          <p:nvPr/>
        </p:nvSpPr>
        <p:spPr>
          <a:xfrm>
            <a:off x="5332730" y="2918460"/>
            <a:ext cx="5031740" cy="375285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cxnSp>
        <p:nvCxnSpPr>
          <p:cNvPr id="5" name="直線コネクタ 4"/>
          <p:cNvCxnSpPr/>
          <p:nvPr/>
        </p:nvCxnSpPr>
        <p:spPr>
          <a:xfrm>
            <a:off x="2150745" y="1909445"/>
            <a:ext cx="3305810" cy="15240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1788</Words>
  <Application>WPS Presentation</Application>
  <PresentationFormat>宽屏</PresentationFormat>
  <Paragraphs>168</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ＭＳ Ｐゴシック</vt:lpstr>
      <vt:lpstr>Wingdings</vt:lpstr>
      <vt:lpstr>Calibri</vt:lpstr>
      <vt:lpstr>Microsoft YaHei</vt:lpstr>
      <vt:lpstr>ＭＳ Ｐゴシック</vt:lpstr>
      <vt:lpstr>Arial Unicode MS</vt:lpstr>
      <vt:lpstr>Calibri Light</vt:lpstr>
      <vt:lpstr>Office テーマ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81807</dc:creator>
  <cp:lastModifiedBy>81807</cp:lastModifiedBy>
  <cp:revision>30</cp:revision>
  <dcterms:created xsi:type="dcterms:W3CDTF">2024-01-19T02:43:00Z</dcterms:created>
  <dcterms:modified xsi:type="dcterms:W3CDTF">2024-01-19T03:46:22Z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