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69" r:id="rId4"/>
    <p:sldId id="257" r:id="rId5"/>
    <p:sldId id="258" r:id="rId6"/>
    <p:sldId id="262" r:id="rId7"/>
    <p:sldId id="263" r:id="rId8"/>
    <p:sldId id="270" r:id="rId9"/>
    <p:sldId id="264" r:id="rId10"/>
    <p:sldId id="266" r:id="rId11"/>
    <p:sldId id="267" r:id="rId12"/>
    <p:sldId id="268" r:id="rId13"/>
    <p:sldId id="261" r:id="rId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6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 サブタイトルの書式設定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a:t>マスタ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a:t>マスタ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a:t>マスタ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a:t>マスタ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t>2024/1/20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t>2024/1/20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形 3"/>
          <p:cNvPicPr>
            <a:picLocks noChangeAspect="1"/>
          </p:cNvPicPr>
          <p:nvPr/>
        </p:nvPicPr>
        <p:blipFill>
          <a:blip r:embed="rId2"/>
          <a:stretch>
            <a:fillRect/>
          </a:stretch>
        </p:blipFill>
        <p:spPr>
          <a:xfrm>
            <a:off x="3998595" y="1280795"/>
            <a:ext cx="7345680" cy="4644390"/>
          </a:xfrm>
          <a:prstGeom prst="rect">
            <a:avLst/>
          </a:prstGeom>
        </p:spPr>
      </p:pic>
      <p:sp>
        <p:nvSpPr>
          <p:cNvPr id="6" name="四角形 5"/>
          <p:cNvSpPr/>
          <p:nvPr/>
        </p:nvSpPr>
        <p:spPr>
          <a:xfrm>
            <a:off x="7092315" y="1842770"/>
            <a:ext cx="4381500" cy="549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ボックス 6"/>
          <p:cNvSpPr txBox="1"/>
          <p:nvPr/>
        </p:nvSpPr>
        <p:spPr>
          <a:xfrm>
            <a:off x="7092315" y="654685"/>
            <a:ext cx="555625" cy="368300"/>
          </a:xfrm>
          <a:prstGeom prst="rect">
            <a:avLst/>
          </a:prstGeom>
          <a:noFill/>
        </p:spPr>
        <p:txBody>
          <a:bodyPr wrap="none" rtlCol="0">
            <a:spAutoFit/>
          </a:bodyPr>
          <a:lstStyle/>
          <a:p>
            <a:r>
              <a:rPr lang="ja-JP" altLang="en-US"/>
              <a:t>とる</a:t>
            </a:r>
          </a:p>
        </p:txBody>
      </p:sp>
      <p:cxnSp>
        <p:nvCxnSpPr>
          <p:cNvPr id="8" name="直線コネクタ 7"/>
          <p:cNvCxnSpPr/>
          <p:nvPr/>
        </p:nvCxnSpPr>
        <p:spPr>
          <a:xfrm>
            <a:off x="7238365" y="867410"/>
            <a:ext cx="168275" cy="87376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テキストボックス 8"/>
          <p:cNvSpPr txBox="1"/>
          <p:nvPr/>
        </p:nvSpPr>
        <p:spPr>
          <a:xfrm>
            <a:off x="716280" y="833755"/>
            <a:ext cx="2734945" cy="645160"/>
          </a:xfrm>
          <a:prstGeom prst="rect">
            <a:avLst/>
          </a:prstGeom>
          <a:noFill/>
        </p:spPr>
        <p:txBody>
          <a:bodyPr wrap="none" rtlCol="0">
            <a:spAutoFit/>
          </a:bodyPr>
          <a:lstStyle/>
          <a:p>
            <a:r>
              <a:rPr lang="ja-JP" altLang="en-US"/>
              <a:t>入力フォームのみグロナビ</a:t>
            </a:r>
          </a:p>
          <a:p>
            <a:r>
              <a:rPr lang="ja-JP" altLang="en-US"/>
              <a:t>ほかリンクをとる</a:t>
            </a:r>
          </a:p>
        </p:txBody>
      </p:sp>
      <p:sp>
        <p:nvSpPr>
          <p:cNvPr id="10" name="テキストボックス 9"/>
          <p:cNvSpPr txBox="1"/>
          <p:nvPr/>
        </p:nvSpPr>
        <p:spPr>
          <a:xfrm>
            <a:off x="275590" y="187325"/>
            <a:ext cx="6961008" cy="369332"/>
          </a:xfrm>
          <a:prstGeom prst="rect">
            <a:avLst/>
          </a:prstGeom>
          <a:noFill/>
        </p:spPr>
        <p:txBody>
          <a:bodyPr wrap="none" rtlCol="0">
            <a:spAutoFit/>
          </a:bodyPr>
          <a:lstStyle/>
          <a:p>
            <a:pPr algn="l"/>
            <a:r>
              <a:rPr lang="ja-JP" altLang="en-US" dirty="0"/>
              <a:t>https://www.xn--dckn0c3a4e6a4gwc5h3626dtmxc.jp/apply/</a:t>
            </a:r>
            <a:r>
              <a:rPr lang="en-US" altLang="ja-JP" b="0" i="0" dirty="0">
                <a:solidFill>
                  <a:srgbClr val="000000"/>
                </a:solidFill>
                <a:effectLst/>
                <a:latin typeface="Arial" panose="020B0604020202020204" pitchFamily="34" charset="0"/>
              </a:rPr>
              <a:t>index.html</a:t>
            </a:r>
            <a:endParaRPr lang="ja-JP" altLang="en-US" dirty="0"/>
          </a:p>
        </p:txBody>
      </p:sp>
      <p:sp>
        <p:nvSpPr>
          <p:cNvPr id="2" name="テキストボックス 1"/>
          <p:cNvSpPr txBox="1"/>
          <p:nvPr/>
        </p:nvSpPr>
        <p:spPr>
          <a:xfrm>
            <a:off x="1210310" y="570230"/>
            <a:ext cx="309880" cy="368300"/>
          </a:xfrm>
          <a:prstGeom prst="rect">
            <a:avLst/>
          </a:prstGeom>
          <a:noFill/>
        </p:spPr>
        <p:txBody>
          <a:bodyPr wrap="none" rtlCol="0">
            <a:spAutoFit/>
          </a:bodyPr>
          <a:lstStyle/>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ボックス 3"/>
          <p:cNvSpPr txBox="1"/>
          <p:nvPr/>
        </p:nvSpPr>
        <p:spPr>
          <a:xfrm>
            <a:off x="144780" y="161290"/>
            <a:ext cx="4859020" cy="368300"/>
          </a:xfrm>
          <a:prstGeom prst="rect">
            <a:avLst/>
          </a:prstGeom>
          <a:noFill/>
        </p:spPr>
        <p:txBody>
          <a:bodyPr wrap="square" rtlCol="0">
            <a:spAutoFit/>
          </a:bodyPr>
          <a:lstStyle/>
          <a:p>
            <a:r>
              <a:rPr lang="ja-JP" altLang="en-US"/>
              <a:t>犯罪収益移転防止法</a:t>
            </a:r>
          </a:p>
        </p:txBody>
      </p:sp>
      <p:pic>
        <p:nvPicPr>
          <p:cNvPr id="5" name="コンテンツプレースホルダ 4"/>
          <p:cNvPicPr>
            <a:picLocks noGrp="1" noChangeAspect="1"/>
          </p:cNvPicPr>
          <p:nvPr>
            <p:ph/>
          </p:nvPr>
        </p:nvPicPr>
        <p:blipFill>
          <a:blip r:embed="rId2"/>
          <a:stretch>
            <a:fillRect/>
          </a:stretch>
        </p:blipFill>
        <p:spPr>
          <a:xfrm>
            <a:off x="2866390" y="847090"/>
            <a:ext cx="9192895" cy="5812155"/>
          </a:xfrm>
          <a:prstGeom prst="rect">
            <a:avLst/>
          </a:prstGeom>
        </p:spPr>
      </p:pic>
      <p:sp>
        <p:nvSpPr>
          <p:cNvPr id="6" name="四角形 5"/>
          <p:cNvSpPr/>
          <p:nvPr/>
        </p:nvSpPr>
        <p:spPr>
          <a:xfrm>
            <a:off x="4201795" y="2100580"/>
            <a:ext cx="4572000" cy="5600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四角形 6"/>
          <p:cNvSpPr/>
          <p:nvPr/>
        </p:nvSpPr>
        <p:spPr>
          <a:xfrm>
            <a:off x="4272915" y="3011805"/>
            <a:ext cx="2117725" cy="2241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ボックス 7"/>
          <p:cNvSpPr txBox="1"/>
          <p:nvPr/>
        </p:nvSpPr>
        <p:spPr>
          <a:xfrm>
            <a:off x="144780" y="1419860"/>
            <a:ext cx="3390900" cy="922020"/>
          </a:xfrm>
          <a:prstGeom prst="rect">
            <a:avLst/>
          </a:prstGeom>
          <a:noFill/>
        </p:spPr>
        <p:txBody>
          <a:bodyPr wrap="square" rtlCol="0">
            <a:spAutoFit/>
          </a:bodyPr>
          <a:lstStyle/>
          <a:p>
            <a:r>
              <a:rPr lang="ja-JP" altLang="en-US"/>
              <a:t>新しい</a:t>
            </a:r>
          </a:p>
          <a:p>
            <a:r>
              <a:rPr lang="ja-JP" altLang="en-US"/>
              <a:t>中見出し</a:t>
            </a:r>
          </a:p>
          <a:p>
            <a:r>
              <a:rPr lang="ja-JP" altLang="en-US"/>
              <a:t>小見出しを反映</a:t>
            </a:r>
          </a:p>
        </p:txBody>
      </p:sp>
      <p:cxnSp>
        <p:nvCxnSpPr>
          <p:cNvPr id="9" name="直線コネクタ 8"/>
          <p:cNvCxnSpPr/>
          <p:nvPr/>
        </p:nvCxnSpPr>
        <p:spPr>
          <a:xfrm>
            <a:off x="1534795" y="1887855"/>
            <a:ext cx="2487295" cy="41465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endCxn id="7" idx="1"/>
          </p:cNvCxnSpPr>
          <p:nvPr/>
        </p:nvCxnSpPr>
        <p:spPr>
          <a:xfrm>
            <a:off x="1661795" y="2014855"/>
            <a:ext cx="2611120" cy="11093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四角形 11"/>
          <p:cNvSpPr/>
          <p:nvPr/>
        </p:nvSpPr>
        <p:spPr>
          <a:xfrm>
            <a:off x="4535170" y="5027930"/>
            <a:ext cx="2205355" cy="861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3" name="直線コネクタ 12"/>
          <p:cNvCxnSpPr/>
          <p:nvPr/>
        </p:nvCxnSpPr>
        <p:spPr>
          <a:xfrm>
            <a:off x="2056130" y="4776470"/>
            <a:ext cx="2390775" cy="59055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427355" y="4376420"/>
            <a:ext cx="2123440" cy="1476375"/>
          </a:xfrm>
          <a:prstGeom prst="rect">
            <a:avLst/>
          </a:prstGeom>
          <a:noFill/>
        </p:spPr>
        <p:txBody>
          <a:bodyPr wrap="none" rtlCol="0">
            <a:spAutoFit/>
          </a:bodyPr>
          <a:lstStyle/>
          <a:p>
            <a:pPr algn="l"/>
            <a:r>
              <a:rPr lang="ja-JP" altLang="en-US"/>
              <a:t>・運転免許証</a:t>
            </a:r>
          </a:p>
          <a:p>
            <a:pPr algn="l"/>
            <a:r>
              <a:rPr lang="ja-JP" altLang="en-US"/>
              <a:t>・健康保険証</a:t>
            </a:r>
          </a:p>
          <a:p>
            <a:pPr algn="l"/>
            <a:r>
              <a:rPr lang="ja-JP" altLang="en-US"/>
              <a:t>・国民年金手帳</a:t>
            </a:r>
          </a:p>
          <a:p>
            <a:pPr algn="l"/>
            <a:r>
              <a:rPr lang="ja-JP" altLang="en-US"/>
              <a:t>・マイナンバーカード</a:t>
            </a:r>
          </a:p>
          <a:p>
            <a:pPr algn="l"/>
            <a:r>
              <a:rPr lang="ja-JP" altLang="en-US"/>
              <a:t>・住民票</a:t>
            </a:r>
          </a:p>
        </p:txBody>
      </p:sp>
      <p:sp>
        <p:nvSpPr>
          <p:cNvPr id="2" name="テキストボックス 4">
            <a:extLst>
              <a:ext uri="{FF2B5EF4-FFF2-40B4-BE49-F238E27FC236}">
                <a16:creationId xmlns:a16="http://schemas.microsoft.com/office/drawing/2014/main" id="{5AA4C13E-2F8A-C92F-C328-1C84F6E184A3}"/>
              </a:ext>
            </a:extLst>
          </p:cNvPr>
          <p:cNvSpPr txBox="1"/>
          <p:nvPr/>
        </p:nvSpPr>
        <p:spPr>
          <a:xfrm>
            <a:off x="2574290" y="0"/>
            <a:ext cx="6710299"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law/index.html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ボックス 3"/>
          <p:cNvSpPr txBox="1"/>
          <p:nvPr/>
        </p:nvSpPr>
        <p:spPr>
          <a:xfrm>
            <a:off x="144780" y="161290"/>
            <a:ext cx="4859020" cy="1753235"/>
          </a:xfrm>
          <a:prstGeom prst="rect">
            <a:avLst/>
          </a:prstGeom>
          <a:noFill/>
        </p:spPr>
        <p:txBody>
          <a:bodyPr wrap="square" rtlCol="0">
            <a:spAutoFit/>
          </a:bodyPr>
          <a:lstStyle/>
          <a:p>
            <a:r>
              <a:rPr lang="ja-JP" altLang="en-US"/>
              <a:t>反社会的勢力排除に向けた取組み</a:t>
            </a:r>
          </a:p>
          <a:p>
            <a:endParaRPr lang="ja-JP" altLang="en-US"/>
          </a:p>
          <a:p>
            <a:r>
              <a:rPr lang="ja-JP" altLang="en-US"/>
              <a:t>文中の</a:t>
            </a:r>
          </a:p>
          <a:p>
            <a:r>
              <a:rPr lang="ja-JP" altLang="en-US"/>
              <a:t>当社を</a:t>
            </a:r>
          </a:p>
          <a:p>
            <a:r>
              <a:rPr lang="ja-JP" altLang="en-US"/>
              <a:t>弊社</a:t>
            </a:r>
          </a:p>
          <a:p>
            <a:r>
              <a:rPr lang="ja-JP" altLang="en-US"/>
              <a:t>に変更</a:t>
            </a:r>
          </a:p>
        </p:txBody>
      </p:sp>
      <p:pic>
        <p:nvPicPr>
          <p:cNvPr id="11" name="コンテンツプレースホルダ 10"/>
          <p:cNvPicPr>
            <a:picLocks noGrp="1" noChangeAspect="1"/>
          </p:cNvPicPr>
          <p:nvPr>
            <p:ph/>
          </p:nvPr>
        </p:nvPicPr>
        <p:blipFill>
          <a:blip r:embed="rId2"/>
          <a:stretch>
            <a:fillRect/>
          </a:stretch>
        </p:blipFill>
        <p:spPr>
          <a:xfrm>
            <a:off x="4261485" y="1136015"/>
            <a:ext cx="7689850" cy="4861560"/>
          </a:xfrm>
          <a:prstGeom prst="rect">
            <a:avLst/>
          </a:prstGeom>
        </p:spPr>
      </p:pic>
      <p:sp>
        <p:nvSpPr>
          <p:cNvPr id="12" name="テキストボックス 11"/>
          <p:cNvSpPr txBox="1"/>
          <p:nvPr/>
        </p:nvSpPr>
        <p:spPr>
          <a:xfrm>
            <a:off x="875665" y="3208020"/>
            <a:ext cx="3390900" cy="922020"/>
          </a:xfrm>
          <a:prstGeom prst="rect">
            <a:avLst/>
          </a:prstGeom>
          <a:noFill/>
        </p:spPr>
        <p:txBody>
          <a:bodyPr wrap="square" rtlCol="0">
            <a:spAutoFit/>
          </a:bodyPr>
          <a:lstStyle/>
          <a:p>
            <a:r>
              <a:rPr lang="ja-JP" altLang="en-US"/>
              <a:t>新しい</a:t>
            </a:r>
          </a:p>
          <a:p>
            <a:r>
              <a:rPr lang="ja-JP" altLang="en-US"/>
              <a:t>中見出し設置</a:t>
            </a:r>
          </a:p>
          <a:p>
            <a:r>
              <a:rPr lang="ja-JP" altLang="en-US"/>
              <a:t>小見出しを反映</a:t>
            </a:r>
          </a:p>
        </p:txBody>
      </p:sp>
      <p:cxnSp>
        <p:nvCxnSpPr>
          <p:cNvPr id="13" name="直線コネクタ 12"/>
          <p:cNvCxnSpPr/>
          <p:nvPr/>
        </p:nvCxnSpPr>
        <p:spPr>
          <a:xfrm>
            <a:off x="2265680" y="3715385"/>
            <a:ext cx="2665730" cy="6731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2392680" y="3803015"/>
            <a:ext cx="2697480" cy="2444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テキストボックス 14"/>
          <p:cNvSpPr txBox="1"/>
          <p:nvPr/>
        </p:nvSpPr>
        <p:spPr>
          <a:xfrm>
            <a:off x="348615" y="4576445"/>
            <a:ext cx="4253230" cy="1014730"/>
          </a:xfrm>
          <a:prstGeom prst="rect">
            <a:avLst/>
          </a:prstGeom>
          <a:noFill/>
        </p:spPr>
        <p:txBody>
          <a:bodyPr wrap="none" rtlCol="0">
            <a:spAutoFit/>
          </a:bodyPr>
          <a:lstStyle/>
          <a:p>
            <a:pPr algn="l"/>
            <a:r>
              <a:rPr lang="ja-JP" altLang="en-US"/>
              <a:t>中見出し</a:t>
            </a:r>
          </a:p>
          <a:p>
            <a:pPr algn="l"/>
            <a:r>
              <a:rPr lang="ja-JP" altLang="en-US" b="1"/>
              <a:t>反社会的勢力排除に向けた取組み指針</a:t>
            </a:r>
            <a:endParaRPr lang="ja-JP" altLang="en-US"/>
          </a:p>
          <a:p>
            <a:pPr algn="l"/>
            <a:endParaRPr lang="ja-JP" altLang="en-US" sz="1200"/>
          </a:p>
          <a:p>
            <a:pPr algn="l"/>
            <a:r>
              <a:rPr lang="ja-JP" altLang="en-US" sz="1200"/>
              <a:t>弊社の反社会的勢力排除に向けた取組みをご案内いたします。</a:t>
            </a:r>
          </a:p>
        </p:txBody>
      </p:sp>
      <p:sp>
        <p:nvSpPr>
          <p:cNvPr id="2" name="テキストボックス 4">
            <a:extLst>
              <a:ext uri="{FF2B5EF4-FFF2-40B4-BE49-F238E27FC236}">
                <a16:creationId xmlns:a16="http://schemas.microsoft.com/office/drawing/2014/main" id="{B019FB25-699A-DD34-6046-F29C4EE43B06}"/>
              </a:ext>
            </a:extLst>
          </p:cNvPr>
          <p:cNvSpPr txBox="1"/>
          <p:nvPr/>
        </p:nvSpPr>
        <p:spPr>
          <a:xfrm>
            <a:off x="3741420" y="0"/>
            <a:ext cx="7197611"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initiative/index.html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プレースホルダ 6"/>
          <p:cNvPicPr>
            <a:picLocks noChangeAspect="1"/>
          </p:cNvPicPr>
          <p:nvPr/>
        </p:nvPicPr>
        <p:blipFill>
          <a:blip r:embed="rId2"/>
          <a:stretch>
            <a:fillRect/>
          </a:stretch>
        </p:blipFill>
        <p:spPr>
          <a:xfrm>
            <a:off x="2758440" y="756920"/>
            <a:ext cx="9192895" cy="5812155"/>
          </a:xfrm>
          <a:prstGeom prst="rect">
            <a:avLst/>
          </a:prstGeom>
        </p:spPr>
      </p:pic>
      <p:sp>
        <p:nvSpPr>
          <p:cNvPr id="9" name="テキストボックス 8"/>
          <p:cNvSpPr txBox="1"/>
          <p:nvPr/>
        </p:nvSpPr>
        <p:spPr>
          <a:xfrm>
            <a:off x="1005205" y="5285740"/>
            <a:ext cx="1918970" cy="645160"/>
          </a:xfrm>
          <a:prstGeom prst="rect">
            <a:avLst/>
          </a:prstGeom>
          <a:noFill/>
        </p:spPr>
        <p:txBody>
          <a:bodyPr wrap="none" rtlCol="0">
            <a:spAutoFit/>
          </a:bodyPr>
          <a:lstStyle/>
          <a:p>
            <a:r>
              <a:rPr lang="ja-JP" altLang="en-US"/>
              <a:t>行間せまいのでを</a:t>
            </a:r>
          </a:p>
          <a:p>
            <a:r>
              <a:rPr lang="ja-JP" altLang="en-US"/>
              <a:t>ほかとあわせる</a:t>
            </a:r>
          </a:p>
        </p:txBody>
      </p:sp>
      <p:cxnSp>
        <p:nvCxnSpPr>
          <p:cNvPr id="8" name="直線コネクタ 7"/>
          <p:cNvCxnSpPr/>
          <p:nvPr/>
        </p:nvCxnSpPr>
        <p:spPr>
          <a:xfrm>
            <a:off x="2094865" y="5433695"/>
            <a:ext cx="164084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 name="テキストボックス 4">
            <a:extLst>
              <a:ext uri="{FF2B5EF4-FFF2-40B4-BE49-F238E27FC236}">
                <a16:creationId xmlns:a16="http://schemas.microsoft.com/office/drawing/2014/main" id="{9FBF6172-C57F-937D-AD2B-39496E7A20D6}"/>
              </a:ext>
            </a:extLst>
          </p:cNvPr>
          <p:cNvSpPr txBox="1"/>
          <p:nvPr/>
        </p:nvSpPr>
        <p:spPr>
          <a:xfrm>
            <a:off x="3741420" y="0"/>
            <a:ext cx="7197611"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initiative/index.html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ボックス 1"/>
          <p:cNvSpPr txBox="1"/>
          <p:nvPr/>
        </p:nvSpPr>
        <p:spPr>
          <a:xfrm>
            <a:off x="122555" y="262255"/>
            <a:ext cx="6556375" cy="2584450"/>
          </a:xfrm>
          <a:prstGeom prst="rect">
            <a:avLst/>
          </a:prstGeom>
          <a:noFill/>
        </p:spPr>
        <p:txBody>
          <a:bodyPr wrap="none" rtlCol="0">
            <a:spAutoFit/>
          </a:bodyPr>
          <a:lstStyle/>
          <a:p>
            <a:pPr algn="l"/>
            <a:r>
              <a:rPr lang="ja-JP" altLang="en-US"/>
              <a:t>利用規約</a:t>
            </a:r>
          </a:p>
          <a:p>
            <a:pPr algn="l"/>
            <a:endParaRPr lang="ja-JP" altLang="en-US"/>
          </a:p>
          <a:p>
            <a:pPr algn="l"/>
            <a:r>
              <a:rPr lang="ja-JP" altLang="en-US"/>
              <a:t>こちらのテキストをプライバシーポリシーのレイアウトを使って作成</a:t>
            </a:r>
          </a:p>
          <a:p>
            <a:pPr algn="l"/>
            <a:r>
              <a:rPr lang="ja-JP" altLang="en-US"/>
              <a:t>https://www.xn--dckn0c3a4e6a4gwc5hp749bmoua.jp/rule-sapporo/</a:t>
            </a:r>
          </a:p>
          <a:p>
            <a:pPr algn="l"/>
            <a:endParaRPr lang="ja-JP" altLang="en-US"/>
          </a:p>
          <a:p>
            <a:pPr algn="l"/>
            <a:r>
              <a:rPr lang="ja-JP" altLang="en-US"/>
              <a:t>文中の</a:t>
            </a:r>
          </a:p>
          <a:p>
            <a:pPr algn="l"/>
            <a:r>
              <a:rPr lang="ja-JP" altLang="en-US"/>
              <a:t>サテライト</a:t>
            </a:r>
          </a:p>
          <a:p>
            <a:pPr algn="l"/>
            <a:r>
              <a:rPr lang="ja-JP" altLang="en-US"/>
              <a:t>は株式会社ループス</a:t>
            </a:r>
          </a:p>
          <a:p>
            <a:pPr algn="l"/>
            <a:r>
              <a:rPr lang="ja-JP" altLang="en-US"/>
              <a:t>に変更</a:t>
            </a:r>
          </a:p>
        </p:txBody>
      </p:sp>
      <p:sp>
        <p:nvSpPr>
          <p:cNvPr id="14" name="テキストボックス 13"/>
          <p:cNvSpPr txBox="1"/>
          <p:nvPr/>
        </p:nvSpPr>
        <p:spPr>
          <a:xfrm>
            <a:off x="7661910" y="385445"/>
            <a:ext cx="3379470" cy="368300"/>
          </a:xfrm>
          <a:prstGeom prst="rect">
            <a:avLst/>
          </a:prstGeom>
          <a:noFill/>
        </p:spPr>
        <p:txBody>
          <a:bodyPr wrap="none" rtlCol="0">
            <a:spAutoFit/>
          </a:bodyPr>
          <a:lstStyle/>
          <a:p>
            <a:r>
              <a:rPr lang="ja-JP" altLang="en-US"/>
              <a:t>中見出しは新しいデザインを適用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コンテンツプレースホルダ 2"/>
          <p:cNvPicPr>
            <a:picLocks noGrp="1" noChangeAspect="1"/>
          </p:cNvPicPr>
          <p:nvPr>
            <p:ph/>
          </p:nvPr>
        </p:nvPicPr>
        <p:blipFill>
          <a:blip r:embed="rId2"/>
          <a:stretch>
            <a:fillRect/>
          </a:stretch>
        </p:blipFill>
        <p:spPr>
          <a:xfrm>
            <a:off x="3986530" y="1242060"/>
            <a:ext cx="7859395" cy="4968875"/>
          </a:xfrm>
          <a:prstGeom prst="rect">
            <a:avLst/>
          </a:prstGeom>
        </p:spPr>
      </p:pic>
      <p:sp>
        <p:nvSpPr>
          <p:cNvPr id="6" name="四角形 5"/>
          <p:cNvSpPr/>
          <p:nvPr/>
        </p:nvSpPr>
        <p:spPr>
          <a:xfrm>
            <a:off x="3905250" y="2459355"/>
            <a:ext cx="8034655" cy="34480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ボックス 6"/>
          <p:cNvSpPr txBox="1"/>
          <p:nvPr/>
        </p:nvSpPr>
        <p:spPr>
          <a:xfrm>
            <a:off x="1358265" y="1633220"/>
            <a:ext cx="555625" cy="368300"/>
          </a:xfrm>
          <a:prstGeom prst="rect">
            <a:avLst/>
          </a:prstGeom>
          <a:noFill/>
        </p:spPr>
        <p:txBody>
          <a:bodyPr wrap="none" rtlCol="0">
            <a:spAutoFit/>
          </a:bodyPr>
          <a:lstStyle/>
          <a:p>
            <a:r>
              <a:rPr lang="ja-JP" altLang="en-US"/>
              <a:t>とる</a:t>
            </a:r>
          </a:p>
        </p:txBody>
      </p:sp>
      <p:cxnSp>
        <p:nvCxnSpPr>
          <p:cNvPr id="8" name="直線コネクタ 7"/>
          <p:cNvCxnSpPr/>
          <p:nvPr/>
        </p:nvCxnSpPr>
        <p:spPr>
          <a:xfrm>
            <a:off x="1913890" y="1891030"/>
            <a:ext cx="1837690" cy="8401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テキストボックス 8"/>
          <p:cNvSpPr txBox="1"/>
          <p:nvPr/>
        </p:nvSpPr>
        <p:spPr>
          <a:xfrm>
            <a:off x="716280" y="833755"/>
            <a:ext cx="2734945" cy="645160"/>
          </a:xfrm>
          <a:prstGeom prst="rect">
            <a:avLst/>
          </a:prstGeom>
          <a:noFill/>
        </p:spPr>
        <p:txBody>
          <a:bodyPr wrap="none" rtlCol="0">
            <a:spAutoFit/>
          </a:bodyPr>
          <a:lstStyle/>
          <a:p>
            <a:r>
              <a:rPr lang="ja-JP" altLang="en-US"/>
              <a:t>入力フォームのみグロナビ</a:t>
            </a:r>
          </a:p>
          <a:p>
            <a:r>
              <a:rPr lang="ja-JP" altLang="en-US"/>
              <a:t>ほかリンクをとる</a:t>
            </a:r>
          </a:p>
        </p:txBody>
      </p:sp>
      <p:sp>
        <p:nvSpPr>
          <p:cNvPr id="10" name="テキストボックス 9"/>
          <p:cNvSpPr txBox="1"/>
          <p:nvPr/>
        </p:nvSpPr>
        <p:spPr>
          <a:xfrm>
            <a:off x="275590" y="187325"/>
            <a:ext cx="6896888" cy="369332"/>
          </a:xfrm>
          <a:prstGeom prst="rect">
            <a:avLst/>
          </a:prstGeom>
          <a:noFill/>
        </p:spPr>
        <p:txBody>
          <a:bodyPr wrap="none" rtlCol="0">
            <a:spAutoFit/>
          </a:bodyPr>
          <a:lstStyle/>
          <a:p>
            <a:pPr algn="l"/>
            <a:r>
              <a:rPr lang="ja-JP" altLang="en-US" dirty="0"/>
              <a:t>https://www.xn--dckn0c3a4e6a4gwc5h3626dtmxc.jp/apply/</a:t>
            </a:r>
            <a:r>
              <a:rPr lang="en-US" altLang="ja-JP" b="0" i="0" dirty="0">
                <a:solidFill>
                  <a:srgbClr val="000000"/>
                </a:solidFill>
                <a:effectLst/>
                <a:latin typeface="Arial" panose="020B0604020202020204" pitchFamily="34" charset="0"/>
              </a:rPr>
              <a:t>index.html</a:t>
            </a:r>
            <a:endParaRPr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ボックス 4"/>
          <p:cNvSpPr txBox="1"/>
          <p:nvPr/>
        </p:nvSpPr>
        <p:spPr>
          <a:xfrm>
            <a:off x="275590" y="187325"/>
            <a:ext cx="6896888" cy="369332"/>
          </a:xfrm>
          <a:prstGeom prst="rect">
            <a:avLst/>
          </a:prstGeom>
          <a:noFill/>
        </p:spPr>
        <p:txBody>
          <a:bodyPr wrap="none" rtlCol="0">
            <a:spAutoFit/>
          </a:bodyPr>
          <a:lstStyle/>
          <a:p>
            <a:pPr algn="l"/>
            <a:r>
              <a:rPr lang="ja-JP" altLang="en-US" dirty="0"/>
              <a:t>https://www.xn--dckn0c3a4e6a4gwc5h3626dtmxc.jp/apply/</a:t>
            </a:r>
            <a:r>
              <a:rPr lang="en-US" altLang="ja-JP" b="0" i="0" dirty="0">
                <a:solidFill>
                  <a:srgbClr val="000000"/>
                </a:solidFill>
                <a:effectLst/>
                <a:latin typeface="Arial" panose="020B0604020202020204" pitchFamily="34" charset="0"/>
              </a:rPr>
              <a:t>index.html</a:t>
            </a:r>
            <a:endParaRPr lang="ja-JP" altLang="en-US" dirty="0"/>
          </a:p>
        </p:txBody>
      </p:sp>
      <p:pic>
        <p:nvPicPr>
          <p:cNvPr id="3" name="コンテンツプレースホルダ 2"/>
          <p:cNvPicPr>
            <a:picLocks noGrp="1" noChangeAspect="1"/>
          </p:cNvPicPr>
          <p:nvPr>
            <p:ph/>
          </p:nvPr>
        </p:nvPicPr>
        <p:blipFill>
          <a:blip r:embed="rId2"/>
          <a:stretch>
            <a:fillRect/>
          </a:stretch>
        </p:blipFill>
        <p:spPr>
          <a:xfrm>
            <a:off x="3361055" y="1256665"/>
            <a:ext cx="8368030" cy="5290820"/>
          </a:xfrm>
          <a:prstGeom prst="rect">
            <a:avLst/>
          </a:prstGeom>
        </p:spPr>
      </p:pic>
      <p:sp>
        <p:nvSpPr>
          <p:cNvPr id="4" name="四角形 3"/>
          <p:cNvSpPr/>
          <p:nvPr/>
        </p:nvSpPr>
        <p:spPr>
          <a:xfrm>
            <a:off x="4761865" y="3878580"/>
            <a:ext cx="3175000" cy="6559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1"/>
              </a:solidFill>
            </a:endParaRPr>
          </a:p>
        </p:txBody>
      </p:sp>
      <p:cxnSp>
        <p:nvCxnSpPr>
          <p:cNvPr id="6" name="直線コネクタ 5"/>
          <p:cNvCxnSpPr>
            <a:stCxn id="7" idx="3"/>
          </p:cNvCxnSpPr>
          <p:nvPr/>
        </p:nvCxnSpPr>
        <p:spPr>
          <a:xfrm>
            <a:off x="1687830" y="3808095"/>
            <a:ext cx="3084830" cy="26352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7" name="テキストボックス 6"/>
          <p:cNvSpPr txBox="1"/>
          <p:nvPr/>
        </p:nvSpPr>
        <p:spPr>
          <a:xfrm>
            <a:off x="1132205" y="3623945"/>
            <a:ext cx="555625" cy="368300"/>
          </a:xfrm>
          <a:prstGeom prst="rect">
            <a:avLst/>
          </a:prstGeom>
          <a:noFill/>
        </p:spPr>
        <p:txBody>
          <a:bodyPr wrap="none" rtlCol="0">
            <a:spAutoFit/>
          </a:bodyPr>
          <a:lstStyle/>
          <a:p>
            <a:r>
              <a:rPr lang="ja-JP" altLang="en-US"/>
              <a:t>とる</a:t>
            </a:r>
          </a:p>
        </p:txBody>
      </p:sp>
      <p:cxnSp>
        <p:nvCxnSpPr>
          <p:cNvPr id="8" name="直線コネクタ 7"/>
          <p:cNvCxnSpPr/>
          <p:nvPr/>
        </p:nvCxnSpPr>
        <p:spPr>
          <a:xfrm>
            <a:off x="2348865" y="1666240"/>
            <a:ext cx="2402840" cy="19577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四角形 8"/>
          <p:cNvSpPr/>
          <p:nvPr/>
        </p:nvSpPr>
        <p:spPr>
          <a:xfrm>
            <a:off x="4603115" y="3158490"/>
            <a:ext cx="2614295" cy="36512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1"/>
              </a:solidFill>
            </a:endParaRPr>
          </a:p>
        </p:txBody>
      </p:sp>
      <p:sp>
        <p:nvSpPr>
          <p:cNvPr id="10" name="テキストボックス 9"/>
          <p:cNvSpPr txBox="1"/>
          <p:nvPr/>
        </p:nvSpPr>
        <p:spPr>
          <a:xfrm>
            <a:off x="275590" y="1189990"/>
            <a:ext cx="4760595" cy="1198880"/>
          </a:xfrm>
          <a:prstGeom prst="rect">
            <a:avLst/>
          </a:prstGeom>
          <a:noFill/>
        </p:spPr>
        <p:txBody>
          <a:bodyPr wrap="none" rtlCol="0">
            <a:spAutoFit/>
          </a:bodyPr>
          <a:lstStyle/>
          <a:p>
            <a:pPr algn="l"/>
            <a:r>
              <a:rPr lang="ja-JP" altLang="en-US"/>
              <a:t>項目、必須、フォーム</a:t>
            </a:r>
          </a:p>
          <a:p>
            <a:pPr algn="l"/>
            <a:r>
              <a:rPr lang="ja-JP" altLang="en-US"/>
              <a:t>罫線、など</a:t>
            </a:r>
          </a:p>
          <a:p>
            <a:pPr algn="l"/>
            <a:r>
              <a:rPr lang="ja-JP" altLang="en-US"/>
              <a:t>別店舗のお申し込みと同じスタイルに</a:t>
            </a:r>
          </a:p>
          <a:p>
            <a:pPr algn="l"/>
            <a:r>
              <a:rPr lang="ja-JP" altLang="en-US"/>
              <a:t>https://loopsosaka.sakura.ne.jp/testosaka/order/</a:t>
            </a:r>
          </a:p>
        </p:txBody>
      </p:sp>
      <p:sp>
        <p:nvSpPr>
          <p:cNvPr id="11" name="テキストボックス 10"/>
          <p:cNvSpPr txBox="1"/>
          <p:nvPr/>
        </p:nvSpPr>
        <p:spPr>
          <a:xfrm>
            <a:off x="359410" y="4745990"/>
            <a:ext cx="6661785" cy="1476375"/>
          </a:xfrm>
          <a:prstGeom prst="rect">
            <a:avLst/>
          </a:prstGeom>
          <a:noFill/>
        </p:spPr>
        <p:txBody>
          <a:bodyPr wrap="square" rtlCol="0">
            <a:spAutoFit/>
          </a:bodyPr>
          <a:lstStyle/>
          <a:p>
            <a:r>
              <a:rPr lang="ja-JP" altLang="en-US"/>
              <a:t>中見出し説明文</a:t>
            </a:r>
          </a:p>
          <a:p>
            <a:endParaRPr lang="ja-JP" altLang="en-US"/>
          </a:p>
          <a:p>
            <a:r>
              <a:rPr lang="ja-JP" altLang="en-US"/>
              <a:t>各プランのお申し込みはこちらからお願いいたします。</a:t>
            </a:r>
          </a:p>
          <a:p>
            <a:r>
              <a:rPr lang="ja-JP" altLang="en-US"/>
              <a:t>内容を確認後、弊社スタッフから折り返しメールにて手続きのご案内をいたします。</a:t>
            </a:r>
          </a:p>
        </p:txBody>
      </p:sp>
      <p:cxnSp>
        <p:nvCxnSpPr>
          <p:cNvPr id="12" name="直線コネクタ 11"/>
          <p:cNvCxnSpPr/>
          <p:nvPr/>
        </p:nvCxnSpPr>
        <p:spPr>
          <a:xfrm flipV="1">
            <a:off x="1417955" y="2978785"/>
            <a:ext cx="3439160" cy="18307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5545455" y="586740"/>
            <a:ext cx="2624455" cy="20212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7661910" y="385445"/>
            <a:ext cx="3379470" cy="368300"/>
          </a:xfrm>
          <a:prstGeom prst="rect">
            <a:avLst/>
          </a:prstGeom>
          <a:noFill/>
        </p:spPr>
        <p:txBody>
          <a:bodyPr wrap="none" rtlCol="0">
            <a:spAutoFit/>
          </a:bodyPr>
          <a:lstStyle/>
          <a:p>
            <a:r>
              <a:rPr lang="ja-JP" altLang="en-US"/>
              <a:t>中見出しは新しいデザインを適用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プレースホルダ 3"/>
          <p:cNvPicPr>
            <a:picLocks noGrp="1" noChangeAspect="1"/>
          </p:cNvPicPr>
          <p:nvPr>
            <p:ph/>
          </p:nvPr>
        </p:nvPicPr>
        <p:blipFill>
          <a:blip r:embed="rId2"/>
          <a:stretch>
            <a:fillRect/>
          </a:stretch>
        </p:blipFill>
        <p:spPr>
          <a:xfrm>
            <a:off x="4768215" y="670560"/>
            <a:ext cx="7035165" cy="4523740"/>
          </a:xfrm>
          <a:prstGeom prst="rect">
            <a:avLst/>
          </a:prstGeom>
        </p:spPr>
      </p:pic>
      <p:cxnSp>
        <p:nvCxnSpPr>
          <p:cNvPr id="6" name="直線コネクタ 5"/>
          <p:cNvCxnSpPr/>
          <p:nvPr/>
        </p:nvCxnSpPr>
        <p:spPr>
          <a:xfrm flipV="1">
            <a:off x="2465705" y="4512945"/>
            <a:ext cx="4296410" cy="14859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894205" y="3846195"/>
            <a:ext cx="4359910" cy="2540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8" name="テキストボックス 7"/>
          <p:cNvSpPr txBox="1"/>
          <p:nvPr/>
        </p:nvSpPr>
        <p:spPr>
          <a:xfrm>
            <a:off x="645160" y="3401695"/>
            <a:ext cx="1640205" cy="368300"/>
          </a:xfrm>
          <a:prstGeom prst="rect">
            <a:avLst/>
          </a:prstGeom>
          <a:noFill/>
        </p:spPr>
        <p:txBody>
          <a:bodyPr wrap="none" rtlCol="0">
            <a:spAutoFit/>
          </a:bodyPr>
          <a:lstStyle/>
          <a:p>
            <a:pPr algn="l"/>
            <a:r>
              <a:rPr lang="ja-JP" altLang="en-US"/>
              <a:t>#0A2D88　太字</a:t>
            </a:r>
          </a:p>
        </p:txBody>
      </p:sp>
      <p:sp>
        <p:nvSpPr>
          <p:cNvPr id="9" name="テキストボックス 8"/>
          <p:cNvSpPr txBox="1"/>
          <p:nvPr/>
        </p:nvSpPr>
        <p:spPr>
          <a:xfrm>
            <a:off x="1724660" y="4703445"/>
            <a:ext cx="1010285" cy="368300"/>
          </a:xfrm>
          <a:prstGeom prst="rect">
            <a:avLst/>
          </a:prstGeom>
          <a:noFill/>
        </p:spPr>
        <p:txBody>
          <a:bodyPr wrap="none" rtlCol="0">
            <a:spAutoFit/>
          </a:bodyPr>
          <a:lstStyle/>
          <a:p>
            <a:pPr algn="l"/>
            <a:r>
              <a:rPr lang="ja-JP" altLang="en-US"/>
              <a:t>#DC1F03</a:t>
            </a:r>
          </a:p>
        </p:txBody>
      </p:sp>
      <p:sp>
        <p:nvSpPr>
          <p:cNvPr id="2" name="テキストボックス 4">
            <a:extLst>
              <a:ext uri="{FF2B5EF4-FFF2-40B4-BE49-F238E27FC236}">
                <a16:creationId xmlns:a16="http://schemas.microsoft.com/office/drawing/2014/main" id="{F7B73C11-08FF-B7E2-C02A-2721E8A9D324}"/>
              </a:ext>
            </a:extLst>
          </p:cNvPr>
          <p:cNvSpPr txBox="1"/>
          <p:nvPr/>
        </p:nvSpPr>
        <p:spPr>
          <a:xfrm>
            <a:off x="275590" y="187325"/>
            <a:ext cx="6896888" cy="369332"/>
          </a:xfrm>
          <a:prstGeom prst="rect">
            <a:avLst/>
          </a:prstGeom>
          <a:noFill/>
        </p:spPr>
        <p:txBody>
          <a:bodyPr wrap="none" rtlCol="0">
            <a:spAutoFit/>
          </a:bodyPr>
          <a:lstStyle/>
          <a:p>
            <a:pPr algn="l"/>
            <a:r>
              <a:rPr lang="ja-JP" altLang="en-US" dirty="0"/>
              <a:t>https://www.xn--dckn0c3a4e6a4gwc5h3626dtmxc.jp/apply/</a:t>
            </a:r>
            <a:r>
              <a:rPr lang="en-US" altLang="ja-JP" b="0" i="0" dirty="0">
                <a:solidFill>
                  <a:srgbClr val="000000"/>
                </a:solidFill>
                <a:effectLst/>
                <a:latin typeface="Arial" panose="020B0604020202020204" pitchFamily="34" charset="0"/>
              </a:rPr>
              <a:t>index.html</a:t>
            </a:r>
            <a:endParaRPr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ボックス 4"/>
          <p:cNvSpPr txBox="1"/>
          <p:nvPr/>
        </p:nvSpPr>
        <p:spPr>
          <a:xfrm>
            <a:off x="299085" y="1579245"/>
            <a:ext cx="4750435" cy="3046095"/>
          </a:xfrm>
          <a:prstGeom prst="rect">
            <a:avLst/>
          </a:prstGeom>
          <a:noFill/>
        </p:spPr>
        <p:txBody>
          <a:bodyPr wrap="square" rtlCol="0" anchor="t">
            <a:spAutoFit/>
          </a:bodyPr>
          <a:lstStyle/>
          <a:p>
            <a:r>
              <a:rPr lang="ja-JP" altLang="en-US" sz="1200" b="1"/>
              <a:t>お申し込みありがとうございました</a:t>
            </a:r>
            <a:endParaRPr lang="ja-JP" altLang="en-US" sz="1200"/>
          </a:p>
          <a:p>
            <a:endParaRPr lang="ja-JP" altLang="en-US" sz="1200"/>
          </a:p>
          <a:p>
            <a:endParaRPr lang="ja-JP" altLang="en-US" sz="1200"/>
          </a:p>
          <a:p>
            <a:r>
              <a:rPr lang="ja-JP" altLang="en-US" sz="1200"/>
              <a:t>送信完了いたしました。</a:t>
            </a:r>
          </a:p>
          <a:p>
            <a:r>
              <a:rPr lang="ja-JP" altLang="en-US" sz="1200"/>
              <a:t>お申し込みありがとうございます。</a:t>
            </a:r>
          </a:p>
          <a:p>
            <a:r>
              <a:rPr lang="ja-JP" altLang="en-US" sz="1200"/>
              <a:t>内容を確認後、お申し込みの手続きを担当からご案内いたします。</a:t>
            </a:r>
          </a:p>
          <a:p>
            <a:endParaRPr lang="ja-JP" altLang="en-US" sz="1200"/>
          </a:p>
          <a:p>
            <a:r>
              <a:rPr lang="ja-JP" altLang="en-US" sz="1200"/>
              <a:t>【ご確認ください】</a:t>
            </a:r>
          </a:p>
          <a:p>
            <a:r>
              <a:rPr lang="ja-JP" altLang="en-US" sz="1200"/>
              <a:t>自動返信メールが送信直後に届いていない場合は、</a:t>
            </a:r>
          </a:p>
          <a:p>
            <a:r>
              <a:rPr lang="ja-JP" altLang="en-US" sz="1200"/>
              <a:t>メールの迷惑フォルダに振り分けられている可能性があります。</a:t>
            </a:r>
          </a:p>
          <a:p>
            <a:r>
              <a:rPr lang="ja-JP" altLang="en-US" sz="1200"/>
              <a:t>お手数ですが迷惑フォルダをご確認いただけますと幸いです。</a:t>
            </a:r>
          </a:p>
          <a:p>
            <a:endParaRPr lang="ja-JP" altLang="en-US" sz="1200"/>
          </a:p>
          <a:p>
            <a:r>
              <a:rPr lang="ja-JP" altLang="en-US" sz="1200"/>
              <a:t>迷惑フォルダにない場合は、お手数ですが再度仮申込みいただくか下記メールまでご連絡お願いいたします。</a:t>
            </a:r>
          </a:p>
          <a:p>
            <a:endParaRPr lang="ja-JP" altLang="en-US" sz="1200"/>
          </a:p>
          <a:p>
            <a:r>
              <a:rPr lang="ja-JP" altLang="en-US" sz="1200"/>
              <a:t>ご連絡先：shibuya@satevir.com</a:t>
            </a:r>
          </a:p>
        </p:txBody>
      </p:sp>
      <p:sp>
        <p:nvSpPr>
          <p:cNvPr id="2" name="テキストボックス 1"/>
          <p:cNvSpPr txBox="1"/>
          <p:nvPr/>
        </p:nvSpPr>
        <p:spPr>
          <a:xfrm>
            <a:off x="570865" y="486410"/>
            <a:ext cx="2225675" cy="368300"/>
          </a:xfrm>
          <a:prstGeom prst="rect">
            <a:avLst/>
          </a:prstGeom>
          <a:noFill/>
        </p:spPr>
        <p:txBody>
          <a:bodyPr wrap="none" rtlCol="0">
            <a:spAutoFit/>
          </a:bodyPr>
          <a:lstStyle/>
          <a:p>
            <a:r>
              <a:rPr lang="ja-JP" altLang="en-US"/>
              <a:t>お申し込み 送信完了</a:t>
            </a:r>
          </a:p>
        </p:txBody>
      </p:sp>
      <p:pic>
        <p:nvPicPr>
          <p:cNvPr id="3" name="コンテンツプレースホルダ 2"/>
          <p:cNvPicPr>
            <a:picLocks noGrp="1" noChangeAspect="1"/>
          </p:cNvPicPr>
          <p:nvPr>
            <p:ph/>
          </p:nvPr>
        </p:nvPicPr>
        <p:blipFill>
          <a:blip r:embed="rId2"/>
          <a:stretch>
            <a:fillRect/>
          </a:stretch>
        </p:blipFill>
        <p:spPr>
          <a:xfrm>
            <a:off x="5049520" y="1102995"/>
            <a:ext cx="6462395" cy="4155440"/>
          </a:xfrm>
          <a:prstGeom prst="rect">
            <a:avLst/>
          </a:prstGeom>
        </p:spPr>
      </p:pic>
      <p:sp>
        <p:nvSpPr>
          <p:cNvPr id="4" name="四角形 3"/>
          <p:cNvSpPr/>
          <p:nvPr/>
        </p:nvSpPr>
        <p:spPr>
          <a:xfrm>
            <a:off x="5389245" y="2974340"/>
            <a:ext cx="4213225" cy="8521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線コネクタ 5"/>
          <p:cNvCxnSpPr/>
          <p:nvPr/>
        </p:nvCxnSpPr>
        <p:spPr>
          <a:xfrm>
            <a:off x="2592705" y="1729740"/>
            <a:ext cx="3099435" cy="144653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890520" y="3590925"/>
            <a:ext cx="2857500" cy="31369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四角形 7"/>
          <p:cNvSpPr/>
          <p:nvPr/>
        </p:nvSpPr>
        <p:spPr>
          <a:xfrm>
            <a:off x="940435" y="5047615"/>
            <a:ext cx="2577465" cy="325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accent1"/>
                </a:solidFill>
              </a:rPr>
              <a:t>トップページへ戻る</a:t>
            </a:r>
          </a:p>
        </p:txBody>
      </p:sp>
      <p:sp>
        <p:nvSpPr>
          <p:cNvPr id="9" name="テキストボックス 8"/>
          <p:cNvSpPr txBox="1"/>
          <p:nvPr/>
        </p:nvSpPr>
        <p:spPr>
          <a:xfrm>
            <a:off x="860425" y="5787390"/>
            <a:ext cx="10470515" cy="645160"/>
          </a:xfrm>
          <a:prstGeom prst="rect">
            <a:avLst/>
          </a:prstGeom>
          <a:noFill/>
        </p:spPr>
        <p:txBody>
          <a:bodyPr wrap="square" rtlCol="0">
            <a:spAutoFit/>
          </a:bodyPr>
          <a:lstStyle/>
          <a:p>
            <a:r>
              <a:rPr lang="ja-JP" altLang="en-US"/>
              <a:t>戻るボタン参考</a:t>
            </a:r>
          </a:p>
          <a:p>
            <a:r>
              <a:rPr lang="ja-JP" altLang="en-US"/>
              <a:t>https://www.xn--dckn0c3a4e6a4gwc5h3626dtmxc.jp/editorial/mobilecoupon.html　　最下部にあります</a:t>
            </a:r>
          </a:p>
        </p:txBody>
      </p:sp>
      <p:cxnSp>
        <p:nvCxnSpPr>
          <p:cNvPr id="10" name="直線コネクタ 9"/>
          <p:cNvCxnSpPr/>
          <p:nvPr/>
        </p:nvCxnSpPr>
        <p:spPr>
          <a:xfrm flipV="1">
            <a:off x="1400175" y="5428615"/>
            <a:ext cx="257810" cy="32512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350000" y="1102995"/>
            <a:ext cx="2624455" cy="20212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8466455" y="901700"/>
            <a:ext cx="3379470" cy="368300"/>
          </a:xfrm>
          <a:prstGeom prst="rect">
            <a:avLst/>
          </a:prstGeom>
          <a:noFill/>
        </p:spPr>
        <p:txBody>
          <a:bodyPr wrap="none" rtlCol="0">
            <a:spAutoFit/>
          </a:bodyPr>
          <a:lstStyle/>
          <a:p>
            <a:r>
              <a:rPr lang="ja-JP" altLang="en-US"/>
              <a:t>中見出しは新しいデザインを適用</a:t>
            </a:r>
          </a:p>
        </p:txBody>
      </p:sp>
      <p:sp>
        <p:nvSpPr>
          <p:cNvPr id="11" name="テキストボックス 4">
            <a:extLst>
              <a:ext uri="{FF2B5EF4-FFF2-40B4-BE49-F238E27FC236}">
                <a16:creationId xmlns:a16="http://schemas.microsoft.com/office/drawing/2014/main" id="{38DA11F1-9020-948B-2905-C5DA79158C5B}"/>
              </a:ext>
            </a:extLst>
          </p:cNvPr>
          <p:cNvSpPr txBox="1"/>
          <p:nvPr/>
        </p:nvSpPr>
        <p:spPr>
          <a:xfrm>
            <a:off x="275590" y="187325"/>
            <a:ext cx="7025128" cy="369332"/>
          </a:xfrm>
          <a:prstGeom prst="rect">
            <a:avLst/>
          </a:prstGeom>
          <a:noFill/>
        </p:spPr>
        <p:txBody>
          <a:bodyPr wrap="none" rtlCol="0">
            <a:spAutoFit/>
          </a:bodyPr>
          <a:lstStyle/>
          <a:p>
            <a:pPr algn="l"/>
            <a:r>
              <a:rPr lang="ja-JP" altLang="en-US" dirty="0"/>
              <a:t>https://www.xn--dckn0c3a4e6a4gwc5h3626dtmxc.jp/apply/</a:t>
            </a:r>
            <a:r>
              <a:rPr lang="en-US" altLang="ja-JP" b="0" i="0" dirty="0">
                <a:solidFill>
                  <a:srgbClr val="000000"/>
                </a:solidFill>
                <a:effectLst/>
                <a:latin typeface="Arial" panose="020B0604020202020204" pitchFamily="34" charset="0"/>
              </a:rPr>
              <a:t>thanks.html</a:t>
            </a:r>
            <a:endParaRPr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ボックス 1"/>
          <p:cNvSpPr txBox="1"/>
          <p:nvPr/>
        </p:nvSpPr>
        <p:spPr>
          <a:xfrm>
            <a:off x="245745" y="228600"/>
            <a:ext cx="5185410" cy="3415030"/>
          </a:xfrm>
          <a:prstGeom prst="rect">
            <a:avLst/>
          </a:prstGeom>
          <a:noFill/>
        </p:spPr>
        <p:txBody>
          <a:bodyPr wrap="none" rtlCol="0">
            <a:spAutoFit/>
          </a:bodyPr>
          <a:lstStyle/>
          <a:p>
            <a:pPr algn="l"/>
            <a:r>
              <a:rPr lang="ja-JP" altLang="en-US" dirty="0"/>
              <a:t>最新情報　一覧</a:t>
            </a:r>
          </a:p>
          <a:p>
            <a:pPr algn="l"/>
            <a:endParaRPr lang="ja-JP" altLang="en-US" dirty="0"/>
          </a:p>
          <a:p>
            <a:pPr algn="l"/>
            <a:r>
              <a:rPr lang="ja-JP" altLang="en-US" dirty="0"/>
              <a:t>レイアウト参考</a:t>
            </a:r>
          </a:p>
          <a:p>
            <a:pPr algn="l"/>
            <a:r>
              <a:rPr lang="ja-JP" altLang="en-US" dirty="0"/>
              <a:t>https://aupay.wallet.auone.jp/announce/</a:t>
            </a:r>
          </a:p>
          <a:p>
            <a:pPr algn="l"/>
            <a:endParaRPr lang="ja-JP" altLang="en-US" dirty="0"/>
          </a:p>
          <a:p>
            <a:pPr algn="l"/>
            <a:endParaRPr lang="ja-JP" altLang="en-US" dirty="0"/>
          </a:p>
          <a:p>
            <a:pPr algn="l"/>
            <a:endParaRPr lang="ja-JP" altLang="en-US" dirty="0"/>
          </a:p>
          <a:p>
            <a:pPr algn="l"/>
            <a:r>
              <a:rPr lang="ja-JP" altLang="en-US" dirty="0"/>
              <a:t>文字サイズは、すべて本文文字で</a:t>
            </a:r>
          </a:p>
          <a:p>
            <a:pPr algn="l"/>
            <a:endParaRPr lang="ja-JP" altLang="en-US" dirty="0"/>
          </a:p>
          <a:p>
            <a:pPr algn="l"/>
            <a:endParaRPr lang="ja-JP" altLang="en-US" dirty="0"/>
          </a:p>
          <a:p>
            <a:pPr algn="l"/>
            <a:r>
              <a:rPr lang="ja-JP" altLang="en-US" dirty="0"/>
              <a:t>文字は下記ページの最下部を反映</a:t>
            </a:r>
          </a:p>
          <a:p>
            <a:pPr algn="l"/>
            <a:r>
              <a:rPr lang="ja-JP" altLang="en-US" dirty="0"/>
              <a:t>https://www.xn--dckn0c3a4e6a4gwc5h3626dtmxc.jp/</a:t>
            </a:r>
          </a:p>
        </p:txBody>
      </p:sp>
      <p:pic>
        <p:nvPicPr>
          <p:cNvPr id="3" name="コンテンツプレースホルダ 2"/>
          <p:cNvPicPr>
            <a:picLocks noGrp="1" noChangeAspect="1"/>
          </p:cNvPicPr>
          <p:nvPr>
            <p:ph/>
          </p:nvPr>
        </p:nvPicPr>
        <p:blipFill>
          <a:blip r:embed="rId2"/>
          <a:stretch>
            <a:fillRect/>
          </a:stretch>
        </p:blipFill>
        <p:spPr>
          <a:xfrm>
            <a:off x="5210810" y="1362710"/>
            <a:ext cx="6534785" cy="4131945"/>
          </a:xfrm>
          <a:prstGeom prst="rect">
            <a:avLst/>
          </a:prstGeom>
        </p:spPr>
      </p:pic>
      <p:sp>
        <p:nvSpPr>
          <p:cNvPr id="4" name="四角形 3"/>
          <p:cNvSpPr/>
          <p:nvPr/>
        </p:nvSpPr>
        <p:spPr>
          <a:xfrm>
            <a:off x="6588125" y="2336165"/>
            <a:ext cx="3440430" cy="22294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ボックス 13"/>
          <p:cNvSpPr txBox="1"/>
          <p:nvPr/>
        </p:nvSpPr>
        <p:spPr>
          <a:xfrm>
            <a:off x="7661910" y="385445"/>
            <a:ext cx="3379470" cy="368300"/>
          </a:xfrm>
          <a:prstGeom prst="rect">
            <a:avLst/>
          </a:prstGeom>
          <a:noFill/>
        </p:spPr>
        <p:txBody>
          <a:bodyPr wrap="none" rtlCol="0">
            <a:spAutoFit/>
          </a:bodyPr>
          <a:lstStyle/>
          <a:p>
            <a:r>
              <a:rPr lang="ja-JP" altLang="en-US"/>
              <a:t>中見出しは新しいデザインを適用</a:t>
            </a:r>
          </a:p>
        </p:txBody>
      </p:sp>
      <p:sp>
        <p:nvSpPr>
          <p:cNvPr id="7" name="テキストボックス 4">
            <a:extLst>
              <a:ext uri="{FF2B5EF4-FFF2-40B4-BE49-F238E27FC236}">
                <a16:creationId xmlns:a16="http://schemas.microsoft.com/office/drawing/2014/main" id="{DD1EB72D-6122-C7A1-8374-093B75D10A82}"/>
              </a:ext>
            </a:extLst>
          </p:cNvPr>
          <p:cNvSpPr txBox="1"/>
          <p:nvPr/>
        </p:nvSpPr>
        <p:spPr>
          <a:xfrm>
            <a:off x="275590" y="0"/>
            <a:ext cx="7505388"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information/index.html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ボックス 1"/>
          <p:cNvSpPr txBox="1"/>
          <p:nvPr/>
        </p:nvSpPr>
        <p:spPr>
          <a:xfrm>
            <a:off x="245745" y="228600"/>
            <a:ext cx="5361940" cy="2584450"/>
          </a:xfrm>
          <a:prstGeom prst="rect">
            <a:avLst/>
          </a:prstGeom>
          <a:noFill/>
        </p:spPr>
        <p:txBody>
          <a:bodyPr wrap="none" rtlCol="0">
            <a:spAutoFit/>
          </a:bodyPr>
          <a:lstStyle/>
          <a:p>
            <a:pPr algn="l"/>
            <a:r>
              <a:rPr lang="ja-JP" altLang="en-US" dirty="0"/>
              <a:t>最新情報　詳細</a:t>
            </a:r>
          </a:p>
          <a:p>
            <a:pPr algn="l"/>
            <a:endParaRPr lang="ja-JP" altLang="en-US" dirty="0"/>
          </a:p>
          <a:p>
            <a:pPr algn="l"/>
            <a:r>
              <a:rPr lang="ja-JP" altLang="en-US" dirty="0"/>
              <a:t>レイアウト参考</a:t>
            </a:r>
          </a:p>
          <a:p>
            <a:pPr algn="l"/>
            <a:r>
              <a:rPr lang="ja-JP" altLang="en-US" dirty="0"/>
              <a:t>https://aupay.wallet.auone.jp/announce/detail/?id=659</a:t>
            </a:r>
          </a:p>
          <a:p>
            <a:pPr algn="l"/>
            <a:endParaRPr lang="ja-JP" altLang="en-US" dirty="0"/>
          </a:p>
          <a:p>
            <a:pPr algn="l"/>
            <a:r>
              <a:rPr lang="ja-JP" altLang="en-US" dirty="0">
                <a:sym typeface="+mn-ea"/>
              </a:rPr>
              <a:t>文字サイズは、すべて本文文字で</a:t>
            </a:r>
            <a:endParaRPr lang="ja-JP" altLang="en-US" dirty="0"/>
          </a:p>
          <a:p>
            <a:pPr algn="l"/>
            <a:endParaRPr lang="ja-JP" altLang="en-US" dirty="0"/>
          </a:p>
          <a:p>
            <a:pPr algn="l"/>
            <a:endParaRPr lang="ja-JP" altLang="en-US" dirty="0"/>
          </a:p>
          <a:p>
            <a:pPr algn="l"/>
            <a:r>
              <a:rPr lang="ja-JP" altLang="en-US" dirty="0">
                <a:solidFill>
                  <a:schemeClr val="accent1"/>
                </a:solidFill>
              </a:rPr>
              <a:t>詳細のテキストは次のページの文章を移植</a:t>
            </a:r>
          </a:p>
        </p:txBody>
      </p:sp>
      <p:pic>
        <p:nvPicPr>
          <p:cNvPr id="3" name="コンテンツプレースホルダ 2"/>
          <p:cNvPicPr>
            <a:picLocks noGrp="1" noChangeAspect="1"/>
          </p:cNvPicPr>
          <p:nvPr>
            <p:ph/>
          </p:nvPr>
        </p:nvPicPr>
        <p:blipFill>
          <a:blip r:embed="rId2"/>
          <a:stretch>
            <a:fillRect/>
          </a:stretch>
        </p:blipFill>
        <p:spPr>
          <a:xfrm>
            <a:off x="4600575" y="1884680"/>
            <a:ext cx="7155815" cy="4524375"/>
          </a:xfrm>
          <a:prstGeom prst="rect">
            <a:avLst/>
          </a:prstGeom>
        </p:spPr>
      </p:pic>
      <p:sp>
        <p:nvSpPr>
          <p:cNvPr id="4" name="四角形 3"/>
          <p:cNvSpPr/>
          <p:nvPr/>
        </p:nvSpPr>
        <p:spPr>
          <a:xfrm>
            <a:off x="6457950" y="2649855"/>
            <a:ext cx="3440430" cy="32937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 name="直線コネクタ 4"/>
          <p:cNvCxnSpPr/>
          <p:nvPr/>
        </p:nvCxnSpPr>
        <p:spPr>
          <a:xfrm>
            <a:off x="4123055" y="3333115"/>
            <a:ext cx="2543810" cy="45910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ボックス 5"/>
          <p:cNvSpPr txBox="1"/>
          <p:nvPr/>
        </p:nvSpPr>
        <p:spPr>
          <a:xfrm>
            <a:off x="2767330" y="3108960"/>
            <a:ext cx="1294765" cy="368300"/>
          </a:xfrm>
          <a:prstGeom prst="rect">
            <a:avLst/>
          </a:prstGeom>
          <a:noFill/>
        </p:spPr>
        <p:txBody>
          <a:bodyPr wrap="none" rtlCol="0">
            <a:spAutoFit/>
          </a:bodyPr>
          <a:lstStyle/>
          <a:p>
            <a:r>
              <a:rPr lang="ja-JP" altLang="en-US"/>
              <a:t>画像は取る</a:t>
            </a:r>
          </a:p>
        </p:txBody>
      </p:sp>
      <p:sp>
        <p:nvSpPr>
          <p:cNvPr id="9" name="テキストボックス 8"/>
          <p:cNvSpPr txBox="1"/>
          <p:nvPr/>
        </p:nvSpPr>
        <p:spPr>
          <a:xfrm>
            <a:off x="401320" y="5540375"/>
            <a:ext cx="6264910" cy="1198880"/>
          </a:xfrm>
          <a:prstGeom prst="rect">
            <a:avLst/>
          </a:prstGeom>
          <a:noFill/>
        </p:spPr>
        <p:txBody>
          <a:bodyPr wrap="square" rtlCol="0">
            <a:spAutoFit/>
          </a:bodyPr>
          <a:lstStyle/>
          <a:p>
            <a:r>
              <a:rPr lang="ja-JP" altLang="en-US"/>
              <a:t>戻るボタン参考　　最新情報一覧に戻る</a:t>
            </a:r>
          </a:p>
          <a:p>
            <a:r>
              <a:rPr lang="ja-JP" altLang="en-US"/>
              <a:t>https://www.xn--dckn0c3a4e6a4gwc5h3626dtmxc.jp/editorial/mobilecoupon.html　　最下部にあります</a:t>
            </a:r>
          </a:p>
        </p:txBody>
      </p:sp>
      <p:cxnSp>
        <p:nvCxnSpPr>
          <p:cNvPr id="7" name="直線コネクタ 6"/>
          <p:cNvCxnSpPr/>
          <p:nvPr/>
        </p:nvCxnSpPr>
        <p:spPr>
          <a:xfrm flipV="1">
            <a:off x="2811780" y="5761990"/>
            <a:ext cx="4964430" cy="17907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a:off x="6730365" y="586740"/>
            <a:ext cx="1439545" cy="197929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ボックス 13"/>
          <p:cNvSpPr txBox="1"/>
          <p:nvPr/>
        </p:nvSpPr>
        <p:spPr>
          <a:xfrm>
            <a:off x="7661910" y="385445"/>
            <a:ext cx="3688080" cy="1198880"/>
          </a:xfrm>
          <a:prstGeom prst="rect">
            <a:avLst/>
          </a:prstGeom>
          <a:noFill/>
        </p:spPr>
        <p:txBody>
          <a:bodyPr wrap="none" rtlCol="0">
            <a:spAutoFit/>
          </a:bodyPr>
          <a:lstStyle/>
          <a:p>
            <a:r>
              <a:rPr lang="ja-JP" altLang="en-US"/>
              <a:t>中見出しは新しいデザインを適用</a:t>
            </a:r>
          </a:p>
          <a:p>
            <a:r>
              <a:rPr lang="ja-JP" altLang="en-US" b="1"/>
              <a:t>最新情報のご案内</a:t>
            </a:r>
          </a:p>
          <a:p>
            <a:endParaRPr lang="ja-JP" altLang="en-US"/>
          </a:p>
          <a:p>
            <a:r>
              <a:rPr lang="ja-JP" altLang="en-US"/>
              <a:t>中見出し説明文部分を日付けにする</a:t>
            </a:r>
          </a:p>
        </p:txBody>
      </p:sp>
      <p:cxnSp>
        <p:nvCxnSpPr>
          <p:cNvPr id="8" name="直線コネクタ 7"/>
          <p:cNvCxnSpPr/>
          <p:nvPr/>
        </p:nvCxnSpPr>
        <p:spPr>
          <a:xfrm flipV="1">
            <a:off x="1089660" y="3264535"/>
            <a:ext cx="5757545" cy="134429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テキストボックス 9"/>
          <p:cNvSpPr txBox="1"/>
          <p:nvPr/>
        </p:nvSpPr>
        <p:spPr>
          <a:xfrm>
            <a:off x="581660" y="4693285"/>
            <a:ext cx="2402205" cy="368300"/>
          </a:xfrm>
          <a:prstGeom prst="rect">
            <a:avLst/>
          </a:prstGeom>
          <a:noFill/>
        </p:spPr>
        <p:txBody>
          <a:bodyPr wrap="none" rtlCol="0">
            <a:spAutoFit/>
          </a:bodyPr>
          <a:lstStyle/>
          <a:p>
            <a:r>
              <a:rPr lang="ja-JP" altLang="en-US"/>
              <a:t>中見出し説明文に移動</a:t>
            </a:r>
          </a:p>
        </p:txBody>
      </p:sp>
      <p:sp>
        <p:nvSpPr>
          <p:cNvPr id="12" name="テキストボックス 4">
            <a:extLst>
              <a:ext uri="{FF2B5EF4-FFF2-40B4-BE49-F238E27FC236}">
                <a16:creationId xmlns:a16="http://schemas.microsoft.com/office/drawing/2014/main" id="{110A3DD4-0CAC-62A3-0C35-10A5BACA1BDD}"/>
              </a:ext>
            </a:extLst>
          </p:cNvPr>
          <p:cNvSpPr txBox="1"/>
          <p:nvPr/>
        </p:nvSpPr>
        <p:spPr>
          <a:xfrm>
            <a:off x="275590" y="0"/>
            <a:ext cx="8069645"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information/20230330.html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ボックス 2"/>
          <p:cNvSpPr txBox="1"/>
          <p:nvPr/>
        </p:nvSpPr>
        <p:spPr>
          <a:xfrm>
            <a:off x="878205" y="502285"/>
            <a:ext cx="6580505" cy="3415030"/>
          </a:xfrm>
          <a:prstGeom prst="rect">
            <a:avLst/>
          </a:prstGeom>
          <a:noFill/>
        </p:spPr>
        <p:txBody>
          <a:bodyPr wrap="none" rtlCol="0">
            <a:spAutoFit/>
          </a:bodyPr>
          <a:lstStyle/>
          <a:p>
            <a:pPr algn="l"/>
            <a:r>
              <a:rPr lang="ja-JP" altLang="en-US">
                <a:sym typeface="+mn-ea"/>
              </a:rPr>
              <a:t>2023年3月30日</a:t>
            </a:r>
          </a:p>
          <a:p>
            <a:pPr algn="l"/>
            <a:endParaRPr lang="ja-JP" altLang="en-US" b="1">
              <a:sym typeface="+mn-ea"/>
            </a:endParaRPr>
          </a:p>
          <a:p>
            <a:pPr algn="l"/>
            <a:endParaRPr lang="ja-JP" altLang="en-US" b="1">
              <a:sym typeface="+mn-ea"/>
            </a:endParaRPr>
          </a:p>
          <a:p>
            <a:pPr algn="l"/>
            <a:endParaRPr lang="ja-JP" altLang="en-US" b="1">
              <a:sym typeface="+mn-ea"/>
            </a:endParaRPr>
          </a:p>
          <a:p>
            <a:pPr algn="l"/>
            <a:endParaRPr lang="ja-JP" altLang="en-US" b="1">
              <a:sym typeface="+mn-ea"/>
            </a:endParaRPr>
          </a:p>
          <a:p>
            <a:pPr algn="l"/>
            <a:r>
              <a:rPr lang="ja-JP" altLang="en-US" b="1"/>
              <a:t>ホームページリニューアルのご案内</a:t>
            </a:r>
            <a:endParaRPr lang="ja-JP" altLang="en-US"/>
          </a:p>
          <a:p>
            <a:pPr algn="l"/>
            <a:endParaRPr lang="ja-JP" altLang="en-US"/>
          </a:p>
          <a:p>
            <a:pPr algn="l"/>
            <a:endParaRPr lang="ja-JP" altLang="en-US"/>
          </a:p>
          <a:p>
            <a:pPr algn="l"/>
            <a:r>
              <a:rPr lang="ja-JP" altLang="en-US" sz="1200"/>
              <a:t>ホームページリニューアルのご案内</a:t>
            </a:r>
          </a:p>
          <a:p>
            <a:pPr algn="l"/>
            <a:r>
              <a:rPr lang="ja-JP" altLang="en-US" sz="1200"/>
              <a:t>平素より、バーチャルオフィスサテライトをご利用いただき誠にありがとうございます。</a:t>
            </a:r>
          </a:p>
          <a:p>
            <a:pPr algn="l"/>
            <a:r>
              <a:rPr lang="ja-JP" altLang="en-US" sz="1200"/>
              <a:t>ホームページをリニューアルしましたので、お知らせします。</a:t>
            </a:r>
          </a:p>
          <a:p>
            <a:pPr algn="l"/>
            <a:r>
              <a:rPr lang="ja-JP" altLang="en-US" sz="1200"/>
              <a:t>今回のリニューアルでは、より沖縄のビジネス情報、特に起業にまつわるコラムを充実しました。</a:t>
            </a:r>
          </a:p>
          <a:p>
            <a:pPr algn="l"/>
            <a:r>
              <a:rPr lang="ja-JP" altLang="en-US" sz="1200"/>
              <a:t>これからも、引き続きご利用の皆様のお役に立つ情報のご提供や、内容の充実に努めてまいります。</a:t>
            </a:r>
          </a:p>
          <a:p>
            <a:pPr algn="l"/>
            <a:r>
              <a:rPr lang="ja-JP" altLang="en-US" sz="1200"/>
              <a:t>今後ともご愛顧賜りますようお願い申し上げます。</a:t>
            </a:r>
          </a:p>
        </p:txBody>
      </p:sp>
      <p:sp>
        <p:nvSpPr>
          <p:cNvPr id="2" name="テキストボックス 4">
            <a:extLst>
              <a:ext uri="{FF2B5EF4-FFF2-40B4-BE49-F238E27FC236}">
                <a16:creationId xmlns:a16="http://schemas.microsoft.com/office/drawing/2014/main" id="{26246033-CC08-4FA6-AAB0-B23064917FD3}"/>
              </a:ext>
            </a:extLst>
          </p:cNvPr>
          <p:cNvSpPr txBox="1"/>
          <p:nvPr/>
        </p:nvSpPr>
        <p:spPr>
          <a:xfrm>
            <a:off x="275590" y="0"/>
            <a:ext cx="8069645" cy="369332"/>
          </a:xfrm>
          <a:prstGeom prst="rect">
            <a:avLst/>
          </a:prstGeom>
          <a:noFill/>
        </p:spPr>
        <p:txBody>
          <a:bodyPr wrap="none" rtlCol="0">
            <a:spAutoFit/>
          </a:bodyPr>
          <a:lstStyle/>
          <a:p>
            <a:pPr algn="l"/>
            <a:r>
              <a:rPr lang="ja-JP" altLang="en-US" dirty="0"/>
              <a:t>https://www.xn--dckn0c3a4e6a4gwc5h3626dtmxc.jp/</a:t>
            </a:r>
            <a:r>
              <a:rPr lang="en-US" altLang="ja-JP" b="0" i="0" dirty="0">
                <a:solidFill>
                  <a:srgbClr val="000000"/>
                </a:solidFill>
                <a:effectLst/>
                <a:latin typeface="Arial" panose="020B0604020202020204" pitchFamily="34" charset="0"/>
              </a:rPr>
              <a:t>information/20230330.html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ボックス 1"/>
          <p:cNvSpPr txBox="1"/>
          <p:nvPr/>
        </p:nvSpPr>
        <p:spPr>
          <a:xfrm>
            <a:off x="358140" y="321310"/>
            <a:ext cx="3872230" cy="3969385"/>
          </a:xfrm>
          <a:prstGeom prst="rect">
            <a:avLst/>
          </a:prstGeom>
          <a:noFill/>
        </p:spPr>
        <p:txBody>
          <a:bodyPr wrap="square" rtlCol="0">
            <a:spAutoFit/>
          </a:bodyPr>
          <a:lstStyle/>
          <a:p>
            <a:r>
              <a:rPr lang="ja-JP" altLang="en-US"/>
              <a:t>採用情報</a:t>
            </a:r>
          </a:p>
          <a:p>
            <a:endParaRPr lang="ja-JP" altLang="en-US"/>
          </a:p>
          <a:p>
            <a:r>
              <a:rPr lang="ja-JP" altLang="en-US"/>
              <a:t>中見出し　</a:t>
            </a:r>
            <a:r>
              <a:rPr lang="en-US" altLang="ja-JP"/>
              <a:t>→</a:t>
            </a:r>
            <a:r>
              <a:rPr lang="ja-JP" altLang="en-US"/>
              <a:t>新しいデザイン</a:t>
            </a:r>
          </a:p>
          <a:p>
            <a:r>
              <a:rPr lang="ja-JP" altLang="en-US" b="1"/>
              <a:t>中途採用募集要項</a:t>
            </a:r>
            <a:endParaRPr lang="ja-JP" altLang="en-US"/>
          </a:p>
          <a:p>
            <a:endParaRPr lang="ja-JP" altLang="en-US"/>
          </a:p>
          <a:p>
            <a:r>
              <a:rPr lang="ja-JP" altLang="en-US"/>
              <a:t>中見出し説明文</a:t>
            </a:r>
          </a:p>
          <a:p>
            <a:r>
              <a:rPr lang="ja-JP" altLang="en-US"/>
              <a:t>サテライトは　株式会社ループス　に</a:t>
            </a:r>
          </a:p>
          <a:p>
            <a:endParaRPr lang="ja-JP" altLang="en-US"/>
          </a:p>
          <a:p>
            <a:endParaRPr lang="ja-JP" altLang="en-US"/>
          </a:p>
          <a:p>
            <a:r>
              <a:rPr lang="ja-JP" altLang="en-US"/>
              <a:t>下記の内容を会社概要の表組で作成</a:t>
            </a:r>
          </a:p>
          <a:p>
            <a:endParaRPr lang="ja-JP" altLang="en-US"/>
          </a:p>
          <a:p>
            <a:r>
              <a:rPr lang="ja-JP" altLang="en-US"/>
              <a:t>https://www.xn--dckn0c3a4e6a4gwc5hp749bmoua.jp/corp/job.html</a:t>
            </a:r>
          </a:p>
        </p:txBody>
      </p:sp>
      <p:pic>
        <p:nvPicPr>
          <p:cNvPr id="3" name="コンテンツプレースホルダ 2"/>
          <p:cNvPicPr>
            <a:picLocks noGrp="1" noChangeAspect="1"/>
          </p:cNvPicPr>
          <p:nvPr>
            <p:ph/>
          </p:nvPr>
        </p:nvPicPr>
        <p:blipFill>
          <a:blip r:embed="rId2"/>
          <a:stretch>
            <a:fillRect/>
          </a:stretch>
        </p:blipFill>
        <p:spPr>
          <a:xfrm>
            <a:off x="4365625" y="734695"/>
            <a:ext cx="7517130" cy="5812155"/>
          </a:xfrm>
          <a:prstGeom prst="rect">
            <a:avLst/>
          </a:prstGeom>
        </p:spPr>
      </p:pic>
      <p:sp>
        <p:nvSpPr>
          <p:cNvPr id="4" name="四角形 3"/>
          <p:cNvSpPr/>
          <p:nvPr/>
        </p:nvSpPr>
        <p:spPr>
          <a:xfrm>
            <a:off x="5332730" y="2918460"/>
            <a:ext cx="5031740" cy="37528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 name="直線コネクタ 4"/>
          <p:cNvCxnSpPr/>
          <p:nvPr/>
        </p:nvCxnSpPr>
        <p:spPr>
          <a:xfrm>
            <a:off x="2150745" y="1909445"/>
            <a:ext cx="3305810" cy="15240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ボックス 4">
            <a:extLst>
              <a:ext uri="{FF2B5EF4-FFF2-40B4-BE49-F238E27FC236}">
                <a16:creationId xmlns:a16="http://schemas.microsoft.com/office/drawing/2014/main" id="{CDECC840-60B1-8E8A-9B7D-30D176ADAA91}"/>
              </a:ext>
            </a:extLst>
          </p:cNvPr>
          <p:cNvSpPr txBox="1"/>
          <p:nvPr/>
        </p:nvSpPr>
        <p:spPr>
          <a:xfrm>
            <a:off x="275590" y="0"/>
            <a:ext cx="7377148" cy="369332"/>
          </a:xfrm>
          <a:prstGeom prst="rect">
            <a:avLst/>
          </a:prstGeom>
          <a:noFill/>
        </p:spPr>
        <p:txBody>
          <a:bodyPr wrap="none" rtlCol="0">
            <a:spAutoFit/>
          </a:bodyPr>
          <a:lstStyle/>
          <a:p>
            <a:pPr algn="l"/>
            <a:r>
              <a:rPr lang="ja-JP" altLang="en-US" dirty="0"/>
              <a:t>https://www.xn--dckn0c3a4e6a4gwc5h3626dtmxc.jp/</a:t>
            </a:r>
            <a:r>
              <a:rPr lang="en-US" altLang="ja-JP" b="0" i="0" dirty="0" err="1">
                <a:solidFill>
                  <a:srgbClr val="000000"/>
                </a:solidFill>
                <a:effectLst/>
                <a:latin typeface="Arial" panose="020B0604020202020204" pitchFamily="34" charset="0"/>
              </a:rPr>
              <a:t>recruitinfo</a:t>
            </a:r>
            <a:r>
              <a:rPr lang="en-US" altLang="ja-JP" b="0" i="0" dirty="0">
                <a:solidFill>
                  <a:srgbClr val="000000"/>
                </a:solidFill>
                <a:effectLst/>
                <a:latin typeface="Arial" panose="020B0604020202020204" pitchFamily="34" charset="0"/>
              </a:rPr>
              <a:t>/index.html</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844</Words>
  <Application>Microsoft Office PowerPoint</Application>
  <PresentationFormat>ワイド画面</PresentationFormat>
  <Paragraphs>140</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81807</dc:creator>
  <cp:lastModifiedBy>hiroki shimomura</cp:lastModifiedBy>
  <cp:revision>31</cp:revision>
  <dcterms:created xsi:type="dcterms:W3CDTF">2024-01-19T02:43:00Z</dcterms:created>
  <dcterms:modified xsi:type="dcterms:W3CDTF">2024-01-20T00:20:47Z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