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59" r:id="rId3"/>
    <p:sldId id="260" r:id="rId4"/>
    <p:sldId id="261" r:id="rId5"/>
    <p:sldId id="262" r:id="rId6"/>
    <p:sldId id="264" r:id="rId7"/>
    <p:sldId id="286" r:id="rId8"/>
    <p:sldId id="287" r:id="rId9"/>
    <p:sldId id="273" r:id="rId10"/>
    <p:sldId id="274" r:id="rId11"/>
    <p:sldId id="275" r:id="rId12"/>
    <p:sldId id="276" r:id="rId13"/>
    <p:sldId id="293" r:id="rId14"/>
    <p:sldId id="270" r:id="rId15"/>
    <p:sldId id="278" r:id="rId16"/>
    <p:sldId id="280" r:id="rId17"/>
    <p:sldId id="277" r:id="rId18"/>
    <p:sldId id="268" r:id="rId19"/>
    <p:sldId id="272" r:id="rId20"/>
    <p:sldId id="288" r:id="rId21"/>
    <p:sldId id="289" r:id="rId22"/>
    <p:sldId id="290" r:id="rId23"/>
    <p:sldId id="291" r:id="rId24"/>
    <p:sldId id="292" r:id="rId25"/>
    <p:sldId id="281" r:id="rId26"/>
    <p:sldId id="283" r:id="rId27"/>
    <p:sldId id="284" r:id="rId28"/>
    <p:sldId id="282" r:id="rId29"/>
    <p:sldId id="267" r:id="rId30"/>
    <p:sldId id="271" r:id="rId31"/>
    <p:sldId id="265" r:id="rId32"/>
    <p:sldId id="263"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44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84A59477-20D4-4515-9DB1-260050BBB13C}"/>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4423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ריק">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26FB5EC0-30F3-4D1A-BE9A-1C02884D4780}"/>
              </a:ext>
            </a:extLst>
          </p:cNvPr>
          <p:cNvPicPr>
            <a:picLocks noChangeAspect="1"/>
          </p:cNvPicPr>
          <p:nvPr userDrawn="1"/>
        </p:nvPicPr>
        <p:blipFill rotWithShape="1">
          <a:blip r:embed="rId2"/>
          <a:srcRect t="3255" b="3255"/>
          <a:stretch/>
        </p:blipFill>
        <p:spPr>
          <a:xfrm>
            <a:off x="0" y="0"/>
            <a:ext cx="12192000" cy="6858000"/>
          </a:xfrm>
          <a:prstGeom prst="rect">
            <a:avLst/>
          </a:prstGeom>
        </p:spPr>
      </p:pic>
      <p:sp>
        <p:nvSpPr>
          <p:cNvPr id="7" name="כותרת 1">
            <a:extLst>
              <a:ext uri="{FF2B5EF4-FFF2-40B4-BE49-F238E27FC236}">
                <a16:creationId xmlns:a16="http://schemas.microsoft.com/office/drawing/2014/main" id="{EA31A938-4F50-42AC-A337-A5770A2350B8}"/>
              </a:ext>
            </a:extLst>
          </p:cNvPr>
          <p:cNvSpPr>
            <a:spLocks noGrp="1"/>
          </p:cNvSpPr>
          <p:nvPr>
            <p:ph type="title"/>
          </p:nvPr>
        </p:nvSpPr>
        <p:spPr>
          <a:xfrm>
            <a:off x="1173480" y="1167765"/>
            <a:ext cx="10515600" cy="1325563"/>
          </a:xfrm>
        </p:spPr>
        <p:txBody>
          <a:bodyPr>
            <a:normAutofit/>
          </a:bodyPr>
          <a:lstStyle>
            <a:lvl1pPr algn="l" rtl="0">
              <a:defRPr sz="3600">
                <a:latin typeface="Open Sans Hebrew" panose="00000500000000000000" pitchFamily="2" charset="-79"/>
                <a:cs typeface="Open Sans Hebrew" panose="00000500000000000000" pitchFamily="2" charset="-79"/>
              </a:defRPr>
            </a:lvl1pPr>
          </a:lstStyle>
          <a:p>
            <a:r>
              <a:rPr lang="he-IL" dirty="0"/>
              <a:t>לחץ כדי לערוך סגנון כותרת של תבנית בסיס</a:t>
            </a:r>
          </a:p>
        </p:txBody>
      </p:sp>
      <p:sp>
        <p:nvSpPr>
          <p:cNvPr id="8" name="מציין מיקום תוכן 2">
            <a:extLst>
              <a:ext uri="{FF2B5EF4-FFF2-40B4-BE49-F238E27FC236}">
                <a16:creationId xmlns:a16="http://schemas.microsoft.com/office/drawing/2014/main" id="{D36322B0-A17F-417C-99ED-6E039AB28EA5}"/>
              </a:ext>
            </a:extLst>
          </p:cNvPr>
          <p:cNvSpPr>
            <a:spLocks noGrp="1"/>
          </p:cNvSpPr>
          <p:nvPr>
            <p:ph idx="1"/>
          </p:nvPr>
        </p:nvSpPr>
        <p:spPr>
          <a:xfrm>
            <a:off x="1173480" y="2834639"/>
            <a:ext cx="10515600" cy="3342323"/>
          </a:xfrm>
        </p:spPr>
        <p:txBody>
          <a:bodyPr/>
          <a:lstStyle>
            <a:lvl1pPr algn="l" rtl="0">
              <a:defRPr>
                <a:latin typeface="Open Sans Hebrew" panose="00000500000000000000" pitchFamily="2" charset="-79"/>
                <a:cs typeface="Open Sans Hebrew" panose="00000500000000000000" pitchFamily="2" charset="-79"/>
              </a:defRPr>
            </a:lvl1pPr>
            <a:lvl2pPr algn="l" rtl="0">
              <a:defRPr>
                <a:latin typeface="Open Sans Hebrew" panose="00000500000000000000" pitchFamily="2" charset="-79"/>
                <a:cs typeface="Open Sans Hebrew" panose="00000500000000000000" pitchFamily="2" charset="-79"/>
              </a:defRPr>
            </a:lvl2pPr>
            <a:lvl3pPr algn="l" rtl="0">
              <a:defRPr>
                <a:latin typeface="Open Sans Hebrew" panose="00000500000000000000" pitchFamily="2" charset="-79"/>
                <a:cs typeface="Open Sans Hebrew" panose="00000500000000000000" pitchFamily="2" charset="-79"/>
              </a:defRPr>
            </a:lvl3pPr>
            <a:lvl4pPr algn="l" rtl="0">
              <a:defRPr>
                <a:latin typeface="Open Sans Hebrew" panose="00000500000000000000" pitchFamily="2" charset="-79"/>
                <a:cs typeface="Open Sans Hebrew" panose="00000500000000000000" pitchFamily="2" charset="-79"/>
              </a:defRPr>
            </a:lvl4pPr>
            <a:lvl5pPr algn="l" rtl="0">
              <a:defRPr>
                <a:latin typeface="Open Sans Hebrew" panose="00000500000000000000" pitchFamily="2" charset="-79"/>
                <a:cs typeface="Open Sans Hebrew" panose="00000500000000000000" pitchFamily="2" charset="-79"/>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Tree>
    <p:extLst>
      <p:ext uri="{BB962C8B-B14F-4D97-AF65-F5344CB8AC3E}">
        <p14:creationId xmlns:p14="http://schemas.microsoft.com/office/powerpoint/2010/main" val="226287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797FEA31-71B9-4FBA-8C6C-4DE1F1F2C191}"/>
              </a:ext>
            </a:extLst>
          </p:cNvPr>
          <p:cNvPicPr>
            <a:picLocks noChangeAspect="1"/>
          </p:cNvPicPr>
          <p:nvPr userDrawn="1"/>
        </p:nvPicPr>
        <p:blipFill rotWithShape="1">
          <a:blip r:embed="rId2"/>
          <a:srcRect t="3255" b="3255"/>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09B3A429-0B41-4BE1-BE63-A3B65C8CD381}"/>
              </a:ext>
            </a:extLst>
          </p:cNvPr>
          <p:cNvSpPr>
            <a:spLocks noGrp="1"/>
          </p:cNvSpPr>
          <p:nvPr>
            <p:ph type="ctrTitle"/>
          </p:nvPr>
        </p:nvSpPr>
        <p:spPr>
          <a:xfrm>
            <a:off x="1524000" y="1747203"/>
            <a:ext cx="9144000" cy="2387600"/>
          </a:xfrm>
        </p:spPr>
        <p:txBody>
          <a:bodyPr anchor="b"/>
          <a:lstStyle>
            <a:lvl1pPr algn="ctr" rtl="0">
              <a:defRPr sz="6000">
                <a:latin typeface="Open Sans Hebrew" panose="00000500000000000000" pitchFamily="2" charset="-79"/>
                <a:cs typeface="Open Sans Hebrew" panose="00000500000000000000" pitchFamily="2" charset="-79"/>
              </a:defRPr>
            </a:lvl1pPr>
          </a:lstStyle>
          <a:p>
            <a:r>
              <a:rPr lang="he-IL" dirty="0"/>
              <a:t>לחץ כדי לערוך סגנון כותרת של תבנית בסיס</a:t>
            </a:r>
          </a:p>
        </p:txBody>
      </p:sp>
      <p:sp>
        <p:nvSpPr>
          <p:cNvPr id="3" name="כותרת משנה 2">
            <a:extLst>
              <a:ext uri="{FF2B5EF4-FFF2-40B4-BE49-F238E27FC236}">
                <a16:creationId xmlns:a16="http://schemas.microsoft.com/office/drawing/2014/main" id="{A12E5947-A7F5-4075-B2D8-8E5CD7851C85}"/>
              </a:ext>
            </a:extLst>
          </p:cNvPr>
          <p:cNvSpPr>
            <a:spLocks noGrp="1"/>
          </p:cNvSpPr>
          <p:nvPr>
            <p:ph type="subTitle" idx="1"/>
          </p:nvPr>
        </p:nvSpPr>
        <p:spPr>
          <a:xfrm>
            <a:off x="1524000" y="4226878"/>
            <a:ext cx="9144000" cy="1655762"/>
          </a:xfrm>
        </p:spPr>
        <p:txBody>
          <a:bodyPr/>
          <a:lstStyle>
            <a:lvl1pPr marL="0" indent="0" algn="ctr" rtl="0">
              <a:buNone/>
              <a:defRPr sz="2400">
                <a:latin typeface="Open Sans Hebrew" panose="00000500000000000000" pitchFamily="2" charset="-79"/>
                <a:cs typeface="Open Sans Hebrew" panose="00000500000000000000"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dirty="0"/>
              <a:t>לחץ כדי לערוך סגנון כותרת משנה של תבנית בסיס</a:t>
            </a:r>
          </a:p>
        </p:txBody>
      </p:sp>
      <p:sp>
        <p:nvSpPr>
          <p:cNvPr id="13" name="מלבן 12">
            <a:extLst>
              <a:ext uri="{FF2B5EF4-FFF2-40B4-BE49-F238E27FC236}">
                <a16:creationId xmlns:a16="http://schemas.microsoft.com/office/drawing/2014/main" id="{4D8EFC7A-0507-4D1C-8922-20386047378A}"/>
              </a:ext>
            </a:extLst>
          </p:cNvPr>
          <p:cNvSpPr/>
          <p:nvPr userDrawn="1"/>
        </p:nvSpPr>
        <p:spPr>
          <a:xfrm>
            <a:off x="5990030" y="4178031"/>
            <a:ext cx="365760" cy="45719"/>
          </a:xfrm>
          <a:prstGeom prst="rect">
            <a:avLst/>
          </a:prstGeom>
          <a:solidFill>
            <a:srgbClr val="C75C5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C000"/>
              </a:solidFill>
            </a:endParaRPr>
          </a:p>
        </p:txBody>
      </p:sp>
    </p:spTree>
    <p:extLst>
      <p:ext uri="{BB962C8B-B14F-4D97-AF65-F5344CB8AC3E}">
        <p14:creationId xmlns:p14="http://schemas.microsoft.com/office/powerpoint/2010/main" val="216700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D77B51BE-6FF0-4F3D-9DA4-58D1AA6CEA7B}"/>
              </a:ext>
            </a:extLst>
          </p:cNvPr>
          <p:cNvPicPr>
            <a:picLocks noChangeAspect="1"/>
          </p:cNvPicPr>
          <p:nvPr userDrawn="1"/>
        </p:nvPicPr>
        <p:blipFill rotWithShape="1">
          <a:blip r:embed="rId2"/>
          <a:srcRect t="3255" b="3255"/>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24B8A28F-5A56-4F6F-8B0A-44BC279FD4EA}"/>
              </a:ext>
            </a:extLst>
          </p:cNvPr>
          <p:cNvSpPr>
            <a:spLocks noGrp="1"/>
          </p:cNvSpPr>
          <p:nvPr>
            <p:ph type="title"/>
          </p:nvPr>
        </p:nvSpPr>
        <p:spPr>
          <a:xfrm>
            <a:off x="1188720" y="1249045"/>
            <a:ext cx="10515600" cy="1325563"/>
          </a:xfrm>
        </p:spPr>
        <p:txBody>
          <a:bodyPr>
            <a:normAutofit/>
          </a:bodyPr>
          <a:lstStyle>
            <a:lvl1pPr algn="l" rtl="0">
              <a:defRPr sz="3600">
                <a:latin typeface="Open Sans Hebrew" panose="00000500000000000000" pitchFamily="2" charset="-79"/>
                <a:cs typeface="Open Sans Hebrew" panose="00000500000000000000" pitchFamily="2" charset="-79"/>
              </a:defRPr>
            </a:lvl1pPr>
          </a:lstStyle>
          <a:p>
            <a:r>
              <a:rPr lang="he-IL" dirty="0"/>
              <a:t>לחץ כדי לערוך סגנון כותרת של תבנית בסיס</a:t>
            </a:r>
          </a:p>
        </p:txBody>
      </p:sp>
      <p:sp>
        <p:nvSpPr>
          <p:cNvPr id="13" name="מלבן 12">
            <a:extLst>
              <a:ext uri="{FF2B5EF4-FFF2-40B4-BE49-F238E27FC236}">
                <a16:creationId xmlns:a16="http://schemas.microsoft.com/office/drawing/2014/main" id="{2EF60520-786F-4C2A-A8CA-8501F09014B4}"/>
              </a:ext>
            </a:extLst>
          </p:cNvPr>
          <p:cNvSpPr/>
          <p:nvPr userDrawn="1"/>
        </p:nvSpPr>
        <p:spPr>
          <a:xfrm>
            <a:off x="1326590" y="2257791"/>
            <a:ext cx="365760" cy="45719"/>
          </a:xfrm>
          <a:prstGeom prst="rect">
            <a:avLst/>
          </a:prstGeom>
          <a:solidFill>
            <a:srgbClr val="C75C5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rgbClr val="FFC000"/>
              </a:solidFill>
            </a:endParaRPr>
          </a:p>
        </p:txBody>
      </p:sp>
    </p:spTree>
    <p:extLst>
      <p:ext uri="{BB962C8B-B14F-4D97-AF65-F5344CB8AC3E}">
        <p14:creationId xmlns:p14="http://schemas.microsoft.com/office/powerpoint/2010/main" val="31613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B86C0A61-CEB1-45D8-8044-4558F38D6D6C}"/>
              </a:ext>
            </a:extLst>
          </p:cNvPr>
          <p:cNvPicPr>
            <a:picLocks noChangeAspect="1"/>
          </p:cNvPicPr>
          <p:nvPr userDrawn="1"/>
        </p:nvPicPr>
        <p:blipFill rotWithShape="1">
          <a:blip r:embed="rId2"/>
          <a:srcRect t="3255" b="3255"/>
          <a:stretch/>
        </p:blipFill>
        <p:spPr>
          <a:xfrm>
            <a:off x="0" y="0"/>
            <a:ext cx="12192000" cy="6858000"/>
          </a:xfrm>
          <a:prstGeom prst="rect">
            <a:avLst/>
          </a:prstGeom>
        </p:spPr>
      </p:pic>
      <p:sp>
        <p:nvSpPr>
          <p:cNvPr id="10" name="כותרת 1">
            <a:extLst>
              <a:ext uri="{FF2B5EF4-FFF2-40B4-BE49-F238E27FC236}">
                <a16:creationId xmlns:a16="http://schemas.microsoft.com/office/drawing/2014/main" id="{686AF6D9-25F2-4BC1-BE52-9BE6AC7B0703}"/>
              </a:ext>
            </a:extLst>
          </p:cNvPr>
          <p:cNvSpPr>
            <a:spLocks noGrp="1"/>
          </p:cNvSpPr>
          <p:nvPr>
            <p:ph type="title"/>
          </p:nvPr>
        </p:nvSpPr>
        <p:spPr>
          <a:xfrm>
            <a:off x="853440" y="1868805"/>
            <a:ext cx="10515600" cy="1325563"/>
          </a:xfrm>
        </p:spPr>
        <p:txBody>
          <a:bodyPr>
            <a:normAutofit/>
          </a:bodyPr>
          <a:lstStyle>
            <a:lvl1pPr algn="l" rtl="0">
              <a:defRPr sz="3600">
                <a:latin typeface="Open Sans Hebrew" panose="00000500000000000000" pitchFamily="2" charset="-79"/>
                <a:cs typeface="Open Sans Hebrew" panose="00000500000000000000" pitchFamily="2" charset="-79"/>
              </a:defRPr>
            </a:lvl1pPr>
          </a:lstStyle>
          <a:p>
            <a:r>
              <a:rPr lang="he-IL" dirty="0"/>
              <a:t>לחץ כדי לערוך סגנון כותרת של תבנית בסיס</a:t>
            </a:r>
          </a:p>
        </p:txBody>
      </p:sp>
      <p:sp>
        <p:nvSpPr>
          <p:cNvPr id="11" name="מציין מיקום תוכן 2">
            <a:extLst>
              <a:ext uri="{FF2B5EF4-FFF2-40B4-BE49-F238E27FC236}">
                <a16:creationId xmlns:a16="http://schemas.microsoft.com/office/drawing/2014/main" id="{CAEC8334-FE07-47CE-980F-51B7BD4F2F57}"/>
              </a:ext>
            </a:extLst>
          </p:cNvPr>
          <p:cNvSpPr>
            <a:spLocks noGrp="1"/>
          </p:cNvSpPr>
          <p:nvPr>
            <p:ph idx="1"/>
          </p:nvPr>
        </p:nvSpPr>
        <p:spPr>
          <a:xfrm>
            <a:off x="853440" y="3355022"/>
            <a:ext cx="10515600" cy="3342323"/>
          </a:xfrm>
        </p:spPr>
        <p:txBody>
          <a:bodyPr/>
          <a:lstStyle>
            <a:lvl1pPr algn="l" rtl="0">
              <a:defRPr>
                <a:latin typeface="Open Sans Hebrew" panose="00000500000000000000" pitchFamily="2" charset="-79"/>
                <a:cs typeface="Open Sans Hebrew" panose="00000500000000000000" pitchFamily="2" charset="-79"/>
              </a:defRPr>
            </a:lvl1pPr>
            <a:lvl2pPr algn="l" rtl="0">
              <a:defRPr>
                <a:latin typeface="Open Sans Hebrew" panose="00000500000000000000" pitchFamily="2" charset="-79"/>
                <a:cs typeface="Open Sans Hebrew" panose="00000500000000000000" pitchFamily="2" charset="-79"/>
              </a:defRPr>
            </a:lvl2pPr>
            <a:lvl3pPr algn="l" rtl="0">
              <a:defRPr>
                <a:latin typeface="Open Sans Hebrew" panose="00000500000000000000" pitchFamily="2" charset="-79"/>
                <a:cs typeface="Open Sans Hebrew" panose="00000500000000000000" pitchFamily="2" charset="-79"/>
              </a:defRPr>
            </a:lvl3pPr>
            <a:lvl4pPr algn="l" rtl="0">
              <a:defRPr>
                <a:latin typeface="Open Sans Hebrew" panose="00000500000000000000" pitchFamily="2" charset="-79"/>
                <a:cs typeface="Open Sans Hebrew" panose="00000500000000000000" pitchFamily="2" charset="-79"/>
              </a:defRPr>
            </a:lvl4pPr>
            <a:lvl5pPr algn="l" rtl="0">
              <a:defRPr>
                <a:latin typeface="Open Sans Hebrew" panose="00000500000000000000" pitchFamily="2" charset="-79"/>
                <a:cs typeface="Open Sans Hebrew" panose="00000500000000000000" pitchFamily="2"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Tree>
    <p:extLst>
      <p:ext uri="{BB962C8B-B14F-4D97-AF65-F5344CB8AC3E}">
        <p14:creationId xmlns:p14="http://schemas.microsoft.com/office/powerpoint/2010/main" val="345942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תוכן עם כיתוב">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1D9922E3-4866-4295-9E1A-CB23112CB4A9}"/>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0987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739A1-67A5-4ECF-A5A3-2F2D953969A7}"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391182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F7C4634-0AFD-40F3-B7C3-0EABFA0C8D5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AFF3403-CC60-47D9-BA67-F5750905BFA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19BCB24-DE01-4A01-929C-508E36CB75C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4388E80-D237-484C-9E04-1904B715CA91}" type="datetimeFigureOut">
              <a:rPr lang="he-IL" smtClean="0"/>
              <a:t>כ"ח/טבת/תשפ"ד</a:t>
            </a:fld>
            <a:endParaRPr lang="he-IL"/>
          </a:p>
        </p:txBody>
      </p:sp>
      <p:sp>
        <p:nvSpPr>
          <p:cNvPr id="5" name="מציין מיקום של כותרת תחתונה 4">
            <a:extLst>
              <a:ext uri="{FF2B5EF4-FFF2-40B4-BE49-F238E27FC236}">
                <a16:creationId xmlns:a16="http://schemas.microsoft.com/office/drawing/2014/main" id="{6F7A8030-0EB6-4B2B-94F0-8750F33AB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4608237-4EE1-4EAF-9AEE-BC42B8B7F1C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F9589BA-836B-4A04-9078-584E0F7A674D}" type="slidenum">
              <a:rPr lang="he-IL" smtClean="0"/>
              <a:t>‹#›</a:t>
            </a:fld>
            <a:endParaRPr lang="he-IL"/>
          </a:p>
        </p:txBody>
      </p:sp>
    </p:spTree>
    <p:extLst>
      <p:ext uri="{BB962C8B-B14F-4D97-AF65-F5344CB8AC3E}">
        <p14:creationId xmlns:p14="http://schemas.microsoft.com/office/powerpoint/2010/main" val="1411677653"/>
      </p:ext>
    </p:extLst>
  </p:cSld>
  <p:clrMap bg1="lt1" tx1="dk1" bg2="lt2" tx2="dk2" accent1="accent1" accent2="accent2" accent3="accent3" accent4="accent4" accent5="accent5" accent6="accent6" hlink="hlink" folHlink="folHlink"/>
  <p:sldLayoutIdLst>
    <p:sldLayoutId id="2147483651" r:id="rId1"/>
    <p:sldLayoutId id="2147483655" r:id="rId2"/>
    <p:sldLayoutId id="2147483649" r:id="rId3"/>
    <p:sldLayoutId id="2147483654" r:id="rId4"/>
    <p:sldLayoutId id="2147483650" r:id="rId5"/>
    <p:sldLayoutId id="2147483656" r:id="rId6"/>
    <p:sldLayoutId id="2147483657" r:id="rId7"/>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Shimond@any-techs.co.i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sv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72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088BDC-38B7-8F43-0387-873D0565F625}"/>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sz="4400" kern="1200">
                <a:solidFill>
                  <a:schemeClr val="tx1"/>
                </a:solidFill>
                <a:latin typeface="+mj-lt"/>
                <a:ea typeface="+mj-ea"/>
                <a:cs typeface="+mj-cs"/>
              </a:rPr>
              <a:t>C# 10 (Released in November 2021 with .NET 6)</a:t>
            </a:r>
          </a:p>
        </p:txBody>
      </p:sp>
      <p:pic>
        <p:nvPicPr>
          <p:cNvPr id="6" name="Picture 5" descr="A black background with green text&#10;&#10;Description automatically generated">
            <a:extLst>
              <a:ext uri="{FF2B5EF4-FFF2-40B4-BE49-F238E27FC236}">
                <a16:creationId xmlns:a16="http://schemas.microsoft.com/office/drawing/2014/main" id="{12CEDDA3-BA71-41C1-2530-BA985F048BBB}"/>
              </a:ext>
            </a:extLst>
          </p:cNvPr>
          <p:cNvPicPr>
            <a:picLocks noChangeAspect="1"/>
          </p:cNvPicPr>
          <p:nvPr/>
        </p:nvPicPr>
        <p:blipFill>
          <a:blip r:embed="rId2"/>
          <a:stretch>
            <a:fillRect/>
          </a:stretch>
        </p:blipFill>
        <p:spPr>
          <a:xfrm>
            <a:off x="1158955" y="1170890"/>
            <a:ext cx="9875259" cy="1234407"/>
          </a:xfrm>
          <a:prstGeom prst="rect">
            <a:avLst/>
          </a:prstGeom>
        </p:spPr>
      </p:pic>
      <p:sp>
        <p:nvSpPr>
          <p:cNvPr id="4" name="TextBox 3">
            <a:extLst>
              <a:ext uri="{FF2B5EF4-FFF2-40B4-BE49-F238E27FC236}">
                <a16:creationId xmlns:a16="http://schemas.microsoft.com/office/drawing/2014/main" id="{CB5CEE00-70F3-535B-9113-669A52187ED6}"/>
              </a:ext>
            </a:extLst>
          </p:cNvPr>
          <p:cNvSpPr txBox="1"/>
          <p:nvPr/>
        </p:nvSpPr>
        <p:spPr>
          <a:xfrm>
            <a:off x="5630779" y="3884452"/>
            <a:ext cx="5723021" cy="2398713"/>
          </a:xfrm>
          <a:prstGeom prst="rect">
            <a:avLst/>
          </a:prstGeom>
        </p:spPr>
        <p:txBody>
          <a:bodyPr vert="horz" lIns="91440" tIns="45720" rIns="91440" bIns="45720" rtlCol="0" anchor="ctr">
            <a:normAutofit/>
          </a:bodyPr>
          <a:lstStyle/>
          <a:p>
            <a:pPr marL="342900" indent="-228600" algn="l" rtl="0">
              <a:lnSpc>
                <a:spcPct val="90000"/>
              </a:lnSpc>
              <a:spcAft>
                <a:spcPts val="600"/>
              </a:spcAft>
              <a:buFont typeface="Arial" panose="020B0604020202020204" pitchFamily="34" charset="0"/>
              <a:buChar char="•"/>
            </a:pPr>
            <a:r>
              <a:rPr lang="en-US" sz="2000" b="1"/>
              <a:t>Global Using Directives</a:t>
            </a:r>
            <a:r>
              <a:rPr lang="en-US" sz="2000"/>
              <a:t>: Allows using directives to be declared globally for the entire project.</a:t>
            </a:r>
          </a:p>
          <a:p>
            <a:pPr marL="342900" indent="-228600" algn="l" rtl="0">
              <a:lnSpc>
                <a:spcPct val="90000"/>
              </a:lnSpc>
              <a:spcAft>
                <a:spcPts val="600"/>
              </a:spcAft>
              <a:buFont typeface="Arial" panose="020B0604020202020204" pitchFamily="34" charset="0"/>
              <a:buChar char="•"/>
            </a:pPr>
            <a:r>
              <a:rPr lang="en-US" sz="2000" b="1"/>
              <a:t>File-scoped Namespace Declaration</a:t>
            </a:r>
            <a:r>
              <a:rPr lang="en-US" sz="2000"/>
              <a:t>: Simplifies namespace declaration for files containing a single namespace.</a:t>
            </a:r>
          </a:p>
          <a:p>
            <a:pPr marL="342900" indent="-228600" algn="l" rtl="0">
              <a:lnSpc>
                <a:spcPct val="90000"/>
              </a:lnSpc>
              <a:spcAft>
                <a:spcPts val="600"/>
              </a:spcAft>
              <a:buFont typeface="Arial" panose="020B0604020202020204" pitchFamily="34" charset="0"/>
              <a:buChar char="•"/>
            </a:pPr>
            <a:r>
              <a:rPr lang="en-US" sz="2000" b="1"/>
              <a:t>Constant Interpolated Strings</a:t>
            </a:r>
            <a:r>
              <a:rPr lang="en-US" sz="2000"/>
              <a:t>: Allows constant strings to use interpolated string syntax.</a:t>
            </a:r>
          </a:p>
        </p:txBody>
      </p:sp>
    </p:spTree>
    <p:extLst>
      <p:ext uri="{BB962C8B-B14F-4D97-AF65-F5344CB8AC3E}">
        <p14:creationId xmlns:p14="http://schemas.microsoft.com/office/powerpoint/2010/main" val="45936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0BCC-80AA-F2D3-7A3D-B82163EAC8F0}"/>
              </a:ext>
            </a:extLst>
          </p:cNvPr>
          <p:cNvSpPr>
            <a:spLocks noGrp="1"/>
          </p:cNvSpPr>
          <p:nvPr>
            <p:ph type="title"/>
          </p:nvPr>
        </p:nvSpPr>
        <p:spPr/>
        <p:txBody>
          <a:bodyPr>
            <a:normAutofit fontScale="90000"/>
          </a:bodyPr>
          <a:lstStyle/>
          <a:p>
            <a:r>
              <a:rPr lang="en-US" dirty="0"/>
              <a:t>C# 11 (Expected release in November 2022 with .NET 7)</a:t>
            </a:r>
            <a:br>
              <a:rPr lang="en-US" dirty="0"/>
            </a:br>
            <a:endParaRPr lang="en-IL" dirty="0"/>
          </a:p>
        </p:txBody>
      </p:sp>
      <p:sp>
        <p:nvSpPr>
          <p:cNvPr id="4" name="TextBox 3">
            <a:extLst>
              <a:ext uri="{FF2B5EF4-FFF2-40B4-BE49-F238E27FC236}">
                <a16:creationId xmlns:a16="http://schemas.microsoft.com/office/drawing/2014/main" id="{691F23F9-0599-CD1B-9652-8FD92A8A97FB}"/>
              </a:ext>
            </a:extLst>
          </p:cNvPr>
          <p:cNvSpPr txBox="1"/>
          <p:nvPr/>
        </p:nvSpPr>
        <p:spPr>
          <a:xfrm>
            <a:off x="1135846" y="2574608"/>
            <a:ext cx="9258455" cy="880369"/>
          </a:xfrm>
          <a:prstGeom prst="rect">
            <a:avLst/>
          </a:prstGeom>
          <a:noFill/>
        </p:spPr>
        <p:txBody>
          <a:bodyPr wrap="square">
            <a:spAutoFit/>
          </a:bodyPr>
          <a:lstStyle/>
          <a:p>
            <a:pPr algn="l" rtl="0">
              <a:lnSpc>
                <a:spcPct val="150000"/>
              </a:lnSpc>
            </a:pPr>
            <a:r>
              <a:rPr lang="en-IL" b="1" dirty="0"/>
              <a:t>Required Members</a:t>
            </a:r>
            <a:r>
              <a:rPr lang="en-IL" dirty="0"/>
              <a:t>: Allows you to specify that certain properties or fields must be initialized.</a:t>
            </a:r>
            <a:endParaRPr lang="en-US" dirty="0"/>
          </a:p>
          <a:p>
            <a:pPr algn="l" rtl="0">
              <a:lnSpc>
                <a:spcPct val="150000"/>
              </a:lnSpc>
            </a:pPr>
            <a:r>
              <a:rPr lang="en-US" b="1" dirty="0"/>
              <a:t>Raw string literals : </a:t>
            </a:r>
            <a:r>
              <a:rPr lang="en-US" dirty="0"/>
              <a:t>A raw string literal starts with at least three double-quote (""") characters</a:t>
            </a:r>
            <a:endParaRPr lang="en-IL" dirty="0"/>
          </a:p>
        </p:txBody>
      </p:sp>
      <p:pic>
        <p:nvPicPr>
          <p:cNvPr id="6" name="Picture 5">
            <a:extLst>
              <a:ext uri="{FF2B5EF4-FFF2-40B4-BE49-F238E27FC236}">
                <a16:creationId xmlns:a16="http://schemas.microsoft.com/office/drawing/2014/main" id="{35BE4DAB-8021-147E-70F9-3C1CD50C6263}"/>
              </a:ext>
            </a:extLst>
          </p:cNvPr>
          <p:cNvPicPr>
            <a:picLocks noChangeAspect="1"/>
          </p:cNvPicPr>
          <p:nvPr/>
        </p:nvPicPr>
        <p:blipFill>
          <a:blip r:embed="rId2"/>
          <a:stretch>
            <a:fillRect/>
          </a:stretch>
        </p:blipFill>
        <p:spPr>
          <a:xfrm>
            <a:off x="4276643" y="3923101"/>
            <a:ext cx="6363251" cy="2545301"/>
          </a:xfrm>
          <a:prstGeom prst="rect">
            <a:avLst/>
          </a:prstGeom>
        </p:spPr>
      </p:pic>
    </p:spTree>
    <p:extLst>
      <p:ext uri="{BB962C8B-B14F-4D97-AF65-F5344CB8AC3E}">
        <p14:creationId xmlns:p14="http://schemas.microsoft.com/office/powerpoint/2010/main" val="175179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4998B9-CFAE-778D-7458-D2CF17B84553}"/>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latin typeface="+mj-lt"/>
                <a:cs typeface="+mj-cs"/>
              </a:rPr>
              <a:t>C# 12 (.NET 8)</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D86625A-140D-15CB-0292-E251BC5D6611}"/>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b="1"/>
              <a:t>Primary Constructors</a:t>
            </a:r>
            <a:r>
              <a:rPr lang="en-US"/>
              <a:t>: Simplifies the syntax for defining constructors.</a:t>
            </a:r>
          </a:p>
          <a:p>
            <a:pPr indent="-228600" algn="l" rtl="0">
              <a:lnSpc>
                <a:spcPct val="90000"/>
              </a:lnSpc>
              <a:spcAft>
                <a:spcPts val="600"/>
              </a:spcAft>
              <a:buFont typeface="Arial" panose="020B0604020202020204" pitchFamily="34" charset="0"/>
              <a:buChar char="•"/>
            </a:pPr>
            <a:r>
              <a:rPr lang="en-US" b="1"/>
              <a:t>Collection expressions:</a:t>
            </a:r>
          </a:p>
        </p:txBody>
      </p:sp>
      <p:pic>
        <p:nvPicPr>
          <p:cNvPr id="6" name="Picture 5">
            <a:extLst>
              <a:ext uri="{FF2B5EF4-FFF2-40B4-BE49-F238E27FC236}">
                <a16:creationId xmlns:a16="http://schemas.microsoft.com/office/drawing/2014/main" id="{328DC702-AEE5-129F-28C4-C8A3E4844BE8}"/>
              </a:ext>
            </a:extLst>
          </p:cNvPr>
          <p:cNvPicPr>
            <a:picLocks noChangeAspect="1"/>
          </p:cNvPicPr>
          <p:nvPr/>
        </p:nvPicPr>
        <p:blipFill>
          <a:blip r:embed="rId2"/>
          <a:stretch>
            <a:fillRect/>
          </a:stretch>
        </p:blipFill>
        <p:spPr>
          <a:xfrm>
            <a:off x="879187" y="2729397"/>
            <a:ext cx="4838700" cy="3483864"/>
          </a:xfrm>
          <a:prstGeom prst="rect">
            <a:avLst/>
          </a:prstGeom>
        </p:spPr>
      </p:pic>
      <p:pic>
        <p:nvPicPr>
          <p:cNvPr id="8" name="Picture 7">
            <a:extLst>
              <a:ext uri="{FF2B5EF4-FFF2-40B4-BE49-F238E27FC236}">
                <a16:creationId xmlns:a16="http://schemas.microsoft.com/office/drawing/2014/main" id="{61C96D8F-66DF-1F05-9A72-13E5D0048107}"/>
              </a:ext>
            </a:extLst>
          </p:cNvPr>
          <p:cNvPicPr>
            <a:picLocks noChangeAspect="1"/>
          </p:cNvPicPr>
          <p:nvPr/>
        </p:nvPicPr>
        <p:blipFill>
          <a:blip r:embed="rId3"/>
          <a:stretch>
            <a:fillRect/>
          </a:stretch>
        </p:blipFill>
        <p:spPr>
          <a:xfrm>
            <a:off x="6198781" y="3090558"/>
            <a:ext cx="5523082" cy="2761541"/>
          </a:xfrm>
          <a:prstGeom prst="rect">
            <a:avLst/>
          </a:prstGeom>
        </p:spPr>
      </p:pic>
    </p:spTree>
    <p:extLst>
      <p:ext uri="{BB962C8B-B14F-4D97-AF65-F5344CB8AC3E}">
        <p14:creationId xmlns:p14="http://schemas.microsoft.com/office/powerpoint/2010/main" val="206292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D297A-C020-0570-D5EF-4EF23F590387}"/>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latin typeface="+mj-lt"/>
                <a:cs typeface="+mj-cs"/>
              </a:rPr>
              <a:t>Keyed services support in Dependency Injection</a:t>
            </a:r>
          </a:p>
        </p:txBody>
      </p:sp>
      <p:sp>
        <p:nvSpPr>
          <p:cNvPr id="6" name="TextBox 5">
            <a:extLst>
              <a:ext uri="{FF2B5EF4-FFF2-40B4-BE49-F238E27FC236}">
                <a16:creationId xmlns:a16="http://schemas.microsoft.com/office/drawing/2014/main" id="{3A48EEDB-B07C-369B-9CB6-C0F382FADF75}"/>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sz="1700"/>
              <a:t>The </a:t>
            </a:r>
            <a:r>
              <a:rPr lang="en-US" sz="1700" b="1"/>
              <a:t>AddKeyedScoped</a:t>
            </a:r>
            <a:r>
              <a:rPr lang="en-US" sz="1700"/>
              <a:t> method is used in dependency injection to register services that have a scoped lifetime. This means that a new instance of the service is created once per request within the scope. It is useful when you want different implementations of an interface to be used in different parts of your application.</a:t>
            </a:r>
          </a:p>
        </p:txBody>
      </p:sp>
      <p:pic>
        <p:nvPicPr>
          <p:cNvPr id="10" name="Picture 9">
            <a:extLst>
              <a:ext uri="{FF2B5EF4-FFF2-40B4-BE49-F238E27FC236}">
                <a16:creationId xmlns:a16="http://schemas.microsoft.com/office/drawing/2014/main" id="{8ED0F4A5-92FC-570F-2364-2807D84090DD}"/>
              </a:ext>
            </a:extLst>
          </p:cNvPr>
          <p:cNvPicPr>
            <a:picLocks noChangeAspect="1"/>
          </p:cNvPicPr>
          <p:nvPr/>
        </p:nvPicPr>
        <p:blipFill rotWithShape="1">
          <a:blip r:embed="rId2"/>
          <a:srcRect t="1403"/>
          <a:stretch/>
        </p:blipFill>
        <p:spPr>
          <a:xfrm>
            <a:off x="1045869" y="2052324"/>
            <a:ext cx="4317378" cy="4652246"/>
          </a:xfrm>
          <a:prstGeom prst="rect">
            <a:avLst/>
          </a:prstGeom>
        </p:spPr>
      </p:pic>
      <p:pic>
        <p:nvPicPr>
          <p:cNvPr id="12" name="Picture 11">
            <a:extLst>
              <a:ext uri="{FF2B5EF4-FFF2-40B4-BE49-F238E27FC236}">
                <a16:creationId xmlns:a16="http://schemas.microsoft.com/office/drawing/2014/main" id="{2B6A7660-3A7F-758F-8772-4BBA2D3D8716}"/>
              </a:ext>
            </a:extLst>
          </p:cNvPr>
          <p:cNvPicPr>
            <a:picLocks noChangeAspect="1"/>
          </p:cNvPicPr>
          <p:nvPr/>
        </p:nvPicPr>
        <p:blipFill>
          <a:blip r:embed="rId3"/>
          <a:stretch>
            <a:fillRect/>
          </a:stretch>
        </p:blipFill>
        <p:spPr>
          <a:xfrm>
            <a:off x="6198394" y="3069668"/>
            <a:ext cx="5167185" cy="2415658"/>
          </a:xfrm>
          <a:prstGeom prst="rect">
            <a:avLst/>
          </a:prstGeom>
        </p:spPr>
      </p:pic>
    </p:spTree>
    <p:extLst>
      <p:ext uri="{BB962C8B-B14F-4D97-AF65-F5344CB8AC3E}">
        <p14:creationId xmlns:p14="http://schemas.microsoft.com/office/powerpoint/2010/main" val="36534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FB745-1266-5E8C-3E67-1CC01FF92F66}"/>
              </a:ext>
            </a:extLst>
          </p:cNvPr>
          <p:cNvSpPr txBox="1"/>
          <p:nvPr/>
        </p:nvSpPr>
        <p:spPr>
          <a:xfrm>
            <a:off x="1188720" y="2383689"/>
            <a:ext cx="8247184" cy="369332"/>
          </a:xfrm>
          <a:prstGeom prst="rect">
            <a:avLst/>
          </a:prstGeom>
          <a:noFill/>
        </p:spPr>
        <p:txBody>
          <a:bodyPr wrap="square">
            <a:spAutoFit/>
          </a:bodyPr>
          <a:lstStyle/>
          <a:p>
            <a:pPr marL="285750" indent="-285750" algn="l" rtl="0">
              <a:buFont typeface="Arial" panose="020B0604020202020204" pitchFamily="34" charset="0"/>
              <a:buChar char="•"/>
            </a:pPr>
            <a:endParaRPr lang="en-US" b="0" i="0" dirty="0">
              <a:effectLst/>
              <a:latin typeface="Söhne"/>
            </a:endParaRPr>
          </a:p>
        </p:txBody>
      </p:sp>
      <p:sp>
        <p:nvSpPr>
          <p:cNvPr id="5" name="Title 4">
            <a:extLst>
              <a:ext uri="{FF2B5EF4-FFF2-40B4-BE49-F238E27FC236}">
                <a16:creationId xmlns:a16="http://schemas.microsoft.com/office/drawing/2014/main" id="{67C0FA5E-B7E7-E444-34C4-6B6362EB4ABF}"/>
              </a:ext>
            </a:extLst>
          </p:cNvPr>
          <p:cNvSpPr>
            <a:spLocks noGrp="1"/>
          </p:cNvSpPr>
          <p:nvPr>
            <p:ph type="title"/>
          </p:nvPr>
        </p:nvSpPr>
        <p:spPr/>
        <p:txBody>
          <a:bodyPr/>
          <a:lstStyle/>
          <a:p>
            <a:r>
              <a:rPr lang="en-US" dirty="0"/>
              <a:t>Minimal API</a:t>
            </a:r>
            <a:endParaRPr lang="en-IL" dirty="0"/>
          </a:p>
        </p:txBody>
      </p:sp>
      <p:sp>
        <p:nvSpPr>
          <p:cNvPr id="4" name="TextBox 3">
            <a:extLst>
              <a:ext uri="{FF2B5EF4-FFF2-40B4-BE49-F238E27FC236}">
                <a16:creationId xmlns:a16="http://schemas.microsoft.com/office/drawing/2014/main" id="{46E3E545-072E-A8EC-3F71-BCFAFA3AB05C}"/>
              </a:ext>
            </a:extLst>
          </p:cNvPr>
          <p:cNvSpPr txBox="1"/>
          <p:nvPr/>
        </p:nvSpPr>
        <p:spPr>
          <a:xfrm>
            <a:off x="998376" y="2557767"/>
            <a:ext cx="8969050" cy="3970318"/>
          </a:xfrm>
          <a:prstGeom prst="rect">
            <a:avLst/>
          </a:prstGeom>
          <a:noFill/>
        </p:spPr>
        <p:txBody>
          <a:bodyPr wrap="square">
            <a:spAutoFit/>
          </a:bodyPr>
          <a:lstStyle/>
          <a:p>
            <a:pPr algn="l" rtl="0"/>
            <a:r>
              <a:rPr lang="en-IL" sz="1400" b="1" dirty="0"/>
              <a:t>Simplicity and Conciseness</a:t>
            </a:r>
            <a:r>
              <a:rPr lang="en-US" sz="1400" b="1" dirty="0"/>
              <a:t>: </a:t>
            </a:r>
            <a:r>
              <a:rPr lang="en-IL" sz="1400" dirty="0"/>
              <a:t>Minimal APIs reduce the amount of boilerplate code. You can define endpoints more succinctly, making the code easier to read and maintain.</a:t>
            </a:r>
          </a:p>
          <a:p>
            <a:pPr algn="l" rtl="0"/>
            <a:endParaRPr lang="en-IL" sz="1400" dirty="0"/>
          </a:p>
          <a:p>
            <a:pPr algn="l" rtl="0"/>
            <a:r>
              <a:rPr lang="en-IL" sz="1400" b="1" dirty="0"/>
              <a:t>Improved Performance</a:t>
            </a:r>
            <a:r>
              <a:rPr lang="en-IL" sz="1400" dirty="0"/>
              <a:t>: By cutting down on unnecessary layers and abstractions, minimal APIs can offer improved performance. This is particularly beneficial for microservices and high-throughput applications.</a:t>
            </a:r>
          </a:p>
          <a:p>
            <a:pPr algn="l" rtl="0"/>
            <a:endParaRPr lang="en-IL" sz="1400" dirty="0"/>
          </a:p>
          <a:p>
            <a:pPr algn="l" rtl="0"/>
            <a:r>
              <a:rPr lang="en-IL" sz="1400" b="1" dirty="0"/>
              <a:t>Ease of Learning</a:t>
            </a:r>
            <a:r>
              <a:rPr lang="en-IL" sz="1400" dirty="0"/>
              <a:t>: For newcomers, minimal APIs can be less daunting compared to the full MVC framework. They present a simpler way to get started with ASP.NET.</a:t>
            </a:r>
          </a:p>
          <a:p>
            <a:pPr algn="l" rtl="0"/>
            <a:endParaRPr lang="en-IL" sz="1400" dirty="0"/>
          </a:p>
          <a:p>
            <a:pPr algn="l" rtl="0"/>
            <a:r>
              <a:rPr lang="en-IL" sz="1400" b="1" dirty="0"/>
              <a:t>Flexibility</a:t>
            </a:r>
            <a:r>
              <a:rPr lang="en-IL" sz="1400" dirty="0"/>
              <a:t>: They allow more control over the HTTP pipeline, offering flexibility for developers to handle requests and responses directly.</a:t>
            </a:r>
          </a:p>
          <a:p>
            <a:pPr algn="l" rtl="0"/>
            <a:endParaRPr lang="en-IL" sz="1400" dirty="0"/>
          </a:p>
          <a:p>
            <a:pPr algn="l" rtl="0"/>
            <a:r>
              <a:rPr lang="en-IL" sz="1400" b="1" dirty="0"/>
              <a:t>Better Suitability for Microservices</a:t>
            </a:r>
            <a:r>
              <a:rPr lang="en-IL" sz="1400" dirty="0"/>
              <a:t>: Due to their lightweight nature, minimal APIs are well-suited for microservice architectures, where each service is small, and simplicity is key.</a:t>
            </a:r>
          </a:p>
          <a:p>
            <a:pPr algn="l" rtl="0"/>
            <a:endParaRPr lang="en-US" sz="1400" dirty="0"/>
          </a:p>
          <a:p>
            <a:pPr algn="l" rtl="0"/>
            <a:r>
              <a:rPr lang="en-IL" sz="1400" b="1" dirty="0"/>
              <a:t>Integration with </a:t>
            </a:r>
            <a:r>
              <a:rPr lang="en-IL" sz="1400" b="1" dirty="0" err="1"/>
              <a:t>OpenAPI</a:t>
            </a:r>
            <a:r>
              <a:rPr lang="en-IL" sz="1400" b="1" dirty="0"/>
              <a:t>/Swagger</a:t>
            </a:r>
            <a:r>
              <a:rPr lang="en-IL" sz="1400" dirty="0"/>
              <a:t>: Minimal APIs support </a:t>
            </a:r>
            <a:r>
              <a:rPr lang="en-IL" sz="1400" dirty="0" err="1"/>
              <a:t>OpenAPI</a:t>
            </a:r>
            <a:r>
              <a:rPr lang="en-IL" sz="1400" dirty="0"/>
              <a:t> out of the box, making it easy to document your APIs.</a:t>
            </a:r>
          </a:p>
          <a:p>
            <a:pPr algn="l" rtl="0"/>
            <a:endParaRPr lang="en-IL" sz="1400" dirty="0"/>
          </a:p>
        </p:txBody>
      </p:sp>
    </p:spTree>
    <p:extLst>
      <p:ext uri="{BB962C8B-B14F-4D97-AF65-F5344CB8AC3E}">
        <p14:creationId xmlns:p14="http://schemas.microsoft.com/office/powerpoint/2010/main" val="197745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E1F11B-0D25-754C-D9D4-68F06CB98712}"/>
              </a:ext>
            </a:extLst>
          </p:cNvPr>
          <p:cNvSpPr txBox="1"/>
          <p:nvPr/>
        </p:nvSpPr>
        <p:spPr>
          <a:xfrm>
            <a:off x="4776788" y="795338"/>
            <a:ext cx="6780213" cy="2636838"/>
          </a:xfrm>
          <a:prstGeom prst="rect">
            <a:avLst/>
          </a:prstGeom>
          <a:noFill/>
        </p:spPr>
        <p:txBody>
          <a:bodyPr wrap="square" anchor="t">
            <a:normAutofit/>
          </a:bodyPr>
          <a:lstStyle/>
          <a:p>
            <a:pPr algn="l" rtl="0">
              <a:lnSpc>
                <a:spcPct val="90000"/>
              </a:lnSpc>
              <a:spcAft>
                <a:spcPts val="600"/>
              </a:spcAft>
            </a:pPr>
            <a:r>
              <a:rPr lang="en-US" sz="2600" dirty="0"/>
              <a:t>T</a:t>
            </a:r>
            <a:r>
              <a:rPr lang="en-IL" sz="2600" dirty="0"/>
              <a:t>he </a:t>
            </a:r>
            <a:r>
              <a:rPr lang="en-IL" sz="2600" dirty="0" err="1"/>
              <a:t>TypedResults</a:t>
            </a:r>
            <a:r>
              <a:rPr lang="en-IL" sz="2600" dirty="0"/>
              <a:t> class provides various methods to create different types of HTTP responses. The advantage of using </a:t>
            </a:r>
            <a:r>
              <a:rPr lang="en-IL" sz="2600" dirty="0" err="1"/>
              <a:t>TypedResults</a:t>
            </a:r>
            <a:r>
              <a:rPr lang="en-IL" sz="2600" dirty="0"/>
              <a:t> is that they provide strong typing, which can be self-describing and beneficial for tooling such as </a:t>
            </a:r>
            <a:r>
              <a:rPr lang="en-IL" sz="2600" dirty="0" err="1"/>
              <a:t>OpenAPI</a:t>
            </a:r>
            <a:r>
              <a:rPr lang="en-IL" sz="2600" dirty="0"/>
              <a:t> because the response type information is statically available.</a:t>
            </a:r>
          </a:p>
        </p:txBody>
      </p:sp>
      <p:sp>
        <p:nvSpPr>
          <p:cNvPr id="9" name="TextBox 8">
            <a:extLst>
              <a:ext uri="{FF2B5EF4-FFF2-40B4-BE49-F238E27FC236}">
                <a16:creationId xmlns:a16="http://schemas.microsoft.com/office/drawing/2014/main" id="{7CC303BF-B9E8-05CA-A13B-C8E68CF5FEB6}"/>
              </a:ext>
            </a:extLst>
          </p:cNvPr>
          <p:cNvSpPr txBox="1"/>
          <p:nvPr/>
        </p:nvSpPr>
        <p:spPr>
          <a:xfrm>
            <a:off x="4776788" y="3405188"/>
            <a:ext cx="6780213" cy="2863850"/>
          </a:xfrm>
          <a:prstGeom prst="rect">
            <a:avLst/>
          </a:prstGeom>
          <a:noFill/>
        </p:spPr>
        <p:txBody>
          <a:bodyPr wrap="square" anchor="t">
            <a:normAutofit/>
          </a:bodyPr>
          <a:lstStyle/>
          <a:p>
            <a:pPr algn="l" rtl="0">
              <a:lnSpc>
                <a:spcPct val="140000"/>
              </a:lnSpc>
              <a:spcAft>
                <a:spcPts val="600"/>
              </a:spcAft>
            </a:pPr>
            <a:r>
              <a:rPr lang="en-IL" b="1" dirty="0"/>
              <a:t>Ok</a:t>
            </a:r>
            <a:r>
              <a:rPr lang="en-IL" dirty="0"/>
              <a:t>: Returns a 200 OK HTTP response with the specified value</a:t>
            </a:r>
          </a:p>
          <a:p>
            <a:pPr algn="l" rtl="0">
              <a:lnSpc>
                <a:spcPct val="140000"/>
              </a:lnSpc>
              <a:spcAft>
                <a:spcPts val="600"/>
              </a:spcAft>
            </a:pPr>
            <a:r>
              <a:rPr lang="en-IL" b="1" dirty="0" err="1"/>
              <a:t>BadRequest</a:t>
            </a:r>
            <a:r>
              <a:rPr lang="en-IL" dirty="0"/>
              <a:t>: Returns a 400 Bad Request HTTP response</a:t>
            </a:r>
          </a:p>
          <a:p>
            <a:pPr algn="l" rtl="0">
              <a:lnSpc>
                <a:spcPct val="140000"/>
              </a:lnSpc>
              <a:spcAft>
                <a:spcPts val="600"/>
              </a:spcAft>
            </a:pPr>
            <a:r>
              <a:rPr lang="en-IL" b="1" dirty="0" err="1"/>
              <a:t>NotFound</a:t>
            </a:r>
            <a:r>
              <a:rPr lang="en-IL" dirty="0"/>
              <a:t>: Returns a 404 Not Found HTTP response</a:t>
            </a:r>
          </a:p>
          <a:p>
            <a:pPr algn="l" rtl="0">
              <a:lnSpc>
                <a:spcPct val="140000"/>
              </a:lnSpc>
              <a:spcAft>
                <a:spcPts val="600"/>
              </a:spcAft>
            </a:pPr>
            <a:r>
              <a:rPr lang="en-IL" b="1" dirty="0"/>
              <a:t>Unauthorized</a:t>
            </a:r>
            <a:r>
              <a:rPr lang="en-IL" dirty="0"/>
              <a:t>: Returns a 401 Unauthorized HTTP response</a:t>
            </a:r>
          </a:p>
          <a:p>
            <a:pPr algn="l" rtl="0">
              <a:lnSpc>
                <a:spcPct val="140000"/>
              </a:lnSpc>
              <a:spcAft>
                <a:spcPts val="600"/>
              </a:spcAft>
            </a:pPr>
            <a:r>
              <a:rPr lang="en-IL" b="1" dirty="0"/>
              <a:t>Forbid</a:t>
            </a:r>
            <a:r>
              <a:rPr lang="en-IL" dirty="0"/>
              <a:t>: Returns a 403 Forbidden HTTP response</a:t>
            </a:r>
          </a:p>
          <a:p>
            <a:pPr algn="l" rtl="0">
              <a:lnSpc>
                <a:spcPct val="140000"/>
              </a:lnSpc>
              <a:spcAft>
                <a:spcPts val="600"/>
              </a:spcAft>
            </a:pPr>
            <a:r>
              <a:rPr lang="en-IL" b="1" dirty="0" err="1"/>
              <a:t>StatusCode</a:t>
            </a:r>
            <a:r>
              <a:rPr lang="en-IL" dirty="0"/>
              <a:t>: Returns an HTTP response with the specified status code </a:t>
            </a:r>
          </a:p>
        </p:txBody>
      </p:sp>
      <p:sp>
        <p:nvSpPr>
          <p:cNvPr id="2" name="Title 1">
            <a:extLst>
              <a:ext uri="{FF2B5EF4-FFF2-40B4-BE49-F238E27FC236}">
                <a16:creationId xmlns:a16="http://schemas.microsoft.com/office/drawing/2014/main" id="{B487F993-D315-1C14-D424-F0F733B65CF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kern="1200">
                <a:solidFill>
                  <a:srgbClr val="FFFFFF"/>
                </a:solidFill>
                <a:latin typeface="+mj-lt"/>
                <a:ea typeface="+mj-ea"/>
                <a:cs typeface="+mj-cs"/>
              </a:rPr>
              <a:t>TypedResults</a:t>
            </a:r>
          </a:p>
        </p:txBody>
      </p:sp>
    </p:spTree>
    <p:extLst>
      <p:ext uri="{BB962C8B-B14F-4D97-AF65-F5344CB8AC3E}">
        <p14:creationId xmlns:p14="http://schemas.microsoft.com/office/powerpoint/2010/main" val="1721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B691D-B699-C286-DE05-92DC8FDB466C}"/>
              </a:ext>
            </a:extLst>
          </p:cNvPr>
          <p:cNvSpPr>
            <a:spLocks noGrp="1"/>
          </p:cNvSpPr>
          <p:nvPr>
            <p:ph type="title"/>
          </p:nvPr>
        </p:nvSpPr>
        <p:spPr>
          <a:xfrm>
            <a:off x="630936" y="502920"/>
            <a:ext cx="4360164" cy="1463040"/>
          </a:xfrm>
        </p:spPr>
        <p:txBody>
          <a:bodyPr vert="horz" lIns="91440" tIns="45720" rIns="91440" bIns="45720" rtlCol="0" anchor="ctr">
            <a:normAutofit/>
          </a:bodyPr>
          <a:lstStyle/>
          <a:p>
            <a:r>
              <a:rPr lang="en-US" sz="2000" b="1" i="0" kern="1200" dirty="0">
                <a:solidFill>
                  <a:schemeClr val="tx1"/>
                </a:solidFill>
                <a:effectLst/>
                <a:latin typeface="+mj-lt"/>
                <a:ea typeface="+mj-ea"/>
                <a:cs typeface="+mj-cs"/>
              </a:rPr>
              <a:t>Results&lt;TResult1, </a:t>
            </a:r>
            <a:r>
              <a:rPr lang="en-US" sz="2000" b="1" i="0" kern="1200" dirty="0" err="1">
                <a:solidFill>
                  <a:schemeClr val="tx1"/>
                </a:solidFill>
                <a:effectLst/>
                <a:latin typeface="+mj-lt"/>
                <a:ea typeface="+mj-ea"/>
                <a:cs typeface="+mj-cs"/>
              </a:rPr>
              <a:t>TResultN</a:t>
            </a:r>
            <a:r>
              <a:rPr lang="en-US" sz="2000" b="1" i="0" kern="1200" dirty="0">
                <a:solidFill>
                  <a:schemeClr val="tx1"/>
                </a:solidFill>
                <a:effectLst/>
                <a:latin typeface="+mj-lt"/>
                <a:ea typeface="+mj-ea"/>
                <a:cs typeface="+mj-cs"/>
              </a:rPr>
              <a:t>&gt;</a:t>
            </a:r>
            <a:endParaRPr lang="en-US" sz="20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93E36F-8770-89ED-E90E-DCB08D1A214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gn="l" rtl="0">
              <a:lnSpc>
                <a:spcPct val="90000"/>
              </a:lnSpc>
              <a:spcAft>
                <a:spcPts val="600"/>
              </a:spcAft>
            </a:pPr>
            <a:r>
              <a:rPr lang="en-US" sz="1500" dirty="0"/>
              <a:t>Use Results&lt;TResult1, </a:t>
            </a:r>
            <a:r>
              <a:rPr lang="en-US" sz="1500" dirty="0" err="1"/>
              <a:t>TResultN</a:t>
            </a:r>
            <a:r>
              <a:rPr lang="en-US" sz="1500" dirty="0"/>
              <a:t>&gt; as the endpoint handler return type instead of </a:t>
            </a:r>
            <a:r>
              <a:rPr lang="en-US" sz="1500" dirty="0" err="1"/>
              <a:t>IResult</a:t>
            </a:r>
            <a:r>
              <a:rPr lang="en-US" sz="1500" dirty="0"/>
              <a:t> when:</a:t>
            </a:r>
          </a:p>
          <a:p>
            <a:pPr indent="-228600" algn="l" rtl="0">
              <a:lnSpc>
                <a:spcPct val="90000"/>
              </a:lnSpc>
              <a:spcAft>
                <a:spcPts val="600"/>
              </a:spcAft>
              <a:buFont typeface="Arial" panose="020B0604020202020204" pitchFamily="34" charset="0"/>
              <a:buChar char="•"/>
            </a:pPr>
            <a:endParaRPr lang="en-US" sz="1500" dirty="0"/>
          </a:p>
          <a:p>
            <a:pPr marL="285750" indent="-228600" algn="l" rtl="0">
              <a:lnSpc>
                <a:spcPct val="90000"/>
              </a:lnSpc>
              <a:spcAft>
                <a:spcPts val="600"/>
              </a:spcAft>
              <a:buFont typeface="Arial" panose="020B0604020202020204" pitchFamily="34" charset="0"/>
              <a:buChar char="•"/>
            </a:pPr>
            <a:r>
              <a:rPr lang="en-US" sz="1500" dirty="0"/>
              <a:t>Multiple </a:t>
            </a:r>
            <a:r>
              <a:rPr lang="en-US" sz="1500" dirty="0" err="1"/>
              <a:t>IResult</a:t>
            </a:r>
            <a:r>
              <a:rPr lang="en-US" sz="1500" dirty="0"/>
              <a:t> implementation types are returned from the endpoint handler.</a:t>
            </a:r>
          </a:p>
          <a:p>
            <a:pPr marL="285750" indent="-228600" algn="l" rtl="0">
              <a:lnSpc>
                <a:spcPct val="90000"/>
              </a:lnSpc>
              <a:spcAft>
                <a:spcPts val="600"/>
              </a:spcAft>
              <a:buFont typeface="Arial" panose="020B0604020202020204" pitchFamily="34" charset="0"/>
              <a:buChar char="•"/>
            </a:pPr>
            <a:r>
              <a:rPr lang="en-US" sz="1500" dirty="0"/>
              <a:t>The static </a:t>
            </a:r>
            <a:r>
              <a:rPr lang="en-US" sz="1500" dirty="0" err="1"/>
              <a:t>TypedResult</a:t>
            </a:r>
            <a:r>
              <a:rPr lang="en-US" sz="1500" dirty="0"/>
              <a:t> class is used to create the </a:t>
            </a:r>
            <a:r>
              <a:rPr lang="en-US" sz="1500" dirty="0" err="1"/>
              <a:t>IResult</a:t>
            </a:r>
            <a:r>
              <a:rPr lang="en-US" sz="1500" dirty="0"/>
              <a:t> objects.</a:t>
            </a:r>
          </a:p>
        </p:txBody>
      </p:sp>
      <p:pic>
        <p:nvPicPr>
          <p:cNvPr id="6" name="Picture 5">
            <a:extLst>
              <a:ext uri="{FF2B5EF4-FFF2-40B4-BE49-F238E27FC236}">
                <a16:creationId xmlns:a16="http://schemas.microsoft.com/office/drawing/2014/main" id="{79FFDAC2-54DE-440B-30AD-A4FF9CC737FC}"/>
              </a:ext>
            </a:extLst>
          </p:cNvPr>
          <p:cNvPicPr>
            <a:picLocks noChangeAspect="1"/>
          </p:cNvPicPr>
          <p:nvPr/>
        </p:nvPicPr>
        <p:blipFill>
          <a:blip r:embed="rId2"/>
          <a:stretch>
            <a:fillRect/>
          </a:stretch>
        </p:blipFill>
        <p:spPr>
          <a:xfrm>
            <a:off x="630936" y="3451766"/>
            <a:ext cx="10917936" cy="1637691"/>
          </a:xfrm>
          <a:prstGeom prst="rect">
            <a:avLst/>
          </a:prstGeom>
        </p:spPr>
      </p:pic>
    </p:spTree>
    <p:extLst>
      <p:ext uri="{BB962C8B-B14F-4D97-AF65-F5344CB8AC3E}">
        <p14:creationId xmlns:p14="http://schemas.microsoft.com/office/powerpoint/2010/main" val="337064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9">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8D9EB-01C9-81BF-B596-CC6EDB17FBED}"/>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5200" dirty="0">
                <a:latin typeface="+mj-lt"/>
                <a:cs typeface="+mj-cs"/>
              </a:rPr>
              <a:t>Endpoints Explorer</a:t>
            </a:r>
          </a:p>
        </p:txBody>
      </p:sp>
      <p:sp>
        <p:nvSpPr>
          <p:cNvPr id="1061" name="Rectangle 1060">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4" name="Rectangle 1043">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Endpoints Explorer in Visual Studio 2022">
            <a:extLst>
              <a:ext uri="{FF2B5EF4-FFF2-40B4-BE49-F238E27FC236}">
                <a16:creationId xmlns:a16="http://schemas.microsoft.com/office/drawing/2014/main" id="{BA271923-B3AF-27EA-F028-45148F2D76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669" y="331311"/>
            <a:ext cx="3992450" cy="2834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74CC2D-C067-E0F8-D625-FF823D7B42CB}"/>
              </a:ext>
            </a:extLst>
          </p:cNvPr>
          <p:cNvSpPr txBox="1"/>
          <p:nvPr/>
        </p:nvSpPr>
        <p:spPr>
          <a:xfrm>
            <a:off x="612648" y="3355848"/>
            <a:ext cx="6272784" cy="2825496"/>
          </a:xfrm>
          <a:prstGeom prst="rect">
            <a:avLst/>
          </a:prstGeom>
        </p:spPr>
        <p:txBody>
          <a:bodyPr vert="horz" lIns="91440" tIns="45720" rIns="91440" bIns="45720" rtlCol="0">
            <a:normAutofit/>
          </a:bodyPr>
          <a:lstStyle/>
          <a:p>
            <a:pPr algn="l" rtl="0">
              <a:lnSpc>
                <a:spcPct val="90000"/>
              </a:lnSpc>
              <a:spcAft>
                <a:spcPts val="600"/>
              </a:spcAft>
            </a:pPr>
            <a:r>
              <a:rPr lang="en-US" sz="2200" b="0" i="0" dirty="0">
                <a:effectLst/>
              </a:rPr>
              <a:t>The Endpoint Explorer in Visual Studio 2022 is a feature that significantly streamlines the process of working with API endpoints within your projects. It allows developers to easily discover, test, and interact with API endpoints directly from the Visual Studio environment, thereby enhancing productivity and simplifying the testing workflow.</a:t>
            </a:r>
            <a:endParaRPr lang="en-US" sz="2200" dirty="0"/>
          </a:p>
        </p:txBody>
      </p:sp>
      <p:pic>
        <p:nvPicPr>
          <p:cNvPr id="1028" name="Picture 4" descr="Endpoints Explorer in Visual Studio 2022">
            <a:extLst>
              <a:ext uri="{FF2B5EF4-FFF2-40B4-BE49-F238E27FC236}">
                <a16:creationId xmlns:a16="http://schemas.microsoft.com/office/drawing/2014/main" id="{0A043310-5C20-118F-D0D1-269B714AA0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88512" y="3343830"/>
            <a:ext cx="4020765"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50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7B31A-55D4-571D-9DA5-B1EDBB566C9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0" i="0" kern="1200">
                <a:solidFill>
                  <a:schemeClr val="tx1"/>
                </a:solidFill>
                <a:effectLst/>
                <a:latin typeface="+mj-lt"/>
                <a:ea typeface="+mj-ea"/>
                <a:cs typeface="+mj-cs"/>
              </a:rPr>
              <a:t>The "HTTP File" feature in Visual Studio</a:t>
            </a:r>
            <a:endParaRPr lang="en-US" sz="3800" kern="1200">
              <a:solidFill>
                <a:schemeClr val="tx1"/>
              </a:solidFill>
              <a:latin typeface="+mj-lt"/>
              <a:ea typeface="+mj-ea"/>
              <a:cs typeface="+mj-cs"/>
            </a:endParaRPr>
          </a:p>
        </p:txBody>
      </p:sp>
      <p:sp>
        <p:nvSpPr>
          <p:cNvPr id="6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4948160-487A-6038-7BF5-13EB306D00D2}"/>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gn="l" rtl="0">
              <a:lnSpc>
                <a:spcPct val="90000"/>
              </a:lnSpc>
              <a:spcAft>
                <a:spcPts val="600"/>
              </a:spcAft>
              <a:buFont typeface="Arial" panose="020B0604020202020204" pitchFamily="34" charset="0"/>
              <a:buChar char="•"/>
            </a:pPr>
            <a:r>
              <a:rPr lang="en-US" sz="1000" b="1" i="0">
                <a:effectLst/>
              </a:rPr>
              <a:t>Inline Editing and Responses</a:t>
            </a:r>
            <a:r>
              <a:rPr lang="en-US" sz="1000" b="0" i="0">
                <a:effectLst/>
              </a:rPr>
              <a:t>: View and edit HTTP requests alongside your code. See responses inline for quick debugging and analysis.</a:t>
            </a:r>
          </a:p>
          <a:p>
            <a:pPr marL="285750" indent="-228600" algn="l" rtl="0">
              <a:lnSpc>
                <a:spcPct val="90000"/>
              </a:lnSpc>
              <a:spcAft>
                <a:spcPts val="600"/>
              </a:spcAft>
              <a:buFont typeface="Arial" panose="020B0604020202020204" pitchFamily="34" charset="0"/>
              <a:buChar char="•"/>
            </a:pPr>
            <a:endParaRPr lang="en-US" sz="1000" b="1" i="0">
              <a:effectLst/>
            </a:endParaRPr>
          </a:p>
          <a:p>
            <a:pPr marL="285750" indent="-228600" algn="l" rtl="0">
              <a:lnSpc>
                <a:spcPct val="90000"/>
              </a:lnSpc>
              <a:spcAft>
                <a:spcPts val="600"/>
              </a:spcAft>
              <a:buFont typeface="Arial" panose="020B0604020202020204" pitchFamily="34" charset="0"/>
              <a:buChar char="•"/>
            </a:pPr>
            <a:r>
              <a:rPr lang="en-US" sz="1000" b="1" i="0">
                <a:effectLst/>
              </a:rPr>
              <a:t>Syntax Highlighting and Autocompletion</a:t>
            </a:r>
            <a:r>
              <a:rPr lang="en-US" sz="1000" b="0" i="0">
                <a:effectLst/>
              </a:rPr>
              <a:t>: Enjoy full syntax highlighting and autocompletion features, making it easier to compose and modify HTTP requests.</a:t>
            </a:r>
          </a:p>
          <a:p>
            <a:pPr marL="285750" indent="-228600" algn="l" rtl="0">
              <a:lnSpc>
                <a:spcPct val="90000"/>
              </a:lnSpc>
              <a:spcAft>
                <a:spcPts val="600"/>
              </a:spcAft>
              <a:buFont typeface="Arial" panose="020B0604020202020204" pitchFamily="34" charset="0"/>
              <a:buChar char="•"/>
            </a:pPr>
            <a:endParaRPr lang="en-US" sz="1000" b="1" i="0">
              <a:effectLst/>
            </a:endParaRPr>
          </a:p>
          <a:p>
            <a:pPr marL="285750" indent="-228600" algn="l" rtl="0">
              <a:lnSpc>
                <a:spcPct val="90000"/>
              </a:lnSpc>
              <a:spcAft>
                <a:spcPts val="600"/>
              </a:spcAft>
              <a:buFont typeface="Arial" panose="020B0604020202020204" pitchFamily="34" charset="0"/>
              <a:buChar char="•"/>
            </a:pPr>
            <a:r>
              <a:rPr lang="en-US" sz="1000" b="1" i="0">
                <a:effectLst/>
              </a:rPr>
              <a:t>Integration with Project Environment</a:t>
            </a:r>
            <a:r>
              <a:rPr lang="en-US" sz="1000" b="0" i="0">
                <a:effectLst/>
              </a:rPr>
              <a:t>: HTTP files are integrated with your project environment, allowing for easy management and version control alongside your existing codebase.</a:t>
            </a:r>
          </a:p>
          <a:p>
            <a:pPr marL="285750" indent="-228600" algn="l" rtl="0">
              <a:lnSpc>
                <a:spcPct val="90000"/>
              </a:lnSpc>
              <a:spcAft>
                <a:spcPts val="600"/>
              </a:spcAft>
              <a:buFont typeface="Arial" panose="020B0604020202020204" pitchFamily="34" charset="0"/>
              <a:buChar char="•"/>
            </a:pPr>
            <a:endParaRPr lang="en-US" sz="1000" b="1" i="0">
              <a:effectLst/>
            </a:endParaRPr>
          </a:p>
          <a:p>
            <a:pPr marL="285750" indent="-228600" algn="l" rtl="0">
              <a:lnSpc>
                <a:spcPct val="90000"/>
              </a:lnSpc>
              <a:spcAft>
                <a:spcPts val="600"/>
              </a:spcAft>
              <a:buFont typeface="Arial" panose="020B0604020202020204" pitchFamily="34" charset="0"/>
              <a:buChar char="•"/>
            </a:pPr>
            <a:r>
              <a:rPr lang="en-US" sz="1000" b="1" i="0">
                <a:effectLst/>
              </a:rPr>
              <a:t>Support for Multiple HTTP Methods</a:t>
            </a:r>
            <a:r>
              <a:rPr lang="en-US" sz="1000" b="0" i="0">
                <a:effectLst/>
              </a:rPr>
              <a:t>: Comprehensive support for various HTTP methods including GET, POST, PUT, DELETE, and more.</a:t>
            </a:r>
          </a:p>
        </p:txBody>
      </p:sp>
      <p:pic>
        <p:nvPicPr>
          <p:cNvPr id="3" name="Picture 2">
            <a:extLst>
              <a:ext uri="{FF2B5EF4-FFF2-40B4-BE49-F238E27FC236}">
                <a16:creationId xmlns:a16="http://schemas.microsoft.com/office/drawing/2014/main" id="{FF774B06-C404-0109-1703-69B9A74A8432}"/>
              </a:ext>
            </a:extLst>
          </p:cNvPr>
          <p:cNvPicPr>
            <a:picLocks noChangeAspect="1"/>
          </p:cNvPicPr>
          <p:nvPr/>
        </p:nvPicPr>
        <p:blipFill rotWithShape="1">
          <a:blip r:embed="rId2"/>
          <a:srcRect r="23189" b="-2"/>
          <a:stretch/>
        </p:blipFill>
        <p:spPr>
          <a:xfrm>
            <a:off x="4664942" y="640080"/>
            <a:ext cx="6882428" cy="5577840"/>
          </a:xfrm>
          <a:prstGeom prst="rect">
            <a:avLst/>
          </a:prstGeom>
        </p:spPr>
      </p:pic>
    </p:spTree>
    <p:extLst>
      <p:ext uri="{BB962C8B-B14F-4D97-AF65-F5344CB8AC3E}">
        <p14:creationId xmlns:p14="http://schemas.microsoft.com/office/powerpoint/2010/main" val="3147536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8FF5-0EB7-0BDF-0BE0-EEC97D7EFFD7}"/>
              </a:ext>
            </a:extLst>
          </p:cNvPr>
          <p:cNvSpPr>
            <a:spLocks noGrp="1"/>
          </p:cNvSpPr>
          <p:nvPr>
            <p:ph type="title"/>
          </p:nvPr>
        </p:nvSpPr>
        <p:spPr/>
        <p:txBody>
          <a:bodyPr/>
          <a:lstStyle/>
          <a:p>
            <a:r>
              <a:rPr lang="en-US" dirty="0"/>
              <a:t>Use async methods in minimal api and controllers</a:t>
            </a:r>
            <a:endParaRPr lang="en-IL" dirty="0"/>
          </a:p>
        </p:txBody>
      </p:sp>
      <p:sp>
        <p:nvSpPr>
          <p:cNvPr id="4" name="TextBox 3">
            <a:extLst>
              <a:ext uri="{FF2B5EF4-FFF2-40B4-BE49-F238E27FC236}">
                <a16:creationId xmlns:a16="http://schemas.microsoft.com/office/drawing/2014/main" id="{2EC99E33-EE72-643C-6FA6-C6571FD05B60}"/>
              </a:ext>
            </a:extLst>
          </p:cNvPr>
          <p:cNvSpPr txBox="1"/>
          <p:nvPr/>
        </p:nvSpPr>
        <p:spPr>
          <a:xfrm>
            <a:off x="955454" y="2652500"/>
            <a:ext cx="10819778" cy="3754874"/>
          </a:xfrm>
          <a:prstGeom prst="rect">
            <a:avLst/>
          </a:prstGeom>
          <a:noFill/>
        </p:spPr>
        <p:txBody>
          <a:bodyPr wrap="square">
            <a:spAutoFit/>
          </a:bodyPr>
          <a:lstStyle/>
          <a:p>
            <a:pPr algn="l" rtl="0"/>
            <a:r>
              <a:rPr lang="en-IL" sz="1400" b="1" dirty="0"/>
              <a:t>Improved Scalability</a:t>
            </a:r>
            <a:r>
              <a:rPr lang="en-IL" sz="1400" dirty="0"/>
              <a:t>: Async methods free up the thread handling the request while awaiting an I/O-bound operation like database calls, file system operations, or network requests. This allows the web server to use the thread to handle other requests. In high-traffic scenarios, this leads to significantly better scalability as the server can handle more concurrent requests with fewer threads.</a:t>
            </a:r>
          </a:p>
          <a:p>
            <a:pPr algn="l" rtl="0"/>
            <a:endParaRPr lang="en-IL" sz="1400" dirty="0"/>
          </a:p>
          <a:p>
            <a:pPr algn="l" rtl="0"/>
            <a:r>
              <a:rPr lang="en-IL" sz="1400" b="1" dirty="0"/>
              <a:t>Efficient Resource Utilization</a:t>
            </a:r>
            <a:r>
              <a:rPr lang="en-IL" sz="1400" dirty="0"/>
              <a:t>: Synchronous operations block the executing thread, making it idle while waiting for the I/O operation to complete. In contrast, async operations do not block the thread, allowing for better resource utilization. This is particularly important in cloud environments where resources are metered and efficiency is key.</a:t>
            </a:r>
          </a:p>
          <a:p>
            <a:pPr algn="l" rtl="0"/>
            <a:endParaRPr lang="en-IL" sz="1400" dirty="0"/>
          </a:p>
          <a:p>
            <a:pPr algn="l" rtl="0"/>
            <a:r>
              <a:rPr lang="en-IL" sz="1400" b="1" dirty="0"/>
              <a:t>Improved Performance</a:t>
            </a:r>
            <a:r>
              <a:rPr lang="en-IL" sz="1400" dirty="0"/>
              <a:t>: While asynchronous programming doesn't inherently make individual requests faster, it allows the system to handle more requests simultaneously, which can lead to overall better system throughput.</a:t>
            </a:r>
          </a:p>
          <a:p>
            <a:pPr algn="l" rtl="0"/>
            <a:endParaRPr lang="en-IL" sz="1400" dirty="0"/>
          </a:p>
          <a:p>
            <a:pPr algn="l" rtl="0"/>
            <a:r>
              <a:rPr lang="en-IL" sz="1400" b="1" dirty="0"/>
              <a:t>Responsiveness</a:t>
            </a:r>
            <a:r>
              <a:rPr lang="en-IL" sz="1400" dirty="0"/>
              <a:t>: In scenarios where the server is handling multiple tasks that might take a considerable amount of time, asynchronous programming helps in maintaining responsiveness. The server can continue to respond to other shorter requests while the longer tasks are being processed.</a:t>
            </a:r>
          </a:p>
          <a:p>
            <a:pPr algn="l" rtl="0"/>
            <a:endParaRPr lang="en-IL" sz="1400" dirty="0"/>
          </a:p>
          <a:p>
            <a:pPr algn="l" rtl="0"/>
            <a:r>
              <a:rPr lang="en-IL" sz="1400" b="1" dirty="0"/>
              <a:t>Avoiding Thread Pool Exhaustion</a:t>
            </a:r>
            <a:r>
              <a:rPr lang="en-IL" sz="1400" dirty="0"/>
              <a:t>: In high-load scenarios, a synchronous model can lead to thread pool exhaustion. Since each request occupies a thread for its entire duration, you might run out of available threads under heavy load, leading to request queuing and increased response times.</a:t>
            </a:r>
          </a:p>
        </p:txBody>
      </p:sp>
    </p:spTree>
    <p:extLst>
      <p:ext uri="{BB962C8B-B14F-4D97-AF65-F5344CB8AC3E}">
        <p14:creationId xmlns:p14="http://schemas.microsoft.com/office/powerpoint/2010/main" val="276444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D398D1-AE6A-4C31-BAA8-A1A6EA7C4124}"/>
              </a:ext>
            </a:extLst>
          </p:cNvPr>
          <p:cNvSpPr>
            <a:spLocks noGrp="1"/>
          </p:cNvSpPr>
          <p:nvPr>
            <p:ph type="ctrTitle"/>
          </p:nvPr>
        </p:nvSpPr>
        <p:spPr/>
        <p:txBody>
          <a:bodyPr/>
          <a:lstStyle/>
          <a:p>
            <a:r>
              <a:rPr lang="en-US" dirty="0"/>
              <a:t>.NET 8 &amp; Microservices</a:t>
            </a:r>
            <a:endParaRPr lang="he-IL" dirty="0"/>
          </a:p>
        </p:txBody>
      </p:sp>
      <p:sp>
        <p:nvSpPr>
          <p:cNvPr id="3" name="כותרת משנה 2">
            <a:extLst>
              <a:ext uri="{FF2B5EF4-FFF2-40B4-BE49-F238E27FC236}">
                <a16:creationId xmlns:a16="http://schemas.microsoft.com/office/drawing/2014/main" id="{9F272CD4-7D14-4403-B919-FFD00AD64072}"/>
              </a:ext>
            </a:extLst>
          </p:cNvPr>
          <p:cNvSpPr>
            <a:spLocks noGrp="1"/>
          </p:cNvSpPr>
          <p:nvPr>
            <p:ph type="subTitle" idx="1"/>
          </p:nvPr>
        </p:nvSpPr>
        <p:spPr/>
        <p:txBody>
          <a:bodyPr/>
          <a:lstStyle/>
          <a:p>
            <a:r>
              <a:rPr lang="en-US" dirty="0"/>
              <a:t>Shimon Dahan</a:t>
            </a:r>
          </a:p>
          <a:p>
            <a:r>
              <a:rPr lang="en-US" dirty="0">
                <a:hlinkClick r:id="rId2"/>
              </a:rPr>
              <a:t>Shimond@any-techs.co.il</a:t>
            </a:r>
            <a:endParaRPr lang="en-US" dirty="0"/>
          </a:p>
          <a:p>
            <a:r>
              <a:rPr lang="en-US" dirty="0"/>
              <a:t>Sdahan@jbh.co.il</a:t>
            </a:r>
            <a:endParaRPr lang="he-IL" dirty="0"/>
          </a:p>
        </p:txBody>
      </p:sp>
    </p:spTree>
    <p:extLst>
      <p:ext uri="{BB962C8B-B14F-4D97-AF65-F5344CB8AC3E}">
        <p14:creationId xmlns:p14="http://schemas.microsoft.com/office/powerpoint/2010/main" val="454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81775B5-7562-9644-A65C-7E95ED3C44E6}"/>
              </a:ext>
            </a:extLst>
          </p:cNvPr>
          <p:cNvPicPr>
            <a:picLocks noChangeAspect="1"/>
          </p:cNvPicPr>
          <p:nvPr/>
        </p:nvPicPr>
        <p:blipFill>
          <a:blip r:embed="rId2"/>
          <a:stretch>
            <a:fillRect/>
          </a:stretch>
        </p:blipFill>
        <p:spPr>
          <a:xfrm>
            <a:off x="198159" y="581608"/>
            <a:ext cx="5768186" cy="1946762"/>
          </a:xfrm>
          <a:prstGeom prst="rect">
            <a:avLst/>
          </a:prstGeom>
        </p:spPr>
      </p:pic>
      <p:sp>
        <p:nvSpPr>
          <p:cNvPr id="25" name="Right Triangle 2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370D9-27E0-9F76-19D0-91EB90AB8A01}"/>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5400">
                <a:latin typeface="+mj-lt"/>
                <a:cs typeface="+mj-cs"/>
              </a:rPr>
              <a:t>MinimalApi Validation</a:t>
            </a:r>
          </a:p>
        </p:txBody>
      </p:sp>
      <p:sp>
        <p:nvSpPr>
          <p:cNvPr id="3" name="TextBox 2">
            <a:extLst>
              <a:ext uri="{FF2B5EF4-FFF2-40B4-BE49-F238E27FC236}">
                <a16:creationId xmlns:a16="http://schemas.microsoft.com/office/drawing/2014/main" id="{74E51D33-928A-7A19-9C04-3F5DA154EBCC}"/>
              </a:ext>
            </a:extLst>
          </p:cNvPr>
          <p:cNvSpPr txBox="1"/>
          <p:nvPr/>
        </p:nvSpPr>
        <p:spPr>
          <a:xfrm>
            <a:off x="6889832" y="2998278"/>
            <a:ext cx="3709743" cy="1959387"/>
          </a:xfrm>
          <a:prstGeom prst="rect">
            <a:avLst/>
          </a:prstGeom>
        </p:spPr>
        <p:txBody>
          <a:bodyPr vert="horz" lIns="91440" tIns="45720" rIns="91440" bIns="45720" rtlCol="0" anchor="t">
            <a:noAutofit/>
          </a:bodyPr>
          <a:lstStyle/>
          <a:p>
            <a:pPr marL="285750" indent="-228600" algn="l" rtl="0">
              <a:lnSpc>
                <a:spcPct val="90000"/>
              </a:lnSpc>
              <a:spcAft>
                <a:spcPts val="600"/>
              </a:spcAft>
              <a:buFont typeface="Arial" panose="020B0604020202020204" pitchFamily="34" charset="0"/>
              <a:buChar char="•"/>
            </a:pPr>
            <a:r>
              <a:rPr lang="en-US" sz="1400" b="1" dirty="0">
                <a:solidFill>
                  <a:srgbClr val="C00000"/>
                </a:solidFill>
              </a:rPr>
              <a:t>Data annotation attributes are not supported in minimal APIs</a:t>
            </a:r>
          </a:p>
          <a:p>
            <a:pPr marL="285750" indent="-228600" algn="l" rtl="0">
              <a:lnSpc>
                <a:spcPct val="90000"/>
              </a:lnSpc>
              <a:spcAft>
                <a:spcPts val="600"/>
              </a:spcAft>
              <a:buFont typeface="Arial" panose="020B0604020202020204" pitchFamily="34" charset="0"/>
              <a:buChar char="•"/>
            </a:pPr>
            <a:r>
              <a:rPr lang="en-US" sz="1400" dirty="0"/>
              <a:t>Use Fluent validation  package to validates your model</a:t>
            </a:r>
          </a:p>
          <a:p>
            <a:pPr marL="742950" lvl="1" indent="-228600" algn="l" rtl="0">
              <a:lnSpc>
                <a:spcPct val="90000"/>
              </a:lnSpc>
              <a:spcAft>
                <a:spcPts val="600"/>
              </a:spcAft>
              <a:buFont typeface="Arial" panose="020B0604020202020204" pitchFamily="34" charset="0"/>
              <a:buChar char="•"/>
            </a:pPr>
            <a:r>
              <a:rPr lang="en-US" sz="1400" dirty="0"/>
              <a:t>Install Fluent validation for asp.net core</a:t>
            </a:r>
            <a:br>
              <a:rPr lang="en-US" sz="1400" dirty="0"/>
            </a:br>
            <a:r>
              <a:rPr kumimoji="0" lang="en-US" altLang="en-IL" sz="1400" b="1" i="0" u="none" strike="noStrike" cap="none" normalizeH="0" baseline="0" dirty="0">
                <a:ln>
                  <a:noFill/>
                </a:ln>
                <a:effectLst/>
              </a:rPr>
              <a:t>Install</a:t>
            </a:r>
            <a:r>
              <a:rPr kumimoji="0" lang="en-US" altLang="en-IL" sz="1400" b="0" i="0" u="none" strike="noStrike" cap="none" normalizeH="0" baseline="0" dirty="0">
                <a:ln>
                  <a:noFill/>
                </a:ln>
                <a:effectLst/>
              </a:rPr>
              <a:t>-</a:t>
            </a:r>
            <a:r>
              <a:rPr kumimoji="0" lang="en-US" altLang="en-IL" sz="1400" b="1" i="0" u="none" strike="noStrike" cap="none" normalizeH="0" baseline="0" dirty="0">
                <a:ln>
                  <a:noFill/>
                </a:ln>
                <a:effectLst/>
              </a:rPr>
              <a:t>Package</a:t>
            </a:r>
            <a:r>
              <a:rPr kumimoji="0" lang="en-US" altLang="en-IL" sz="1400" b="0" i="0" u="none" strike="noStrike" cap="none" normalizeH="0" baseline="0" dirty="0">
                <a:ln>
                  <a:noFill/>
                </a:ln>
                <a:effectLst/>
              </a:rPr>
              <a:t> </a:t>
            </a:r>
            <a:r>
              <a:rPr kumimoji="0" lang="en-US" altLang="en-IL" sz="1400" b="1" i="0" u="none" strike="noStrike" cap="none" normalizeH="0" baseline="0" dirty="0" err="1">
                <a:ln>
                  <a:noFill/>
                </a:ln>
                <a:effectLst/>
              </a:rPr>
              <a:t>FluentValidation</a:t>
            </a:r>
            <a:r>
              <a:rPr kumimoji="0" lang="en-US" altLang="en-IL" sz="1400" b="0" i="0" u="none" strike="noStrike" cap="none" normalizeH="0" baseline="0" dirty="0" err="1">
                <a:ln>
                  <a:noFill/>
                </a:ln>
                <a:effectLst/>
              </a:rPr>
              <a:t>.</a:t>
            </a:r>
            <a:r>
              <a:rPr kumimoji="0" lang="en-US" altLang="en-IL" sz="1400" b="1" i="0" u="none" strike="noStrike" cap="none" normalizeH="0" baseline="0" dirty="0" err="1">
                <a:ln>
                  <a:noFill/>
                </a:ln>
                <a:effectLst/>
              </a:rPr>
              <a:t>AspNetCore</a:t>
            </a:r>
            <a:r>
              <a:rPr kumimoji="0" lang="en-US" altLang="en-IL" sz="1400" b="0" i="0" u="none" strike="noStrike" cap="none" normalizeH="0" baseline="0" dirty="0">
                <a:ln>
                  <a:noFill/>
                </a:ln>
                <a:effectLst/>
              </a:rPr>
              <a:t> </a:t>
            </a:r>
          </a:p>
          <a:p>
            <a:pPr marL="742950" lvl="1" indent="-228600" algn="l" rtl="0">
              <a:lnSpc>
                <a:spcPct val="90000"/>
              </a:lnSpc>
              <a:spcAft>
                <a:spcPts val="600"/>
              </a:spcAft>
              <a:buFont typeface="Arial" panose="020B0604020202020204" pitchFamily="34" charset="0"/>
              <a:buChar char="•"/>
            </a:pPr>
            <a:r>
              <a:rPr lang="en-US" altLang="en-IL" sz="1400" dirty="0"/>
              <a:t>Create a validation service for the specific model and register to the service collection</a:t>
            </a:r>
          </a:p>
          <a:p>
            <a:pPr marL="742950" lvl="1" indent="-228600" algn="l" rtl="0">
              <a:lnSpc>
                <a:spcPct val="90000"/>
              </a:lnSpc>
              <a:spcAft>
                <a:spcPts val="600"/>
              </a:spcAft>
              <a:buFont typeface="Arial" panose="020B0604020202020204" pitchFamily="34" charset="0"/>
              <a:buChar char="•"/>
            </a:pPr>
            <a:r>
              <a:rPr lang="en-US" altLang="en-IL" sz="1400" dirty="0"/>
              <a:t>You must call the validation function by yourself</a:t>
            </a:r>
          </a:p>
          <a:p>
            <a:pPr marL="228600" lvl="1" algn="l" rtl="0">
              <a:lnSpc>
                <a:spcPct val="90000"/>
              </a:lnSpc>
              <a:spcAft>
                <a:spcPts val="600"/>
              </a:spcAft>
            </a:pPr>
            <a:br>
              <a:rPr lang="en-US" sz="1400" dirty="0"/>
            </a:br>
            <a:endParaRPr lang="en-US" sz="1400" dirty="0"/>
          </a:p>
        </p:txBody>
      </p:sp>
      <p:sp>
        <p:nvSpPr>
          <p:cNvPr id="5" name="Rectangle 2">
            <a:extLst>
              <a:ext uri="{FF2B5EF4-FFF2-40B4-BE49-F238E27FC236}">
                <a16:creationId xmlns:a16="http://schemas.microsoft.com/office/drawing/2014/main" id="{8410C2D6-334B-280D-65D4-F0C6D617B063}"/>
              </a:ext>
            </a:extLst>
          </p:cNvPr>
          <p:cNvSpPr>
            <a:spLocks noChangeArrowheads="1"/>
          </p:cNvSpPr>
          <p:nvPr/>
        </p:nvSpPr>
        <p:spPr bwMode="auto">
          <a:xfrm>
            <a:off x="152400" y="82251"/>
            <a:ext cx="65" cy="597499"/>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855D1FB-1837-82F2-F616-CB7C61833C43}"/>
              </a:ext>
            </a:extLst>
          </p:cNvPr>
          <p:cNvPicPr>
            <a:picLocks noChangeAspect="1"/>
          </p:cNvPicPr>
          <p:nvPr/>
        </p:nvPicPr>
        <p:blipFill>
          <a:blip r:embed="rId3"/>
          <a:stretch>
            <a:fillRect/>
          </a:stretch>
        </p:blipFill>
        <p:spPr>
          <a:xfrm>
            <a:off x="369672" y="4005224"/>
            <a:ext cx="6927180" cy="2209992"/>
          </a:xfrm>
          <a:prstGeom prst="rect">
            <a:avLst/>
          </a:prstGeom>
        </p:spPr>
      </p:pic>
      <p:pic>
        <p:nvPicPr>
          <p:cNvPr id="13" name="Picture 12">
            <a:extLst>
              <a:ext uri="{FF2B5EF4-FFF2-40B4-BE49-F238E27FC236}">
                <a16:creationId xmlns:a16="http://schemas.microsoft.com/office/drawing/2014/main" id="{4C43D7A8-F65A-1919-0785-4E95DB19FB62}"/>
              </a:ext>
            </a:extLst>
          </p:cNvPr>
          <p:cNvPicPr>
            <a:picLocks noChangeAspect="1"/>
          </p:cNvPicPr>
          <p:nvPr/>
        </p:nvPicPr>
        <p:blipFill>
          <a:blip r:embed="rId4"/>
          <a:stretch>
            <a:fillRect/>
          </a:stretch>
        </p:blipFill>
        <p:spPr>
          <a:xfrm>
            <a:off x="323440" y="2903439"/>
            <a:ext cx="5425910" cy="655377"/>
          </a:xfrm>
          <a:prstGeom prst="rect">
            <a:avLst/>
          </a:prstGeom>
        </p:spPr>
      </p:pic>
    </p:spTree>
    <p:extLst>
      <p:ext uri="{BB962C8B-B14F-4D97-AF65-F5344CB8AC3E}">
        <p14:creationId xmlns:p14="http://schemas.microsoft.com/office/powerpoint/2010/main" val="221740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opilot logo">
            <a:extLst>
              <a:ext uri="{FF2B5EF4-FFF2-40B4-BE49-F238E27FC236}">
                <a16:creationId xmlns:a16="http://schemas.microsoft.com/office/drawing/2014/main" id="{D088BADC-02A9-1A72-9E77-B17DA87BF6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0" name="Freeform: Shape 1039">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1" name="Freeform: Shape 104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319AB19-1709-07B8-A38E-63E137BD194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latin typeface="+mj-lt"/>
                <a:cs typeface="+mj-cs"/>
              </a:rPr>
              <a:t>Copilot</a:t>
            </a: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29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FC97DE-92D7-FEEC-5490-A997C71BE46D}"/>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latin typeface="+mj-lt"/>
                <a:cs typeface="+mj-cs"/>
              </a:rPr>
              <a:t>Copilot for visual studio</a:t>
            </a:r>
          </a:p>
        </p:txBody>
      </p:sp>
      <p:sp>
        <p:nvSpPr>
          <p:cNvPr id="206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6" name="Rectangle 206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FE2BC90-D918-03E9-4CE8-F4B7BC33F129}"/>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1700"/>
              <a:t>You can install GitHub Copilot as an extension, but Microsoft recommend you install GitHub Copilot as a component using the Visual Studio Installer</a:t>
            </a:r>
          </a:p>
        </p:txBody>
      </p:sp>
      <p:pic>
        <p:nvPicPr>
          <p:cNvPr id="2052" name="Picture 4" descr="Screenshot that shows using the Visual Studio Installer to install the GitHub Copilot component.">
            <a:extLst>
              <a:ext uri="{FF2B5EF4-FFF2-40B4-BE49-F238E27FC236}">
                <a16:creationId xmlns:a16="http://schemas.microsoft.com/office/drawing/2014/main" id="{EA39184B-3ADF-8CC7-8D4B-FAF74A267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533" y="1170432"/>
            <a:ext cx="6498326" cy="36553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E89D4A2-1C39-DF30-4633-25D00E946AFA}"/>
              </a:ext>
            </a:extLst>
          </p:cNvPr>
          <p:cNvPicPr>
            <a:picLocks noChangeAspect="1"/>
          </p:cNvPicPr>
          <p:nvPr/>
        </p:nvPicPr>
        <p:blipFill>
          <a:blip r:embed="rId3"/>
          <a:stretch>
            <a:fillRect/>
          </a:stretch>
        </p:blipFill>
        <p:spPr>
          <a:xfrm>
            <a:off x="10245757" y="5319856"/>
            <a:ext cx="1104996" cy="335309"/>
          </a:xfrm>
          <a:prstGeom prst="rect">
            <a:avLst/>
          </a:prstGeom>
        </p:spPr>
      </p:pic>
    </p:spTree>
    <p:extLst>
      <p:ext uri="{BB962C8B-B14F-4D97-AF65-F5344CB8AC3E}">
        <p14:creationId xmlns:p14="http://schemas.microsoft.com/office/powerpoint/2010/main" val="28027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isual Studio の GitHub Copilot 拡張機能について - Visual Studio (Windows ...">
            <a:extLst>
              <a:ext uri="{FF2B5EF4-FFF2-40B4-BE49-F238E27FC236}">
                <a16:creationId xmlns:a16="http://schemas.microsoft.com/office/drawing/2014/main" id="{FED5BEBE-39D5-A1D5-917F-0239C0D1B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4" y="1583731"/>
            <a:ext cx="10468886" cy="467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003049-57FE-8672-B8B1-F74EDDE5772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Copilot chat</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645E628-A2AD-4BA3-546C-FCD65FA77AE8}"/>
              </a:ext>
            </a:extLst>
          </p:cNvPr>
          <p:cNvPicPr>
            <a:picLocks noChangeAspect="1"/>
          </p:cNvPicPr>
          <p:nvPr/>
        </p:nvPicPr>
        <p:blipFill>
          <a:blip r:embed="rId2"/>
          <a:stretch>
            <a:fillRect/>
          </a:stretch>
        </p:blipFill>
        <p:spPr>
          <a:xfrm>
            <a:off x="6542624" y="625684"/>
            <a:ext cx="4152299" cy="5455380"/>
          </a:xfrm>
          <a:prstGeom prst="rect">
            <a:avLst/>
          </a:prstGeom>
        </p:spPr>
      </p:pic>
      <p:pic>
        <p:nvPicPr>
          <p:cNvPr id="4098" name="Picture 2" descr="Image result for github copilot chat logo">
            <a:extLst>
              <a:ext uri="{FF2B5EF4-FFF2-40B4-BE49-F238E27FC236}">
                <a16:creationId xmlns:a16="http://schemas.microsoft.com/office/drawing/2014/main" id="{44551DD2-2CF6-863B-D359-3FF003B0F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99" y="4676872"/>
            <a:ext cx="3687302" cy="20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761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319AB19-1709-07B8-A38E-63E137BD1947}"/>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dirty="0">
                <a:solidFill>
                  <a:schemeClr val="tx1"/>
                </a:solidFill>
                <a:latin typeface="+mj-lt"/>
                <a:ea typeface="+mj-ea"/>
                <a:cs typeface="+mj-cs"/>
              </a:rPr>
              <a:t>Microservices</a:t>
            </a:r>
          </a:p>
        </p:txBody>
      </p:sp>
      <p:sp>
        <p:nvSpPr>
          <p:cNvPr id="14" name="Freeform: Shape 13">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75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101BE-3BB1-8041-29BE-1D1A4A8A69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Microservices benefits: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758AF5-69CC-A33E-2990-BAD706A68C42}"/>
              </a:ext>
            </a:extLst>
          </p:cNvPr>
          <p:cNvSpPr txBox="1"/>
          <p:nvPr/>
        </p:nvSpPr>
        <p:spPr>
          <a:xfrm>
            <a:off x="838200" y="1789419"/>
            <a:ext cx="10515600" cy="4251960"/>
          </a:xfrm>
          <a:prstGeom prst="rect">
            <a:avLst/>
          </a:prstGeom>
        </p:spPr>
        <p:txBody>
          <a:bodyPr vert="horz" lIns="91440" tIns="45720" rIns="91440" bIns="45720" rtlCol="0">
            <a:noAutofit/>
          </a:bodyPr>
          <a:lstStyle/>
          <a:p>
            <a:pPr algn="l" rtl="0">
              <a:lnSpc>
                <a:spcPct val="150000"/>
              </a:lnSpc>
              <a:spcAft>
                <a:spcPts val="600"/>
              </a:spcAft>
            </a:pPr>
            <a:r>
              <a:rPr lang="en-US" sz="1200" b="1" dirty="0"/>
              <a:t>Modularity</a:t>
            </a:r>
            <a:r>
              <a:rPr lang="en-US" sz="1200" dirty="0"/>
              <a:t>: Microservices allow for breaking down the application into smaller, manageable pieces. This modularity facilitates easier understanding, development, and maintenance of each service.</a:t>
            </a:r>
          </a:p>
          <a:p>
            <a:pPr algn="l" rtl="0">
              <a:lnSpc>
                <a:spcPct val="150000"/>
              </a:lnSpc>
              <a:spcAft>
                <a:spcPts val="600"/>
              </a:spcAft>
            </a:pPr>
            <a:r>
              <a:rPr lang="en-US" sz="1200" b="1" dirty="0"/>
              <a:t>Scalability</a:t>
            </a:r>
            <a:r>
              <a:rPr lang="en-US" sz="1200" dirty="0"/>
              <a:t>: Each microservice can be scaled independently, allowing for more efficient use of resources. This is particularly advantageous in cloud environments where services can be scaled up or down based on demand.</a:t>
            </a:r>
          </a:p>
          <a:p>
            <a:pPr algn="l" rtl="0">
              <a:lnSpc>
                <a:spcPct val="150000"/>
              </a:lnSpc>
              <a:spcAft>
                <a:spcPts val="600"/>
              </a:spcAft>
            </a:pPr>
            <a:r>
              <a:rPr lang="en-US" sz="1200" b="1" dirty="0"/>
              <a:t>Flexibility in Technology Stack:</a:t>
            </a:r>
            <a:r>
              <a:rPr lang="en-US" sz="1200" dirty="0"/>
              <a:t> Different microservices can use different technologies and programming languages, allowing teams to choose the best tools for each specific task.</a:t>
            </a:r>
          </a:p>
          <a:p>
            <a:pPr algn="l" rtl="0">
              <a:lnSpc>
                <a:spcPct val="150000"/>
              </a:lnSpc>
              <a:spcAft>
                <a:spcPts val="600"/>
              </a:spcAft>
            </a:pPr>
            <a:r>
              <a:rPr lang="en-US" sz="1200" b="1" dirty="0"/>
              <a:t>Resilience</a:t>
            </a:r>
            <a:r>
              <a:rPr lang="en-US" sz="1200" dirty="0"/>
              <a:t>: Since services are independent, the failure of one service doesn't bring down the entire system. This compartmentalization enhances the overall resilience and reliability of the application.</a:t>
            </a:r>
          </a:p>
          <a:p>
            <a:pPr algn="l" rtl="0">
              <a:lnSpc>
                <a:spcPct val="150000"/>
              </a:lnSpc>
              <a:spcAft>
                <a:spcPts val="600"/>
              </a:spcAft>
            </a:pPr>
            <a:r>
              <a:rPr lang="en-US" sz="1200" b="1" dirty="0"/>
              <a:t>Continuous Deployment and Delivery</a:t>
            </a:r>
            <a:r>
              <a:rPr lang="en-US" sz="1200" dirty="0"/>
              <a:t>: Microservices enable more frequent and reliable continuous deployment and continuous integration (CI/CD) practices. Updates to individual services can be deployed without impacting the entire application.</a:t>
            </a:r>
          </a:p>
          <a:p>
            <a:pPr algn="l" rtl="0">
              <a:lnSpc>
                <a:spcPct val="150000"/>
              </a:lnSpc>
              <a:spcAft>
                <a:spcPts val="600"/>
              </a:spcAft>
            </a:pPr>
            <a:r>
              <a:rPr lang="en-US" sz="1200" b="1" dirty="0"/>
              <a:t>Easier Maintenance and Debugging</a:t>
            </a:r>
            <a:r>
              <a:rPr lang="en-US" sz="1200" dirty="0"/>
              <a:t>: Smaller codebases and service isolation make it easier to maintain and debug the application.</a:t>
            </a:r>
          </a:p>
          <a:p>
            <a:pPr algn="l" rtl="0">
              <a:lnSpc>
                <a:spcPct val="150000"/>
              </a:lnSpc>
              <a:spcAft>
                <a:spcPts val="600"/>
              </a:spcAft>
            </a:pPr>
            <a:r>
              <a:rPr lang="en-US" sz="1200" b="1" dirty="0"/>
              <a:t>Improved Performance</a:t>
            </a:r>
            <a:r>
              <a:rPr lang="en-US" sz="1200" dirty="0"/>
              <a:t>: Microservices can improve application performance, especially when they enable more efficient and distributed processing.</a:t>
            </a:r>
          </a:p>
          <a:p>
            <a:pPr algn="l" rtl="0">
              <a:lnSpc>
                <a:spcPct val="150000"/>
              </a:lnSpc>
              <a:spcAft>
                <a:spcPts val="600"/>
              </a:spcAft>
            </a:pPr>
            <a:r>
              <a:rPr lang="en-US" sz="1200" b="1" dirty="0"/>
              <a:t>Better Alignment with Organizational Structure</a:t>
            </a:r>
            <a:r>
              <a:rPr lang="en-US" sz="1200" dirty="0"/>
              <a:t>: Microservices can align well with small, cross-functional teams, where each team is responsible for specific services. This enhances both accountability and productivity.</a:t>
            </a:r>
          </a:p>
          <a:p>
            <a:pPr algn="l" rtl="0">
              <a:lnSpc>
                <a:spcPct val="150000"/>
              </a:lnSpc>
              <a:spcAft>
                <a:spcPts val="600"/>
              </a:spcAft>
            </a:pPr>
            <a:r>
              <a:rPr lang="en-US" sz="1200" b="1" dirty="0"/>
              <a:t>Reduced Risk in Change Management</a:t>
            </a:r>
            <a:r>
              <a:rPr lang="en-US" sz="1200" dirty="0"/>
              <a:t>: Changes made in one service have minimal impact on other services. This reduces the risk associated with changing code.</a:t>
            </a:r>
          </a:p>
        </p:txBody>
      </p:sp>
    </p:spTree>
    <p:extLst>
      <p:ext uri="{BB962C8B-B14F-4D97-AF65-F5344CB8AC3E}">
        <p14:creationId xmlns:p14="http://schemas.microsoft.com/office/powerpoint/2010/main" val="319799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101BE-3BB1-8041-29BE-1D1A4A8A69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Microservices challenges: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758AF5-69CC-A33E-2990-BAD706A68C42}"/>
              </a:ext>
            </a:extLst>
          </p:cNvPr>
          <p:cNvSpPr txBox="1"/>
          <p:nvPr/>
        </p:nvSpPr>
        <p:spPr>
          <a:xfrm>
            <a:off x="838200" y="1668116"/>
            <a:ext cx="10515600" cy="4251960"/>
          </a:xfrm>
          <a:prstGeom prst="rect">
            <a:avLst/>
          </a:prstGeom>
        </p:spPr>
        <p:txBody>
          <a:bodyPr vert="horz" lIns="91440" tIns="45720" rIns="91440" bIns="45720" rtlCol="0">
            <a:noAutofit/>
          </a:bodyPr>
          <a:lstStyle/>
          <a:p>
            <a:pPr algn="l" rtl="0">
              <a:lnSpc>
                <a:spcPct val="170000"/>
              </a:lnSpc>
              <a:spcAft>
                <a:spcPts val="600"/>
              </a:spcAft>
            </a:pPr>
            <a:r>
              <a:rPr lang="en-US" sz="1050" b="1" dirty="0"/>
              <a:t>Complex Service Management</a:t>
            </a:r>
            <a:r>
              <a:rPr lang="en-US" sz="1050" dirty="0"/>
              <a:t>: Managing numerous services can become complex, especially as the system scales. This complexity requires robust service orchestration and management tools. </a:t>
            </a:r>
          </a:p>
          <a:p>
            <a:pPr algn="l" rtl="0">
              <a:lnSpc>
                <a:spcPct val="170000"/>
              </a:lnSpc>
              <a:spcAft>
                <a:spcPts val="600"/>
              </a:spcAft>
            </a:pPr>
            <a:r>
              <a:rPr lang="en-US" sz="1050" b="1" dirty="0"/>
              <a:t>Network Latency and Communication Overhead</a:t>
            </a:r>
            <a:r>
              <a:rPr lang="en-US" sz="1050" dirty="0"/>
              <a:t>: Microservices communicate over the network, which can introduce latency and communication overhead. Effective communication protocols and patterns are necessary to mitigate this.</a:t>
            </a:r>
          </a:p>
          <a:p>
            <a:pPr algn="l" rtl="0">
              <a:lnSpc>
                <a:spcPct val="170000"/>
              </a:lnSpc>
              <a:spcAft>
                <a:spcPts val="600"/>
              </a:spcAft>
            </a:pPr>
            <a:r>
              <a:rPr lang="en-US" sz="1050" b="1" dirty="0"/>
              <a:t>Data Consistency</a:t>
            </a:r>
            <a:r>
              <a:rPr lang="en-US" sz="1050" dirty="0"/>
              <a:t>: Ensuring data consistency across different services, each possibly with its own database, can be challenging. Implementing distributed transactions or eventual consistency requires careful design. </a:t>
            </a:r>
          </a:p>
          <a:p>
            <a:pPr algn="l" rtl="0">
              <a:lnSpc>
                <a:spcPct val="170000"/>
              </a:lnSpc>
              <a:spcAft>
                <a:spcPts val="600"/>
              </a:spcAft>
            </a:pPr>
            <a:r>
              <a:rPr lang="en-US" sz="1050" b="1" dirty="0"/>
              <a:t>Increased Resource Usage</a:t>
            </a:r>
            <a:r>
              <a:rPr lang="en-US" sz="1050" dirty="0"/>
              <a:t>: Each microservice might need its own runtime environment and resources, which can lead to higher overall resource consumption compared to monolithic applications.</a:t>
            </a:r>
          </a:p>
          <a:p>
            <a:pPr algn="l" rtl="0">
              <a:lnSpc>
                <a:spcPct val="170000"/>
              </a:lnSpc>
              <a:spcAft>
                <a:spcPts val="600"/>
              </a:spcAft>
            </a:pPr>
            <a:r>
              <a:rPr lang="en-US" sz="1050" b="1" dirty="0"/>
              <a:t>Difficulty in Testing</a:t>
            </a:r>
            <a:r>
              <a:rPr lang="en-US" sz="1050" dirty="0"/>
              <a:t>: Testing a microservices-based application can be more challenging due to the number of independently deployable components and their interactions.</a:t>
            </a:r>
          </a:p>
          <a:p>
            <a:pPr algn="l" rtl="0">
              <a:lnSpc>
                <a:spcPct val="170000"/>
              </a:lnSpc>
              <a:spcAft>
                <a:spcPts val="600"/>
              </a:spcAft>
            </a:pPr>
            <a:r>
              <a:rPr lang="en-US" sz="1050" b="1" dirty="0"/>
              <a:t>Deployment Complexity</a:t>
            </a:r>
            <a:r>
              <a:rPr lang="en-US" sz="1050" dirty="0"/>
              <a:t>: Continuous deployment becomes more complex as you need to manage the deployment of multiple services, potentially with different deployment schedules and environments.</a:t>
            </a:r>
          </a:p>
          <a:p>
            <a:pPr algn="l" rtl="0">
              <a:lnSpc>
                <a:spcPct val="170000"/>
              </a:lnSpc>
              <a:spcAft>
                <a:spcPts val="600"/>
              </a:spcAft>
            </a:pPr>
            <a:r>
              <a:rPr lang="en-US" sz="1050" b="1" dirty="0"/>
              <a:t>Service Versioning and Compatibility</a:t>
            </a:r>
            <a:r>
              <a:rPr lang="en-US" sz="1050" dirty="0"/>
              <a:t>: Maintaining compatibility between different versions of services can be a challenge, especially when services are updated independently.</a:t>
            </a:r>
          </a:p>
          <a:p>
            <a:pPr algn="l" rtl="0">
              <a:lnSpc>
                <a:spcPct val="170000"/>
              </a:lnSpc>
              <a:spcAft>
                <a:spcPts val="600"/>
              </a:spcAft>
            </a:pPr>
            <a:r>
              <a:rPr lang="en-US" sz="1050" b="1" dirty="0"/>
              <a:t>Security Concerns</a:t>
            </a:r>
            <a:r>
              <a:rPr lang="en-US" sz="1050" dirty="0"/>
              <a:t>: The increased number of services and interactions can raise security concerns, requiring more comprehensive and robust security strategies.</a:t>
            </a:r>
          </a:p>
          <a:p>
            <a:pPr algn="l" rtl="0">
              <a:lnSpc>
                <a:spcPct val="170000"/>
              </a:lnSpc>
              <a:spcAft>
                <a:spcPts val="600"/>
              </a:spcAft>
            </a:pPr>
            <a:r>
              <a:rPr lang="en-US" sz="1050" b="1" dirty="0"/>
              <a:t>DevOps and Cultural Shift</a:t>
            </a:r>
            <a:r>
              <a:rPr lang="en-US" sz="1050" dirty="0"/>
              <a:t>: Microservices require a strong DevOps culture and practices, including automation, continuous integration, and continuous delivery. Adopting these practices can be a significant shift for some organizations.</a:t>
            </a:r>
          </a:p>
          <a:p>
            <a:pPr algn="l" rtl="0">
              <a:lnSpc>
                <a:spcPct val="170000"/>
              </a:lnSpc>
              <a:spcAft>
                <a:spcPts val="600"/>
              </a:spcAft>
            </a:pPr>
            <a:r>
              <a:rPr lang="en-US" sz="1050" b="1" dirty="0"/>
              <a:t>Monitoring and Logging</a:t>
            </a:r>
            <a:r>
              <a:rPr lang="en-US" sz="1050" dirty="0"/>
              <a:t>: With many services running simultaneously, monitoring and logging become more complex. </a:t>
            </a:r>
          </a:p>
        </p:txBody>
      </p:sp>
    </p:spTree>
    <p:extLst>
      <p:ext uri="{BB962C8B-B14F-4D97-AF65-F5344CB8AC3E}">
        <p14:creationId xmlns:p14="http://schemas.microsoft.com/office/powerpoint/2010/main" val="417412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EBAF6CE-2831-93F3-7692-7BE2DCAB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5" y="1"/>
            <a:ext cx="12211825" cy="684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27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F73F22-7F53-A8D0-AB0E-11ADF65E026F}"/>
              </a:ext>
            </a:extLst>
          </p:cNvPr>
          <p:cNvSpPr>
            <a:spLocks noGrp="1"/>
          </p:cNvSpPr>
          <p:nvPr>
            <p:ph type="title"/>
          </p:nvPr>
        </p:nvSpPr>
        <p:spPr>
          <a:xfrm>
            <a:off x="609600" y="1288025"/>
            <a:ext cx="10972800" cy="822960"/>
          </a:xfrm>
        </p:spPr>
        <p:txBody>
          <a:bodyPr lIns="0">
            <a:normAutofit/>
          </a:bodyPr>
          <a:lstStyle/>
          <a:p>
            <a:r>
              <a:rPr lang="en-US" dirty="0"/>
              <a:t>ASP.NET Core improvements in .NET 8</a:t>
            </a:r>
          </a:p>
        </p:txBody>
      </p:sp>
      <p:grpSp>
        <p:nvGrpSpPr>
          <p:cNvPr id="6" name="Group 5">
            <a:extLst>
              <a:ext uri="{FF2B5EF4-FFF2-40B4-BE49-F238E27FC236}">
                <a16:creationId xmlns:a16="http://schemas.microsoft.com/office/drawing/2014/main" id="{E6BE015D-0CA8-D8EB-E110-23B9771F1F17}"/>
              </a:ext>
            </a:extLst>
          </p:cNvPr>
          <p:cNvGrpSpPr/>
          <p:nvPr/>
        </p:nvGrpSpPr>
        <p:grpSpPr>
          <a:xfrm>
            <a:off x="4358640" y="2202426"/>
            <a:ext cx="3474720" cy="4045973"/>
            <a:chOff x="4358640" y="1993338"/>
            <a:chExt cx="3474720" cy="4255061"/>
          </a:xfrm>
        </p:grpSpPr>
        <p:sp>
          <p:nvSpPr>
            <p:cNvPr id="7" name="Rectangle: Rounded Corners 6">
              <a:extLst>
                <a:ext uri="{FF2B5EF4-FFF2-40B4-BE49-F238E27FC236}">
                  <a16:creationId xmlns:a16="http://schemas.microsoft.com/office/drawing/2014/main" id="{8A609CA4-09C3-09CD-8990-01310FE0CA69}"/>
                </a:ext>
              </a:extLst>
            </p:cNvPr>
            <p:cNvSpPr/>
            <p:nvPr/>
          </p:nvSpPr>
          <p:spPr>
            <a:xfrm>
              <a:off x="4358640" y="1993338"/>
              <a:ext cx="3474720" cy="4255061"/>
            </a:xfrm>
            <a:prstGeom prst="roundRect">
              <a:avLst>
                <a:gd name="adj" fmla="val 7608"/>
              </a:avLst>
            </a:prstGeom>
            <a:solidFill>
              <a:srgbClr val="F4F3F5"/>
            </a:solidFill>
            <a:effectLst>
              <a:outerShdw blurRad="63500" dist="127000" dir="2700000" algn="tl" rotWithShape="0">
                <a:srgbClr val="B1B3B3">
                  <a:alpha val="50000"/>
                </a:srgbClr>
              </a:outerShdw>
            </a:effectLst>
          </p:spPr>
          <p:txBody>
            <a:bodyPr wrap="square" lIns="0" tIns="91440" rIns="0" bIns="4572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w="3175">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rPr>
                <a:t>Security &amp; APIs</a:t>
              </a:r>
            </a:p>
          </p:txBody>
        </p:sp>
        <p:grpSp>
          <p:nvGrpSpPr>
            <p:cNvPr id="8" name="Group 7">
              <a:extLst>
                <a:ext uri="{FF2B5EF4-FFF2-40B4-BE49-F238E27FC236}">
                  <a16:creationId xmlns:a16="http://schemas.microsoft.com/office/drawing/2014/main" id="{A1ED1971-4CB7-8F06-CCFC-597F004BEC2D}"/>
                </a:ext>
              </a:extLst>
            </p:cNvPr>
            <p:cNvGrpSpPr/>
            <p:nvPr/>
          </p:nvGrpSpPr>
          <p:grpSpPr>
            <a:xfrm>
              <a:off x="4450080" y="2525041"/>
              <a:ext cx="3291840" cy="3536269"/>
              <a:chOff x="701040" y="2525041"/>
              <a:chExt cx="3291840" cy="3536269"/>
            </a:xfrm>
          </p:grpSpPr>
          <p:sp>
            <p:nvSpPr>
              <p:cNvPr id="9" name="TextBox 8">
                <a:extLst>
                  <a:ext uri="{FF2B5EF4-FFF2-40B4-BE49-F238E27FC236}">
                    <a16:creationId xmlns:a16="http://schemas.microsoft.com/office/drawing/2014/main" id="{D2D5EBCF-D7EF-1BC7-FB52-FE3CBCD6D94C}"/>
                  </a:ext>
                </a:extLst>
              </p:cNvPr>
              <p:cNvSpPr txBox="1"/>
              <p:nvPr/>
            </p:nvSpPr>
            <p:spPr>
              <a:xfrm>
                <a:off x="701040" y="2525041"/>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Simplified auth for SPA</a:t>
                </a:r>
              </a:p>
            </p:txBody>
          </p:sp>
          <p:sp>
            <p:nvSpPr>
              <p:cNvPr id="10" name="TextBox 9">
                <a:extLst>
                  <a:ext uri="{FF2B5EF4-FFF2-40B4-BE49-F238E27FC236}">
                    <a16:creationId xmlns:a16="http://schemas.microsoft.com/office/drawing/2014/main" id="{00B92594-F367-5458-0C6F-42918F8C8CD0}"/>
                  </a:ext>
                </a:extLst>
              </p:cNvPr>
              <p:cNvSpPr txBox="1"/>
              <p:nvPr/>
            </p:nvSpPr>
            <p:spPr>
              <a:xfrm>
                <a:off x="701040" y="3045439"/>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Identity endpoints</a:t>
                </a:r>
              </a:p>
            </p:txBody>
          </p:sp>
          <p:sp>
            <p:nvSpPr>
              <p:cNvPr id="11" name="TextBox 10">
                <a:extLst>
                  <a:ext uri="{FF2B5EF4-FFF2-40B4-BE49-F238E27FC236}">
                    <a16:creationId xmlns:a16="http://schemas.microsoft.com/office/drawing/2014/main" id="{154F0AC8-7AC9-B088-A798-1A370062610C}"/>
                  </a:ext>
                </a:extLst>
              </p:cNvPr>
              <p:cNvSpPr txBox="1"/>
              <p:nvPr/>
            </p:nvSpPr>
            <p:spPr>
              <a:xfrm>
                <a:off x="701040" y="3565837"/>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Token based support</a:t>
                </a:r>
              </a:p>
            </p:txBody>
          </p:sp>
          <p:sp>
            <p:nvSpPr>
              <p:cNvPr id="12" name="TextBox 11">
                <a:extLst>
                  <a:ext uri="{FF2B5EF4-FFF2-40B4-BE49-F238E27FC236}">
                    <a16:creationId xmlns:a16="http://schemas.microsoft.com/office/drawing/2014/main" id="{CACCA492-26E4-43DB-210A-003A45D8220D}"/>
                  </a:ext>
                </a:extLst>
              </p:cNvPr>
              <p:cNvSpPr txBox="1"/>
              <p:nvPr/>
            </p:nvSpPr>
            <p:spPr>
              <a:xfrm>
                <a:off x="701040" y="4086235"/>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Simplified custom authorization policies</a:t>
                </a:r>
              </a:p>
            </p:txBody>
          </p:sp>
          <p:sp>
            <p:nvSpPr>
              <p:cNvPr id="13" name="TextBox 12">
                <a:extLst>
                  <a:ext uri="{FF2B5EF4-FFF2-40B4-BE49-F238E27FC236}">
                    <a16:creationId xmlns:a16="http://schemas.microsoft.com/office/drawing/2014/main" id="{9E1F0323-2694-7044-7E85-EDF284024BB7}"/>
                  </a:ext>
                </a:extLst>
              </p:cNvPr>
              <p:cNvSpPr txBox="1"/>
              <p:nvPr/>
            </p:nvSpPr>
            <p:spPr>
              <a:xfrm>
                <a:off x="701040" y="4606633"/>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Anti-forgery</a:t>
                </a:r>
              </a:p>
            </p:txBody>
          </p:sp>
          <p:sp>
            <p:nvSpPr>
              <p:cNvPr id="14" name="TextBox 13">
                <a:extLst>
                  <a:ext uri="{FF2B5EF4-FFF2-40B4-BE49-F238E27FC236}">
                    <a16:creationId xmlns:a16="http://schemas.microsoft.com/office/drawing/2014/main" id="{D2D367A6-A0DF-BE8B-9C61-704BBA305B1E}"/>
                  </a:ext>
                </a:extLst>
              </p:cNvPr>
              <p:cNvSpPr txBox="1"/>
              <p:nvPr/>
            </p:nvSpPr>
            <p:spPr>
              <a:xfrm>
                <a:off x="701040" y="5127031"/>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Route tooling</a:t>
                </a:r>
              </a:p>
            </p:txBody>
          </p:sp>
          <p:sp>
            <p:nvSpPr>
              <p:cNvPr id="15" name="TextBox 14">
                <a:extLst>
                  <a:ext uri="{FF2B5EF4-FFF2-40B4-BE49-F238E27FC236}">
                    <a16:creationId xmlns:a16="http://schemas.microsoft.com/office/drawing/2014/main" id="{12F75912-2B94-F4C4-7D20-A6532A96428E}"/>
                  </a:ext>
                </a:extLst>
              </p:cNvPr>
              <p:cNvSpPr txBox="1"/>
              <p:nvPr/>
            </p:nvSpPr>
            <p:spPr>
              <a:xfrm>
                <a:off x="701040" y="5647426"/>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Endpoints explorer</a:t>
                </a:r>
              </a:p>
            </p:txBody>
          </p:sp>
        </p:grpSp>
      </p:grpSp>
      <p:grpSp>
        <p:nvGrpSpPr>
          <p:cNvPr id="16" name="Group 15">
            <a:extLst>
              <a:ext uri="{FF2B5EF4-FFF2-40B4-BE49-F238E27FC236}">
                <a16:creationId xmlns:a16="http://schemas.microsoft.com/office/drawing/2014/main" id="{567B96C3-7010-1402-A18A-FF4FFE7F1123}"/>
              </a:ext>
            </a:extLst>
          </p:cNvPr>
          <p:cNvGrpSpPr/>
          <p:nvPr/>
        </p:nvGrpSpPr>
        <p:grpSpPr>
          <a:xfrm>
            <a:off x="609600" y="2202426"/>
            <a:ext cx="3474720" cy="4045973"/>
            <a:chOff x="609600" y="1993338"/>
            <a:chExt cx="3474720" cy="4255061"/>
          </a:xfrm>
        </p:grpSpPr>
        <p:sp>
          <p:nvSpPr>
            <p:cNvPr id="17" name="Rectangle: Rounded Corners 16">
              <a:extLst>
                <a:ext uri="{FF2B5EF4-FFF2-40B4-BE49-F238E27FC236}">
                  <a16:creationId xmlns:a16="http://schemas.microsoft.com/office/drawing/2014/main" id="{2E95B291-B295-9865-7918-3A520CB547FF}"/>
                </a:ext>
              </a:extLst>
            </p:cNvPr>
            <p:cNvSpPr/>
            <p:nvPr/>
          </p:nvSpPr>
          <p:spPr>
            <a:xfrm>
              <a:off x="609600" y="1993338"/>
              <a:ext cx="3474720" cy="4255061"/>
            </a:xfrm>
            <a:prstGeom prst="roundRect">
              <a:avLst>
                <a:gd name="adj" fmla="val 7608"/>
              </a:avLst>
            </a:prstGeom>
            <a:solidFill>
              <a:srgbClr val="F4F3F5"/>
            </a:solidFill>
            <a:effectLst>
              <a:outerShdw blurRad="63500" dist="127000" dir="2700000" algn="tl" rotWithShape="0">
                <a:srgbClr val="B1B3B3">
                  <a:alpha val="50000"/>
                </a:srgbClr>
              </a:outerShdw>
            </a:effectLst>
          </p:spPr>
          <p:txBody>
            <a:bodyPr wrap="square" lIns="0" tIns="91440" rIns="0" bIns="4572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w="3175">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rPr>
                <a:t>Full stack web UI</a:t>
              </a:r>
            </a:p>
          </p:txBody>
        </p:sp>
        <p:grpSp>
          <p:nvGrpSpPr>
            <p:cNvPr id="18" name="Group 17">
              <a:extLst>
                <a:ext uri="{FF2B5EF4-FFF2-40B4-BE49-F238E27FC236}">
                  <a16:creationId xmlns:a16="http://schemas.microsoft.com/office/drawing/2014/main" id="{189E2A4D-229D-5698-2B7F-12F47C984509}"/>
                </a:ext>
              </a:extLst>
            </p:cNvPr>
            <p:cNvGrpSpPr/>
            <p:nvPr/>
          </p:nvGrpSpPr>
          <p:grpSpPr>
            <a:xfrm>
              <a:off x="701040" y="2525041"/>
              <a:ext cx="3291840" cy="2495476"/>
              <a:chOff x="701040" y="2525041"/>
              <a:chExt cx="3291840" cy="2495476"/>
            </a:xfrm>
          </p:grpSpPr>
          <p:sp>
            <p:nvSpPr>
              <p:cNvPr id="19" name="TextBox 18">
                <a:extLst>
                  <a:ext uri="{FF2B5EF4-FFF2-40B4-BE49-F238E27FC236}">
                    <a16:creationId xmlns:a16="http://schemas.microsoft.com/office/drawing/2014/main" id="{62E71F68-6C7F-C7E3-9A93-C481501751E3}"/>
                  </a:ext>
                </a:extLst>
              </p:cNvPr>
              <p:cNvSpPr txBox="1"/>
              <p:nvPr/>
            </p:nvSpPr>
            <p:spPr>
              <a:xfrm>
                <a:off x="701040" y="2525041"/>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Static server rendering</a:t>
                </a:r>
              </a:p>
            </p:txBody>
          </p:sp>
          <p:sp>
            <p:nvSpPr>
              <p:cNvPr id="20" name="TextBox 19">
                <a:extLst>
                  <a:ext uri="{FF2B5EF4-FFF2-40B4-BE49-F238E27FC236}">
                    <a16:creationId xmlns:a16="http://schemas.microsoft.com/office/drawing/2014/main" id="{98271415-836A-F11D-7D14-CBBDAE748E2F}"/>
                  </a:ext>
                </a:extLst>
              </p:cNvPr>
              <p:cNvSpPr txBox="1"/>
              <p:nvPr/>
            </p:nvSpPr>
            <p:spPr>
              <a:xfrm>
                <a:off x="701040" y="3045439"/>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Enhanced navigation &amp; form handling</a:t>
                </a:r>
              </a:p>
            </p:txBody>
          </p:sp>
          <p:sp>
            <p:nvSpPr>
              <p:cNvPr id="21" name="TextBox 20">
                <a:extLst>
                  <a:ext uri="{FF2B5EF4-FFF2-40B4-BE49-F238E27FC236}">
                    <a16:creationId xmlns:a16="http://schemas.microsoft.com/office/drawing/2014/main" id="{91171276-FDCA-2EA3-41AA-5C7B689A2D25}"/>
                  </a:ext>
                </a:extLst>
              </p:cNvPr>
              <p:cNvSpPr txBox="1"/>
              <p:nvPr/>
            </p:nvSpPr>
            <p:spPr>
              <a:xfrm>
                <a:off x="701040" y="3565837"/>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Streaming rendering</a:t>
                </a:r>
              </a:p>
            </p:txBody>
          </p:sp>
          <p:sp>
            <p:nvSpPr>
              <p:cNvPr id="22" name="TextBox 21">
                <a:extLst>
                  <a:ext uri="{FF2B5EF4-FFF2-40B4-BE49-F238E27FC236}">
                    <a16:creationId xmlns:a16="http://schemas.microsoft.com/office/drawing/2014/main" id="{D4EE5463-A903-3FB5-999C-A66A146F3BDF}"/>
                  </a:ext>
                </a:extLst>
              </p:cNvPr>
              <p:cNvSpPr txBox="1"/>
              <p:nvPr/>
            </p:nvSpPr>
            <p:spPr>
              <a:xfrm>
                <a:off x="701040" y="4086235"/>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Interactivity per component or page</a:t>
                </a:r>
              </a:p>
            </p:txBody>
          </p:sp>
          <p:sp>
            <p:nvSpPr>
              <p:cNvPr id="23" name="TextBox 22">
                <a:extLst>
                  <a:ext uri="{FF2B5EF4-FFF2-40B4-BE49-F238E27FC236}">
                    <a16:creationId xmlns:a16="http://schemas.microsoft.com/office/drawing/2014/main" id="{03D9B85A-1A36-66E4-F2E8-221D67B23C81}"/>
                  </a:ext>
                </a:extLst>
              </p:cNvPr>
              <p:cNvSpPr txBox="1"/>
              <p:nvPr/>
            </p:nvSpPr>
            <p:spPr>
              <a:xfrm>
                <a:off x="701040" y="4606633"/>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Faster app load with Auto render mode</a:t>
                </a:r>
              </a:p>
            </p:txBody>
          </p:sp>
        </p:grpSp>
      </p:grpSp>
      <p:grpSp>
        <p:nvGrpSpPr>
          <p:cNvPr id="24" name="Group 23">
            <a:extLst>
              <a:ext uri="{FF2B5EF4-FFF2-40B4-BE49-F238E27FC236}">
                <a16:creationId xmlns:a16="http://schemas.microsoft.com/office/drawing/2014/main" id="{46170BCB-47F0-C613-B857-AE0C81A5CC6C}"/>
              </a:ext>
            </a:extLst>
          </p:cNvPr>
          <p:cNvGrpSpPr/>
          <p:nvPr/>
        </p:nvGrpSpPr>
        <p:grpSpPr>
          <a:xfrm>
            <a:off x="8107680" y="2202426"/>
            <a:ext cx="3474720" cy="4045973"/>
            <a:chOff x="8107680" y="1993338"/>
            <a:chExt cx="3474720" cy="4255061"/>
          </a:xfrm>
        </p:grpSpPr>
        <p:sp>
          <p:nvSpPr>
            <p:cNvPr id="25" name="Rectangle: Rounded Corners 24">
              <a:extLst>
                <a:ext uri="{FF2B5EF4-FFF2-40B4-BE49-F238E27FC236}">
                  <a16:creationId xmlns:a16="http://schemas.microsoft.com/office/drawing/2014/main" id="{2178E039-D38E-5736-9ADD-F220945B70B2}"/>
                </a:ext>
              </a:extLst>
            </p:cNvPr>
            <p:cNvSpPr/>
            <p:nvPr/>
          </p:nvSpPr>
          <p:spPr>
            <a:xfrm>
              <a:off x="8107680" y="1993338"/>
              <a:ext cx="3474720" cy="4255061"/>
            </a:xfrm>
            <a:prstGeom prst="roundRect">
              <a:avLst>
                <a:gd name="adj" fmla="val 7608"/>
              </a:avLst>
            </a:prstGeom>
            <a:solidFill>
              <a:srgbClr val="F4F3F5"/>
            </a:solidFill>
            <a:effectLst>
              <a:outerShdw blurRad="63500" dist="127000" dir="2700000" algn="tl" rotWithShape="0">
                <a:srgbClr val="B1B3B3">
                  <a:alpha val="50000"/>
                </a:srgbClr>
              </a:outerShdw>
            </a:effectLst>
          </p:spPr>
          <p:txBody>
            <a:bodyPr wrap="square" lIns="0" tIns="91440" rIns="0" bIns="4572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w="3175">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rPr>
                <a:t>Runtime</a:t>
              </a:r>
            </a:p>
          </p:txBody>
        </p:sp>
        <p:grpSp>
          <p:nvGrpSpPr>
            <p:cNvPr id="26" name="Group 25">
              <a:extLst>
                <a:ext uri="{FF2B5EF4-FFF2-40B4-BE49-F238E27FC236}">
                  <a16:creationId xmlns:a16="http://schemas.microsoft.com/office/drawing/2014/main" id="{9B8B5FF0-6C5D-9C77-0EBC-C9DD5BC7B403}"/>
                </a:ext>
              </a:extLst>
            </p:cNvPr>
            <p:cNvGrpSpPr/>
            <p:nvPr/>
          </p:nvGrpSpPr>
          <p:grpSpPr>
            <a:xfrm>
              <a:off x="8199120" y="2525041"/>
              <a:ext cx="3291840" cy="3015874"/>
              <a:chOff x="701040" y="2525041"/>
              <a:chExt cx="3291840" cy="3015874"/>
            </a:xfrm>
          </p:grpSpPr>
          <p:sp>
            <p:nvSpPr>
              <p:cNvPr id="27" name="TextBox 26">
                <a:extLst>
                  <a:ext uri="{FF2B5EF4-FFF2-40B4-BE49-F238E27FC236}">
                    <a16:creationId xmlns:a16="http://schemas.microsoft.com/office/drawing/2014/main" id="{E7FF66E8-00D1-AA0A-0CAA-129B9E1952C5}"/>
                  </a:ext>
                </a:extLst>
              </p:cNvPr>
              <p:cNvSpPr txBox="1"/>
              <p:nvPr/>
            </p:nvSpPr>
            <p:spPr>
              <a:xfrm>
                <a:off x="701040" y="2525041"/>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HTTP/3</a:t>
                </a:r>
              </a:p>
            </p:txBody>
          </p:sp>
          <p:sp>
            <p:nvSpPr>
              <p:cNvPr id="28" name="TextBox 27">
                <a:extLst>
                  <a:ext uri="{FF2B5EF4-FFF2-40B4-BE49-F238E27FC236}">
                    <a16:creationId xmlns:a16="http://schemas.microsoft.com/office/drawing/2014/main" id="{0ECBBCD8-EFD9-7E17-48E7-B410FD1EF8E4}"/>
                  </a:ext>
                </a:extLst>
              </p:cNvPr>
              <p:cNvSpPr txBox="1"/>
              <p:nvPr/>
            </p:nvSpPr>
            <p:spPr>
              <a:xfrm>
                <a:off x="701040" y="3045439"/>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Native AOT</a:t>
                </a:r>
              </a:p>
            </p:txBody>
          </p:sp>
          <p:sp>
            <p:nvSpPr>
              <p:cNvPr id="29" name="TextBox 28">
                <a:extLst>
                  <a:ext uri="{FF2B5EF4-FFF2-40B4-BE49-F238E27FC236}">
                    <a16:creationId xmlns:a16="http://schemas.microsoft.com/office/drawing/2014/main" id="{EC66ABFC-FF1E-7B68-714B-5FF9AD9BBD36}"/>
                  </a:ext>
                </a:extLst>
              </p:cNvPr>
              <p:cNvSpPr txBox="1"/>
              <p:nvPr/>
            </p:nvSpPr>
            <p:spPr>
              <a:xfrm>
                <a:off x="701040" y="3565837"/>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Request timeouts</a:t>
                </a:r>
              </a:p>
            </p:txBody>
          </p:sp>
          <p:sp>
            <p:nvSpPr>
              <p:cNvPr id="30" name="TextBox 29">
                <a:extLst>
                  <a:ext uri="{FF2B5EF4-FFF2-40B4-BE49-F238E27FC236}">
                    <a16:creationId xmlns:a16="http://schemas.microsoft.com/office/drawing/2014/main" id="{BA56E55F-380C-0A82-9514-8E9C27971B03}"/>
                  </a:ext>
                </a:extLst>
              </p:cNvPr>
              <p:cNvSpPr txBox="1"/>
              <p:nvPr/>
            </p:nvSpPr>
            <p:spPr>
              <a:xfrm>
                <a:off x="701040" y="4086235"/>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Route short-circuits</a:t>
                </a:r>
              </a:p>
            </p:txBody>
          </p:sp>
          <p:sp>
            <p:nvSpPr>
              <p:cNvPr id="31" name="TextBox 30">
                <a:extLst>
                  <a:ext uri="{FF2B5EF4-FFF2-40B4-BE49-F238E27FC236}">
                    <a16:creationId xmlns:a16="http://schemas.microsoft.com/office/drawing/2014/main" id="{B002689E-F1EA-1182-3500-DD2C190F63CA}"/>
                  </a:ext>
                </a:extLst>
              </p:cNvPr>
              <p:cNvSpPr txBox="1"/>
              <p:nvPr/>
            </p:nvSpPr>
            <p:spPr>
              <a:xfrm>
                <a:off x="701040" y="4606633"/>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Metrics</a:t>
                </a:r>
              </a:p>
            </p:txBody>
          </p:sp>
          <p:sp>
            <p:nvSpPr>
              <p:cNvPr id="32" name="TextBox 31">
                <a:extLst>
                  <a:ext uri="{FF2B5EF4-FFF2-40B4-BE49-F238E27FC236}">
                    <a16:creationId xmlns:a16="http://schemas.microsoft.com/office/drawing/2014/main" id="{B34C9E1C-8346-D60A-B33F-4B0B5EFA0C04}"/>
                  </a:ext>
                </a:extLst>
              </p:cNvPr>
              <p:cNvSpPr txBox="1"/>
              <p:nvPr/>
            </p:nvSpPr>
            <p:spPr>
              <a:xfrm>
                <a:off x="701040" y="5127031"/>
                <a:ext cx="3291840" cy="41388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Named pipes</a:t>
                </a:r>
              </a:p>
            </p:txBody>
          </p:sp>
        </p:grpSp>
      </p:grpSp>
    </p:spTree>
    <p:extLst>
      <p:ext uri="{BB962C8B-B14F-4D97-AF65-F5344CB8AC3E}">
        <p14:creationId xmlns:p14="http://schemas.microsoft.com/office/powerpoint/2010/main" val="320489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4.16667E-6 0.04606 L 4.16667E-6 0 " pathEditMode="relative" rAng="0" ptsTypes="AA">
                                      <p:cBhvr>
                                        <p:cTn id="9" dur="500" fill="hold"/>
                                        <p:tgtEl>
                                          <p:spTgt spid="5"/>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100000" fill="hold" nodeType="withEffect">
                                  <p:stCondLst>
                                    <p:cond delay="0"/>
                                  </p:stCondLst>
                                  <p:childTnLst>
                                    <p:animMotion origin="layout" path="M 4.16667E-6 0.04606 L 4.16667E-6 0 " pathEditMode="relative" rAng="0" ptsTypes="AA">
                                      <p:cBhvr>
                                        <p:cTn id="15" dur="500" fill="hold"/>
                                        <p:tgtEl>
                                          <p:spTgt spid="16"/>
                                        </p:tgtEl>
                                        <p:attrNameLst>
                                          <p:attrName>ppt_x</p:attrName>
                                          <p:attrName>ppt_y</p:attrName>
                                        </p:attrNameLst>
                                      </p:cBhvr>
                                      <p:rCtr x="0" y="-2315"/>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42" presetClass="path" presetSubtype="0" decel="100000" fill="hold" nodeType="withEffect">
                                  <p:stCondLst>
                                    <p:cond delay="0"/>
                                  </p:stCondLst>
                                  <p:childTnLst>
                                    <p:animMotion origin="layout" path="M 4.16667E-6 0.04606 L 4.16667E-6 0 " pathEditMode="relative" rAng="0" ptsTypes="AA">
                                      <p:cBhvr>
                                        <p:cTn id="21" dur="500" fill="hold"/>
                                        <p:tgtEl>
                                          <p:spTgt spid="6"/>
                                        </p:tgtEl>
                                        <p:attrNameLst>
                                          <p:attrName>ppt_x</p:attrName>
                                          <p:attrName>ppt_y</p:attrName>
                                        </p:attrNameLst>
                                      </p:cBhvr>
                                      <p:rCtr x="0" y="-2315"/>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42" presetClass="path" presetSubtype="0" decel="100000" fill="hold" nodeType="withEffect">
                                  <p:stCondLst>
                                    <p:cond delay="0"/>
                                  </p:stCondLst>
                                  <p:childTnLst>
                                    <p:animMotion origin="layout" path="M 4.16667E-6 0.04606 L 4.16667E-6 0 " pathEditMode="relative" rAng="0" ptsTypes="AA">
                                      <p:cBhvr>
                                        <p:cTn id="27" dur="500" fill="hold"/>
                                        <p:tgtEl>
                                          <p:spTgt spid="24"/>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82065E-18AD-87D9-5A6C-551C494656FE}"/>
              </a:ext>
            </a:extLst>
          </p:cNvPr>
          <p:cNvGrpSpPr/>
          <p:nvPr/>
        </p:nvGrpSpPr>
        <p:grpSpPr>
          <a:xfrm>
            <a:off x="1507781" y="2005755"/>
            <a:ext cx="9487221" cy="1723172"/>
            <a:chOff x="1367822" y="2313665"/>
            <a:chExt cx="9487221" cy="1723172"/>
          </a:xfrm>
        </p:grpSpPr>
        <p:sp>
          <p:nvSpPr>
            <p:cNvPr id="3" name="Rounded Rectangle 9">
              <a:extLst>
                <a:ext uri="{FF2B5EF4-FFF2-40B4-BE49-F238E27FC236}">
                  <a16:creationId xmlns:a16="http://schemas.microsoft.com/office/drawing/2014/main" id="{9AE5FB89-19F1-D5A8-18B9-4EBB4DB555AD}"/>
                </a:ext>
              </a:extLst>
            </p:cNvPr>
            <p:cNvSpPr/>
            <p:nvPr/>
          </p:nvSpPr>
          <p:spPr bwMode="auto">
            <a:xfrm rot="10800000" flipH="1" flipV="1">
              <a:off x="1367822" y="2313665"/>
              <a:ext cx="9487221" cy="1723172"/>
            </a:xfrm>
            <a:prstGeom prst="roundRect">
              <a:avLst>
                <a:gd name="adj" fmla="val 11316"/>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extBox 5">
              <a:extLst>
                <a:ext uri="{FF2B5EF4-FFF2-40B4-BE49-F238E27FC236}">
                  <a16:creationId xmlns:a16="http://schemas.microsoft.com/office/drawing/2014/main" id="{9953E753-DBED-FF87-DF8A-8F1EFCFCC4E7}"/>
                </a:ext>
              </a:extLst>
            </p:cNvPr>
            <p:cNvSpPr txBox="1"/>
            <p:nvPr/>
          </p:nvSpPr>
          <p:spPr>
            <a:xfrm>
              <a:off x="3117899" y="3629394"/>
              <a:ext cx="1251271" cy="180049"/>
            </a:xfrm>
            <a:prstGeom prst="rect">
              <a:avLst/>
            </a:prstGeom>
            <a:noFill/>
            <a:ln>
              <a:noFill/>
            </a:ln>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Web</a:t>
              </a:r>
            </a:p>
          </p:txBody>
        </p:sp>
        <p:sp>
          <p:nvSpPr>
            <p:cNvPr id="7" name="TextBox 6">
              <a:extLst>
                <a:ext uri="{FF2B5EF4-FFF2-40B4-BE49-F238E27FC236}">
                  <a16:creationId xmlns:a16="http://schemas.microsoft.com/office/drawing/2014/main" id="{775F5910-3C4B-00AB-7481-4DD492FEBBD4}"/>
                </a:ext>
              </a:extLst>
            </p:cNvPr>
            <p:cNvSpPr txBox="1"/>
            <p:nvPr/>
          </p:nvSpPr>
          <p:spPr>
            <a:xfrm>
              <a:off x="5547658" y="3629394"/>
              <a:ext cx="1206947" cy="180049"/>
            </a:xfrm>
            <a:prstGeom prst="rect">
              <a:avLst/>
            </a:prstGeom>
            <a:noFill/>
            <a:ln>
              <a:noFill/>
            </a:ln>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Mobile</a:t>
              </a:r>
            </a:p>
          </p:txBody>
        </p:sp>
        <p:sp>
          <p:nvSpPr>
            <p:cNvPr id="8" name="TextBox 7">
              <a:extLst>
                <a:ext uri="{FF2B5EF4-FFF2-40B4-BE49-F238E27FC236}">
                  <a16:creationId xmlns:a16="http://schemas.microsoft.com/office/drawing/2014/main" id="{B83E6EF8-7891-00F7-8BB7-374E7B8777B3}"/>
                </a:ext>
              </a:extLst>
            </p:cNvPr>
            <p:cNvSpPr txBox="1"/>
            <p:nvPr/>
          </p:nvSpPr>
          <p:spPr>
            <a:xfrm>
              <a:off x="6744862" y="3629394"/>
              <a:ext cx="1206981" cy="180049"/>
            </a:xfrm>
            <a:prstGeom prst="rect">
              <a:avLst/>
            </a:prstGeom>
            <a:noFill/>
            <a:ln>
              <a:noFill/>
            </a:ln>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Gaming</a:t>
              </a:r>
            </a:p>
          </p:txBody>
        </p:sp>
        <p:sp>
          <p:nvSpPr>
            <p:cNvPr id="9" name="TextBox 8">
              <a:extLst>
                <a:ext uri="{FF2B5EF4-FFF2-40B4-BE49-F238E27FC236}">
                  <a16:creationId xmlns:a16="http://schemas.microsoft.com/office/drawing/2014/main" id="{48F67B0A-51C5-FAEE-7BA2-2CFEF589BB85}"/>
                </a:ext>
              </a:extLst>
            </p:cNvPr>
            <p:cNvSpPr txBox="1"/>
            <p:nvPr/>
          </p:nvSpPr>
          <p:spPr>
            <a:xfrm>
              <a:off x="7898956" y="3629394"/>
              <a:ext cx="1251271" cy="180049"/>
            </a:xfrm>
            <a:prstGeom prst="rect">
              <a:avLst/>
            </a:prstGeom>
            <a:noFill/>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IoT</a:t>
              </a:r>
            </a:p>
          </p:txBody>
        </p:sp>
        <p:sp>
          <p:nvSpPr>
            <p:cNvPr id="10" name="TextBox 9">
              <a:extLst>
                <a:ext uri="{FF2B5EF4-FFF2-40B4-BE49-F238E27FC236}">
                  <a16:creationId xmlns:a16="http://schemas.microsoft.com/office/drawing/2014/main" id="{4BAC6B43-4C4D-6CC4-E1A9-444CBBF2449C}"/>
                </a:ext>
              </a:extLst>
            </p:cNvPr>
            <p:cNvSpPr txBox="1"/>
            <p:nvPr/>
          </p:nvSpPr>
          <p:spPr>
            <a:xfrm>
              <a:off x="9084466" y="3629394"/>
              <a:ext cx="1195961" cy="180049"/>
            </a:xfrm>
            <a:prstGeom prst="rect">
              <a:avLst/>
            </a:prstGeom>
            <a:noFill/>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AI</a:t>
              </a:r>
            </a:p>
          </p:txBody>
        </p:sp>
        <p:sp>
          <p:nvSpPr>
            <p:cNvPr id="11" name="TextBox 10">
              <a:extLst>
                <a:ext uri="{FF2B5EF4-FFF2-40B4-BE49-F238E27FC236}">
                  <a16:creationId xmlns:a16="http://schemas.microsoft.com/office/drawing/2014/main" id="{D961B259-6E7C-C81A-983B-1EC40924E875}"/>
                </a:ext>
              </a:extLst>
            </p:cNvPr>
            <p:cNvSpPr txBox="1"/>
            <p:nvPr/>
          </p:nvSpPr>
          <p:spPr>
            <a:xfrm>
              <a:off x="4327534" y="3629394"/>
              <a:ext cx="1251269" cy="180049"/>
            </a:xfrm>
            <a:prstGeom prst="rect">
              <a:avLst/>
            </a:prstGeom>
            <a:noFill/>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Space Grotesk SemiBold" pitchFamily="2" charset="0"/>
                </a:rPr>
                <a:t>Desktop</a:t>
              </a:r>
            </a:p>
          </p:txBody>
        </p:sp>
        <p:sp>
          <p:nvSpPr>
            <p:cNvPr id="12" name="Freeform: Shape 262">
              <a:extLst>
                <a:ext uri="{FF2B5EF4-FFF2-40B4-BE49-F238E27FC236}">
                  <a16:creationId xmlns:a16="http://schemas.microsoft.com/office/drawing/2014/main" id="{88BAA45E-1F6B-598D-FA03-9F7557D99F1E}"/>
                </a:ext>
              </a:extLst>
            </p:cNvPr>
            <p:cNvSpPr/>
            <p:nvPr/>
          </p:nvSpPr>
          <p:spPr>
            <a:xfrm>
              <a:off x="3781366" y="3229573"/>
              <a:ext cx="6207" cy="6207"/>
            </a:xfrm>
            <a:custGeom>
              <a:avLst/>
              <a:gdLst>
                <a:gd name="connsiteX0" fmla="*/ 1566 w 4499"/>
                <a:gd name="connsiteY0" fmla="*/ 1566 h 0"/>
                <a:gd name="connsiteX1" fmla="*/ 5585 w 4499"/>
                <a:gd name="connsiteY1" fmla="*/ 1566 h 0"/>
              </a:gdLst>
              <a:ahLst/>
              <a:cxnLst>
                <a:cxn ang="0">
                  <a:pos x="connsiteX0" y="connsiteY0"/>
                </a:cxn>
                <a:cxn ang="0">
                  <a:pos x="connsiteX1" y="connsiteY1"/>
                </a:cxn>
              </a:cxnLst>
              <a:rect l="l" t="t" r="r" b="b"/>
              <a:pathLst>
                <a:path w="4499">
                  <a:moveTo>
                    <a:pt x="1566" y="1566"/>
                  </a:moveTo>
                  <a:lnTo>
                    <a:pt x="5585" y="1566"/>
                  </a:lnTo>
                </a:path>
              </a:pathLst>
            </a:custGeom>
            <a:noFill/>
            <a:ln w="4419" cap="flat">
              <a:solidFill>
                <a:srgbClr val="75757A"/>
              </a:solidFill>
              <a:prstDash val="solid"/>
              <a:miter/>
            </a:ln>
          </p:spPr>
          <p:txBody>
            <a:bodyPr rtlCol="0" anchor="ct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Open Sans"/>
                <a:ea typeface="Open Sans" panose="020B0606030504020204" pitchFamily="34" charset="0"/>
                <a:cs typeface="Space Grotesk SemiBold" pitchFamily="2" charset="0"/>
              </a:endParaRPr>
            </a:p>
          </p:txBody>
        </p:sp>
        <p:sp>
          <p:nvSpPr>
            <p:cNvPr id="13" name="TextBox 12">
              <a:extLst>
                <a:ext uri="{FF2B5EF4-FFF2-40B4-BE49-F238E27FC236}">
                  <a16:creationId xmlns:a16="http://schemas.microsoft.com/office/drawing/2014/main" id="{D323E2FE-1EDE-332C-2A95-4CBB3D28327E}"/>
                </a:ext>
              </a:extLst>
            </p:cNvPr>
            <p:cNvSpPr txBox="1"/>
            <p:nvPr/>
          </p:nvSpPr>
          <p:spPr>
            <a:xfrm>
              <a:off x="1911575" y="3629394"/>
              <a:ext cx="1251271" cy="180049"/>
            </a:xfrm>
            <a:prstGeom prst="rect">
              <a:avLst/>
            </a:prstGeom>
            <a:noFill/>
            <a:ln>
              <a:noFill/>
            </a:ln>
          </p:spPr>
          <p:txBody>
            <a:bodyPr wrap="square" lIns="0" tIns="0" rIns="0" bIns="0" rtlCol="0">
              <a:spAutoFit/>
            </a:bodyPr>
            <a:lstStyle/>
            <a:p>
              <a:pPr marL="0" marR="0" lvl="0" indent="0" algn="ctr" defTabSz="914377"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3A20A0"/>
                  </a:solidFill>
                  <a:effectLst/>
                  <a:uLnTx/>
                  <a:uFillTx/>
                  <a:latin typeface="Open Sans"/>
                  <a:ea typeface="Open Sans" panose="020B0606030504020204" pitchFamily="34" charset="0"/>
                  <a:cs typeface="Open Sans" panose="020B0606030504020204" pitchFamily="34" charset="0"/>
                </a:rPr>
                <a:t>Cloud</a:t>
              </a:r>
            </a:p>
          </p:txBody>
        </p:sp>
        <p:sp>
          <p:nvSpPr>
            <p:cNvPr id="14" name="Graphic 1075">
              <a:extLst>
                <a:ext uri="{FF2B5EF4-FFF2-40B4-BE49-F238E27FC236}">
                  <a16:creationId xmlns:a16="http://schemas.microsoft.com/office/drawing/2014/main" id="{BFFE81B7-0BB7-FD1C-2E34-150295400DD6}"/>
                </a:ext>
              </a:extLst>
            </p:cNvPr>
            <p:cNvSpPr/>
            <p:nvPr/>
          </p:nvSpPr>
          <p:spPr>
            <a:xfrm>
              <a:off x="2250915" y="3079673"/>
              <a:ext cx="520065" cy="339910"/>
            </a:xfrm>
            <a:custGeom>
              <a:avLst/>
              <a:gdLst>
                <a:gd name="connsiteX0" fmla="*/ 109000 w 520065"/>
                <a:gd name="connsiteY0" fmla="*/ 126550 h 339910"/>
                <a:gd name="connsiteX1" fmla="*/ 286913 w 520065"/>
                <a:gd name="connsiteY1" fmla="*/ 2400 h 339910"/>
                <a:gd name="connsiteX2" fmla="*/ 411065 w 520065"/>
                <a:gd name="connsiteY2" fmla="*/ 126550 h 339910"/>
                <a:gd name="connsiteX3" fmla="*/ 413385 w 520065"/>
                <a:gd name="connsiteY3" fmla="*/ 126550 h 339910"/>
                <a:gd name="connsiteX4" fmla="*/ 520065 w 520065"/>
                <a:gd name="connsiteY4" fmla="*/ 233230 h 339910"/>
                <a:gd name="connsiteX5" fmla="*/ 413385 w 520065"/>
                <a:gd name="connsiteY5" fmla="*/ 339910 h 339910"/>
                <a:gd name="connsiteX6" fmla="*/ 106680 w 520065"/>
                <a:gd name="connsiteY6" fmla="*/ 339910 h 339910"/>
                <a:gd name="connsiteX7" fmla="*/ 0 w 520065"/>
                <a:gd name="connsiteY7" fmla="*/ 233230 h 339910"/>
                <a:gd name="connsiteX8" fmla="*/ 106680 w 520065"/>
                <a:gd name="connsiteY8" fmla="*/ 126550 h 339910"/>
                <a:gd name="connsiteX9" fmla="*/ 109000 w 520065"/>
                <a:gd name="connsiteY9" fmla="*/ 126550 h 33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065" h="339910">
                  <a:moveTo>
                    <a:pt x="109000" y="126550"/>
                  </a:moveTo>
                  <a:cubicBezTo>
                    <a:pt x="123847" y="43137"/>
                    <a:pt x="203501" y="-12447"/>
                    <a:pt x="286913" y="2400"/>
                  </a:cubicBezTo>
                  <a:cubicBezTo>
                    <a:pt x="350230" y="13669"/>
                    <a:pt x="399797" y="63234"/>
                    <a:pt x="411065" y="126550"/>
                  </a:cubicBezTo>
                  <a:lnTo>
                    <a:pt x="413385" y="126550"/>
                  </a:lnTo>
                  <a:cubicBezTo>
                    <a:pt x="472302" y="126550"/>
                    <a:pt x="520065" y="174313"/>
                    <a:pt x="520065" y="233230"/>
                  </a:cubicBezTo>
                  <a:cubicBezTo>
                    <a:pt x="520065" y="292147"/>
                    <a:pt x="472302" y="339910"/>
                    <a:pt x="413385" y="339910"/>
                  </a:cubicBezTo>
                  <a:lnTo>
                    <a:pt x="106680" y="339910"/>
                  </a:lnTo>
                  <a:cubicBezTo>
                    <a:pt x="47762" y="339910"/>
                    <a:pt x="0" y="292147"/>
                    <a:pt x="0" y="233230"/>
                  </a:cubicBezTo>
                  <a:cubicBezTo>
                    <a:pt x="0" y="174313"/>
                    <a:pt x="47762" y="126550"/>
                    <a:pt x="106680" y="126550"/>
                  </a:cubicBezTo>
                  <a:lnTo>
                    <a:pt x="109000" y="12655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5" name="Graphic 1076">
              <a:extLst>
                <a:ext uri="{FF2B5EF4-FFF2-40B4-BE49-F238E27FC236}">
                  <a16:creationId xmlns:a16="http://schemas.microsoft.com/office/drawing/2014/main" id="{B22F7595-8047-0908-3F46-DFBEAB9AC963}"/>
                </a:ext>
              </a:extLst>
            </p:cNvPr>
            <p:cNvSpPr/>
            <p:nvPr/>
          </p:nvSpPr>
          <p:spPr>
            <a:xfrm>
              <a:off x="4683289" y="2992747"/>
              <a:ext cx="533373" cy="506730"/>
            </a:xfrm>
            <a:custGeom>
              <a:avLst/>
              <a:gdLst>
                <a:gd name="connsiteX0" fmla="*/ 126683 w 533373"/>
                <a:gd name="connsiteY0" fmla="*/ 506730 h 506730"/>
                <a:gd name="connsiteX1" fmla="*/ 106686 w 533373"/>
                <a:gd name="connsiteY1" fmla="*/ 486722 h 506730"/>
                <a:gd name="connsiteX2" fmla="*/ 123962 w 533373"/>
                <a:gd name="connsiteY2" fmla="*/ 466912 h 506730"/>
                <a:gd name="connsiteX3" fmla="*/ 126683 w 533373"/>
                <a:gd name="connsiteY3" fmla="*/ 466725 h 506730"/>
                <a:gd name="connsiteX4" fmla="*/ 173328 w 533373"/>
                <a:gd name="connsiteY4" fmla="*/ 466725 h 506730"/>
                <a:gd name="connsiteX5" fmla="*/ 173328 w 533373"/>
                <a:gd name="connsiteY5" fmla="*/ 400103 h 506730"/>
                <a:gd name="connsiteX6" fmla="*/ 60008 w 533373"/>
                <a:gd name="connsiteY6" fmla="*/ 400103 h 506730"/>
                <a:gd name="connsiteX7" fmla="*/ 133 w 533373"/>
                <a:gd name="connsiteY7" fmla="*/ 344203 h 506730"/>
                <a:gd name="connsiteX8" fmla="*/ 0 w 533373"/>
                <a:gd name="connsiteY8" fmla="*/ 340096 h 506730"/>
                <a:gd name="connsiteX9" fmla="*/ 0 w 533373"/>
                <a:gd name="connsiteY9" fmla="*/ 60008 h 506730"/>
                <a:gd name="connsiteX10" fmla="*/ 55900 w 533373"/>
                <a:gd name="connsiteY10" fmla="*/ 133 h 506730"/>
                <a:gd name="connsiteX11" fmla="*/ 60008 w 533373"/>
                <a:gd name="connsiteY11" fmla="*/ 0 h 506730"/>
                <a:gd name="connsiteX12" fmla="*/ 473366 w 533373"/>
                <a:gd name="connsiteY12" fmla="*/ 0 h 506730"/>
                <a:gd name="connsiteX13" fmla="*/ 533240 w 533373"/>
                <a:gd name="connsiteY13" fmla="*/ 55900 h 506730"/>
                <a:gd name="connsiteX14" fmla="*/ 533373 w 533373"/>
                <a:gd name="connsiteY14" fmla="*/ 60008 h 506730"/>
                <a:gd name="connsiteX15" fmla="*/ 533373 w 533373"/>
                <a:gd name="connsiteY15" fmla="*/ 340096 h 506730"/>
                <a:gd name="connsiteX16" fmla="*/ 477473 w 533373"/>
                <a:gd name="connsiteY16" fmla="*/ 399970 h 506730"/>
                <a:gd name="connsiteX17" fmla="*/ 473366 w 533373"/>
                <a:gd name="connsiteY17" fmla="*/ 400103 h 506730"/>
                <a:gd name="connsiteX18" fmla="*/ 360018 w 533373"/>
                <a:gd name="connsiteY18" fmla="*/ 400103 h 506730"/>
                <a:gd name="connsiteX19" fmla="*/ 360018 w 533373"/>
                <a:gd name="connsiteY19" fmla="*/ 466725 h 506730"/>
                <a:gd name="connsiteX20" fmla="*/ 406718 w 533373"/>
                <a:gd name="connsiteY20" fmla="*/ 466725 h 506730"/>
                <a:gd name="connsiteX21" fmla="*/ 426923 w 533373"/>
                <a:gd name="connsiteY21" fmla="*/ 486522 h 506730"/>
                <a:gd name="connsiteX22" fmla="*/ 409438 w 533373"/>
                <a:gd name="connsiteY22" fmla="*/ 506570 h 506730"/>
                <a:gd name="connsiteX23" fmla="*/ 406718 w 533373"/>
                <a:gd name="connsiteY23" fmla="*/ 506730 h 506730"/>
                <a:gd name="connsiteX24" fmla="*/ 126683 w 533373"/>
                <a:gd name="connsiteY24" fmla="*/ 506730 h 506730"/>
                <a:gd name="connsiteX25" fmla="*/ 319987 w 533373"/>
                <a:gd name="connsiteY25" fmla="*/ 400103 h 506730"/>
                <a:gd name="connsiteX26" fmla="*/ 213307 w 533373"/>
                <a:gd name="connsiteY26" fmla="*/ 400103 h 506730"/>
                <a:gd name="connsiteX27" fmla="*/ 213333 w 533373"/>
                <a:gd name="connsiteY27" fmla="*/ 466725 h 506730"/>
                <a:gd name="connsiteX28" fmla="*/ 320013 w 533373"/>
                <a:gd name="connsiteY28" fmla="*/ 466725 h 506730"/>
                <a:gd name="connsiteX29" fmla="*/ 319987 w 533373"/>
                <a:gd name="connsiteY29" fmla="*/ 400103 h 50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3373" h="506730">
                  <a:moveTo>
                    <a:pt x="126683" y="506730"/>
                  </a:moveTo>
                  <a:cubicBezTo>
                    <a:pt x="115636" y="506727"/>
                    <a:pt x="106683" y="497769"/>
                    <a:pt x="106686" y="486722"/>
                  </a:cubicBezTo>
                  <a:cubicBezTo>
                    <a:pt x="106689" y="476729"/>
                    <a:pt x="114064" y="468275"/>
                    <a:pt x="123962" y="466912"/>
                  </a:cubicBezTo>
                  <a:lnTo>
                    <a:pt x="126683" y="466725"/>
                  </a:lnTo>
                  <a:lnTo>
                    <a:pt x="173328" y="466725"/>
                  </a:lnTo>
                  <a:lnTo>
                    <a:pt x="173328" y="400103"/>
                  </a:lnTo>
                  <a:lnTo>
                    <a:pt x="60008" y="400103"/>
                  </a:lnTo>
                  <a:cubicBezTo>
                    <a:pt x="28457" y="400106"/>
                    <a:pt x="2293" y="375679"/>
                    <a:pt x="133" y="344203"/>
                  </a:cubicBezTo>
                  <a:lnTo>
                    <a:pt x="0" y="340096"/>
                  </a:lnTo>
                  <a:lnTo>
                    <a:pt x="0" y="60008"/>
                  </a:lnTo>
                  <a:cubicBezTo>
                    <a:pt x="-4" y="28457"/>
                    <a:pt x="24424" y="2293"/>
                    <a:pt x="55900" y="133"/>
                  </a:cubicBezTo>
                  <a:lnTo>
                    <a:pt x="60008" y="0"/>
                  </a:lnTo>
                  <a:lnTo>
                    <a:pt x="473366" y="0"/>
                  </a:lnTo>
                  <a:cubicBezTo>
                    <a:pt x="504916" y="-4"/>
                    <a:pt x="531080" y="24424"/>
                    <a:pt x="533240" y="55900"/>
                  </a:cubicBezTo>
                  <a:lnTo>
                    <a:pt x="533373" y="60008"/>
                  </a:lnTo>
                  <a:lnTo>
                    <a:pt x="533373" y="340096"/>
                  </a:lnTo>
                  <a:cubicBezTo>
                    <a:pt x="533376" y="371646"/>
                    <a:pt x="508949" y="397810"/>
                    <a:pt x="477473" y="399970"/>
                  </a:cubicBezTo>
                  <a:lnTo>
                    <a:pt x="473366" y="400103"/>
                  </a:lnTo>
                  <a:lnTo>
                    <a:pt x="360018" y="400103"/>
                  </a:lnTo>
                  <a:lnTo>
                    <a:pt x="360018" y="466725"/>
                  </a:lnTo>
                  <a:lnTo>
                    <a:pt x="406718" y="466725"/>
                  </a:lnTo>
                  <a:cubicBezTo>
                    <a:pt x="417764" y="466613"/>
                    <a:pt x="426811" y="475475"/>
                    <a:pt x="426923" y="486522"/>
                  </a:cubicBezTo>
                  <a:cubicBezTo>
                    <a:pt x="427027" y="496673"/>
                    <a:pt x="419508" y="505293"/>
                    <a:pt x="409438" y="506570"/>
                  </a:cubicBezTo>
                  <a:lnTo>
                    <a:pt x="406718" y="506730"/>
                  </a:lnTo>
                  <a:lnTo>
                    <a:pt x="126683" y="506730"/>
                  </a:lnTo>
                  <a:close/>
                  <a:moveTo>
                    <a:pt x="319987" y="400103"/>
                  </a:moveTo>
                  <a:lnTo>
                    <a:pt x="213307" y="400103"/>
                  </a:lnTo>
                  <a:lnTo>
                    <a:pt x="213333" y="466725"/>
                  </a:lnTo>
                  <a:lnTo>
                    <a:pt x="320013" y="466725"/>
                  </a:lnTo>
                  <a:lnTo>
                    <a:pt x="319987" y="400103"/>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6" name="Graphic 1077">
              <a:extLst>
                <a:ext uri="{FF2B5EF4-FFF2-40B4-BE49-F238E27FC236}">
                  <a16:creationId xmlns:a16="http://schemas.microsoft.com/office/drawing/2014/main" id="{4B973F9C-8513-59FF-A430-D54A8E7F9066}"/>
                </a:ext>
              </a:extLst>
            </p:cNvPr>
            <p:cNvSpPr/>
            <p:nvPr/>
          </p:nvSpPr>
          <p:spPr>
            <a:xfrm>
              <a:off x="5970867" y="2921474"/>
              <a:ext cx="320040" cy="533400"/>
            </a:xfrm>
            <a:custGeom>
              <a:avLst/>
              <a:gdLst>
                <a:gd name="connsiteX0" fmla="*/ 260033 w 320040"/>
                <a:gd name="connsiteY0" fmla="*/ 0 h 533400"/>
                <a:gd name="connsiteX1" fmla="*/ 320040 w 320040"/>
                <a:gd name="connsiteY1" fmla="*/ 60008 h 533400"/>
                <a:gd name="connsiteX2" fmla="*/ 320040 w 320040"/>
                <a:gd name="connsiteY2" fmla="*/ 473393 h 533400"/>
                <a:gd name="connsiteX3" fmla="*/ 260033 w 320040"/>
                <a:gd name="connsiteY3" fmla="*/ 533400 h 533400"/>
                <a:gd name="connsiteX4" fmla="*/ 60008 w 320040"/>
                <a:gd name="connsiteY4" fmla="*/ 533400 h 533400"/>
                <a:gd name="connsiteX5" fmla="*/ 0 w 320040"/>
                <a:gd name="connsiteY5" fmla="*/ 473393 h 533400"/>
                <a:gd name="connsiteX6" fmla="*/ 0 w 320040"/>
                <a:gd name="connsiteY6" fmla="*/ 60008 h 533400"/>
                <a:gd name="connsiteX7" fmla="*/ 60008 w 320040"/>
                <a:gd name="connsiteY7" fmla="*/ 0 h 533400"/>
                <a:gd name="connsiteX8" fmla="*/ 260033 w 320040"/>
                <a:gd name="connsiteY8" fmla="*/ 0 h 533400"/>
                <a:gd name="connsiteX9" fmla="*/ 193358 w 320040"/>
                <a:gd name="connsiteY9" fmla="*/ 426720 h 533400"/>
                <a:gd name="connsiteX10" fmla="*/ 126683 w 320040"/>
                <a:gd name="connsiteY10" fmla="*/ 426720 h 533400"/>
                <a:gd name="connsiteX11" fmla="*/ 106680 w 320040"/>
                <a:gd name="connsiteY11" fmla="*/ 446723 h 533400"/>
                <a:gd name="connsiteX12" fmla="*/ 126683 w 320040"/>
                <a:gd name="connsiteY12" fmla="*/ 466725 h 533400"/>
                <a:gd name="connsiteX13" fmla="*/ 193358 w 320040"/>
                <a:gd name="connsiteY13" fmla="*/ 466725 h 533400"/>
                <a:gd name="connsiteX14" fmla="*/ 213360 w 320040"/>
                <a:gd name="connsiteY14" fmla="*/ 446723 h 533400"/>
                <a:gd name="connsiteX15" fmla="*/ 193358 w 320040"/>
                <a:gd name="connsiteY15" fmla="*/ 42672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0040" h="533400">
                  <a:moveTo>
                    <a:pt x="260033" y="0"/>
                  </a:moveTo>
                  <a:cubicBezTo>
                    <a:pt x="293173" y="0"/>
                    <a:pt x="320040" y="26866"/>
                    <a:pt x="320040" y="60008"/>
                  </a:cubicBezTo>
                  <a:lnTo>
                    <a:pt x="320040" y="473393"/>
                  </a:lnTo>
                  <a:cubicBezTo>
                    <a:pt x="320040" y="506533"/>
                    <a:pt x="293173" y="533400"/>
                    <a:pt x="260033" y="533400"/>
                  </a:cubicBezTo>
                  <a:lnTo>
                    <a:pt x="60008" y="533400"/>
                  </a:lnTo>
                  <a:cubicBezTo>
                    <a:pt x="26866" y="533400"/>
                    <a:pt x="0" y="506533"/>
                    <a:pt x="0" y="473393"/>
                  </a:cubicBezTo>
                  <a:lnTo>
                    <a:pt x="0" y="60008"/>
                  </a:lnTo>
                  <a:cubicBezTo>
                    <a:pt x="0" y="26866"/>
                    <a:pt x="26866" y="0"/>
                    <a:pt x="60008" y="0"/>
                  </a:cubicBezTo>
                  <a:lnTo>
                    <a:pt x="260033" y="0"/>
                  </a:lnTo>
                  <a:close/>
                  <a:moveTo>
                    <a:pt x="193358" y="426720"/>
                  </a:moveTo>
                  <a:lnTo>
                    <a:pt x="126683" y="426720"/>
                  </a:lnTo>
                  <a:cubicBezTo>
                    <a:pt x="115636" y="426720"/>
                    <a:pt x="106680" y="435676"/>
                    <a:pt x="106680" y="446723"/>
                  </a:cubicBezTo>
                  <a:cubicBezTo>
                    <a:pt x="106680" y="457769"/>
                    <a:pt x="115636" y="466725"/>
                    <a:pt x="126683" y="466725"/>
                  </a:cubicBezTo>
                  <a:lnTo>
                    <a:pt x="193358" y="466725"/>
                  </a:lnTo>
                  <a:cubicBezTo>
                    <a:pt x="204404" y="466725"/>
                    <a:pt x="213360" y="457769"/>
                    <a:pt x="213360" y="446723"/>
                  </a:cubicBezTo>
                  <a:cubicBezTo>
                    <a:pt x="213360" y="435676"/>
                    <a:pt x="204404" y="426720"/>
                    <a:pt x="193358" y="426720"/>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7" name="Graphic 1078">
              <a:extLst>
                <a:ext uri="{FF2B5EF4-FFF2-40B4-BE49-F238E27FC236}">
                  <a16:creationId xmlns:a16="http://schemas.microsoft.com/office/drawing/2014/main" id="{11B9B5DC-4800-2821-2A92-81D878712E05}"/>
                </a:ext>
              </a:extLst>
            </p:cNvPr>
            <p:cNvSpPr/>
            <p:nvPr/>
          </p:nvSpPr>
          <p:spPr>
            <a:xfrm>
              <a:off x="7070524" y="3034936"/>
              <a:ext cx="533474" cy="373380"/>
            </a:xfrm>
            <a:custGeom>
              <a:avLst/>
              <a:gdLst>
                <a:gd name="connsiteX0" fmla="*/ 346694 w 533474"/>
                <a:gd name="connsiteY0" fmla="*/ 0 h 373380"/>
                <a:gd name="connsiteX1" fmla="*/ 533475 w 533474"/>
                <a:gd name="connsiteY1" fmla="*/ 186599 h 373380"/>
                <a:gd name="connsiteX2" fmla="*/ 353095 w 533474"/>
                <a:gd name="connsiteY2" fmla="*/ 373273 h 373380"/>
                <a:gd name="connsiteX3" fmla="*/ 346694 w 533474"/>
                <a:gd name="connsiteY3" fmla="*/ 373380 h 373380"/>
                <a:gd name="connsiteX4" fmla="*/ 186781 w 533474"/>
                <a:gd name="connsiteY4" fmla="*/ 373380 h 373380"/>
                <a:gd name="connsiteX5" fmla="*/ 0 w 533474"/>
                <a:gd name="connsiteY5" fmla="*/ 186781 h 373380"/>
                <a:gd name="connsiteX6" fmla="*/ 180380 w 533474"/>
                <a:gd name="connsiteY6" fmla="*/ 107 h 373380"/>
                <a:gd name="connsiteX7" fmla="*/ 186754 w 533474"/>
                <a:gd name="connsiteY7" fmla="*/ 0 h 373380"/>
                <a:gd name="connsiteX8" fmla="*/ 346668 w 533474"/>
                <a:gd name="connsiteY8" fmla="*/ 0 h 373380"/>
                <a:gd name="connsiteX9" fmla="*/ 340080 w 533474"/>
                <a:gd name="connsiteY9" fmla="*/ 200025 h 373380"/>
                <a:gd name="connsiteX10" fmla="*/ 306743 w 533474"/>
                <a:gd name="connsiteY10" fmla="*/ 233363 h 373380"/>
                <a:gd name="connsiteX11" fmla="*/ 340080 w 533474"/>
                <a:gd name="connsiteY11" fmla="*/ 266700 h 373380"/>
                <a:gd name="connsiteX12" fmla="*/ 373418 w 533474"/>
                <a:gd name="connsiteY12" fmla="*/ 233363 h 373380"/>
                <a:gd name="connsiteX13" fmla="*/ 340080 w 533474"/>
                <a:gd name="connsiteY13" fmla="*/ 200025 h 373380"/>
                <a:gd name="connsiteX14" fmla="*/ 160058 w 533474"/>
                <a:gd name="connsiteY14" fmla="*/ 106680 h 373380"/>
                <a:gd name="connsiteX15" fmla="*/ 140242 w 533474"/>
                <a:gd name="connsiteY15" fmla="*/ 123962 h 373380"/>
                <a:gd name="connsiteX16" fmla="*/ 140055 w 533474"/>
                <a:gd name="connsiteY16" fmla="*/ 126683 h 373380"/>
                <a:gd name="connsiteX17" fmla="*/ 140055 w 533474"/>
                <a:gd name="connsiteY17" fmla="*/ 166634 h 373380"/>
                <a:gd name="connsiteX18" fmla="*/ 100050 w 533474"/>
                <a:gd name="connsiteY18" fmla="*/ 166634 h 373380"/>
                <a:gd name="connsiteX19" fmla="*/ 79845 w 533474"/>
                <a:gd name="connsiteY19" fmla="*/ 186431 h 373380"/>
                <a:gd name="connsiteX20" fmla="*/ 97330 w 533474"/>
                <a:gd name="connsiteY20" fmla="*/ 206479 h 373380"/>
                <a:gd name="connsiteX21" fmla="*/ 100050 w 533474"/>
                <a:gd name="connsiteY21" fmla="*/ 206666 h 373380"/>
                <a:gd name="connsiteX22" fmla="*/ 140055 w 533474"/>
                <a:gd name="connsiteY22" fmla="*/ 206639 h 373380"/>
                <a:gd name="connsiteX23" fmla="*/ 140055 w 533474"/>
                <a:gd name="connsiteY23" fmla="*/ 246698 h 373380"/>
                <a:gd name="connsiteX24" fmla="*/ 160064 w 533474"/>
                <a:gd name="connsiteY24" fmla="*/ 266695 h 373380"/>
                <a:gd name="connsiteX25" fmla="*/ 179873 w 533474"/>
                <a:gd name="connsiteY25" fmla="*/ 249418 h 373380"/>
                <a:gd name="connsiteX26" fmla="*/ 180060 w 533474"/>
                <a:gd name="connsiteY26" fmla="*/ 246698 h 373380"/>
                <a:gd name="connsiteX27" fmla="*/ 180060 w 533474"/>
                <a:gd name="connsiteY27" fmla="*/ 206639 h 373380"/>
                <a:gd name="connsiteX28" fmla="*/ 220065 w 533474"/>
                <a:gd name="connsiteY28" fmla="*/ 206639 h 373380"/>
                <a:gd name="connsiteX29" fmla="*/ 239878 w 533474"/>
                <a:gd name="connsiteY29" fmla="*/ 186450 h 373380"/>
                <a:gd name="connsiteX30" fmla="*/ 222785 w 533474"/>
                <a:gd name="connsiteY30" fmla="*/ 166848 h 373380"/>
                <a:gd name="connsiteX31" fmla="*/ 220065 w 533474"/>
                <a:gd name="connsiteY31" fmla="*/ 166661 h 373380"/>
                <a:gd name="connsiteX32" fmla="*/ 180060 w 533474"/>
                <a:gd name="connsiteY32" fmla="*/ 166634 h 373380"/>
                <a:gd name="connsiteX33" fmla="*/ 180060 w 533474"/>
                <a:gd name="connsiteY33" fmla="*/ 126683 h 373380"/>
                <a:gd name="connsiteX34" fmla="*/ 160058 w 533474"/>
                <a:gd name="connsiteY34" fmla="*/ 106680 h 373380"/>
                <a:gd name="connsiteX35" fmla="*/ 393420 w 533474"/>
                <a:gd name="connsiteY35" fmla="*/ 106680 h 373380"/>
                <a:gd name="connsiteX36" fmla="*/ 360083 w 533474"/>
                <a:gd name="connsiteY36" fmla="*/ 140018 h 373380"/>
                <a:gd name="connsiteX37" fmla="*/ 393420 w 533474"/>
                <a:gd name="connsiteY37" fmla="*/ 173355 h 373380"/>
                <a:gd name="connsiteX38" fmla="*/ 426758 w 533474"/>
                <a:gd name="connsiteY38" fmla="*/ 140018 h 373380"/>
                <a:gd name="connsiteX39" fmla="*/ 393420 w 533474"/>
                <a:gd name="connsiteY39" fmla="*/ 106680 h 3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74" h="373380">
                  <a:moveTo>
                    <a:pt x="346694" y="0"/>
                  </a:moveTo>
                  <a:cubicBezTo>
                    <a:pt x="449801" y="-50"/>
                    <a:pt x="533424" y="83493"/>
                    <a:pt x="533475" y="186599"/>
                  </a:cubicBezTo>
                  <a:cubicBezTo>
                    <a:pt x="533526" y="287284"/>
                    <a:pt x="453724" y="369870"/>
                    <a:pt x="353095" y="373273"/>
                  </a:cubicBezTo>
                  <a:lnTo>
                    <a:pt x="346694" y="373380"/>
                  </a:lnTo>
                  <a:lnTo>
                    <a:pt x="186781" y="373380"/>
                  </a:lnTo>
                  <a:cubicBezTo>
                    <a:pt x="83675" y="373431"/>
                    <a:pt x="50" y="289887"/>
                    <a:pt x="0" y="186781"/>
                  </a:cubicBezTo>
                  <a:cubicBezTo>
                    <a:pt x="-49" y="86096"/>
                    <a:pt x="79752" y="3510"/>
                    <a:pt x="180380" y="107"/>
                  </a:cubicBezTo>
                  <a:lnTo>
                    <a:pt x="186754" y="0"/>
                  </a:lnTo>
                  <a:lnTo>
                    <a:pt x="346668" y="0"/>
                  </a:lnTo>
                  <a:close/>
                  <a:moveTo>
                    <a:pt x="340080" y="200025"/>
                  </a:moveTo>
                  <a:cubicBezTo>
                    <a:pt x="321667" y="200025"/>
                    <a:pt x="306743" y="214950"/>
                    <a:pt x="306743" y="233363"/>
                  </a:cubicBezTo>
                  <a:cubicBezTo>
                    <a:pt x="306743" y="251776"/>
                    <a:pt x="321667" y="266700"/>
                    <a:pt x="340080" y="266700"/>
                  </a:cubicBezTo>
                  <a:cubicBezTo>
                    <a:pt x="358493" y="266700"/>
                    <a:pt x="373418" y="251776"/>
                    <a:pt x="373418" y="233363"/>
                  </a:cubicBezTo>
                  <a:cubicBezTo>
                    <a:pt x="373418" y="214950"/>
                    <a:pt x="358493" y="200025"/>
                    <a:pt x="340080" y="200025"/>
                  </a:cubicBezTo>
                  <a:close/>
                  <a:moveTo>
                    <a:pt x="160058" y="106680"/>
                  </a:moveTo>
                  <a:cubicBezTo>
                    <a:pt x="150062" y="106681"/>
                    <a:pt x="141601" y="114060"/>
                    <a:pt x="140242" y="123962"/>
                  </a:cubicBezTo>
                  <a:lnTo>
                    <a:pt x="140055" y="126683"/>
                  </a:lnTo>
                  <a:lnTo>
                    <a:pt x="140055" y="166634"/>
                  </a:lnTo>
                  <a:lnTo>
                    <a:pt x="100050" y="166634"/>
                  </a:lnTo>
                  <a:cubicBezTo>
                    <a:pt x="89004" y="166522"/>
                    <a:pt x="79957" y="175385"/>
                    <a:pt x="79845" y="186431"/>
                  </a:cubicBezTo>
                  <a:cubicBezTo>
                    <a:pt x="79742" y="196582"/>
                    <a:pt x="87259" y="205202"/>
                    <a:pt x="97330" y="206479"/>
                  </a:cubicBezTo>
                  <a:lnTo>
                    <a:pt x="100050" y="206666"/>
                  </a:lnTo>
                  <a:lnTo>
                    <a:pt x="140055" y="206639"/>
                  </a:lnTo>
                  <a:lnTo>
                    <a:pt x="140055" y="246698"/>
                  </a:lnTo>
                  <a:cubicBezTo>
                    <a:pt x="140059" y="257744"/>
                    <a:pt x="149017" y="266697"/>
                    <a:pt x="160064" y="266695"/>
                  </a:cubicBezTo>
                  <a:cubicBezTo>
                    <a:pt x="170055" y="266692"/>
                    <a:pt x="178512" y="259315"/>
                    <a:pt x="179873" y="249418"/>
                  </a:cubicBezTo>
                  <a:lnTo>
                    <a:pt x="180060" y="246698"/>
                  </a:lnTo>
                  <a:lnTo>
                    <a:pt x="180060" y="206639"/>
                  </a:lnTo>
                  <a:lnTo>
                    <a:pt x="220065" y="206639"/>
                  </a:lnTo>
                  <a:cubicBezTo>
                    <a:pt x="231112" y="206535"/>
                    <a:pt x="239982" y="197497"/>
                    <a:pt x="239878" y="186450"/>
                  </a:cubicBezTo>
                  <a:cubicBezTo>
                    <a:pt x="239788" y="176598"/>
                    <a:pt x="232533" y="168280"/>
                    <a:pt x="222785" y="166848"/>
                  </a:cubicBezTo>
                  <a:lnTo>
                    <a:pt x="220065" y="166661"/>
                  </a:lnTo>
                  <a:lnTo>
                    <a:pt x="180060" y="166634"/>
                  </a:lnTo>
                  <a:lnTo>
                    <a:pt x="180060" y="126683"/>
                  </a:lnTo>
                  <a:cubicBezTo>
                    <a:pt x="180060" y="115636"/>
                    <a:pt x="171105" y="106680"/>
                    <a:pt x="160058" y="106680"/>
                  </a:cubicBezTo>
                  <a:close/>
                  <a:moveTo>
                    <a:pt x="393420" y="106680"/>
                  </a:moveTo>
                  <a:cubicBezTo>
                    <a:pt x="375007" y="106680"/>
                    <a:pt x="360083" y="121606"/>
                    <a:pt x="360083" y="140018"/>
                  </a:cubicBezTo>
                  <a:cubicBezTo>
                    <a:pt x="360083" y="158431"/>
                    <a:pt x="375007" y="173355"/>
                    <a:pt x="393420" y="173355"/>
                  </a:cubicBezTo>
                  <a:cubicBezTo>
                    <a:pt x="411833" y="173355"/>
                    <a:pt x="426758" y="158431"/>
                    <a:pt x="426758" y="140018"/>
                  </a:cubicBezTo>
                  <a:cubicBezTo>
                    <a:pt x="426758" y="121606"/>
                    <a:pt x="411833" y="106680"/>
                    <a:pt x="393420" y="106680"/>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8" name="Graphic 1079">
              <a:extLst>
                <a:ext uri="{FF2B5EF4-FFF2-40B4-BE49-F238E27FC236}">
                  <a16:creationId xmlns:a16="http://schemas.microsoft.com/office/drawing/2014/main" id="{962A7E52-0CCE-02EB-35EE-70705E49CEF4}"/>
                </a:ext>
              </a:extLst>
            </p:cNvPr>
            <p:cNvSpPr/>
            <p:nvPr/>
          </p:nvSpPr>
          <p:spPr>
            <a:xfrm>
              <a:off x="8233519" y="2943564"/>
              <a:ext cx="533390" cy="533690"/>
            </a:xfrm>
            <a:custGeom>
              <a:avLst/>
              <a:gdLst>
                <a:gd name="connsiteX0" fmla="*/ 453376 w 533390"/>
                <a:gd name="connsiteY0" fmla="*/ 66645 h 533690"/>
                <a:gd name="connsiteX1" fmla="*/ 386728 w 533390"/>
                <a:gd name="connsiteY1" fmla="*/ 133347 h 533690"/>
                <a:gd name="connsiteX2" fmla="*/ 373046 w 533390"/>
                <a:gd name="connsiteY2" fmla="*/ 131934 h 533690"/>
                <a:gd name="connsiteX3" fmla="*/ 338908 w 533390"/>
                <a:gd name="connsiteY3" fmla="*/ 188421 h 533690"/>
                <a:gd name="connsiteX4" fmla="*/ 373366 w 533390"/>
                <a:gd name="connsiteY4" fmla="*/ 266910 h 533690"/>
                <a:gd name="connsiteX5" fmla="*/ 373366 w 533390"/>
                <a:gd name="connsiteY5" fmla="*/ 268457 h 533690"/>
                <a:gd name="connsiteX6" fmla="*/ 407930 w 533390"/>
                <a:gd name="connsiteY6" fmla="*/ 275418 h 533690"/>
                <a:gd name="connsiteX7" fmla="*/ 498187 w 533390"/>
                <a:gd name="connsiteY7" fmla="*/ 248129 h 533690"/>
                <a:gd name="connsiteX8" fmla="*/ 525476 w 533390"/>
                <a:gd name="connsiteY8" fmla="*/ 338389 h 533690"/>
                <a:gd name="connsiteX9" fmla="*/ 435219 w 533390"/>
                <a:gd name="connsiteY9" fmla="*/ 365675 h 533690"/>
                <a:gd name="connsiteX10" fmla="*/ 400489 w 533390"/>
                <a:gd name="connsiteY10" fmla="*/ 314730 h 533690"/>
                <a:gd name="connsiteX11" fmla="*/ 365285 w 533390"/>
                <a:gd name="connsiteY11" fmla="*/ 307662 h 533690"/>
                <a:gd name="connsiteX12" fmla="*/ 318826 w 533390"/>
                <a:gd name="connsiteY12" fmla="*/ 360015 h 533690"/>
                <a:gd name="connsiteX13" fmla="*/ 332028 w 533390"/>
                <a:gd name="connsiteY13" fmla="*/ 400340 h 533690"/>
                <a:gd name="connsiteX14" fmla="*/ 333361 w 533390"/>
                <a:gd name="connsiteY14" fmla="*/ 400340 h 533690"/>
                <a:gd name="connsiteX15" fmla="*/ 399988 w 533390"/>
                <a:gd name="connsiteY15" fmla="*/ 467063 h 533690"/>
                <a:gd name="connsiteX16" fmla="*/ 333265 w 533390"/>
                <a:gd name="connsiteY16" fmla="*/ 533690 h 533690"/>
                <a:gd name="connsiteX17" fmla="*/ 266638 w 533390"/>
                <a:gd name="connsiteY17" fmla="*/ 466967 h 533690"/>
                <a:gd name="connsiteX18" fmla="*/ 294103 w 533390"/>
                <a:gd name="connsiteY18" fmla="*/ 413089 h 533690"/>
                <a:gd name="connsiteX19" fmla="*/ 280874 w 533390"/>
                <a:gd name="connsiteY19" fmla="*/ 372657 h 533690"/>
                <a:gd name="connsiteX20" fmla="*/ 180809 w 533390"/>
                <a:gd name="connsiteY20" fmla="*/ 330172 h 533690"/>
                <a:gd name="connsiteX21" fmla="*/ 132936 w 533390"/>
                <a:gd name="connsiteY21" fmla="*/ 352788 h 533690"/>
                <a:gd name="connsiteX22" fmla="*/ 74153 w 533390"/>
                <a:gd name="connsiteY22" fmla="*/ 426514 h 533690"/>
                <a:gd name="connsiteX23" fmla="*/ 426 w 533390"/>
                <a:gd name="connsiteY23" fmla="*/ 367734 h 533690"/>
                <a:gd name="connsiteX24" fmla="*/ 59209 w 533390"/>
                <a:gd name="connsiteY24" fmla="*/ 294004 h 533690"/>
                <a:gd name="connsiteX25" fmla="*/ 116721 w 533390"/>
                <a:gd name="connsiteY25" fmla="*/ 316197 h 533690"/>
                <a:gd name="connsiteX26" fmla="*/ 163500 w 533390"/>
                <a:gd name="connsiteY26" fmla="*/ 294114 h 533690"/>
                <a:gd name="connsiteX27" fmla="*/ 184409 w 533390"/>
                <a:gd name="connsiteY27" fmla="*/ 198982 h 533690"/>
                <a:gd name="connsiteX28" fmla="*/ 157979 w 533390"/>
                <a:gd name="connsiteY28" fmla="*/ 168845 h 533690"/>
                <a:gd name="connsiteX29" fmla="*/ 71384 w 533390"/>
                <a:gd name="connsiteY29" fmla="*/ 131530 h 533690"/>
                <a:gd name="connsiteX30" fmla="*/ 108698 w 533390"/>
                <a:gd name="connsiteY30" fmla="*/ 44935 h 533690"/>
                <a:gd name="connsiteX31" fmla="*/ 195294 w 533390"/>
                <a:gd name="connsiteY31" fmla="*/ 82249 h 533690"/>
                <a:gd name="connsiteX32" fmla="*/ 189023 w 533390"/>
                <a:gd name="connsiteY32" fmla="*/ 143562 h 533690"/>
                <a:gd name="connsiteX33" fmla="*/ 215240 w 533390"/>
                <a:gd name="connsiteY33" fmla="*/ 173432 h 533690"/>
                <a:gd name="connsiteX34" fmla="*/ 266686 w 533390"/>
                <a:gd name="connsiteY34" fmla="*/ 160230 h 533690"/>
                <a:gd name="connsiteX35" fmla="*/ 304931 w 533390"/>
                <a:gd name="connsiteY35" fmla="*/ 167298 h 533690"/>
                <a:gd name="connsiteX36" fmla="*/ 338135 w 533390"/>
                <a:gd name="connsiteY36" fmla="*/ 112358 h 533690"/>
                <a:gd name="connsiteX37" fmla="*/ 341018 w 533390"/>
                <a:gd name="connsiteY37" fmla="*/ 18109 h 533690"/>
                <a:gd name="connsiteX38" fmla="*/ 435267 w 533390"/>
                <a:gd name="connsiteY38" fmla="*/ 20993 h 533690"/>
                <a:gd name="connsiteX39" fmla="*/ 453376 w 533390"/>
                <a:gd name="connsiteY39" fmla="*/ 66672 h 53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390" h="533690">
                  <a:moveTo>
                    <a:pt x="453376" y="66645"/>
                  </a:moveTo>
                  <a:cubicBezTo>
                    <a:pt x="453389" y="103469"/>
                    <a:pt x="423551" y="133332"/>
                    <a:pt x="386728" y="133347"/>
                  </a:cubicBezTo>
                  <a:cubicBezTo>
                    <a:pt x="382130" y="133349"/>
                    <a:pt x="377545" y="132875"/>
                    <a:pt x="373046" y="131934"/>
                  </a:cubicBezTo>
                  <a:lnTo>
                    <a:pt x="338908" y="188421"/>
                  </a:lnTo>
                  <a:cubicBezTo>
                    <a:pt x="360890" y="208596"/>
                    <a:pt x="373393" y="237075"/>
                    <a:pt x="373366" y="266910"/>
                  </a:cubicBezTo>
                  <a:lnTo>
                    <a:pt x="373366" y="268457"/>
                  </a:lnTo>
                  <a:lnTo>
                    <a:pt x="407930" y="275418"/>
                  </a:lnTo>
                  <a:cubicBezTo>
                    <a:pt x="425319" y="242958"/>
                    <a:pt x="465730" y="230741"/>
                    <a:pt x="498187" y="248129"/>
                  </a:cubicBezTo>
                  <a:cubicBezTo>
                    <a:pt x="530647" y="265518"/>
                    <a:pt x="542865" y="305929"/>
                    <a:pt x="525476" y="338389"/>
                  </a:cubicBezTo>
                  <a:cubicBezTo>
                    <a:pt x="508087" y="370846"/>
                    <a:pt x="467679" y="383064"/>
                    <a:pt x="435219" y="365675"/>
                  </a:cubicBezTo>
                  <a:cubicBezTo>
                    <a:pt x="416014" y="355388"/>
                    <a:pt x="403047" y="336367"/>
                    <a:pt x="400489" y="314730"/>
                  </a:cubicBezTo>
                  <a:lnTo>
                    <a:pt x="365285" y="307662"/>
                  </a:lnTo>
                  <a:cubicBezTo>
                    <a:pt x="356100" y="329825"/>
                    <a:pt x="339740" y="348262"/>
                    <a:pt x="318826" y="360015"/>
                  </a:cubicBezTo>
                  <a:lnTo>
                    <a:pt x="332028" y="400340"/>
                  </a:lnTo>
                  <a:lnTo>
                    <a:pt x="333361" y="400340"/>
                  </a:lnTo>
                  <a:cubicBezTo>
                    <a:pt x="370184" y="400367"/>
                    <a:pt x="400015" y="430240"/>
                    <a:pt x="399988" y="467063"/>
                  </a:cubicBezTo>
                  <a:cubicBezTo>
                    <a:pt x="399961" y="503887"/>
                    <a:pt x="370088" y="533717"/>
                    <a:pt x="333265" y="533690"/>
                  </a:cubicBezTo>
                  <a:cubicBezTo>
                    <a:pt x="296442" y="533664"/>
                    <a:pt x="266611" y="503791"/>
                    <a:pt x="266638" y="466967"/>
                  </a:cubicBezTo>
                  <a:cubicBezTo>
                    <a:pt x="266654" y="445650"/>
                    <a:pt x="276861" y="425626"/>
                    <a:pt x="294103" y="413089"/>
                  </a:cubicBezTo>
                  <a:lnTo>
                    <a:pt x="280874" y="372657"/>
                  </a:lnTo>
                  <a:cubicBezTo>
                    <a:pt x="242259" y="377863"/>
                    <a:pt x="203883" y="361570"/>
                    <a:pt x="180809" y="330172"/>
                  </a:cubicBezTo>
                  <a:lnTo>
                    <a:pt x="132936" y="352788"/>
                  </a:lnTo>
                  <a:cubicBezTo>
                    <a:pt x="137063" y="389379"/>
                    <a:pt x="110745" y="422388"/>
                    <a:pt x="74153" y="426514"/>
                  </a:cubicBezTo>
                  <a:cubicBezTo>
                    <a:pt x="37562" y="430643"/>
                    <a:pt x="4553" y="404325"/>
                    <a:pt x="426" y="367734"/>
                  </a:cubicBezTo>
                  <a:cubicBezTo>
                    <a:pt x="-3701" y="331140"/>
                    <a:pt x="22617" y="298133"/>
                    <a:pt x="59209" y="294004"/>
                  </a:cubicBezTo>
                  <a:cubicBezTo>
                    <a:pt x="80853" y="291564"/>
                    <a:pt x="102326" y="299850"/>
                    <a:pt x="116721" y="316197"/>
                  </a:cubicBezTo>
                  <a:lnTo>
                    <a:pt x="163500" y="294114"/>
                  </a:lnTo>
                  <a:cubicBezTo>
                    <a:pt x="154769" y="260886"/>
                    <a:pt x="162549" y="225487"/>
                    <a:pt x="184409" y="198982"/>
                  </a:cubicBezTo>
                  <a:lnTo>
                    <a:pt x="157979" y="168845"/>
                  </a:lnTo>
                  <a:cubicBezTo>
                    <a:pt x="123762" y="182453"/>
                    <a:pt x="84992" y="165747"/>
                    <a:pt x="71384" y="131530"/>
                  </a:cubicBezTo>
                  <a:cubicBezTo>
                    <a:pt x="57775" y="97314"/>
                    <a:pt x="74481" y="58544"/>
                    <a:pt x="108698" y="44935"/>
                  </a:cubicBezTo>
                  <a:cubicBezTo>
                    <a:pt x="142915" y="31327"/>
                    <a:pt x="181685" y="48033"/>
                    <a:pt x="195294" y="82249"/>
                  </a:cubicBezTo>
                  <a:cubicBezTo>
                    <a:pt x="203341" y="102484"/>
                    <a:pt x="201000" y="125375"/>
                    <a:pt x="189023" y="143562"/>
                  </a:cubicBezTo>
                  <a:lnTo>
                    <a:pt x="215240" y="173432"/>
                  </a:lnTo>
                  <a:cubicBezTo>
                    <a:pt x="230994" y="164745"/>
                    <a:pt x="248697" y="160202"/>
                    <a:pt x="266686" y="160230"/>
                  </a:cubicBezTo>
                  <a:cubicBezTo>
                    <a:pt x="280154" y="160230"/>
                    <a:pt x="293089" y="162737"/>
                    <a:pt x="304931" y="167298"/>
                  </a:cubicBezTo>
                  <a:lnTo>
                    <a:pt x="338135" y="112358"/>
                  </a:lnTo>
                  <a:cubicBezTo>
                    <a:pt x="312905" y="85535"/>
                    <a:pt x="314196" y="43339"/>
                    <a:pt x="341018" y="18109"/>
                  </a:cubicBezTo>
                  <a:cubicBezTo>
                    <a:pt x="367840" y="-7121"/>
                    <a:pt x="410037" y="-5830"/>
                    <a:pt x="435267" y="20993"/>
                  </a:cubicBezTo>
                  <a:cubicBezTo>
                    <a:pt x="446898" y="33359"/>
                    <a:pt x="453376" y="49695"/>
                    <a:pt x="453376" y="66672"/>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9" name="Graphic 1080">
              <a:extLst>
                <a:ext uri="{FF2B5EF4-FFF2-40B4-BE49-F238E27FC236}">
                  <a16:creationId xmlns:a16="http://schemas.microsoft.com/office/drawing/2014/main" id="{C685A1B5-D587-BEE6-DDAC-AF6B5CB405A5}"/>
                </a:ext>
              </a:extLst>
            </p:cNvPr>
            <p:cNvSpPr/>
            <p:nvPr/>
          </p:nvSpPr>
          <p:spPr>
            <a:xfrm>
              <a:off x="9442695" y="2982012"/>
              <a:ext cx="457200" cy="456971"/>
            </a:xfrm>
            <a:custGeom>
              <a:avLst/>
              <a:gdLst>
                <a:gd name="connsiteX0" fmla="*/ 186080 w 457200"/>
                <a:gd name="connsiteY0" fmla="*/ 0 h 456971"/>
                <a:gd name="connsiteX1" fmla="*/ 211455 w 457200"/>
                <a:gd name="connsiteY1" fmla="*/ 32255 h 456971"/>
                <a:gd name="connsiteX2" fmla="*/ 211455 w 457200"/>
                <a:gd name="connsiteY2" fmla="*/ 131308 h 456971"/>
                <a:gd name="connsiteX3" fmla="*/ 190995 w 457200"/>
                <a:gd name="connsiteY3" fmla="*/ 131308 h 456971"/>
                <a:gd name="connsiteX4" fmla="*/ 131467 w 457200"/>
                <a:gd name="connsiteY4" fmla="*/ 106069 h 456971"/>
                <a:gd name="connsiteX5" fmla="*/ 106228 w 457200"/>
                <a:gd name="connsiteY5" fmla="*/ 165598 h 456971"/>
                <a:gd name="connsiteX6" fmla="*/ 165757 w 457200"/>
                <a:gd name="connsiteY6" fmla="*/ 190835 h 456971"/>
                <a:gd name="connsiteX7" fmla="*/ 190995 w 457200"/>
                <a:gd name="connsiteY7" fmla="*/ 165598 h 456971"/>
                <a:gd name="connsiteX8" fmla="*/ 211455 w 457200"/>
                <a:gd name="connsiteY8" fmla="*/ 165598 h 456971"/>
                <a:gd name="connsiteX9" fmla="*/ 211455 w 457200"/>
                <a:gd name="connsiteY9" fmla="*/ 414726 h 456971"/>
                <a:gd name="connsiteX10" fmla="*/ 193556 w 457200"/>
                <a:gd name="connsiteY10" fmla="*/ 448102 h 456971"/>
                <a:gd name="connsiteX11" fmla="*/ 157894 w 457200"/>
                <a:gd name="connsiteY11" fmla="*/ 456971 h 456971"/>
                <a:gd name="connsiteX12" fmla="*/ 81176 w 457200"/>
                <a:gd name="connsiteY12" fmla="*/ 418841 h 456971"/>
                <a:gd name="connsiteX13" fmla="*/ 57859 w 457200"/>
                <a:gd name="connsiteY13" fmla="*/ 369989 h 456971"/>
                <a:gd name="connsiteX14" fmla="*/ 28849 w 457200"/>
                <a:gd name="connsiteY14" fmla="*/ 354216 h 456971"/>
                <a:gd name="connsiteX15" fmla="*/ 0 w 457200"/>
                <a:gd name="connsiteY15" fmla="*/ 284836 h 456971"/>
                <a:gd name="connsiteX16" fmla="*/ 4343 w 457200"/>
                <a:gd name="connsiteY16" fmla="*/ 239893 h 456971"/>
                <a:gd name="connsiteX17" fmla="*/ 100584 w 457200"/>
                <a:gd name="connsiteY17" fmla="*/ 239893 h 456971"/>
                <a:gd name="connsiteX18" fmla="*/ 131102 w 457200"/>
                <a:gd name="connsiteY18" fmla="*/ 266205 h 456971"/>
                <a:gd name="connsiteX19" fmla="*/ 106333 w 457200"/>
                <a:gd name="connsiteY19" fmla="*/ 325931 h 456971"/>
                <a:gd name="connsiteX20" fmla="*/ 166058 w 457200"/>
                <a:gd name="connsiteY20" fmla="*/ 350700 h 456971"/>
                <a:gd name="connsiteX21" fmla="*/ 190828 w 457200"/>
                <a:gd name="connsiteY21" fmla="*/ 290974 h 456971"/>
                <a:gd name="connsiteX22" fmla="*/ 165552 w 457200"/>
                <a:gd name="connsiteY22" fmla="*/ 265999 h 456971"/>
                <a:gd name="connsiteX23" fmla="*/ 100584 w 457200"/>
                <a:gd name="connsiteY23" fmla="*/ 205603 h 456971"/>
                <a:gd name="connsiteX24" fmla="*/ 23774 w 457200"/>
                <a:gd name="connsiteY24" fmla="*/ 205603 h 456971"/>
                <a:gd name="connsiteX25" fmla="*/ 35090 w 457200"/>
                <a:gd name="connsiteY25" fmla="*/ 198699 h 456971"/>
                <a:gd name="connsiteX26" fmla="*/ 31021 w 457200"/>
                <a:gd name="connsiteY26" fmla="*/ 172936 h 456971"/>
                <a:gd name="connsiteX27" fmla="*/ 37765 w 457200"/>
                <a:gd name="connsiteY27" fmla="*/ 123078 h 456971"/>
                <a:gd name="connsiteX28" fmla="*/ 61493 w 457200"/>
                <a:gd name="connsiteY28" fmla="*/ 82525 h 456971"/>
                <a:gd name="connsiteX29" fmla="*/ 86548 w 457200"/>
                <a:gd name="connsiteY29" fmla="*/ 69563 h 456971"/>
                <a:gd name="connsiteX30" fmla="*/ 117478 w 457200"/>
                <a:gd name="connsiteY30" fmla="*/ 22997 h 456971"/>
                <a:gd name="connsiteX31" fmla="*/ 186058 w 457200"/>
                <a:gd name="connsiteY31" fmla="*/ 0 h 456971"/>
                <a:gd name="connsiteX32" fmla="*/ 245745 w 457200"/>
                <a:gd name="connsiteY32" fmla="*/ 342763 h 456971"/>
                <a:gd name="connsiteX33" fmla="*/ 283464 w 457200"/>
                <a:gd name="connsiteY33" fmla="*/ 342763 h 456971"/>
                <a:gd name="connsiteX34" fmla="*/ 348615 w 457200"/>
                <a:gd name="connsiteY34" fmla="*/ 277612 h 456971"/>
                <a:gd name="connsiteX35" fmla="*/ 348615 w 457200"/>
                <a:gd name="connsiteY35" fmla="*/ 236578 h 456971"/>
                <a:gd name="connsiteX36" fmla="*/ 373852 w 457200"/>
                <a:gd name="connsiteY36" fmla="*/ 177050 h 456971"/>
                <a:gd name="connsiteX37" fmla="*/ 314325 w 457200"/>
                <a:gd name="connsiteY37" fmla="*/ 151811 h 456971"/>
                <a:gd name="connsiteX38" fmla="*/ 289088 w 457200"/>
                <a:gd name="connsiteY38" fmla="*/ 211338 h 456971"/>
                <a:gd name="connsiteX39" fmla="*/ 314325 w 457200"/>
                <a:gd name="connsiteY39" fmla="*/ 236578 h 456971"/>
                <a:gd name="connsiteX40" fmla="*/ 314325 w 457200"/>
                <a:gd name="connsiteY40" fmla="*/ 277612 h 456971"/>
                <a:gd name="connsiteX41" fmla="*/ 283464 w 457200"/>
                <a:gd name="connsiteY41" fmla="*/ 308473 h 456971"/>
                <a:gd name="connsiteX42" fmla="*/ 245745 w 457200"/>
                <a:gd name="connsiteY42" fmla="*/ 308473 h 456971"/>
                <a:gd name="connsiteX43" fmla="*/ 245745 w 457200"/>
                <a:gd name="connsiteY43" fmla="*/ 32255 h 456971"/>
                <a:gd name="connsiteX44" fmla="*/ 271120 w 457200"/>
                <a:gd name="connsiteY44" fmla="*/ 0 h 456971"/>
                <a:gd name="connsiteX45" fmla="*/ 339722 w 457200"/>
                <a:gd name="connsiteY45" fmla="*/ 22997 h 456971"/>
                <a:gd name="connsiteX46" fmla="*/ 370652 w 457200"/>
                <a:gd name="connsiteY46" fmla="*/ 69563 h 456971"/>
                <a:gd name="connsiteX47" fmla="*/ 395707 w 457200"/>
                <a:gd name="connsiteY47" fmla="*/ 82525 h 456971"/>
                <a:gd name="connsiteX48" fmla="*/ 419435 w 457200"/>
                <a:gd name="connsiteY48" fmla="*/ 123078 h 456971"/>
                <a:gd name="connsiteX49" fmla="*/ 426179 w 457200"/>
                <a:gd name="connsiteY49" fmla="*/ 172936 h 456971"/>
                <a:gd name="connsiteX50" fmla="*/ 422110 w 457200"/>
                <a:gd name="connsiteY50" fmla="*/ 198699 h 456971"/>
                <a:gd name="connsiteX51" fmla="*/ 423619 w 457200"/>
                <a:gd name="connsiteY51" fmla="*/ 199385 h 456971"/>
                <a:gd name="connsiteX52" fmla="*/ 444055 w 457200"/>
                <a:gd name="connsiteY52" fmla="*/ 217902 h 456971"/>
                <a:gd name="connsiteX53" fmla="*/ 457200 w 457200"/>
                <a:gd name="connsiteY53" fmla="*/ 284836 h 456971"/>
                <a:gd name="connsiteX54" fmla="*/ 428351 w 457200"/>
                <a:gd name="connsiteY54" fmla="*/ 354216 h 456971"/>
                <a:gd name="connsiteX55" fmla="*/ 399319 w 457200"/>
                <a:gd name="connsiteY55" fmla="*/ 369989 h 456971"/>
                <a:gd name="connsiteX56" fmla="*/ 376024 w 457200"/>
                <a:gd name="connsiteY56" fmla="*/ 418841 h 456971"/>
                <a:gd name="connsiteX57" fmla="*/ 299283 w 457200"/>
                <a:gd name="connsiteY57" fmla="*/ 456971 h 456971"/>
                <a:gd name="connsiteX58" fmla="*/ 263622 w 457200"/>
                <a:gd name="connsiteY58" fmla="*/ 448125 h 456971"/>
                <a:gd name="connsiteX59" fmla="*/ 245745 w 457200"/>
                <a:gd name="connsiteY59" fmla="*/ 414726 h 456971"/>
                <a:gd name="connsiteX60" fmla="*/ 245745 w 457200"/>
                <a:gd name="connsiteY60" fmla="*/ 342763 h 456971"/>
                <a:gd name="connsiteX61" fmla="*/ 137160 w 457200"/>
                <a:gd name="connsiteY61" fmla="*/ 148453 h 456971"/>
                <a:gd name="connsiteX62" fmla="*/ 148590 w 457200"/>
                <a:gd name="connsiteY62" fmla="*/ 137023 h 456971"/>
                <a:gd name="connsiteX63" fmla="*/ 160020 w 457200"/>
                <a:gd name="connsiteY63" fmla="*/ 148453 h 456971"/>
                <a:gd name="connsiteX64" fmla="*/ 148590 w 457200"/>
                <a:gd name="connsiteY64" fmla="*/ 159883 h 456971"/>
                <a:gd name="connsiteX65" fmla="*/ 137160 w 457200"/>
                <a:gd name="connsiteY65" fmla="*/ 148453 h 456971"/>
                <a:gd name="connsiteX66" fmla="*/ 148590 w 457200"/>
                <a:gd name="connsiteY66" fmla="*/ 297043 h 456971"/>
                <a:gd name="connsiteX67" fmla="*/ 137160 w 457200"/>
                <a:gd name="connsiteY67" fmla="*/ 308473 h 456971"/>
                <a:gd name="connsiteX68" fmla="*/ 148590 w 457200"/>
                <a:gd name="connsiteY68" fmla="*/ 319903 h 456971"/>
                <a:gd name="connsiteX69" fmla="*/ 160020 w 457200"/>
                <a:gd name="connsiteY69" fmla="*/ 308473 h 456971"/>
                <a:gd name="connsiteX70" fmla="*/ 148590 w 457200"/>
                <a:gd name="connsiteY70" fmla="*/ 297043 h 456971"/>
                <a:gd name="connsiteX71" fmla="*/ 320040 w 457200"/>
                <a:gd name="connsiteY71" fmla="*/ 194173 h 456971"/>
                <a:gd name="connsiteX72" fmla="*/ 331470 w 457200"/>
                <a:gd name="connsiteY72" fmla="*/ 205603 h 456971"/>
                <a:gd name="connsiteX73" fmla="*/ 342900 w 457200"/>
                <a:gd name="connsiteY73" fmla="*/ 194173 h 456971"/>
                <a:gd name="connsiteX74" fmla="*/ 331470 w 457200"/>
                <a:gd name="connsiteY74" fmla="*/ 182743 h 456971"/>
                <a:gd name="connsiteX75" fmla="*/ 320040 w 457200"/>
                <a:gd name="connsiteY75" fmla="*/ 194173 h 45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57200" h="456971">
                  <a:moveTo>
                    <a:pt x="186080" y="0"/>
                  </a:moveTo>
                  <a:cubicBezTo>
                    <a:pt x="202242" y="0"/>
                    <a:pt x="211455" y="16093"/>
                    <a:pt x="211455" y="32255"/>
                  </a:cubicBezTo>
                  <a:lnTo>
                    <a:pt x="211455" y="131308"/>
                  </a:lnTo>
                  <a:lnTo>
                    <a:pt x="190995" y="131308"/>
                  </a:lnTo>
                  <a:cubicBezTo>
                    <a:pt x="181526" y="107900"/>
                    <a:pt x="154874" y="96600"/>
                    <a:pt x="131467" y="106069"/>
                  </a:cubicBezTo>
                  <a:cubicBezTo>
                    <a:pt x="108059" y="115538"/>
                    <a:pt x="96759" y="142190"/>
                    <a:pt x="106228" y="165598"/>
                  </a:cubicBezTo>
                  <a:cubicBezTo>
                    <a:pt x="115697" y="189006"/>
                    <a:pt x="142349" y="200306"/>
                    <a:pt x="165757" y="190835"/>
                  </a:cubicBezTo>
                  <a:cubicBezTo>
                    <a:pt x="177242" y="186190"/>
                    <a:pt x="186350" y="177083"/>
                    <a:pt x="190995" y="165598"/>
                  </a:cubicBezTo>
                  <a:lnTo>
                    <a:pt x="211455" y="165598"/>
                  </a:lnTo>
                  <a:lnTo>
                    <a:pt x="211455" y="414726"/>
                  </a:lnTo>
                  <a:cubicBezTo>
                    <a:pt x="211455" y="428351"/>
                    <a:pt x="205694" y="441907"/>
                    <a:pt x="193556" y="448102"/>
                  </a:cubicBezTo>
                  <a:cubicBezTo>
                    <a:pt x="182549" y="453867"/>
                    <a:pt x="170319" y="456910"/>
                    <a:pt x="157894" y="456971"/>
                  </a:cubicBezTo>
                  <a:cubicBezTo>
                    <a:pt x="123375" y="456971"/>
                    <a:pt x="97704" y="439506"/>
                    <a:pt x="81176" y="418841"/>
                  </a:cubicBezTo>
                  <a:cubicBezTo>
                    <a:pt x="69729" y="404581"/>
                    <a:pt x="61748" y="387857"/>
                    <a:pt x="57859" y="369989"/>
                  </a:cubicBezTo>
                  <a:cubicBezTo>
                    <a:pt x="47184" y="366839"/>
                    <a:pt x="37297" y="361462"/>
                    <a:pt x="28849" y="354216"/>
                  </a:cubicBezTo>
                  <a:cubicBezTo>
                    <a:pt x="12619" y="340248"/>
                    <a:pt x="0" y="317845"/>
                    <a:pt x="0" y="284836"/>
                  </a:cubicBezTo>
                  <a:cubicBezTo>
                    <a:pt x="0" y="267576"/>
                    <a:pt x="1234" y="252534"/>
                    <a:pt x="4343" y="239893"/>
                  </a:cubicBezTo>
                  <a:lnTo>
                    <a:pt x="100584" y="239893"/>
                  </a:lnTo>
                  <a:cubicBezTo>
                    <a:pt x="116083" y="239893"/>
                    <a:pt x="128930" y="251323"/>
                    <a:pt x="131102" y="266205"/>
                  </a:cubicBezTo>
                  <a:cubicBezTo>
                    <a:pt x="107770" y="275859"/>
                    <a:pt x="96680" y="302598"/>
                    <a:pt x="106333" y="325931"/>
                  </a:cubicBezTo>
                  <a:cubicBezTo>
                    <a:pt x="115985" y="349262"/>
                    <a:pt x="142725" y="360351"/>
                    <a:pt x="166058" y="350700"/>
                  </a:cubicBezTo>
                  <a:cubicBezTo>
                    <a:pt x="189391" y="341046"/>
                    <a:pt x="200480" y="314307"/>
                    <a:pt x="190828" y="290974"/>
                  </a:cubicBezTo>
                  <a:cubicBezTo>
                    <a:pt x="186115" y="279582"/>
                    <a:pt x="177000" y="270576"/>
                    <a:pt x="165552" y="265999"/>
                  </a:cubicBezTo>
                  <a:cubicBezTo>
                    <a:pt x="163061" y="231956"/>
                    <a:pt x="134718" y="205607"/>
                    <a:pt x="100584" y="205603"/>
                  </a:cubicBezTo>
                  <a:lnTo>
                    <a:pt x="23774" y="205603"/>
                  </a:lnTo>
                  <a:cubicBezTo>
                    <a:pt x="27198" y="202773"/>
                    <a:pt x="31008" y="200448"/>
                    <a:pt x="35090" y="198699"/>
                  </a:cubicBezTo>
                  <a:cubicBezTo>
                    <a:pt x="32734" y="190300"/>
                    <a:pt x="31368" y="181653"/>
                    <a:pt x="31021" y="172936"/>
                  </a:cubicBezTo>
                  <a:cubicBezTo>
                    <a:pt x="30267" y="156134"/>
                    <a:pt x="32781" y="138646"/>
                    <a:pt x="37765" y="123078"/>
                  </a:cubicBezTo>
                  <a:cubicBezTo>
                    <a:pt x="42702" y="107762"/>
                    <a:pt x="50521" y="92834"/>
                    <a:pt x="61493" y="82525"/>
                  </a:cubicBezTo>
                  <a:cubicBezTo>
                    <a:pt x="68377" y="75817"/>
                    <a:pt x="77097" y="71306"/>
                    <a:pt x="86548" y="69563"/>
                  </a:cubicBezTo>
                  <a:cubicBezTo>
                    <a:pt x="91097" y="50361"/>
                    <a:pt x="102687" y="34496"/>
                    <a:pt x="117478" y="22997"/>
                  </a:cubicBezTo>
                  <a:cubicBezTo>
                    <a:pt x="136474" y="8184"/>
                    <a:pt x="161369" y="0"/>
                    <a:pt x="186058" y="0"/>
                  </a:cubicBezTo>
                  <a:close/>
                  <a:moveTo>
                    <a:pt x="245745" y="342763"/>
                  </a:moveTo>
                  <a:lnTo>
                    <a:pt x="283464" y="342763"/>
                  </a:lnTo>
                  <a:cubicBezTo>
                    <a:pt x="319446" y="342763"/>
                    <a:pt x="348615" y="313593"/>
                    <a:pt x="348615" y="277612"/>
                  </a:cubicBezTo>
                  <a:lnTo>
                    <a:pt x="348615" y="236578"/>
                  </a:lnTo>
                  <a:cubicBezTo>
                    <a:pt x="372024" y="227110"/>
                    <a:pt x="383323" y="200457"/>
                    <a:pt x="373852" y="177050"/>
                  </a:cubicBezTo>
                  <a:cubicBezTo>
                    <a:pt x="364384" y="153642"/>
                    <a:pt x="337734" y="142342"/>
                    <a:pt x="314325" y="151811"/>
                  </a:cubicBezTo>
                  <a:cubicBezTo>
                    <a:pt x="290916" y="161280"/>
                    <a:pt x="279617" y="187932"/>
                    <a:pt x="289088" y="211338"/>
                  </a:cubicBezTo>
                  <a:cubicBezTo>
                    <a:pt x="293733" y="222826"/>
                    <a:pt x="302840" y="231933"/>
                    <a:pt x="314325" y="236578"/>
                  </a:cubicBezTo>
                  <a:lnTo>
                    <a:pt x="314325" y="277612"/>
                  </a:lnTo>
                  <a:cubicBezTo>
                    <a:pt x="314325" y="294656"/>
                    <a:pt x="300508" y="308473"/>
                    <a:pt x="283464" y="308473"/>
                  </a:cubicBezTo>
                  <a:lnTo>
                    <a:pt x="245745" y="308473"/>
                  </a:lnTo>
                  <a:lnTo>
                    <a:pt x="245745" y="32255"/>
                  </a:lnTo>
                  <a:cubicBezTo>
                    <a:pt x="245745" y="16093"/>
                    <a:pt x="254958" y="0"/>
                    <a:pt x="271120" y="0"/>
                  </a:cubicBezTo>
                  <a:cubicBezTo>
                    <a:pt x="295854" y="0"/>
                    <a:pt x="320726" y="8184"/>
                    <a:pt x="339722" y="22997"/>
                  </a:cubicBezTo>
                  <a:cubicBezTo>
                    <a:pt x="354513" y="34496"/>
                    <a:pt x="366103" y="50383"/>
                    <a:pt x="370652" y="69563"/>
                  </a:cubicBezTo>
                  <a:cubicBezTo>
                    <a:pt x="380253" y="71163"/>
                    <a:pt x="388803" y="76055"/>
                    <a:pt x="395707" y="82525"/>
                  </a:cubicBezTo>
                  <a:cubicBezTo>
                    <a:pt x="406679" y="92834"/>
                    <a:pt x="414498" y="107739"/>
                    <a:pt x="419435" y="123078"/>
                  </a:cubicBezTo>
                  <a:cubicBezTo>
                    <a:pt x="424419" y="138646"/>
                    <a:pt x="426933" y="156134"/>
                    <a:pt x="426179" y="172936"/>
                  </a:cubicBezTo>
                  <a:cubicBezTo>
                    <a:pt x="425790" y="181531"/>
                    <a:pt x="424533" y="190310"/>
                    <a:pt x="422110" y="198699"/>
                  </a:cubicBezTo>
                  <a:lnTo>
                    <a:pt x="423619" y="199385"/>
                  </a:lnTo>
                  <a:cubicBezTo>
                    <a:pt x="432077" y="203363"/>
                    <a:pt x="438935" y="209603"/>
                    <a:pt x="444055" y="217902"/>
                  </a:cubicBezTo>
                  <a:cubicBezTo>
                    <a:pt x="453771" y="233561"/>
                    <a:pt x="457200" y="256101"/>
                    <a:pt x="457200" y="284836"/>
                  </a:cubicBezTo>
                  <a:cubicBezTo>
                    <a:pt x="457200" y="317868"/>
                    <a:pt x="444581" y="340294"/>
                    <a:pt x="428351" y="354216"/>
                  </a:cubicBezTo>
                  <a:cubicBezTo>
                    <a:pt x="419897" y="361467"/>
                    <a:pt x="410001" y="366841"/>
                    <a:pt x="399319" y="369989"/>
                  </a:cubicBezTo>
                  <a:cubicBezTo>
                    <a:pt x="395435" y="387854"/>
                    <a:pt x="387461" y="404576"/>
                    <a:pt x="376024" y="418841"/>
                  </a:cubicBezTo>
                  <a:cubicBezTo>
                    <a:pt x="359496" y="439506"/>
                    <a:pt x="333825" y="456971"/>
                    <a:pt x="299283" y="456971"/>
                  </a:cubicBezTo>
                  <a:cubicBezTo>
                    <a:pt x="286859" y="456917"/>
                    <a:pt x="274631" y="453883"/>
                    <a:pt x="263622" y="448125"/>
                  </a:cubicBezTo>
                  <a:cubicBezTo>
                    <a:pt x="251506" y="441907"/>
                    <a:pt x="245745" y="428351"/>
                    <a:pt x="245745" y="414726"/>
                  </a:cubicBezTo>
                  <a:lnTo>
                    <a:pt x="245745" y="342763"/>
                  </a:lnTo>
                  <a:close/>
                  <a:moveTo>
                    <a:pt x="137160" y="148453"/>
                  </a:moveTo>
                  <a:cubicBezTo>
                    <a:pt x="137160" y="142140"/>
                    <a:pt x="142277" y="137023"/>
                    <a:pt x="148590" y="137023"/>
                  </a:cubicBezTo>
                  <a:cubicBezTo>
                    <a:pt x="154903" y="137023"/>
                    <a:pt x="160020" y="142140"/>
                    <a:pt x="160020" y="148453"/>
                  </a:cubicBezTo>
                  <a:cubicBezTo>
                    <a:pt x="160020" y="154765"/>
                    <a:pt x="154903" y="159883"/>
                    <a:pt x="148590" y="159883"/>
                  </a:cubicBezTo>
                  <a:cubicBezTo>
                    <a:pt x="142277" y="159883"/>
                    <a:pt x="137160" y="154765"/>
                    <a:pt x="137160" y="148453"/>
                  </a:cubicBezTo>
                  <a:close/>
                  <a:moveTo>
                    <a:pt x="148590" y="297043"/>
                  </a:moveTo>
                  <a:cubicBezTo>
                    <a:pt x="142277" y="297043"/>
                    <a:pt x="137160" y="302161"/>
                    <a:pt x="137160" y="308473"/>
                  </a:cubicBezTo>
                  <a:cubicBezTo>
                    <a:pt x="137160" y="314785"/>
                    <a:pt x="142277" y="319903"/>
                    <a:pt x="148590" y="319903"/>
                  </a:cubicBezTo>
                  <a:cubicBezTo>
                    <a:pt x="154903" y="319903"/>
                    <a:pt x="160020" y="314785"/>
                    <a:pt x="160020" y="308473"/>
                  </a:cubicBezTo>
                  <a:cubicBezTo>
                    <a:pt x="160020" y="302161"/>
                    <a:pt x="154903" y="297043"/>
                    <a:pt x="148590" y="297043"/>
                  </a:cubicBezTo>
                  <a:close/>
                  <a:moveTo>
                    <a:pt x="320040" y="194173"/>
                  </a:moveTo>
                  <a:cubicBezTo>
                    <a:pt x="320040" y="200484"/>
                    <a:pt x="325158" y="205603"/>
                    <a:pt x="331470" y="205603"/>
                  </a:cubicBezTo>
                  <a:cubicBezTo>
                    <a:pt x="337782" y="205603"/>
                    <a:pt x="342900" y="200484"/>
                    <a:pt x="342900" y="194173"/>
                  </a:cubicBezTo>
                  <a:cubicBezTo>
                    <a:pt x="342900" y="187861"/>
                    <a:pt x="337782" y="182743"/>
                    <a:pt x="331470" y="182743"/>
                  </a:cubicBezTo>
                  <a:cubicBezTo>
                    <a:pt x="325158" y="182743"/>
                    <a:pt x="320040" y="187861"/>
                    <a:pt x="320040" y="194173"/>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20" name="Graphic 1074">
              <a:extLst>
                <a:ext uri="{FF2B5EF4-FFF2-40B4-BE49-F238E27FC236}">
                  <a16:creationId xmlns:a16="http://schemas.microsoft.com/office/drawing/2014/main" id="{BE57D9CC-E937-2F56-26D0-D1454B9C27DF}"/>
                </a:ext>
              </a:extLst>
            </p:cNvPr>
            <p:cNvSpPr/>
            <p:nvPr/>
          </p:nvSpPr>
          <p:spPr>
            <a:xfrm>
              <a:off x="3515283" y="2992747"/>
              <a:ext cx="506729" cy="506729"/>
            </a:xfrm>
            <a:custGeom>
              <a:avLst/>
              <a:gdLst>
                <a:gd name="connsiteX0" fmla="*/ 273633 w 641259"/>
                <a:gd name="connsiteY0" fmla="*/ 442730 h 641258"/>
                <a:gd name="connsiteX1" fmla="*/ 209814 w 641259"/>
                <a:gd name="connsiteY1" fmla="*/ 442730 h 641258"/>
                <a:gd name="connsiteX2" fmla="*/ 211338 w 641259"/>
                <a:gd name="connsiteY2" fmla="*/ 451726 h 641258"/>
                <a:gd name="connsiteX3" fmla="*/ 304169 w 641259"/>
                <a:gd name="connsiteY3" fmla="*/ 610639 h 641258"/>
                <a:gd name="connsiteX4" fmla="*/ 348445 w 641259"/>
                <a:gd name="connsiteY4" fmla="*/ 580131 h 641258"/>
                <a:gd name="connsiteX5" fmla="*/ 334706 w 641259"/>
                <a:gd name="connsiteY5" fmla="*/ 580131 h 641258"/>
                <a:gd name="connsiteX6" fmla="*/ 273633 w 641259"/>
                <a:gd name="connsiteY6" fmla="*/ 519053 h 641258"/>
                <a:gd name="connsiteX7" fmla="*/ 273633 w 641259"/>
                <a:gd name="connsiteY7" fmla="*/ 442730 h 641258"/>
                <a:gd name="connsiteX8" fmla="*/ 273633 w 641259"/>
                <a:gd name="connsiteY8" fmla="*/ 396926 h 641258"/>
                <a:gd name="connsiteX9" fmla="*/ 202791 w 641259"/>
                <a:gd name="connsiteY9" fmla="*/ 396926 h 641258"/>
                <a:gd name="connsiteX10" fmla="*/ 197293 w 641259"/>
                <a:gd name="connsiteY10" fmla="*/ 305297 h 641258"/>
                <a:gd name="connsiteX11" fmla="*/ 198516 w 641259"/>
                <a:gd name="connsiteY11" fmla="*/ 259126 h 641258"/>
                <a:gd name="connsiteX12" fmla="*/ 199734 w 641259"/>
                <a:gd name="connsiteY12" fmla="*/ 244209 h 641258"/>
                <a:gd name="connsiteX13" fmla="*/ 408910 w 641259"/>
                <a:gd name="connsiteY13" fmla="*/ 244209 h 641258"/>
                <a:gd name="connsiteX14" fmla="*/ 411046 w 641259"/>
                <a:gd name="connsiteY14" fmla="*/ 305281 h 641258"/>
                <a:gd name="connsiteX15" fmla="*/ 334706 w 641259"/>
                <a:gd name="connsiteY15" fmla="*/ 305281 h 641258"/>
                <a:gd name="connsiteX16" fmla="*/ 273633 w 641259"/>
                <a:gd name="connsiteY16" fmla="*/ 366360 h 641258"/>
                <a:gd name="connsiteX17" fmla="*/ 273633 w 641259"/>
                <a:gd name="connsiteY17" fmla="*/ 396926 h 641258"/>
                <a:gd name="connsiteX18" fmla="*/ 609531 w 641259"/>
                <a:gd name="connsiteY18" fmla="*/ 305281 h 641258"/>
                <a:gd name="connsiteX19" fmla="*/ 609531 w 641259"/>
                <a:gd name="connsiteY19" fmla="*/ 305281 h 641258"/>
                <a:gd name="connsiteX20" fmla="*/ 456850 w 641259"/>
                <a:gd name="connsiteY20" fmla="*/ 305281 h 641258"/>
                <a:gd name="connsiteX21" fmla="*/ 455933 w 641259"/>
                <a:gd name="connsiteY21" fmla="*/ 264256 h 641258"/>
                <a:gd name="connsiteX22" fmla="*/ 454714 w 641259"/>
                <a:gd name="connsiteY22" fmla="*/ 244228 h 641258"/>
                <a:gd name="connsiteX23" fmla="*/ 603425 w 641259"/>
                <a:gd name="connsiteY23" fmla="*/ 244209 h 641258"/>
                <a:gd name="connsiteX24" fmla="*/ 609531 w 641259"/>
                <a:gd name="connsiteY24" fmla="*/ 305281 h 641258"/>
                <a:gd name="connsiteX25" fmla="*/ 162787 w 641259"/>
                <a:gd name="connsiteY25" fmla="*/ 442730 h 641258"/>
                <a:gd name="connsiteX26" fmla="*/ 31480 w 641259"/>
                <a:gd name="connsiteY26" fmla="*/ 442737 h 641258"/>
                <a:gd name="connsiteX27" fmla="*/ 35756 w 641259"/>
                <a:gd name="connsiteY27" fmla="*/ 451253 h 641258"/>
                <a:gd name="connsiteX28" fmla="*/ 217448 w 641259"/>
                <a:gd name="connsiteY28" fmla="*/ 598278 h 641258"/>
                <a:gd name="connsiteX29" fmla="*/ 162787 w 641259"/>
                <a:gd name="connsiteY29" fmla="*/ 442730 h 641258"/>
                <a:gd name="connsiteX30" fmla="*/ 153625 w 641259"/>
                <a:gd name="connsiteY30" fmla="*/ 244228 h 641258"/>
                <a:gd name="connsiteX31" fmla="*/ 4914 w 641259"/>
                <a:gd name="connsiteY31" fmla="*/ 244209 h 641258"/>
                <a:gd name="connsiteX32" fmla="*/ -1192 w 641259"/>
                <a:gd name="connsiteY32" fmla="*/ 305297 h 641258"/>
                <a:gd name="connsiteX33" fmla="*/ 12853 w 641259"/>
                <a:gd name="connsiteY33" fmla="*/ 396926 h 641258"/>
                <a:gd name="connsiteX34" fmla="*/ 156376 w 641259"/>
                <a:gd name="connsiteY34" fmla="*/ 396926 h 641258"/>
                <a:gd name="connsiteX35" fmla="*/ 154542 w 641259"/>
                <a:gd name="connsiteY35" fmla="*/ 379206 h 641258"/>
                <a:gd name="connsiteX36" fmla="*/ 151489 w 641259"/>
                <a:gd name="connsiteY36" fmla="*/ 305297 h 641258"/>
                <a:gd name="connsiteX37" fmla="*/ 153625 w 641259"/>
                <a:gd name="connsiteY37" fmla="*/ 244228 h 641258"/>
                <a:gd name="connsiteX38" fmla="*/ 390891 w 641259"/>
                <a:gd name="connsiteY38" fmla="*/ 12318 h 641258"/>
                <a:gd name="connsiteX39" fmla="*/ 393944 w 641259"/>
                <a:gd name="connsiteY39" fmla="*/ 17515 h 641258"/>
                <a:gd name="connsiteX40" fmla="*/ 450133 w 641259"/>
                <a:gd name="connsiteY40" fmla="*/ 198408 h 641258"/>
                <a:gd name="connsiteX41" fmla="*/ 590293 w 641259"/>
                <a:gd name="connsiteY41" fmla="*/ 198399 h 641258"/>
                <a:gd name="connsiteX42" fmla="*/ 390891 w 641259"/>
                <a:gd name="connsiteY42" fmla="*/ 12318 h 641258"/>
                <a:gd name="connsiteX43" fmla="*/ 217448 w 641259"/>
                <a:gd name="connsiteY43" fmla="*/ 12318 h 641258"/>
                <a:gd name="connsiteX44" fmla="*/ 213784 w 641259"/>
                <a:gd name="connsiteY44" fmla="*/ 13442 h 641258"/>
                <a:gd name="connsiteX45" fmla="*/ 18046 w 641259"/>
                <a:gd name="connsiteY45" fmla="*/ 198399 h 641258"/>
                <a:gd name="connsiteX46" fmla="*/ 158206 w 641259"/>
                <a:gd name="connsiteY46" fmla="*/ 198408 h 641258"/>
                <a:gd name="connsiteX47" fmla="*/ 160040 w 641259"/>
                <a:gd name="connsiteY47" fmla="*/ 184975 h 641258"/>
                <a:gd name="connsiteX48" fmla="*/ 217448 w 641259"/>
                <a:gd name="connsiteY48" fmla="*/ 12318 h 641258"/>
                <a:gd name="connsiteX49" fmla="*/ 402189 w 641259"/>
                <a:gd name="connsiteY49" fmla="*/ 188786 h 641258"/>
                <a:gd name="connsiteX50" fmla="*/ 304169 w 641259"/>
                <a:gd name="connsiteY50" fmla="*/ -49 h 641258"/>
                <a:gd name="connsiteX51" fmla="*/ 204621 w 641259"/>
                <a:gd name="connsiteY51" fmla="*/ 198399 h 641258"/>
                <a:gd name="connsiteX52" fmla="*/ 403718 w 641259"/>
                <a:gd name="connsiteY52" fmla="*/ 198399 h 641258"/>
                <a:gd name="connsiteX53" fmla="*/ 402189 w 641259"/>
                <a:gd name="connsiteY53" fmla="*/ 188786 h 641258"/>
                <a:gd name="connsiteX54" fmla="*/ 304169 w 641259"/>
                <a:gd name="connsiteY54" fmla="*/ 366360 h 641258"/>
                <a:gd name="connsiteX55" fmla="*/ 334706 w 641259"/>
                <a:gd name="connsiteY55" fmla="*/ 335821 h 641258"/>
                <a:gd name="connsiteX56" fmla="*/ 609531 w 641259"/>
                <a:gd name="connsiteY56" fmla="*/ 335821 h 641258"/>
                <a:gd name="connsiteX57" fmla="*/ 640067 w 641259"/>
                <a:gd name="connsiteY57" fmla="*/ 366360 h 641258"/>
                <a:gd name="connsiteX58" fmla="*/ 640067 w 641259"/>
                <a:gd name="connsiteY58" fmla="*/ 519053 h 641258"/>
                <a:gd name="connsiteX59" fmla="*/ 609531 w 641259"/>
                <a:gd name="connsiteY59" fmla="*/ 549592 h 641258"/>
                <a:gd name="connsiteX60" fmla="*/ 517922 w 641259"/>
                <a:gd name="connsiteY60" fmla="*/ 549592 h 641258"/>
                <a:gd name="connsiteX61" fmla="*/ 517922 w 641259"/>
                <a:gd name="connsiteY61" fmla="*/ 610670 h 641258"/>
                <a:gd name="connsiteX62" fmla="*/ 533191 w 641259"/>
                <a:gd name="connsiteY62" fmla="*/ 610670 h 641258"/>
                <a:gd name="connsiteX63" fmla="*/ 548459 w 641259"/>
                <a:gd name="connsiteY63" fmla="*/ 625941 h 641258"/>
                <a:gd name="connsiteX64" fmla="*/ 533191 w 641259"/>
                <a:gd name="connsiteY64" fmla="*/ 641209 h 641258"/>
                <a:gd name="connsiteX65" fmla="*/ 411046 w 641259"/>
                <a:gd name="connsiteY65" fmla="*/ 641209 h 641258"/>
                <a:gd name="connsiteX66" fmla="*/ 395778 w 641259"/>
                <a:gd name="connsiteY66" fmla="*/ 625941 h 641258"/>
                <a:gd name="connsiteX67" fmla="*/ 411046 w 641259"/>
                <a:gd name="connsiteY67" fmla="*/ 610670 h 641258"/>
                <a:gd name="connsiteX68" fmla="*/ 426314 w 641259"/>
                <a:gd name="connsiteY68" fmla="*/ 610670 h 641258"/>
                <a:gd name="connsiteX69" fmla="*/ 426314 w 641259"/>
                <a:gd name="connsiteY69" fmla="*/ 549592 h 641258"/>
                <a:gd name="connsiteX70" fmla="*/ 334706 w 641259"/>
                <a:gd name="connsiteY70" fmla="*/ 549592 h 641258"/>
                <a:gd name="connsiteX71" fmla="*/ 304169 w 641259"/>
                <a:gd name="connsiteY71" fmla="*/ 519053 h 641258"/>
                <a:gd name="connsiteX72" fmla="*/ 304169 w 641259"/>
                <a:gd name="connsiteY72" fmla="*/ 366360 h 64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41259" h="641258">
                  <a:moveTo>
                    <a:pt x="273633" y="442730"/>
                  </a:moveTo>
                  <a:lnTo>
                    <a:pt x="209814" y="442730"/>
                  </a:lnTo>
                  <a:lnTo>
                    <a:pt x="211338" y="451726"/>
                  </a:lnTo>
                  <a:cubicBezTo>
                    <a:pt x="230882" y="546694"/>
                    <a:pt x="267528" y="610639"/>
                    <a:pt x="304169" y="610639"/>
                  </a:cubicBezTo>
                  <a:cubicBezTo>
                    <a:pt x="319438" y="610639"/>
                    <a:pt x="334400" y="599695"/>
                    <a:pt x="348445" y="580131"/>
                  </a:cubicBezTo>
                  <a:lnTo>
                    <a:pt x="334706" y="580131"/>
                  </a:lnTo>
                  <a:cubicBezTo>
                    <a:pt x="301117" y="580131"/>
                    <a:pt x="273633" y="552786"/>
                    <a:pt x="273633" y="519053"/>
                  </a:cubicBezTo>
                  <a:lnTo>
                    <a:pt x="273633" y="442730"/>
                  </a:lnTo>
                  <a:close/>
                  <a:moveTo>
                    <a:pt x="273633" y="396926"/>
                  </a:moveTo>
                  <a:lnTo>
                    <a:pt x="202791" y="396926"/>
                  </a:lnTo>
                  <a:cubicBezTo>
                    <a:pt x="199127" y="368042"/>
                    <a:pt x="197293" y="337274"/>
                    <a:pt x="197293" y="305297"/>
                  </a:cubicBezTo>
                  <a:cubicBezTo>
                    <a:pt x="197293" y="289589"/>
                    <a:pt x="197599" y="274174"/>
                    <a:pt x="198516" y="259126"/>
                  </a:cubicBezTo>
                  <a:lnTo>
                    <a:pt x="199734" y="244209"/>
                  </a:lnTo>
                  <a:lnTo>
                    <a:pt x="408910" y="244209"/>
                  </a:lnTo>
                  <a:cubicBezTo>
                    <a:pt x="410435" y="263923"/>
                    <a:pt x="411046" y="284343"/>
                    <a:pt x="411046" y="305281"/>
                  </a:cubicBezTo>
                  <a:lnTo>
                    <a:pt x="334706" y="305281"/>
                  </a:lnTo>
                  <a:cubicBezTo>
                    <a:pt x="301117" y="305281"/>
                    <a:pt x="273633" y="332627"/>
                    <a:pt x="273633" y="366360"/>
                  </a:cubicBezTo>
                  <a:lnTo>
                    <a:pt x="273633" y="396926"/>
                  </a:lnTo>
                  <a:close/>
                  <a:moveTo>
                    <a:pt x="609531" y="305281"/>
                  </a:moveTo>
                  <a:lnTo>
                    <a:pt x="609531" y="305281"/>
                  </a:lnTo>
                  <a:lnTo>
                    <a:pt x="456850" y="305281"/>
                  </a:lnTo>
                  <a:cubicBezTo>
                    <a:pt x="456850" y="291409"/>
                    <a:pt x="456544" y="277723"/>
                    <a:pt x="455933" y="264256"/>
                  </a:cubicBezTo>
                  <a:lnTo>
                    <a:pt x="454714" y="244228"/>
                  </a:lnTo>
                  <a:lnTo>
                    <a:pt x="603425" y="244209"/>
                  </a:lnTo>
                  <a:cubicBezTo>
                    <a:pt x="607395" y="263942"/>
                    <a:pt x="609531" y="284364"/>
                    <a:pt x="609531" y="305281"/>
                  </a:cubicBezTo>
                  <a:close/>
                  <a:moveTo>
                    <a:pt x="162787" y="442730"/>
                  </a:moveTo>
                  <a:lnTo>
                    <a:pt x="31480" y="442737"/>
                  </a:lnTo>
                  <a:lnTo>
                    <a:pt x="35756" y="451253"/>
                  </a:lnTo>
                  <a:cubicBezTo>
                    <a:pt x="74231" y="521575"/>
                    <a:pt x="139274" y="575162"/>
                    <a:pt x="217448" y="598278"/>
                  </a:cubicBezTo>
                  <a:cubicBezTo>
                    <a:pt x="193017" y="560420"/>
                    <a:pt x="174085" y="506319"/>
                    <a:pt x="162787" y="442730"/>
                  </a:cubicBezTo>
                  <a:close/>
                  <a:moveTo>
                    <a:pt x="153625" y="244228"/>
                  </a:moveTo>
                  <a:lnTo>
                    <a:pt x="4914" y="244209"/>
                  </a:lnTo>
                  <a:cubicBezTo>
                    <a:pt x="944" y="263948"/>
                    <a:pt x="-1192" y="284379"/>
                    <a:pt x="-1192" y="305297"/>
                  </a:cubicBezTo>
                  <a:cubicBezTo>
                    <a:pt x="-1192" y="337219"/>
                    <a:pt x="3695" y="367999"/>
                    <a:pt x="12853" y="396926"/>
                  </a:cubicBezTo>
                  <a:lnTo>
                    <a:pt x="156376" y="396926"/>
                  </a:lnTo>
                  <a:lnTo>
                    <a:pt x="154542" y="379206"/>
                  </a:lnTo>
                  <a:cubicBezTo>
                    <a:pt x="152406" y="355355"/>
                    <a:pt x="151489" y="330626"/>
                    <a:pt x="151489" y="305297"/>
                  </a:cubicBezTo>
                  <a:cubicBezTo>
                    <a:pt x="151489" y="284483"/>
                    <a:pt x="152100" y="264076"/>
                    <a:pt x="153625" y="244228"/>
                  </a:cubicBezTo>
                  <a:close/>
                  <a:moveTo>
                    <a:pt x="390891" y="12318"/>
                  </a:moveTo>
                  <a:lnTo>
                    <a:pt x="393944" y="17515"/>
                  </a:lnTo>
                  <a:cubicBezTo>
                    <a:pt x="421122" y="61209"/>
                    <a:pt x="440665" y="124596"/>
                    <a:pt x="450133" y="198408"/>
                  </a:cubicBezTo>
                  <a:lnTo>
                    <a:pt x="590293" y="198399"/>
                  </a:lnTo>
                  <a:cubicBezTo>
                    <a:pt x="557010" y="109050"/>
                    <a:pt x="483111" y="39526"/>
                    <a:pt x="390891" y="12318"/>
                  </a:cubicBezTo>
                  <a:close/>
                  <a:moveTo>
                    <a:pt x="217448" y="12318"/>
                  </a:moveTo>
                  <a:lnTo>
                    <a:pt x="213784" y="13442"/>
                  </a:lnTo>
                  <a:cubicBezTo>
                    <a:pt x="123394" y="41404"/>
                    <a:pt x="51024" y="110257"/>
                    <a:pt x="18046" y="198399"/>
                  </a:cubicBezTo>
                  <a:lnTo>
                    <a:pt x="158206" y="198408"/>
                  </a:lnTo>
                  <a:lnTo>
                    <a:pt x="160040" y="184975"/>
                  </a:lnTo>
                  <a:cubicBezTo>
                    <a:pt x="170727" y="113985"/>
                    <a:pt x="190576" y="53530"/>
                    <a:pt x="217448" y="12318"/>
                  </a:cubicBezTo>
                  <a:close/>
                  <a:moveTo>
                    <a:pt x="402189" y="188786"/>
                  </a:moveTo>
                  <a:cubicBezTo>
                    <a:pt x="385091" y="77574"/>
                    <a:pt x="344476" y="-49"/>
                    <a:pt x="304169" y="-49"/>
                  </a:cubicBezTo>
                  <a:cubicBezTo>
                    <a:pt x="262641" y="-49"/>
                    <a:pt x="221112" y="82072"/>
                    <a:pt x="204621" y="198399"/>
                  </a:cubicBezTo>
                  <a:lnTo>
                    <a:pt x="403718" y="198399"/>
                  </a:lnTo>
                  <a:lnTo>
                    <a:pt x="402189" y="188786"/>
                  </a:lnTo>
                  <a:close/>
                  <a:moveTo>
                    <a:pt x="304169" y="366360"/>
                  </a:moveTo>
                  <a:cubicBezTo>
                    <a:pt x="304169" y="349492"/>
                    <a:pt x="317909" y="335821"/>
                    <a:pt x="334706" y="335821"/>
                  </a:cubicBezTo>
                  <a:lnTo>
                    <a:pt x="609531" y="335821"/>
                  </a:lnTo>
                  <a:cubicBezTo>
                    <a:pt x="626327" y="335821"/>
                    <a:pt x="640067" y="349492"/>
                    <a:pt x="640067" y="366360"/>
                  </a:cubicBezTo>
                  <a:lnTo>
                    <a:pt x="640067" y="519053"/>
                  </a:lnTo>
                  <a:cubicBezTo>
                    <a:pt x="640067" y="535921"/>
                    <a:pt x="626327" y="549592"/>
                    <a:pt x="609531" y="549592"/>
                  </a:cubicBezTo>
                  <a:lnTo>
                    <a:pt x="517922" y="549592"/>
                  </a:lnTo>
                  <a:lnTo>
                    <a:pt x="517922" y="610670"/>
                  </a:lnTo>
                  <a:lnTo>
                    <a:pt x="533191" y="610670"/>
                  </a:lnTo>
                  <a:cubicBezTo>
                    <a:pt x="541742" y="610670"/>
                    <a:pt x="548459" y="617510"/>
                    <a:pt x="548459" y="625941"/>
                  </a:cubicBezTo>
                  <a:cubicBezTo>
                    <a:pt x="548459" y="634372"/>
                    <a:pt x="541742" y="641209"/>
                    <a:pt x="533191" y="641209"/>
                  </a:cubicBezTo>
                  <a:lnTo>
                    <a:pt x="411046" y="641209"/>
                  </a:lnTo>
                  <a:cubicBezTo>
                    <a:pt x="402495" y="641209"/>
                    <a:pt x="395778" y="634372"/>
                    <a:pt x="395778" y="625941"/>
                  </a:cubicBezTo>
                  <a:cubicBezTo>
                    <a:pt x="395778" y="617510"/>
                    <a:pt x="402495" y="610670"/>
                    <a:pt x="411046" y="610670"/>
                  </a:cubicBezTo>
                  <a:lnTo>
                    <a:pt x="426314" y="610670"/>
                  </a:lnTo>
                  <a:lnTo>
                    <a:pt x="426314" y="549592"/>
                  </a:lnTo>
                  <a:lnTo>
                    <a:pt x="334706" y="549592"/>
                  </a:lnTo>
                  <a:cubicBezTo>
                    <a:pt x="317909" y="549592"/>
                    <a:pt x="304169" y="535921"/>
                    <a:pt x="304169" y="519053"/>
                  </a:cubicBezTo>
                  <a:lnTo>
                    <a:pt x="304169" y="36636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grpSp>
      <p:grpSp>
        <p:nvGrpSpPr>
          <p:cNvPr id="21" name="Group 20">
            <a:extLst>
              <a:ext uri="{FF2B5EF4-FFF2-40B4-BE49-F238E27FC236}">
                <a16:creationId xmlns:a16="http://schemas.microsoft.com/office/drawing/2014/main" id="{602B1131-AF1D-943B-35B1-7C867C97EC11}"/>
              </a:ext>
            </a:extLst>
          </p:cNvPr>
          <p:cNvGrpSpPr/>
          <p:nvPr/>
        </p:nvGrpSpPr>
        <p:grpSpPr>
          <a:xfrm>
            <a:off x="1464789" y="3954993"/>
            <a:ext cx="9479451" cy="1591331"/>
            <a:chOff x="1324830" y="4262903"/>
            <a:chExt cx="9479451" cy="1591331"/>
          </a:xfrm>
        </p:grpSpPr>
        <p:grpSp>
          <p:nvGrpSpPr>
            <p:cNvPr id="22" name="Group 21">
              <a:extLst>
                <a:ext uri="{FF2B5EF4-FFF2-40B4-BE49-F238E27FC236}">
                  <a16:creationId xmlns:a16="http://schemas.microsoft.com/office/drawing/2014/main" id="{BA0A2DA9-1F6E-5ABB-30D3-40DB94B3F9FC}"/>
                </a:ext>
              </a:extLst>
            </p:cNvPr>
            <p:cNvGrpSpPr/>
            <p:nvPr/>
          </p:nvGrpSpPr>
          <p:grpSpPr>
            <a:xfrm>
              <a:off x="1324830" y="4262903"/>
              <a:ext cx="2899917" cy="1591331"/>
              <a:chOff x="1387603" y="4672955"/>
              <a:chExt cx="2899917" cy="1591331"/>
            </a:xfrm>
          </p:grpSpPr>
          <p:sp>
            <p:nvSpPr>
              <p:cNvPr id="47" name="Rounded Rectangle 266">
                <a:extLst>
                  <a:ext uri="{FF2B5EF4-FFF2-40B4-BE49-F238E27FC236}">
                    <a16:creationId xmlns:a16="http://schemas.microsoft.com/office/drawing/2014/main" id="{D59630D3-6BB9-80BB-C38E-AA90B7C4598C}"/>
                  </a:ext>
                </a:extLst>
              </p:cNvPr>
              <p:cNvSpPr/>
              <p:nvPr/>
            </p:nvSpPr>
            <p:spPr>
              <a:xfrm>
                <a:off x="1393376" y="4672955"/>
                <a:ext cx="2888371" cy="1190454"/>
              </a:xfrm>
              <a:prstGeom prst="roundRect">
                <a:avLst>
                  <a:gd name="adj" fmla="val 9651"/>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 name="TextBox 47">
                <a:extLst>
                  <a:ext uri="{FF2B5EF4-FFF2-40B4-BE49-F238E27FC236}">
                    <a16:creationId xmlns:a16="http://schemas.microsoft.com/office/drawing/2014/main" id="{A5308962-43E0-2F83-7E6F-980543538F76}"/>
                  </a:ext>
                </a:extLst>
              </p:cNvPr>
              <p:cNvSpPr txBox="1"/>
              <p:nvPr/>
            </p:nvSpPr>
            <p:spPr>
              <a:xfrm>
                <a:off x="1387603" y="5883729"/>
                <a:ext cx="2899917" cy="380557"/>
              </a:xfrm>
              <a:prstGeom prst="rect">
                <a:avLst/>
              </a:prstGeom>
              <a:noFill/>
              <a:ln>
                <a:noFill/>
              </a:ln>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Tools</a:t>
                </a:r>
              </a:p>
            </p:txBody>
          </p:sp>
          <p:sp>
            <p:nvSpPr>
              <p:cNvPr id="49" name="TextBox 48">
                <a:extLst>
                  <a:ext uri="{FF2B5EF4-FFF2-40B4-BE49-F238E27FC236}">
                    <a16:creationId xmlns:a16="http://schemas.microsoft.com/office/drawing/2014/main" id="{D492CAE5-5C76-71FB-B185-1393E867B56F}"/>
                  </a:ext>
                </a:extLst>
              </p:cNvPr>
              <p:cNvSpPr txBox="1"/>
              <p:nvPr/>
            </p:nvSpPr>
            <p:spPr>
              <a:xfrm>
                <a:off x="2392088" y="5233877"/>
                <a:ext cx="1112465" cy="663151"/>
              </a:xfrm>
              <a:prstGeom prst="rect">
                <a:avLst/>
              </a:prstGeom>
              <a:noFill/>
              <a:ln>
                <a:noFill/>
              </a:ln>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Visual Studio</a:t>
                </a:r>
                <a:b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b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 Code</a:t>
                </a:r>
              </a:p>
            </p:txBody>
          </p:sp>
          <p:sp>
            <p:nvSpPr>
              <p:cNvPr id="50" name="TextBox 49">
                <a:extLst>
                  <a:ext uri="{FF2B5EF4-FFF2-40B4-BE49-F238E27FC236}">
                    <a16:creationId xmlns:a16="http://schemas.microsoft.com/office/drawing/2014/main" id="{36B16574-F8C0-98FF-111A-A45C469BF441}"/>
                  </a:ext>
                </a:extLst>
              </p:cNvPr>
              <p:cNvSpPr txBox="1"/>
              <p:nvPr/>
            </p:nvSpPr>
            <p:spPr>
              <a:xfrm>
                <a:off x="3611243" y="5233877"/>
                <a:ext cx="446018" cy="524652"/>
              </a:xfrm>
              <a:prstGeom prst="rect">
                <a:avLst/>
              </a:prstGeom>
              <a:noFill/>
              <a:ln>
                <a:noFill/>
              </a:ln>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CLI</a:t>
                </a:r>
              </a:p>
            </p:txBody>
          </p:sp>
          <p:pic>
            <p:nvPicPr>
              <p:cNvPr id="51" name="Picture 50">
                <a:extLst>
                  <a:ext uri="{FF2B5EF4-FFF2-40B4-BE49-F238E27FC236}">
                    <a16:creationId xmlns:a16="http://schemas.microsoft.com/office/drawing/2014/main" id="{F17A402F-6D8C-2F8A-DE5D-5ED105803E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835" y="4920624"/>
                <a:ext cx="394835" cy="384048"/>
              </a:xfrm>
              <a:prstGeom prst="rect">
                <a:avLst/>
              </a:prstGeom>
              <a:solidFill>
                <a:srgbClr val="F4F3F5"/>
              </a:solidFill>
              <a:effectLst>
                <a:outerShdw blurRad="63500" dist="127000" dir="2700000" algn="tl" rotWithShape="0">
                  <a:srgbClr val="B1B3B3">
                    <a:alpha val="50000"/>
                  </a:srgbClr>
                </a:outerShdw>
              </a:effectLst>
            </p:spPr>
          </p:pic>
          <p:pic>
            <p:nvPicPr>
              <p:cNvPr id="52" name="Picture 51" descr="A close up of a logo&#10;&#10;Description automatically generated">
                <a:extLst>
                  <a:ext uri="{FF2B5EF4-FFF2-40B4-BE49-F238E27FC236}">
                    <a16:creationId xmlns:a16="http://schemas.microsoft.com/office/drawing/2014/main" id="{2B846F35-4DCD-9867-A628-6FB797F39484}"/>
                  </a:ext>
                </a:extLst>
              </p:cNvPr>
              <p:cNvPicPr>
                <a:picLocks noChangeAspect="1"/>
              </p:cNvPicPr>
              <p:nvPr/>
            </p:nvPicPr>
            <p:blipFill>
              <a:blip r:embed="rId3"/>
              <a:stretch>
                <a:fillRect/>
              </a:stretch>
            </p:blipFill>
            <p:spPr>
              <a:xfrm>
                <a:off x="2756296" y="4920624"/>
                <a:ext cx="384048" cy="384048"/>
              </a:xfrm>
              <a:prstGeom prst="rect">
                <a:avLst/>
              </a:prstGeom>
              <a:noFill/>
              <a:effectLst>
                <a:outerShdw blurRad="63500" dist="127000" dir="2700000" algn="tl" rotWithShape="0">
                  <a:srgbClr val="B1B3B3">
                    <a:alpha val="50000"/>
                  </a:srgbClr>
                </a:outerShdw>
              </a:effectLst>
            </p:spPr>
          </p:pic>
          <p:pic>
            <p:nvPicPr>
              <p:cNvPr id="53" name="Graphic 52">
                <a:extLst>
                  <a:ext uri="{FF2B5EF4-FFF2-40B4-BE49-F238E27FC236}">
                    <a16:creationId xmlns:a16="http://schemas.microsoft.com/office/drawing/2014/main" id="{44791C68-A15D-ECA6-7C4B-A2F05ECE78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9445" y="4895404"/>
                <a:ext cx="434488" cy="434488"/>
              </a:xfrm>
              <a:prstGeom prst="rect">
                <a:avLst/>
              </a:prstGeom>
              <a:effectLst>
                <a:outerShdw blurRad="63500" dist="127000" dir="2700000" algn="tl" rotWithShape="0">
                  <a:srgbClr val="B1B3B3">
                    <a:alpha val="50000"/>
                  </a:srgbClr>
                </a:outerShdw>
              </a:effectLst>
            </p:spPr>
          </p:pic>
          <p:sp>
            <p:nvSpPr>
              <p:cNvPr id="54" name="TextBox 53">
                <a:extLst>
                  <a:ext uri="{FF2B5EF4-FFF2-40B4-BE49-F238E27FC236}">
                    <a16:creationId xmlns:a16="http://schemas.microsoft.com/office/drawing/2014/main" id="{8D13727B-E7FE-CACB-A902-F22101B0D420}"/>
                  </a:ext>
                </a:extLst>
              </p:cNvPr>
              <p:cNvSpPr txBox="1"/>
              <p:nvPr/>
            </p:nvSpPr>
            <p:spPr>
              <a:xfrm>
                <a:off x="1417827" y="5233877"/>
                <a:ext cx="1137725" cy="648118"/>
              </a:xfrm>
              <a:prstGeom prst="rect">
                <a:avLst/>
              </a:prstGeom>
              <a:noFill/>
              <a:ln>
                <a:noFill/>
              </a:ln>
            </p:spPr>
            <p:txBody>
              <a:bodyPr wrap="square" lIns="117157" tIns="183765" rIns="117157" bIns="183765" rtlCol="0" anchor="t">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a:cs typeface="Segoe UI Semibold" panose="020B0702040204020203" pitchFamily="34" charset="0"/>
                  </a:rPr>
                  <a:t>Visual Studio</a:t>
                </a:r>
                <a:endParaRPr kumimoji="0" lang="en-US" sz="1800" b="0" i="0" u="none" strike="noStrike" kern="1200" cap="none" spc="0" normalizeH="0" baseline="0" noProof="0">
                  <a:ln>
                    <a:noFill/>
                  </a:ln>
                  <a:solidFill>
                    <a:srgbClr val="333333"/>
                  </a:solidFill>
                  <a:effectLst/>
                  <a:uLnTx/>
                  <a:uFillTx/>
                  <a:latin typeface="Calibri" panose="020F0502020204030204"/>
                  <a:ea typeface="Open Sans"/>
                  <a:cs typeface="Segoe UI Semibold" panose="020B0702040204020203" pitchFamily="34" charset="0"/>
                </a:endParaRPr>
              </a:p>
              <a:p>
                <a:pPr marL="0" marR="0" lvl="0" indent="0" algn="ctr" defTabSz="861065" rtl="0" eaLnBrk="1" fontAlgn="auto" latinLnBrk="0" hangingPunct="1">
                  <a:lnSpc>
                    <a:spcPct val="90000"/>
                  </a:lnSpc>
                  <a:spcBef>
                    <a:spcPts val="0"/>
                  </a:spcBef>
                  <a:spcAft>
                    <a:spcPts val="0"/>
                  </a:spcAft>
                  <a:buClrTx/>
                  <a:buSzTx/>
                  <a:buFontTx/>
                  <a:buNone/>
                  <a:tabLst/>
                  <a:defRPr/>
                </a:pPr>
                <a:endParaRPr kumimoji="0" lang="en-US" sz="1000" b="1" i="0" u="none" strike="noStrike" kern="0" cap="none" spc="0" normalizeH="0" baseline="0" noProof="0">
                  <a:ln>
                    <a:noFill/>
                  </a:ln>
                  <a:solidFill>
                    <a:srgbClr val="333333"/>
                  </a:solidFill>
                  <a:effectLst/>
                  <a:uLnTx/>
                  <a:uFillTx/>
                  <a:latin typeface="Calibri" panose="020F0502020204030204"/>
                  <a:ea typeface="Open Sans"/>
                  <a:cs typeface="Segoe UI Semibold" panose="020B0702040204020203" pitchFamily="34" charset="0"/>
                </a:endParaRPr>
              </a:p>
            </p:txBody>
          </p:sp>
        </p:grpSp>
        <p:grpSp>
          <p:nvGrpSpPr>
            <p:cNvPr id="23" name="Group 22">
              <a:extLst>
                <a:ext uri="{FF2B5EF4-FFF2-40B4-BE49-F238E27FC236}">
                  <a16:creationId xmlns:a16="http://schemas.microsoft.com/office/drawing/2014/main" id="{330836AB-32EC-DEF5-80DD-83F34024B432}"/>
                </a:ext>
              </a:extLst>
            </p:cNvPr>
            <p:cNvGrpSpPr/>
            <p:nvPr/>
          </p:nvGrpSpPr>
          <p:grpSpPr>
            <a:xfrm>
              <a:off x="4198119" y="4262903"/>
              <a:ext cx="3110928" cy="1591331"/>
              <a:chOff x="4198119" y="4782996"/>
              <a:chExt cx="3110928" cy="1591331"/>
            </a:xfrm>
          </p:grpSpPr>
          <p:grpSp>
            <p:nvGrpSpPr>
              <p:cNvPr id="36" name="Group 35">
                <a:extLst>
                  <a:ext uri="{FF2B5EF4-FFF2-40B4-BE49-F238E27FC236}">
                    <a16:creationId xmlns:a16="http://schemas.microsoft.com/office/drawing/2014/main" id="{36219F2D-56EF-2661-9D02-022A48F2A47D}"/>
                  </a:ext>
                </a:extLst>
              </p:cNvPr>
              <p:cNvGrpSpPr/>
              <p:nvPr/>
            </p:nvGrpSpPr>
            <p:grpSpPr>
              <a:xfrm>
                <a:off x="4725993" y="4782996"/>
                <a:ext cx="2583054" cy="1591331"/>
                <a:chOff x="4536136" y="4674868"/>
                <a:chExt cx="2583054" cy="1591331"/>
              </a:xfrm>
            </p:grpSpPr>
            <p:grpSp>
              <p:nvGrpSpPr>
                <p:cNvPr id="38" name="Group 37">
                  <a:extLst>
                    <a:ext uri="{FF2B5EF4-FFF2-40B4-BE49-F238E27FC236}">
                      <a16:creationId xmlns:a16="http://schemas.microsoft.com/office/drawing/2014/main" id="{C3A309C8-9B75-0128-2ACC-96562CD52501}"/>
                    </a:ext>
                  </a:extLst>
                </p:cNvPr>
                <p:cNvGrpSpPr/>
                <p:nvPr/>
              </p:nvGrpSpPr>
              <p:grpSpPr>
                <a:xfrm>
                  <a:off x="4536136" y="4674868"/>
                  <a:ext cx="2583054" cy="1591331"/>
                  <a:chOff x="729514" y="4672955"/>
                  <a:chExt cx="2583054" cy="1591331"/>
                </a:xfrm>
              </p:grpSpPr>
              <p:sp>
                <p:nvSpPr>
                  <p:cNvPr id="42" name="Rounded Rectangle 50">
                    <a:extLst>
                      <a:ext uri="{FF2B5EF4-FFF2-40B4-BE49-F238E27FC236}">
                        <a16:creationId xmlns:a16="http://schemas.microsoft.com/office/drawing/2014/main" id="{E8ADAA1E-D47E-F2B5-BD82-A601EA9EDDA4}"/>
                      </a:ext>
                    </a:extLst>
                  </p:cNvPr>
                  <p:cNvSpPr/>
                  <p:nvPr/>
                </p:nvSpPr>
                <p:spPr>
                  <a:xfrm>
                    <a:off x="729514" y="4672955"/>
                    <a:ext cx="2513304" cy="1190454"/>
                  </a:xfrm>
                  <a:prstGeom prst="roundRect">
                    <a:avLst>
                      <a:gd name="adj" fmla="val 9651"/>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3" name="TextBox 42">
                    <a:extLst>
                      <a:ext uri="{FF2B5EF4-FFF2-40B4-BE49-F238E27FC236}">
                        <a16:creationId xmlns:a16="http://schemas.microsoft.com/office/drawing/2014/main" id="{ABFA2AE4-B1FC-3A9B-F21F-04EE7226538C}"/>
                      </a:ext>
                    </a:extLst>
                  </p:cNvPr>
                  <p:cNvSpPr txBox="1"/>
                  <p:nvPr/>
                </p:nvSpPr>
                <p:spPr>
                  <a:xfrm>
                    <a:off x="729514" y="5883729"/>
                    <a:ext cx="2513304" cy="380557"/>
                  </a:xfrm>
                  <a:prstGeom prst="rect">
                    <a:avLst/>
                  </a:prstGeom>
                  <a:noFill/>
                  <a:ln>
                    <a:noFill/>
                  </a:ln>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Operating system</a:t>
                    </a:r>
                  </a:p>
                </p:txBody>
              </p:sp>
              <p:sp>
                <p:nvSpPr>
                  <p:cNvPr id="44" name="TextBox 43">
                    <a:extLst>
                      <a:ext uri="{FF2B5EF4-FFF2-40B4-BE49-F238E27FC236}">
                        <a16:creationId xmlns:a16="http://schemas.microsoft.com/office/drawing/2014/main" id="{23311993-B160-5ED2-6433-F7BEA92D46A6}"/>
                      </a:ext>
                    </a:extLst>
                  </p:cNvPr>
                  <p:cNvSpPr txBox="1"/>
                  <p:nvPr/>
                </p:nvSpPr>
                <p:spPr>
                  <a:xfrm>
                    <a:off x="1290316" y="5239060"/>
                    <a:ext cx="1525228" cy="524652"/>
                  </a:xfrm>
                  <a:prstGeom prst="rect">
                    <a:avLst/>
                  </a:prstGeom>
                  <a:noFill/>
                  <a:ln>
                    <a:noFill/>
                  </a:ln>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Linux</a:t>
                    </a:r>
                  </a:p>
                </p:txBody>
              </p:sp>
              <p:sp>
                <p:nvSpPr>
                  <p:cNvPr id="45" name="TextBox 44">
                    <a:extLst>
                      <a:ext uri="{FF2B5EF4-FFF2-40B4-BE49-F238E27FC236}">
                        <a16:creationId xmlns:a16="http://schemas.microsoft.com/office/drawing/2014/main" id="{5D1F7D35-F495-6FF3-BC97-1874C7DACF05}"/>
                      </a:ext>
                    </a:extLst>
                  </p:cNvPr>
                  <p:cNvSpPr txBox="1"/>
                  <p:nvPr/>
                </p:nvSpPr>
                <p:spPr>
                  <a:xfrm>
                    <a:off x="820953" y="5250606"/>
                    <a:ext cx="924659" cy="509619"/>
                  </a:xfrm>
                  <a:prstGeom prst="rect">
                    <a:avLst/>
                  </a:prstGeom>
                  <a:noFill/>
                  <a:ln>
                    <a:noFill/>
                  </a:ln>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Windows</a:t>
                    </a:r>
                  </a:p>
                </p:txBody>
              </p:sp>
              <p:sp>
                <p:nvSpPr>
                  <p:cNvPr id="46" name="TextBox 45">
                    <a:extLst>
                      <a:ext uri="{FF2B5EF4-FFF2-40B4-BE49-F238E27FC236}">
                        <a16:creationId xmlns:a16="http://schemas.microsoft.com/office/drawing/2014/main" id="{757A5C41-545C-0938-D768-35035E9B2E9C}"/>
                      </a:ext>
                    </a:extLst>
                  </p:cNvPr>
                  <p:cNvSpPr txBox="1"/>
                  <p:nvPr/>
                </p:nvSpPr>
                <p:spPr>
                  <a:xfrm>
                    <a:off x="2174843" y="5250605"/>
                    <a:ext cx="1137725" cy="509619"/>
                  </a:xfrm>
                  <a:prstGeom prst="rect">
                    <a:avLst/>
                  </a:prstGeom>
                  <a:noFill/>
                  <a:ln>
                    <a:noFill/>
                  </a:ln>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macOS</a:t>
                    </a:r>
                  </a:p>
                </p:txBody>
              </p:sp>
            </p:grpSp>
            <p:pic>
              <p:nvPicPr>
                <p:cNvPr id="39" name="Graphic 38">
                  <a:extLst>
                    <a:ext uri="{FF2B5EF4-FFF2-40B4-BE49-F238E27FC236}">
                      <a16:creationId xmlns:a16="http://schemas.microsoft.com/office/drawing/2014/main" id="{E7C2AE2C-AA76-6A3C-A503-7B14F463C2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1051" y="4886218"/>
                  <a:ext cx="338552" cy="416253"/>
                </a:xfrm>
                <a:prstGeom prst="rect">
                  <a:avLst/>
                </a:prstGeom>
                <a:effectLst>
                  <a:outerShdw blurRad="63500" dist="127000" dir="2700000" algn="tl" rotWithShape="0">
                    <a:srgbClr val="B1B3B3">
                      <a:alpha val="50000"/>
                    </a:srgbClr>
                  </a:outerShdw>
                </a:effectLst>
              </p:spPr>
            </p:pic>
            <p:pic>
              <p:nvPicPr>
                <p:cNvPr id="40" name="Graphic 39">
                  <a:extLst>
                    <a:ext uri="{FF2B5EF4-FFF2-40B4-BE49-F238E27FC236}">
                      <a16:creationId xmlns:a16="http://schemas.microsoft.com/office/drawing/2014/main" id="{D47CF3A6-B206-462F-9FEC-805B4814B9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6168" y="4957200"/>
                  <a:ext cx="347472" cy="347472"/>
                </a:xfrm>
                <a:prstGeom prst="rect">
                  <a:avLst/>
                </a:prstGeom>
                <a:effectLst>
                  <a:outerShdw blurRad="63500" dist="127000" dir="2700000" algn="tl" rotWithShape="0">
                    <a:srgbClr val="B1B3B3">
                      <a:alpha val="50000"/>
                    </a:srgbClr>
                  </a:outerShdw>
                </a:effectLst>
              </p:spPr>
            </p:pic>
            <p:pic>
              <p:nvPicPr>
                <p:cNvPr id="41" name="Graphic 40">
                  <a:extLst>
                    <a:ext uri="{FF2B5EF4-FFF2-40B4-BE49-F238E27FC236}">
                      <a16:creationId xmlns:a16="http://schemas.microsoft.com/office/drawing/2014/main" id="{94B73728-F653-8854-90F5-1E7D386947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0234" y="4881100"/>
                  <a:ext cx="318636" cy="441188"/>
                </a:xfrm>
                <a:prstGeom prst="rect">
                  <a:avLst/>
                </a:prstGeom>
                <a:effectLst>
                  <a:outerShdw blurRad="63500" dist="127000" dir="2700000" algn="tl" rotWithShape="0">
                    <a:srgbClr val="B1B3B3">
                      <a:alpha val="50000"/>
                    </a:srgbClr>
                  </a:outerShdw>
                </a:effectLst>
              </p:spPr>
            </p:pic>
          </p:grpSp>
          <p:sp>
            <p:nvSpPr>
              <p:cNvPr id="37" name="Title 34">
                <a:extLst>
                  <a:ext uri="{FF2B5EF4-FFF2-40B4-BE49-F238E27FC236}">
                    <a16:creationId xmlns:a16="http://schemas.microsoft.com/office/drawing/2014/main" id="{5A039F5E-9A2A-F38E-FF98-AD63DC516D3F}"/>
                  </a:ext>
                </a:extLst>
              </p:cNvPr>
              <p:cNvSpPr txBox="1">
                <a:spLocks/>
              </p:cNvSpPr>
              <p:nvPr/>
            </p:nvSpPr>
            <p:spPr>
              <a:xfrm>
                <a:off x="4198119" y="5189502"/>
                <a:ext cx="569107" cy="418593"/>
              </a:xfrm>
              <a:prstGeom prst="rect">
                <a:avLst/>
              </a:prstGeom>
            </p:spPr>
            <p:txBody>
              <a:bodyPr vert="horz" lIns="0" tIns="0" rIns="0" bIns="0" rtlCol="0" anchor="ctr">
                <a:normAutofit fontScale="97500" lnSpcReduction="10000"/>
              </a:bodyPr>
              <a:lstStyle>
                <a:lvl1pPr marL="0" algn="l" defTabSz="932555" rtl="0" eaLnBrk="1" latinLnBrk="0" hangingPunct="1">
                  <a:lnSpc>
                    <a:spcPct val="100000"/>
                  </a:lnSpc>
                  <a:spcBef>
                    <a:spcPct val="0"/>
                  </a:spcBef>
                  <a:buNone/>
                  <a:defRPr lang="en-US" sz="2999" b="0" kern="1200" cap="none" spc="-50" baseline="0">
                    <a:ln w="3175">
                      <a:noFill/>
                    </a:ln>
                    <a:gradFill>
                      <a:gsLst>
                        <a:gs pos="53000">
                          <a:schemeClr val="accent1">
                            <a:lumMod val="60000"/>
                            <a:lumOff val="40000"/>
                          </a:schemeClr>
                        </a:gs>
                        <a:gs pos="0">
                          <a:srgbClr val="0B6CFF"/>
                        </a:gs>
                      </a:gsLst>
                      <a:path path="circle">
                        <a:fillToRect r="100000" b="100000"/>
                      </a:path>
                    </a:gradFill>
                    <a:effectLst/>
                    <a:latin typeface="+mn-lt"/>
                    <a:ea typeface="Open Sans" panose="020B0606030504020204" pitchFamily="34" charset="0"/>
                    <a:cs typeface="Segoe UI" panose="020B0502040204020203" pitchFamily="34" charset="0"/>
                  </a:defRPr>
                </a:lvl1pPr>
              </a:lstStyle>
              <a:p>
                <a:pPr marL="0" marR="0" lvl="0" indent="0" algn="ctr" defTabSz="932555" rtl="0" eaLnBrk="1" fontAlgn="auto" latinLnBrk="0" hangingPunct="1">
                  <a:lnSpc>
                    <a:spcPct val="100000"/>
                  </a:lnSpc>
                  <a:spcBef>
                    <a:spcPct val="0"/>
                  </a:spcBef>
                  <a:spcAft>
                    <a:spcPts val="0"/>
                  </a:spcAft>
                  <a:buClrTx/>
                  <a:buSzTx/>
                  <a:buFontTx/>
                  <a:buNone/>
                  <a:tabLst/>
                  <a:defRPr/>
                </a:pPr>
                <a:r>
                  <a:rPr kumimoji="0" lang="en-US" sz="2999" b="0" i="0" u="none" strike="noStrike" kern="1200" cap="none" spc="-50" normalizeH="0" baseline="0" noProof="0">
                    <a:ln w="3175">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a:t>
                </a:r>
              </a:p>
            </p:txBody>
          </p:sp>
        </p:grpSp>
        <p:grpSp>
          <p:nvGrpSpPr>
            <p:cNvPr id="24" name="Group 23">
              <a:extLst>
                <a:ext uri="{FF2B5EF4-FFF2-40B4-BE49-F238E27FC236}">
                  <a16:creationId xmlns:a16="http://schemas.microsoft.com/office/drawing/2014/main" id="{135AECB2-E7C1-9214-2B98-A34478DB8A68}"/>
                </a:ext>
              </a:extLst>
            </p:cNvPr>
            <p:cNvGrpSpPr/>
            <p:nvPr/>
          </p:nvGrpSpPr>
          <p:grpSpPr>
            <a:xfrm>
              <a:off x="7205467" y="4262903"/>
              <a:ext cx="3598814" cy="1591331"/>
              <a:chOff x="7205467" y="4782996"/>
              <a:chExt cx="3598814" cy="1591331"/>
            </a:xfrm>
          </p:grpSpPr>
          <p:grpSp>
            <p:nvGrpSpPr>
              <p:cNvPr id="25" name="Group 24">
                <a:extLst>
                  <a:ext uri="{FF2B5EF4-FFF2-40B4-BE49-F238E27FC236}">
                    <a16:creationId xmlns:a16="http://schemas.microsoft.com/office/drawing/2014/main" id="{9E80E7A8-5951-3710-1F51-7D62EE736ED9}"/>
                  </a:ext>
                </a:extLst>
              </p:cNvPr>
              <p:cNvGrpSpPr/>
              <p:nvPr/>
            </p:nvGrpSpPr>
            <p:grpSpPr>
              <a:xfrm>
                <a:off x="7754030" y="4782996"/>
                <a:ext cx="3050251" cy="1591331"/>
                <a:chOff x="6054177" y="4857079"/>
                <a:chExt cx="3050251" cy="1591331"/>
              </a:xfrm>
            </p:grpSpPr>
            <p:grpSp>
              <p:nvGrpSpPr>
                <p:cNvPr id="27" name="Group 26">
                  <a:extLst>
                    <a:ext uri="{FF2B5EF4-FFF2-40B4-BE49-F238E27FC236}">
                      <a16:creationId xmlns:a16="http://schemas.microsoft.com/office/drawing/2014/main" id="{3E2963F7-323E-93C6-42E6-E3C4FB7A30A9}"/>
                    </a:ext>
                  </a:extLst>
                </p:cNvPr>
                <p:cNvGrpSpPr/>
                <p:nvPr/>
              </p:nvGrpSpPr>
              <p:grpSpPr>
                <a:xfrm>
                  <a:off x="6054177" y="4857079"/>
                  <a:ext cx="3050251" cy="1591331"/>
                  <a:chOff x="729513" y="4672955"/>
                  <a:chExt cx="3050251" cy="1591331"/>
                </a:xfrm>
              </p:grpSpPr>
              <p:sp>
                <p:nvSpPr>
                  <p:cNvPr id="31" name="Rounded Rectangle 16">
                    <a:extLst>
                      <a:ext uri="{FF2B5EF4-FFF2-40B4-BE49-F238E27FC236}">
                        <a16:creationId xmlns:a16="http://schemas.microsoft.com/office/drawing/2014/main" id="{390344A8-687D-D4E2-D4D2-07294694C0E5}"/>
                      </a:ext>
                    </a:extLst>
                  </p:cNvPr>
                  <p:cNvSpPr/>
                  <p:nvPr/>
                </p:nvSpPr>
                <p:spPr>
                  <a:xfrm>
                    <a:off x="729513" y="4672955"/>
                    <a:ext cx="3050251" cy="1190454"/>
                  </a:xfrm>
                  <a:prstGeom prst="roundRect">
                    <a:avLst>
                      <a:gd name="adj" fmla="val 9651"/>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2" name="TextBox 31">
                    <a:extLst>
                      <a:ext uri="{FF2B5EF4-FFF2-40B4-BE49-F238E27FC236}">
                        <a16:creationId xmlns:a16="http://schemas.microsoft.com/office/drawing/2014/main" id="{7BEEDA03-BCEA-2B4A-9D36-7CB03A7E4A57}"/>
                      </a:ext>
                    </a:extLst>
                  </p:cNvPr>
                  <p:cNvSpPr txBox="1"/>
                  <p:nvPr/>
                </p:nvSpPr>
                <p:spPr>
                  <a:xfrm>
                    <a:off x="729513" y="5883729"/>
                    <a:ext cx="3050251" cy="380557"/>
                  </a:xfrm>
                  <a:prstGeom prst="rect">
                    <a:avLst/>
                  </a:prstGeom>
                  <a:noFill/>
                  <a:ln>
                    <a:noFill/>
                  </a:ln>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Ecosystem</a:t>
                    </a:r>
                  </a:p>
                </p:txBody>
              </p:sp>
              <p:sp>
                <p:nvSpPr>
                  <p:cNvPr id="33" name="TextBox 32">
                    <a:extLst>
                      <a:ext uri="{FF2B5EF4-FFF2-40B4-BE49-F238E27FC236}">
                        <a16:creationId xmlns:a16="http://schemas.microsoft.com/office/drawing/2014/main" id="{21F6372A-C050-E501-1A55-2094E6ED17AE}"/>
                      </a:ext>
                    </a:extLst>
                  </p:cNvPr>
                  <p:cNvSpPr txBox="1"/>
                  <p:nvPr/>
                </p:nvSpPr>
                <p:spPr>
                  <a:xfrm>
                    <a:off x="2254536" y="5233877"/>
                    <a:ext cx="1525228" cy="663151"/>
                  </a:xfrm>
                  <a:prstGeom prst="rect">
                    <a:avLst/>
                  </a:prstGeom>
                  <a:noFill/>
                  <a:ln>
                    <a:noFill/>
                  </a:ln>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Components, tools, library vendors</a:t>
                    </a:r>
                  </a:p>
                </p:txBody>
              </p:sp>
              <p:sp>
                <p:nvSpPr>
                  <p:cNvPr id="34" name="TextBox 33">
                    <a:extLst>
                      <a:ext uri="{FF2B5EF4-FFF2-40B4-BE49-F238E27FC236}">
                        <a16:creationId xmlns:a16="http://schemas.microsoft.com/office/drawing/2014/main" id="{2CACE13D-8252-24DE-D6CE-A5A59CB33BFA}"/>
                      </a:ext>
                    </a:extLst>
                  </p:cNvPr>
                  <p:cNvSpPr txBox="1"/>
                  <p:nvPr/>
                </p:nvSpPr>
                <p:spPr>
                  <a:xfrm>
                    <a:off x="899274" y="5233877"/>
                    <a:ext cx="717237" cy="509619"/>
                  </a:xfrm>
                  <a:prstGeom prst="rect">
                    <a:avLst/>
                  </a:prstGeom>
                  <a:noFill/>
                  <a:ln>
                    <a:noFill/>
                  </a:ln>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NuGet</a:t>
                    </a:r>
                  </a:p>
                </p:txBody>
              </p:sp>
              <p:sp>
                <p:nvSpPr>
                  <p:cNvPr id="35" name="TextBox 34">
                    <a:extLst>
                      <a:ext uri="{FF2B5EF4-FFF2-40B4-BE49-F238E27FC236}">
                        <a16:creationId xmlns:a16="http://schemas.microsoft.com/office/drawing/2014/main" id="{96B57906-03DB-4D1B-F607-6A15E3256B00}"/>
                      </a:ext>
                    </a:extLst>
                  </p:cNvPr>
                  <p:cNvSpPr txBox="1"/>
                  <p:nvPr/>
                </p:nvSpPr>
                <p:spPr>
                  <a:xfrm>
                    <a:off x="1424368" y="5233877"/>
                    <a:ext cx="1137725" cy="509619"/>
                  </a:xfrm>
                  <a:prstGeom prst="rect">
                    <a:avLst/>
                  </a:prstGeom>
                  <a:noFill/>
                  <a:ln>
                    <a:noFill/>
                  </a:ln>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GitHub</a:t>
                    </a:r>
                  </a:p>
                </p:txBody>
              </p:sp>
            </p:grpSp>
            <p:pic>
              <p:nvPicPr>
                <p:cNvPr id="28" name="Graphic 27">
                  <a:extLst>
                    <a:ext uri="{FF2B5EF4-FFF2-40B4-BE49-F238E27FC236}">
                      <a16:creationId xmlns:a16="http://schemas.microsoft.com/office/drawing/2014/main" id="{C8E73109-8AE1-6018-D7B3-B496B53C7F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23152" y="5098323"/>
                  <a:ext cx="437324" cy="437324"/>
                </a:xfrm>
                <a:prstGeom prst="rect">
                  <a:avLst/>
                </a:prstGeom>
                <a:effectLst>
                  <a:outerShdw blurRad="63500" dist="127000" dir="2700000" algn="tl" rotWithShape="0">
                    <a:srgbClr val="B1B3B3">
                      <a:alpha val="50000"/>
                    </a:srgbClr>
                  </a:outerShdw>
                </a:effectLst>
              </p:spPr>
            </p:pic>
            <p:pic>
              <p:nvPicPr>
                <p:cNvPr id="29" name="Graphic 28">
                  <a:extLst>
                    <a:ext uri="{FF2B5EF4-FFF2-40B4-BE49-F238E27FC236}">
                      <a16:creationId xmlns:a16="http://schemas.microsoft.com/office/drawing/2014/main" id="{6C5E2F86-A665-925F-0498-FA2F1E09DE5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26415" y="5103036"/>
                  <a:ext cx="382959" cy="382959"/>
                </a:xfrm>
                <a:prstGeom prst="rect">
                  <a:avLst/>
                </a:prstGeom>
                <a:effectLst>
                  <a:outerShdw blurRad="63500" dist="127000" dir="2700000" algn="tl" rotWithShape="0">
                    <a:srgbClr val="B1B3B3">
                      <a:alpha val="50000"/>
                    </a:srgbClr>
                  </a:outerShdw>
                </a:effectLst>
              </p:spPr>
            </p:pic>
            <p:pic>
              <p:nvPicPr>
                <p:cNvPr id="30" name="Graphic 29">
                  <a:extLst>
                    <a:ext uri="{FF2B5EF4-FFF2-40B4-BE49-F238E27FC236}">
                      <a16:creationId xmlns:a16="http://schemas.microsoft.com/office/drawing/2014/main" id="{571EFCC2-6CA0-5CF6-476F-34E72326BA9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46034" y="5086872"/>
                  <a:ext cx="473044" cy="473044"/>
                </a:xfrm>
                <a:prstGeom prst="rect">
                  <a:avLst/>
                </a:prstGeom>
                <a:effectLst>
                  <a:outerShdw blurRad="63500" dist="127000" dir="2700000" algn="tl" rotWithShape="0">
                    <a:srgbClr val="B1B3B3">
                      <a:alpha val="50000"/>
                    </a:srgbClr>
                  </a:outerShdw>
                </a:effectLst>
              </p:spPr>
            </p:pic>
          </p:grpSp>
          <p:sp>
            <p:nvSpPr>
              <p:cNvPr id="26" name="Title 34">
                <a:extLst>
                  <a:ext uri="{FF2B5EF4-FFF2-40B4-BE49-F238E27FC236}">
                    <a16:creationId xmlns:a16="http://schemas.microsoft.com/office/drawing/2014/main" id="{20F14ED6-CE10-4BF4-B0A9-6C14E91BB0EF}"/>
                  </a:ext>
                </a:extLst>
              </p:cNvPr>
              <p:cNvSpPr txBox="1">
                <a:spLocks/>
              </p:cNvSpPr>
              <p:nvPr/>
            </p:nvSpPr>
            <p:spPr>
              <a:xfrm>
                <a:off x="7205467" y="5164718"/>
                <a:ext cx="569107" cy="418593"/>
              </a:xfrm>
              <a:prstGeom prst="rect">
                <a:avLst/>
              </a:prstGeom>
            </p:spPr>
            <p:txBody>
              <a:bodyPr vert="horz" lIns="0" tIns="0" rIns="0" bIns="0" rtlCol="0" anchor="ctr">
                <a:normAutofit fontScale="97500" lnSpcReduction="10000"/>
              </a:bodyPr>
              <a:lstStyle>
                <a:lvl1pPr marL="0" algn="l" defTabSz="932555" rtl="0" eaLnBrk="1" latinLnBrk="0" hangingPunct="1">
                  <a:lnSpc>
                    <a:spcPct val="100000"/>
                  </a:lnSpc>
                  <a:spcBef>
                    <a:spcPct val="0"/>
                  </a:spcBef>
                  <a:buNone/>
                  <a:defRPr lang="en-US" sz="2999" b="0" kern="1200" cap="none" spc="-50" baseline="0">
                    <a:ln w="3175">
                      <a:noFill/>
                    </a:ln>
                    <a:gradFill>
                      <a:gsLst>
                        <a:gs pos="53000">
                          <a:schemeClr val="accent1">
                            <a:lumMod val="60000"/>
                            <a:lumOff val="40000"/>
                          </a:schemeClr>
                        </a:gs>
                        <a:gs pos="0">
                          <a:srgbClr val="0B6CFF"/>
                        </a:gs>
                      </a:gsLst>
                      <a:path path="circle">
                        <a:fillToRect r="100000" b="100000"/>
                      </a:path>
                    </a:gradFill>
                    <a:effectLst/>
                    <a:latin typeface="+mn-lt"/>
                    <a:ea typeface="Open Sans" panose="020B0606030504020204" pitchFamily="34" charset="0"/>
                    <a:cs typeface="Segoe UI" panose="020B0502040204020203" pitchFamily="34" charset="0"/>
                  </a:defRPr>
                </a:lvl1pPr>
              </a:lstStyle>
              <a:p>
                <a:pPr marL="0" marR="0" lvl="0" indent="0" algn="ctr" defTabSz="932555" rtl="0" eaLnBrk="1" fontAlgn="auto" latinLnBrk="0" hangingPunct="1">
                  <a:lnSpc>
                    <a:spcPct val="100000"/>
                  </a:lnSpc>
                  <a:spcBef>
                    <a:spcPct val="0"/>
                  </a:spcBef>
                  <a:spcAft>
                    <a:spcPts val="0"/>
                  </a:spcAft>
                  <a:buClrTx/>
                  <a:buSzTx/>
                  <a:buFontTx/>
                  <a:buNone/>
                  <a:tabLst/>
                  <a:defRPr/>
                </a:pPr>
                <a:r>
                  <a:rPr kumimoji="0" lang="en-US" sz="2999" b="0" i="0" u="none" strike="noStrike" kern="1200" cap="none" spc="-50" normalizeH="0" baseline="0" noProof="0">
                    <a:ln w="3175">
                      <a:noFill/>
                    </a:ln>
                    <a:solidFill>
                      <a:srgbClr val="333333"/>
                    </a:solidFill>
                    <a:effectLst/>
                    <a:uLnTx/>
                    <a:uFillTx/>
                    <a:latin typeface="Calibri" panose="020F0502020204030204"/>
                    <a:ea typeface="Open Sans" panose="020B0606030504020204" pitchFamily="34" charset="0"/>
                    <a:cs typeface="Segoe UI Semibold" panose="020B0702040204020203" pitchFamily="34" charset="0"/>
                  </a:rPr>
                  <a:t>+</a:t>
                </a:r>
              </a:p>
            </p:txBody>
          </p:sp>
        </p:grpSp>
      </p:grpSp>
      <p:grpSp>
        <p:nvGrpSpPr>
          <p:cNvPr id="55" name="Group 54">
            <a:extLst>
              <a:ext uri="{FF2B5EF4-FFF2-40B4-BE49-F238E27FC236}">
                <a16:creationId xmlns:a16="http://schemas.microsoft.com/office/drawing/2014/main" id="{D748BDBF-9E0F-E3BF-9436-1D03E2AD8717}"/>
              </a:ext>
            </a:extLst>
          </p:cNvPr>
          <p:cNvGrpSpPr/>
          <p:nvPr/>
        </p:nvGrpSpPr>
        <p:grpSpPr>
          <a:xfrm>
            <a:off x="5601948" y="1577131"/>
            <a:ext cx="1208955" cy="835435"/>
            <a:chOff x="4096492" y="2748616"/>
            <a:chExt cx="906716" cy="626576"/>
          </a:xfrm>
        </p:grpSpPr>
        <p:sp>
          <p:nvSpPr>
            <p:cNvPr id="56" name="Rounded Rectangle 9">
              <a:extLst>
                <a:ext uri="{FF2B5EF4-FFF2-40B4-BE49-F238E27FC236}">
                  <a16:creationId xmlns:a16="http://schemas.microsoft.com/office/drawing/2014/main" id="{5287E244-D2DC-246F-5EA1-DC945AD4D22C}"/>
                </a:ext>
              </a:extLst>
            </p:cNvPr>
            <p:cNvSpPr/>
            <p:nvPr/>
          </p:nvSpPr>
          <p:spPr bwMode="auto">
            <a:xfrm rot="10800000" flipH="1" flipV="1">
              <a:off x="4096492" y="2748616"/>
              <a:ext cx="906716" cy="626576"/>
            </a:xfrm>
            <a:prstGeom prst="roundRect">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err="1">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97098235-FA60-E185-FFFF-251A966BB24C}"/>
                </a:ext>
              </a:extLst>
            </p:cNvPr>
            <p:cNvSpPr/>
            <p:nvPr/>
          </p:nvSpPr>
          <p:spPr>
            <a:xfrm>
              <a:off x="4162522" y="2904971"/>
              <a:ext cx="774656" cy="360098"/>
            </a:xfrm>
            <a:prstGeom prst="rect">
              <a:avLst/>
            </a:prstGeom>
            <a:no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a:t>
              </a:r>
            </a:p>
          </p:txBody>
        </p:sp>
      </p:grpSp>
    </p:spTree>
    <p:extLst>
      <p:ext uri="{BB962C8B-B14F-4D97-AF65-F5344CB8AC3E}">
        <p14:creationId xmlns:p14="http://schemas.microsoft.com/office/powerpoint/2010/main" val="107802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42" presetClass="path" presetSubtype="0" accel="50000" decel="50000" fill="hold" nodeType="withEffect">
                                  <p:stCondLst>
                                    <p:cond delay="0"/>
                                  </p:stCondLst>
                                  <p:childTnLst>
                                    <p:animMotion origin="layout" path="M 4.16667E-6 0 L 4.16667E-6 0.06366 " pathEditMode="relative" rAng="0" ptsTypes="AA">
                                      <p:cBhvr>
                                        <p:cTn id="9" dur="500" spd="-100000" fill="hold"/>
                                        <p:tgtEl>
                                          <p:spTgt spid="55"/>
                                        </p:tgtEl>
                                        <p:attrNameLst>
                                          <p:attrName>ppt_x</p:attrName>
                                          <p:attrName>ppt_y</p:attrName>
                                        </p:attrNameLst>
                                      </p:cBhvr>
                                      <p:rCtr x="0" y="3171"/>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42" presetClass="path" presetSubtype="0" accel="50000" decel="50000" fill="hold" nodeType="withEffect">
                                  <p:stCondLst>
                                    <p:cond delay="0"/>
                                  </p:stCondLst>
                                  <p:childTnLst>
                                    <p:animMotion origin="layout" path="M 4.16667E-6 0 L 4.16667E-6 0.06366 " pathEditMode="relative" rAng="0" ptsTypes="AA">
                                      <p:cBhvr>
                                        <p:cTn id="15" dur="500" spd="-100000" fill="hold"/>
                                        <p:tgtEl>
                                          <p:spTgt spid="2"/>
                                        </p:tgtEl>
                                        <p:attrNameLst>
                                          <p:attrName>ppt_x</p:attrName>
                                          <p:attrName>ppt_y</p:attrName>
                                        </p:attrNameLst>
                                      </p:cBhvr>
                                      <p:rCtr x="0" y="3171"/>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path" presetSubtype="0" accel="50000" decel="50000" fill="hold" nodeType="withEffect">
                                  <p:stCondLst>
                                    <p:cond delay="0"/>
                                  </p:stCondLst>
                                  <p:childTnLst>
                                    <p:animMotion origin="layout" path="M 4.16667E-6 0 L 4.16667E-6 0.06366 " pathEditMode="relative" rAng="0" ptsTypes="AA">
                                      <p:cBhvr>
                                        <p:cTn id="21" dur="500" spd="-100000" fill="hold"/>
                                        <p:tgtEl>
                                          <p:spTgt spid="21"/>
                                        </p:tgtEl>
                                        <p:attrNameLst>
                                          <p:attrName>ppt_x</p:attrName>
                                          <p:attrName>ppt_y</p:attrName>
                                        </p:attrNameLst>
                                      </p:cBhvr>
                                      <p:rCtr x="0" y="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5D6844-2A13-9344-1220-8BF0CE0E8BE4}"/>
              </a:ext>
            </a:extLst>
          </p:cNvPr>
          <p:cNvPicPr>
            <a:picLocks noChangeAspect="1"/>
          </p:cNvPicPr>
          <p:nvPr/>
        </p:nvPicPr>
        <p:blipFill>
          <a:blip r:embed="rId2"/>
          <a:stretch>
            <a:fillRect/>
          </a:stretch>
        </p:blipFill>
        <p:spPr>
          <a:xfrm>
            <a:off x="2137040" y="2590408"/>
            <a:ext cx="8527519" cy="3368332"/>
          </a:xfrm>
          <a:prstGeom prst="rect">
            <a:avLst/>
          </a:prstGeom>
        </p:spPr>
      </p:pic>
      <p:pic>
        <p:nvPicPr>
          <p:cNvPr id="2" name="Picture 1">
            <a:extLst>
              <a:ext uri="{FF2B5EF4-FFF2-40B4-BE49-F238E27FC236}">
                <a16:creationId xmlns:a16="http://schemas.microsoft.com/office/drawing/2014/main" id="{A02396BC-EFCB-A6A9-271E-00FA135C7758}"/>
              </a:ext>
            </a:extLst>
          </p:cNvPr>
          <p:cNvPicPr>
            <a:picLocks noChangeAspect="1"/>
          </p:cNvPicPr>
          <p:nvPr/>
        </p:nvPicPr>
        <p:blipFill>
          <a:blip r:embed="rId3"/>
          <a:stretch>
            <a:fillRect/>
          </a:stretch>
        </p:blipFill>
        <p:spPr>
          <a:xfrm>
            <a:off x="4608542" y="1291828"/>
            <a:ext cx="2766300" cy="754445"/>
          </a:xfrm>
          <a:prstGeom prst="rect">
            <a:avLst/>
          </a:prstGeom>
        </p:spPr>
      </p:pic>
    </p:spTree>
    <p:extLst>
      <p:ext uri="{BB962C8B-B14F-4D97-AF65-F5344CB8AC3E}">
        <p14:creationId xmlns:p14="http://schemas.microsoft.com/office/powerpoint/2010/main" val="17877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C1E831-40DF-B824-DF05-B2B4BD0836EC}"/>
              </a:ext>
            </a:extLst>
          </p:cNvPr>
          <p:cNvSpPr/>
          <p:nvPr/>
        </p:nvSpPr>
        <p:spPr>
          <a:xfrm>
            <a:off x="1248697" y="2477729"/>
            <a:ext cx="9674942" cy="31561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L"/>
          </a:p>
        </p:txBody>
      </p:sp>
      <p:sp>
        <p:nvSpPr>
          <p:cNvPr id="5" name="Oval 4">
            <a:extLst>
              <a:ext uri="{FF2B5EF4-FFF2-40B4-BE49-F238E27FC236}">
                <a16:creationId xmlns:a16="http://schemas.microsoft.com/office/drawing/2014/main" id="{16386659-18CE-618F-4D33-908F393F2AE3}"/>
              </a:ext>
            </a:extLst>
          </p:cNvPr>
          <p:cNvSpPr/>
          <p:nvPr/>
        </p:nvSpPr>
        <p:spPr>
          <a:xfrm>
            <a:off x="1905490" y="4079688"/>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Oval 5">
            <a:extLst>
              <a:ext uri="{FF2B5EF4-FFF2-40B4-BE49-F238E27FC236}">
                <a16:creationId xmlns:a16="http://schemas.microsoft.com/office/drawing/2014/main" id="{E520D59C-CC52-91E6-7FC6-FF80E043D161}"/>
              </a:ext>
            </a:extLst>
          </p:cNvPr>
          <p:cNvSpPr/>
          <p:nvPr/>
        </p:nvSpPr>
        <p:spPr>
          <a:xfrm>
            <a:off x="1905490" y="4803916"/>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a:extLst>
              <a:ext uri="{FF2B5EF4-FFF2-40B4-BE49-F238E27FC236}">
                <a16:creationId xmlns:a16="http://schemas.microsoft.com/office/drawing/2014/main" id="{1D85D7E8-F272-07F0-CB78-7A6E5A113526}"/>
              </a:ext>
            </a:extLst>
          </p:cNvPr>
          <p:cNvSpPr/>
          <p:nvPr/>
        </p:nvSpPr>
        <p:spPr>
          <a:xfrm>
            <a:off x="6263651" y="2631234"/>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Oval 7">
            <a:extLst>
              <a:ext uri="{FF2B5EF4-FFF2-40B4-BE49-F238E27FC236}">
                <a16:creationId xmlns:a16="http://schemas.microsoft.com/office/drawing/2014/main" id="{8D421ECB-9439-6705-EAB5-01B20ADB117B}"/>
              </a:ext>
            </a:extLst>
          </p:cNvPr>
          <p:cNvSpPr/>
          <p:nvPr/>
        </p:nvSpPr>
        <p:spPr>
          <a:xfrm>
            <a:off x="6263651" y="3355461"/>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 name="Oval 8">
            <a:extLst>
              <a:ext uri="{FF2B5EF4-FFF2-40B4-BE49-F238E27FC236}">
                <a16:creationId xmlns:a16="http://schemas.microsoft.com/office/drawing/2014/main" id="{C0F49969-56FC-26C0-DE25-B6CA0B9546DC}"/>
              </a:ext>
            </a:extLst>
          </p:cNvPr>
          <p:cNvSpPr/>
          <p:nvPr/>
        </p:nvSpPr>
        <p:spPr>
          <a:xfrm>
            <a:off x="6263651" y="4079688"/>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Oval 9">
            <a:extLst>
              <a:ext uri="{FF2B5EF4-FFF2-40B4-BE49-F238E27FC236}">
                <a16:creationId xmlns:a16="http://schemas.microsoft.com/office/drawing/2014/main" id="{12FEA094-1D52-F9FE-264C-CD8CC7E22160}"/>
              </a:ext>
            </a:extLst>
          </p:cNvPr>
          <p:cNvSpPr/>
          <p:nvPr/>
        </p:nvSpPr>
        <p:spPr>
          <a:xfrm>
            <a:off x="6263651" y="4803916"/>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33F96305-EFBF-B707-7FC2-028BECC20CB7}"/>
              </a:ext>
            </a:extLst>
          </p:cNvPr>
          <p:cNvSpPr txBox="1"/>
          <p:nvPr/>
        </p:nvSpPr>
        <p:spPr>
          <a:xfrm>
            <a:off x="6803656" y="4894443"/>
            <a:ext cx="3811413"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Resilience</a:t>
            </a:r>
          </a:p>
        </p:txBody>
      </p:sp>
      <p:sp>
        <p:nvSpPr>
          <p:cNvPr id="12" name="TextBox 11">
            <a:extLst>
              <a:ext uri="{FF2B5EF4-FFF2-40B4-BE49-F238E27FC236}">
                <a16:creationId xmlns:a16="http://schemas.microsoft.com/office/drawing/2014/main" id="{BDAB6711-E016-0EB8-F5FD-27086964EAE9}"/>
              </a:ext>
            </a:extLst>
          </p:cNvPr>
          <p:cNvSpPr txBox="1"/>
          <p:nvPr/>
        </p:nvSpPr>
        <p:spPr>
          <a:xfrm>
            <a:off x="6803656" y="4169217"/>
            <a:ext cx="3811413"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Servicing &amp; secure supply chain guidance</a:t>
            </a:r>
          </a:p>
        </p:txBody>
      </p:sp>
      <p:sp>
        <p:nvSpPr>
          <p:cNvPr id="13" name="TextBox 12">
            <a:extLst>
              <a:ext uri="{FF2B5EF4-FFF2-40B4-BE49-F238E27FC236}">
                <a16:creationId xmlns:a16="http://schemas.microsoft.com/office/drawing/2014/main" id="{BD82B6AA-7BB1-5CB7-3142-911A9C4D72FC}"/>
              </a:ext>
            </a:extLst>
          </p:cNvPr>
          <p:cNvSpPr txBox="1"/>
          <p:nvPr/>
        </p:nvSpPr>
        <p:spPr>
          <a:xfrm>
            <a:off x="6803656" y="3443991"/>
            <a:ext cx="3811413"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Quality documentation</a:t>
            </a:r>
          </a:p>
        </p:txBody>
      </p:sp>
      <p:sp>
        <p:nvSpPr>
          <p:cNvPr id="14" name="TextBox 13">
            <a:extLst>
              <a:ext uri="{FF2B5EF4-FFF2-40B4-BE49-F238E27FC236}">
                <a16:creationId xmlns:a16="http://schemas.microsoft.com/office/drawing/2014/main" id="{6AEF6952-95FE-B6C6-CFFF-201F0305BDFC}"/>
              </a:ext>
            </a:extLst>
          </p:cNvPr>
          <p:cNvSpPr txBox="1"/>
          <p:nvPr/>
        </p:nvSpPr>
        <p:spPr>
          <a:xfrm>
            <a:off x="6803656" y="2718764"/>
            <a:ext cx="3811413"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Secrets management</a:t>
            </a:r>
          </a:p>
        </p:txBody>
      </p:sp>
      <p:sp>
        <p:nvSpPr>
          <p:cNvPr id="15" name="TextBox 14">
            <a:extLst>
              <a:ext uri="{FF2B5EF4-FFF2-40B4-BE49-F238E27FC236}">
                <a16:creationId xmlns:a16="http://schemas.microsoft.com/office/drawing/2014/main" id="{4581D340-9FD0-119C-0282-9E98B44E2022}"/>
              </a:ext>
            </a:extLst>
          </p:cNvPr>
          <p:cNvSpPr txBox="1"/>
          <p:nvPr/>
        </p:nvSpPr>
        <p:spPr>
          <a:xfrm>
            <a:off x="2543662" y="4895824"/>
            <a:ext cx="3448030"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Composition</a:t>
            </a:r>
          </a:p>
        </p:txBody>
      </p:sp>
      <p:sp>
        <p:nvSpPr>
          <p:cNvPr id="16" name="TextBox 15">
            <a:extLst>
              <a:ext uri="{FF2B5EF4-FFF2-40B4-BE49-F238E27FC236}">
                <a16:creationId xmlns:a16="http://schemas.microsoft.com/office/drawing/2014/main" id="{8DC955F4-E2E2-ECFC-132B-9DDBEA7A4308}"/>
              </a:ext>
            </a:extLst>
          </p:cNvPr>
          <p:cNvSpPr txBox="1"/>
          <p:nvPr/>
        </p:nvSpPr>
        <p:spPr>
          <a:xfrm>
            <a:off x="2543662" y="4171136"/>
            <a:ext cx="3448030"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Configurable</a:t>
            </a:r>
          </a:p>
        </p:txBody>
      </p:sp>
      <p:sp>
        <p:nvSpPr>
          <p:cNvPr id="17" name="TextBox 16">
            <a:extLst>
              <a:ext uri="{FF2B5EF4-FFF2-40B4-BE49-F238E27FC236}">
                <a16:creationId xmlns:a16="http://schemas.microsoft.com/office/drawing/2014/main" id="{0C84170A-3DB2-8E99-0AEC-16670FD93B28}"/>
              </a:ext>
            </a:extLst>
          </p:cNvPr>
          <p:cNvSpPr txBox="1"/>
          <p:nvPr/>
        </p:nvSpPr>
        <p:spPr>
          <a:xfrm>
            <a:off x="2543662" y="3446449"/>
            <a:ext cx="3448030"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Health Checks</a:t>
            </a:r>
          </a:p>
        </p:txBody>
      </p:sp>
      <p:sp>
        <p:nvSpPr>
          <p:cNvPr id="18" name="TextBox 17">
            <a:extLst>
              <a:ext uri="{FF2B5EF4-FFF2-40B4-BE49-F238E27FC236}">
                <a16:creationId xmlns:a16="http://schemas.microsoft.com/office/drawing/2014/main" id="{B32F6CD2-2C73-58A4-8D31-6BA44FAF5640}"/>
              </a:ext>
            </a:extLst>
          </p:cNvPr>
          <p:cNvSpPr txBox="1"/>
          <p:nvPr/>
        </p:nvSpPr>
        <p:spPr>
          <a:xfrm>
            <a:off x="2543662" y="2718764"/>
            <a:ext cx="3448030" cy="30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Telemetry </a:t>
            </a:r>
            <a:r>
              <a:rPr kumimoji="0" lang="en-US" sz="1200" b="0" i="0" u="none" strike="noStrike" kern="1200" cap="none" spc="0" normalizeH="0" baseline="0" noProof="0" dirty="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rPr>
              <a:t>(metrics, logs, distributed tracing)</a:t>
            </a:r>
            <a:endParaRPr kumimoji="0" lang="en-US" sz="1800" b="0" i="0" u="none" strike="noStrike" kern="1200" cap="none" spc="0" normalizeH="0" baseline="0" noProof="0" dirty="0">
              <a:ln>
                <a:noFill/>
              </a:ln>
              <a:solidFill>
                <a:srgbClr val="D59D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D0D0133-1F46-1227-A6EF-49C61B29225E}"/>
              </a:ext>
            </a:extLst>
          </p:cNvPr>
          <p:cNvSpPr/>
          <p:nvPr/>
        </p:nvSpPr>
        <p:spPr>
          <a:xfrm>
            <a:off x="1905490" y="2631234"/>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0" name="Oval 19">
            <a:extLst>
              <a:ext uri="{FF2B5EF4-FFF2-40B4-BE49-F238E27FC236}">
                <a16:creationId xmlns:a16="http://schemas.microsoft.com/office/drawing/2014/main" id="{FBC147DE-9441-4B93-208C-435F2F25E4FD}"/>
              </a:ext>
            </a:extLst>
          </p:cNvPr>
          <p:cNvSpPr/>
          <p:nvPr/>
        </p:nvSpPr>
        <p:spPr>
          <a:xfrm>
            <a:off x="1905490" y="3355461"/>
            <a:ext cx="489138" cy="482664"/>
          </a:xfrm>
          <a:prstGeom prst="ellipse">
            <a:avLst/>
          </a:prstGeom>
          <a:solidFill>
            <a:schemeClr val="accent1">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6375" marR="0" lvl="0" indent="-2063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descr="Icon of a line chart">
            <a:extLst>
              <a:ext uri="{FF2B5EF4-FFF2-40B4-BE49-F238E27FC236}">
                <a16:creationId xmlns:a16="http://schemas.microsoft.com/office/drawing/2014/main" id="{9851F7D7-8080-FE5A-E38B-427987EC368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13969" y="2758251"/>
            <a:ext cx="272180" cy="228630"/>
          </a:xfrm>
          <a:prstGeom prst="rect">
            <a:avLst/>
          </a:prstGeom>
        </p:spPr>
      </p:pic>
      <p:sp>
        <p:nvSpPr>
          <p:cNvPr id="22" name="Freeform 83">
            <a:extLst>
              <a:ext uri="{FF2B5EF4-FFF2-40B4-BE49-F238E27FC236}">
                <a16:creationId xmlns:a16="http://schemas.microsoft.com/office/drawing/2014/main" id="{056F13D0-0217-5119-08F7-A2EDFFF1A45A}"/>
              </a:ext>
              <a:ext uri="{C183D7F6-B498-43B3-948B-1728B52AA6E4}">
                <adec:decorative xmlns:adec="http://schemas.microsoft.com/office/drawing/2017/decorative" val="1"/>
              </a:ext>
            </a:extLst>
          </p:cNvPr>
          <p:cNvSpPr>
            <a:spLocks/>
          </p:cNvSpPr>
          <p:nvPr/>
        </p:nvSpPr>
        <p:spPr bwMode="auto">
          <a:xfrm>
            <a:off x="6389703" y="3451113"/>
            <a:ext cx="237032" cy="307893"/>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23" name="Straight Connector 22">
            <a:extLst>
              <a:ext uri="{FF2B5EF4-FFF2-40B4-BE49-F238E27FC236}">
                <a16:creationId xmlns:a16="http://schemas.microsoft.com/office/drawing/2014/main" id="{D2D94A72-FD70-9805-2B3D-BEDEA120005D}"/>
              </a:ext>
            </a:extLst>
          </p:cNvPr>
          <p:cNvCxnSpPr>
            <a:cxnSpLocks/>
          </p:cNvCxnSpPr>
          <p:nvPr/>
        </p:nvCxnSpPr>
        <p:spPr>
          <a:xfrm>
            <a:off x="2655132" y="3225832"/>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4" name="Group 23" descr="Icon of a checklist">
            <a:extLst>
              <a:ext uri="{FF2B5EF4-FFF2-40B4-BE49-F238E27FC236}">
                <a16:creationId xmlns:a16="http://schemas.microsoft.com/office/drawing/2014/main" id="{F562020D-7868-74FA-F88B-7A8F6499D2FD}"/>
              </a:ext>
              <a:ext uri="{C183D7F6-B498-43B3-948B-1728B52AA6E4}">
                <adec:decorative xmlns:adec="http://schemas.microsoft.com/office/drawing/2017/decorative" val="0"/>
              </a:ext>
            </a:extLst>
          </p:cNvPr>
          <p:cNvGrpSpPr/>
          <p:nvPr/>
        </p:nvGrpSpPr>
        <p:grpSpPr>
          <a:xfrm>
            <a:off x="2032764" y="3446449"/>
            <a:ext cx="234592" cy="306160"/>
            <a:chOff x="7378413" y="8721795"/>
            <a:chExt cx="326780" cy="389734"/>
          </a:xfrm>
        </p:grpSpPr>
        <p:sp>
          <p:nvSpPr>
            <p:cNvPr id="37" name="Freeform 39">
              <a:extLst>
                <a:ext uri="{FF2B5EF4-FFF2-40B4-BE49-F238E27FC236}">
                  <a16:creationId xmlns:a16="http://schemas.microsoft.com/office/drawing/2014/main" id="{FC746739-2096-5684-5440-677AB6D0CFBE}"/>
                </a:ext>
                <a:ext uri="{C183D7F6-B498-43B3-948B-1728B52AA6E4}">
                  <adec:decorative xmlns:adec="http://schemas.microsoft.com/office/drawing/2017/decorative" val="1"/>
                </a:ext>
              </a:extLst>
            </p:cNvPr>
            <p:cNvSpPr>
              <a:spLocks/>
            </p:cNvSpPr>
            <p:nvPr/>
          </p:nvSpPr>
          <p:spPr bwMode="auto">
            <a:xfrm>
              <a:off x="7378413" y="8725016"/>
              <a:ext cx="326780" cy="386513"/>
            </a:xfrm>
            <a:custGeom>
              <a:avLst/>
              <a:gdLst>
                <a:gd name="T0" fmla="*/ 876 w 914"/>
                <a:gd name="T1" fmla="*/ 1087 h 1087"/>
                <a:gd name="T2" fmla="*/ 38 w 914"/>
                <a:gd name="T3" fmla="*/ 1087 h 1087"/>
                <a:gd name="T4" fmla="*/ 0 w 914"/>
                <a:gd name="T5" fmla="*/ 1049 h 1087"/>
                <a:gd name="T6" fmla="*/ 0 w 914"/>
                <a:gd name="T7" fmla="*/ 38 h 1087"/>
                <a:gd name="T8" fmla="*/ 38 w 914"/>
                <a:gd name="T9" fmla="*/ 0 h 1087"/>
                <a:gd name="T10" fmla="*/ 355 w 914"/>
                <a:gd name="T11" fmla="*/ 0 h 1087"/>
                <a:gd name="T12" fmla="*/ 373 w 914"/>
                <a:gd name="T13" fmla="*/ 18 h 1087"/>
                <a:gd name="T14" fmla="*/ 355 w 914"/>
                <a:gd name="T15" fmla="*/ 36 h 1087"/>
                <a:gd name="T16" fmla="*/ 38 w 914"/>
                <a:gd name="T17" fmla="*/ 36 h 1087"/>
                <a:gd name="T18" fmla="*/ 36 w 914"/>
                <a:gd name="T19" fmla="*/ 38 h 1087"/>
                <a:gd name="T20" fmla="*/ 36 w 914"/>
                <a:gd name="T21" fmla="*/ 1049 h 1087"/>
                <a:gd name="T22" fmla="*/ 38 w 914"/>
                <a:gd name="T23" fmla="*/ 1051 h 1087"/>
                <a:gd name="T24" fmla="*/ 876 w 914"/>
                <a:gd name="T25" fmla="*/ 1051 h 1087"/>
                <a:gd name="T26" fmla="*/ 878 w 914"/>
                <a:gd name="T27" fmla="*/ 1049 h 1087"/>
                <a:gd name="T28" fmla="*/ 878 w 914"/>
                <a:gd name="T29" fmla="*/ 38 h 1087"/>
                <a:gd name="T30" fmla="*/ 876 w 914"/>
                <a:gd name="T31" fmla="*/ 36 h 1087"/>
                <a:gd name="T32" fmla="*/ 561 w 914"/>
                <a:gd name="T33" fmla="*/ 36 h 1087"/>
                <a:gd name="T34" fmla="*/ 543 w 914"/>
                <a:gd name="T35" fmla="*/ 18 h 1087"/>
                <a:gd name="T36" fmla="*/ 561 w 914"/>
                <a:gd name="T37" fmla="*/ 0 h 1087"/>
                <a:gd name="T38" fmla="*/ 876 w 914"/>
                <a:gd name="T39" fmla="*/ 0 h 1087"/>
                <a:gd name="T40" fmla="*/ 914 w 914"/>
                <a:gd name="T41" fmla="*/ 38 h 1087"/>
                <a:gd name="T42" fmla="*/ 914 w 914"/>
                <a:gd name="T43" fmla="*/ 1049 h 1087"/>
                <a:gd name="T44" fmla="*/ 876 w 914"/>
                <a:gd name="T45"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1087">
                  <a:moveTo>
                    <a:pt x="876" y="1087"/>
                  </a:moveTo>
                  <a:cubicBezTo>
                    <a:pt x="38" y="1087"/>
                    <a:pt x="38" y="1087"/>
                    <a:pt x="38" y="1087"/>
                  </a:cubicBezTo>
                  <a:cubicBezTo>
                    <a:pt x="17" y="1087"/>
                    <a:pt x="0" y="1070"/>
                    <a:pt x="0" y="1049"/>
                  </a:cubicBezTo>
                  <a:cubicBezTo>
                    <a:pt x="0" y="38"/>
                    <a:pt x="0" y="38"/>
                    <a:pt x="0" y="38"/>
                  </a:cubicBezTo>
                  <a:cubicBezTo>
                    <a:pt x="0" y="17"/>
                    <a:pt x="17" y="0"/>
                    <a:pt x="38" y="0"/>
                  </a:cubicBezTo>
                  <a:cubicBezTo>
                    <a:pt x="355" y="0"/>
                    <a:pt x="355" y="0"/>
                    <a:pt x="355" y="0"/>
                  </a:cubicBezTo>
                  <a:cubicBezTo>
                    <a:pt x="365" y="0"/>
                    <a:pt x="373" y="8"/>
                    <a:pt x="373" y="18"/>
                  </a:cubicBezTo>
                  <a:cubicBezTo>
                    <a:pt x="373" y="28"/>
                    <a:pt x="365" y="36"/>
                    <a:pt x="355" y="36"/>
                  </a:cubicBezTo>
                  <a:cubicBezTo>
                    <a:pt x="38" y="36"/>
                    <a:pt x="38" y="36"/>
                    <a:pt x="38" y="36"/>
                  </a:cubicBezTo>
                  <a:cubicBezTo>
                    <a:pt x="37" y="36"/>
                    <a:pt x="36" y="37"/>
                    <a:pt x="36" y="38"/>
                  </a:cubicBezTo>
                  <a:cubicBezTo>
                    <a:pt x="36" y="1049"/>
                    <a:pt x="36" y="1049"/>
                    <a:pt x="36" y="1049"/>
                  </a:cubicBezTo>
                  <a:cubicBezTo>
                    <a:pt x="36" y="1050"/>
                    <a:pt x="37" y="1051"/>
                    <a:pt x="38" y="1051"/>
                  </a:cubicBezTo>
                  <a:cubicBezTo>
                    <a:pt x="876" y="1051"/>
                    <a:pt x="876" y="1051"/>
                    <a:pt x="876" y="1051"/>
                  </a:cubicBezTo>
                  <a:cubicBezTo>
                    <a:pt x="877" y="1051"/>
                    <a:pt x="878" y="1050"/>
                    <a:pt x="878" y="1049"/>
                  </a:cubicBezTo>
                  <a:cubicBezTo>
                    <a:pt x="878" y="38"/>
                    <a:pt x="878" y="38"/>
                    <a:pt x="878" y="38"/>
                  </a:cubicBezTo>
                  <a:cubicBezTo>
                    <a:pt x="878" y="37"/>
                    <a:pt x="877" y="36"/>
                    <a:pt x="876" y="36"/>
                  </a:cubicBezTo>
                  <a:cubicBezTo>
                    <a:pt x="561" y="36"/>
                    <a:pt x="561" y="36"/>
                    <a:pt x="561" y="36"/>
                  </a:cubicBezTo>
                  <a:cubicBezTo>
                    <a:pt x="551" y="36"/>
                    <a:pt x="543" y="28"/>
                    <a:pt x="543" y="18"/>
                  </a:cubicBezTo>
                  <a:cubicBezTo>
                    <a:pt x="543" y="8"/>
                    <a:pt x="551" y="0"/>
                    <a:pt x="561" y="0"/>
                  </a:cubicBezTo>
                  <a:cubicBezTo>
                    <a:pt x="876" y="0"/>
                    <a:pt x="876" y="0"/>
                    <a:pt x="876" y="0"/>
                  </a:cubicBezTo>
                  <a:cubicBezTo>
                    <a:pt x="897" y="0"/>
                    <a:pt x="914" y="17"/>
                    <a:pt x="914" y="38"/>
                  </a:cubicBezTo>
                  <a:cubicBezTo>
                    <a:pt x="914" y="1049"/>
                    <a:pt x="914" y="1049"/>
                    <a:pt x="914" y="1049"/>
                  </a:cubicBezTo>
                  <a:cubicBezTo>
                    <a:pt x="914" y="1070"/>
                    <a:pt x="897" y="1087"/>
                    <a:pt x="876" y="10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8" name="Freeform 40">
              <a:extLst>
                <a:ext uri="{FF2B5EF4-FFF2-40B4-BE49-F238E27FC236}">
                  <a16:creationId xmlns:a16="http://schemas.microsoft.com/office/drawing/2014/main" id="{6E5FF14A-E986-4E1B-DCCE-B29E06D3BD0B}"/>
                </a:ext>
                <a:ext uri="{C183D7F6-B498-43B3-948B-1728B52AA6E4}">
                  <adec:decorative xmlns:adec="http://schemas.microsoft.com/office/drawing/2017/decorative" val="1"/>
                </a:ext>
              </a:extLst>
            </p:cNvPr>
            <p:cNvSpPr>
              <a:spLocks/>
            </p:cNvSpPr>
            <p:nvPr/>
          </p:nvSpPr>
          <p:spPr bwMode="auto">
            <a:xfrm>
              <a:off x="7405059" y="8760446"/>
              <a:ext cx="273488" cy="329122"/>
            </a:xfrm>
            <a:custGeom>
              <a:avLst/>
              <a:gdLst>
                <a:gd name="T0" fmla="*/ 727 w 765"/>
                <a:gd name="T1" fmla="*/ 925 h 925"/>
                <a:gd name="T2" fmla="*/ 38 w 765"/>
                <a:gd name="T3" fmla="*/ 925 h 925"/>
                <a:gd name="T4" fmla="*/ 0 w 765"/>
                <a:gd name="T5" fmla="*/ 887 h 925"/>
                <a:gd name="T6" fmla="*/ 0 w 765"/>
                <a:gd name="T7" fmla="*/ 38 h 925"/>
                <a:gd name="T8" fmla="*/ 38 w 765"/>
                <a:gd name="T9" fmla="*/ 0 h 925"/>
                <a:gd name="T10" fmla="*/ 115 w 765"/>
                <a:gd name="T11" fmla="*/ 0 h 925"/>
                <a:gd name="T12" fmla="*/ 133 w 765"/>
                <a:gd name="T13" fmla="*/ 18 h 925"/>
                <a:gd name="T14" fmla="*/ 115 w 765"/>
                <a:gd name="T15" fmla="*/ 36 h 925"/>
                <a:gd name="T16" fmla="*/ 38 w 765"/>
                <a:gd name="T17" fmla="*/ 36 h 925"/>
                <a:gd name="T18" fmla="*/ 36 w 765"/>
                <a:gd name="T19" fmla="*/ 38 h 925"/>
                <a:gd name="T20" fmla="*/ 36 w 765"/>
                <a:gd name="T21" fmla="*/ 887 h 925"/>
                <a:gd name="T22" fmla="*/ 38 w 765"/>
                <a:gd name="T23" fmla="*/ 889 h 925"/>
                <a:gd name="T24" fmla="*/ 727 w 765"/>
                <a:gd name="T25" fmla="*/ 889 h 925"/>
                <a:gd name="T26" fmla="*/ 729 w 765"/>
                <a:gd name="T27" fmla="*/ 887 h 925"/>
                <a:gd name="T28" fmla="*/ 729 w 765"/>
                <a:gd name="T29" fmla="*/ 38 h 925"/>
                <a:gd name="T30" fmla="*/ 727 w 765"/>
                <a:gd name="T31" fmla="*/ 36 h 925"/>
                <a:gd name="T32" fmla="*/ 655 w 765"/>
                <a:gd name="T33" fmla="*/ 36 h 925"/>
                <a:gd name="T34" fmla="*/ 637 w 765"/>
                <a:gd name="T35" fmla="*/ 18 h 925"/>
                <a:gd name="T36" fmla="*/ 655 w 765"/>
                <a:gd name="T37" fmla="*/ 0 h 925"/>
                <a:gd name="T38" fmla="*/ 727 w 765"/>
                <a:gd name="T39" fmla="*/ 0 h 925"/>
                <a:gd name="T40" fmla="*/ 765 w 765"/>
                <a:gd name="T41" fmla="*/ 38 h 925"/>
                <a:gd name="T42" fmla="*/ 765 w 765"/>
                <a:gd name="T43" fmla="*/ 887 h 925"/>
                <a:gd name="T44" fmla="*/ 727 w 765"/>
                <a:gd name="T45" fmla="*/ 925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5" h="925">
                  <a:moveTo>
                    <a:pt x="727" y="925"/>
                  </a:moveTo>
                  <a:cubicBezTo>
                    <a:pt x="38" y="925"/>
                    <a:pt x="38" y="925"/>
                    <a:pt x="38" y="925"/>
                  </a:cubicBezTo>
                  <a:cubicBezTo>
                    <a:pt x="17" y="925"/>
                    <a:pt x="0" y="908"/>
                    <a:pt x="0" y="887"/>
                  </a:cubicBezTo>
                  <a:cubicBezTo>
                    <a:pt x="0" y="38"/>
                    <a:pt x="0" y="38"/>
                    <a:pt x="0" y="38"/>
                  </a:cubicBezTo>
                  <a:cubicBezTo>
                    <a:pt x="0" y="17"/>
                    <a:pt x="17" y="0"/>
                    <a:pt x="38" y="0"/>
                  </a:cubicBezTo>
                  <a:cubicBezTo>
                    <a:pt x="115" y="0"/>
                    <a:pt x="115" y="0"/>
                    <a:pt x="115" y="0"/>
                  </a:cubicBezTo>
                  <a:cubicBezTo>
                    <a:pt x="125" y="0"/>
                    <a:pt x="133" y="8"/>
                    <a:pt x="133" y="18"/>
                  </a:cubicBezTo>
                  <a:cubicBezTo>
                    <a:pt x="133" y="28"/>
                    <a:pt x="125" y="36"/>
                    <a:pt x="115" y="36"/>
                  </a:cubicBezTo>
                  <a:cubicBezTo>
                    <a:pt x="38" y="36"/>
                    <a:pt x="38" y="36"/>
                    <a:pt x="38" y="36"/>
                  </a:cubicBezTo>
                  <a:cubicBezTo>
                    <a:pt x="37" y="36"/>
                    <a:pt x="36" y="37"/>
                    <a:pt x="36" y="38"/>
                  </a:cubicBezTo>
                  <a:cubicBezTo>
                    <a:pt x="36" y="887"/>
                    <a:pt x="36" y="887"/>
                    <a:pt x="36" y="887"/>
                  </a:cubicBezTo>
                  <a:cubicBezTo>
                    <a:pt x="36" y="888"/>
                    <a:pt x="37" y="889"/>
                    <a:pt x="38" y="889"/>
                  </a:cubicBezTo>
                  <a:cubicBezTo>
                    <a:pt x="727" y="889"/>
                    <a:pt x="727" y="889"/>
                    <a:pt x="727" y="889"/>
                  </a:cubicBezTo>
                  <a:cubicBezTo>
                    <a:pt x="728" y="889"/>
                    <a:pt x="729" y="888"/>
                    <a:pt x="729" y="887"/>
                  </a:cubicBezTo>
                  <a:cubicBezTo>
                    <a:pt x="729" y="38"/>
                    <a:pt x="729" y="38"/>
                    <a:pt x="729" y="38"/>
                  </a:cubicBezTo>
                  <a:cubicBezTo>
                    <a:pt x="729" y="37"/>
                    <a:pt x="728" y="36"/>
                    <a:pt x="727" y="36"/>
                  </a:cubicBezTo>
                  <a:cubicBezTo>
                    <a:pt x="655" y="36"/>
                    <a:pt x="655" y="36"/>
                    <a:pt x="655" y="36"/>
                  </a:cubicBezTo>
                  <a:cubicBezTo>
                    <a:pt x="645" y="36"/>
                    <a:pt x="637" y="28"/>
                    <a:pt x="637" y="18"/>
                  </a:cubicBezTo>
                  <a:cubicBezTo>
                    <a:pt x="637" y="8"/>
                    <a:pt x="645" y="0"/>
                    <a:pt x="655" y="0"/>
                  </a:cubicBezTo>
                  <a:cubicBezTo>
                    <a:pt x="727" y="0"/>
                    <a:pt x="727" y="0"/>
                    <a:pt x="727" y="0"/>
                  </a:cubicBezTo>
                  <a:cubicBezTo>
                    <a:pt x="748" y="0"/>
                    <a:pt x="765" y="17"/>
                    <a:pt x="765" y="38"/>
                  </a:cubicBezTo>
                  <a:cubicBezTo>
                    <a:pt x="765" y="887"/>
                    <a:pt x="765" y="887"/>
                    <a:pt x="765" y="887"/>
                  </a:cubicBezTo>
                  <a:cubicBezTo>
                    <a:pt x="765" y="908"/>
                    <a:pt x="748" y="925"/>
                    <a:pt x="727" y="9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9" name="Freeform 41">
              <a:extLst>
                <a:ext uri="{FF2B5EF4-FFF2-40B4-BE49-F238E27FC236}">
                  <a16:creationId xmlns:a16="http://schemas.microsoft.com/office/drawing/2014/main" id="{99CF663F-449E-BC14-2326-48E072E07A79}"/>
                </a:ext>
                <a:ext uri="{C183D7F6-B498-43B3-948B-1728B52AA6E4}">
                  <adec:decorative xmlns:adec="http://schemas.microsoft.com/office/drawing/2017/decorative" val="1"/>
                </a:ext>
              </a:extLst>
            </p:cNvPr>
            <p:cNvSpPr>
              <a:spLocks noEditPoints="1"/>
            </p:cNvSpPr>
            <p:nvPr/>
          </p:nvSpPr>
          <p:spPr bwMode="auto">
            <a:xfrm>
              <a:off x="7434926" y="8815788"/>
              <a:ext cx="55342" cy="55049"/>
            </a:xfrm>
            <a:custGeom>
              <a:avLst/>
              <a:gdLst>
                <a:gd name="T0" fmla="*/ 117 w 155"/>
                <a:gd name="T1" fmla="*/ 0 h 155"/>
                <a:gd name="T2" fmla="*/ 38 w 155"/>
                <a:gd name="T3" fmla="*/ 0 h 155"/>
                <a:gd name="T4" fmla="*/ 0 w 155"/>
                <a:gd name="T5" fmla="*/ 38 h 155"/>
                <a:gd name="T6" fmla="*/ 0 w 155"/>
                <a:gd name="T7" fmla="*/ 117 h 155"/>
                <a:gd name="T8" fmla="*/ 38 w 155"/>
                <a:gd name="T9" fmla="*/ 155 h 155"/>
                <a:gd name="T10" fmla="*/ 117 w 155"/>
                <a:gd name="T11" fmla="*/ 155 h 155"/>
                <a:gd name="T12" fmla="*/ 155 w 155"/>
                <a:gd name="T13" fmla="*/ 117 h 155"/>
                <a:gd name="T14" fmla="*/ 155 w 155"/>
                <a:gd name="T15" fmla="*/ 38 h 155"/>
                <a:gd name="T16" fmla="*/ 117 w 155"/>
                <a:gd name="T17" fmla="*/ 0 h 155"/>
                <a:gd name="T18" fmla="*/ 119 w 155"/>
                <a:gd name="T19" fmla="*/ 117 h 155"/>
                <a:gd name="T20" fmla="*/ 117 w 155"/>
                <a:gd name="T21" fmla="*/ 119 h 155"/>
                <a:gd name="T22" fmla="*/ 38 w 155"/>
                <a:gd name="T23" fmla="*/ 119 h 155"/>
                <a:gd name="T24" fmla="*/ 36 w 155"/>
                <a:gd name="T25" fmla="*/ 117 h 155"/>
                <a:gd name="T26" fmla="*/ 36 w 155"/>
                <a:gd name="T27" fmla="*/ 38 h 155"/>
                <a:gd name="T28" fmla="*/ 38 w 155"/>
                <a:gd name="T29" fmla="*/ 36 h 155"/>
                <a:gd name="T30" fmla="*/ 117 w 155"/>
                <a:gd name="T31" fmla="*/ 36 h 155"/>
                <a:gd name="T32" fmla="*/ 119 w 155"/>
                <a:gd name="T33" fmla="*/ 38 h 155"/>
                <a:gd name="T34" fmla="*/ 119 w 155"/>
                <a:gd name="T35" fmla="*/ 11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55">
                  <a:moveTo>
                    <a:pt x="117" y="0"/>
                  </a:moveTo>
                  <a:cubicBezTo>
                    <a:pt x="38" y="0"/>
                    <a:pt x="38" y="0"/>
                    <a:pt x="38" y="0"/>
                  </a:cubicBezTo>
                  <a:cubicBezTo>
                    <a:pt x="17" y="0"/>
                    <a:pt x="0" y="17"/>
                    <a:pt x="0" y="38"/>
                  </a:cubicBezTo>
                  <a:cubicBezTo>
                    <a:pt x="0" y="117"/>
                    <a:pt x="0" y="117"/>
                    <a:pt x="0" y="117"/>
                  </a:cubicBezTo>
                  <a:cubicBezTo>
                    <a:pt x="0" y="138"/>
                    <a:pt x="17" y="155"/>
                    <a:pt x="38" y="155"/>
                  </a:cubicBezTo>
                  <a:cubicBezTo>
                    <a:pt x="117" y="155"/>
                    <a:pt x="117" y="155"/>
                    <a:pt x="117" y="155"/>
                  </a:cubicBezTo>
                  <a:cubicBezTo>
                    <a:pt x="138" y="155"/>
                    <a:pt x="155" y="138"/>
                    <a:pt x="155" y="117"/>
                  </a:cubicBezTo>
                  <a:cubicBezTo>
                    <a:pt x="155" y="38"/>
                    <a:pt x="155" y="38"/>
                    <a:pt x="155" y="38"/>
                  </a:cubicBezTo>
                  <a:cubicBezTo>
                    <a:pt x="155" y="17"/>
                    <a:pt x="138" y="0"/>
                    <a:pt x="117" y="0"/>
                  </a:cubicBezTo>
                  <a:close/>
                  <a:moveTo>
                    <a:pt x="119" y="117"/>
                  </a:moveTo>
                  <a:cubicBezTo>
                    <a:pt x="119" y="118"/>
                    <a:pt x="118" y="119"/>
                    <a:pt x="117" y="119"/>
                  </a:cubicBezTo>
                  <a:cubicBezTo>
                    <a:pt x="38" y="119"/>
                    <a:pt x="38" y="119"/>
                    <a:pt x="38" y="119"/>
                  </a:cubicBezTo>
                  <a:cubicBezTo>
                    <a:pt x="37" y="119"/>
                    <a:pt x="36" y="118"/>
                    <a:pt x="36" y="117"/>
                  </a:cubicBezTo>
                  <a:cubicBezTo>
                    <a:pt x="36" y="38"/>
                    <a:pt x="36" y="38"/>
                    <a:pt x="36" y="38"/>
                  </a:cubicBezTo>
                  <a:cubicBezTo>
                    <a:pt x="36" y="37"/>
                    <a:pt x="37" y="36"/>
                    <a:pt x="38" y="36"/>
                  </a:cubicBezTo>
                  <a:cubicBezTo>
                    <a:pt x="117" y="36"/>
                    <a:pt x="117" y="36"/>
                    <a:pt x="117" y="36"/>
                  </a:cubicBezTo>
                  <a:cubicBezTo>
                    <a:pt x="118" y="36"/>
                    <a:pt x="119" y="37"/>
                    <a:pt x="119" y="38"/>
                  </a:cubicBezTo>
                  <a:lnTo>
                    <a:pt x="119"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0" name="Freeform 42">
              <a:extLst>
                <a:ext uri="{FF2B5EF4-FFF2-40B4-BE49-F238E27FC236}">
                  <a16:creationId xmlns:a16="http://schemas.microsoft.com/office/drawing/2014/main" id="{67897318-BA97-3F59-CE08-CDC94EF89A38}"/>
                </a:ext>
                <a:ext uri="{C183D7F6-B498-43B3-948B-1728B52AA6E4}">
                  <adec:decorative xmlns:adec="http://schemas.microsoft.com/office/drawing/2017/decorative" val="1"/>
                </a:ext>
              </a:extLst>
            </p:cNvPr>
            <p:cNvSpPr>
              <a:spLocks noEditPoints="1"/>
            </p:cNvSpPr>
            <p:nvPr/>
          </p:nvSpPr>
          <p:spPr bwMode="auto">
            <a:xfrm>
              <a:off x="7434926" y="8880500"/>
              <a:ext cx="55342" cy="55049"/>
            </a:xfrm>
            <a:custGeom>
              <a:avLst/>
              <a:gdLst>
                <a:gd name="T0" fmla="*/ 117 w 155"/>
                <a:gd name="T1" fmla="*/ 0 h 155"/>
                <a:gd name="T2" fmla="*/ 38 w 155"/>
                <a:gd name="T3" fmla="*/ 0 h 155"/>
                <a:gd name="T4" fmla="*/ 0 w 155"/>
                <a:gd name="T5" fmla="*/ 38 h 155"/>
                <a:gd name="T6" fmla="*/ 0 w 155"/>
                <a:gd name="T7" fmla="*/ 117 h 155"/>
                <a:gd name="T8" fmla="*/ 38 w 155"/>
                <a:gd name="T9" fmla="*/ 155 h 155"/>
                <a:gd name="T10" fmla="*/ 117 w 155"/>
                <a:gd name="T11" fmla="*/ 155 h 155"/>
                <a:gd name="T12" fmla="*/ 155 w 155"/>
                <a:gd name="T13" fmla="*/ 117 h 155"/>
                <a:gd name="T14" fmla="*/ 155 w 155"/>
                <a:gd name="T15" fmla="*/ 38 h 155"/>
                <a:gd name="T16" fmla="*/ 117 w 155"/>
                <a:gd name="T17" fmla="*/ 0 h 155"/>
                <a:gd name="T18" fmla="*/ 119 w 155"/>
                <a:gd name="T19" fmla="*/ 117 h 155"/>
                <a:gd name="T20" fmla="*/ 117 w 155"/>
                <a:gd name="T21" fmla="*/ 119 h 155"/>
                <a:gd name="T22" fmla="*/ 38 w 155"/>
                <a:gd name="T23" fmla="*/ 119 h 155"/>
                <a:gd name="T24" fmla="*/ 36 w 155"/>
                <a:gd name="T25" fmla="*/ 117 h 155"/>
                <a:gd name="T26" fmla="*/ 36 w 155"/>
                <a:gd name="T27" fmla="*/ 38 h 155"/>
                <a:gd name="T28" fmla="*/ 38 w 155"/>
                <a:gd name="T29" fmla="*/ 36 h 155"/>
                <a:gd name="T30" fmla="*/ 117 w 155"/>
                <a:gd name="T31" fmla="*/ 36 h 155"/>
                <a:gd name="T32" fmla="*/ 119 w 155"/>
                <a:gd name="T33" fmla="*/ 38 h 155"/>
                <a:gd name="T34" fmla="*/ 119 w 155"/>
                <a:gd name="T35" fmla="*/ 11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55">
                  <a:moveTo>
                    <a:pt x="117" y="0"/>
                  </a:moveTo>
                  <a:cubicBezTo>
                    <a:pt x="38" y="0"/>
                    <a:pt x="38" y="0"/>
                    <a:pt x="38" y="0"/>
                  </a:cubicBezTo>
                  <a:cubicBezTo>
                    <a:pt x="17" y="0"/>
                    <a:pt x="0" y="17"/>
                    <a:pt x="0" y="38"/>
                  </a:cubicBezTo>
                  <a:cubicBezTo>
                    <a:pt x="0" y="117"/>
                    <a:pt x="0" y="117"/>
                    <a:pt x="0" y="117"/>
                  </a:cubicBezTo>
                  <a:cubicBezTo>
                    <a:pt x="0" y="138"/>
                    <a:pt x="17" y="155"/>
                    <a:pt x="38" y="155"/>
                  </a:cubicBezTo>
                  <a:cubicBezTo>
                    <a:pt x="117" y="155"/>
                    <a:pt x="117" y="155"/>
                    <a:pt x="117" y="155"/>
                  </a:cubicBezTo>
                  <a:cubicBezTo>
                    <a:pt x="138" y="155"/>
                    <a:pt x="155" y="138"/>
                    <a:pt x="155" y="117"/>
                  </a:cubicBezTo>
                  <a:cubicBezTo>
                    <a:pt x="155" y="38"/>
                    <a:pt x="155" y="38"/>
                    <a:pt x="155" y="38"/>
                  </a:cubicBezTo>
                  <a:cubicBezTo>
                    <a:pt x="155" y="17"/>
                    <a:pt x="138" y="0"/>
                    <a:pt x="117" y="0"/>
                  </a:cubicBezTo>
                  <a:close/>
                  <a:moveTo>
                    <a:pt x="119" y="117"/>
                  </a:moveTo>
                  <a:cubicBezTo>
                    <a:pt x="119" y="118"/>
                    <a:pt x="118" y="119"/>
                    <a:pt x="117" y="119"/>
                  </a:cubicBezTo>
                  <a:cubicBezTo>
                    <a:pt x="38" y="119"/>
                    <a:pt x="38" y="119"/>
                    <a:pt x="38" y="119"/>
                  </a:cubicBezTo>
                  <a:cubicBezTo>
                    <a:pt x="37" y="119"/>
                    <a:pt x="36" y="118"/>
                    <a:pt x="36" y="117"/>
                  </a:cubicBezTo>
                  <a:cubicBezTo>
                    <a:pt x="36" y="38"/>
                    <a:pt x="36" y="38"/>
                    <a:pt x="36" y="38"/>
                  </a:cubicBezTo>
                  <a:cubicBezTo>
                    <a:pt x="36" y="37"/>
                    <a:pt x="37" y="36"/>
                    <a:pt x="38" y="36"/>
                  </a:cubicBezTo>
                  <a:cubicBezTo>
                    <a:pt x="117" y="36"/>
                    <a:pt x="117" y="36"/>
                    <a:pt x="117" y="36"/>
                  </a:cubicBezTo>
                  <a:cubicBezTo>
                    <a:pt x="118" y="36"/>
                    <a:pt x="119" y="37"/>
                    <a:pt x="119" y="38"/>
                  </a:cubicBezTo>
                  <a:lnTo>
                    <a:pt x="119"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1" name="Freeform 43">
              <a:extLst>
                <a:ext uri="{FF2B5EF4-FFF2-40B4-BE49-F238E27FC236}">
                  <a16:creationId xmlns:a16="http://schemas.microsoft.com/office/drawing/2014/main" id="{36BE995E-16D1-45CB-B732-728E4DB14BD6}"/>
                </a:ext>
                <a:ext uri="{C183D7F6-B498-43B3-948B-1728B52AA6E4}">
                  <adec:decorative xmlns:adec="http://schemas.microsoft.com/office/drawing/2017/decorative" val="1"/>
                </a:ext>
              </a:extLst>
            </p:cNvPr>
            <p:cNvSpPr>
              <a:spLocks noEditPoints="1"/>
            </p:cNvSpPr>
            <p:nvPr/>
          </p:nvSpPr>
          <p:spPr bwMode="auto">
            <a:xfrm>
              <a:off x="7434926" y="8944918"/>
              <a:ext cx="55342" cy="55049"/>
            </a:xfrm>
            <a:custGeom>
              <a:avLst/>
              <a:gdLst>
                <a:gd name="T0" fmla="*/ 117 w 155"/>
                <a:gd name="T1" fmla="*/ 0 h 155"/>
                <a:gd name="T2" fmla="*/ 38 w 155"/>
                <a:gd name="T3" fmla="*/ 0 h 155"/>
                <a:gd name="T4" fmla="*/ 0 w 155"/>
                <a:gd name="T5" fmla="*/ 38 h 155"/>
                <a:gd name="T6" fmla="*/ 0 w 155"/>
                <a:gd name="T7" fmla="*/ 117 h 155"/>
                <a:gd name="T8" fmla="*/ 38 w 155"/>
                <a:gd name="T9" fmla="*/ 155 h 155"/>
                <a:gd name="T10" fmla="*/ 117 w 155"/>
                <a:gd name="T11" fmla="*/ 155 h 155"/>
                <a:gd name="T12" fmla="*/ 155 w 155"/>
                <a:gd name="T13" fmla="*/ 117 h 155"/>
                <a:gd name="T14" fmla="*/ 155 w 155"/>
                <a:gd name="T15" fmla="*/ 38 h 155"/>
                <a:gd name="T16" fmla="*/ 117 w 155"/>
                <a:gd name="T17" fmla="*/ 0 h 155"/>
                <a:gd name="T18" fmla="*/ 119 w 155"/>
                <a:gd name="T19" fmla="*/ 117 h 155"/>
                <a:gd name="T20" fmla="*/ 117 w 155"/>
                <a:gd name="T21" fmla="*/ 119 h 155"/>
                <a:gd name="T22" fmla="*/ 38 w 155"/>
                <a:gd name="T23" fmla="*/ 119 h 155"/>
                <a:gd name="T24" fmla="*/ 36 w 155"/>
                <a:gd name="T25" fmla="*/ 117 h 155"/>
                <a:gd name="T26" fmla="*/ 36 w 155"/>
                <a:gd name="T27" fmla="*/ 38 h 155"/>
                <a:gd name="T28" fmla="*/ 38 w 155"/>
                <a:gd name="T29" fmla="*/ 36 h 155"/>
                <a:gd name="T30" fmla="*/ 117 w 155"/>
                <a:gd name="T31" fmla="*/ 36 h 155"/>
                <a:gd name="T32" fmla="*/ 119 w 155"/>
                <a:gd name="T33" fmla="*/ 38 h 155"/>
                <a:gd name="T34" fmla="*/ 119 w 155"/>
                <a:gd name="T35" fmla="*/ 11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55">
                  <a:moveTo>
                    <a:pt x="117" y="0"/>
                  </a:moveTo>
                  <a:cubicBezTo>
                    <a:pt x="38" y="0"/>
                    <a:pt x="38" y="0"/>
                    <a:pt x="38" y="0"/>
                  </a:cubicBezTo>
                  <a:cubicBezTo>
                    <a:pt x="17" y="0"/>
                    <a:pt x="0" y="17"/>
                    <a:pt x="0" y="38"/>
                  </a:cubicBezTo>
                  <a:cubicBezTo>
                    <a:pt x="0" y="117"/>
                    <a:pt x="0" y="117"/>
                    <a:pt x="0" y="117"/>
                  </a:cubicBezTo>
                  <a:cubicBezTo>
                    <a:pt x="0" y="138"/>
                    <a:pt x="17" y="155"/>
                    <a:pt x="38" y="155"/>
                  </a:cubicBezTo>
                  <a:cubicBezTo>
                    <a:pt x="117" y="155"/>
                    <a:pt x="117" y="155"/>
                    <a:pt x="117" y="155"/>
                  </a:cubicBezTo>
                  <a:cubicBezTo>
                    <a:pt x="138" y="155"/>
                    <a:pt x="155" y="138"/>
                    <a:pt x="155" y="117"/>
                  </a:cubicBezTo>
                  <a:cubicBezTo>
                    <a:pt x="155" y="38"/>
                    <a:pt x="155" y="38"/>
                    <a:pt x="155" y="38"/>
                  </a:cubicBezTo>
                  <a:cubicBezTo>
                    <a:pt x="155" y="17"/>
                    <a:pt x="138" y="0"/>
                    <a:pt x="117" y="0"/>
                  </a:cubicBezTo>
                  <a:close/>
                  <a:moveTo>
                    <a:pt x="119" y="117"/>
                  </a:moveTo>
                  <a:cubicBezTo>
                    <a:pt x="119" y="118"/>
                    <a:pt x="118" y="119"/>
                    <a:pt x="117" y="119"/>
                  </a:cubicBezTo>
                  <a:cubicBezTo>
                    <a:pt x="38" y="119"/>
                    <a:pt x="38" y="119"/>
                    <a:pt x="38" y="119"/>
                  </a:cubicBezTo>
                  <a:cubicBezTo>
                    <a:pt x="37" y="119"/>
                    <a:pt x="36" y="118"/>
                    <a:pt x="36" y="117"/>
                  </a:cubicBezTo>
                  <a:cubicBezTo>
                    <a:pt x="36" y="38"/>
                    <a:pt x="36" y="38"/>
                    <a:pt x="36" y="38"/>
                  </a:cubicBezTo>
                  <a:cubicBezTo>
                    <a:pt x="36" y="37"/>
                    <a:pt x="37" y="36"/>
                    <a:pt x="38" y="36"/>
                  </a:cubicBezTo>
                  <a:cubicBezTo>
                    <a:pt x="117" y="36"/>
                    <a:pt x="117" y="36"/>
                    <a:pt x="117" y="36"/>
                  </a:cubicBezTo>
                  <a:cubicBezTo>
                    <a:pt x="118" y="36"/>
                    <a:pt x="119" y="37"/>
                    <a:pt x="119" y="38"/>
                  </a:cubicBezTo>
                  <a:lnTo>
                    <a:pt x="119"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2" name="Freeform 44">
              <a:extLst>
                <a:ext uri="{FF2B5EF4-FFF2-40B4-BE49-F238E27FC236}">
                  <a16:creationId xmlns:a16="http://schemas.microsoft.com/office/drawing/2014/main" id="{13524DE7-EB3C-C287-0827-6AF6E5F151BF}"/>
                </a:ext>
                <a:ext uri="{C183D7F6-B498-43B3-948B-1728B52AA6E4}">
                  <adec:decorative xmlns:adec="http://schemas.microsoft.com/office/drawing/2017/decorative" val="1"/>
                </a:ext>
              </a:extLst>
            </p:cNvPr>
            <p:cNvSpPr>
              <a:spLocks noEditPoints="1"/>
            </p:cNvSpPr>
            <p:nvPr/>
          </p:nvSpPr>
          <p:spPr bwMode="auto">
            <a:xfrm>
              <a:off x="7434926" y="9004359"/>
              <a:ext cx="55342" cy="55049"/>
            </a:xfrm>
            <a:custGeom>
              <a:avLst/>
              <a:gdLst>
                <a:gd name="T0" fmla="*/ 117 w 155"/>
                <a:gd name="T1" fmla="*/ 0 h 155"/>
                <a:gd name="T2" fmla="*/ 38 w 155"/>
                <a:gd name="T3" fmla="*/ 0 h 155"/>
                <a:gd name="T4" fmla="*/ 0 w 155"/>
                <a:gd name="T5" fmla="*/ 38 h 155"/>
                <a:gd name="T6" fmla="*/ 0 w 155"/>
                <a:gd name="T7" fmla="*/ 117 h 155"/>
                <a:gd name="T8" fmla="*/ 38 w 155"/>
                <a:gd name="T9" fmla="*/ 155 h 155"/>
                <a:gd name="T10" fmla="*/ 117 w 155"/>
                <a:gd name="T11" fmla="*/ 155 h 155"/>
                <a:gd name="T12" fmla="*/ 155 w 155"/>
                <a:gd name="T13" fmla="*/ 117 h 155"/>
                <a:gd name="T14" fmla="*/ 155 w 155"/>
                <a:gd name="T15" fmla="*/ 38 h 155"/>
                <a:gd name="T16" fmla="*/ 117 w 155"/>
                <a:gd name="T17" fmla="*/ 0 h 155"/>
                <a:gd name="T18" fmla="*/ 119 w 155"/>
                <a:gd name="T19" fmla="*/ 117 h 155"/>
                <a:gd name="T20" fmla="*/ 117 w 155"/>
                <a:gd name="T21" fmla="*/ 119 h 155"/>
                <a:gd name="T22" fmla="*/ 38 w 155"/>
                <a:gd name="T23" fmla="*/ 119 h 155"/>
                <a:gd name="T24" fmla="*/ 36 w 155"/>
                <a:gd name="T25" fmla="*/ 117 h 155"/>
                <a:gd name="T26" fmla="*/ 36 w 155"/>
                <a:gd name="T27" fmla="*/ 38 h 155"/>
                <a:gd name="T28" fmla="*/ 38 w 155"/>
                <a:gd name="T29" fmla="*/ 36 h 155"/>
                <a:gd name="T30" fmla="*/ 117 w 155"/>
                <a:gd name="T31" fmla="*/ 36 h 155"/>
                <a:gd name="T32" fmla="*/ 119 w 155"/>
                <a:gd name="T33" fmla="*/ 38 h 155"/>
                <a:gd name="T34" fmla="*/ 119 w 155"/>
                <a:gd name="T35" fmla="*/ 11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55">
                  <a:moveTo>
                    <a:pt x="117" y="0"/>
                  </a:moveTo>
                  <a:cubicBezTo>
                    <a:pt x="38" y="0"/>
                    <a:pt x="38" y="0"/>
                    <a:pt x="38" y="0"/>
                  </a:cubicBezTo>
                  <a:cubicBezTo>
                    <a:pt x="17" y="0"/>
                    <a:pt x="0" y="17"/>
                    <a:pt x="0" y="38"/>
                  </a:cubicBezTo>
                  <a:cubicBezTo>
                    <a:pt x="0" y="117"/>
                    <a:pt x="0" y="117"/>
                    <a:pt x="0" y="117"/>
                  </a:cubicBezTo>
                  <a:cubicBezTo>
                    <a:pt x="0" y="138"/>
                    <a:pt x="17" y="155"/>
                    <a:pt x="38" y="155"/>
                  </a:cubicBezTo>
                  <a:cubicBezTo>
                    <a:pt x="117" y="155"/>
                    <a:pt x="117" y="155"/>
                    <a:pt x="117" y="155"/>
                  </a:cubicBezTo>
                  <a:cubicBezTo>
                    <a:pt x="138" y="155"/>
                    <a:pt x="155" y="138"/>
                    <a:pt x="155" y="117"/>
                  </a:cubicBezTo>
                  <a:cubicBezTo>
                    <a:pt x="155" y="38"/>
                    <a:pt x="155" y="38"/>
                    <a:pt x="155" y="38"/>
                  </a:cubicBezTo>
                  <a:cubicBezTo>
                    <a:pt x="155" y="17"/>
                    <a:pt x="138" y="0"/>
                    <a:pt x="117" y="0"/>
                  </a:cubicBezTo>
                  <a:close/>
                  <a:moveTo>
                    <a:pt x="119" y="117"/>
                  </a:moveTo>
                  <a:cubicBezTo>
                    <a:pt x="119" y="118"/>
                    <a:pt x="118" y="119"/>
                    <a:pt x="117" y="119"/>
                  </a:cubicBezTo>
                  <a:cubicBezTo>
                    <a:pt x="38" y="119"/>
                    <a:pt x="38" y="119"/>
                    <a:pt x="38" y="119"/>
                  </a:cubicBezTo>
                  <a:cubicBezTo>
                    <a:pt x="37" y="119"/>
                    <a:pt x="36" y="118"/>
                    <a:pt x="36" y="117"/>
                  </a:cubicBezTo>
                  <a:cubicBezTo>
                    <a:pt x="36" y="38"/>
                    <a:pt x="36" y="38"/>
                    <a:pt x="36" y="38"/>
                  </a:cubicBezTo>
                  <a:cubicBezTo>
                    <a:pt x="36" y="37"/>
                    <a:pt x="37" y="36"/>
                    <a:pt x="38" y="36"/>
                  </a:cubicBezTo>
                  <a:cubicBezTo>
                    <a:pt x="117" y="36"/>
                    <a:pt x="117" y="36"/>
                    <a:pt x="117" y="36"/>
                  </a:cubicBezTo>
                  <a:cubicBezTo>
                    <a:pt x="118" y="36"/>
                    <a:pt x="119" y="37"/>
                    <a:pt x="119" y="38"/>
                  </a:cubicBezTo>
                  <a:lnTo>
                    <a:pt x="119"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3" name="Freeform 45">
              <a:extLst>
                <a:ext uri="{FF2B5EF4-FFF2-40B4-BE49-F238E27FC236}">
                  <a16:creationId xmlns:a16="http://schemas.microsoft.com/office/drawing/2014/main" id="{CEFA47E9-7DCB-D266-AB5D-5A151339853B}"/>
                </a:ext>
                <a:ext uri="{C183D7F6-B498-43B3-948B-1728B52AA6E4}">
                  <adec:decorative xmlns:adec="http://schemas.microsoft.com/office/drawing/2017/decorative" val="1"/>
                </a:ext>
              </a:extLst>
            </p:cNvPr>
            <p:cNvSpPr>
              <a:spLocks/>
            </p:cNvSpPr>
            <p:nvPr/>
          </p:nvSpPr>
          <p:spPr bwMode="auto">
            <a:xfrm>
              <a:off x="7499638" y="8841263"/>
              <a:ext cx="139672" cy="12884"/>
            </a:xfrm>
            <a:custGeom>
              <a:avLst/>
              <a:gdLst>
                <a:gd name="T0" fmla="*/ 373 w 391"/>
                <a:gd name="T1" fmla="*/ 36 h 36"/>
                <a:gd name="T2" fmla="*/ 18 w 391"/>
                <a:gd name="T3" fmla="*/ 36 h 36"/>
                <a:gd name="T4" fmla="*/ 0 w 391"/>
                <a:gd name="T5" fmla="*/ 18 h 36"/>
                <a:gd name="T6" fmla="*/ 18 w 391"/>
                <a:gd name="T7" fmla="*/ 0 h 36"/>
                <a:gd name="T8" fmla="*/ 373 w 391"/>
                <a:gd name="T9" fmla="*/ 0 h 36"/>
                <a:gd name="T10" fmla="*/ 391 w 391"/>
                <a:gd name="T11" fmla="*/ 18 h 36"/>
                <a:gd name="T12" fmla="*/ 373 w 39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91" h="36">
                  <a:moveTo>
                    <a:pt x="373" y="36"/>
                  </a:moveTo>
                  <a:cubicBezTo>
                    <a:pt x="18" y="36"/>
                    <a:pt x="18" y="36"/>
                    <a:pt x="18" y="36"/>
                  </a:cubicBezTo>
                  <a:cubicBezTo>
                    <a:pt x="8" y="36"/>
                    <a:pt x="0" y="28"/>
                    <a:pt x="0" y="18"/>
                  </a:cubicBezTo>
                  <a:cubicBezTo>
                    <a:pt x="0" y="8"/>
                    <a:pt x="8" y="0"/>
                    <a:pt x="18" y="0"/>
                  </a:cubicBezTo>
                  <a:cubicBezTo>
                    <a:pt x="373" y="0"/>
                    <a:pt x="373" y="0"/>
                    <a:pt x="373" y="0"/>
                  </a:cubicBezTo>
                  <a:cubicBezTo>
                    <a:pt x="383" y="0"/>
                    <a:pt x="391" y="8"/>
                    <a:pt x="391" y="18"/>
                  </a:cubicBezTo>
                  <a:cubicBezTo>
                    <a:pt x="391" y="28"/>
                    <a:pt x="383" y="36"/>
                    <a:pt x="373"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4" name="Freeform 46">
              <a:extLst>
                <a:ext uri="{FF2B5EF4-FFF2-40B4-BE49-F238E27FC236}">
                  <a16:creationId xmlns:a16="http://schemas.microsoft.com/office/drawing/2014/main" id="{AC5F2A40-55D4-1183-871C-6F23AFDCBB77}"/>
                </a:ext>
                <a:ext uri="{C183D7F6-B498-43B3-948B-1728B52AA6E4}">
                  <adec:decorative xmlns:adec="http://schemas.microsoft.com/office/drawing/2017/decorative" val="1"/>
                </a:ext>
              </a:extLst>
            </p:cNvPr>
            <p:cNvSpPr>
              <a:spLocks/>
            </p:cNvSpPr>
            <p:nvPr/>
          </p:nvSpPr>
          <p:spPr bwMode="auto">
            <a:xfrm>
              <a:off x="7499638" y="8900411"/>
              <a:ext cx="139672" cy="12884"/>
            </a:xfrm>
            <a:custGeom>
              <a:avLst/>
              <a:gdLst>
                <a:gd name="T0" fmla="*/ 373 w 391"/>
                <a:gd name="T1" fmla="*/ 36 h 36"/>
                <a:gd name="T2" fmla="*/ 18 w 391"/>
                <a:gd name="T3" fmla="*/ 36 h 36"/>
                <a:gd name="T4" fmla="*/ 0 w 391"/>
                <a:gd name="T5" fmla="*/ 18 h 36"/>
                <a:gd name="T6" fmla="*/ 18 w 391"/>
                <a:gd name="T7" fmla="*/ 0 h 36"/>
                <a:gd name="T8" fmla="*/ 373 w 391"/>
                <a:gd name="T9" fmla="*/ 0 h 36"/>
                <a:gd name="T10" fmla="*/ 391 w 391"/>
                <a:gd name="T11" fmla="*/ 18 h 36"/>
                <a:gd name="T12" fmla="*/ 373 w 39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91" h="36">
                  <a:moveTo>
                    <a:pt x="373" y="36"/>
                  </a:moveTo>
                  <a:cubicBezTo>
                    <a:pt x="18" y="36"/>
                    <a:pt x="18" y="36"/>
                    <a:pt x="18" y="36"/>
                  </a:cubicBezTo>
                  <a:cubicBezTo>
                    <a:pt x="8" y="36"/>
                    <a:pt x="0" y="28"/>
                    <a:pt x="0" y="18"/>
                  </a:cubicBezTo>
                  <a:cubicBezTo>
                    <a:pt x="0" y="8"/>
                    <a:pt x="8" y="0"/>
                    <a:pt x="18" y="0"/>
                  </a:cubicBezTo>
                  <a:cubicBezTo>
                    <a:pt x="373" y="0"/>
                    <a:pt x="373" y="0"/>
                    <a:pt x="373" y="0"/>
                  </a:cubicBezTo>
                  <a:cubicBezTo>
                    <a:pt x="383" y="0"/>
                    <a:pt x="391" y="8"/>
                    <a:pt x="391" y="18"/>
                  </a:cubicBezTo>
                  <a:cubicBezTo>
                    <a:pt x="391" y="28"/>
                    <a:pt x="383" y="36"/>
                    <a:pt x="373"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5" name="Freeform 47">
              <a:extLst>
                <a:ext uri="{FF2B5EF4-FFF2-40B4-BE49-F238E27FC236}">
                  <a16:creationId xmlns:a16="http://schemas.microsoft.com/office/drawing/2014/main" id="{B279A3B2-E4D2-A777-9D01-74AD1BEF3AC9}"/>
                </a:ext>
                <a:ext uri="{C183D7F6-B498-43B3-948B-1728B52AA6E4}">
                  <adec:decorative xmlns:adec="http://schemas.microsoft.com/office/drawing/2017/decorative" val="1"/>
                </a:ext>
              </a:extLst>
            </p:cNvPr>
            <p:cNvSpPr>
              <a:spLocks/>
            </p:cNvSpPr>
            <p:nvPr/>
          </p:nvSpPr>
          <p:spPr bwMode="auto">
            <a:xfrm>
              <a:off x="7499638" y="8966879"/>
              <a:ext cx="139672" cy="12884"/>
            </a:xfrm>
            <a:custGeom>
              <a:avLst/>
              <a:gdLst>
                <a:gd name="T0" fmla="*/ 373 w 391"/>
                <a:gd name="T1" fmla="*/ 36 h 36"/>
                <a:gd name="T2" fmla="*/ 18 w 391"/>
                <a:gd name="T3" fmla="*/ 36 h 36"/>
                <a:gd name="T4" fmla="*/ 0 w 391"/>
                <a:gd name="T5" fmla="*/ 18 h 36"/>
                <a:gd name="T6" fmla="*/ 18 w 391"/>
                <a:gd name="T7" fmla="*/ 0 h 36"/>
                <a:gd name="T8" fmla="*/ 373 w 391"/>
                <a:gd name="T9" fmla="*/ 0 h 36"/>
                <a:gd name="T10" fmla="*/ 391 w 391"/>
                <a:gd name="T11" fmla="*/ 18 h 36"/>
                <a:gd name="T12" fmla="*/ 373 w 39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91" h="36">
                  <a:moveTo>
                    <a:pt x="373" y="36"/>
                  </a:moveTo>
                  <a:cubicBezTo>
                    <a:pt x="18" y="36"/>
                    <a:pt x="18" y="36"/>
                    <a:pt x="18" y="36"/>
                  </a:cubicBezTo>
                  <a:cubicBezTo>
                    <a:pt x="8" y="36"/>
                    <a:pt x="0" y="28"/>
                    <a:pt x="0" y="18"/>
                  </a:cubicBezTo>
                  <a:cubicBezTo>
                    <a:pt x="0" y="8"/>
                    <a:pt x="8" y="0"/>
                    <a:pt x="18" y="0"/>
                  </a:cubicBezTo>
                  <a:cubicBezTo>
                    <a:pt x="373" y="0"/>
                    <a:pt x="373" y="0"/>
                    <a:pt x="373" y="0"/>
                  </a:cubicBezTo>
                  <a:cubicBezTo>
                    <a:pt x="383" y="0"/>
                    <a:pt x="391" y="8"/>
                    <a:pt x="391" y="18"/>
                  </a:cubicBezTo>
                  <a:cubicBezTo>
                    <a:pt x="391" y="28"/>
                    <a:pt x="383" y="36"/>
                    <a:pt x="373"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6" name="Freeform 48">
              <a:extLst>
                <a:ext uri="{FF2B5EF4-FFF2-40B4-BE49-F238E27FC236}">
                  <a16:creationId xmlns:a16="http://schemas.microsoft.com/office/drawing/2014/main" id="{513CBA06-AF8E-8F63-1C47-9107DFB6122B}"/>
                </a:ext>
                <a:ext uri="{C183D7F6-B498-43B3-948B-1728B52AA6E4}">
                  <adec:decorative xmlns:adec="http://schemas.microsoft.com/office/drawing/2017/decorative" val="1"/>
                </a:ext>
              </a:extLst>
            </p:cNvPr>
            <p:cNvSpPr>
              <a:spLocks/>
            </p:cNvSpPr>
            <p:nvPr/>
          </p:nvSpPr>
          <p:spPr bwMode="auto">
            <a:xfrm>
              <a:off x="7499638" y="9025442"/>
              <a:ext cx="139672" cy="12884"/>
            </a:xfrm>
            <a:custGeom>
              <a:avLst/>
              <a:gdLst>
                <a:gd name="T0" fmla="*/ 373 w 391"/>
                <a:gd name="T1" fmla="*/ 36 h 36"/>
                <a:gd name="T2" fmla="*/ 18 w 391"/>
                <a:gd name="T3" fmla="*/ 36 h 36"/>
                <a:gd name="T4" fmla="*/ 0 w 391"/>
                <a:gd name="T5" fmla="*/ 18 h 36"/>
                <a:gd name="T6" fmla="*/ 18 w 391"/>
                <a:gd name="T7" fmla="*/ 0 h 36"/>
                <a:gd name="T8" fmla="*/ 373 w 391"/>
                <a:gd name="T9" fmla="*/ 0 h 36"/>
                <a:gd name="T10" fmla="*/ 391 w 391"/>
                <a:gd name="T11" fmla="*/ 18 h 36"/>
                <a:gd name="T12" fmla="*/ 373 w 39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91" h="36">
                  <a:moveTo>
                    <a:pt x="373" y="36"/>
                  </a:moveTo>
                  <a:cubicBezTo>
                    <a:pt x="18" y="36"/>
                    <a:pt x="18" y="36"/>
                    <a:pt x="18" y="36"/>
                  </a:cubicBezTo>
                  <a:cubicBezTo>
                    <a:pt x="8" y="36"/>
                    <a:pt x="0" y="28"/>
                    <a:pt x="0" y="18"/>
                  </a:cubicBezTo>
                  <a:cubicBezTo>
                    <a:pt x="0" y="8"/>
                    <a:pt x="8" y="0"/>
                    <a:pt x="18" y="0"/>
                  </a:cubicBezTo>
                  <a:cubicBezTo>
                    <a:pt x="373" y="0"/>
                    <a:pt x="373" y="0"/>
                    <a:pt x="373" y="0"/>
                  </a:cubicBezTo>
                  <a:cubicBezTo>
                    <a:pt x="383" y="0"/>
                    <a:pt x="391" y="8"/>
                    <a:pt x="391" y="18"/>
                  </a:cubicBezTo>
                  <a:cubicBezTo>
                    <a:pt x="391" y="28"/>
                    <a:pt x="383" y="36"/>
                    <a:pt x="373"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7" name="Freeform 49">
              <a:extLst>
                <a:ext uri="{FF2B5EF4-FFF2-40B4-BE49-F238E27FC236}">
                  <a16:creationId xmlns:a16="http://schemas.microsoft.com/office/drawing/2014/main" id="{146B071D-D482-7592-B012-B5BC0D88B1A3}"/>
                </a:ext>
                <a:ext uri="{C183D7F6-B498-43B3-948B-1728B52AA6E4}">
                  <adec:decorative xmlns:adec="http://schemas.microsoft.com/office/drawing/2017/decorative" val="1"/>
                </a:ext>
              </a:extLst>
            </p:cNvPr>
            <p:cNvSpPr>
              <a:spLocks noEditPoints="1"/>
            </p:cNvSpPr>
            <p:nvPr/>
          </p:nvSpPr>
          <p:spPr bwMode="auto">
            <a:xfrm>
              <a:off x="7440782" y="8721795"/>
              <a:ext cx="203213" cy="68225"/>
            </a:xfrm>
            <a:custGeom>
              <a:avLst/>
              <a:gdLst>
                <a:gd name="T0" fmla="*/ 531 w 569"/>
                <a:gd name="T1" fmla="*/ 78 h 192"/>
                <a:gd name="T2" fmla="*/ 357 w 569"/>
                <a:gd name="T3" fmla="*/ 78 h 192"/>
                <a:gd name="T4" fmla="*/ 357 w 569"/>
                <a:gd name="T5" fmla="*/ 72 h 192"/>
                <a:gd name="T6" fmla="*/ 284 w 569"/>
                <a:gd name="T7" fmla="*/ 0 h 192"/>
                <a:gd name="T8" fmla="*/ 212 w 569"/>
                <a:gd name="T9" fmla="*/ 72 h 192"/>
                <a:gd name="T10" fmla="*/ 212 w 569"/>
                <a:gd name="T11" fmla="*/ 78 h 192"/>
                <a:gd name="T12" fmla="*/ 38 w 569"/>
                <a:gd name="T13" fmla="*/ 78 h 192"/>
                <a:gd name="T14" fmla="*/ 0 w 569"/>
                <a:gd name="T15" fmla="*/ 116 h 192"/>
                <a:gd name="T16" fmla="*/ 0 w 569"/>
                <a:gd name="T17" fmla="*/ 174 h 192"/>
                <a:gd name="T18" fmla="*/ 18 w 569"/>
                <a:gd name="T19" fmla="*/ 192 h 192"/>
                <a:gd name="T20" fmla="*/ 551 w 569"/>
                <a:gd name="T21" fmla="*/ 192 h 192"/>
                <a:gd name="T22" fmla="*/ 569 w 569"/>
                <a:gd name="T23" fmla="*/ 174 h 192"/>
                <a:gd name="T24" fmla="*/ 569 w 569"/>
                <a:gd name="T25" fmla="*/ 116 h 192"/>
                <a:gd name="T26" fmla="*/ 531 w 569"/>
                <a:gd name="T27" fmla="*/ 78 h 192"/>
                <a:gd name="T28" fmla="*/ 533 w 569"/>
                <a:gd name="T29" fmla="*/ 156 h 192"/>
                <a:gd name="T30" fmla="*/ 36 w 569"/>
                <a:gd name="T31" fmla="*/ 156 h 192"/>
                <a:gd name="T32" fmla="*/ 36 w 569"/>
                <a:gd name="T33" fmla="*/ 116 h 192"/>
                <a:gd name="T34" fmla="*/ 38 w 569"/>
                <a:gd name="T35" fmla="*/ 114 h 192"/>
                <a:gd name="T36" fmla="*/ 236 w 569"/>
                <a:gd name="T37" fmla="*/ 114 h 192"/>
                <a:gd name="T38" fmla="*/ 251 w 569"/>
                <a:gd name="T39" fmla="*/ 106 h 192"/>
                <a:gd name="T40" fmla="*/ 252 w 569"/>
                <a:gd name="T41" fmla="*/ 88 h 192"/>
                <a:gd name="T42" fmla="*/ 248 w 569"/>
                <a:gd name="T43" fmla="*/ 72 h 192"/>
                <a:gd name="T44" fmla="*/ 284 w 569"/>
                <a:gd name="T45" fmla="*/ 36 h 192"/>
                <a:gd name="T46" fmla="*/ 321 w 569"/>
                <a:gd name="T47" fmla="*/ 72 h 192"/>
                <a:gd name="T48" fmla="*/ 317 w 569"/>
                <a:gd name="T49" fmla="*/ 88 h 192"/>
                <a:gd name="T50" fmla="*/ 318 w 569"/>
                <a:gd name="T51" fmla="*/ 106 h 192"/>
                <a:gd name="T52" fmla="*/ 333 w 569"/>
                <a:gd name="T53" fmla="*/ 114 h 192"/>
                <a:gd name="T54" fmla="*/ 531 w 569"/>
                <a:gd name="T55" fmla="*/ 114 h 192"/>
                <a:gd name="T56" fmla="*/ 533 w 569"/>
                <a:gd name="T57" fmla="*/ 116 h 192"/>
                <a:gd name="T58" fmla="*/ 533 w 569"/>
                <a:gd name="T59" fmla="*/ 1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92">
                  <a:moveTo>
                    <a:pt x="531" y="78"/>
                  </a:moveTo>
                  <a:cubicBezTo>
                    <a:pt x="357" y="78"/>
                    <a:pt x="357" y="78"/>
                    <a:pt x="357" y="78"/>
                  </a:cubicBezTo>
                  <a:cubicBezTo>
                    <a:pt x="357" y="76"/>
                    <a:pt x="357" y="74"/>
                    <a:pt x="357" y="72"/>
                  </a:cubicBezTo>
                  <a:cubicBezTo>
                    <a:pt x="357" y="33"/>
                    <a:pt x="324" y="0"/>
                    <a:pt x="284" y="0"/>
                  </a:cubicBezTo>
                  <a:cubicBezTo>
                    <a:pt x="245" y="0"/>
                    <a:pt x="212" y="33"/>
                    <a:pt x="212" y="72"/>
                  </a:cubicBezTo>
                  <a:cubicBezTo>
                    <a:pt x="212" y="74"/>
                    <a:pt x="212" y="76"/>
                    <a:pt x="212" y="78"/>
                  </a:cubicBezTo>
                  <a:cubicBezTo>
                    <a:pt x="38" y="78"/>
                    <a:pt x="38" y="78"/>
                    <a:pt x="38" y="78"/>
                  </a:cubicBezTo>
                  <a:cubicBezTo>
                    <a:pt x="17" y="78"/>
                    <a:pt x="0" y="95"/>
                    <a:pt x="0" y="116"/>
                  </a:cubicBezTo>
                  <a:cubicBezTo>
                    <a:pt x="0" y="174"/>
                    <a:pt x="0" y="174"/>
                    <a:pt x="0" y="174"/>
                  </a:cubicBezTo>
                  <a:cubicBezTo>
                    <a:pt x="0" y="184"/>
                    <a:pt x="8" y="192"/>
                    <a:pt x="18" y="192"/>
                  </a:cubicBezTo>
                  <a:cubicBezTo>
                    <a:pt x="551" y="192"/>
                    <a:pt x="551" y="192"/>
                    <a:pt x="551" y="192"/>
                  </a:cubicBezTo>
                  <a:cubicBezTo>
                    <a:pt x="561" y="192"/>
                    <a:pt x="569" y="184"/>
                    <a:pt x="569" y="174"/>
                  </a:cubicBezTo>
                  <a:cubicBezTo>
                    <a:pt x="569" y="116"/>
                    <a:pt x="569" y="116"/>
                    <a:pt x="569" y="116"/>
                  </a:cubicBezTo>
                  <a:cubicBezTo>
                    <a:pt x="569" y="95"/>
                    <a:pt x="552" y="78"/>
                    <a:pt x="531" y="78"/>
                  </a:cubicBezTo>
                  <a:close/>
                  <a:moveTo>
                    <a:pt x="533" y="156"/>
                  </a:moveTo>
                  <a:cubicBezTo>
                    <a:pt x="36" y="156"/>
                    <a:pt x="36" y="156"/>
                    <a:pt x="36" y="156"/>
                  </a:cubicBezTo>
                  <a:cubicBezTo>
                    <a:pt x="36" y="116"/>
                    <a:pt x="36" y="116"/>
                    <a:pt x="36" y="116"/>
                  </a:cubicBezTo>
                  <a:cubicBezTo>
                    <a:pt x="36" y="115"/>
                    <a:pt x="37" y="114"/>
                    <a:pt x="38" y="114"/>
                  </a:cubicBezTo>
                  <a:cubicBezTo>
                    <a:pt x="236" y="114"/>
                    <a:pt x="236" y="114"/>
                    <a:pt x="236" y="114"/>
                  </a:cubicBezTo>
                  <a:cubicBezTo>
                    <a:pt x="242" y="114"/>
                    <a:pt x="248" y="111"/>
                    <a:pt x="251" y="106"/>
                  </a:cubicBezTo>
                  <a:cubicBezTo>
                    <a:pt x="254" y="101"/>
                    <a:pt x="255" y="94"/>
                    <a:pt x="252" y="88"/>
                  </a:cubicBezTo>
                  <a:cubicBezTo>
                    <a:pt x="249" y="83"/>
                    <a:pt x="248" y="78"/>
                    <a:pt x="248" y="72"/>
                  </a:cubicBezTo>
                  <a:cubicBezTo>
                    <a:pt x="248" y="52"/>
                    <a:pt x="264" y="36"/>
                    <a:pt x="284" y="36"/>
                  </a:cubicBezTo>
                  <a:cubicBezTo>
                    <a:pt x="305" y="36"/>
                    <a:pt x="321" y="52"/>
                    <a:pt x="321" y="72"/>
                  </a:cubicBezTo>
                  <a:cubicBezTo>
                    <a:pt x="321" y="78"/>
                    <a:pt x="320" y="83"/>
                    <a:pt x="317" y="88"/>
                  </a:cubicBezTo>
                  <a:cubicBezTo>
                    <a:pt x="314" y="94"/>
                    <a:pt x="315" y="101"/>
                    <a:pt x="318" y="106"/>
                  </a:cubicBezTo>
                  <a:cubicBezTo>
                    <a:pt x="321" y="111"/>
                    <a:pt x="327" y="114"/>
                    <a:pt x="333" y="114"/>
                  </a:cubicBezTo>
                  <a:cubicBezTo>
                    <a:pt x="531" y="114"/>
                    <a:pt x="531" y="114"/>
                    <a:pt x="531" y="114"/>
                  </a:cubicBezTo>
                  <a:cubicBezTo>
                    <a:pt x="532" y="114"/>
                    <a:pt x="533" y="115"/>
                    <a:pt x="533" y="116"/>
                  </a:cubicBezTo>
                  <a:lnTo>
                    <a:pt x="533" y="1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grpSp>
      <p:cxnSp>
        <p:nvCxnSpPr>
          <p:cNvPr id="25" name="Straight Connector 24">
            <a:extLst>
              <a:ext uri="{FF2B5EF4-FFF2-40B4-BE49-F238E27FC236}">
                <a16:creationId xmlns:a16="http://schemas.microsoft.com/office/drawing/2014/main" id="{40030364-1762-10C1-E634-76743F5200C1}"/>
              </a:ext>
            </a:extLst>
          </p:cNvPr>
          <p:cNvCxnSpPr>
            <a:cxnSpLocks/>
          </p:cNvCxnSpPr>
          <p:nvPr/>
        </p:nvCxnSpPr>
        <p:spPr>
          <a:xfrm>
            <a:off x="2655132" y="3955035"/>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7EFC53-C885-8631-92F4-8A8D48A69F4E}"/>
              </a:ext>
            </a:extLst>
          </p:cNvPr>
          <p:cNvCxnSpPr>
            <a:cxnSpLocks/>
          </p:cNvCxnSpPr>
          <p:nvPr/>
        </p:nvCxnSpPr>
        <p:spPr>
          <a:xfrm>
            <a:off x="2655132" y="4684238"/>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62C2EF-1298-9C33-9935-A174F9250E00}"/>
              </a:ext>
            </a:extLst>
          </p:cNvPr>
          <p:cNvCxnSpPr>
            <a:cxnSpLocks/>
          </p:cNvCxnSpPr>
          <p:nvPr/>
        </p:nvCxnSpPr>
        <p:spPr>
          <a:xfrm>
            <a:off x="6900732" y="3225832"/>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A7C3EB-1BA8-63E5-BE94-A59A4D48583F}"/>
              </a:ext>
            </a:extLst>
          </p:cNvPr>
          <p:cNvCxnSpPr>
            <a:cxnSpLocks/>
          </p:cNvCxnSpPr>
          <p:nvPr/>
        </p:nvCxnSpPr>
        <p:spPr>
          <a:xfrm>
            <a:off x="6900732" y="3955035"/>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6ABB8A-6805-4D49-4570-5DAF1791595B}"/>
              </a:ext>
            </a:extLst>
          </p:cNvPr>
          <p:cNvCxnSpPr>
            <a:cxnSpLocks/>
          </p:cNvCxnSpPr>
          <p:nvPr/>
        </p:nvCxnSpPr>
        <p:spPr>
          <a:xfrm>
            <a:off x="6900732" y="4684238"/>
            <a:ext cx="27498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Freeform: Shape 29" descr="Icon of a shield with a tick mark">
            <a:extLst>
              <a:ext uri="{FF2B5EF4-FFF2-40B4-BE49-F238E27FC236}">
                <a16:creationId xmlns:a16="http://schemas.microsoft.com/office/drawing/2014/main" id="{17FAD405-737F-BADA-1F6D-FCA1E1673059}"/>
              </a:ext>
            </a:extLst>
          </p:cNvPr>
          <p:cNvSpPr/>
          <p:nvPr/>
        </p:nvSpPr>
        <p:spPr>
          <a:xfrm>
            <a:off x="6367246" y="4881521"/>
            <a:ext cx="281945" cy="327452"/>
          </a:xfrm>
          <a:custGeom>
            <a:avLst/>
            <a:gdLst>
              <a:gd name="connsiteX0" fmla="*/ 688300 w 691990"/>
              <a:gd name="connsiteY0" fmla="*/ 122572 h 814459"/>
              <a:gd name="connsiteX1" fmla="*/ 682793 w 691990"/>
              <a:gd name="connsiteY1" fmla="*/ 111707 h 814459"/>
              <a:gd name="connsiteX2" fmla="*/ 671185 w 691990"/>
              <a:gd name="connsiteY2" fmla="*/ 108582 h 814459"/>
              <a:gd name="connsiteX3" fmla="*/ 356562 w 691990"/>
              <a:gd name="connsiteY3" fmla="*/ 4402 h 814459"/>
              <a:gd name="connsiteX4" fmla="*/ 335515 w 691990"/>
              <a:gd name="connsiteY4" fmla="*/ 4316 h 814459"/>
              <a:gd name="connsiteX5" fmla="*/ 335428 w 691990"/>
              <a:gd name="connsiteY5" fmla="*/ 4402 h 814459"/>
              <a:gd name="connsiteX6" fmla="*/ 20806 w 691990"/>
              <a:gd name="connsiteY6" fmla="*/ 108582 h 814459"/>
              <a:gd name="connsiteX7" fmla="*/ 9197 w 691990"/>
              <a:gd name="connsiteY7" fmla="*/ 111707 h 814459"/>
              <a:gd name="connsiteX8" fmla="*/ 3691 w 691990"/>
              <a:gd name="connsiteY8" fmla="*/ 122572 h 814459"/>
              <a:gd name="connsiteX9" fmla="*/ 71705 w 691990"/>
              <a:gd name="connsiteY9" fmla="*/ 613705 h 814459"/>
              <a:gd name="connsiteX10" fmla="*/ 337214 w 691990"/>
              <a:gd name="connsiteY10" fmla="*/ 813134 h 814459"/>
              <a:gd name="connsiteX11" fmla="*/ 354776 w 691990"/>
              <a:gd name="connsiteY11" fmla="*/ 813134 h 814459"/>
              <a:gd name="connsiteX12" fmla="*/ 620285 w 691990"/>
              <a:gd name="connsiteY12" fmla="*/ 613556 h 814459"/>
              <a:gd name="connsiteX13" fmla="*/ 688300 w 691990"/>
              <a:gd name="connsiteY13" fmla="*/ 122572 h 814459"/>
              <a:gd name="connsiteX14" fmla="*/ 596324 w 691990"/>
              <a:gd name="connsiteY14" fmla="*/ 595994 h 814459"/>
              <a:gd name="connsiteX15" fmla="*/ 345995 w 691990"/>
              <a:gd name="connsiteY15" fmla="*/ 784708 h 814459"/>
              <a:gd name="connsiteX16" fmla="*/ 95666 w 691990"/>
              <a:gd name="connsiteY16" fmla="*/ 595994 h 814459"/>
              <a:gd name="connsiteX17" fmla="*/ 33456 w 691990"/>
              <a:gd name="connsiteY17" fmla="*/ 139241 h 814459"/>
              <a:gd name="connsiteX18" fmla="*/ 346739 w 691990"/>
              <a:gd name="connsiteY18" fmla="*/ 35061 h 814459"/>
              <a:gd name="connsiteX19" fmla="*/ 659278 w 691990"/>
              <a:gd name="connsiteY19" fmla="*/ 139241 h 814459"/>
              <a:gd name="connsiteX20" fmla="*/ 596324 w 691990"/>
              <a:gd name="connsiteY20" fmla="*/ 595994 h 814459"/>
              <a:gd name="connsiteX21" fmla="*/ 470862 w 691990"/>
              <a:gd name="connsiteY21" fmla="*/ 313221 h 814459"/>
              <a:gd name="connsiteX22" fmla="*/ 471856 w 691990"/>
              <a:gd name="connsiteY22" fmla="*/ 334244 h 814459"/>
              <a:gd name="connsiteX23" fmla="*/ 471755 w 691990"/>
              <a:gd name="connsiteY23" fmla="*/ 334354 h 814459"/>
              <a:gd name="connsiteX24" fmla="*/ 320248 w 691990"/>
              <a:gd name="connsiteY24" fmla="*/ 500298 h 814459"/>
              <a:gd name="connsiteX25" fmla="*/ 309532 w 691990"/>
              <a:gd name="connsiteY25" fmla="*/ 505209 h 814459"/>
              <a:gd name="connsiteX26" fmla="*/ 309532 w 691990"/>
              <a:gd name="connsiteY26" fmla="*/ 505209 h 814459"/>
              <a:gd name="connsiteX27" fmla="*/ 298817 w 691990"/>
              <a:gd name="connsiteY27" fmla="*/ 500595 h 814459"/>
              <a:gd name="connsiteX28" fmla="*/ 220831 w 691990"/>
              <a:gd name="connsiteY28" fmla="*/ 420823 h 814459"/>
              <a:gd name="connsiteX29" fmla="*/ 218508 w 691990"/>
              <a:gd name="connsiteY29" fmla="*/ 399904 h 814459"/>
              <a:gd name="connsiteX30" fmla="*/ 239427 w 691990"/>
              <a:gd name="connsiteY30" fmla="*/ 397581 h 814459"/>
              <a:gd name="connsiteX31" fmla="*/ 241816 w 691990"/>
              <a:gd name="connsiteY31" fmla="*/ 399987 h 814459"/>
              <a:gd name="connsiteX32" fmla="*/ 308788 w 691990"/>
              <a:gd name="connsiteY32" fmla="*/ 468597 h 814459"/>
              <a:gd name="connsiteX33" fmla="*/ 450175 w 691990"/>
              <a:gd name="connsiteY33" fmla="*/ 313965 h 814459"/>
              <a:gd name="connsiteX34" fmla="*/ 470862 w 691990"/>
              <a:gd name="connsiteY34" fmla="*/ 312923 h 81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1990" h="814459">
                <a:moveTo>
                  <a:pt x="688300" y="122572"/>
                </a:moveTo>
                <a:cubicBezTo>
                  <a:pt x="688098" y="118330"/>
                  <a:pt x="686094" y="114377"/>
                  <a:pt x="682793" y="111707"/>
                </a:cubicBezTo>
                <a:cubicBezTo>
                  <a:pt x="679535" y="109079"/>
                  <a:pt x="675322" y="107945"/>
                  <a:pt x="671185" y="108582"/>
                </a:cubicBezTo>
                <a:cubicBezTo>
                  <a:pt x="669399" y="108582"/>
                  <a:pt x="485894" y="134180"/>
                  <a:pt x="356562" y="4402"/>
                </a:cubicBezTo>
                <a:cubicBezTo>
                  <a:pt x="350774" y="-1434"/>
                  <a:pt x="341350" y="-1472"/>
                  <a:pt x="335515" y="4316"/>
                </a:cubicBezTo>
                <a:cubicBezTo>
                  <a:pt x="335486" y="4345"/>
                  <a:pt x="335457" y="4373"/>
                  <a:pt x="335428" y="4402"/>
                </a:cubicBezTo>
                <a:cubicBezTo>
                  <a:pt x="206097" y="134478"/>
                  <a:pt x="22889" y="108582"/>
                  <a:pt x="20806" y="108582"/>
                </a:cubicBezTo>
                <a:cubicBezTo>
                  <a:pt x="16669" y="107945"/>
                  <a:pt x="12455" y="109079"/>
                  <a:pt x="9197" y="111707"/>
                </a:cubicBezTo>
                <a:cubicBezTo>
                  <a:pt x="5896" y="114377"/>
                  <a:pt x="3892" y="118330"/>
                  <a:pt x="3691" y="122572"/>
                </a:cubicBezTo>
                <a:cubicBezTo>
                  <a:pt x="-4346" y="282264"/>
                  <a:pt x="-5983" y="506846"/>
                  <a:pt x="71705" y="613705"/>
                </a:cubicBezTo>
                <a:cubicBezTo>
                  <a:pt x="152519" y="723689"/>
                  <a:pt x="310872" y="804949"/>
                  <a:pt x="337214" y="813134"/>
                </a:cubicBezTo>
                <a:cubicBezTo>
                  <a:pt x="342935" y="814901"/>
                  <a:pt x="349055" y="814901"/>
                  <a:pt x="354776" y="813134"/>
                </a:cubicBezTo>
                <a:cubicBezTo>
                  <a:pt x="381119" y="804949"/>
                  <a:pt x="540067" y="723837"/>
                  <a:pt x="620285" y="613556"/>
                </a:cubicBezTo>
                <a:cubicBezTo>
                  <a:pt x="697974" y="506846"/>
                  <a:pt x="696337" y="282264"/>
                  <a:pt x="688300" y="122572"/>
                </a:cubicBezTo>
                <a:close/>
                <a:moveTo>
                  <a:pt x="596324" y="595994"/>
                </a:moveTo>
                <a:cubicBezTo>
                  <a:pt x="520571" y="700174"/>
                  <a:pt x="367575" y="778011"/>
                  <a:pt x="345995" y="784708"/>
                </a:cubicBezTo>
                <a:cubicBezTo>
                  <a:pt x="324415" y="778011"/>
                  <a:pt x="171420" y="699876"/>
                  <a:pt x="95666" y="595994"/>
                </a:cubicBezTo>
                <a:cubicBezTo>
                  <a:pt x="26015" y="500298"/>
                  <a:pt x="25568" y="293575"/>
                  <a:pt x="33456" y="139241"/>
                </a:cubicBezTo>
                <a:cubicBezTo>
                  <a:pt x="82272" y="142961"/>
                  <a:pt x="229909" y="143557"/>
                  <a:pt x="346739" y="35061"/>
                </a:cubicBezTo>
                <a:cubicBezTo>
                  <a:pt x="463569" y="143854"/>
                  <a:pt x="611058" y="143110"/>
                  <a:pt x="659278" y="139241"/>
                </a:cubicBezTo>
                <a:cubicBezTo>
                  <a:pt x="666422" y="293575"/>
                  <a:pt x="665976" y="500298"/>
                  <a:pt x="596324" y="595994"/>
                </a:cubicBezTo>
                <a:close/>
                <a:moveTo>
                  <a:pt x="470862" y="313221"/>
                </a:moveTo>
                <a:cubicBezTo>
                  <a:pt x="476942" y="318753"/>
                  <a:pt x="477387" y="328165"/>
                  <a:pt x="471856" y="334244"/>
                </a:cubicBezTo>
                <a:cubicBezTo>
                  <a:pt x="471822" y="334281"/>
                  <a:pt x="471789" y="334319"/>
                  <a:pt x="471755" y="334354"/>
                </a:cubicBezTo>
                <a:lnTo>
                  <a:pt x="320248" y="500298"/>
                </a:lnTo>
                <a:cubicBezTo>
                  <a:pt x="317454" y="503271"/>
                  <a:pt x="313609" y="505033"/>
                  <a:pt x="309532" y="505209"/>
                </a:cubicBezTo>
                <a:lnTo>
                  <a:pt x="309532" y="505209"/>
                </a:lnTo>
                <a:cubicBezTo>
                  <a:pt x="305481" y="505194"/>
                  <a:pt x="301612" y="503527"/>
                  <a:pt x="298817" y="500595"/>
                </a:cubicBezTo>
                <a:lnTo>
                  <a:pt x="220831" y="420823"/>
                </a:lnTo>
                <a:cubicBezTo>
                  <a:pt x="214413" y="415689"/>
                  <a:pt x="213373" y="406323"/>
                  <a:pt x="218508" y="399904"/>
                </a:cubicBezTo>
                <a:cubicBezTo>
                  <a:pt x="223642" y="393487"/>
                  <a:pt x="233008" y="392446"/>
                  <a:pt x="239427" y="397581"/>
                </a:cubicBezTo>
                <a:cubicBezTo>
                  <a:pt x="240312" y="398289"/>
                  <a:pt x="241113" y="399097"/>
                  <a:pt x="241816" y="399987"/>
                </a:cubicBezTo>
                <a:lnTo>
                  <a:pt x="308788" y="468597"/>
                </a:lnTo>
                <a:lnTo>
                  <a:pt x="450175" y="313965"/>
                </a:lnTo>
                <a:cubicBezTo>
                  <a:pt x="455658" y="308089"/>
                  <a:pt x="464817" y="307628"/>
                  <a:pt x="470862" y="312923"/>
                </a:cubicBezTo>
                <a:close/>
              </a:path>
            </a:pathLst>
          </a:custGeom>
          <a:solidFill>
            <a:schemeClr val="bg1"/>
          </a:solidFill>
          <a:ln w="1488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1" name="Freeform: Shape 30" descr="Icon of a wrench in a gear">
            <a:extLst>
              <a:ext uri="{FF2B5EF4-FFF2-40B4-BE49-F238E27FC236}">
                <a16:creationId xmlns:a16="http://schemas.microsoft.com/office/drawing/2014/main" id="{E36C3FAF-215E-D50A-BE34-9919BAF1407D}"/>
              </a:ext>
            </a:extLst>
          </p:cNvPr>
          <p:cNvSpPr>
            <a:spLocks/>
          </p:cNvSpPr>
          <p:nvPr/>
        </p:nvSpPr>
        <p:spPr bwMode="auto">
          <a:xfrm>
            <a:off x="1982694" y="4156331"/>
            <a:ext cx="334728" cy="335717"/>
          </a:xfrm>
          <a:custGeom>
            <a:avLst/>
            <a:gdLst>
              <a:gd name="connsiteX0" fmla="*/ 113134 w 515600"/>
              <a:gd name="connsiteY0" fmla="*/ 97525 h 524059"/>
              <a:gd name="connsiteX1" fmla="*/ 62066 w 515600"/>
              <a:gd name="connsiteY1" fmla="*/ 147676 h 524059"/>
              <a:gd name="connsiteX2" fmla="*/ 90225 w 515600"/>
              <a:gd name="connsiteY2" fmla="*/ 175379 h 524059"/>
              <a:gd name="connsiteX3" fmla="*/ 92134 w 515600"/>
              <a:gd name="connsiteY3" fmla="*/ 186842 h 524059"/>
              <a:gd name="connsiteX4" fmla="*/ 72566 w 515600"/>
              <a:gd name="connsiteY4" fmla="*/ 233173 h 524059"/>
              <a:gd name="connsiteX5" fmla="*/ 63498 w 515600"/>
              <a:gd name="connsiteY5" fmla="*/ 240338 h 524059"/>
              <a:gd name="connsiteX6" fmla="*/ 19112 w 515600"/>
              <a:gd name="connsiteY6" fmla="*/ 240338 h 524059"/>
              <a:gd name="connsiteX7" fmla="*/ 19112 w 515600"/>
              <a:gd name="connsiteY7" fmla="*/ 316759 h 524059"/>
              <a:gd name="connsiteX8" fmla="*/ 63498 w 515600"/>
              <a:gd name="connsiteY8" fmla="*/ 316759 h 524059"/>
              <a:gd name="connsiteX9" fmla="*/ 72566 w 515600"/>
              <a:gd name="connsiteY9" fmla="*/ 324401 h 524059"/>
              <a:gd name="connsiteX10" fmla="*/ 92134 w 515600"/>
              <a:gd name="connsiteY10" fmla="*/ 370732 h 524059"/>
              <a:gd name="connsiteX11" fmla="*/ 90225 w 515600"/>
              <a:gd name="connsiteY11" fmla="*/ 382195 h 524059"/>
              <a:gd name="connsiteX12" fmla="*/ 62544 w 515600"/>
              <a:gd name="connsiteY12" fmla="*/ 409898 h 524059"/>
              <a:gd name="connsiteX13" fmla="*/ 117430 w 515600"/>
              <a:gd name="connsiteY13" fmla="*/ 462915 h 524059"/>
              <a:gd name="connsiteX14" fmla="*/ 146066 w 515600"/>
              <a:gd name="connsiteY14" fmla="*/ 436168 h 524059"/>
              <a:gd name="connsiteX15" fmla="*/ 157043 w 515600"/>
              <a:gd name="connsiteY15" fmla="*/ 434735 h 524059"/>
              <a:gd name="connsiteX16" fmla="*/ 203815 w 515600"/>
              <a:gd name="connsiteY16" fmla="*/ 453840 h 524059"/>
              <a:gd name="connsiteX17" fmla="*/ 210497 w 515600"/>
              <a:gd name="connsiteY17" fmla="*/ 462915 h 524059"/>
              <a:gd name="connsiteX18" fmla="*/ 210497 w 515600"/>
              <a:gd name="connsiteY18" fmla="*/ 504947 h 524059"/>
              <a:gd name="connsiteX19" fmla="*/ 288292 w 515600"/>
              <a:gd name="connsiteY19" fmla="*/ 504947 h 524059"/>
              <a:gd name="connsiteX20" fmla="*/ 288292 w 515600"/>
              <a:gd name="connsiteY20" fmla="*/ 462915 h 524059"/>
              <a:gd name="connsiteX21" fmla="*/ 294973 w 515600"/>
              <a:gd name="connsiteY21" fmla="*/ 453840 h 524059"/>
              <a:gd name="connsiteX22" fmla="*/ 343178 w 515600"/>
              <a:gd name="connsiteY22" fmla="*/ 434735 h 524059"/>
              <a:gd name="connsiteX23" fmla="*/ 354155 w 515600"/>
              <a:gd name="connsiteY23" fmla="*/ 436168 h 524059"/>
              <a:gd name="connsiteX24" fmla="*/ 382791 w 515600"/>
              <a:gd name="connsiteY24" fmla="*/ 462915 h 524059"/>
              <a:gd name="connsiteX25" fmla="*/ 433859 w 515600"/>
              <a:gd name="connsiteY25" fmla="*/ 412286 h 524059"/>
              <a:gd name="connsiteX26" fmla="*/ 380882 w 515600"/>
              <a:gd name="connsiteY26" fmla="*/ 360224 h 524059"/>
              <a:gd name="connsiteX27" fmla="*/ 252019 w 515600"/>
              <a:gd name="connsiteY27" fmla="*/ 428526 h 524059"/>
              <a:gd name="connsiteX28" fmla="*/ 141293 w 515600"/>
              <a:gd name="connsiteY28" fmla="*/ 383628 h 524059"/>
              <a:gd name="connsiteX29" fmla="*/ 98339 w 515600"/>
              <a:gd name="connsiteY29" fmla="*/ 278548 h 524059"/>
              <a:gd name="connsiteX30" fmla="*/ 168020 w 515600"/>
              <a:gd name="connsiteY30" fmla="*/ 151020 h 524059"/>
              <a:gd name="connsiteX31" fmla="*/ 113134 w 515600"/>
              <a:gd name="connsiteY31" fmla="*/ 97525 h 524059"/>
              <a:gd name="connsiteX32" fmla="*/ 113300 w 515600"/>
              <a:gd name="connsiteY32" fmla="*/ 74426 h 524059"/>
              <a:gd name="connsiteX33" fmla="*/ 119803 w 515600"/>
              <a:gd name="connsiteY33" fmla="*/ 76934 h 524059"/>
              <a:gd name="connsiteX34" fmla="*/ 189967 w 515600"/>
              <a:gd name="connsiteY34" fmla="*/ 146200 h 524059"/>
              <a:gd name="connsiteX35" fmla="*/ 192831 w 515600"/>
              <a:gd name="connsiteY35" fmla="*/ 154321 h 524059"/>
              <a:gd name="connsiteX36" fmla="*/ 188058 w 515600"/>
              <a:gd name="connsiteY36" fmla="*/ 161009 h 524059"/>
              <a:gd name="connsiteX37" fmla="*/ 117417 w 515600"/>
              <a:gd name="connsiteY37" fmla="*/ 278522 h 524059"/>
              <a:gd name="connsiteX38" fmla="*/ 252017 w 515600"/>
              <a:gd name="connsiteY38" fmla="*/ 409412 h 524059"/>
              <a:gd name="connsiteX39" fmla="*/ 370388 w 515600"/>
              <a:gd name="connsiteY39" fmla="*/ 340146 h 524059"/>
              <a:gd name="connsiteX40" fmla="*/ 377548 w 515600"/>
              <a:gd name="connsiteY40" fmla="*/ 335369 h 524059"/>
              <a:gd name="connsiteX41" fmla="*/ 385662 w 515600"/>
              <a:gd name="connsiteY41" fmla="*/ 338235 h 524059"/>
              <a:gd name="connsiteX42" fmla="*/ 454393 w 515600"/>
              <a:gd name="connsiteY42" fmla="*/ 405590 h 524059"/>
              <a:gd name="connsiteX43" fmla="*/ 457257 w 515600"/>
              <a:gd name="connsiteY43" fmla="*/ 412278 h 524059"/>
              <a:gd name="connsiteX44" fmla="*/ 454393 w 515600"/>
              <a:gd name="connsiteY44" fmla="*/ 419443 h 524059"/>
              <a:gd name="connsiteX45" fmla="*/ 389480 w 515600"/>
              <a:gd name="connsiteY45" fmla="*/ 482977 h 524059"/>
              <a:gd name="connsiteX46" fmla="*/ 376116 w 515600"/>
              <a:gd name="connsiteY46" fmla="*/ 482977 h 524059"/>
              <a:gd name="connsiteX47" fmla="*/ 346045 w 515600"/>
              <a:gd name="connsiteY47" fmla="*/ 454315 h 524059"/>
              <a:gd name="connsiteX48" fmla="*/ 307384 w 515600"/>
              <a:gd name="connsiteY48" fmla="*/ 470079 h 524059"/>
              <a:gd name="connsiteX49" fmla="*/ 307384 w 515600"/>
              <a:gd name="connsiteY49" fmla="*/ 514505 h 524059"/>
              <a:gd name="connsiteX50" fmla="*/ 297838 w 515600"/>
              <a:gd name="connsiteY50" fmla="*/ 524059 h 524059"/>
              <a:gd name="connsiteX51" fmla="*/ 200945 w 515600"/>
              <a:gd name="connsiteY51" fmla="*/ 524059 h 524059"/>
              <a:gd name="connsiteX52" fmla="*/ 191399 w 515600"/>
              <a:gd name="connsiteY52" fmla="*/ 514505 h 524059"/>
              <a:gd name="connsiteX53" fmla="*/ 191399 w 515600"/>
              <a:gd name="connsiteY53" fmla="*/ 469602 h 524059"/>
              <a:gd name="connsiteX54" fmla="*/ 154169 w 515600"/>
              <a:gd name="connsiteY54" fmla="*/ 454793 h 524059"/>
              <a:gd name="connsiteX55" fmla="*/ 124099 w 515600"/>
              <a:gd name="connsiteY55" fmla="*/ 482977 h 524059"/>
              <a:gd name="connsiteX56" fmla="*/ 110735 w 515600"/>
              <a:gd name="connsiteY56" fmla="*/ 482977 h 524059"/>
              <a:gd name="connsiteX57" fmla="*/ 42003 w 515600"/>
              <a:gd name="connsiteY57" fmla="*/ 416577 h 524059"/>
              <a:gd name="connsiteX58" fmla="*/ 39139 w 515600"/>
              <a:gd name="connsiteY58" fmla="*/ 409889 h 524059"/>
              <a:gd name="connsiteX59" fmla="*/ 42003 w 515600"/>
              <a:gd name="connsiteY59" fmla="*/ 403202 h 524059"/>
              <a:gd name="connsiteX60" fmla="*/ 71596 w 515600"/>
              <a:gd name="connsiteY60" fmla="*/ 373584 h 524059"/>
              <a:gd name="connsiteX61" fmla="*/ 55845 w 515600"/>
              <a:gd name="connsiteY61" fmla="*/ 335846 h 524059"/>
              <a:gd name="connsiteX62" fmla="*/ 9546 w 515600"/>
              <a:gd name="connsiteY62" fmla="*/ 335846 h 524059"/>
              <a:gd name="connsiteX63" fmla="*/ 0 w 515600"/>
              <a:gd name="connsiteY63" fmla="*/ 326292 h 524059"/>
              <a:gd name="connsiteX64" fmla="*/ 0 w 515600"/>
              <a:gd name="connsiteY64" fmla="*/ 230753 h 524059"/>
              <a:gd name="connsiteX65" fmla="*/ 9546 w 515600"/>
              <a:gd name="connsiteY65" fmla="*/ 221199 h 524059"/>
              <a:gd name="connsiteX66" fmla="*/ 55845 w 515600"/>
              <a:gd name="connsiteY66" fmla="*/ 221199 h 524059"/>
              <a:gd name="connsiteX67" fmla="*/ 71596 w 515600"/>
              <a:gd name="connsiteY67" fmla="*/ 183461 h 524059"/>
              <a:gd name="connsiteX68" fmla="*/ 42003 w 515600"/>
              <a:gd name="connsiteY68" fmla="*/ 154321 h 524059"/>
              <a:gd name="connsiteX69" fmla="*/ 39139 w 515600"/>
              <a:gd name="connsiteY69" fmla="*/ 147633 h 524059"/>
              <a:gd name="connsiteX70" fmla="*/ 42003 w 515600"/>
              <a:gd name="connsiteY70" fmla="*/ 140468 h 524059"/>
              <a:gd name="connsiteX71" fmla="*/ 106439 w 515600"/>
              <a:gd name="connsiteY71" fmla="*/ 76934 h 524059"/>
              <a:gd name="connsiteX72" fmla="*/ 113300 w 515600"/>
              <a:gd name="connsiteY72" fmla="*/ 74426 h 524059"/>
              <a:gd name="connsiteX73" fmla="*/ 456283 w 515600"/>
              <a:gd name="connsiteY73" fmla="*/ 19112 h 524059"/>
              <a:gd name="connsiteX74" fmla="*/ 429084 w 515600"/>
              <a:gd name="connsiteY74" fmla="*/ 31054 h 524059"/>
              <a:gd name="connsiteX75" fmla="*/ 282590 w 515600"/>
              <a:gd name="connsiteY75" fmla="*/ 181048 h 524059"/>
              <a:gd name="connsiteX76" fmla="*/ 275433 w 515600"/>
              <a:gd name="connsiteY76" fmla="*/ 177704 h 524059"/>
              <a:gd name="connsiteX77" fmla="*/ 263980 w 515600"/>
              <a:gd name="connsiteY77" fmla="*/ 177227 h 524059"/>
              <a:gd name="connsiteX78" fmla="*/ 202425 w 515600"/>
              <a:gd name="connsiteY78" fmla="*/ 202544 h 524059"/>
              <a:gd name="connsiteX79" fmla="*/ 179997 w 515600"/>
              <a:gd name="connsiteY79" fmla="*/ 280885 h 524059"/>
              <a:gd name="connsiteX80" fmla="*/ 230101 w 515600"/>
              <a:gd name="connsiteY80" fmla="*/ 230728 h 524059"/>
              <a:gd name="connsiteX81" fmla="*/ 235350 w 515600"/>
              <a:gd name="connsiteY81" fmla="*/ 232161 h 524059"/>
              <a:gd name="connsiteX82" fmla="*/ 272570 w 515600"/>
              <a:gd name="connsiteY82" fmla="*/ 252701 h 524059"/>
              <a:gd name="connsiteX83" fmla="*/ 273524 w 515600"/>
              <a:gd name="connsiteY83" fmla="*/ 253657 h 524059"/>
              <a:gd name="connsiteX84" fmla="*/ 294520 w 515600"/>
              <a:gd name="connsiteY84" fmla="*/ 292827 h 524059"/>
              <a:gd name="connsiteX85" fmla="*/ 295474 w 515600"/>
              <a:gd name="connsiteY85" fmla="*/ 297604 h 524059"/>
              <a:gd name="connsiteX86" fmla="*/ 245848 w 515600"/>
              <a:gd name="connsiteY86" fmla="*/ 347284 h 524059"/>
              <a:gd name="connsiteX87" fmla="*/ 263980 w 515600"/>
              <a:gd name="connsiteY87" fmla="*/ 349194 h 524059"/>
              <a:gd name="connsiteX88" fmla="*/ 325059 w 515600"/>
              <a:gd name="connsiteY88" fmla="*/ 324355 h 524059"/>
              <a:gd name="connsiteX89" fmla="*/ 350350 w 515600"/>
              <a:gd name="connsiteY89" fmla="*/ 262733 h 524059"/>
              <a:gd name="connsiteX90" fmla="*/ 347487 w 515600"/>
              <a:gd name="connsiteY90" fmla="*/ 241715 h 524059"/>
              <a:gd name="connsiteX91" fmla="*/ 344146 w 515600"/>
              <a:gd name="connsiteY91" fmla="*/ 234549 h 524059"/>
              <a:gd name="connsiteX92" fmla="*/ 485868 w 515600"/>
              <a:gd name="connsiteY92" fmla="*/ 91243 h 524059"/>
              <a:gd name="connsiteX93" fmla="*/ 484437 w 515600"/>
              <a:gd name="connsiteY93" fmla="*/ 31532 h 524059"/>
              <a:gd name="connsiteX94" fmla="*/ 456283 w 515600"/>
              <a:gd name="connsiteY94" fmla="*/ 19112 h 524059"/>
              <a:gd name="connsiteX95" fmla="*/ 456277 w 515600"/>
              <a:gd name="connsiteY95" fmla="*/ 0 h 524059"/>
              <a:gd name="connsiteX96" fmla="*/ 498765 w 515600"/>
              <a:gd name="connsiteY96" fmla="*/ 18630 h 524059"/>
              <a:gd name="connsiteX97" fmla="*/ 500197 w 515600"/>
              <a:gd name="connsiteY97" fmla="*/ 104139 h 524059"/>
              <a:gd name="connsiteX98" fmla="*/ 499719 w 515600"/>
              <a:gd name="connsiteY98" fmla="*/ 104139 h 524059"/>
              <a:gd name="connsiteX99" fmla="*/ 366529 w 515600"/>
              <a:gd name="connsiteY99" fmla="*/ 239327 h 524059"/>
              <a:gd name="connsiteX100" fmla="*/ 369394 w 515600"/>
              <a:gd name="connsiteY100" fmla="*/ 262735 h 524059"/>
              <a:gd name="connsiteX101" fmla="*/ 338841 w 515600"/>
              <a:gd name="connsiteY101" fmla="*/ 337733 h 524059"/>
              <a:gd name="connsiteX102" fmla="*/ 263892 w 515600"/>
              <a:gd name="connsiteY102" fmla="*/ 368306 h 524059"/>
              <a:gd name="connsiteX103" fmla="*/ 224747 w 515600"/>
              <a:gd name="connsiteY103" fmla="*/ 361141 h 524059"/>
              <a:gd name="connsiteX104" fmla="*/ 209948 w 515600"/>
              <a:gd name="connsiteY104" fmla="*/ 356364 h 524059"/>
              <a:gd name="connsiteX105" fmla="*/ 274395 w 515600"/>
              <a:gd name="connsiteY105" fmla="*/ 291874 h 524059"/>
              <a:gd name="connsiteX106" fmla="*/ 259596 w 515600"/>
              <a:gd name="connsiteY106" fmla="*/ 266556 h 524059"/>
              <a:gd name="connsiteX107" fmla="*/ 235727 w 515600"/>
              <a:gd name="connsiteY107" fmla="*/ 252225 h 524059"/>
              <a:gd name="connsiteX108" fmla="*/ 172235 w 515600"/>
              <a:gd name="connsiteY108" fmla="*/ 315759 h 524059"/>
              <a:gd name="connsiteX109" fmla="*/ 166506 w 515600"/>
              <a:gd name="connsiteY109" fmla="*/ 302384 h 524059"/>
              <a:gd name="connsiteX110" fmla="*/ 188466 w 515600"/>
              <a:gd name="connsiteY110" fmla="*/ 189169 h 524059"/>
              <a:gd name="connsiteX111" fmla="*/ 188943 w 515600"/>
              <a:gd name="connsiteY111" fmla="*/ 189169 h 524059"/>
              <a:gd name="connsiteX112" fmla="*/ 263892 w 515600"/>
              <a:gd name="connsiteY112" fmla="*/ 158119 h 524059"/>
              <a:gd name="connsiteX113" fmla="*/ 277259 w 515600"/>
              <a:gd name="connsiteY113" fmla="*/ 159074 h 524059"/>
              <a:gd name="connsiteX114" fmla="*/ 415223 w 515600"/>
              <a:gd name="connsiteY114" fmla="*/ 17675 h 524059"/>
              <a:gd name="connsiteX115" fmla="*/ 456277 w 515600"/>
              <a:gd name="connsiteY115" fmla="*/ 0 h 5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15600" h="524059">
                <a:moveTo>
                  <a:pt x="113134" y="97525"/>
                </a:moveTo>
                <a:cubicBezTo>
                  <a:pt x="62066" y="147676"/>
                  <a:pt x="62066" y="147676"/>
                  <a:pt x="62066" y="147676"/>
                </a:cubicBezTo>
                <a:cubicBezTo>
                  <a:pt x="90225" y="175379"/>
                  <a:pt x="90225" y="175379"/>
                  <a:pt x="90225" y="175379"/>
                </a:cubicBezTo>
                <a:cubicBezTo>
                  <a:pt x="93566" y="178245"/>
                  <a:pt x="94043" y="183021"/>
                  <a:pt x="92134" y="186842"/>
                </a:cubicBezTo>
                <a:cubicBezTo>
                  <a:pt x="82589" y="202127"/>
                  <a:pt x="76384" y="217411"/>
                  <a:pt x="72566" y="233173"/>
                </a:cubicBezTo>
                <a:cubicBezTo>
                  <a:pt x="71612" y="237472"/>
                  <a:pt x="67794" y="240338"/>
                  <a:pt x="63498" y="240338"/>
                </a:cubicBezTo>
                <a:cubicBezTo>
                  <a:pt x="19112" y="240338"/>
                  <a:pt x="19112" y="240338"/>
                  <a:pt x="19112" y="240338"/>
                </a:cubicBezTo>
                <a:cubicBezTo>
                  <a:pt x="19112" y="316759"/>
                  <a:pt x="19112" y="316759"/>
                  <a:pt x="19112" y="316759"/>
                </a:cubicBezTo>
                <a:cubicBezTo>
                  <a:pt x="63498" y="316759"/>
                  <a:pt x="63498" y="316759"/>
                  <a:pt x="63498" y="316759"/>
                </a:cubicBezTo>
                <a:cubicBezTo>
                  <a:pt x="67794" y="316759"/>
                  <a:pt x="71612" y="320103"/>
                  <a:pt x="72566" y="324401"/>
                </a:cubicBezTo>
                <a:cubicBezTo>
                  <a:pt x="76384" y="339686"/>
                  <a:pt x="82589" y="354970"/>
                  <a:pt x="92134" y="370732"/>
                </a:cubicBezTo>
                <a:cubicBezTo>
                  <a:pt x="94043" y="374075"/>
                  <a:pt x="93566" y="379329"/>
                  <a:pt x="90225" y="382195"/>
                </a:cubicBezTo>
                <a:cubicBezTo>
                  <a:pt x="62544" y="409898"/>
                  <a:pt x="62544" y="409898"/>
                  <a:pt x="62544" y="409898"/>
                </a:cubicBezTo>
                <a:cubicBezTo>
                  <a:pt x="117430" y="462915"/>
                  <a:pt x="117430" y="462915"/>
                  <a:pt x="117430" y="462915"/>
                </a:cubicBezTo>
                <a:cubicBezTo>
                  <a:pt x="146066" y="436168"/>
                  <a:pt x="146066" y="436168"/>
                  <a:pt x="146066" y="436168"/>
                </a:cubicBezTo>
                <a:cubicBezTo>
                  <a:pt x="148929" y="433302"/>
                  <a:pt x="153225" y="432824"/>
                  <a:pt x="157043" y="434735"/>
                </a:cubicBezTo>
                <a:cubicBezTo>
                  <a:pt x="171361" y="442377"/>
                  <a:pt x="186634" y="448586"/>
                  <a:pt x="203815" y="453840"/>
                </a:cubicBezTo>
                <a:cubicBezTo>
                  <a:pt x="207633" y="454796"/>
                  <a:pt x="210497" y="458617"/>
                  <a:pt x="210497" y="462915"/>
                </a:cubicBezTo>
                <a:lnTo>
                  <a:pt x="210497" y="504947"/>
                </a:lnTo>
                <a:cubicBezTo>
                  <a:pt x="288292" y="504947"/>
                  <a:pt x="288292" y="504947"/>
                  <a:pt x="288292" y="504947"/>
                </a:cubicBezTo>
                <a:cubicBezTo>
                  <a:pt x="288292" y="462915"/>
                  <a:pt x="288292" y="462915"/>
                  <a:pt x="288292" y="462915"/>
                </a:cubicBezTo>
                <a:cubicBezTo>
                  <a:pt x="288292" y="458617"/>
                  <a:pt x="291155" y="454796"/>
                  <a:pt x="294973" y="453840"/>
                </a:cubicBezTo>
                <a:cubicBezTo>
                  <a:pt x="314064" y="448109"/>
                  <a:pt x="330291" y="441422"/>
                  <a:pt x="343178" y="434735"/>
                </a:cubicBezTo>
                <a:cubicBezTo>
                  <a:pt x="346996" y="432824"/>
                  <a:pt x="351291" y="433302"/>
                  <a:pt x="354155" y="436168"/>
                </a:cubicBezTo>
                <a:cubicBezTo>
                  <a:pt x="382791" y="462915"/>
                  <a:pt x="382791" y="462915"/>
                  <a:pt x="382791" y="462915"/>
                </a:cubicBezTo>
                <a:cubicBezTo>
                  <a:pt x="433859" y="412286"/>
                  <a:pt x="433859" y="412286"/>
                  <a:pt x="433859" y="412286"/>
                </a:cubicBezTo>
                <a:cubicBezTo>
                  <a:pt x="380882" y="360224"/>
                  <a:pt x="380882" y="360224"/>
                  <a:pt x="380882" y="360224"/>
                </a:cubicBezTo>
                <a:cubicBezTo>
                  <a:pt x="352246" y="402733"/>
                  <a:pt x="304042" y="428526"/>
                  <a:pt x="252019" y="428526"/>
                </a:cubicBezTo>
                <a:cubicBezTo>
                  <a:pt x="209542" y="428526"/>
                  <a:pt x="169929" y="412764"/>
                  <a:pt x="141293" y="383628"/>
                </a:cubicBezTo>
                <a:cubicBezTo>
                  <a:pt x="113611" y="355448"/>
                  <a:pt x="98339" y="318192"/>
                  <a:pt x="98339" y="278548"/>
                </a:cubicBezTo>
                <a:cubicBezTo>
                  <a:pt x="98339" y="226486"/>
                  <a:pt x="124589" y="178723"/>
                  <a:pt x="168020" y="151020"/>
                </a:cubicBezTo>
                <a:cubicBezTo>
                  <a:pt x="113134" y="97525"/>
                  <a:pt x="113134" y="97525"/>
                  <a:pt x="113134" y="97525"/>
                </a:cubicBezTo>
                <a:close/>
                <a:moveTo>
                  <a:pt x="113300" y="74426"/>
                </a:moveTo>
                <a:cubicBezTo>
                  <a:pt x="115746" y="74426"/>
                  <a:pt x="118133" y="75262"/>
                  <a:pt x="119803" y="76934"/>
                </a:cubicBezTo>
                <a:cubicBezTo>
                  <a:pt x="189967" y="146200"/>
                  <a:pt x="189967" y="146200"/>
                  <a:pt x="189967" y="146200"/>
                </a:cubicBezTo>
                <a:cubicBezTo>
                  <a:pt x="192354" y="148111"/>
                  <a:pt x="193308" y="150977"/>
                  <a:pt x="192831" y="154321"/>
                </a:cubicBezTo>
                <a:cubicBezTo>
                  <a:pt x="192354" y="157187"/>
                  <a:pt x="190444" y="159576"/>
                  <a:pt x="188058" y="161009"/>
                </a:cubicBezTo>
                <a:cubicBezTo>
                  <a:pt x="144623" y="184416"/>
                  <a:pt x="117417" y="229320"/>
                  <a:pt x="117417" y="278522"/>
                </a:cubicBezTo>
                <a:cubicBezTo>
                  <a:pt x="117417" y="352088"/>
                  <a:pt x="176603" y="409412"/>
                  <a:pt x="252017" y="409412"/>
                </a:cubicBezTo>
                <a:cubicBezTo>
                  <a:pt x="301656" y="409412"/>
                  <a:pt x="347000" y="383138"/>
                  <a:pt x="370388" y="340146"/>
                </a:cubicBezTo>
                <a:cubicBezTo>
                  <a:pt x="371820" y="337757"/>
                  <a:pt x="374684" y="335846"/>
                  <a:pt x="377548" y="335369"/>
                </a:cubicBezTo>
                <a:cubicBezTo>
                  <a:pt x="380411" y="334891"/>
                  <a:pt x="383275" y="335846"/>
                  <a:pt x="385662" y="338235"/>
                </a:cubicBezTo>
                <a:cubicBezTo>
                  <a:pt x="454393" y="405590"/>
                  <a:pt x="454393" y="405590"/>
                  <a:pt x="454393" y="405590"/>
                </a:cubicBezTo>
                <a:cubicBezTo>
                  <a:pt x="456303" y="407501"/>
                  <a:pt x="457257" y="409889"/>
                  <a:pt x="457257" y="412278"/>
                </a:cubicBezTo>
                <a:cubicBezTo>
                  <a:pt x="457257" y="415144"/>
                  <a:pt x="456303" y="417533"/>
                  <a:pt x="454393" y="419443"/>
                </a:cubicBezTo>
                <a:cubicBezTo>
                  <a:pt x="389480" y="482977"/>
                  <a:pt x="389480" y="482977"/>
                  <a:pt x="389480" y="482977"/>
                </a:cubicBezTo>
                <a:cubicBezTo>
                  <a:pt x="385662" y="486321"/>
                  <a:pt x="379934" y="486321"/>
                  <a:pt x="376116" y="482977"/>
                </a:cubicBezTo>
                <a:cubicBezTo>
                  <a:pt x="346045" y="454315"/>
                  <a:pt x="346045" y="454315"/>
                  <a:pt x="346045" y="454315"/>
                </a:cubicBezTo>
                <a:cubicBezTo>
                  <a:pt x="335067" y="460048"/>
                  <a:pt x="322180" y="465302"/>
                  <a:pt x="307384" y="470079"/>
                </a:cubicBezTo>
                <a:cubicBezTo>
                  <a:pt x="307384" y="514505"/>
                  <a:pt x="307384" y="514505"/>
                  <a:pt x="307384" y="514505"/>
                </a:cubicBezTo>
                <a:cubicBezTo>
                  <a:pt x="307384" y="519760"/>
                  <a:pt x="303088" y="524059"/>
                  <a:pt x="297838" y="524059"/>
                </a:cubicBezTo>
                <a:cubicBezTo>
                  <a:pt x="200945" y="524059"/>
                  <a:pt x="200945" y="524059"/>
                  <a:pt x="200945" y="524059"/>
                </a:cubicBezTo>
                <a:cubicBezTo>
                  <a:pt x="195695" y="524059"/>
                  <a:pt x="191399" y="519760"/>
                  <a:pt x="191399" y="514505"/>
                </a:cubicBezTo>
                <a:cubicBezTo>
                  <a:pt x="191399" y="469602"/>
                  <a:pt x="191399" y="469602"/>
                  <a:pt x="191399" y="469602"/>
                </a:cubicBezTo>
                <a:cubicBezTo>
                  <a:pt x="178035" y="465302"/>
                  <a:pt x="165625" y="460525"/>
                  <a:pt x="154169" y="454793"/>
                </a:cubicBezTo>
                <a:cubicBezTo>
                  <a:pt x="124099" y="482977"/>
                  <a:pt x="124099" y="482977"/>
                  <a:pt x="124099" y="482977"/>
                </a:cubicBezTo>
                <a:cubicBezTo>
                  <a:pt x="120281" y="486321"/>
                  <a:pt x="114553" y="486321"/>
                  <a:pt x="110735" y="482977"/>
                </a:cubicBezTo>
                <a:cubicBezTo>
                  <a:pt x="42003" y="416577"/>
                  <a:pt x="42003" y="416577"/>
                  <a:pt x="42003" y="416577"/>
                </a:cubicBezTo>
                <a:cubicBezTo>
                  <a:pt x="40094" y="415144"/>
                  <a:pt x="39139" y="412278"/>
                  <a:pt x="39139" y="409889"/>
                </a:cubicBezTo>
                <a:cubicBezTo>
                  <a:pt x="39139" y="407501"/>
                  <a:pt x="40094" y="404635"/>
                  <a:pt x="42003" y="403202"/>
                </a:cubicBezTo>
                <a:cubicBezTo>
                  <a:pt x="71596" y="373584"/>
                  <a:pt x="71596" y="373584"/>
                  <a:pt x="71596" y="373584"/>
                </a:cubicBezTo>
                <a:cubicBezTo>
                  <a:pt x="64914" y="361164"/>
                  <a:pt x="59663" y="348744"/>
                  <a:pt x="55845" y="335846"/>
                </a:cubicBezTo>
                <a:cubicBezTo>
                  <a:pt x="9546" y="335846"/>
                  <a:pt x="9546" y="335846"/>
                  <a:pt x="9546" y="335846"/>
                </a:cubicBezTo>
                <a:cubicBezTo>
                  <a:pt x="4296" y="335846"/>
                  <a:pt x="0" y="331547"/>
                  <a:pt x="0" y="326292"/>
                </a:cubicBezTo>
                <a:cubicBezTo>
                  <a:pt x="0" y="230753"/>
                  <a:pt x="0" y="230753"/>
                  <a:pt x="0" y="230753"/>
                </a:cubicBezTo>
                <a:cubicBezTo>
                  <a:pt x="0" y="225498"/>
                  <a:pt x="4296" y="221199"/>
                  <a:pt x="9546" y="221199"/>
                </a:cubicBezTo>
                <a:cubicBezTo>
                  <a:pt x="55845" y="221199"/>
                  <a:pt x="55845" y="221199"/>
                  <a:pt x="55845" y="221199"/>
                </a:cubicBezTo>
                <a:cubicBezTo>
                  <a:pt x="59663" y="208779"/>
                  <a:pt x="64914" y="196359"/>
                  <a:pt x="71596" y="183461"/>
                </a:cubicBezTo>
                <a:cubicBezTo>
                  <a:pt x="42003" y="154321"/>
                  <a:pt x="42003" y="154321"/>
                  <a:pt x="42003" y="154321"/>
                </a:cubicBezTo>
                <a:cubicBezTo>
                  <a:pt x="40094" y="152410"/>
                  <a:pt x="39139" y="150022"/>
                  <a:pt x="39139" y="147633"/>
                </a:cubicBezTo>
                <a:cubicBezTo>
                  <a:pt x="39139" y="144767"/>
                  <a:pt x="40094" y="142379"/>
                  <a:pt x="42003" y="140468"/>
                </a:cubicBezTo>
                <a:cubicBezTo>
                  <a:pt x="106439" y="76934"/>
                  <a:pt x="106439" y="76934"/>
                  <a:pt x="106439" y="76934"/>
                </a:cubicBezTo>
                <a:cubicBezTo>
                  <a:pt x="108348" y="75262"/>
                  <a:pt x="110854" y="74426"/>
                  <a:pt x="113300" y="74426"/>
                </a:cubicBezTo>
                <a:close/>
                <a:moveTo>
                  <a:pt x="456283" y="19112"/>
                </a:moveTo>
                <a:cubicBezTo>
                  <a:pt x="445785" y="19112"/>
                  <a:pt x="436242" y="23411"/>
                  <a:pt x="429084" y="31054"/>
                </a:cubicBezTo>
                <a:cubicBezTo>
                  <a:pt x="282590" y="181048"/>
                  <a:pt x="282590" y="181048"/>
                  <a:pt x="282590" y="181048"/>
                </a:cubicBezTo>
                <a:cubicBezTo>
                  <a:pt x="275433" y="177704"/>
                  <a:pt x="275433" y="177704"/>
                  <a:pt x="275433" y="177704"/>
                </a:cubicBezTo>
                <a:cubicBezTo>
                  <a:pt x="271615" y="177227"/>
                  <a:pt x="267798" y="177227"/>
                  <a:pt x="263980" y="177227"/>
                </a:cubicBezTo>
                <a:cubicBezTo>
                  <a:pt x="240122" y="177227"/>
                  <a:pt x="219126" y="185825"/>
                  <a:pt x="202425" y="202544"/>
                </a:cubicBezTo>
                <a:cubicBezTo>
                  <a:pt x="181906" y="224040"/>
                  <a:pt x="173794" y="253657"/>
                  <a:pt x="179997" y="280885"/>
                </a:cubicBezTo>
                <a:cubicBezTo>
                  <a:pt x="230101" y="230728"/>
                  <a:pt x="230101" y="230728"/>
                  <a:pt x="230101" y="230728"/>
                </a:cubicBezTo>
                <a:cubicBezTo>
                  <a:pt x="235350" y="232161"/>
                  <a:pt x="235350" y="232161"/>
                  <a:pt x="235350" y="232161"/>
                </a:cubicBezTo>
                <a:cubicBezTo>
                  <a:pt x="247756" y="235027"/>
                  <a:pt x="261117" y="242192"/>
                  <a:pt x="272570" y="252701"/>
                </a:cubicBezTo>
                <a:cubicBezTo>
                  <a:pt x="273524" y="253657"/>
                  <a:pt x="273524" y="253657"/>
                  <a:pt x="273524" y="253657"/>
                </a:cubicBezTo>
                <a:cubicBezTo>
                  <a:pt x="284499" y="266077"/>
                  <a:pt x="291657" y="279452"/>
                  <a:pt x="294520" y="292827"/>
                </a:cubicBezTo>
                <a:cubicBezTo>
                  <a:pt x="295474" y="297604"/>
                  <a:pt x="295474" y="297604"/>
                  <a:pt x="295474" y="297604"/>
                </a:cubicBezTo>
                <a:lnTo>
                  <a:pt x="245848" y="347284"/>
                </a:lnTo>
                <a:cubicBezTo>
                  <a:pt x="252528" y="348717"/>
                  <a:pt x="258254" y="349194"/>
                  <a:pt x="263980" y="349194"/>
                </a:cubicBezTo>
                <a:cubicBezTo>
                  <a:pt x="286885" y="349194"/>
                  <a:pt x="309312" y="340118"/>
                  <a:pt x="325059" y="324355"/>
                </a:cubicBezTo>
                <a:cubicBezTo>
                  <a:pt x="341283" y="307635"/>
                  <a:pt x="350350" y="286140"/>
                  <a:pt x="350350" y="262733"/>
                </a:cubicBezTo>
                <a:cubicBezTo>
                  <a:pt x="350350" y="255567"/>
                  <a:pt x="349395" y="248402"/>
                  <a:pt x="347487" y="241715"/>
                </a:cubicBezTo>
                <a:cubicBezTo>
                  <a:pt x="344146" y="234549"/>
                  <a:pt x="344146" y="234549"/>
                  <a:pt x="344146" y="234549"/>
                </a:cubicBezTo>
                <a:cubicBezTo>
                  <a:pt x="485868" y="91243"/>
                  <a:pt x="485868" y="91243"/>
                  <a:pt x="485868" y="91243"/>
                </a:cubicBezTo>
                <a:cubicBezTo>
                  <a:pt x="500661" y="74524"/>
                  <a:pt x="499707" y="48729"/>
                  <a:pt x="484437" y="31532"/>
                </a:cubicBezTo>
                <a:cubicBezTo>
                  <a:pt x="477279" y="23411"/>
                  <a:pt x="467258" y="19112"/>
                  <a:pt x="456283" y="19112"/>
                </a:cubicBezTo>
                <a:close/>
                <a:moveTo>
                  <a:pt x="456277" y="0"/>
                </a:moveTo>
                <a:cubicBezTo>
                  <a:pt x="472509" y="0"/>
                  <a:pt x="487785" y="6688"/>
                  <a:pt x="498765" y="18630"/>
                </a:cubicBezTo>
                <a:cubicBezTo>
                  <a:pt x="520724" y="42993"/>
                  <a:pt x="521202" y="80254"/>
                  <a:pt x="500197" y="104139"/>
                </a:cubicBezTo>
                <a:cubicBezTo>
                  <a:pt x="499719" y="104139"/>
                  <a:pt x="499719" y="104139"/>
                  <a:pt x="499719" y="104139"/>
                </a:cubicBezTo>
                <a:cubicBezTo>
                  <a:pt x="366529" y="239327"/>
                  <a:pt x="366529" y="239327"/>
                  <a:pt x="366529" y="239327"/>
                </a:cubicBezTo>
                <a:cubicBezTo>
                  <a:pt x="368439" y="246971"/>
                  <a:pt x="369394" y="254614"/>
                  <a:pt x="369394" y="262735"/>
                </a:cubicBezTo>
                <a:cubicBezTo>
                  <a:pt x="369394" y="290919"/>
                  <a:pt x="358414" y="317670"/>
                  <a:pt x="338841" y="337733"/>
                </a:cubicBezTo>
                <a:cubicBezTo>
                  <a:pt x="318791" y="357319"/>
                  <a:pt x="291580" y="368306"/>
                  <a:pt x="263892" y="368306"/>
                </a:cubicBezTo>
                <a:cubicBezTo>
                  <a:pt x="251958" y="368306"/>
                  <a:pt x="239068" y="366395"/>
                  <a:pt x="224747" y="361141"/>
                </a:cubicBezTo>
                <a:cubicBezTo>
                  <a:pt x="209948" y="356364"/>
                  <a:pt x="209948" y="356364"/>
                  <a:pt x="209948" y="356364"/>
                </a:cubicBezTo>
                <a:cubicBezTo>
                  <a:pt x="274395" y="291874"/>
                  <a:pt x="274395" y="291874"/>
                  <a:pt x="274395" y="291874"/>
                </a:cubicBezTo>
                <a:cubicBezTo>
                  <a:pt x="271530" y="283276"/>
                  <a:pt x="266756" y="274677"/>
                  <a:pt x="259596" y="266556"/>
                </a:cubicBezTo>
                <a:cubicBezTo>
                  <a:pt x="251958" y="259868"/>
                  <a:pt x="243365" y="255091"/>
                  <a:pt x="235727" y="252225"/>
                </a:cubicBezTo>
                <a:cubicBezTo>
                  <a:pt x="172235" y="315759"/>
                  <a:pt x="172235" y="315759"/>
                  <a:pt x="172235" y="315759"/>
                </a:cubicBezTo>
                <a:cubicBezTo>
                  <a:pt x="166506" y="302384"/>
                  <a:pt x="166506" y="302384"/>
                  <a:pt x="166506" y="302384"/>
                </a:cubicBezTo>
                <a:cubicBezTo>
                  <a:pt x="150752" y="264645"/>
                  <a:pt x="159345" y="220219"/>
                  <a:pt x="188466" y="189169"/>
                </a:cubicBezTo>
                <a:cubicBezTo>
                  <a:pt x="188943" y="189169"/>
                  <a:pt x="188943" y="189169"/>
                  <a:pt x="188943" y="189169"/>
                </a:cubicBezTo>
                <a:cubicBezTo>
                  <a:pt x="208516" y="169106"/>
                  <a:pt x="235249" y="158119"/>
                  <a:pt x="263892" y="158119"/>
                </a:cubicBezTo>
                <a:cubicBezTo>
                  <a:pt x="268189" y="158119"/>
                  <a:pt x="272962" y="158119"/>
                  <a:pt x="277259" y="159074"/>
                </a:cubicBezTo>
                <a:cubicBezTo>
                  <a:pt x="415223" y="17675"/>
                  <a:pt x="415223" y="17675"/>
                  <a:pt x="415223" y="17675"/>
                </a:cubicBezTo>
                <a:cubicBezTo>
                  <a:pt x="425725" y="6688"/>
                  <a:pt x="440524" y="0"/>
                  <a:pt x="45627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2" name="Graphic 31" descr="Puzzle pieces outline">
            <a:extLst>
              <a:ext uri="{FF2B5EF4-FFF2-40B4-BE49-F238E27FC236}">
                <a16:creationId xmlns:a16="http://schemas.microsoft.com/office/drawing/2014/main" id="{476353AE-28C5-AD54-06DA-3821F9121DCA}"/>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43693" y="4841612"/>
            <a:ext cx="412732" cy="407269"/>
          </a:xfrm>
          <a:prstGeom prst="rect">
            <a:avLst/>
          </a:prstGeom>
        </p:spPr>
      </p:pic>
      <p:grpSp>
        <p:nvGrpSpPr>
          <p:cNvPr id="33" name="Group 32" descr="Icon of a folder with a padded lock">
            <a:extLst>
              <a:ext uri="{FF2B5EF4-FFF2-40B4-BE49-F238E27FC236}">
                <a16:creationId xmlns:a16="http://schemas.microsoft.com/office/drawing/2014/main" id="{9EB37698-B52F-1066-9916-2FD9508BFD08}"/>
              </a:ext>
            </a:extLst>
          </p:cNvPr>
          <p:cNvGrpSpPr/>
          <p:nvPr/>
        </p:nvGrpSpPr>
        <p:grpSpPr>
          <a:xfrm>
            <a:off x="6332255" y="2739771"/>
            <a:ext cx="351925" cy="269367"/>
            <a:chOff x="1385039" y="5506738"/>
            <a:chExt cx="500912" cy="388546"/>
          </a:xfrm>
        </p:grpSpPr>
        <p:sp>
          <p:nvSpPr>
            <p:cNvPr id="35" name="Freeform 51">
              <a:extLst>
                <a:ext uri="{FF2B5EF4-FFF2-40B4-BE49-F238E27FC236}">
                  <a16:creationId xmlns:a16="http://schemas.microsoft.com/office/drawing/2014/main" id="{CFF1DB57-619C-424E-F142-4D84F97499DD}"/>
                </a:ext>
                <a:ext uri="{C183D7F6-B498-43B3-948B-1728B52AA6E4}">
                  <adec:decorative xmlns:adec="http://schemas.microsoft.com/office/drawing/2017/decorative" val="1"/>
                </a:ext>
              </a:extLst>
            </p:cNvPr>
            <p:cNvSpPr>
              <a:spLocks/>
            </p:cNvSpPr>
            <p:nvPr/>
          </p:nvSpPr>
          <p:spPr bwMode="auto">
            <a:xfrm>
              <a:off x="1385039" y="5506738"/>
              <a:ext cx="500912" cy="388546"/>
            </a:xfrm>
            <a:custGeom>
              <a:avLst/>
              <a:gdLst>
                <a:gd name="connsiteX0" fmla="*/ 275886 w 5364163"/>
                <a:gd name="connsiteY0" fmla="*/ 1023938 h 4160838"/>
                <a:gd name="connsiteX1" fmla="*/ 169863 w 5364163"/>
                <a:gd name="connsiteY1" fmla="*/ 1121566 h 4160838"/>
                <a:gd name="connsiteX2" fmla="*/ 907785 w 5364163"/>
                <a:gd name="connsiteY2" fmla="*/ 3838167 h 4160838"/>
                <a:gd name="connsiteX3" fmla="*/ 1047736 w 5364163"/>
                <a:gd name="connsiteY3" fmla="*/ 3990976 h 4160838"/>
                <a:gd name="connsiteX4" fmla="*/ 5055416 w 5364163"/>
                <a:gd name="connsiteY4" fmla="*/ 3982487 h 4160838"/>
                <a:gd name="connsiteX5" fmla="*/ 5191126 w 5364163"/>
                <a:gd name="connsiteY5" fmla="*/ 3876370 h 4160838"/>
                <a:gd name="connsiteX6" fmla="*/ 4419277 w 5364163"/>
                <a:gd name="connsiteY6" fmla="*/ 1159768 h 4160838"/>
                <a:gd name="connsiteX7" fmla="*/ 4309012 w 5364163"/>
                <a:gd name="connsiteY7" fmla="*/ 1023938 h 4160838"/>
                <a:gd name="connsiteX8" fmla="*/ 275886 w 5364163"/>
                <a:gd name="connsiteY8" fmla="*/ 1023938 h 4160838"/>
                <a:gd name="connsiteX9" fmla="*/ 4138357 w 5364163"/>
                <a:gd name="connsiteY9" fmla="*/ 169863 h 4160838"/>
                <a:gd name="connsiteX10" fmla="*/ 4078987 w 5364163"/>
                <a:gd name="connsiteY10" fmla="*/ 229329 h 4160838"/>
                <a:gd name="connsiteX11" fmla="*/ 4078987 w 5364163"/>
                <a:gd name="connsiteY11" fmla="*/ 581878 h 4160838"/>
                <a:gd name="connsiteX12" fmla="*/ 3994172 w 5364163"/>
                <a:gd name="connsiteY12" fmla="*/ 666829 h 4160838"/>
                <a:gd name="connsiteX13" fmla="*/ 1076547 w 5364163"/>
                <a:gd name="connsiteY13" fmla="*/ 666829 h 4160838"/>
                <a:gd name="connsiteX14" fmla="*/ 949325 w 5364163"/>
                <a:gd name="connsiteY14" fmla="*/ 794257 h 4160838"/>
                <a:gd name="connsiteX15" fmla="*/ 949325 w 5364163"/>
                <a:gd name="connsiteY15" fmla="*/ 853723 h 4160838"/>
                <a:gd name="connsiteX16" fmla="*/ 4307987 w 5364163"/>
                <a:gd name="connsiteY16" fmla="*/ 853723 h 4160838"/>
                <a:gd name="connsiteX17" fmla="*/ 4579394 w 5364163"/>
                <a:gd name="connsiteY17" fmla="*/ 1108577 h 4160838"/>
                <a:gd name="connsiteX18" fmla="*/ 5194300 w 5364163"/>
                <a:gd name="connsiteY18" fmla="*/ 3168651 h 4160838"/>
                <a:gd name="connsiteX19" fmla="*/ 5194300 w 5364163"/>
                <a:gd name="connsiteY19" fmla="*/ 229329 h 4160838"/>
                <a:gd name="connsiteX20" fmla="*/ 5134930 w 5364163"/>
                <a:gd name="connsiteY20" fmla="*/ 169863 h 4160838"/>
                <a:gd name="connsiteX21" fmla="*/ 4138357 w 5364163"/>
                <a:gd name="connsiteY21" fmla="*/ 169863 h 4160838"/>
                <a:gd name="connsiteX22" fmla="*/ 4138675 w 5364163"/>
                <a:gd name="connsiteY22" fmla="*/ 0 h 4160838"/>
                <a:gd name="connsiteX23" fmla="*/ 5135179 w 5364163"/>
                <a:gd name="connsiteY23" fmla="*/ 0 h 4160838"/>
                <a:gd name="connsiteX24" fmla="*/ 5364163 w 5364163"/>
                <a:gd name="connsiteY24" fmla="*/ 229271 h 4160838"/>
                <a:gd name="connsiteX25" fmla="*/ 5364163 w 5364163"/>
                <a:gd name="connsiteY25" fmla="*/ 3825424 h 4160838"/>
                <a:gd name="connsiteX26" fmla="*/ 5359922 w 5364163"/>
                <a:gd name="connsiteY26" fmla="*/ 3846652 h 4160838"/>
                <a:gd name="connsiteX27" fmla="*/ 5359922 w 5364163"/>
                <a:gd name="connsiteY27" fmla="*/ 3850898 h 4160838"/>
                <a:gd name="connsiteX28" fmla="*/ 5364163 w 5364163"/>
                <a:gd name="connsiteY28" fmla="*/ 3867881 h 4160838"/>
                <a:gd name="connsiteX29" fmla="*/ 5054610 w 5364163"/>
                <a:gd name="connsiteY29" fmla="*/ 4152347 h 4160838"/>
                <a:gd name="connsiteX30" fmla="*/ 1047390 w 5364163"/>
                <a:gd name="connsiteY30" fmla="*/ 4160838 h 4160838"/>
                <a:gd name="connsiteX31" fmla="*/ 746318 w 5364163"/>
                <a:gd name="connsiteY31" fmla="*/ 3880618 h 4160838"/>
                <a:gd name="connsiteX32" fmla="*/ 4241 w 5364163"/>
                <a:gd name="connsiteY32" fmla="*/ 1154845 h 4160838"/>
                <a:gd name="connsiteX33" fmla="*/ 0 w 5364163"/>
                <a:gd name="connsiteY33" fmla="*/ 1133616 h 4160838"/>
                <a:gd name="connsiteX34" fmla="*/ 275629 w 5364163"/>
                <a:gd name="connsiteY34" fmla="*/ 853397 h 4160838"/>
                <a:gd name="connsiteX35" fmla="*/ 780242 w 5364163"/>
                <a:gd name="connsiteY35" fmla="*/ 853397 h 4160838"/>
                <a:gd name="connsiteX36" fmla="*/ 780242 w 5364163"/>
                <a:gd name="connsiteY36" fmla="*/ 793956 h 4160838"/>
                <a:gd name="connsiteX37" fmla="*/ 1077073 w 5364163"/>
                <a:gd name="connsiteY37" fmla="*/ 496753 h 4160838"/>
                <a:gd name="connsiteX38" fmla="*/ 3909690 w 5364163"/>
                <a:gd name="connsiteY38" fmla="*/ 496753 h 4160838"/>
                <a:gd name="connsiteX39" fmla="*/ 3909690 w 5364163"/>
                <a:gd name="connsiteY39" fmla="*/ 229271 h 4160838"/>
                <a:gd name="connsiteX40" fmla="*/ 4138675 w 5364163"/>
                <a:gd name="connsiteY40" fmla="*/ 0 h 416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364163" h="4160838">
                  <a:moveTo>
                    <a:pt x="275886" y="1023938"/>
                  </a:moveTo>
                  <a:cubicBezTo>
                    <a:pt x="220754" y="1023938"/>
                    <a:pt x="178345" y="1066385"/>
                    <a:pt x="169863" y="1121566"/>
                  </a:cubicBezTo>
                  <a:cubicBezTo>
                    <a:pt x="907785" y="3838167"/>
                    <a:pt x="907785" y="3838167"/>
                    <a:pt x="907785" y="3838167"/>
                  </a:cubicBezTo>
                  <a:cubicBezTo>
                    <a:pt x="950195" y="3990976"/>
                    <a:pt x="1022290" y="3990976"/>
                    <a:pt x="1047736" y="3990976"/>
                  </a:cubicBezTo>
                  <a:cubicBezTo>
                    <a:pt x="5055416" y="3982487"/>
                    <a:pt x="5055416" y="3982487"/>
                    <a:pt x="5055416" y="3982487"/>
                  </a:cubicBezTo>
                  <a:cubicBezTo>
                    <a:pt x="5119030" y="3982487"/>
                    <a:pt x="5186885" y="3927306"/>
                    <a:pt x="5191126" y="3876370"/>
                  </a:cubicBezTo>
                  <a:cubicBezTo>
                    <a:pt x="5029970" y="3150528"/>
                    <a:pt x="4775515" y="2259143"/>
                    <a:pt x="4419277" y="1159768"/>
                  </a:cubicBezTo>
                  <a:cubicBezTo>
                    <a:pt x="4376867" y="1036672"/>
                    <a:pt x="4342940" y="1023938"/>
                    <a:pt x="4309012" y="1023938"/>
                  </a:cubicBezTo>
                  <a:cubicBezTo>
                    <a:pt x="275886" y="1023938"/>
                    <a:pt x="275886" y="1023938"/>
                    <a:pt x="275886" y="1023938"/>
                  </a:cubicBezTo>
                  <a:close/>
                  <a:moveTo>
                    <a:pt x="4138357" y="169863"/>
                  </a:moveTo>
                  <a:cubicBezTo>
                    <a:pt x="4104431" y="169863"/>
                    <a:pt x="4078987" y="195349"/>
                    <a:pt x="4078987" y="229329"/>
                  </a:cubicBezTo>
                  <a:cubicBezTo>
                    <a:pt x="4078987" y="581878"/>
                    <a:pt x="4078987" y="581878"/>
                    <a:pt x="4078987" y="581878"/>
                  </a:cubicBezTo>
                  <a:cubicBezTo>
                    <a:pt x="4078987" y="628601"/>
                    <a:pt x="4040820" y="666829"/>
                    <a:pt x="3994172" y="666829"/>
                  </a:cubicBezTo>
                  <a:cubicBezTo>
                    <a:pt x="1076547" y="666829"/>
                    <a:pt x="1076547" y="666829"/>
                    <a:pt x="1076547" y="666829"/>
                  </a:cubicBezTo>
                  <a:cubicBezTo>
                    <a:pt x="1004455" y="666829"/>
                    <a:pt x="949325" y="722048"/>
                    <a:pt x="949325" y="794257"/>
                  </a:cubicBezTo>
                  <a:lnTo>
                    <a:pt x="949325" y="853723"/>
                  </a:lnTo>
                  <a:cubicBezTo>
                    <a:pt x="4307987" y="853723"/>
                    <a:pt x="4307987" y="853723"/>
                    <a:pt x="4307987" y="853723"/>
                  </a:cubicBezTo>
                  <a:cubicBezTo>
                    <a:pt x="4498820" y="853723"/>
                    <a:pt x="4553949" y="1032121"/>
                    <a:pt x="4579394" y="1108577"/>
                  </a:cubicBezTo>
                  <a:cubicBezTo>
                    <a:pt x="4833838" y="1894379"/>
                    <a:pt x="5037393" y="2573991"/>
                    <a:pt x="5194300" y="3168651"/>
                  </a:cubicBezTo>
                  <a:cubicBezTo>
                    <a:pt x="5194300" y="229329"/>
                    <a:pt x="5194300" y="229329"/>
                    <a:pt x="5194300" y="229329"/>
                  </a:cubicBezTo>
                  <a:cubicBezTo>
                    <a:pt x="5194300" y="195349"/>
                    <a:pt x="5168856" y="169863"/>
                    <a:pt x="5134930" y="169863"/>
                  </a:cubicBezTo>
                  <a:cubicBezTo>
                    <a:pt x="4138357" y="169863"/>
                    <a:pt x="4138357" y="169863"/>
                    <a:pt x="4138357" y="169863"/>
                  </a:cubicBezTo>
                  <a:close/>
                  <a:moveTo>
                    <a:pt x="4138675" y="0"/>
                  </a:moveTo>
                  <a:cubicBezTo>
                    <a:pt x="5135179" y="0"/>
                    <a:pt x="5135179" y="0"/>
                    <a:pt x="5135179" y="0"/>
                  </a:cubicBezTo>
                  <a:cubicBezTo>
                    <a:pt x="5262392" y="0"/>
                    <a:pt x="5364163" y="101898"/>
                    <a:pt x="5364163" y="229271"/>
                  </a:cubicBezTo>
                  <a:cubicBezTo>
                    <a:pt x="5364163" y="3825424"/>
                    <a:pt x="5364163" y="3825424"/>
                    <a:pt x="5364163" y="3825424"/>
                  </a:cubicBezTo>
                  <a:cubicBezTo>
                    <a:pt x="5364163" y="3829669"/>
                    <a:pt x="5359922" y="3838161"/>
                    <a:pt x="5359922" y="3846652"/>
                  </a:cubicBezTo>
                  <a:cubicBezTo>
                    <a:pt x="5359922" y="3846652"/>
                    <a:pt x="5359922" y="3846652"/>
                    <a:pt x="5359922" y="3850898"/>
                  </a:cubicBezTo>
                  <a:cubicBezTo>
                    <a:pt x="5359922" y="3855144"/>
                    <a:pt x="5364163" y="3863635"/>
                    <a:pt x="5364163" y="3867881"/>
                  </a:cubicBezTo>
                  <a:cubicBezTo>
                    <a:pt x="5364163" y="4033466"/>
                    <a:pt x="5198786" y="4152347"/>
                    <a:pt x="5054610" y="4152347"/>
                  </a:cubicBezTo>
                  <a:lnTo>
                    <a:pt x="1047390" y="4160838"/>
                  </a:lnTo>
                  <a:cubicBezTo>
                    <a:pt x="962581" y="4160838"/>
                    <a:pt x="809925" y="4126872"/>
                    <a:pt x="746318" y="3880618"/>
                  </a:cubicBezTo>
                  <a:cubicBezTo>
                    <a:pt x="4241" y="1154845"/>
                    <a:pt x="4241" y="1154845"/>
                    <a:pt x="4241" y="1154845"/>
                  </a:cubicBezTo>
                  <a:cubicBezTo>
                    <a:pt x="4241" y="1146354"/>
                    <a:pt x="0" y="1142108"/>
                    <a:pt x="0" y="1133616"/>
                  </a:cubicBezTo>
                  <a:cubicBezTo>
                    <a:pt x="0" y="980769"/>
                    <a:pt x="127213" y="853397"/>
                    <a:pt x="275629" y="853397"/>
                  </a:cubicBezTo>
                  <a:cubicBezTo>
                    <a:pt x="780242" y="853397"/>
                    <a:pt x="780242" y="853397"/>
                    <a:pt x="780242" y="853397"/>
                  </a:cubicBezTo>
                  <a:cubicBezTo>
                    <a:pt x="780242" y="793956"/>
                    <a:pt x="780242" y="793956"/>
                    <a:pt x="780242" y="793956"/>
                  </a:cubicBezTo>
                  <a:cubicBezTo>
                    <a:pt x="780242" y="628372"/>
                    <a:pt x="911696" y="496753"/>
                    <a:pt x="1077073" y="496753"/>
                  </a:cubicBezTo>
                  <a:cubicBezTo>
                    <a:pt x="3909690" y="496753"/>
                    <a:pt x="3909690" y="496753"/>
                    <a:pt x="3909690" y="496753"/>
                  </a:cubicBezTo>
                  <a:cubicBezTo>
                    <a:pt x="3909690" y="229271"/>
                    <a:pt x="3909690" y="229271"/>
                    <a:pt x="3909690" y="229271"/>
                  </a:cubicBezTo>
                  <a:cubicBezTo>
                    <a:pt x="3909690" y="101898"/>
                    <a:pt x="4011461" y="0"/>
                    <a:pt x="413867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1"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6" name="Freeform 54">
              <a:extLst>
                <a:ext uri="{FF2B5EF4-FFF2-40B4-BE49-F238E27FC236}">
                  <a16:creationId xmlns:a16="http://schemas.microsoft.com/office/drawing/2014/main" id="{E7F4EF53-BC4B-7DB6-02E2-4CB0A54AB240}"/>
                </a:ext>
                <a:ext uri="{C183D7F6-B498-43B3-948B-1728B52AA6E4}">
                  <adec:decorative xmlns:adec="http://schemas.microsoft.com/office/drawing/2017/decorative" val="1"/>
                </a:ext>
              </a:extLst>
            </p:cNvPr>
            <p:cNvSpPr>
              <a:spLocks noChangeArrowheads="1"/>
            </p:cNvSpPr>
            <p:nvPr/>
          </p:nvSpPr>
          <p:spPr bwMode="auto">
            <a:xfrm>
              <a:off x="1552553" y="5651127"/>
              <a:ext cx="140534" cy="165291"/>
            </a:xfrm>
            <a:custGeom>
              <a:avLst/>
              <a:gdLst>
                <a:gd name="connsiteX0" fmla="*/ 761207 w 1504950"/>
                <a:gd name="connsiteY0" fmla="*/ 958850 h 1770063"/>
                <a:gd name="connsiteX1" fmla="*/ 895351 w 1504950"/>
                <a:gd name="connsiteY1" fmla="*/ 1092994 h 1770063"/>
                <a:gd name="connsiteX2" fmla="*/ 856062 w 1504950"/>
                <a:gd name="connsiteY2" fmla="*/ 1187848 h 1770063"/>
                <a:gd name="connsiteX3" fmla="*/ 847726 w 1504950"/>
                <a:gd name="connsiteY3" fmla="*/ 1193468 h 1770063"/>
                <a:gd name="connsiteX4" fmla="*/ 847726 w 1504950"/>
                <a:gd name="connsiteY4" fmla="*/ 1238227 h 1770063"/>
                <a:gd name="connsiteX5" fmla="*/ 847726 w 1504950"/>
                <a:gd name="connsiteY5" fmla="*/ 1315254 h 1770063"/>
                <a:gd name="connsiteX6" fmla="*/ 762795 w 1504950"/>
                <a:gd name="connsiteY6" fmla="*/ 1400175 h 1770063"/>
                <a:gd name="connsiteX7" fmla="*/ 677863 w 1504950"/>
                <a:gd name="connsiteY7" fmla="*/ 1315254 h 1770063"/>
                <a:gd name="connsiteX8" fmla="*/ 677863 w 1504950"/>
                <a:gd name="connsiteY8" fmla="*/ 1209699 h 1770063"/>
                <a:gd name="connsiteX9" fmla="*/ 677863 w 1504950"/>
                <a:gd name="connsiteY9" fmla="*/ 1195609 h 1770063"/>
                <a:gd name="connsiteX10" fmla="*/ 666353 w 1504950"/>
                <a:gd name="connsiteY10" fmla="*/ 1187848 h 1770063"/>
                <a:gd name="connsiteX11" fmla="*/ 627063 w 1504950"/>
                <a:gd name="connsiteY11" fmla="*/ 1092994 h 1770063"/>
                <a:gd name="connsiteX12" fmla="*/ 761207 w 1504950"/>
                <a:gd name="connsiteY12" fmla="*/ 958850 h 1770063"/>
                <a:gd name="connsiteX13" fmla="*/ 369196 w 1504950"/>
                <a:gd name="connsiteY13" fmla="*/ 720726 h 1770063"/>
                <a:gd name="connsiteX14" fmla="*/ 364774 w 1504950"/>
                <a:gd name="connsiteY14" fmla="*/ 721626 h 1770063"/>
                <a:gd name="connsiteX15" fmla="*/ 233421 w 1504950"/>
                <a:gd name="connsiteY15" fmla="*/ 721626 h 1770063"/>
                <a:gd name="connsiteX16" fmla="*/ 169863 w 1504950"/>
                <a:gd name="connsiteY16" fmla="*/ 789535 h 1770063"/>
                <a:gd name="connsiteX17" fmla="*/ 169863 w 1504950"/>
                <a:gd name="connsiteY17" fmla="*/ 1468627 h 1770063"/>
                <a:gd name="connsiteX18" fmla="*/ 216472 w 1504950"/>
                <a:gd name="connsiteY18" fmla="*/ 1532292 h 1770063"/>
                <a:gd name="connsiteX19" fmla="*/ 741883 w 1504950"/>
                <a:gd name="connsiteY19" fmla="*/ 1600201 h 1770063"/>
                <a:gd name="connsiteX20" fmla="*/ 1284242 w 1504950"/>
                <a:gd name="connsiteY20" fmla="*/ 1536536 h 1770063"/>
                <a:gd name="connsiteX21" fmla="*/ 1335088 w 1504950"/>
                <a:gd name="connsiteY21" fmla="*/ 1472871 h 1770063"/>
                <a:gd name="connsiteX22" fmla="*/ 1335088 w 1504950"/>
                <a:gd name="connsiteY22" fmla="*/ 789535 h 1770063"/>
                <a:gd name="connsiteX23" fmla="*/ 1271530 w 1504950"/>
                <a:gd name="connsiteY23" fmla="*/ 721626 h 1770063"/>
                <a:gd name="connsiteX24" fmla="*/ 1148652 w 1504950"/>
                <a:gd name="connsiteY24" fmla="*/ 721626 h 1770063"/>
                <a:gd name="connsiteX25" fmla="*/ 1144231 w 1504950"/>
                <a:gd name="connsiteY25" fmla="*/ 720726 h 1770063"/>
                <a:gd name="connsiteX26" fmla="*/ 1010593 w 1504950"/>
                <a:gd name="connsiteY26" fmla="*/ 720726 h 1770063"/>
                <a:gd name="connsiteX27" fmla="*/ 376466 w 1504950"/>
                <a:gd name="connsiteY27" fmla="*/ 720726 h 1770063"/>
                <a:gd name="connsiteX28" fmla="*/ 754594 w 1504950"/>
                <a:gd name="connsiteY28" fmla="*/ 169863 h 1770063"/>
                <a:gd name="connsiteX29" fmla="*/ 525787 w 1504950"/>
                <a:gd name="connsiteY29" fmla="*/ 258994 h 1770063"/>
                <a:gd name="connsiteX30" fmla="*/ 449517 w 1504950"/>
                <a:gd name="connsiteY30" fmla="*/ 530631 h 1770063"/>
                <a:gd name="connsiteX31" fmla="*/ 449517 w 1504950"/>
                <a:gd name="connsiteY31" fmla="*/ 550863 h 1770063"/>
                <a:gd name="connsiteX32" fmla="*/ 502295 w 1504950"/>
                <a:gd name="connsiteY32" fmla="*/ 550863 h 1770063"/>
                <a:gd name="connsiteX33" fmla="*/ 1050621 w 1504950"/>
                <a:gd name="connsiteY33" fmla="*/ 550863 h 1770063"/>
                <a:gd name="connsiteX34" fmla="*/ 1063909 w 1504950"/>
                <a:gd name="connsiteY34" fmla="*/ 550863 h 1770063"/>
                <a:gd name="connsiteX35" fmla="*/ 1063909 w 1504950"/>
                <a:gd name="connsiteY35" fmla="*/ 543895 h 1770063"/>
                <a:gd name="connsiteX36" fmla="*/ 1063909 w 1504950"/>
                <a:gd name="connsiteY36" fmla="*/ 530631 h 1770063"/>
                <a:gd name="connsiteX37" fmla="*/ 987639 w 1504950"/>
                <a:gd name="connsiteY37" fmla="*/ 258994 h 1770063"/>
                <a:gd name="connsiteX38" fmla="*/ 754594 w 1504950"/>
                <a:gd name="connsiteY38" fmla="*/ 169863 h 1770063"/>
                <a:gd name="connsiteX39" fmla="*/ 754595 w 1504950"/>
                <a:gd name="connsiteY39" fmla="*/ 0 h 1770063"/>
                <a:gd name="connsiteX40" fmla="*/ 1114935 w 1504950"/>
                <a:gd name="connsiteY40" fmla="*/ 148567 h 1770063"/>
                <a:gd name="connsiteX41" fmla="*/ 1233635 w 1504950"/>
                <a:gd name="connsiteY41" fmla="*/ 530595 h 1770063"/>
                <a:gd name="connsiteX42" fmla="*/ 1233635 w 1504950"/>
                <a:gd name="connsiteY42" fmla="*/ 551818 h 1770063"/>
                <a:gd name="connsiteX43" fmla="*/ 1271789 w 1504950"/>
                <a:gd name="connsiteY43" fmla="*/ 551818 h 1770063"/>
                <a:gd name="connsiteX44" fmla="*/ 1504950 w 1504950"/>
                <a:gd name="connsiteY44" fmla="*/ 789525 h 1770063"/>
                <a:gd name="connsiteX45" fmla="*/ 1504950 w 1504950"/>
                <a:gd name="connsiteY45" fmla="*/ 1472930 h 1770063"/>
                <a:gd name="connsiteX46" fmla="*/ 1322660 w 1504950"/>
                <a:gd name="connsiteY46" fmla="*/ 1702147 h 1770063"/>
                <a:gd name="connsiteX47" fmla="*/ 741877 w 1504950"/>
                <a:gd name="connsiteY47" fmla="*/ 1770063 h 1770063"/>
                <a:gd name="connsiteX48" fmla="*/ 178051 w 1504950"/>
                <a:gd name="connsiteY48" fmla="*/ 1697902 h 1770063"/>
                <a:gd name="connsiteX49" fmla="*/ 0 w 1504950"/>
                <a:gd name="connsiteY49" fmla="*/ 1468686 h 1770063"/>
                <a:gd name="connsiteX50" fmla="*/ 0 w 1504950"/>
                <a:gd name="connsiteY50" fmla="*/ 789525 h 1770063"/>
                <a:gd name="connsiteX51" fmla="*/ 233162 w 1504950"/>
                <a:gd name="connsiteY51" fmla="*/ 551818 h 1770063"/>
                <a:gd name="connsiteX52" fmla="*/ 279794 w 1504950"/>
                <a:gd name="connsiteY52" fmla="*/ 551818 h 1770063"/>
                <a:gd name="connsiteX53" fmla="*/ 279794 w 1504950"/>
                <a:gd name="connsiteY53" fmla="*/ 530595 h 1770063"/>
                <a:gd name="connsiteX54" fmla="*/ 398494 w 1504950"/>
                <a:gd name="connsiteY54" fmla="*/ 148567 h 1770063"/>
                <a:gd name="connsiteX55" fmla="*/ 754595 w 1504950"/>
                <a:gd name="connsiteY55" fmla="*/ 0 h 177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04950" h="1770063">
                  <a:moveTo>
                    <a:pt x="761207" y="958850"/>
                  </a:moveTo>
                  <a:cubicBezTo>
                    <a:pt x="835293" y="958850"/>
                    <a:pt x="895351" y="1018908"/>
                    <a:pt x="895351" y="1092994"/>
                  </a:cubicBezTo>
                  <a:cubicBezTo>
                    <a:pt x="895351" y="1130037"/>
                    <a:pt x="880337" y="1163573"/>
                    <a:pt x="856062" y="1187848"/>
                  </a:cubicBezTo>
                  <a:lnTo>
                    <a:pt x="847726" y="1193468"/>
                  </a:lnTo>
                  <a:lnTo>
                    <a:pt x="847726" y="1238227"/>
                  </a:lnTo>
                  <a:cubicBezTo>
                    <a:pt x="847726" y="1315254"/>
                    <a:pt x="847726" y="1315254"/>
                    <a:pt x="847726" y="1315254"/>
                  </a:cubicBezTo>
                  <a:cubicBezTo>
                    <a:pt x="847726" y="1361960"/>
                    <a:pt x="809507" y="1400175"/>
                    <a:pt x="762795" y="1400175"/>
                  </a:cubicBezTo>
                  <a:cubicBezTo>
                    <a:pt x="716082" y="1400175"/>
                    <a:pt x="677863" y="1361960"/>
                    <a:pt x="677863" y="1315254"/>
                  </a:cubicBezTo>
                  <a:cubicBezTo>
                    <a:pt x="677863" y="1269608"/>
                    <a:pt x="677863" y="1235374"/>
                    <a:pt x="677863" y="1209699"/>
                  </a:cubicBezTo>
                  <a:lnTo>
                    <a:pt x="677863" y="1195609"/>
                  </a:lnTo>
                  <a:lnTo>
                    <a:pt x="666353" y="1187848"/>
                  </a:lnTo>
                  <a:cubicBezTo>
                    <a:pt x="642078" y="1163573"/>
                    <a:pt x="627063" y="1130037"/>
                    <a:pt x="627063" y="1092994"/>
                  </a:cubicBezTo>
                  <a:cubicBezTo>
                    <a:pt x="627063" y="1018908"/>
                    <a:pt x="687121" y="958850"/>
                    <a:pt x="761207" y="958850"/>
                  </a:cubicBezTo>
                  <a:close/>
                  <a:moveTo>
                    <a:pt x="369196" y="720726"/>
                  </a:moveTo>
                  <a:lnTo>
                    <a:pt x="364774" y="721626"/>
                  </a:lnTo>
                  <a:lnTo>
                    <a:pt x="233421" y="721626"/>
                  </a:lnTo>
                  <a:cubicBezTo>
                    <a:pt x="199524" y="721626"/>
                    <a:pt x="169863" y="751336"/>
                    <a:pt x="169863" y="789535"/>
                  </a:cubicBezTo>
                  <a:cubicBezTo>
                    <a:pt x="169863" y="1468627"/>
                    <a:pt x="169863" y="1468627"/>
                    <a:pt x="169863" y="1468627"/>
                  </a:cubicBezTo>
                  <a:cubicBezTo>
                    <a:pt x="169863" y="1498337"/>
                    <a:pt x="186812" y="1523803"/>
                    <a:pt x="216472" y="1532292"/>
                  </a:cubicBezTo>
                  <a:cubicBezTo>
                    <a:pt x="322402" y="1557758"/>
                    <a:pt x="534261" y="1600201"/>
                    <a:pt x="741883" y="1600201"/>
                  </a:cubicBezTo>
                  <a:cubicBezTo>
                    <a:pt x="949505" y="1600201"/>
                    <a:pt x="1169838" y="1557758"/>
                    <a:pt x="1284242" y="1536536"/>
                  </a:cubicBezTo>
                  <a:cubicBezTo>
                    <a:pt x="1313902" y="1528048"/>
                    <a:pt x="1335088" y="1502582"/>
                    <a:pt x="1335088" y="1472871"/>
                  </a:cubicBezTo>
                  <a:cubicBezTo>
                    <a:pt x="1335088" y="789535"/>
                    <a:pt x="1335088" y="789535"/>
                    <a:pt x="1335088" y="789535"/>
                  </a:cubicBezTo>
                  <a:cubicBezTo>
                    <a:pt x="1335088" y="751336"/>
                    <a:pt x="1305428" y="721626"/>
                    <a:pt x="1271530" y="721626"/>
                  </a:cubicBezTo>
                  <a:cubicBezTo>
                    <a:pt x="1148652" y="721626"/>
                    <a:pt x="1148652" y="721626"/>
                    <a:pt x="1148652" y="721626"/>
                  </a:cubicBezTo>
                  <a:lnTo>
                    <a:pt x="1144231" y="720726"/>
                  </a:lnTo>
                  <a:lnTo>
                    <a:pt x="1010593" y="720726"/>
                  </a:lnTo>
                  <a:cubicBezTo>
                    <a:pt x="536578" y="720726"/>
                    <a:pt x="410173" y="720726"/>
                    <a:pt x="376466" y="720726"/>
                  </a:cubicBezTo>
                  <a:close/>
                  <a:moveTo>
                    <a:pt x="754594" y="169863"/>
                  </a:moveTo>
                  <a:cubicBezTo>
                    <a:pt x="652902" y="169863"/>
                    <a:pt x="576633" y="199573"/>
                    <a:pt x="525787" y="258994"/>
                  </a:cubicBezTo>
                  <a:cubicBezTo>
                    <a:pt x="474940" y="318415"/>
                    <a:pt x="449517" y="411790"/>
                    <a:pt x="449517" y="530631"/>
                  </a:cubicBezTo>
                  <a:lnTo>
                    <a:pt x="449517" y="550863"/>
                  </a:lnTo>
                  <a:lnTo>
                    <a:pt x="502295" y="550863"/>
                  </a:lnTo>
                  <a:cubicBezTo>
                    <a:pt x="803942" y="550863"/>
                    <a:pt x="964820" y="550863"/>
                    <a:pt x="1050621" y="550863"/>
                  </a:cubicBezTo>
                  <a:lnTo>
                    <a:pt x="1063909" y="550863"/>
                  </a:lnTo>
                  <a:lnTo>
                    <a:pt x="1063909" y="543895"/>
                  </a:lnTo>
                  <a:cubicBezTo>
                    <a:pt x="1063909" y="530631"/>
                    <a:pt x="1063909" y="530631"/>
                    <a:pt x="1063909" y="530631"/>
                  </a:cubicBezTo>
                  <a:cubicBezTo>
                    <a:pt x="1063909" y="411790"/>
                    <a:pt x="1038485" y="318415"/>
                    <a:pt x="987639" y="258994"/>
                  </a:cubicBezTo>
                  <a:cubicBezTo>
                    <a:pt x="932556" y="199573"/>
                    <a:pt x="860524" y="169863"/>
                    <a:pt x="754594" y="169863"/>
                  </a:cubicBezTo>
                  <a:close/>
                  <a:moveTo>
                    <a:pt x="754595" y="0"/>
                  </a:moveTo>
                  <a:cubicBezTo>
                    <a:pt x="911449" y="0"/>
                    <a:pt x="1030149" y="50937"/>
                    <a:pt x="1114935" y="148567"/>
                  </a:cubicBezTo>
                  <a:cubicBezTo>
                    <a:pt x="1195482" y="241951"/>
                    <a:pt x="1233635" y="369294"/>
                    <a:pt x="1233635" y="530595"/>
                  </a:cubicBezTo>
                  <a:cubicBezTo>
                    <a:pt x="1233635" y="551818"/>
                    <a:pt x="1233635" y="551818"/>
                    <a:pt x="1233635" y="551818"/>
                  </a:cubicBezTo>
                  <a:cubicBezTo>
                    <a:pt x="1271789" y="551818"/>
                    <a:pt x="1271789" y="551818"/>
                    <a:pt x="1271789" y="551818"/>
                  </a:cubicBezTo>
                  <a:cubicBezTo>
                    <a:pt x="1398968" y="551818"/>
                    <a:pt x="1504950" y="657937"/>
                    <a:pt x="1504950" y="789525"/>
                  </a:cubicBezTo>
                  <a:cubicBezTo>
                    <a:pt x="1504950" y="1472930"/>
                    <a:pt x="1504950" y="1472930"/>
                    <a:pt x="1504950" y="1472930"/>
                  </a:cubicBezTo>
                  <a:cubicBezTo>
                    <a:pt x="1504950" y="1583294"/>
                    <a:pt x="1428643" y="1676679"/>
                    <a:pt x="1322660" y="1702147"/>
                  </a:cubicBezTo>
                  <a:cubicBezTo>
                    <a:pt x="1199721" y="1727616"/>
                    <a:pt x="962320" y="1770063"/>
                    <a:pt x="741877" y="1770063"/>
                  </a:cubicBezTo>
                  <a:cubicBezTo>
                    <a:pt x="517194" y="1770063"/>
                    <a:pt x="292512" y="1723371"/>
                    <a:pt x="178051" y="1697902"/>
                  </a:cubicBezTo>
                  <a:cubicBezTo>
                    <a:pt x="72068" y="1672434"/>
                    <a:pt x="0" y="1574804"/>
                    <a:pt x="0" y="1468686"/>
                  </a:cubicBezTo>
                  <a:cubicBezTo>
                    <a:pt x="0" y="789525"/>
                    <a:pt x="0" y="789525"/>
                    <a:pt x="0" y="789525"/>
                  </a:cubicBezTo>
                  <a:cubicBezTo>
                    <a:pt x="0" y="657937"/>
                    <a:pt x="105983" y="551818"/>
                    <a:pt x="233162" y="551818"/>
                  </a:cubicBezTo>
                  <a:cubicBezTo>
                    <a:pt x="279794" y="551818"/>
                    <a:pt x="279794" y="551818"/>
                    <a:pt x="279794" y="551818"/>
                  </a:cubicBezTo>
                  <a:cubicBezTo>
                    <a:pt x="279794" y="530595"/>
                    <a:pt x="279794" y="530595"/>
                    <a:pt x="279794" y="530595"/>
                  </a:cubicBezTo>
                  <a:cubicBezTo>
                    <a:pt x="279794" y="369294"/>
                    <a:pt x="317947" y="241951"/>
                    <a:pt x="398494" y="148567"/>
                  </a:cubicBezTo>
                  <a:cubicBezTo>
                    <a:pt x="483280" y="50937"/>
                    <a:pt x="601980" y="0"/>
                    <a:pt x="75459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1"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grpSp>
      <p:pic>
        <p:nvPicPr>
          <p:cNvPr id="34" name="Graphic 33" descr="Connected outline">
            <a:extLst>
              <a:ext uri="{FF2B5EF4-FFF2-40B4-BE49-F238E27FC236}">
                <a16:creationId xmlns:a16="http://schemas.microsoft.com/office/drawing/2014/main" id="{C402E89E-3C3F-EF5B-DBDA-A3633E70FF89}"/>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263648" y="4085458"/>
            <a:ext cx="489138" cy="482664"/>
          </a:xfrm>
          <a:prstGeom prst="rect">
            <a:avLst/>
          </a:prstGeom>
        </p:spPr>
      </p:pic>
      <p:pic>
        <p:nvPicPr>
          <p:cNvPr id="4" name="Picture 3">
            <a:extLst>
              <a:ext uri="{FF2B5EF4-FFF2-40B4-BE49-F238E27FC236}">
                <a16:creationId xmlns:a16="http://schemas.microsoft.com/office/drawing/2014/main" id="{56F13612-9F58-C418-90DE-3432B86708B5}"/>
              </a:ext>
            </a:extLst>
          </p:cNvPr>
          <p:cNvPicPr>
            <a:picLocks noChangeAspect="1"/>
          </p:cNvPicPr>
          <p:nvPr/>
        </p:nvPicPr>
        <p:blipFill>
          <a:blip r:embed="rId8"/>
          <a:stretch>
            <a:fillRect/>
          </a:stretch>
        </p:blipFill>
        <p:spPr>
          <a:xfrm>
            <a:off x="4608542" y="1291828"/>
            <a:ext cx="2766300" cy="754445"/>
          </a:xfrm>
          <a:prstGeom prst="rect">
            <a:avLst/>
          </a:prstGeom>
        </p:spPr>
      </p:pic>
    </p:spTree>
    <p:extLst>
      <p:ext uri="{BB962C8B-B14F-4D97-AF65-F5344CB8AC3E}">
        <p14:creationId xmlns:p14="http://schemas.microsoft.com/office/powerpoint/2010/main" val="1362214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67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252AA6-8D88-B066-E590-BB786AD95D71}"/>
              </a:ext>
            </a:extLst>
          </p:cNvPr>
          <p:cNvPicPr>
            <a:picLocks noChangeAspect="1"/>
          </p:cNvPicPr>
          <p:nvPr/>
        </p:nvPicPr>
        <p:blipFill>
          <a:blip r:embed="rId2"/>
          <a:stretch>
            <a:fillRect/>
          </a:stretch>
        </p:blipFill>
        <p:spPr>
          <a:xfrm>
            <a:off x="1900647" y="2059707"/>
            <a:ext cx="8676456" cy="3300882"/>
          </a:xfrm>
          <a:prstGeom prst="rect">
            <a:avLst/>
          </a:prstGeom>
        </p:spPr>
      </p:pic>
    </p:spTree>
    <p:extLst>
      <p:ext uri="{BB962C8B-B14F-4D97-AF65-F5344CB8AC3E}">
        <p14:creationId xmlns:p14="http://schemas.microsoft.com/office/powerpoint/2010/main" val="36882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9">
            <a:extLst>
              <a:ext uri="{FF2B5EF4-FFF2-40B4-BE49-F238E27FC236}">
                <a16:creationId xmlns:a16="http://schemas.microsoft.com/office/drawing/2014/main" id="{665F3B34-3EC5-CFBF-060E-618230CFEEE3}"/>
              </a:ext>
            </a:extLst>
          </p:cNvPr>
          <p:cNvSpPr/>
          <p:nvPr/>
        </p:nvSpPr>
        <p:spPr>
          <a:xfrm>
            <a:off x="6647713" y="1228805"/>
            <a:ext cx="3515157" cy="443389"/>
          </a:xfrm>
          <a:prstGeom prst="roundRect">
            <a:avLst>
              <a:gd name="adj" fmla="val 5023"/>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91440" bIns="91440" numCol="1" spcCol="0" rtlCol="0" fromWordArt="0" anchor="ctr"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Monthly active users</a:t>
            </a:r>
          </a:p>
        </p:txBody>
      </p:sp>
      <p:sp>
        <p:nvSpPr>
          <p:cNvPr id="5" name="Text Placeholder 1">
            <a:extLst>
              <a:ext uri="{FF2B5EF4-FFF2-40B4-BE49-F238E27FC236}">
                <a16:creationId xmlns:a16="http://schemas.microsoft.com/office/drawing/2014/main" id="{568AD32D-9B59-7C71-540E-CC430EF476F7}"/>
              </a:ext>
            </a:extLst>
          </p:cNvPr>
          <p:cNvSpPr txBox="1">
            <a:spLocks/>
          </p:cNvSpPr>
          <p:nvPr/>
        </p:nvSpPr>
        <p:spPr>
          <a:xfrm>
            <a:off x="6647713" y="943055"/>
            <a:ext cx="2745654" cy="443198"/>
          </a:xfrm>
          <a:prstGeom prst="rect">
            <a:avLst/>
          </a:prstGeom>
        </p:spPr>
        <p:txBody>
          <a:bodyPr wrap="square" lIns="0" tIns="0" rIns="0" bIns="0" anchor="t">
            <a:spAutoFit/>
          </a:bodyPr>
          <a:lstStyle>
            <a:defPPr>
              <a:defRPr lang="en-US"/>
            </a:defPPr>
            <a:lvl1pPr marR="0" lvl="0" indent="0" defTabSz="797999" fontAlgn="base">
              <a:lnSpc>
                <a:spcPct val="90000"/>
              </a:lnSpc>
              <a:spcBef>
                <a:spcPct val="0"/>
              </a:spcBef>
              <a:spcAft>
                <a:spcPct val="0"/>
              </a:spcAft>
              <a:buClrTx/>
              <a:buSzTx/>
              <a:buFont typeface="Arial" panose="020B0604020202020204" pitchFamily="34" charset="0"/>
              <a:buNone/>
              <a:tabLst>
                <a:tab pos="920876" algn="l"/>
              </a:tabLst>
              <a:defRPr kumimoji="0" sz="3200" b="1" i="0" u="none" strike="noStrike" cap="none" spc="-50" normalizeH="0" baseline="0">
                <a:ln w="3175">
                  <a:noFill/>
                </a:ln>
                <a:solidFill>
                  <a:srgbClr val="9780E5"/>
                </a:solidFill>
                <a:effectLst/>
                <a:uLnTx/>
                <a:uFillTx/>
                <a:latin typeface="+mj-lt"/>
                <a:ea typeface="Open Sans" panose="020B0606030504020204" pitchFamily="34" charset="0"/>
                <a:cs typeface="Segoe UI Semibold" panose="020B0702040204020203" pitchFamily="34" charset="0"/>
              </a:defRPr>
            </a:lvl1pPr>
            <a:lvl2pPr indent="0">
              <a:lnSpc>
                <a:spcPct val="90000"/>
              </a:lnSpc>
              <a:spcBef>
                <a:spcPts val="500"/>
              </a:spcBef>
              <a:buFont typeface="Arial" panose="020B0604020202020204" pitchFamily="34" charset="0"/>
              <a:buNone/>
              <a:defRPr sz="4400">
                <a:latin typeface="Segoe UI Light" panose="020B0502040204020203" pitchFamily="34" charset="0"/>
                <a:cs typeface="Segoe UI Light" panose="020B0502040204020203" pitchFamily="34" charset="0"/>
              </a:defRPr>
            </a:lvl2pPr>
            <a:lvl3pPr indent="0">
              <a:lnSpc>
                <a:spcPct val="90000"/>
              </a:lnSpc>
              <a:spcBef>
                <a:spcPts val="500"/>
              </a:spcBef>
              <a:buFont typeface="Arial" panose="020B0604020202020204" pitchFamily="34" charset="0"/>
              <a:buNone/>
              <a:defRPr sz="4000">
                <a:latin typeface="Segoe UI Light" panose="020B0502040204020203" pitchFamily="34" charset="0"/>
                <a:cs typeface="Segoe UI Light" panose="020B0502040204020203" pitchFamily="34" charset="0"/>
              </a:defRPr>
            </a:lvl3pPr>
            <a:lvl4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4pPr>
            <a:lvl5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797999" rtl="0" eaLnBrk="1" fontAlgn="base" latinLnBrk="0" hangingPunct="1">
              <a:lnSpc>
                <a:spcPct val="90000"/>
              </a:lnSpc>
              <a:spcBef>
                <a:spcPct val="0"/>
              </a:spcBef>
              <a:spcAft>
                <a:spcPct val="0"/>
              </a:spcAft>
              <a:buClrTx/>
              <a:buSzTx/>
              <a:buFont typeface="Arial" panose="020B0604020202020204" pitchFamily="34" charset="0"/>
              <a:buNone/>
              <a:tabLst>
                <a:tab pos="920876" algn="l"/>
              </a:tabLst>
              <a:defRPr/>
            </a:pPr>
            <a:r>
              <a:rPr kumimoji="0" lang="en-US" sz="3200" b="1" i="0" u="none" strike="noStrike" kern="1200" cap="none" spc="-50" normalizeH="0" baseline="0" noProof="0" dirty="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rPr>
              <a:t>6.1+ Million</a:t>
            </a:r>
          </a:p>
        </p:txBody>
      </p:sp>
      <p:sp>
        <p:nvSpPr>
          <p:cNvPr id="6" name="Rounded Rectangle 9">
            <a:extLst>
              <a:ext uri="{FF2B5EF4-FFF2-40B4-BE49-F238E27FC236}">
                <a16:creationId xmlns:a16="http://schemas.microsoft.com/office/drawing/2014/main" id="{288EC679-0349-5067-3E8B-9DC2BE35ED3F}"/>
              </a:ext>
            </a:extLst>
          </p:cNvPr>
          <p:cNvSpPr/>
          <p:nvPr/>
        </p:nvSpPr>
        <p:spPr>
          <a:xfrm>
            <a:off x="6647713" y="2320980"/>
            <a:ext cx="3515157" cy="696754"/>
          </a:xfrm>
          <a:prstGeom prst="roundRect">
            <a:avLst>
              <a:gd name="adj" fmla="val 5023"/>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91440" bIns="91440" numCol="1" spcCol="0" rtlCol="0" fromWordArt="0" anchor="ctr"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Community members </a:t>
            </a:r>
            <a:b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have contributed to .NET</a:t>
            </a:r>
          </a:p>
        </p:txBody>
      </p:sp>
      <p:sp>
        <p:nvSpPr>
          <p:cNvPr id="7" name="Text Placeholder 1">
            <a:extLst>
              <a:ext uri="{FF2B5EF4-FFF2-40B4-BE49-F238E27FC236}">
                <a16:creationId xmlns:a16="http://schemas.microsoft.com/office/drawing/2014/main" id="{14DB34D8-A377-9A73-186B-22995BF03CE6}"/>
              </a:ext>
            </a:extLst>
          </p:cNvPr>
          <p:cNvSpPr txBox="1">
            <a:spLocks/>
          </p:cNvSpPr>
          <p:nvPr/>
        </p:nvSpPr>
        <p:spPr>
          <a:xfrm>
            <a:off x="6647713" y="2016180"/>
            <a:ext cx="2745654" cy="443198"/>
          </a:xfrm>
          <a:prstGeom prst="rect">
            <a:avLst/>
          </a:prstGeom>
        </p:spPr>
        <p:txBody>
          <a:bodyPr wrap="square" lIns="0" tIns="0" rIns="0" bIns="0" anchor="t">
            <a:spAutoFit/>
          </a:bodyPr>
          <a:lstStyle>
            <a:defPPr>
              <a:defRPr lang="en-US"/>
            </a:defPPr>
            <a:lvl1pPr marR="0" lvl="0" indent="0" defTabSz="797999" fontAlgn="base">
              <a:lnSpc>
                <a:spcPct val="90000"/>
              </a:lnSpc>
              <a:spcBef>
                <a:spcPct val="0"/>
              </a:spcBef>
              <a:spcAft>
                <a:spcPct val="0"/>
              </a:spcAft>
              <a:buClrTx/>
              <a:buSzTx/>
              <a:buFont typeface="Arial" panose="020B0604020202020204" pitchFamily="34" charset="0"/>
              <a:buNone/>
              <a:tabLst>
                <a:tab pos="920876" algn="l"/>
              </a:tabLst>
              <a:defRPr kumimoji="0" sz="3600" b="1" i="0" u="none" strike="noStrike" cap="none" spc="-50" normalizeH="0" baseline="0">
                <a:ln w="3175">
                  <a:noFill/>
                </a:ln>
                <a:gradFill>
                  <a:gsLst>
                    <a:gs pos="85000">
                      <a:srgbClr val="3803DB"/>
                    </a:gs>
                    <a:gs pos="0">
                      <a:srgbClr val="C03BC4"/>
                    </a:gs>
                  </a:gsLst>
                  <a:path path="circle">
                    <a:fillToRect l="100000" t="100000"/>
                  </a:path>
                </a:gradFill>
                <a:effectLst/>
                <a:uLnTx/>
                <a:uFillTx/>
                <a:ea typeface="Open Sans" panose="020B0606030504020204" pitchFamily="34" charset="0"/>
                <a:cs typeface="Segoe UI Semibold" panose="020B0702040204020203" pitchFamily="34" charset="0"/>
              </a:defRPr>
            </a:lvl1pPr>
            <a:lvl2pPr indent="0">
              <a:lnSpc>
                <a:spcPct val="90000"/>
              </a:lnSpc>
              <a:spcBef>
                <a:spcPts val="500"/>
              </a:spcBef>
              <a:buFont typeface="Arial" panose="020B0604020202020204" pitchFamily="34" charset="0"/>
              <a:buNone/>
              <a:defRPr sz="4400">
                <a:latin typeface="Segoe UI Light" panose="020B0502040204020203" pitchFamily="34" charset="0"/>
                <a:cs typeface="Segoe UI Light" panose="020B0502040204020203" pitchFamily="34" charset="0"/>
              </a:defRPr>
            </a:lvl2pPr>
            <a:lvl3pPr indent="0">
              <a:lnSpc>
                <a:spcPct val="90000"/>
              </a:lnSpc>
              <a:spcBef>
                <a:spcPts val="500"/>
              </a:spcBef>
              <a:buFont typeface="Arial" panose="020B0604020202020204" pitchFamily="34" charset="0"/>
              <a:buNone/>
              <a:defRPr sz="4000">
                <a:latin typeface="Segoe UI Light" panose="020B0502040204020203" pitchFamily="34" charset="0"/>
                <a:cs typeface="Segoe UI Light" panose="020B0502040204020203" pitchFamily="34" charset="0"/>
              </a:defRPr>
            </a:lvl3pPr>
            <a:lvl4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4pPr>
            <a:lvl5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797999" rtl="0" eaLnBrk="1" fontAlgn="base" latinLnBrk="0" hangingPunct="1">
              <a:lnSpc>
                <a:spcPct val="90000"/>
              </a:lnSpc>
              <a:spcBef>
                <a:spcPct val="0"/>
              </a:spcBef>
              <a:spcAft>
                <a:spcPct val="0"/>
              </a:spcAft>
              <a:buClrTx/>
              <a:buSzTx/>
              <a:buFont typeface="Arial" panose="020B0604020202020204" pitchFamily="34" charset="0"/>
              <a:buNone/>
              <a:tabLst>
                <a:tab pos="920876" algn="l"/>
              </a:tabLst>
              <a:defRPr/>
            </a:pPr>
            <a:r>
              <a:rPr kumimoji="0" lang="en-US" sz="3200" b="1" i="0" u="none" strike="noStrike" kern="1200" cap="none" spc="-50" normalizeH="0" baseline="0" noProof="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rPr>
              <a:t>53,000+</a:t>
            </a:r>
          </a:p>
        </p:txBody>
      </p:sp>
      <p:pic>
        <p:nvPicPr>
          <p:cNvPr id="8" name="Picture 2">
            <a:extLst>
              <a:ext uri="{FF2B5EF4-FFF2-40B4-BE49-F238E27FC236}">
                <a16:creationId xmlns:a16="http://schemas.microsoft.com/office/drawing/2014/main" id="{AC37DF86-1F88-C3F4-405F-DA2FE471CA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391" t="-5140" r="13826"/>
          <a:stretch/>
        </p:blipFill>
        <p:spPr bwMode="auto">
          <a:xfrm>
            <a:off x="8173236" y="5675748"/>
            <a:ext cx="424582" cy="3403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23B7E766-314C-BF1C-C049-2125E84F2136}"/>
              </a:ext>
            </a:extLst>
          </p:cNvPr>
          <p:cNvSpPr/>
          <p:nvPr/>
        </p:nvSpPr>
        <p:spPr bwMode="auto">
          <a:xfrm>
            <a:off x="6647713" y="6018648"/>
            <a:ext cx="4430939" cy="421981"/>
          </a:xfrm>
          <a:prstGeom prst="roundRect">
            <a:avLst>
              <a:gd name="adj" fmla="val 67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91440" bIns="91440" numCol="1" spcCol="0" rtlCol="0" fromWordArt="0" anchor="ctr" anchorCtr="0" forceAA="0" compatLnSpc="1">
            <a:prstTxWarp prst="textNoShape">
              <a:avLst/>
            </a:prstTxWarp>
            <a:spAutoFit/>
          </a:bodyPr>
          <a:lstStyle/>
          <a:p>
            <a:pPr marL="0" marR="0" lvl="0" indent="0" algn="l" defTabSz="914367" rtl="0" eaLnBrk="1" fontAlgn="base" latinLnBrk="0" hangingPunct="1">
              <a:lnSpc>
                <a:spcPct val="90000"/>
              </a:lnSpc>
              <a:spcBef>
                <a:spcPct val="0"/>
              </a:spcBef>
              <a:spcAft>
                <a:spcPct val="0"/>
              </a:spcAft>
              <a:buClrTx/>
              <a:buSzTx/>
              <a:buFontTx/>
              <a:buNone/>
              <a:tabLst/>
              <a:defRPr/>
            </a:pPr>
            <a: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Top</a:t>
            </a:r>
            <a:r>
              <a:rPr kumimoji="0" lang="en-US" sz="1600" b="1" i="0" u="none" strike="noStrike" kern="1200" cap="none" spc="0" normalizeH="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 Programming </a:t>
            </a:r>
            <a: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Language on GitHub</a:t>
            </a:r>
          </a:p>
        </p:txBody>
      </p:sp>
      <p:sp>
        <p:nvSpPr>
          <p:cNvPr id="10" name="Text Placeholder 1">
            <a:extLst>
              <a:ext uri="{FF2B5EF4-FFF2-40B4-BE49-F238E27FC236}">
                <a16:creationId xmlns:a16="http://schemas.microsoft.com/office/drawing/2014/main" id="{A65617C7-99D2-7E34-38FA-BBE2235AA88F}"/>
              </a:ext>
            </a:extLst>
          </p:cNvPr>
          <p:cNvSpPr txBox="1">
            <a:spLocks/>
          </p:cNvSpPr>
          <p:nvPr/>
        </p:nvSpPr>
        <p:spPr>
          <a:xfrm>
            <a:off x="6647713" y="5675748"/>
            <a:ext cx="2745654" cy="443198"/>
          </a:xfrm>
          <a:prstGeom prst="rect">
            <a:avLst/>
          </a:prstGeom>
        </p:spPr>
        <p:txBody>
          <a:bodyPr wrap="square" lIns="0" tIns="0" rIns="0" bIns="0" anchor="t">
            <a:spAutoFit/>
          </a:bodyPr>
          <a:lstStyle>
            <a:defPPr>
              <a:defRPr lang="en-US"/>
            </a:defPPr>
            <a:lvl1pPr marR="0" lvl="0" indent="0" defTabSz="797999" fontAlgn="base">
              <a:lnSpc>
                <a:spcPct val="90000"/>
              </a:lnSpc>
              <a:spcBef>
                <a:spcPct val="0"/>
              </a:spcBef>
              <a:spcAft>
                <a:spcPct val="0"/>
              </a:spcAft>
              <a:buClrTx/>
              <a:buSzTx/>
              <a:buFont typeface="Arial" panose="020B0604020202020204" pitchFamily="34" charset="0"/>
              <a:buNone/>
              <a:tabLst>
                <a:tab pos="920876" algn="l"/>
              </a:tabLst>
              <a:defRPr kumimoji="0" sz="3600" b="1" i="0" u="none" strike="noStrike" cap="none" spc="-50" normalizeH="0" baseline="0">
                <a:ln w="3175">
                  <a:noFill/>
                </a:ln>
                <a:gradFill>
                  <a:gsLst>
                    <a:gs pos="85000">
                      <a:srgbClr val="3803DB"/>
                    </a:gs>
                    <a:gs pos="0">
                      <a:srgbClr val="C03BC4"/>
                    </a:gs>
                  </a:gsLst>
                  <a:path path="circle">
                    <a:fillToRect l="100000" t="100000"/>
                  </a:path>
                </a:gradFill>
                <a:effectLst/>
                <a:uLnTx/>
                <a:uFillTx/>
                <a:ea typeface="Open Sans" panose="020B0606030504020204" pitchFamily="34" charset="0"/>
                <a:cs typeface="Segoe UI Semibold" panose="020B0702040204020203" pitchFamily="34" charset="0"/>
              </a:defRPr>
            </a:lvl1pPr>
            <a:lvl2pPr indent="0">
              <a:lnSpc>
                <a:spcPct val="90000"/>
              </a:lnSpc>
              <a:spcBef>
                <a:spcPts val="500"/>
              </a:spcBef>
              <a:buFont typeface="Arial" panose="020B0604020202020204" pitchFamily="34" charset="0"/>
              <a:buNone/>
              <a:defRPr sz="4400">
                <a:latin typeface="Segoe UI Light" panose="020B0502040204020203" pitchFamily="34" charset="0"/>
                <a:cs typeface="Segoe UI Light" panose="020B0502040204020203" pitchFamily="34" charset="0"/>
              </a:defRPr>
            </a:lvl2pPr>
            <a:lvl3pPr indent="0">
              <a:lnSpc>
                <a:spcPct val="90000"/>
              </a:lnSpc>
              <a:spcBef>
                <a:spcPts val="500"/>
              </a:spcBef>
              <a:buFont typeface="Arial" panose="020B0604020202020204" pitchFamily="34" charset="0"/>
              <a:buNone/>
              <a:defRPr sz="4000">
                <a:latin typeface="Segoe UI Light" panose="020B0502040204020203" pitchFamily="34" charset="0"/>
                <a:cs typeface="Segoe UI Light" panose="020B0502040204020203" pitchFamily="34" charset="0"/>
              </a:defRPr>
            </a:lvl3pPr>
            <a:lvl4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4pPr>
            <a:lvl5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797999" rtl="0" eaLnBrk="1" fontAlgn="base" latinLnBrk="0" hangingPunct="1">
              <a:lnSpc>
                <a:spcPct val="90000"/>
              </a:lnSpc>
              <a:spcBef>
                <a:spcPct val="0"/>
              </a:spcBef>
              <a:spcAft>
                <a:spcPct val="0"/>
              </a:spcAft>
              <a:buClrTx/>
              <a:buSzTx/>
              <a:buFont typeface="Arial" panose="020B0604020202020204" pitchFamily="34" charset="0"/>
              <a:buNone/>
              <a:tabLst>
                <a:tab pos="920876" algn="l"/>
              </a:tabLst>
              <a:defRPr/>
            </a:pPr>
            <a:r>
              <a:rPr kumimoji="0" lang="en-US" sz="3200" b="1" i="0" u="none" strike="noStrike" kern="1200" cap="none" spc="-50" normalizeH="0" baseline="0" noProof="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rPr>
              <a:t>Top 5</a:t>
            </a:r>
          </a:p>
        </p:txBody>
      </p:sp>
      <p:sp>
        <p:nvSpPr>
          <p:cNvPr id="11" name="Rectangle: Rounded Corners 10">
            <a:extLst>
              <a:ext uri="{FF2B5EF4-FFF2-40B4-BE49-F238E27FC236}">
                <a16:creationId xmlns:a16="http://schemas.microsoft.com/office/drawing/2014/main" id="{59C82947-CB2C-5D71-46F3-1FCB8BD413FE}"/>
              </a:ext>
            </a:extLst>
          </p:cNvPr>
          <p:cNvSpPr/>
          <p:nvPr/>
        </p:nvSpPr>
        <p:spPr bwMode="auto">
          <a:xfrm>
            <a:off x="6647713" y="4897826"/>
            <a:ext cx="3515157" cy="418052"/>
          </a:xfrm>
          <a:prstGeom prst="roundRect">
            <a:avLst>
              <a:gd name="adj" fmla="val 5136"/>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91440" bIns="91440" numCol="1" spcCol="0" rtlCol="0" fromWordArt="0" anchor="ctr" anchorCtr="0" forceAA="0" compatLnSpc="1">
            <a:prstTxWarp prst="textNoShape">
              <a:avLst/>
            </a:prstTxWarp>
            <a:spAutoFit/>
          </a:bodyPr>
          <a:lstStyle/>
          <a:p>
            <a:pPr marL="0" marR="0" lvl="0" indent="0" algn="l" defTabSz="914367" rtl="0" eaLnBrk="1" fontAlgn="base" latinLnBrk="0" hangingPunct="1">
              <a:lnSpc>
                <a:spcPct val="90000"/>
              </a:lnSpc>
              <a:spcBef>
                <a:spcPct val="0"/>
              </a:spcBef>
              <a:spcAft>
                <a:spcPct val="0"/>
              </a:spcAft>
              <a:buClrTx/>
              <a:buSzTx/>
              <a:buFontTx/>
              <a:buNone/>
              <a:tabLst/>
              <a:defRPr/>
            </a:pPr>
            <a:r>
              <a:rPr kumimoji="0" lang="en-US" sz="1600" b="1" i="0" u="none" strike="noStrike" kern="1200" cap="none" spc="0" normalizeH="0" baseline="0" noProof="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Highest velocity OSS project</a:t>
            </a:r>
          </a:p>
        </p:txBody>
      </p:sp>
      <p:sp>
        <p:nvSpPr>
          <p:cNvPr id="12" name="Text Placeholder 1">
            <a:extLst>
              <a:ext uri="{FF2B5EF4-FFF2-40B4-BE49-F238E27FC236}">
                <a16:creationId xmlns:a16="http://schemas.microsoft.com/office/drawing/2014/main" id="{BF0A7832-E0E9-38E2-A0B5-E41B7FA6F2D2}"/>
              </a:ext>
            </a:extLst>
          </p:cNvPr>
          <p:cNvSpPr txBox="1">
            <a:spLocks/>
          </p:cNvSpPr>
          <p:nvPr/>
        </p:nvSpPr>
        <p:spPr>
          <a:xfrm>
            <a:off x="6647713" y="4554926"/>
            <a:ext cx="2745654" cy="443198"/>
          </a:xfrm>
          <a:prstGeom prst="rect">
            <a:avLst/>
          </a:prstGeom>
        </p:spPr>
        <p:txBody>
          <a:bodyPr wrap="square" lIns="0" tIns="0" rIns="0" bIns="0" anchor="t">
            <a:spAutoFit/>
          </a:bodyPr>
          <a:lstStyle>
            <a:defPPr>
              <a:defRPr lang="en-US"/>
            </a:defPPr>
            <a:lvl1pPr marR="0" lvl="0" indent="0" defTabSz="797999" fontAlgn="base">
              <a:lnSpc>
                <a:spcPct val="90000"/>
              </a:lnSpc>
              <a:spcBef>
                <a:spcPct val="0"/>
              </a:spcBef>
              <a:spcAft>
                <a:spcPct val="0"/>
              </a:spcAft>
              <a:buClrTx/>
              <a:buSzTx/>
              <a:buFont typeface="Arial" panose="020B0604020202020204" pitchFamily="34" charset="0"/>
              <a:buNone/>
              <a:tabLst>
                <a:tab pos="920876" algn="l"/>
              </a:tabLst>
              <a:defRPr kumimoji="0" sz="3600" b="1" i="0" u="none" strike="noStrike" cap="none" spc="-50" normalizeH="0" baseline="0">
                <a:ln w="3175">
                  <a:noFill/>
                </a:ln>
                <a:gradFill>
                  <a:gsLst>
                    <a:gs pos="85000">
                      <a:srgbClr val="3803DB"/>
                    </a:gs>
                    <a:gs pos="0">
                      <a:srgbClr val="C03BC4"/>
                    </a:gs>
                  </a:gsLst>
                  <a:path path="circle">
                    <a:fillToRect l="100000" t="100000"/>
                  </a:path>
                </a:gradFill>
                <a:effectLst/>
                <a:uLnTx/>
                <a:uFillTx/>
                <a:ea typeface="Open Sans" panose="020B0606030504020204" pitchFamily="34" charset="0"/>
                <a:cs typeface="Segoe UI Semibold" panose="020B0702040204020203" pitchFamily="34" charset="0"/>
              </a:defRPr>
            </a:lvl1pPr>
            <a:lvl2pPr indent="0">
              <a:lnSpc>
                <a:spcPct val="90000"/>
              </a:lnSpc>
              <a:spcBef>
                <a:spcPts val="500"/>
              </a:spcBef>
              <a:buFont typeface="Arial" panose="020B0604020202020204" pitchFamily="34" charset="0"/>
              <a:buNone/>
              <a:defRPr sz="4400">
                <a:latin typeface="Segoe UI Light" panose="020B0502040204020203" pitchFamily="34" charset="0"/>
                <a:cs typeface="Segoe UI Light" panose="020B0502040204020203" pitchFamily="34" charset="0"/>
              </a:defRPr>
            </a:lvl2pPr>
            <a:lvl3pPr indent="0">
              <a:lnSpc>
                <a:spcPct val="90000"/>
              </a:lnSpc>
              <a:spcBef>
                <a:spcPts val="500"/>
              </a:spcBef>
              <a:buFont typeface="Arial" panose="020B0604020202020204" pitchFamily="34" charset="0"/>
              <a:buNone/>
              <a:defRPr sz="4000">
                <a:latin typeface="Segoe UI Light" panose="020B0502040204020203" pitchFamily="34" charset="0"/>
                <a:cs typeface="Segoe UI Light" panose="020B0502040204020203" pitchFamily="34" charset="0"/>
              </a:defRPr>
            </a:lvl3pPr>
            <a:lvl4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4pPr>
            <a:lvl5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797999" rtl="0" eaLnBrk="1" fontAlgn="base" latinLnBrk="0" hangingPunct="1">
              <a:lnSpc>
                <a:spcPct val="90000"/>
              </a:lnSpc>
              <a:spcBef>
                <a:spcPct val="0"/>
              </a:spcBef>
              <a:spcAft>
                <a:spcPct val="0"/>
              </a:spcAft>
              <a:buClrTx/>
              <a:buSzTx/>
              <a:buFont typeface="Arial" panose="020B0604020202020204" pitchFamily="34" charset="0"/>
              <a:buNone/>
              <a:tabLst>
                <a:tab pos="920876" algn="l"/>
              </a:tabLst>
              <a:defRPr/>
            </a:pPr>
            <a:r>
              <a:rPr kumimoji="0" lang="en-US" sz="3200" b="1" i="0" u="none" strike="noStrike" kern="1200" cap="none" spc="-50" normalizeH="0" baseline="0" noProof="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rPr>
              <a:t>Top 5</a:t>
            </a:r>
          </a:p>
        </p:txBody>
      </p:sp>
      <p:grpSp>
        <p:nvGrpSpPr>
          <p:cNvPr id="13" name="Group 12">
            <a:extLst>
              <a:ext uri="{FF2B5EF4-FFF2-40B4-BE49-F238E27FC236}">
                <a16:creationId xmlns:a16="http://schemas.microsoft.com/office/drawing/2014/main" id="{C35ECAE3-3B6E-5813-7FE1-81A8822D1E40}"/>
              </a:ext>
            </a:extLst>
          </p:cNvPr>
          <p:cNvGrpSpPr/>
          <p:nvPr/>
        </p:nvGrpSpPr>
        <p:grpSpPr>
          <a:xfrm>
            <a:off x="8241071" y="4561423"/>
            <a:ext cx="1387103" cy="327869"/>
            <a:chOff x="6855538" y="4276912"/>
            <a:chExt cx="1387103" cy="327869"/>
          </a:xfrm>
        </p:grpSpPr>
        <p:grpSp>
          <p:nvGrpSpPr>
            <p:cNvPr id="14" name="Graphic 56">
              <a:extLst>
                <a:ext uri="{FF2B5EF4-FFF2-40B4-BE49-F238E27FC236}">
                  <a16:creationId xmlns:a16="http://schemas.microsoft.com/office/drawing/2014/main" id="{1D98EE64-F11A-2AB5-48FD-CA21CA04021F}"/>
                </a:ext>
              </a:extLst>
            </p:cNvPr>
            <p:cNvGrpSpPr/>
            <p:nvPr/>
          </p:nvGrpSpPr>
          <p:grpSpPr>
            <a:xfrm>
              <a:off x="7306300" y="4355290"/>
              <a:ext cx="936341" cy="171113"/>
              <a:chOff x="7468264" y="5777478"/>
              <a:chExt cx="577930" cy="105615"/>
            </a:xfrm>
            <a:solidFill>
              <a:srgbClr val="091F2C"/>
            </a:solidFill>
          </p:grpSpPr>
          <p:sp>
            <p:nvSpPr>
              <p:cNvPr id="26" name="Freeform: Shape 25">
                <a:extLst>
                  <a:ext uri="{FF2B5EF4-FFF2-40B4-BE49-F238E27FC236}">
                    <a16:creationId xmlns:a16="http://schemas.microsoft.com/office/drawing/2014/main" id="{EE797D60-DF23-149A-6C7F-E4D5BF8B8C5E}"/>
                  </a:ext>
                </a:extLst>
              </p:cNvPr>
              <p:cNvSpPr/>
              <p:nvPr/>
            </p:nvSpPr>
            <p:spPr>
              <a:xfrm>
                <a:off x="7469730" y="5777478"/>
                <a:ext cx="49692" cy="54850"/>
              </a:xfrm>
              <a:custGeom>
                <a:avLst/>
                <a:gdLst>
                  <a:gd name="connsiteX0" fmla="*/ 27539 w 49692"/>
                  <a:gd name="connsiteY0" fmla="*/ 43776 h 54850"/>
                  <a:gd name="connsiteX1" fmla="*/ 41802 w 49692"/>
                  <a:gd name="connsiteY1" fmla="*/ 36870 h 54850"/>
                  <a:gd name="connsiteX2" fmla="*/ 49389 w 49692"/>
                  <a:gd name="connsiteY2" fmla="*/ 44685 h 54850"/>
                  <a:gd name="connsiteX3" fmla="*/ 28109 w 49692"/>
                  <a:gd name="connsiteY3" fmla="*/ 54851 h 54850"/>
                  <a:gd name="connsiteX4" fmla="*/ 7929 w 49692"/>
                  <a:gd name="connsiteY4" fmla="*/ 47113 h 54850"/>
                  <a:gd name="connsiteX5" fmla="*/ 0 w 49692"/>
                  <a:gd name="connsiteY5" fmla="*/ 27578 h 54850"/>
                  <a:gd name="connsiteX6" fmla="*/ 8080 w 49692"/>
                  <a:gd name="connsiteY6" fmla="*/ 7890 h 54850"/>
                  <a:gd name="connsiteX7" fmla="*/ 27844 w 49692"/>
                  <a:gd name="connsiteY7" fmla="*/ 0 h 54850"/>
                  <a:gd name="connsiteX8" fmla="*/ 49693 w 49692"/>
                  <a:gd name="connsiteY8" fmla="*/ 9939 h 54850"/>
                  <a:gd name="connsiteX9" fmla="*/ 42333 w 49692"/>
                  <a:gd name="connsiteY9" fmla="*/ 18285 h 54850"/>
                  <a:gd name="connsiteX10" fmla="*/ 28375 w 49692"/>
                  <a:gd name="connsiteY10" fmla="*/ 11305 h 54850"/>
                  <a:gd name="connsiteX11" fmla="*/ 16957 w 49692"/>
                  <a:gd name="connsiteY11" fmla="*/ 15667 h 54850"/>
                  <a:gd name="connsiteX12" fmla="*/ 12216 w 49692"/>
                  <a:gd name="connsiteY12" fmla="*/ 27427 h 54850"/>
                  <a:gd name="connsiteX13" fmla="*/ 16692 w 49692"/>
                  <a:gd name="connsiteY13" fmla="*/ 39300 h 54850"/>
                  <a:gd name="connsiteX14" fmla="*/ 27539 w 49692"/>
                  <a:gd name="connsiteY14" fmla="*/ 43776 h 5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692" h="54850">
                    <a:moveTo>
                      <a:pt x="27539" y="43776"/>
                    </a:moveTo>
                    <a:cubicBezTo>
                      <a:pt x="33356" y="43776"/>
                      <a:pt x="38110" y="41474"/>
                      <a:pt x="41802" y="36870"/>
                    </a:cubicBezTo>
                    <a:lnTo>
                      <a:pt x="49389" y="44685"/>
                    </a:lnTo>
                    <a:cubicBezTo>
                      <a:pt x="43370" y="51463"/>
                      <a:pt x="36276" y="54851"/>
                      <a:pt x="28109" y="54851"/>
                    </a:cubicBezTo>
                    <a:cubicBezTo>
                      <a:pt x="19940" y="54851"/>
                      <a:pt x="13214" y="52273"/>
                      <a:pt x="7929" y="47113"/>
                    </a:cubicBezTo>
                    <a:cubicBezTo>
                      <a:pt x="2642" y="41953"/>
                      <a:pt x="0" y="35443"/>
                      <a:pt x="0" y="27578"/>
                    </a:cubicBezTo>
                    <a:cubicBezTo>
                      <a:pt x="0" y="19714"/>
                      <a:pt x="2694" y="13152"/>
                      <a:pt x="8080" y="7890"/>
                    </a:cubicBezTo>
                    <a:cubicBezTo>
                      <a:pt x="13467" y="2630"/>
                      <a:pt x="20054" y="0"/>
                      <a:pt x="27844" y="0"/>
                    </a:cubicBezTo>
                    <a:cubicBezTo>
                      <a:pt x="36542" y="0"/>
                      <a:pt x="43826" y="3314"/>
                      <a:pt x="49693" y="9939"/>
                    </a:cubicBezTo>
                    <a:lnTo>
                      <a:pt x="42333" y="18285"/>
                    </a:lnTo>
                    <a:cubicBezTo>
                      <a:pt x="38591" y="13631"/>
                      <a:pt x="33939" y="11305"/>
                      <a:pt x="28375" y="11305"/>
                    </a:cubicBezTo>
                    <a:cubicBezTo>
                      <a:pt x="23922" y="11305"/>
                      <a:pt x="20116" y="12759"/>
                      <a:pt x="16957" y="15667"/>
                    </a:cubicBezTo>
                    <a:cubicBezTo>
                      <a:pt x="13794" y="18577"/>
                      <a:pt x="12216" y="22495"/>
                      <a:pt x="12216" y="27427"/>
                    </a:cubicBezTo>
                    <a:cubicBezTo>
                      <a:pt x="12216" y="32359"/>
                      <a:pt x="13707" y="36316"/>
                      <a:pt x="16692" y="39300"/>
                    </a:cubicBezTo>
                    <a:cubicBezTo>
                      <a:pt x="19674" y="42285"/>
                      <a:pt x="23293" y="43776"/>
                      <a:pt x="27539" y="43776"/>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Freeform: Shape 26">
                <a:extLst>
                  <a:ext uri="{FF2B5EF4-FFF2-40B4-BE49-F238E27FC236}">
                    <a16:creationId xmlns:a16="http://schemas.microsoft.com/office/drawing/2014/main" id="{BAAB70E8-2D7D-CB1D-43A8-B3D4A2229482}"/>
                  </a:ext>
                </a:extLst>
              </p:cNvPr>
              <p:cNvSpPr/>
              <p:nvPr/>
            </p:nvSpPr>
            <p:spPr>
              <a:xfrm>
                <a:off x="7528450" y="5778692"/>
                <a:ext cx="34442" cy="53029"/>
              </a:xfrm>
              <a:custGeom>
                <a:avLst/>
                <a:gdLst>
                  <a:gd name="connsiteX0" fmla="*/ 0 w 34442"/>
                  <a:gd name="connsiteY0" fmla="*/ 53030 h 53029"/>
                  <a:gd name="connsiteX1" fmla="*/ 0 w 34442"/>
                  <a:gd name="connsiteY1" fmla="*/ 0 h 53029"/>
                  <a:gd name="connsiteX2" fmla="*/ 11836 w 34442"/>
                  <a:gd name="connsiteY2" fmla="*/ 0 h 53029"/>
                  <a:gd name="connsiteX3" fmla="*/ 11836 w 34442"/>
                  <a:gd name="connsiteY3" fmla="*/ 42484 h 53029"/>
                  <a:gd name="connsiteX4" fmla="*/ 34443 w 34442"/>
                  <a:gd name="connsiteY4" fmla="*/ 42484 h 53029"/>
                  <a:gd name="connsiteX5" fmla="*/ 34443 w 34442"/>
                  <a:gd name="connsiteY5" fmla="*/ 53030 h 53029"/>
                  <a:gd name="connsiteX6" fmla="*/ 0 w 34442"/>
                  <a:gd name="connsiteY6" fmla="*/ 53030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42" h="53029">
                    <a:moveTo>
                      <a:pt x="0" y="53030"/>
                    </a:moveTo>
                    <a:lnTo>
                      <a:pt x="0" y="0"/>
                    </a:lnTo>
                    <a:lnTo>
                      <a:pt x="11836" y="0"/>
                    </a:lnTo>
                    <a:lnTo>
                      <a:pt x="11836" y="42484"/>
                    </a:lnTo>
                    <a:lnTo>
                      <a:pt x="34443" y="42484"/>
                    </a:lnTo>
                    <a:lnTo>
                      <a:pt x="34443" y="53030"/>
                    </a:lnTo>
                    <a:lnTo>
                      <a:pt x="0" y="5303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Shape 27">
                <a:extLst>
                  <a:ext uri="{FF2B5EF4-FFF2-40B4-BE49-F238E27FC236}">
                    <a16:creationId xmlns:a16="http://schemas.microsoft.com/office/drawing/2014/main" id="{C48F4635-BE53-E925-E549-E2D6DDCCF192}"/>
                  </a:ext>
                </a:extLst>
              </p:cNvPr>
              <p:cNvSpPr/>
              <p:nvPr/>
            </p:nvSpPr>
            <p:spPr>
              <a:xfrm>
                <a:off x="7567066" y="5777479"/>
                <a:ext cx="55685" cy="54773"/>
              </a:xfrm>
              <a:custGeom>
                <a:avLst/>
                <a:gdLst>
                  <a:gd name="connsiteX0" fmla="*/ 47644 w 55685"/>
                  <a:gd name="connsiteY0" fmla="*/ 46922 h 54773"/>
                  <a:gd name="connsiteX1" fmla="*/ 27843 w 55685"/>
                  <a:gd name="connsiteY1" fmla="*/ 54774 h 54773"/>
                  <a:gd name="connsiteX2" fmla="*/ 8041 w 55685"/>
                  <a:gd name="connsiteY2" fmla="*/ 46922 h 54773"/>
                  <a:gd name="connsiteX3" fmla="*/ 0 w 55685"/>
                  <a:gd name="connsiteY3" fmla="*/ 27389 h 54773"/>
                  <a:gd name="connsiteX4" fmla="*/ 8041 w 55685"/>
                  <a:gd name="connsiteY4" fmla="*/ 7852 h 54773"/>
                  <a:gd name="connsiteX5" fmla="*/ 27843 w 55685"/>
                  <a:gd name="connsiteY5" fmla="*/ 0 h 54773"/>
                  <a:gd name="connsiteX6" fmla="*/ 47644 w 55685"/>
                  <a:gd name="connsiteY6" fmla="*/ 7852 h 54773"/>
                  <a:gd name="connsiteX7" fmla="*/ 55685 w 55685"/>
                  <a:gd name="connsiteY7" fmla="*/ 27387 h 54773"/>
                  <a:gd name="connsiteX8" fmla="*/ 47644 w 55685"/>
                  <a:gd name="connsiteY8" fmla="*/ 46922 h 54773"/>
                  <a:gd name="connsiteX9" fmla="*/ 43623 w 55685"/>
                  <a:gd name="connsiteY9" fmla="*/ 27424 h 54773"/>
                  <a:gd name="connsiteX10" fmla="*/ 39070 w 55685"/>
                  <a:gd name="connsiteY10" fmla="*/ 15323 h 54773"/>
                  <a:gd name="connsiteX11" fmla="*/ 27879 w 55685"/>
                  <a:gd name="connsiteY11" fmla="*/ 10316 h 54773"/>
                  <a:gd name="connsiteX12" fmla="*/ 16690 w 55685"/>
                  <a:gd name="connsiteY12" fmla="*/ 15325 h 54773"/>
                  <a:gd name="connsiteX13" fmla="*/ 12137 w 55685"/>
                  <a:gd name="connsiteY13" fmla="*/ 27424 h 54773"/>
                  <a:gd name="connsiteX14" fmla="*/ 16690 w 55685"/>
                  <a:gd name="connsiteY14" fmla="*/ 39487 h 54773"/>
                  <a:gd name="connsiteX15" fmla="*/ 27881 w 55685"/>
                  <a:gd name="connsiteY15" fmla="*/ 44456 h 54773"/>
                  <a:gd name="connsiteX16" fmla="*/ 39072 w 55685"/>
                  <a:gd name="connsiteY16" fmla="*/ 39487 h 54773"/>
                  <a:gd name="connsiteX17" fmla="*/ 43622 w 55685"/>
                  <a:gd name="connsiteY17" fmla="*/ 27425 h 5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54773">
                    <a:moveTo>
                      <a:pt x="47644" y="46922"/>
                    </a:moveTo>
                    <a:cubicBezTo>
                      <a:pt x="42283" y="52157"/>
                      <a:pt x="35683" y="54774"/>
                      <a:pt x="27843" y="54774"/>
                    </a:cubicBezTo>
                    <a:cubicBezTo>
                      <a:pt x="20002" y="54774"/>
                      <a:pt x="13402" y="52157"/>
                      <a:pt x="8041" y="46922"/>
                    </a:cubicBezTo>
                    <a:cubicBezTo>
                      <a:pt x="2680" y="41687"/>
                      <a:pt x="0" y="35177"/>
                      <a:pt x="0" y="27389"/>
                    </a:cubicBezTo>
                    <a:cubicBezTo>
                      <a:pt x="0" y="19599"/>
                      <a:pt x="2680" y="13087"/>
                      <a:pt x="8041" y="7852"/>
                    </a:cubicBezTo>
                    <a:cubicBezTo>
                      <a:pt x="13402" y="2617"/>
                      <a:pt x="20002" y="0"/>
                      <a:pt x="27843" y="0"/>
                    </a:cubicBezTo>
                    <a:cubicBezTo>
                      <a:pt x="35683" y="0"/>
                      <a:pt x="42283" y="2617"/>
                      <a:pt x="47644" y="7852"/>
                    </a:cubicBezTo>
                    <a:cubicBezTo>
                      <a:pt x="53005" y="13087"/>
                      <a:pt x="55685" y="19599"/>
                      <a:pt x="55685" y="27387"/>
                    </a:cubicBezTo>
                    <a:cubicBezTo>
                      <a:pt x="55685" y="35177"/>
                      <a:pt x="53005" y="41687"/>
                      <a:pt x="47644" y="46922"/>
                    </a:cubicBezTo>
                    <a:close/>
                    <a:moveTo>
                      <a:pt x="43623" y="27424"/>
                    </a:moveTo>
                    <a:cubicBezTo>
                      <a:pt x="43623" y="22696"/>
                      <a:pt x="42106" y="18662"/>
                      <a:pt x="39070" y="15323"/>
                    </a:cubicBezTo>
                    <a:cubicBezTo>
                      <a:pt x="36038" y="11986"/>
                      <a:pt x="32305" y="10316"/>
                      <a:pt x="27879" y="10316"/>
                    </a:cubicBezTo>
                    <a:cubicBezTo>
                      <a:pt x="23453" y="10316"/>
                      <a:pt x="19724" y="11986"/>
                      <a:pt x="16690" y="15325"/>
                    </a:cubicBezTo>
                    <a:cubicBezTo>
                      <a:pt x="13655" y="18662"/>
                      <a:pt x="12137" y="22696"/>
                      <a:pt x="12137" y="27424"/>
                    </a:cubicBezTo>
                    <a:cubicBezTo>
                      <a:pt x="12137" y="32155"/>
                      <a:pt x="13655" y="36175"/>
                      <a:pt x="16690" y="39487"/>
                    </a:cubicBezTo>
                    <a:cubicBezTo>
                      <a:pt x="19724" y="42801"/>
                      <a:pt x="23453" y="44456"/>
                      <a:pt x="27881" y="44456"/>
                    </a:cubicBezTo>
                    <a:cubicBezTo>
                      <a:pt x="32305" y="44456"/>
                      <a:pt x="36036" y="42801"/>
                      <a:pt x="39072" y="39487"/>
                    </a:cubicBezTo>
                    <a:cubicBezTo>
                      <a:pt x="42104" y="36175"/>
                      <a:pt x="43622" y="32155"/>
                      <a:pt x="43622" y="27425"/>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Shape 28">
                <a:extLst>
                  <a:ext uri="{FF2B5EF4-FFF2-40B4-BE49-F238E27FC236}">
                    <a16:creationId xmlns:a16="http://schemas.microsoft.com/office/drawing/2014/main" id="{B47AE86E-169F-F967-20AB-1B994406EB47}"/>
                  </a:ext>
                </a:extLst>
              </p:cNvPr>
              <p:cNvSpPr/>
              <p:nvPr/>
            </p:nvSpPr>
            <p:spPr>
              <a:xfrm>
                <a:off x="7632005" y="5778692"/>
                <a:ext cx="45444" cy="53559"/>
              </a:xfrm>
              <a:custGeom>
                <a:avLst/>
                <a:gdLst>
                  <a:gd name="connsiteX0" fmla="*/ 14794 w 45444"/>
                  <a:gd name="connsiteY0" fmla="*/ 39336 h 53559"/>
                  <a:gd name="connsiteX1" fmla="*/ 22758 w 45444"/>
                  <a:gd name="connsiteY1" fmla="*/ 43017 h 53559"/>
                  <a:gd name="connsiteX2" fmla="*/ 30689 w 45444"/>
                  <a:gd name="connsiteY2" fmla="*/ 39336 h 53559"/>
                  <a:gd name="connsiteX3" fmla="*/ 33610 w 45444"/>
                  <a:gd name="connsiteY3" fmla="*/ 29285 h 53559"/>
                  <a:gd name="connsiteX4" fmla="*/ 33610 w 45444"/>
                  <a:gd name="connsiteY4" fmla="*/ 2 h 53559"/>
                  <a:gd name="connsiteX5" fmla="*/ 45444 w 45444"/>
                  <a:gd name="connsiteY5" fmla="*/ 2 h 53559"/>
                  <a:gd name="connsiteX6" fmla="*/ 45444 w 45444"/>
                  <a:gd name="connsiteY6" fmla="*/ 29664 h 53559"/>
                  <a:gd name="connsiteX7" fmla="*/ 39073 w 45444"/>
                  <a:gd name="connsiteY7" fmla="*/ 47378 h 53559"/>
                  <a:gd name="connsiteX8" fmla="*/ 22758 w 45444"/>
                  <a:gd name="connsiteY8" fmla="*/ 53559 h 53559"/>
                  <a:gd name="connsiteX9" fmla="*/ 6411 w 45444"/>
                  <a:gd name="connsiteY9" fmla="*/ 47341 h 53559"/>
                  <a:gd name="connsiteX10" fmla="*/ 0 w 45444"/>
                  <a:gd name="connsiteY10" fmla="*/ 29664 h 53559"/>
                  <a:gd name="connsiteX11" fmla="*/ 0 w 45444"/>
                  <a:gd name="connsiteY11" fmla="*/ 0 h 53559"/>
                  <a:gd name="connsiteX12" fmla="*/ 11836 w 45444"/>
                  <a:gd name="connsiteY12" fmla="*/ 0 h 53559"/>
                  <a:gd name="connsiteX13" fmla="*/ 11836 w 45444"/>
                  <a:gd name="connsiteY13" fmla="*/ 29283 h 53559"/>
                  <a:gd name="connsiteX14" fmla="*/ 14794 w 45444"/>
                  <a:gd name="connsiteY14" fmla="*/ 39336 h 5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444" h="53559">
                    <a:moveTo>
                      <a:pt x="14794" y="39336"/>
                    </a:moveTo>
                    <a:cubicBezTo>
                      <a:pt x="16768" y="41791"/>
                      <a:pt x="19423" y="43017"/>
                      <a:pt x="22758" y="43017"/>
                    </a:cubicBezTo>
                    <a:cubicBezTo>
                      <a:pt x="26099" y="43017"/>
                      <a:pt x="28740" y="41791"/>
                      <a:pt x="30689" y="39336"/>
                    </a:cubicBezTo>
                    <a:cubicBezTo>
                      <a:pt x="32634" y="36884"/>
                      <a:pt x="33610" y="33533"/>
                      <a:pt x="33610" y="29285"/>
                    </a:cubicBezTo>
                    <a:lnTo>
                      <a:pt x="33610" y="2"/>
                    </a:lnTo>
                    <a:lnTo>
                      <a:pt x="45444" y="2"/>
                    </a:lnTo>
                    <a:lnTo>
                      <a:pt x="45444" y="29664"/>
                    </a:lnTo>
                    <a:cubicBezTo>
                      <a:pt x="45444" y="37353"/>
                      <a:pt x="43318" y="43256"/>
                      <a:pt x="39073" y="47378"/>
                    </a:cubicBezTo>
                    <a:cubicBezTo>
                      <a:pt x="34823" y="51500"/>
                      <a:pt x="29385" y="53559"/>
                      <a:pt x="22758" y="53559"/>
                    </a:cubicBezTo>
                    <a:cubicBezTo>
                      <a:pt x="16134" y="53559"/>
                      <a:pt x="10685" y="51489"/>
                      <a:pt x="6411" y="47341"/>
                    </a:cubicBezTo>
                    <a:cubicBezTo>
                      <a:pt x="2136" y="43194"/>
                      <a:pt x="0" y="37301"/>
                      <a:pt x="0" y="29664"/>
                    </a:cubicBezTo>
                    <a:lnTo>
                      <a:pt x="0" y="0"/>
                    </a:lnTo>
                    <a:lnTo>
                      <a:pt x="11836" y="0"/>
                    </a:lnTo>
                    <a:lnTo>
                      <a:pt x="11836" y="29283"/>
                    </a:lnTo>
                    <a:cubicBezTo>
                      <a:pt x="11836" y="33533"/>
                      <a:pt x="12822" y="36884"/>
                      <a:pt x="14794" y="39336"/>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0" name="Freeform: Shape 29">
                <a:extLst>
                  <a:ext uri="{FF2B5EF4-FFF2-40B4-BE49-F238E27FC236}">
                    <a16:creationId xmlns:a16="http://schemas.microsoft.com/office/drawing/2014/main" id="{9245EA0A-A17F-EF66-2107-963D40CDF380}"/>
                  </a:ext>
                </a:extLst>
              </p:cNvPr>
              <p:cNvSpPr/>
              <p:nvPr/>
            </p:nvSpPr>
            <p:spPr>
              <a:xfrm>
                <a:off x="7689738" y="5778692"/>
                <a:ext cx="48101" cy="53029"/>
              </a:xfrm>
              <a:custGeom>
                <a:avLst/>
                <a:gdLst>
                  <a:gd name="connsiteX0" fmla="*/ 40514 w 48101"/>
                  <a:gd name="connsiteY0" fmla="*/ 6942 h 53029"/>
                  <a:gd name="connsiteX1" fmla="*/ 48101 w 48101"/>
                  <a:gd name="connsiteY1" fmla="*/ 26249 h 53029"/>
                  <a:gd name="connsiteX2" fmla="*/ 40703 w 48101"/>
                  <a:gd name="connsiteY2" fmla="*/ 45823 h 53029"/>
                  <a:gd name="connsiteX3" fmla="*/ 18133 w 48101"/>
                  <a:gd name="connsiteY3" fmla="*/ 53030 h 53029"/>
                  <a:gd name="connsiteX4" fmla="*/ 0 w 48101"/>
                  <a:gd name="connsiteY4" fmla="*/ 53030 h 53029"/>
                  <a:gd name="connsiteX5" fmla="*/ 0 w 48101"/>
                  <a:gd name="connsiteY5" fmla="*/ 0 h 53029"/>
                  <a:gd name="connsiteX6" fmla="*/ 18741 w 48101"/>
                  <a:gd name="connsiteY6" fmla="*/ 0 h 53029"/>
                  <a:gd name="connsiteX7" fmla="*/ 40514 w 48101"/>
                  <a:gd name="connsiteY7" fmla="*/ 6942 h 53029"/>
                  <a:gd name="connsiteX8" fmla="*/ 31826 w 48101"/>
                  <a:gd name="connsiteY8" fmla="*/ 38464 h 53029"/>
                  <a:gd name="connsiteX9" fmla="*/ 36189 w 48101"/>
                  <a:gd name="connsiteY9" fmla="*/ 26553 h 53029"/>
                  <a:gd name="connsiteX10" fmla="*/ 31826 w 48101"/>
                  <a:gd name="connsiteY10" fmla="*/ 14529 h 53029"/>
                  <a:gd name="connsiteX11" fmla="*/ 18438 w 48101"/>
                  <a:gd name="connsiteY11" fmla="*/ 10318 h 53029"/>
                  <a:gd name="connsiteX12" fmla="*/ 11837 w 48101"/>
                  <a:gd name="connsiteY12" fmla="*/ 10318 h 53029"/>
                  <a:gd name="connsiteX13" fmla="*/ 11837 w 48101"/>
                  <a:gd name="connsiteY13" fmla="*/ 42561 h 53029"/>
                  <a:gd name="connsiteX14" fmla="*/ 19347 w 48101"/>
                  <a:gd name="connsiteY14" fmla="*/ 42561 h 53029"/>
                  <a:gd name="connsiteX15" fmla="*/ 31828 w 48101"/>
                  <a:gd name="connsiteY15" fmla="*/ 38464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01" h="53029">
                    <a:moveTo>
                      <a:pt x="40514" y="6942"/>
                    </a:moveTo>
                    <a:cubicBezTo>
                      <a:pt x="45570" y="11569"/>
                      <a:pt x="48101" y="18005"/>
                      <a:pt x="48101" y="26249"/>
                    </a:cubicBezTo>
                    <a:cubicBezTo>
                      <a:pt x="48101" y="34493"/>
                      <a:pt x="45634" y="41018"/>
                      <a:pt x="40703" y="45823"/>
                    </a:cubicBezTo>
                    <a:cubicBezTo>
                      <a:pt x="35773" y="50629"/>
                      <a:pt x="28248" y="53030"/>
                      <a:pt x="18133" y="53030"/>
                    </a:cubicBezTo>
                    <a:lnTo>
                      <a:pt x="0" y="53030"/>
                    </a:lnTo>
                    <a:lnTo>
                      <a:pt x="0" y="0"/>
                    </a:lnTo>
                    <a:lnTo>
                      <a:pt x="18741" y="0"/>
                    </a:lnTo>
                    <a:cubicBezTo>
                      <a:pt x="28198" y="0"/>
                      <a:pt x="35455" y="2314"/>
                      <a:pt x="40514" y="6942"/>
                    </a:cubicBezTo>
                    <a:close/>
                    <a:moveTo>
                      <a:pt x="31826" y="38464"/>
                    </a:moveTo>
                    <a:cubicBezTo>
                      <a:pt x="34734" y="35733"/>
                      <a:pt x="36189" y="31763"/>
                      <a:pt x="36189" y="26553"/>
                    </a:cubicBezTo>
                    <a:cubicBezTo>
                      <a:pt x="36189" y="21344"/>
                      <a:pt x="34734" y="17335"/>
                      <a:pt x="31826" y="14529"/>
                    </a:cubicBezTo>
                    <a:cubicBezTo>
                      <a:pt x="28918" y="11722"/>
                      <a:pt x="24455" y="10318"/>
                      <a:pt x="18438" y="10318"/>
                    </a:cubicBezTo>
                    <a:lnTo>
                      <a:pt x="11837" y="10318"/>
                    </a:lnTo>
                    <a:lnTo>
                      <a:pt x="11837" y="42561"/>
                    </a:lnTo>
                    <a:lnTo>
                      <a:pt x="19347" y="42561"/>
                    </a:lnTo>
                    <a:cubicBezTo>
                      <a:pt x="24758" y="42561"/>
                      <a:pt x="28918" y="41194"/>
                      <a:pt x="31828" y="38464"/>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Shape 30">
                <a:extLst>
                  <a:ext uri="{FF2B5EF4-FFF2-40B4-BE49-F238E27FC236}">
                    <a16:creationId xmlns:a16="http://schemas.microsoft.com/office/drawing/2014/main" id="{BA5F9D06-2681-D965-108B-641DD893CC04}"/>
                  </a:ext>
                </a:extLst>
              </p:cNvPr>
              <p:cNvSpPr/>
              <p:nvPr/>
            </p:nvSpPr>
            <p:spPr>
              <a:xfrm>
                <a:off x="7768109" y="5778692"/>
                <a:ext cx="48933" cy="53029"/>
              </a:xfrm>
              <a:custGeom>
                <a:avLst/>
                <a:gdLst>
                  <a:gd name="connsiteX0" fmla="*/ 37098 w 48933"/>
                  <a:gd name="connsiteY0" fmla="*/ 0 h 53029"/>
                  <a:gd name="connsiteX1" fmla="*/ 48934 w 48933"/>
                  <a:gd name="connsiteY1" fmla="*/ 0 h 53029"/>
                  <a:gd name="connsiteX2" fmla="*/ 48934 w 48933"/>
                  <a:gd name="connsiteY2" fmla="*/ 53030 h 53029"/>
                  <a:gd name="connsiteX3" fmla="*/ 37098 w 48933"/>
                  <a:gd name="connsiteY3" fmla="*/ 53030 h 53029"/>
                  <a:gd name="connsiteX4" fmla="*/ 11836 w 48933"/>
                  <a:gd name="connsiteY4" fmla="*/ 19801 h 53029"/>
                  <a:gd name="connsiteX5" fmla="*/ 11836 w 48933"/>
                  <a:gd name="connsiteY5" fmla="*/ 53030 h 53029"/>
                  <a:gd name="connsiteX6" fmla="*/ 0 w 48933"/>
                  <a:gd name="connsiteY6" fmla="*/ 53030 h 53029"/>
                  <a:gd name="connsiteX7" fmla="*/ 0 w 48933"/>
                  <a:gd name="connsiteY7" fmla="*/ 0 h 53029"/>
                  <a:gd name="connsiteX8" fmla="*/ 11075 w 48933"/>
                  <a:gd name="connsiteY8" fmla="*/ 0 h 53029"/>
                  <a:gd name="connsiteX9" fmla="*/ 37098 w 48933"/>
                  <a:gd name="connsiteY9" fmla="*/ 34140 h 53029"/>
                  <a:gd name="connsiteX10" fmla="*/ 37098 w 48933"/>
                  <a:gd name="connsiteY10" fmla="*/ 0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933" h="53029">
                    <a:moveTo>
                      <a:pt x="37098" y="0"/>
                    </a:moveTo>
                    <a:lnTo>
                      <a:pt x="48934" y="0"/>
                    </a:lnTo>
                    <a:lnTo>
                      <a:pt x="48934" y="53030"/>
                    </a:lnTo>
                    <a:lnTo>
                      <a:pt x="37098" y="53030"/>
                    </a:lnTo>
                    <a:lnTo>
                      <a:pt x="11836" y="19801"/>
                    </a:lnTo>
                    <a:lnTo>
                      <a:pt x="11836" y="53030"/>
                    </a:lnTo>
                    <a:lnTo>
                      <a:pt x="0" y="53030"/>
                    </a:lnTo>
                    <a:lnTo>
                      <a:pt x="0" y="0"/>
                    </a:lnTo>
                    <a:lnTo>
                      <a:pt x="11075" y="0"/>
                    </a:lnTo>
                    <a:lnTo>
                      <a:pt x="37098" y="34140"/>
                    </a:lnTo>
                    <a:lnTo>
                      <a:pt x="37098"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Shape 31">
                <a:extLst>
                  <a:ext uri="{FF2B5EF4-FFF2-40B4-BE49-F238E27FC236}">
                    <a16:creationId xmlns:a16="http://schemas.microsoft.com/office/drawing/2014/main" id="{3BC39295-145C-EDC0-7B2C-07D732A60911}"/>
                  </a:ext>
                </a:extLst>
              </p:cNvPr>
              <p:cNvSpPr/>
              <p:nvPr/>
            </p:nvSpPr>
            <p:spPr>
              <a:xfrm>
                <a:off x="7823186" y="5778692"/>
                <a:ext cx="57279" cy="53029"/>
              </a:xfrm>
              <a:custGeom>
                <a:avLst/>
                <a:gdLst>
                  <a:gd name="connsiteX0" fmla="*/ 44685 w 57279"/>
                  <a:gd name="connsiteY0" fmla="*/ 53030 h 53029"/>
                  <a:gd name="connsiteX1" fmla="*/ 39754 w 57279"/>
                  <a:gd name="connsiteY1" fmla="*/ 41574 h 53029"/>
                  <a:gd name="connsiteX2" fmla="*/ 17523 w 57279"/>
                  <a:gd name="connsiteY2" fmla="*/ 41574 h 53029"/>
                  <a:gd name="connsiteX3" fmla="*/ 12594 w 57279"/>
                  <a:gd name="connsiteY3" fmla="*/ 53030 h 53029"/>
                  <a:gd name="connsiteX4" fmla="*/ 0 w 57279"/>
                  <a:gd name="connsiteY4" fmla="*/ 53030 h 53029"/>
                  <a:gd name="connsiteX5" fmla="*/ 22912 w 57279"/>
                  <a:gd name="connsiteY5" fmla="*/ 0 h 53029"/>
                  <a:gd name="connsiteX6" fmla="*/ 34366 w 57279"/>
                  <a:gd name="connsiteY6" fmla="*/ 0 h 53029"/>
                  <a:gd name="connsiteX7" fmla="*/ 57280 w 57279"/>
                  <a:gd name="connsiteY7" fmla="*/ 53030 h 53029"/>
                  <a:gd name="connsiteX8" fmla="*/ 44685 w 57279"/>
                  <a:gd name="connsiteY8" fmla="*/ 53030 h 53029"/>
                  <a:gd name="connsiteX9" fmla="*/ 28678 w 57279"/>
                  <a:gd name="connsiteY9" fmla="*/ 15781 h 53029"/>
                  <a:gd name="connsiteX10" fmla="*/ 22001 w 57279"/>
                  <a:gd name="connsiteY10" fmla="*/ 31181 h 53029"/>
                  <a:gd name="connsiteX11" fmla="*/ 35279 w 57279"/>
                  <a:gd name="connsiteY11" fmla="*/ 31181 h 53029"/>
                  <a:gd name="connsiteX12" fmla="*/ 28678 w 57279"/>
                  <a:gd name="connsiteY12" fmla="*/ 15781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79" h="53029">
                    <a:moveTo>
                      <a:pt x="44685" y="53030"/>
                    </a:moveTo>
                    <a:lnTo>
                      <a:pt x="39754" y="41574"/>
                    </a:lnTo>
                    <a:lnTo>
                      <a:pt x="17523" y="41574"/>
                    </a:lnTo>
                    <a:lnTo>
                      <a:pt x="12594" y="53030"/>
                    </a:lnTo>
                    <a:lnTo>
                      <a:pt x="0" y="53030"/>
                    </a:lnTo>
                    <a:lnTo>
                      <a:pt x="22912" y="0"/>
                    </a:lnTo>
                    <a:lnTo>
                      <a:pt x="34366" y="0"/>
                    </a:lnTo>
                    <a:lnTo>
                      <a:pt x="57280" y="53030"/>
                    </a:lnTo>
                    <a:lnTo>
                      <a:pt x="44685" y="53030"/>
                    </a:lnTo>
                    <a:close/>
                    <a:moveTo>
                      <a:pt x="28678" y="15781"/>
                    </a:moveTo>
                    <a:lnTo>
                      <a:pt x="22001" y="31181"/>
                    </a:lnTo>
                    <a:lnTo>
                      <a:pt x="35279" y="31181"/>
                    </a:lnTo>
                    <a:lnTo>
                      <a:pt x="28678" y="15781"/>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Shape 32">
                <a:extLst>
                  <a:ext uri="{FF2B5EF4-FFF2-40B4-BE49-F238E27FC236}">
                    <a16:creationId xmlns:a16="http://schemas.microsoft.com/office/drawing/2014/main" id="{16CB1A38-1A95-C4AD-7A5C-D40F9F5FC084}"/>
                  </a:ext>
                </a:extLst>
              </p:cNvPr>
              <p:cNvSpPr/>
              <p:nvPr/>
            </p:nvSpPr>
            <p:spPr>
              <a:xfrm>
                <a:off x="7878340" y="5778692"/>
                <a:ext cx="41877" cy="53029"/>
              </a:xfrm>
              <a:custGeom>
                <a:avLst/>
                <a:gdLst>
                  <a:gd name="connsiteX0" fmla="*/ 26857 w 41877"/>
                  <a:gd name="connsiteY0" fmla="*/ 10242 h 53029"/>
                  <a:gd name="connsiteX1" fmla="*/ 26857 w 41877"/>
                  <a:gd name="connsiteY1" fmla="*/ 53030 h 53029"/>
                  <a:gd name="connsiteX2" fmla="*/ 15022 w 41877"/>
                  <a:gd name="connsiteY2" fmla="*/ 53030 h 53029"/>
                  <a:gd name="connsiteX3" fmla="*/ 15022 w 41877"/>
                  <a:gd name="connsiteY3" fmla="*/ 10242 h 53029"/>
                  <a:gd name="connsiteX4" fmla="*/ 0 w 41877"/>
                  <a:gd name="connsiteY4" fmla="*/ 10242 h 53029"/>
                  <a:gd name="connsiteX5" fmla="*/ 0 w 41877"/>
                  <a:gd name="connsiteY5" fmla="*/ 0 h 53029"/>
                  <a:gd name="connsiteX6" fmla="*/ 41878 w 41877"/>
                  <a:gd name="connsiteY6" fmla="*/ 0 h 53029"/>
                  <a:gd name="connsiteX7" fmla="*/ 41878 w 41877"/>
                  <a:gd name="connsiteY7" fmla="*/ 10242 h 53029"/>
                  <a:gd name="connsiteX8" fmla="*/ 26857 w 41877"/>
                  <a:gd name="connsiteY8" fmla="*/ 10242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77" h="53029">
                    <a:moveTo>
                      <a:pt x="26857" y="10242"/>
                    </a:moveTo>
                    <a:lnTo>
                      <a:pt x="26857" y="53030"/>
                    </a:lnTo>
                    <a:lnTo>
                      <a:pt x="15022" y="53030"/>
                    </a:lnTo>
                    <a:lnTo>
                      <a:pt x="15022" y="10242"/>
                    </a:lnTo>
                    <a:lnTo>
                      <a:pt x="0" y="10242"/>
                    </a:lnTo>
                    <a:lnTo>
                      <a:pt x="0" y="0"/>
                    </a:lnTo>
                    <a:lnTo>
                      <a:pt x="41878" y="0"/>
                    </a:lnTo>
                    <a:lnTo>
                      <a:pt x="41878" y="10242"/>
                    </a:lnTo>
                    <a:lnTo>
                      <a:pt x="26857" y="10242"/>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4" name="Freeform: Shape 33">
                <a:extLst>
                  <a:ext uri="{FF2B5EF4-FFF2-40B4-BE49-F238E27FC236}">
                    <a16:creationId xmlns:a16="http://schemas.microsoft.com/office/drawing/2014/main" id="{4113BD23-9FBF-290B-C96D-9A23B7BA5F40}"/>
                  </a:ext>
                </a:extLst>
              </p:cNvPr>
              <p:cNvSpPr/>
              <p:nvPr/>
            </p:nvSpPr>
            <p:spPr>
              <a:xfrm>
                <a:off x="7928865" y="5778692"/>
                <a:ext cx="11835" cy="53029"/>
              </a:xfrm>
              <a:custGeom>
                <a:avLst/>
                <a:gdLst>
                  <a:gd name="connsiteX0" fmla="*/ 0 w 11835"/>
                  <a:gd name="connsiteY0" fmla="*/ 0 h 53029"/>
                  <a:gd name="connsiteX1" fmla="*/ 11836 w 11835"/>
                  <a:gd name="connsiteY1" fmla="*/ 0 h 53029"/>
                  <a:gd name="connsiteX2" fmla="*/ 11836 w 11835"/>
                  <a:gd name="connsiteY2" fmla="*/ 53030 h 53029"/>
                  <a:gd name="connsiteX3" fmla="*/ 0 w 11835"/>
                  <a:gd name="connsiteY3" fmla="*/ 53030 h 53029"/>
                  <a:gd name="connsiteX4" fmla="*/ 0 w 11835"/>
                  <a:gd name="connsiteY4" fmla="*/ 0 h 53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5" h="53029">
                    <a:moveTo>
                      <a:pt x="0" y="0"/>
                    </a:moveTo>
                    <a:lnTo>
                      <a:pt x="11836" y="0"/>
                    </a:lnTo>
                    <a:lnTo>
                      <a:pt x="11836" y="53030"/>
                    </a:lnTo>
                    <a:lnTo>
                      <a:pt x="0" y="53030"/>
                    </a:lnTo>
                    <a:lnTo>
                      <a:pt x="0"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5" name="Freeform: Shape 34">
                <a:extLst>
                  <a:ext uri="{FF2B5EF4-FFF2-40B4-BE49-F238E27FC236}">
                    <a16:creationId xmlns:a16="http://schemas.microsoft.com/office/drawing/2014/main" id="{65B1C434-FF37-4EBF-110C-535F019C8868}"/>
                  </a:ext>
                </a:extLst>
              </p:cNvPr>
              <p:cNvSpPr/>
              <p:nvPr/>
            </p:nvSpPr>
            <p:spPr>
              <a:xfrm>
                <a:off x="7946996" y="5778692"/>
                <a:ext cx="52652" cy="53029"/>
              </a:xfrm>
              <a:custGeom>
                <a:avLst/>
                <a:gdLst>
                  <a:gd name="connsiteX0" fmla="*/ 26326 w 52652"/>
                  <a:gd name="connsiteY0" fmla="*/ 33761 h 53029"/>
                  <a:gd name="connsiteX1" fmla="*/ 39829 w 52652"/>
                  <a:gd name="connsiteY1" fmla="*/ 0 h 53029"/>
                  <a:gd name="connsiteX2" fmla="*/ 52653 w 52652"/>
                  <a:gd name="connsiteY2" fmla="*/ 0 h 53029"/>
                  <a:gd name="connsiteX3" fmla="*/ 31334 w 52652"/>
                  <a:gd name="connsiteY3" fmla="*/ 53030 h 53029"/>
                  <a:gd name="connsiteX4" fmla="*/ 21321 w 52652"/>
                  <a:gd name="connsiteY4" fmla="*/ 53030 h 53029"/>
                  <a:gd name="connsiteX5" fmla="*/ 0 w 52652"/>
                  <a:gd name="connsiteY5" fmla="*/ 0 h 53029"/>
                  <a:gd name="connsiteX6" fmla="*/ 12824 w 52652"/>
                  <a:gd name="connsiteY6" fmla="*/ 0 h 53029"/>
                  <a:gd name="connsiteX7" fmla="*/ 26326 w 52652"/>
                  <a:gd name="connsiteY7" fmla="*/ 33761 h 5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52" h="53029">
                    <a:moveTo>
                      <a:pt x="26326" y="33761"/>
                    </a:moveTo>
                    <a:lnTo>
                      <a:pt x="39829" y="0"/>
                    </a:lnTo>
                    <a:lnTo>
                      <a:pt x="52653" y="0"/>
                    </a:lnTo>
                    <a:lnTo>
                      <a:pt x="31334" y="53030"/>
                    </a:lnTo>
                    <a:lnTo>
                      <a:pt x="21321" y="53030"/>
                    </a:lnTo>
                    <a:lnTo>
                      <a:pt x="0" y="0"/>
                    </a:lnTo>
                    <a:lnTo>
                      <a:pt x="12824" y="0"/>
                    </a:lnTo>
                    <a:lnTo>
                      <a:pt x="26326" y="33761"/>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Shape 35">
                <a:extLst>
                  <a:ext uri="{FF2B5EF4-FFF2-40B4-BE49-F238E27FC236}">
                    <a16:creationId xmlns:a16="http://schemas.microsoft.com/office/drawing/2014/main" id="{F367B926-210B-A9C3-28B5-3A1C0BF4CDFD}"/>
                  </a:ext>
                </a:extLst>
              </p:cNvPr>
              <p:cNvSpPr/>
              <p:nvPr/>
            </p:nvSpPr>
            <p:spPr>
              <a:xfrm>
                <a:off x="8005943" y="5778692"/>
                <a:ext cx="39071" cy="53031"/>
              </a:xfrm>
              <a:custGeom>
                <a:avLst/>
                <a:gdLst>
                  <a:gd name="connsiteX0" fmla="*/ 38237 w 39071"/>
                  <a:gd name="connsiteY0" fmla="*/ 0 h 53031"/>
                  <a:gd name="connsiteX1" fmla="*/ 38237 w 39071"/>
                  <a:gd name="connsiteY1" fmla="*/ 10546 h 53031"/>
                  <a:gd name="connsiteX2" fmla="*/ 11836 w 39071"/>
                  <a:gd name="connsiteY2" fmla="*/ 10546 h 53031"/>
                  <a:gd name="connsiteX3" fmla="*/ 11836 w 39071"/>
                  <a:gd name="connsiteY3" fmla="*/ 21470 h 53031"/>
                  <a:gd name="connsiteX4" fmla="*/ 35582 w 39071"/>
                  <a:gd name="connsiteY4" fmla="*/ 21470 h 53031"/>
                  <a:gd name="connsiteX5" fmla="*/ 35582 w 39071"/>
                  <a:gd name="connsiteY5" fmla="*/ 31560 h 53031"/>
                  <a:gd name="connsiteX6" fmla="*/ 11837 w 39071"/>
                  <a:gd name="connsiteY6" fmla="*/ 31560 h 53031"/>
                  <a:gd name="connsiteX7" fmla="*/ 11837 w 39071"/>
                  <a:gd name="connsiteY7" fmla="*/ 42561 h 53031"/>
                  <a:gd name="connsiteX8" fmla="*/ 39072 w 39071"/>
                  <a:gd name="connsiteY8" fmla="*/ 42561 h 53031"/>
                  <a:gd name="connsiteX9" fmla="*/ 39072 w 39071"/>
                  <a:gd name="connsiteY9" fmla="*/ 53031 h 53031"/>
                  <a:gd name="connsiteX10" fmla="*/ 0 w 39071"/>
                  <a:gd name="connsiteY10" fmla="*/ 53031 h 53031"/>
                  <a:gd name="connsiteX11" fmla="*/ 0 w 39071"/>
                  <a:gd name="connsiteY11" fmla="*/ 0 h 53031"/>
                  <a:gd name="connsiteX12" fmla="*/ 38237 w 39071"/>
                  <a:gd name="connsiteY12" fmla="*/ 0 h 5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71" h="53031">
                    <a:moveTo>
                      <a:pt x="38237" y="0"/>
                    </a:moveTo>
                    <a:lnTo>
                      <a:pt x="38237" y="10546"/>
                    </a:lnTo>
                    <a:lnTo>
                      <a:pt x="11836" y="10546"/>
                    </a:lnTo>
                    <a:lnTo>
                      <a:pt x="11836" y="21470"/>
                    </a:lnTo>
                    <a:lnTo>
                      <a:pt x="35582" y="21470"/>
                    </a:lnTo>
                    <a:lnTo>
                      <a:pt x="35582" y="31560"/>
                    </a:lnTo>
                    <a:lnTo>
                      <a:pt x="11837" y="31560"/>
                    </a:lnTo>
                    <a:lnTo>
                      <a:pt x="11837" y="42561"/>
                    </a:lnTo>
                    <a:lnTo>
                      <a:pt x="39072" y="42561"/>
                    </a:lnTo>
                    <a:lnTo>
                      <a:pt x="39072" y="53031"/>
                    </a:lnTo>
                    <a:lnTo>
                      <a:pt x="0" y="53031"/>
                    </a:lnTo>
                    <a:lnTo>
                      <a:pt x="0" y="0"/>
                    </a:lnTo>
                    <a:lnTo>
                      <a:pt x="38237"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Shape 36">
                <a:extLst>
                  <a:ext uri="{FF2B5EF4-FFF2-40B4-BE49-F238E27FC236}">
                    <a16:creationId xmlns:a16="http://schemas.microsoft.com/office/drawing/2014/main" id="{ED872924-E4E4-5992-EE89-5033A29300D2}"/>
                  </a:ext>
                </a:extLst>
              </p:cNvPr>
              <p:cNvSpPr/>
              <p:nvPr/>
            </p:nvSpPr>
            <p:spPr>
              <a:xfrm>
                <a:off x="7468264" y="5852348"/>
                <a:ext cx="27854" cy="30745"/>
              </a:xfrm>
              <a:custGeom>
                <a:avLst/>
                <a:gdLst>
                  <a:gd name="connsiteX0" fmla="*/ 15437 w 27854"/>
                  <a:gd name="connsiteY0" fmla="*/ 24539 h 30745"/>
                  <a:gd name="connsiteX1" fmla="*/ 23432 w 27854"/>
                  <a:gd name="connsiteY1" fmla="*/ 20669 h 30745"/>
                  <a:gd name="connsiteX2" fmla="*/ 27685 w 27854"/>
                  <a:gd name="connsiteY2" fmla="*/ 25048 h 30745"/>
                  <a:gd name="connsiteX3" fmla="*/ 15756 w 27854"/>
                  <a:gd name="connsiteY3" fmla="*/ 30746 h 30745"/>
                  <a:gd name="connsiteX4" fmla="*/ 4444 w 27854"/>
                  <a:gd name="connsiteY4" fmla="*/ 26407 h 30745"/>
                  <a:gd name="connsiteX5" fmla="*/ 0 w 27854"/>
                  <a:gd name="connsiteY5" fmla="*/ 15459 h 30745"/>
                  <a:gd name="connsiteX6" fmla="*/ 4528 w 27854"/>
                  <a:gd name="connsiteY6" fmla="*/ 4423 h 30745"/>
                  <a:gd name="connsiteX7" fmla="*/ 15607 w 27854"/>
                  <a:gd name="connsiteY7" fmla="*/ 0 h 30745"/>
                  <a:gd name="connsiteX8" fmla="*/ 27854 w 27854"/>
                  <a:gd name="connsiteY8" fmla="*/ 5572 h 30745"/>
                  <a:gd name="connsiteX9" fmla="*/ 23730 w 27854"/>
                  <a:gd name="connsiteY9" fmla="*/ 10249 h 30745"/>
                  <a:gd name="connsiteX10" fmla="*/ 15905 w 27854"/>
                  <a:gd name="connsiteY10" fmla="*/ 6336 h 30745"/>
                  <a:gd name="connsiteX11" fmla="*/ 9505 w 27854"/>
                  <a:gd name="connsiteY11" fmla="*/ 8782 h 30745"/>
                  <a:gd name="connsiteX12" fmla="*/ 6847 w 27854"/>
                  <a:gd name="connsiteY12" fmla="*/ 15374 h 30745"/>
                  <a:gd name="connsiteX13" fmla="*/ 9356 w 27854"/>
                  <a:gd name="connsiteY13" fmla="*/ 22028 h 30745"/>
                  <a:gd name="connsiteX14" fmla="*/ 15437 w 27854"/>
                  <a:gd name="connsiteY14" fmla="*/ 24539 h 3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854" h="30745">
                    <a:moveTo>
                      <a:pt x="15437" y="24539"/>
                    </a:moveTo>
                    <a:cubicBezTo>
                      <a:pt x="18697" y="24539"/>
                      <a:pt x="21361" y="23249"/>
                      <a:pt x="23432" y="20669"/>
                    </a:cubicBezTo>
                    <a:lnTo>
                      <a:pt x="27685" y="25048"/>
                    </a:lnTo>
                    <a:cubicBezTo>
                      <a:pt x="24309" y="28848"/>
                      <a:pt x="20334" y="30746"/>
                      <a:pt x="15756" y="30746"/>
                    </a:cubicBezTo>
                    <a:cubicBezTo>
                      <a:pt x="11177" y="30746"/>
                      <a:pt x="7406" y="29302"/>
                      <a:pt x="4444" y="26407"/>
                    </a:cubicBezTo>
                    <a:cubicBezTo>
                      <a:pt x="1481" y="23517"/>
                      <a:pt x="0" y="19867"/>
                      <a:pt x="0" y="15459"/>
                    </a:cubicBezTo>
                    <a:cubicBezTo>
                      <a:pt x="0" y="11050"/>
                      <a:pt x="1508" y="7371"/>
                      <a:pt x="4528" y="4423"/>
                    </a:cubicBezTo>
                    <a:cubicBezTo>
                      <a:pt x="7549" y="1474"/>
                      <a:pt x="11241" y="0"/>
                      <a:pt x="15607" y="0"/>
                    </a:cubicBezTo>
                    <a:cubicBezTo>
                      <a:pt x="20482" y="0"/>
                      <a:pt x="24566" y="1858"/>
                      <a:pt x="27854" y="5572"/>
                    </a:cubicBezTo>
                    <a:lnTo>
                      <a:pt x="23730" y="10249"/>
                    </a:lnTo>
                    <a:cubicBezTo>
                      <a:pt x="21631" y="7641"/>
                      <a:pt x="19022" y="6336"/>
                      <a:pt x="15905" y="6336"/>
                    </a:cubicBezTo>
                    <a:cubicBezTo>
                      <a:pt x="13409" y="6336"/>
                      <a:pt x="11276" y="7152"/>
                      <a:pt x="9505" y="8782"/>
                    </a:cubicBezTo>
                    <a:cubicBezTo>
                      <a:pt x="7731" y="10413"/>
                      <a:pt x="6847" y="12610"/>
                      <a:pt x="6847" y="15374"/>
                    </a:cubicBezTo>
                    <a:cubicBezTo>
                      <a:pt x="6847" y="18138"/>
                      <a:pt x="7683" y="20358"/>
                      <a:pt x="9356" y="22028"/>
                    </a:cubicBezTo>
                    <a:cubicBezTo>
                      <a:pt x="11028" y="23703"/>
                      <a:pt x="13055" y="24539"/>
                      <a:pt x="15437" y="24539"/>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Shape 37">
                <a:extLst>
                  <a:ext uri="{FF2B5EF4-FFF2-40B4-BE49-F238E27FC236}">
                    <a16:creationId xmlns:a16="http://schemas.microsoft.com/office/drawing/2014/main" id="{70BB79AE-DDC8-FE33-661F-473E00423028}"/>
                  </a:ext>
                </a:extLst>
              </p:cNvPr>
              <p:cNvSpPr/>
              <p:nvPr/>
            </p:nvSpPr>
            <p:spPr>
              <a:xfrm>
                <a:off x="7498840" y="5852348"/>
                <a:ext cx="31213" cy="30705"/>
              </a:xfrm>
              <a:custGeom>
                <a:avLst/>
                <a:gdLst>
                  <a:gd name="connsiteX0" fmla="*/ 26705 w 31213"/>
                  <a:gd name="connsiteY0" fmla="*/ 26301 h 30705"/>
                  <a:gd name="connsiteX1" fmla="*/ 15607 w 31213"/>
                  <a:gd name="connsiteY1" fmla="*/ 30706 h 30705"/>
                  <a:gd name="connsiteX2" fmla="*/ 4506 w 31213"/>
                  <a:gd name="connsiteY2" fmla="*/ 26301 h 30705"/>
                  <a:gd name="connsiteX3" fmla="*/ 0 w 31213"/>
                  <a:gd name="connsiteY3" fmla="*/ 15354 h 30705"/>
                  <a:gd name="connsiteX4" fmla="*/ 4506 w 31213"/>
                  <a:gd name="connsiteY4" fmla="*/ 4403 h 30705"/>
                  <a:gd name="connsiteX5" fmla="*/ 15607 w 31213"/>
                  <a:gd name="connsiteY5" fmla="*/ 0 h 30705"/>
                  <a:gd name="connsiteX6" fmla="*/ 26705 w 31213"/>
                  <a:gd name="connsiteY6" fmla="*/ 4403 h 30705"/>
                  <a:gd name="connsiteX7" fmla="*/ 31213 w 31213"/>
                  <a:gd name="connsiteY7" fmla="*/ 15354 h 30705"/>
                  <a:gd name="connsiteX8" fmla="*/ 26707 w 31213"/>
                  <a:gd name="connsiteY8" fmla="*/ 26301 h 30705"/>
                  <a:gd name="connsiteX9" fmla="*/ 24452 w 31213"/>
                  <a:gd name="connsiteY9" fmla="*/ 15374 h 30705"/>
                  <a:gd name="connsiteX10" fmla="*/ 21900 w 31213"/>
                  <a:gd name="connsiteY10" fmla="*/ 8589 h 30705"/>
                  <a:gd name="connsiteX11" fmla="*/ 15627 w 31213"/>
                  <a:gd name="connsiteY11" fmla="*/ 5785 h 30705"/>
                  <a:gd name="connsiteX12" fmla="*/ 9355 w 31213"/>
                  <a:gd name="connsiteY12" fmla="*/ 8591 h 30705"/>
                  <a:gd name="connsiteX13" fmla="*/ 6803 w 31213"/>
                  <a:gd name="connsiteY13" fmla="*/ 15374 h 30705"/>
                  <a:gd name="connsiteX14" fmla="*/ 9355 w 31213"/>
                  <a:gd name="connsiteY14" fmla="*/ 22135 h 30705"/>
                  <a:gd name="connsiteX15" fmla="*/ 15627 w 31213"/>
                  <a:gd name="connsiteY15" fmla="*/ 24919 h 30705"/>
                  <a:gd name="connsiteX16" fmla="*/ 21900 w 31213"/>
                  <a:gd name="connsiteY16" fmla="*/ 22135 h 30705"/>
                  <a:gd name="connsiteX17" fmla="*/ 24452 w 31213"/>
                  <a:gd name="connsiteY17" fmla="*/ 15374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213" h="30705">
                    <a:moveTo>
                      <a:pt x="26705" y="26301"/>
                    </a:moveTo>
                    <a:cubicBezTo>
                      <a:pt x="23701" y="29236"/>
                      <a:pt x="20001" y="30706"/>
                      <a:pt x="15607" y="30706"/>
                    </a:cubicBezTo>
                    <a:cubicBezTo>
                      <a:pt x="11212" y="30706"/>
                      <a:pt x="7512" y="29236"/>
                      <a:pt x="4506" y="26301"/>
                    </a:cubicBezTo>
                    <a:cubicBezTo>
                      <a:pt x="1501" y="23370"/>
                      <a:pt x="0" y="19718"/>
                      <a:pt x="0" y="15354"/>
                    </a:cubicBezTo>
                    <a:cubicBezTo>
                      <a:pt x="0" y="10986"/>
                      <a:pt x="1501" y="7336"/>
                      <a:pt x="4506" y="4403"/>
                    </a:cubicBezTo>
                    <a:cubicBezTo>
                      <a:pt x="7512" y="1468"/>
                      <a:pt x="11212" y="0"/>
                      <a:pt x="15607" y="0"/>
                    </a:cubicBezTo>
                    <a:cubicBezTo>
                      <a:pt x="20001" y="0"/>
                      <a:pt x="23701" y="1468"/>
                      <a:pt x="26705" y="4403"/>
                    </a:cubicBezTo>
                    <a:cubicBezTo>
                      <a:pt x="29710" y="7334"/>
                      <a:pt x="31213" y="10986"/>
                      <a:pt x="31213" y="15354"/>
                    </a:cubicBezTo>
                    <a:cubicBezTo>
                      <a:pt x="31213" y="19719"/>
                      <a:pt x="29710" y="23368"/>
                      <a:pt x="26707" y="26301"/>
                    </a:cubicBezTo>
                    <a:close/>
                    <a:moveTo>
                      <a:pt x="24452" y="15374"/>
                    </a:moveTo>
                    <a:cubicBezTo>
                      <a:pt x="24452" y="12723"/>
                      <a:pt x="23601" y="10462"/>
                      <a:pt x="21900" y="8589"/>
                    </a:cubicBezTo>
                    <a:cubicBezTo>
                      <a:pt x="20198" y="6719"/>
                      <a:pt x="18108" y="5785"/>
                      <a:pt x="15627" y="5785"/>
                    </a:cubicBezTo>
                    <a:cubicBezTo>
                      <a:pt x="13147" y="5785"/>
                      <a:pt x="11055" y="6719"/>
                      <a:pt x="9355" y="8591"/>
                    </a:cubicBezTo>
                    <a:cubicBezTo>
                      <a:pt x="7654" y="10462"/>
                      <a:pt x="6803" y="12723"/>
                      <a:pt x="6803" y="15374"/>
                    </a:cubicBezTo>
                    <a:cubicBezTo>
                      <a:pt x="6803" y="18024"/>
                      <a:pt x="7654" y="20279"/>
                      <a:pt x="9355" y="22135"/>
                    </a:cubicBezTo>
                    <a:cubicBezTo>
                      <a:pt x="11055" y="23993"/>
                      <a:pt x="13146" y="24919"/>
                      <a:pt x="15627" y="24919"/>
                    </a:cubicBezTo>
                    <a:cubicBezTo>
                      <a:pt x="18108" y="24919"/>
                      <a:pt x="20200" y="23993"/>
                      <a:pt x="21900" y="22135"/>
                    </a:cubicBezTo>
                    <a:cubicBezTo>
                      <a:pt x="23601" y="20279"/>
                      <a:pt x="24452" y="18026"/>
                      <a:pt x="24452" y="15374"/>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Shape 38">
                <a:extLst>
                  <a:ext uri="{FF2B5EF4-FFF2-40B4-BE49-F238E27FC236}">
                    <a16:creationId xmlns:a16="http://schemas.microsoft.com/office/drawing/2014/main" id="{4843D841-4576-8B9D-CF55-4FF956B4B704}"/>
                  </a:ext>
                </a:extLst>
              </p:cNvPr>
              <p:cNvSpPr/>
              <p:nvPr/>
            </p:nvSpPr>
            <p:spPr>
              <a:xfrm>
                <a:off x="7535667" y="5853028"/>
                <a:ext cx="33255" cy="29727"/>
              </a:xfrm>
              <a:custGeom>
                <a:avLst/>
                <a:gdLst>
                  <a:gd name="connsiteX0" fmla="*/ 26621 w 33255"/>
                  <a:gd name="connsiteY0" fmla="*/ 11013 h 29727"/>
                  <a:gd name="connsiteX1" fmla="*/ 18583 w 33255"/>
                  <a:gd name="connsiteY1" fmla="*/ 27260 h 29727"/>
                  <a:gd name="connsiteX2" fmla="*/ 14630 w 33255"/>
                  <a:gd name="connsiteY2" fmla="*/ 27260 h 29727"/>
                  <a:gd name="connsiteX3" fmla="*/ 6634 w 33255"/>
                  <a:gd name="connsiteY3" fmla="*/ 11015 h 29727"/>
                  <a:gd name="connsiteX4" fmla="*/ 6634 w 33255"/>
                  <a:gd name="connsiteY4" fmla="*/ 29727 h 29727"/>
                  <a:gd name="connsiteX5" fmla="*/ 0 w 33255"/>
                  <a:gd name="connsiteY5" fmla="*/ 29727 h 29727"/>
                  <a:gd name="connsiteX6" fmla="*/ 0 w 33255"/>
                  <a:gd name="connsiteY6" fmla="*/ 0 h 29727"/>
                  <a:gd name="connsiteX7" fmla="*/ 8973 w 33255"/>
                  <a:gd name="connsiteY7" fmla="*/ 0 h 29727"/>
                  <a:gd name="connsiteX8" fmla="*/ 16628 w 33255"/>
                  <a:gd name="connsiteY8" fmla="*/ 16330 h 29727"/>
                  <a:gd name="connsiteX9" fmla="*/ 24326 w 33255"/>
                  <a:gd name="connsiteY9" fmla="*/ 0 h 29727"/>
                  <a:gd name="connsiteX10" fmla="*/ 33255 w 33255"/>
                  <a:gd name="connsiteY10" fmla="*/ 0 h 29727"/>
                  <a:gd name="connsiteX11" fmla="*/ 33255 w 33255"/>
                  <a:gd name="connsiteY11" fmla="*/ 29727 h 29727"/>
                  <a:gd name="connsiteX12" fmla="*/ 26621 w 33255"/>
                  <a:gd name="connsiteY12" fmla="*/ 29727 h 29727"/>
                  <a:gd name="connsiteX13" fmla="*/ 26621 w 33255"/>
                  <a:gd name="connsiteY13" fmla="*/ 11015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255" h="29727">
                    <a:moveTo>
                      <a:pt x="26621" y="11013"/>
                    </a:moveTo>
                    <a:lnTo>
                      <a:pt x="18583" y="27260"/>
                    </a:lnTo>
                    <a:lnTo>
                      <a:pt x="14630" y="27260"/>
                    </a:lnTo>
                    <a:lnTo>
                      <a:pt x="6634" y="11015"/>
                    </a:lnTo>
                    <a:lnTo>
                      <a:pt x="6634" y="29727"/>
                    </a:lnTo>
                    <a:lnTo>
                      <a:pt x="0" y="29727"/>
                    </a:lnTo>
                    <a:lnTo>
                      <a:pt x="0" y="0"/>
                    </a:lnTo>
                    <a:lnTo>
                      <a:pt x="8973" y="0"/>
                    </a:lnTo>
                    <a:lnTo>
                      <a:pt x="16628" y="16330"/>
                    </a:lnTo>
                    <a:lnTo>
                      <a:pt x="24326" y="0"/>
                    </a:lnTo>
                    <a:lnTo>
                      <a:pt x="33255" y="0"/>
                    </a:lnTo>
                    <a:lnTo>
                      <a:pt x="33255" y="29727"/>
                    </a:lnTo>
                    <a:lnTo>
                      <a:pt x="26621" y="29727"/>
                    </a:lnTo>
                    <a:lnTo>
                      <a:pt x="26621" y="11015"/>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Shape 39">
                <a:extLst>
                  <a:ext uri="{FF2B5EF4-FFF2-40B4-BE49-F238E27FC236}">
                    <a16:creationId xmlns:a16="http://schemas.microsoft.com/office/drawing/2014/main" id="{9F1A3EBE-C7FC-DF1C-2815-9F285016EFFB}"/>
                  </a:ext>
                </a:extLst>
              </p:cNvPr>
              <p:cNvSpPr/>
              <p:nvPr/>
            </p:nvSpPr>
            <p:spPr>
              <a:xfrm>
                <a:off x="7576238" y="5853028"/>
                <a:ext cx="23600" cy="29725"/>
              </a:xfrm>
              <a:custGeom>
                <a:avLst/>
                <a:gdLst>
                  <a:gd name="connsiteX0" fmla="*/ 20475 w 23600"/>
                  <a:gd name="connsiteY0" fmla="*/ 2659 h 29725"/>
                  <a:gd name="connsiteX1" fmla="*/ 23601 w 23600"/>
                  <a:gd name="connsiteY1" fmla="*/ 10824 h 29725"/>
                  <a:gd name="connsiteX2" fmla="*/ 20391 w 23600"/>
                  <a:gd name="connsiteY2" fmla="*/ 18882 h 29725"/>
                  <a:gd name="connsiteX3" fmla="*/ 10589 w 23600"/>
                  <a:gd name="connsiteY3" fmla="*/ 21433 h 29725"/>
                  <a:gd name="connsiteX4" fmla="*/ 6634 w 23600"/>
                  <a:gd name="connsiteY4" fmla="*/ 21433 h 29725"/>
                  <a:gd name="connsiteX5" fmla="*/ 6634 w 23600"/>
                  <a:gd name="connsiteY5" fmla="*/ 29725 h 29725"/>
                  <a:gd name="connsiteX6" fmla="*/ 0 w 23600"/>
                  <a:gd name="connsiteY6" fmla="*/ 29725 h 29725"/>
                  <a:gd name="connsiteX7" fmla="*/ 0 w 23600"/>
                  <a:gd name="connsiteY7" fmla="*/ 0 h 29725"/>
                  <a:gd name="connsiteX8" fmla="*/ 10504 w 23600"/>
                  <a:gd name="connsiteY8" fmla="*/ 0 h 29725"/>
                  <a:gd name="connsiteX9" fmla="*/ 20475 w 23600"/>
                  <a:gd name="connsiteY9" fmla="*/ 2659 h 29725"/>
                  <a:gd name="connsiteX10" fmla="*/ 15607 w 23600"/>
                  <a:gd name="connsiteY10" fmla="*/ 14353 h 29725"/>
                  <a:gd name="connsiteX11" fmla="*/ 16796 w 23600"/>
                  <a:gd name="connsiteY11" fmla="*/ 10440 h 29725"/>
                  <a:gd name="connsiteX12" fmla="*/ 15245 w 23600"/>
                  <a:gd name="connsiteY12" fmla="*/ 6785 h 29725"/>
                  <a:gd name="connsiteX13" fmla="*/ 10418 w 23600"/>
                  <a:gd name="connsiteY13" fmla="*/ 5697 h 29725"/>
                  <a:gd name="connsiteX14" fmla="*/ 6632 w 23600"/>
                  <a:gd name="connsiteY14" fmla="*/ 5697 h 29725"/>
                  <a:gd name="connsiteX15" fmla="*/ 6632 w 23600"/>
                  <a:gd name="connsiteY15" fmla="*/ 15692 h 29725"/>
                  <a:gd name="connsiteX16" fmla="*/ 11098 w 23600"/>
                  <a:gd name="connsiteY16" fmla="*/ 15692 h 29725"/>
                  <a:gd name="connsiteX17" fmla="*/ 15607 w 23600"/>
                  <a:gd name="connsiteY17" fmla="*/ 14353 h 2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0" h="29725">
                    <a:moveTo>
                      <a:pt x="20475" y="2659"/>
                    </a:moveTo>
                    <a:cubicBezTo>
                      <a:pt x="22559" y="4431"/>
                      <a:pt x="23601" y="7152"/>
                      <a:pt x="23601" y="10824"/>
                    </a:cubicBezTo>
                    <a:cubicBezTo>
                      <a:pt x="23601" y="14494"/>
                      <a:pt x="22532" y="17181"/>
                      <a:pt x="20391" y="18882"/>
                    </a:cubicBezTo>
                    <a:cubicBezTo>
                      <a:pt x="18250" y="20584"/>
                      <a:pt x="14983" y="21433"/>
                      <a:pt x="10589" y="21433"/>
                    </a:cubicBezTo>
                    <a:lnTo>
                      <a:pt x="6634" y="21433"/>
                    </a:lnTo>
                    <a:lnTo>
                      <a:pt x="6634" y="29725"/>
                    </a:lnTo>
                    <a:lnTo>
                      <a:pt x="0" y="29725"/>
                    </a:lnTo>
                    <a:lnTo>
                      <a:pt x="0" y="0"/>
                    </a:lnTo>
                    <a:lnTo>
                      <a:pt x="10504" y="0"/>
                    </a:lnTo>
                    <a:cubicBezTo>
                      <a:pt x="15067" y="0"/>
                      <a:pt x="18392" y="886"/>
                      <a:pt x="20475" y="2659"/>
                    </a:cubicBezTo>
                    <a:close/>
                    <a:moveTo>
                      <a:pt x="15607" y="14353"/>
                    </a:moveTo>
                    <a:cubicBezTo>
                      <a:pt x="16399" y="13459"/>
                      <a:pt x="16796" y="12156"/>
                      <a:pt x="16796" y="10440"/>
                    </a:cubicBezTo>
                    <a:cubicBezTo>
                      <a:pt x="16796" y="8726"/>
                      <a:pt x="16280" y="7505"/>
                      <a:pt x="15245" y="6785"/>
                    </a:cubicBezTo>
                    <a:cubicBezTo>
                      <a:pt x="14209" y="6061"/>
                      <a:pt x="12601" y="5697"/>
                      <a:pt x="10418" y="5697"/>
                    </a:cubicBezTo>
                    <a:lnTo>
                      <a:pt x="6632" y="5697"/>
                    </a:lnTo>
                    <a:lnTo>
                      <a:pt x="6632" y="15692"/>
                    </a:lnTo>
                    <a:lnTo>
                      <a:pt x="11098" y="15692"/>
                    </a:lnTo>
                    <a:cubicBezTo>
                      <a:pt x="13310" y="15692"/>
                      <a:pt x="14812" y="15246"/>
                      <a:pt x="15607" y="14353"/>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Shape 40">
                <a:extLst>
                  <a:ext uri="{FF2B5EF4-FFF2-40B4-BE49-F238E27FC236}">
                    <a16:creationId xmlns:a16="http://schemas.microsoft.com/office/drawing/2014/main" id="{FB04F1B6-7392-905B-CA9B-C8E6AA5ED9DE}"/>
                  </a:ext>
                </a:extLst>
              </p:cNvPr>
              <p:cNvSpPr/>
              <p:nvPr/>
            </p:nvSpPr>
            <p:spPr>
              <a:xfrm>
                <a:off x="7604602" y="5853028"/>
                <a:ext cx="25473" cy="30025"/>
              </a:xfrm>
              <a:custGeom>
                <a:avLst/>
                <a:gdLst>
                  <a:gd name="connsiteX0" fmla="*/ 8292 w 25473"/>
                  <a:gd name="connsiteY0" fmla="*/ 22051 h 30025"/>
                  <a:gd name="connsiteX1" fmla="*/ 12759 w 25473"/>
                  <a:gd name="connsiteY1" fmla="*/ 24112 h 30025"/>
                  <a:gd name="connsiteX2" fmla="*/ 17203 w 25473"/>
                  <a:gd name="connsiteY2" fmla="*/ 22051 h 30025"/>
                  <a:gd name="connsiteX3" fmla="*/ 18840 w 25473"/>
                  <a:gd name="connsiteY3" fmla="*/ 16416 h 30025"/>
                  <a:gd name="connsiteX4" fmla="*/ 18840 w 25473"/>
                  <a:gd name="connsiteY4" fmla="*/ 0 h 30025"/>
                  <a:gd name="connsiteX5" fmla="*/ 25474 w 25473"/>
                  <a:gd name="connsiteY5" fmla="*/ 0 h 30025"/>
                  <a:gd name="connsiteX6" fmla="*/ 25474 w 25473"/>
                  <a:gd name="connsiteY6" fmla="*/ 16628 h 30025"/>
                  <a:gd name="connsiteX7" fmla="*/ 21902 w 25473"/>
                  <a:gd name="connsiteY7" fmla="*/ 26558 h 30025"/>
                  <a:gd name="connsiteX8" fmla="*/ 12759 w 25473"/>
                  <a:gd name="connsiteY8" fmla="*/ 30025 h 30025"/>
                  <a:gd name="connsiteX9" fmla="*/ 3595 w 25473"/>
                  <a:gd name="connsiteY9" fmla="*/ 26538 h 30025"/>
                  <a:gd name="connsiteX10" fmla="*/ 0 w 25473"/>
                  <a:gd name="connsiteY10" fmla="*/ 16628 h 30025"/>
                  <a:gd name="connsiteX11" fmla="*/ 0 w 25473"/>
                  <a:gd name="connsiteY11" fmla="*/ 0 h 30025"/>
                  <a:gd name="connsiteX12" fmla="*/ 6634 w 25473"/>
                  <a:gd name="connsiteY12" fmla="*/ 0 h 30025"/>
                  <a:gd name="connsiteX13" fmla="*/ 6634 w 25473"/>
                  <a:gd name="connsiteY13" fmla="*/ 16416 h 30025"/>
                  <a:gd name="connsiteX14" fmla="*/ 8292 w 25473"/>
                  <a:gd name="connsiteY14" fmla="*/ 22051 h 3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3" h="30025">
                    <a:moveTo>
                      <a:pt x="8292" y="22051"/>
                    </a:moveTo>
                    <a:cubicBezTo>
                      <a:pt x="9398" y="23425"/>
                      <a:pt x="10887" y="24112"/>
                      <a:pt x="12759" y="24112"/>
                    </a:cubicBezTo>
                    <a:cubicBezTo>
                      <a:pt x="14630" y="24112"/>
                      <a:pt x="16109" y="23425"/>
                      <a:pt x="17203" y="22051"/>
                    </a:cubicBezTo>
                    <a:cubicBezTo>
                      <a:pt x="18294" y="20676"/>
                      <a:pt x="18840" y="18796"/>
                      <a:pt x="18840" y="16416"/>
                    </a:cubicBezTo>
                    <a:lnTo>
                      <a:pt x="18840" y="0"/>
                    </a:lnTo>
                    <a:lnTo>
                      <a:pt x="25474" y="0"/>
                    </a:lnTo>
                    <a:lnTo>
                      <a:pt x="25474" y="16628"/>
                    </a:lnTo>
                    <a:cubicBezTo>
                      <a:pt x="25474" y="20939"/>
                      <a:pt x="24284" y="24249"/>
                      <a:pt x="21902" y="26558"/>
                    </a:cubicBezTo>
                    <a:cubicBezTo>
                      <a:pt x="19520" y="28869"/>
                      <a:pt x="16473" y="30025"/>
                      <a:pt x="12759" y="30025"/>
                    </a:cubicBezTo>
                    <a:cubicBezTo>
                      <a:pt x="9045" y="30025"/>
                      <a:pt x="5991" y="28863"/>
                      <a:pt x="3595" y="26538"/>
                    </a:cubicBezTo>
                    <a:cubicBezTo>
                      <a:pt x="1199" y="24212"/>
                      <a:pt x="0" y="20909"/>
                      <a:pt x="0" y="16628"/>
                    </a:cubicBezTo>
                    <a:lnTo>
                      <a:pt x="0" y="0"/>
                    </a:lnTo>
                    <a:lnTo>
                      <a:pt x="6634" y="0"/>
                    </a:lnTo>
                    <a:lnTo>
                      <a:pt x="6634" y="16416"/>
                    </a:lnTo>
                    <a:cubicBezTo>
                      <a:pt x="6634" y="18796"/>
                      <a:pt x="7187" y="20676"/>
                      <a:pt x="8292" y="22051"/>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Shape 41">
                <a:extLst>
                  <a:ext uri="{FF2B5EF4-FFF2-40B4-BE49-F238E27FC236}">
                    <a16:creationId xmlns:a16="http://schemas.microsoft.com/office/drawing/2014/main" id="{387F7DE9-AA69-DD75-2927-7CB2F69F838C}"/>
                  </a:ext>
                </a:extLst>
              </p:cNvPr>
              <p:cNvSpPr/>
              <p:nvPr/>
            </p:nvSpPr>
            <p:spPr>
              <a:xfrm>
                <a:off x="7634498" y="5853028"/>
                <a:ext cx="23475" cy="29727"/>
              </a:xfrm>
              <a:custGeom>
                <a:avLst/>
                <a:gdLst>
                  <a:gd name="connsiteX0" fmla="*/ 15054 w 23475"/>
                  <a:gd name="connsiteY0" fmla="*/ 5741 h 29727"/>
                  <a:gd name="connsiteX1" fmla="*/ 15054 w 23475"/>
                  <a:gd name="connsiteY1" fmla="*/ 29727 h 29727"/>
                  <a:gd name="connsiteX2" fmla="*/ 8420 w 23475"/>
                  <a:gd name="connsiteY2" fmla="*/ 29727 h 29727"/>
                  <a:gd name="connsiteX3" fmla="*/ 8420 w 23475"/>
                  <a:gd name="connsiteY3" fmla="*/ 5741 h 29727"/>
                  <a:gd name="connsiteX4" fmla="*/ 0 w 23475"/>
                  <a:gd name="connsiteY4" fmla="*/ 5741 h 29727"/>
                  <a:gd name="connsiteX5" fmla="*/ 0 w 23475"/>
                  <a:gd name="connsiteY5" fmla="*/ 0 h 29727"/>
                  <a:gd name="connsiteX6" fmla="*/ 23475 w 23475"/>
                  <a:gd name="connsiteY6" fmla="*/ 0 h 29727"/>
                  <a:gd name="connsiteX7" fmla="*/ 23475 w 23475"/>
                  <a:gd name="connsiteY7" fmla="*/ 5741 h 29727"/>
                  <a:gd name="connsiteX8" fmla="*/ 15054 w 23475"/>
                  <a:gd name="connsiteY8" fmla="*/ 5741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5" h="29727">
                    <a:moveTo>
                      <a:pt x="15054" y="5741"/>
                    </a:moveTo>
                    <a:lnTo>
                      <a:pt x="15054" y="29727"/>
                    </a:lnTo>
                    <a:lnTo>
                      <a:pt x="8420" y="29727"/>
                    </a:lnTo>
                    <a:lnTo>
                      <a:pt x="8420" y="5741"/>
                    </a:lnTo>
                    <a:lnTo>
                      <a:pt x="0" y="5741"/>
                    </a:lnTo>
                    <a:lnTo>
                      <a:pt x="0" y="0"/>
                    </a:lnTo>
                    <a:lnTo>
                      <a:pt x="23475" y="0"/>
                    </a:lnTo>
                    <a:lnTo>
                      <a:pt x="23475" y="5741"/>
                    </a:lnTo>
                    <a:lnTo>
                      <a:pt x="15054" y="5741"/>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Shape 42">
                <a:extLst>
                  <a:ext uri="{FF2B5EF4-FFF2-40B4-BE49-F238E27FC236}">
                    <a16:creationId xmlns:a16="http://schemas.microsoft.com/office/drawing/2014/main" id="{BA162A7F-D7A6-422D-FDCD-79634C37DC14}"/>
                  </a:ext>
                </a:extLst>
              </p:cNvPr>
              <p:cNvSpPr/>
              <p:nvPr/>
            </p:nvSpPr>
            <p:spPr>
              <a:xfrm>
                <a:off x="7662820" y="5853028"/>
                <a:ext cx="6635" cy="29727"/>
              </a:xfrm>
              <a:custGeom>
                <a:avLst/>
                <a:gdLst>
                  <a:gd name="connsiteX0" fmla="*/ 0 w 6635"/>
                  <a:gd name="connsiteY0" fmla="*/ 0 h 29727"/>
                  <a:gd name="connsiteX1" fmla="*/ 6636 w 6635"/>
                  <a:gd name="connsiteY1" fmla="*/ 0 h 29727"/>
                  <a:gd name="connsiteX2" fmla="*/ 6636 w 6635"/>
                  <a:gd name="connsiteY2" fmla="*/ 29727 h 29727"/>
                  <a:gd name="connsiteX3" fmla="*/ 2 w 6635"/>
                  <a:gd name="connsiteY3" fmla="*/ 29727 h 29727"/>
                  <a:gd name="connsiteX4" fmla="*/ 2 w 6635"/>
                  <a:gd name="connsiteY4" fmla="*/ 0 h 29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5" h="29727">
                    <a:moveTo>
                      <a:pt x="0" y="0"/>
                    </a:moveTo>
                    <a:lnTo>
                      <a:pt x="6636" y="0"/>
                    </a:lnTo>
                    <a:lnTo>
                      <a:pt x="6636" y="29727"/>
                    </a:lnTo>
                    <a:lnTo>
                      <a:pt x="2" y="29727"/>
                    </a:lnTo>
                    <a:lnTo>
                      <a:pt x="2"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Shape 43">
                <a:extLst>
                  <a:ext uri="{FF2B5EF4-FFF2-40B4-BE49-F238E27FC236}">
                    <a16:creationId xmlns:a16="http://schemas.microsoft.com/office/drawing/2014/main" id="{EDA6F97E-576D-B241-1AD9-E8054C1D9375}"/>
                  </a:ext>
                </a:extLst>
              </p:cNvPr>
              <p:cNvSpPr/>
              <p:nvPr/>
            </p:nvSpPr>
            <p:spPr>
              <a:xfrm>
                <a:off x="7676768" y="5853028"/>
                <a:ext cx="27430" cy="29727"/>
              </a:xfrm>
              <a:custGeom>
                <a:avLst/>
                <a:gdLst>
                  <a:gd name="connsiteX0" fmla="*/ 20796 w 27430"/>
                  <a:gd name="connsiteY0" fmla="*/ 0 h 29727"/>
                  <a:gd name="connsiteX1" fmla="*/ 27430 w 27430"/>
                  <a:gd name="connsiteY1" fmla="*/ 0 h 29727"/>
                  <a:gd name="connsiteX2" fmla="*/ 27430 w 27430"/>
                  <a:gd name="connsiteY2" fmla="*/ 29727 h 29727"/>
                  <a:gd name="connsiteX3" fmla="*/ 20796 w 27430"/>
                  <a:gd name="connsiteY3" fmla="*/ 29727 h 29727"/>
                  <a:gd name="connsiteX4" fmla="*/ 6634 w 27430"/>
                  <a:gd name="connsiteY4" fmla="*/ 11098 h 29727"/>
                  <a:gd name="connsiteX5" fmla="*/ 6634 w 27430"/>
                  <a:gd name="connsiteY5" fmla="*/ 29727 h 29727"/>
                  <a:gd name="connsiteX6" fmla="*/ 0 w 27430"/>
                  <a:gd name="connsiteY6" fmla="*/ 29727 h 29727"/>
                  <a:gd name="connsiteX7" fmla="*/ 0 w 27430"/>
                  <a:gd name="connsiteY7" fmla="*/ 0 h 29727"/>
                  <a:gd name="connsiteX8" fmla="*/ 6210 w 27430"/>
                  <a:gd name="connsiteY8" fmla="*/ 0 h 29727"/>
                  <a:gd name="connsiteX9" fmla="*/ 20796 w 27430"/>
                  <a:gd name="connsiteY9" fmla="*/ 19138 h 29727"/>
                  <a:gd name="connsiteX10" fmla="*/ 20796 w 27430"/>
                  <a:gd name="connsiteY10" fmla="*/ 0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30" h="29727">
                    <a:moveTo>
                      <a:pt x="20796" y="0"/>
                    </a:moveTo>
                    <a:lnTo>
                      <a:pt x="27430" y="0"/>
                    </a:lnTo>
                    <a:lnTo>
                      <a:pt x="27430" y="29727"/>
                    </a:lnTo>
                    <a:lnTo>
                      <a:pt x="20796" y="29727"/>
                    </a:lnTo>
                    <a:lnTo>
                      <a:pt x="6634" y="11098"/>
                    </a:lnTo>
                    <a:lnTo>
                      <a:pt x="6634" y="29727"/>
                    </a:lnTo>
                    <a:lnTo>
                      <a:pt x="0" y="29727"/>
                    </a:lnTo>
                    <a:lnTo>
                      <a:pt x="0" y="0"/>
                    </a:lnTo>
                    <a:lnTo>
                      <a:pt x="6210" y="0"/>
                    </a:lnTo>
                    <a:lnTo>
                      <a:pt x="20796" y="19138"/>
                    </a:lnTo>
                    <a:lnTo>
                      <a:pt x="20796"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Shape 44">
                <a:extLst>
                  <a:ext uri="{FF2B5EF4-FFF2-40B4-BE49-F238E27FC236}">
                    <a16:creationId xmlns:a16="http://schemas.microsoft.com/office/drawing/2014/main" id="{4E7624BC-2C25-AB64-96F4-8C3F765FC5DF}"/>
                  </a:ext>
                </a:extLst>
              </p:cNvPr>
              <p:cNvSpPr/>
              <p:nvPr/>
            </p:nvSpPr>
            <p:spPr>
              <a:xfrm>
                <a:off x="7709810" y="5852348"/>
                <a:ext cx="27685" cy="30745"/>
              </a:xfrm>
              <a:custGeom>
                <a:avLst/>
                <a:gdLst>
                  <a:gd name="connsiteX0" fmla="*/ 21009 w 27685"/>
                  <a:gd name="connsiteY0" fmla="*/ 15268 h 30745"/>
                  <a:gd name="connsiteX1" fmla="*/ 27685 w 27685"/>
                  <a:gd name="connsiteY1" fmla="*/ 15268 h 30745"/>
                  <a:gd name="connsiteX2" fmla="*/ 27685 w 27685"/>
                  <a:gd name="connsiteY2" fmla="*/ 25814 h 30745"/>
                  <a:gd name="connsiteX3" fmla="*/ 15437 w 27685"/>
                  <a:gd name="connsiteY3" fmla="*/ 30746 h 30745"/>
                  <a:gd name="connsiteX4" fmla="*/ 4444 w 27685"/>
                  <a:gd name="connsiteY4" fmla="*/ 26407 h 30745"/>
                  <a:gd name="connsiteX5" fmla="*/ 0 w 27685"/>
                  <a:gd name="connsiteY5" fmla="*/ 15459 h 30745"/>
                  <a:gd name="connsiteX6" fmla="*/ 4530 w 27685"/>
                  <a:gd name="connsiteY6" fmla="*/ 4423 h 30745"/>
                  <a:gd name="connsiteX7" fmla="*/ 15459 w 27685"/>
                  <a:gd name="connsiteY7" fmla="*/ 0 h 30745"/>
                  <a:gd name="connsiteX8" fmla="*/ 26579 w 27685"/>
                  <a:gd name="connsiteY8" fmla="*/ 4210 h 30745"/>
                  <a:gd name="connsiteX9" fmla="*/ 23135 w 27685"/>
                  <a:gd name="connsiteY9" fmla="*/ 9185 h 30745"/>
                  <a:gd name="connsiteX10" fmla="*/ 19456 w 27685"/>
                  <a:gd name="connsiteY10" fmla="*/ 6783 h 30745"/>
                  <a:gd name="connsiteX11" fmla="*/ 15821 w 27685"/>
                  <a:gd name="connsiteY11" fmla="*/ 6125 h 30745"/>
                  <a:gd name="connsiteX12" fmla="*/ 9442 w 27685"/>
                  <a:gd name="connsiteY12" fmla="*/ 8696 h 30745"/>
                  <a:gd name="connsiteX13" fmla="*/ 6848 w 27685"/>
                  <a:gd name="connsiteY13" fmla="*/ 15481 h 30745"/>
                  <a:gd name="connsiteX14" fmla="*/ 9334 w 27685"/>
                  <a:gd name="connsiteY14" fmla="*/ 22220 h 30745"/>
                  <a:gd name="connsiteX15" fmla="*/ 15268 w 27685"/>
                  <a:gd name="connsiteY15" fmla="*/ 24750 h 30745"/>
                  <a:gd name="connsiteX16" fmla="*/ 21009 w 27685"/>
                  <a:gd name="connsiteY16" fmla="*/ 23433 h 30745"/>
                  <a:gd name="connsiteX17" fmla="*/ 21009 w 27685"/>
                  <a:gd name="connsiteY17" fmla="*/ 15268 h 3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685" h="30745">
                    <a:moveTo>
                      <a:pt x="21009" y="15268"/>
                    </a:moveTo>
                    <a:lnTo>
                      <a:pt x="27685" y="15268"/>
                    </a:lnTo>
                    <a:lnTo>
                      <a:pt x="27685" y="25814"/>
                    </a:lnTo>
                    <a:cubicBezTo>
                      <a:pt x="24737" y="29102"/>
                      <a:pt x="20654" y="30746"/>
                      <a:pt x="15437" y="30746"/>
                    </a:cubicBezTo>
                    <a:cubicBezTo>
                      <a:pt x="11070" y="30746"/>
                      <a:pt x="7408" y="29302"/>
                      <a:pt x="4444" y="26407"/>
                    </a:cubicBezTo>
                    <a:cubicBezTo>
                      <a:pt x="1481" y="23517"/>
                      <a:pt x="0" y="19867"/>
                      <a:pt x="0" y="15459"/>
                    </a:cubicBezTo>
                    <a:cubicBezTo>
                      <a:pt x="0" y="11050"/>
                      <a:pt x="1511" y="7371"/>
                      <a:pt x="4530" y="4423"/>
                    </a:cubicBezTo>
                    <a:cubicBezTo>
                      <a:pt x="7549" y="1474"/>
                      <a:pt x="11191" y="0"/>
                      <a:pt x="15459" y="0"/>
                    </a:cubicBezTo>
                    <a:cubicBezTo>
                      <a:pt x="19724" y="0"/>
                      <a:pt x="23433" y="1404"/>
                      <a:pt x="26579" y="4210"/>
                    </a:cubicBezTo>
                    <a:lnTo>
                      <a:pt x="23135" y="9185"/>
                    </a:lnTo>
                    <a:cubicBezTo>
                      <a:pt x="21802" y="8024"/>
                      <a:pt x="20575" y="7225"/>
                      <a:pt x="19456" y="6783"/>
                    </a:cubicBezTo>
                    <a:cubicBezTo>
                      <a:pt x="18297" y="6337"/>
                      <a:pt x="17064" y="6113"/>
                      <a:pt x="15821" y="6125"/>
                    </a:cubicBezTo>
                    <a:cubicBezTo>
                      <a:pt x="13296" y="6125"/>
                      <a:pt x="11171" y="6981"/>
                      <a:pt x="9442" y="8696"/>
                    </a:cubicBezTo>
                    <a:cubicBezTo>
                      <a:pt x="7713" y="10413"/>
                      <a:pt x="6848" y="12672"/>
                      <a:pt x="6848" y="15481"/>
                    </a:cubicBezTo>
                    <a:cubicBezTo>
                      <a:pt x="6848" y="18287"/>
                      <a:pt x="7676" y="20535"/>
                      <a:pt x="9334" y="22220"/>
                    </a:cubicBezTo>
                    <a:cubicBezTo>
                      <a:pt x="10993" y="23907"/>
                      <a:pt x="12970" y="24750"/>
                      <a:pt x="15268" y="24750"/>
                    </a:cubicBezTo>
                    <a:cubicBezTo>
                      <a:pt x="17563" y="24750"/>
                      <a:pt x="19476" y="24311"/>
                      <a:pt x="21009" y="23433"/>
                    </a:cubicBezTo>
                    <a:lnTo>
                      <a:pt x="21009" y="15268"/>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6" name="Freeform: Shape 45">
                <a:extLst>
                  <a:ext uri="{FF2B5EF4-FFF2-40B4-BE49-F238E27FC236}">
                    <a16:creationId xmlns:a16="http://schemas.microsoft.com/office/drawing/2014/main" id="{90F2F057-49C8-662D-5BEB-02F2C7006A5B}"/>
                  </a:ext>
                </a:extLst>
              </p:cNvPr>
              <p:cNvSpPr/>
              <p:nvPr/>
            </p:nvSpPr>
            <p:spPr>
              <a:xfrm>
                <a:off x="7754633" y="5853028"/>
                <a:ext cx="20412" cy="29727"/>
              </a:xfrm>
              <a:custGeom>
                <a:avLst/>
                <a:gdLst>
                  <a:gd name="connsiteX0" fmla="*/ 20413 w 20412"/>
                  <a:gd name="connsiteY0" fmla="*/ 0 h 29727"/>
                  <a:gd name="connsiteX1" fmla="*/ 20413 w 20412"/>
                  <a:gd name="connsiteY1" fmla="*/ 5826 h 29727"/>
                  <a:gd name="connsiteX2" fmla="*/ 6636 w 20412"/>
                  <a:gd name="connsiteY2" fmla="*/ 5826 h 29727"/>
                  <a:gd name="connsiteX3" fmla="*/ 6636 w 20412"/>
                  <a:gd name="connsiteY3" fmla="*/ 12248 h 29727"/>
                  <a:gd name="connsiteX4" fmla="*/ 19734 w 20412"/>
                  <a:gd name="connsiteY4" fmla="*/ 12248 h 29727"/>
                  <a:gd name="connsiteX5" fmla="*/ 19734 w 20412"/>
                  <a:gd name="connsiteY5" fmla="*/ 18074 h 29727"/>
                  <a:gd name="connsiteX6" fmla="*/ 6634 w 20412"/>
                  <a:gd name="connsiteY6" fmla="*/ 18074 h 29727"/>
                  <a:gd name="connsiteX7" fmla="*/ 6634 w 20412"/>
                  <a:gd name="connsiteY7" fmla="*/ 29727 h 29727"/>
                  <a:gd name="connsiteX8" fmla="*/ 0 w 20412"/>
                  <a:gd name="connsiteY8" fmla="*/ 29727 h 29727"/>
                  <a:gd name="connsiteX9" fmla="*/ 0 w 20412"/>
                  <a:gd name="connsiteY9" fmla="*/ 0 h 29727"/>
                  <a:gd name="connsiteX10" fmla="*/ 20413 w 20412"/>
                  <a:gd name="connsiteY10" fmla="*/ 0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12" h="29727">
                    <a:moveTo>
                      <a:pt x="20413" y="0"/>
                    </a:moveTo>
                    <a:lnTo>
                      <a:pt x="20413" y="5826"/>
                    </a:lnTo>
                    <a:lnTo>
                      <a:pt x="6636" y="5826"/>
                    </a:lnTo>
                    <a:lnTo>
                      <a:pt x="6636" y="12248"/>
                    </a:lnTo>
                    <a:lnTo>
                      <a:pt x="19734" y="12248"/>
                    </a:lnTo>
                    <a:lnTo>
                      <a:pt x="19734" y="18074"/>
                    </a:lnTo>
                    <a:lnTo>
                      <a:pt x="6634" y="18074"/>
                    </a:lnTo>
                    <a:lnTo>
                      <a:pt x="6634" y="29727"/>
                    </a:lnTo>
                    <a:lnTo>
                      <a:pt x="0" y="29727"/>
                    </a:lnTo>
                    <a:lnTo>
                      <a:pt x="0" y="0"/>
                    </a:lnTo>
                    <a:lnTo>
                      <a:pt x="20413"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7" name="Freeform: Shape 46">
                <a:extLst>
                  <a:ext uri="{FF2B5EF4-FFF2-40B4-BE49-F238E27FC236}">
                    <a16:creationId xmlns:a16="http://schemas.microsoft.com/office/drawing/2014/main" id="{83174D15-75F5-C117-0C69-CEB79A96821E}"/>
                  </a:ext>
                </a:extLst>
              </p:cNvPr>
              <p:cNvSpPr/>
              <p:nvPr/>
            </p:nvSpPr>
            <p:spPr>
              <a:xfrm>
                <a:off x="7778958" y="5852348"/>
                <a:ext cx="31213" cy="30705"/>
              </a:xfrm>
              <a:custGeom>
                <a:avLst/>
                <a:gdLst>
                  <a:gd name="connsiteX0" fmla="*/ 26707 w 31213"/>
                  <a:gd name="connsiteY0" fmla="*/ 26301 h 30705"/>
                  <a:gd name="connsiteX1" fmla="*/ 15608 w 31213"/>
                  <a:gd name="connsiteY1" fmla="*/ 30706 h 30705"/>
                  <a:gd name="connsiteX2" fmla="*/ 4510 w 31213"/>
                  <a:gd name="connsiteY2" fmla="*/ 26301 h 30705"/>
                  <a:gd name="connsiteX3" fmla="*/ 0 w 31213"/>
                  <a:gd name="connsiteY3" fmla="*/ 15354 h 30705"/>
                  <a:gd name="connsiteX4" fmla="*/ 4510 w 31213"/>
                  <a:gd name="connsiteY4" fmla="*/ 4403 h 30705"/>
                  <a:gd name="connsiteX5" fmla="*/ 15608 w 31213"/>
                  <a:gd name="connsiteY5" fmla="*/ 0 h 30705"/>
                  <a:gd name="connsiteX6" fmla="*/ 26707 w 31213"/>
                  <a:gd name="connsiteY6" fmla="*/ 4403 h 30705"/>
                  <a:gd name="connsiteX7" fmla="*/ 31213 w 31213"/>
                  <a:gd name="connsiteY7" fmla="*/ 15354 h 30705"/>
                  <a:gd name="connsiteX8" fmla="*/ 26707 w 31213"/>
                  <a:gd name="connsiteY8" fmla="*/ 26301 h 30705"/>
                  <a:gd name="connsiteX9" fmla="*/ 24454 w 31213"/>
                  <a:gd name="connsiteY9" fmla="*/ 15374 h 30705"/>
                  <a:gd name="connsiteX10" fmla="*/ 21902 w 31213"/>
                  <a:gd name="connsiteY10" fmla="*/ 8589 h 30705"/>
                  <a:gd name="connsiteX11" fmla="*/ 15628 w 31213"/>
                  <a:gd name="connsiteY11" fmla="*/ 5785 h 30705"/>
                  <a:gd name="connsiteX12" fmla="*/ 9356 w 31213"/>
                  <a:gd name="connsiteY12" fmla="*/ 8591 h 30705"/>
                  <a:gd name="connsiteX13" fmla="*/ 6805 w 31213"/>
                  <a:gd name="connsiteY13" fmla="*/ 15374 h 30705"/>
                  <a:gd name="connsiteX14" fmla="*/ 9356 w 31213"/>
                  <a:gd name="connsiteY14" fmla="*/ 22135 h 30705"/>
                  <a:gd name="connsiteX15" fmla="*/ 15628 w 31213"/>
                  <a:gd name="connsiteY15" fmla="*/ 24919 h 30705"/>
                  <a:gd name="connsiteX16" fmla="*/ 21902 w 31213"/>
                  <a:gd name="connsiteY16" fmla="*/ 22135 h 30705"/>
                  <a:gd name="connsiteX17" fmla="*/ 24454 w 31213"/>
                  <a:gd name="connsiteY17" fmla="*/ 15374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213" h="30705">
                    <a:moveTo>
                      <a:pt x="26707" y="26301"/>
                    </a:moveTo>
                    <a:cubicBezTo>
                      <a:pt x="23703" y="29236"/>
                      <a:pt x="20002" y="30706"/>
                      <a:pt x="15608" y="30706"/>
                    </a:cubicBezTo>
                    <a:cubicBezTo>
                      <a:pt x="11212" y="30706"/>
                      <a:pt x="7513" y="29236"/>
                      <a:pt x="4510" y="26301"/>
                    </a:cubicBezTo>
                    <a:cubicBezTo>
                      <a:pt x="1503" y="23370"/>
                      <a:pt x="0" y="19718"/>
                      <a:pt x="0" y="15354"/>
                    </a:cubicBezTo>
                    <a:cubicBezTo>
                      <a:pt x="0" y="10986"/>
                      <a:pt x="1503" y="7336"/>
                      <a:pt x="4510" y="4403"/>
                    </a:cubicBezTo>
                    <a:cubicBezTo>
                      <a:pt x="7513" y="1468"/>
                      <a:pt x="11212" y="0"/>
                      <a:pt x="15608" y="0"/>
                    </a:cubicBezTo>
                    <a:cubicBezTo>
                      <a:pt x="20002" y="0"/>
                      <a:pt x="23703" y="1468"/>
                      <a:pt x="26707" y="4403"/>
                    </a:cubicBezTo>
                    <a:cubicBezTo>
                      <a:pt x="29712" y="7334"/>
                      <a:pt x="31213" y="10986"/>
                      <a:pt x="31213" y="15354"/>
                    </a:cubicBezTo>
                    <a:cubicBezTo>
                      <a:pt x="31213" y="19719"/>
                      <a:pt x="29712" y="23368"/>
                      <a:pt x="26707" y="26301"/>
                    </a:cubicBezTo>
                    <a:close/>
                    <a:moveTo>
                      <a:pt x="24454" y="15374"/>
                    </a:moveTo>
                    <a:cubicBezTo>
                      <a:pt x="24454" y="12723"/>
                      <a:pt x="23602" y="10462"/>
                      <a:pt x="21902" y="8589"/>
                    </a:cubicBezTo>
                    <a:cubicBezTo>
                      <a:pt x="20200" y="6719"/>
                      <a:pt x="18109" y="5785"/>
                      <a:pt x="15628" y="5785"/>
                    </a:cubicBezTo>
                    <a:cubicBezTo>
                      <a:pt x="13149" y="5785"/>
                      <a:pt x="11057" y="6719"/>
                      <a:pt x="9356" y="8591"/>
                    </a:cubicBezTo>
                    <a:cubicBezTo>
                      <a:pt x="7656" y="10462"/>
                      <a:pt x="6805" y="12723"/>
                      <a:pt x="6805" y="15374"/>
                    </a:cubicBezTo>
                    <a:cubicBezTo>
                      <a:pt x="6805" y="18024"/>
                      <a:pt x="7656" y="20279"/>
                      <a:pt x="9356" y="22135"/>
                    </a:cubicBezTo>
                    <a:cubicBezTo>
                      <a:pt x="11057" y="23993"/>
                      <a:pt x="13149" y="24919"/>
                      <a:pt x="15628" y="24919"/>
                    </a:cubicBezTo>
                    <a:cubicBezTo>
                      <a:pt x="18109" y="24919"/>
                      <a:pt x="20202" y="23993"/>
                      <a:pt x="21902" y="22135"/>
                    </a:cubicBezTo>
                    <a:cubicBezTo>
                      <a:pt x="23602" y="20279"/>
                      <a:pt x="24454" y="18026"/>
                      <a:pt x="24454" y="15374"/>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Shape 47">
                <a:extLst>
                  <a:ext uri="{FF2B5EF4-FFF2-40B4-BE49-F238E27FC236}">
                    <a16:creationId xmlns:a16="http://schemas.microsoft.com/office/drawing/2014/main" id="{BB6FA83D-9089-A31F-656B-765B62A61A68}"/>
                  </a:ext>
                </a:extLst>
              </p:cNvPr>
              <p:cNvSpPr/>
              <p:nvPr/>
            </p:nvSpPr>
            <p:spPr>
              <a:xfrm>
                <a:off x="7815361" y="5853028"/>
                <a:ext cx="25473" cy="30025"/>
              </a:xfrm>
              <a:custGeom>
                <a:avLst/>
                <a:gdLst>
                  <a:gd name="connsiteX0" fmla="*/ 8292 w 25473"/>
                  <a:gd name="connsiteY0" fmla="*/ 22051 h 30025"/>
                  <a:gd name="connsiteX1" fmla="*/ 12759 w 25473"/>
                  <a:gd name="connsiteY1" fmla="*/ 24112 h 30025"/>
                  <a:gd name="connsiteX2" fmla="*/ 17203 w 25473"/>
                  <a:gd name="connsiteY2" fmla="*/ 22051 h 30025"/>
                  <a:gd name="connsiteX3" fmla="*/ 18840 w 25473"/>
                  <a:gd name="connsiteY3" fmla="*/ 16416 h 30025"/>
                  <a:gd name="connsiteX4" fmla="*/ 18840 w 25473"/>
                  <a:gd name="connsiteY4" fmla="*/ 0 h 30025"/>
                  <a:gd name="connsiteX5" fmla="*/ 25474 w 25473"/>
                  <a:gd name="connsiteY5" fmla="*/ 0 h 30025"/>
                  <a:gd name="connsiteX6" fmla="*/ 25474 w 25473"/>
                  <a:gd name="connsiteY6" fmla="*/ 16628 h 30025"/>
                  <a:gd name="connsiteX7" fmla="*/ 21902 w 25473"/>
                  <a:gd name="connsiteY7" fmla="*/ 26558 h 30025"/>
                  <a:gd name="connsiteX8" fmla="*/ 12759 w 25473"/>
                  <a:gd name="connsiteY8" fmla="*/ 30025 h 30025"/>
                  <a:gd name="connsiteX9" fmla="*/ 3595 w 25473"/>
                  <a:gd name="connsiteY9" fmla="*/ 26538 h 30025"/>
                  <a:gd name="connsiteX10" fmla="*/ 0 w 25473"/>
                  <a:gd name="connsiteY10" fmla="*/ 16628 h 30025"/>
                  <a:gd name="connsiteX11" fmla="*/ 0 w 25473"/>
                  <a:gd name="connsiteY11" fmla="*/ 0 h 30025"/>
                  <a:gd name="connsiteX12" fmla="*/ 6636 w 25473"/>
                  <a:gd name="connsiteY12" fmla="*/ 0 h 30025"/>
                  <a:gd name="connsiteX13" fmla="*/ 6636 w 25473"/>
                  <a:gd name="connsiteY13" fmla="*/ 16416 h 30025"/>
                  <a:gd name="connsiteX14" fmla="*/ 8294 w 25473"/>
                  <a:gd name="connsiteY14" fmla="*/ 22051 h 3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3" h="30025">
                    <a:moveTo>
                      <a:pt x="8292" y="22051"/>
                    </a:moveTo>
                    <a:cubicBezTo>
                      <a:pt x="9400" y="23425"/>
                      <a:pt x="10889" y="24112"/>
                      <a:pt x="12759" y="24112"/>
                    </a:cubicBezTo>
                    <a:cubicBezTo>
                      <a:pt x="14630" y="24112"/>
                      <a:pt x="16109" y="23425"/>
                      <a:pt x="17203" y="22051"/>
                    </a:cubicBezTo>
                    <a:cubicBezTo>
                      <a:pt x="18294" y="20676"/>
                      <a:pt x="18840" y="18796"/>
                      <a:pt x="18840" y="16416"/>
                    </a:cubicBezTo>
                    <a:lnTo>
                      <a:pt x="18840" y="0"/>
                    </a:lnTo>
                    <a:lnTo>
                      <a:pt x="25474" y="0"/>
                    </a:lnTo>
                    <a:lnTo>
                      <a:pt x="25474" y="16628"/>
                    </a:lnTo>
                    <a:cubicBezTo>
                      <a:pt x="25474" y="20939"/>
                      <a:pt x="24284" y="24249"/>
                      <a:pt x="21902" y="26558"/>
                    </a:cubicBezTo>
                    <a:cubicBezTo>
                      <a:pt x="19522" y="28869"/>
                      <a:pt x="16474" y="30025"/>
                      <a:pt x="12759" y="30025"/>
                    </a:cubicBezTo>
                    <a:cubicBezTo>
                      <a:pt x="9045" y="30025"/>
                      <a:pt x="5989" y="28863"/>
                      <a:pt x="3595" y="26538"/>
                    </a:cubicBezTo>
                    <a:cubicBezTo>
                      <a:pt x="1198" y="24212"/>
                      <a:pt x="0" y="20909"/>
                      <a:pt x="0" y="16628"/>
                    </a:cubicBezTo>
                    <a:lnTo>
                      <a:pt x="0" y="0"/>
                    </a:lnTo>
                    <a:lnTo>
                      <a:pt x="6636" y="0"/>
                    </a:lnTo>
                    <a:lnTo>
                      <a:pt x="6636" y="16416"/>
                    </a:lnTo>
                    <a:cubicBezTo>
                      <a:pt x="6636" y="18796"/>
                      <a:pt x="7188" y="20676"/>
                      <a:pt x="8294" y="22051"/>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Freeform: Shape 48">
                <a:extLst>
                  <a:ext uri="{FF2B5EF4-FFF2-40B4-BE49-F238E27FC236}">
                    <a16:creationId xmlns:a16="http://schemas.microsoft.com/office/drawing/2014/main" id="{43DD94FB-0E75-FD4E-6BB1-D389D7172925}"/>
                  </a:ext>
                </a:extLst>
              </p:cNvPr>
              <p:cNvSpPr/>
              <p:nvPr/>
            </p:nvSpPr>
            <p:spPr>
              <a:xfrm>
                <a:off x="7847723" y="5853028"/>
                <a:ext cx="27430" cy="29727"/>
              </a:xfrm>
              <a:custGeom>
                <a:avLst/>
                <a:gdLst>
                  <a:gd name="connsiteX0" fmla="*/ 20796 w 27430"/>
                  <a:gd name="connsiteY0" fmla="*/ 0 h 29727"/>
                  <a:gd name="connsiteX1" fmla="*/ 27430 w 27430"/>
                  <a:gd name="connsiteY1" fmla="*/ 0 h 29727"/>
                  <a:gd name="connsiteX2" fmla="*/ 27430 w 27430"/>
                  <a:gd name="connsiteY2" fmla="*/ 29727 h 29727"/>
                  <a:gd name="connsiteX3" fmla="*/ 20796 w 27430"/>
                  <a:gd name="connsiteY3" fmla="*/ 29727 h 29727"/>
                  <a:gd name="connsiteX4" fmla="*/ 6634 w 27430"/>
                  <a:gd name="connsiteY4" fmla="*/ 11098 h 29727"/>
                  <a:gd name="connsiteX5" fmla="*/ 6634 w 27430"/>
                  <a:gd name="connsiteY5" fmla="*/ 29727 h 29727"/>
                  <a:gd name="connsiteX6" fmla="*/ 0 w 27430"/>
                  <a:gd name="connsiteY6" fmla="*/ 29727 h 29727"/>
                  <a:gd name="connsiteX7" fmla="*/ 0 w 27430"/>
                  <a:gd name="connsiteY7" fmla="*/ 0 h 29727"/>
                  <a:gd name="connsiteX8" fmla="*/ 6208 w 27430"/>
                  <a:gd name="connsiteY8" fmla="*/ 0 h 29727"/>
                  <a:gd name="connsiteX9" fmla="*/ 20796 w 27430"/>
                  <a:gd name="connsiteY9" fmla="*/ 19138 h 29727"/>
                  <a:gd name="connsiteX10" fmla="*/ 20796 w 27430"/>
                  <a:gd name="connsiteY10" fmla="*/ 0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30" h="29727">
                    <a:moveTo>
                      <a:pt x="20796" y="0"/>
                    </a:moveTo>
                    <a:lnTo>
                      <a:pt x="27430" y="0"/>
                    </a:lnTo>
                    <a:lnTo>
                      <a:pt x="27430" y="29727"/>
                    </a:lnTo>
                    <a:lnTo>
                      <a:pt x="20796" y="29727"/>
                    </a:lnTo>
                    <a:lnTo>
                      <a:pt x="6634" y="11098"/>
                    </a:lnTo>
                    <a:lnTo>
                      <a:pt x="6634" y="29727"/>
                    </a:lnTo>
                    <a:lnTo>
                      <a:pt x="0" y="29727"/>
                    </a:lnTo>
                    <a:lnTo>
                      <a:pt x="0" y="0"/>
                    </a:lnTo>
                    <a:lnTo>
                      <a:pt x="6208" y="0"/>
                    </a:lnTo>
                    <a:lnTo>
                      <a:pt x="20796" y="19138"/>
                    </a:lnTo>
                    <a:lnTo>
                      <a:pt x="20796"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0" name="Freeform: Shape 49">
                <a:extLst>
                  <a:ext uri="{FF2B5EF4-FFF2-40B4-BE49-F238E27FC236}">
                    <a16:creationId xmlns:a16="http://schemas.microsoft.com/office/drawing/2014/main" id="{E418F635-9F6F-AC22-13DF-C23E3A58DAF3}"/>
                  </a:ext>
                </a:extLst>
              </p:cNvPr>
              <p:cNvSpPr/>
              <p:nvPr/>
            </p:nvSpPr>
            <p:spPr>
              <a:xfrm>
                <a:off x="7882466" y="5853028"/>
                <a:ext cx="26963" cy="29727"/>
              </a:xfrm>
              <a:custGeom>
                <a:avLst/>
                <a:gdLst>
                  <a:gd name="connsiteX0" fmla="*/ 22711 w 26963"/>
                  <a:gd name="connsiteY0" fmla="*/ 3892 h 29727"/>
                  <a:gd name="connsiteX1" fmla="*/ 26963 w 26963"/>
                  <a:gd name="connsiteY1" fmla="*/ 14714 h 29727"/>
                  <a:gd name="connsiteX2" fmla="*/ 22817 w 26963"/>
                  <a:gd name="connsiteY2" fmla="*/ 25686 h 29727"/>
                  <a:gd name="connsiteX3" fmla="*/ 10165 w 26963"/>
                  <a:gd name="connsiteY3" fmla="*/ 29727 h 29727"/>
                  <a:gd name="connsiteX4" fmla="*/ 0 w 26963"/>
                  <a:gd name="connsiteY4" fmla="*/ 29727 h 29727"/>
                  <a:gd name="connsiteX5" fmla="*/ 0 w 26963"/>
                  <a:gd name="connsiteY5" fmla="*/ 0 h 29727"/>
                  <a:gd name="connsiteX6" fmla="*/ 10504 w 26963"/>
                  <a:gd name="connsiteY6" fmla="*/ 0 h 29727"/>
                  <a:gd name="connsiteX7" fmla="*/ 22711 w 26963"/>
                  <a:gd name="connsiteY7" fmla="*/ 3892 h 29727"/>
                  <a:gd name="connsiteX8" fmla="*/ 17841 w 26963"/>
                  <a:gd name="connsiteY8" fmla="*/ 21560 h 29727"/>
                  <a:gd name="connsiteX9" fmla="*/ 20287 w 26963"/>
                  <a:gd name="connsiteY9" fmla="*/ 14885 h 29727"/>
                  <a:gd name="connsiteX10" fmla="*/ 17841 w 26963"/>
                  <a:gd name="connsiteY10" fmla="*/ 8143 h 29727"/>
                  <a:gd name="connsiteX11" fmla="*/ 10335 w 26963"/>
                  <a:gd name="connsiteY11" fmla="*/ 5783 h 29727"/>
                  <a:gd name="connsiteX12" fmla="*/ 6636 w 26963"/>
                  <a:gd name="connsiteY12" fmla="*/ 5783 h 29727"/>
                  <a:gd name="connsiteX13" fmla="*/ 6636 w 26963"/>
                  <a:gd name="connsiteY13" fmla="*/ 23859 h 29727"/>
                  <a:gd name="connsiteX14" fmla="*/ 10846 w 26963"/>
                  <a:gd name="connsiteY14" fmla="*/ 23859 h 29727"/>
                  <a:gd name="connsiteX15" fmla="*/ 17841 w 26963"/>
                  <a:gd name="connsiteY15" fmla="*/ 21560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963" h="29727">
                    <a:moveTo>
                      <a:pt x="22711" y="3892"/>
                    </a:moveTo>
                    <a:cubicBezTo>
                      <a:pt x="25544" y="6487"/>
                      <a:pt x="26963" y="10093"/>
                      <a:pt x="26963" y="14714"/>
                    </a:cubicBezTo>
                    <a:cubicBezTo>
                      <a:pt x="26963" y="19337"/>
                      <a:pt x="25581" y="22993"/>
                      <a:pt x="22817" y="25686"/>
                    </a:cubicBezTo>
                    <a:cubicBezTo>
                      <a:pt x="20053" y="28380"/>
                      <a:pt x="15834" y="29727"/>
                      <a:pt x="10165" y="29727"/>
                    </a:cubicBezTo>
                    <a:lnTo>
                      <a:pt x="0" y="29727"/>
                    </a:lnTo>
                    <a:lnTo>
                      <a:pt x="0" y="0"/>
                    </a:lnTo>
                    <a:lnTo>
                      <a:pt x="10504" y="0"/>
                    </a:lnTo>
                    <a:cubicBezTo>
                      <a:pt x="15808" y="0"/>
                      <a:pt x="19875" y="1297"/>
                      <a:pt x="22711" y="3892"/>
                    </a:cubicBezTo>
                    <a:close/>
                    <a:moveTo>
                      <a:pt x="17841" y="21560"/>
                    </a:moveTo>
                    <a:cubicBezTo>
                      <a:pt x="19471" y="20031"/>
                      <a:pt x="20287" y="17804"/>
                      <a:pt x="20287" y="14885"/>
                    </a:cubicBezTo>
                    <a:cubicBezTo>
                      <a:pt x="20287" y="11965"/>
                      <a:pt x="19471" y="9718"/>
                      <a:pt x="17841" y="8143"/>
                    </a:cubicBezTo>
                    <a:cubicBezTo>
                      <a:pt x="16210" y="6572"/>
                      <a:pt x="13709" y="5783"/>
                      <a:pt x="10335" y="5783"/>
                    </a:cubicBezTo>
                    <a:lnTo>
                      <a:pt x="6636" y="5783"/>
                    </a:lnTo>
                    <a:lnTo>
                      <a:pt x="6636" y="23859"/>
                    </a:lnTo>
                    <a:lnTo>
                      <a:pt x="10846" y="23859"/>
                    </a:lnTo>
                    <a:cubicBezTo>
                      <a:pt x="13878" y="23859"/>
                      <a:pt x="16210" y="23093"/>
                      <a:pt x="17841" y="21560"/>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1" name="Freeform: Shape 50">
                <a:extLst>
                  <a:ext uri="{FF2B5EF4-FFF2-40B4-BE49-F238E27FC236}">
                    <a16:creationId xmlns:a16="http://schemas.microsoft.com/office/drawing/2014/main" id="{7E35C219-282F-E5CC-C893-EC07FCDE2184}"/>
                  </a:ext>
                </a:extLst>
              </p:cNvPr>
              <p:cNvSpPr/>
              <p:nvPr/>
            </p:nvSpPr>
            <p:spPr>
              <a:xfrm>
                <a:off x="7910451" y="5853028"/>
                <a:ext cx="32105" cy="29727"/>
              </a:xfrm>
              <a:custGeom>
                <a:avLst/>
                <a:gdLst>
                  <a:gd name="connsiteX0" fmla="*/ 25048 w 32105"/>
                  <a:gd name="connsiteY0" fmla="*/ 29725 h 29727"/>
                  <a:gd name="connsiteX1" fmla="*/ 22284 w 32105"/>
                  <a:gd name="connsiteY1" fmla="*/ 23306 h 29727"/>
                  <a:gd name="connsiteX2" fmla="*/ 9824 w 32105"/>
                  <a:gd name="connsiteY2" fmla="*/ 23306 h 29727"/>
                  <a:gd name="connsiteX3" fmla="*/ 7059 w 32105"/>
                  <a:gd name="connsiteY3" fmla="*/ 29727 h 29727"/>
                  <a:gd name="connsiteX4" fmla="*/ 0 w 32105"/>
                  <a:gd name="connsiteY4" fmla="*/ 29727 h 29727"/>
                  <a:gd name="connsiteX5" fmla="*/ 12844 w 32105"/>
                  <a:gd name="connsiteY5" fmla="*/ 0 h 29727"/>
                  <a:gd name="connsiteX6" fmla="*/ 19265 w 32105"/>
                  <a:gd name="connsiteY6" fmla="*/ 0 h 29727"/>
                  <a:gd name="connsiteX7" fmla="*/ 32106 w 32105"/>
                  <a:gd name="connsiteY7" fmla="*/ 29727 h 29727"/>
                  <a:gd name="connsiteX8" fmla="*/ 25048 w 32105"/>
                  <a:gd name="connsiteY8" fmla="*/ 29727 h 29727"/>
                  <a:gd name="connsiteX9" fmla="*/ 16076 w 32105"/>
                  <a:gd name="connsiteY9" fmla="*/ 8845 h 29727"/>
                  <a:gd name="connsiteX10" fmla="*/ 12333 w 32105"/>
                  <a:gd name="connsiteY10" fmla="*/ 17479 h 29727"/>
                  <a:gd name="connsiteX11" fmla="*/ 19775 w 32105"/>
                  <a:gd name="connsiteY11" fmla="*/ 17479 h 29727"/>
                  <a:gd name="connsiteX12" fmla="*/ 16076 w 32105"/>
                  <a:gd name="connsiteY12" fmla="*/ 8845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05" h="29727">
                    <a:moveTo>
                      <a:pt x="25048" y="29725"/>
                    </a:moveTo>
                    <a:lnTo>
                      <a:pt x="22284" y="23306"/>
                    </a:lnTo>
                    <a:lnTo>
                      <a:pt x="9824" y="23306"/>
                    </a:lnTo>
                    <a:lnTo>
                      <a:pt x="7059" y="29727"/>
                    </a:lnTo>
                    <a:lnTo>
                      <a:pt x="0" y="29727"/>
                    </a:lnTo>
                    <a:lnTo>
                      <a:pt x="12844" y="0"/>
                    </a:lnTo>
                    <a:lnTo>
                      <a:pt x="19265" y="0"/>
                    </a:lnTo>
                    <a:lnTo>
                      <a:pt x="32106" y="29727"/>
                    </a:lnTo>
                    <a:lnTo>
                      <a:pt x="25048" y="29727"/>
                    </a:lnTo>
                    <a:close/>
                    <a:moveTo>
                      <a:pt x="16076" y="8845"/>
                    </a:moveTo>
                    <a:lnTo>
                      <a:pt x="12333" y="17479"/>
                    </a:lnTo>
                    <a:lnTo>
                      <a:pt x="19775" y="17479"/>
                    </a:lnTo>
                    <a:lnTo>
                      <a:pt x="16076" y="8845"/>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Shape 51">
                <a:extLst>
                  <a:ext uri="{FF2B5EF4-FFF2-40B4-BE49-F238E27FC236}">
                    <a16:creationId xmlns:a16="http://schemas.microsoft.com/office/drawing/2014/main" id="{5AB60365-3CB2-BF50-36A3-05D1E4C11528}"/>
                  </a:ext>
                </a:extLst>
              </p:cNvPr>
              <p:cNvSpPr/>
              <p:nvPr/>
            </p:nvSpPr>
            <p:spPr>
              <a:xfrm>
                <a:off x="7941367" y="5853028"/>
                <a:ext cx="23475" cy="29727"/>
              </a:xfrm>
              <a:custGeom>
                <a:avLst/>
                <a:gdLst>
                  <a:gd name="connsiteX0" fmla="*/ 15055 w 23475"/>
                  <a:gd name="connsiteY0" fmla="*/ 5741 h 29727"/>
                  <a:gd name="connsiteX1" fmla="*/ 15055 w 23475"/>
                  <a:gd name="connsiteY1" fmla="*/ 29727 h 29727"/>
                  <a:gd name="connsiteX2" fmla="*/ 8421 w 23475"/>
                  <a:gd name="connsiteY2" fmla="*/ 29727 h 29727"/>
                  <a:gd name="connsiteX3" fmla="*/ 8421 w 23475"/>
                  <a:gd name="connsiteY3" fmla="*/ 5741 h 29727"/>
                  <a:gd name="connsiteX4" fmla="*/ 0 w 23475"/>
                  <a:gd name="connsiteY4" fmla="*/ 5741 h 29727"/>
                  <a:gd name="connsiteX5" fmla="*/ 0 w 23475"/>
                  <a:gd name="connsiteY5" fmla="*/ 0 h 29727"/>
                  <a:gd name="connsiteX6" fmla="*/ 23475 w 23475"/>
                  <a:gd name="connsiteY6" fmla="*/ 0 h 29727"/>
                  <a:gd name="connsiteX7" fmla="*/ 23475 w 23475"/>
                  <a:gd name="connsiteY7" fmla="*/ 5741 h 29727"/>
                  <a:gd name="connsiteX8" fmla="*/ 15055 w 23475"/>
                  <a:gd name="connsiteY8" fmla="*/ 5741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5" h="29727">
                    <a:moveTo>
                      <a:pt x="15055" y="5741"/>
                    </a:moveTo>
                    <a:lnTo>
                      <a:pt x="15055" y="29727"/>
                    </a:lnTo>
                    <a:lnTo>
                      <a:pt x="8421" y="29727"/>
                    </a:lnTo>
                    <a:lnTo>
                      <a:pt x="8421" y="5741"/>
                    </a:lnTo>
                    <a:lnTo>
                      <a:pt x="0" y="5741"/>
                    </a:lnTo>
                    <a:lnTo>
                      <a:pt x="0" y="0"/>
                    </a:lnTo>
                    <a:lnTo>
                      <a:pt x="23475" y="0"/>
                    </a:lnTo>
                    <a:lnTo>
                      <a:pt x="23475" y="5741"/>
                    </a:lnTo>
                    <a:lnTo>
                      <a:pt x="15055" y="5741"/>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3" name="Freeform: Shape 52">
                <a:extLst>
                  <a:ext uri="{FF2B5EF4-FFF2-40B4-BE49-F238E27FC236}">
                    <a16:creationId xmlns:a16="http://schemas.microsoft.com/office/drawing/2014/main" id="{3BBA1E57-8F73-D1B5-6C27-6B6F3ADA0D02}"/>
                  </a:ext>
                </a:extLst>
              </p:cNvPr>
              <p:cNvSpPr/>
              <p:nvPr/>
            </p:nvSpPr>
            <p:spPr>
              <a:xfrm>
                <a:off x="7969687" y="5853028"/>
                <a:ext cx="6635" cy="29727"/>
              </a:xfrm>
              <a:custGeom>
                <a:avLst/>
                <a:gdLst>
                  <a:gd name="connsiteX0" fmla="*/ 0 w 6635"/>
                  <a:gd name="connsiteY0" fmla="*/ 0 h 29727"/>
                  <a:gd name="connsiteX1" fmla="*/ 6636 w 6635"/>
                  <a:gd name="connsiteY1" fmla="*/ 0 h 29727"/>
                  <a:gd name="connsiteX2" fmla="*/ 6636 w 6635"/>
                  <a:gd name="connsiteY2" fmla="*/ 29727 h 29727"/>
                  <a:gd name="connsiteX3" fmla="*/ 2 w 6635"/>
                  <a:gd name="connsiteY3" fmla="*/ 29727 h 29727"/>
                  <a:gd name="connsiteX4" fmla="*/ 2 w 6635"/>
                  <a:gd name="connsiteY4" fmla="*/ 0 h 29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5" h="29727">
                    <a:moveTo>
                      <a:pt x="0" y="0"/>
                    </a:moveTo>
                    <a:lnTo>
                      <a:pt x="6636" y="0"/>
                    </a:lnTo>
                    <a:lnTo>
                      <a:pt x="6636" y="29727"/>
                    </a:lnTo>
                    <a:lnTo>
                      <a:pt x="2" y="29727"/>
                    </a:lnTo>
                    <a:lnTo>
                      <a:pt x="2"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4" name="Freeform: Shape 53">
                <a:extLst>
                  <a:ext uri="{FF2B5EF4-FFF2-40B4-BE49-F238E27FC236}">
                    <a16:creationId xmlns:a16="http://schemas.microsoft.com/office/drawing/2014/main" id="{F79570F1-3B20-39FD-C412-3FC64A8ACC77}"/>
                  </a:ext>
                </a:extLst>
              </p:cNvPr>
              <p:cNvSpPr/>
              <p:nvPr/>
            </p:nvSpPr>
            <p:spPr>
              <a:xfrm>
                <a:off x="7981935" y="5852348"/>
                <a:ext cx="31214" cy="30705"/>
              </a:xfrm>
              <a:custGeom>
                <a:avLst/>
                <a:gdLst>
                  <a:gd name="connsiteX0" fmla="*/ 26708 w 31214"/>
                  <a:gd name="connsiteY0" fmla="*/ 26301 h 30705"/>
                  <a:gd name="connsiteX1" fmla="*/ 15608 w 31214"/>
                  <a:gd name="connsiteY1" fmla="*/ 30706 h 30705"/>
                  <a:gd name="connsiteX2" fmla="*/ 4510 w 31214"/>
                  <a:gd name="connsiteY2" fmla="*/ 26301 h 30705"/>
                  <a:gd name="connsiteX3" fmla="*/ 0 w 31214"/>
                  <a:gd name="connsiteY3" fmla="*/ 15354 h 30705"/>
                  <a:gd name="connsiteX4" fmla="*/ 4510 w 31214"/>
                  <a:gd name="connsiteY4" fmla="*/ 4403 h 30705"/>
                  <a:gd name="connsiteX5" fmla="*/ 15608 w 31214"/>
                  <a:gd name="connsiteY5" fmla="*/ 0 h 30705"/>
                  <a:gd name="connsiteX6" fmla="*/ 26708 w 31214"/>
                  <a:gd name="connsiteY6" fmla="*/ 4403 h 30705"/>
                  <a:gd name="connsiteX7" fmla="*/ 31215 w 31214"/>
                  <a:gd name="connsiteY7" fmla="*/ 15354 h 30705"/>
                  <a:gd name="connsiteX8" fmla="*/ 26708 w 31214"/>
                  <a:gd name="connsiteY8" fmla="*/ 26301 h 30705"/>
                  <a:gd name="connsiteX9" fmla="*/ 24453 w 31214"/>
                  <a:gd name="connsiteY9" fmla="*/ 15374 h 30705"/>
                  <a:gd name="connsiteX10" fmla="*/ 21902 w 31214"/>
                  <a:gd name="connsiteY10" fmla="*/ 8589 h 30705"/>
                  <a:gd name="connsiteX11" fmla="*/ 15630 w 31214"/>
                  <a:gd name="connsiteY11" fmla="*/ 5785 h 30705"/>
                  <a:gd name="connsiteX12" fmla="*/ 9356 w 31214"/>
                  <a:gd name="connsiteY12" fmla="*/ 8591 h 30705"/>
                  <a:gd name="connsiteX13" fmla="*/ 6805 w 31214"/>
                  <a:gd name="connsiteY13" fmla="*/ 15374 h 30705"/>
                  <a:gd name="connsiteX14" fmla="*/ 9356 w 31214"/>
                  <a:gd name="connsiteY14" fmla="*/ 22135 h 30705"/>
                  <a:gd name="connsiteX15" fmla="*/ 15630 w 31214"/>
                  <a:gd name="connsiteY15" fmla="*/ 24919 h 30705"/>
                  <a:gd name="connsiteX16" fmla="*/ 21902 w 31214"/>
                  <a:gd name="connsiteY16" fmla="*/ 22135 h 30705"/>
                  <a:gd name="connsiteX17" fmla="*/ 24453 w 31214"/>
                  <a:gd name="connsiteY17" fmla="*/ 15374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214" h="30705">
                    <a:moveTo>
                      <a:pt x="26708" y="26301"/>
                    </a:moveTo>
                    <a:cubicBezTo>
                      <a:pt x="23703" y="29236"/>
                      <a:pt x="20002" y="30706"/>
                      <a:pt x="15608" y="30706"/>
                    </a:cubicBezTo>
                    <a:cubicBezTo>
                      <a:pt x="11212" y="30706"/>
                      <a:pt x="7515" y="29236"/>
                      <a:pt x="4510" y="26301"/>
                    </a:cubicBezTo>
                    <a:cubicBezTo>
                      <a:pt x="1503" y="23370"/>
                      <a:pt x="0" y="19718"/>
                      <a:pt x="0" y="15354"/>
                    </a:cubicBezTo>
                    <a:cubicBezTo>
                      <a:pt x="0" y="10986"/>
                      <a:pt x="1503" y="7336"/>
                      <a:pt x="4510" y="4403"/>
                    </a:cubicBezTo>
                    <a:cubicBezTo>
                      <a:pt x="7515" y="1468"/>
                      <a:pt x="11212" y="0"/>
                      <a:pt x="15608" y="0"/>
                    </a:cubicBezTo>
                    <a:cubicBezTo>
                      <a:pt x="20002" y="0"/>
                      <a:pt x="23703" y="1468"/>
                      <a:pt x="26708" y="4403"/>
                    </a:cubicBezTo>
                    <a:cubicBezTo>
                      <a:pt x="29712" y="7334"/>
                      <a:pt x="31215" y="10986"/>
                      <a:pt x="31215" y="15354"/>
                    </a:cubicBezTo>
                    <a:cubicBezTo>
                      <a:pt x="31215" y="19719"/>
                      <a:pt x="29712" y="23368"/>
                      <a:pt x="26708" y="26301"/>
                    </a:cubicBezTo>
                    <a:close/>
                    <a:moveTo>
                      <a:pt x="24453" y="15374"/>
                    </a:moveTo>
                    <a:cubicBezTo>
                      <a:pt x="24453" y="12723"/>
                      <a:pt x="23604" y="10462"/>
                      <a:pt x="21902" y="8589"/>
                    </a:cubicBezTo>
                    <a:cubicBezTo>
                      <a:pt x="20202" y="6719"/>
                      <a:pt x="18109" y="5785"/>
                      <a:pt x="15630" y="5785"/>
                    </a:cubicBezTo>
                    <a:cubicBezTo>
                      <a:pt x="13151" y="5785"/>
                      <a:pt x="11057" y="6719"/>
                      <a:pt x="9356" y="8591"/>
                    </a:cubicBezTo>
                    <a:cubicBezTo>
                      <a:pt x="7656" y="10462"/>
                      <a:pt x="6805" y="12723"/>
                      <a:pt x="6805" y="15374"/>
                    </a:cubicBezTo>
                    <a:cubicBezTo>
                      <a:pt x="6805" y="18024"/>
                      <a:pt x="7656" y="20279"/>
                      <a:pt x="9356" y="22135"/>
                    </a:cubicBezTo>
                    <a:cubicBezTo>
                      <a:pt x="11058" y="23993"/>
                      <a:pt x="13149" y="24919"/>
                      <a:pt x="15630" y="24919"/>
                    </a:cubicBezTo>
                    <a:cubicBezTo>
                      <a:pt x="18109" y="24919"/>
                      <a:pt x="20202" y="23993"/>
                      <a:pt x="21902" y="22135"/>
                    </a:cubicBezTo>
                    <a:cubicBezTo>
                      <a:pt x="23604" y="20279"/>
                      <a:pt x="24453" y="18026"/>
                      <a:pt x="24453" y="15374"/>
                    </a:cubicBez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5" name="Freeform: Shape 54">
                <a:extLst>
                  <a:ext uri="{FF2B5EF4-FFF2-40B4-BE49-F238E27FC236}">
                    <a16:creationId xmlns:a16="http://schemas.microsoft.com/office/drawing/2014/main" id="{E3680D4B-00A0-489C-C9D3-81656111F944}"/>
                  </a:ext>
                </a:extLst>
              </p:cNvPr>
              <p:cNvSpPr/>
              <p:nvPr/>
            </p:nvSpPr>
            <p:spPr>
              <a:xfrm>
                <a:off x="8018764" y="5853028"/>
                <a:ext cx="27430" cy="29727"/>
              </a:xfrm>
              <a:custGeom>
                <a:avLst/>
                <a:gdLst>
                  <a:gd name="connsiteX0" fmla="*/ 20796 w 27430"/>
                  <a:gd name="connsiteY0" fmla="*/ 0 h 29727"/>
                  <a:gd name="connsiteX1" fmla="*/ 27430 w 27430"/>
                  <a:gd name="connsiteY1" fmla="*/ 0 h 29727"/>
                  <a:gd name="connsiteX2" fmla="*/ 27430 w 27430"/>
                  <a:gd name="connsiteY2" fmla="*/ 29727 h 29727"/>
                  <a:gd name="connsiteX3" fmla="*/ 20796 w 27430"/>
                  <a:gd name="connsiteY3" fmla="*/ 29727 h 29727"/>
                  <a:gd name="connsiteX4" fmla="*/ 6634 w 27430"/>
                  <a:gd name="connsiteY4" fmla="*/ 11098 h 29727"/>
                  <a:gd name="connsiteX5" fmla="*/ 6634 w 27430"/>
                  <a:gd name="connsiteY5" fmla="*/ 29727 h 29727"/>
                  <a:gd name="connsiteX6" fmla="*/ 0 w 27430"/>
                  <a:gd name="connsiteY6" fmla="*/ 29727 h 29727"/>
                  <a:gd name="connsiteX7" fmla="*/ 0 w 27430"/>
                  <a:gd name="connsiteY7" fmla="*/ 0 h 29727"/>
                  <a:gd name="connsiteX8" fmla="*/ 6208 w 27430"/>
                  <a:gd name="connsiteY8" fmla="*/ 0 h 29727"/>
                  <a:gd name="connsiteX9" fmla="*/ 20796 w 27430"/>
                  <a:gd name="connsiteY9" fmla="*/ 19138 h 29727"/>
                  <a:gd name="connsiteX10" fmla="*/ 20796 w 27430"/>
                  <a:gd name="connsiteY10" fmla="*/ 0 h 2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30" h="29727">
                    <a:moveTo>
                      <a:pt x="20796" y="0"/>
                    </a:moveTo>
                    <a:lnTo>
                      <a:pt x="27430" y="0"/>
                    </a:lnTo>
                    <a:lnTo>
                      <a:pt x="27430" y="29727"/>
                    </a:lnTo>
                    <a:lnTo>
                      <a:pt x="20796" y="29727"/>
                    </a:lnTo>
                    <a:lnTo>
                      <a:pt x="6634" y="11098"/>
                    </a:lnTo>
                    <a:lnTo>
                      <a:pt x="6634" y="29727"/>
                    </a:lnTo>
                    <a:lnTo>
                      <a:pt x="0" y="29727"/>
                    </a:lnTo>
                    <a:lnTo>
                      <a:pt x="0" y="0"/>
                    </a:lnTo>
                    <a:lnTo>
                      <a:pt x="6208" y="0"/>
                    </a:lnTo>
                    <a:lnTo>
                      <a:pt x="20796" y="19138"/>
                    </a:lnTo>
                    <a:lnTo>
                      <a:pt x="20796"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5" name="Graphic 56">
              <a:extLst>
                <a:ext uri="{FF2B5EF4-FFF2-40B4-BE49-F238E27FC236}">
                  <a16:creationId xmlns:a16="http://schemas.microsoft.com/office/drawing/2014/main" id="{CDD8B6F9-95A2-5D29-5979-F09C0ABDD656}"/>
                </a:ext>
              </a:extLst>
            </p:cNvPr>
            <p:cNvGrpSpPr/>
            <p:nvPr/>
          </p:nvGrpSpPr>
          <p:grpSpPr>
            <a:xfrm>
              <a:off x="6855538" y="4276912"/>
              <a:ext cx="327874" cy="327869"/>
              <a:chOff x="7626785" y="5468990"/>
              <a:chExt cx="260885" cy="260881"/>
            </a:xfrm>
            <a:solidFill>
              <a:srgbClr val="091F2C"/>
            </a:solidFill>
          </p:grpSpPr>
          <p:grpSp>
            <p:nvGrpSpPr>
              <p:cNvPr id="16" name="Graphic 56">
                <a:extLst>
                  <a:ext uri="{FF2B5EF4-FFF2-40B4-BE49-F238E27FC236}">
                    <a16:creationId xmlns:a16="http://schemas.microsoft.com/office/drawing/2014/main" id="{F887C0B5-90D8-E7CB-0AA1-97CCE3E9400B}"/>
                  </a:ext>
                </a:extLst>
              </p:cNvPr>
              <p:cNvGrpSpPr/>
              <p:nvPr/>
            </p:nvGrpSpPr>
            <p:grpSpPr>
              <a:xfrm>
                <a:off x="7626785" y="5468990"/>
                <a:ext cx="260885" cy="260881"/>
                <a:chOff x="7626785" y="5468990"/>
                <a:chExt cx="260885" cy="260881"/>
              </a:xfrm>
              <a:grpFill/>
            </p:grpSpPr>
            <p:sp>
              <p:nvSpPr>
                <p:cNvPr id="22" name="Freeform: Shape 21">
                  <a:extLst>
                    <a:ext uri="{FF2B5EF4-FFF2-40B4-BE49-F238E27FC236}">
                      <a16:creationId xmlns:a16="http://schemas.microsoft.com/office/drawing/2014/main" id="{C3E9D4CB-8832-35C2-ADC7-12CEE1068CE8}"/>
                    </a:ext>
                  </a:extLst>
                </p:cNvPr>
                <p:cNvSpPr/>
                <p:nvPr/>
              </p:nvSpPr>
              <p:spPr>
                <a:xfrm>
                  <a:off x="7626785" y="5642909"/>
                  <a:ext cx="86960" cy="86963"/>
                </a:xfrm>
                <a:custGeom>
                  <a:avLst/>
                  <a:gdLst>
                    <a:gd name="connsiteX0" fmla="*/ 37276 w 86960"/>
                    <a:gd name="connsiteY0" fmla="*/ 0 h 86963"/>
                    <a:gd name="connsiteX1" fmla="*/ 0 w 86960"/>
                    <a:gd name="connsiteY1" fmla="*/ 0 h 86963"/>
                    <a:gd name="connsiteX2" fmla="*/ 0 w 86960"/>
                    <a:gd name="connsiteY2" fmla="*/ 86963 h 86963"/>
                    <a:gd name="connsiteX3" fmla="*/ 86960 w 86960"/>
                    <a:gd name="connsiteY3" fmla="*/ 86963 h 86963"/>
                    <a:gd name="connsiteX4" fmla="*/ 86960 w 86960"/>
                    <a:gd name="connsiteY4" fmla="*/ 49691 h 86963"/>
                    <a:gd name="connsiteX5" fmla="*/ 37276 w 86960"/>
                    <a:gd name="connsiteY5" fmla="*/ 49691 h 8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60" h="86963">
                      <a:moveTo>
                        <a:pt x="37276" y="0"/>
                      </a:moveTo>
                      <a:lnTo>
                        <a:pt x="0" y="0"/>
                      </a:lnTo>
                      <a:lnTo>
                        <a:pt x="0" y="86963"/>
                      </a:lnTo>
                      <a:lnTo>
                        <a:pt x="86960" y="86963"/>
                      </a:lnTo>
                      <a:lnTo>
                        <a:pt x="86960" y="49691"/>
                      </a:lnTo>
                      <a:lnTo>
                        <a:pt x="37276" y="49691"/>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Shape 22">
                  <a:extLst>
                    <a:ext uri="{FF2B5EF4-FFF2-40B4-BE49-F238E27FC236}">
                      <a16:creationId xmlns:a16="http://schemas.microsoft.com/office/drawing/2014/main" id="{39C334BD-42CA-D679-097A-D2B51751497F}"/>
                    </a:ext>
                  </a:extLst>
                </p:cNvPr>
                <p:cNvSpPr/>
                <p:nvPr/>
              </p:nvSpPr>
              <p:spPr>
                <a:xfrm>
                  <a:off x="7800711" y="5642909"/>
                  <a:ext cx="86960" cy="86963"/>
                </a:xfrm>
                <a:custGeom>
                  <a:avLst/>
                  <a:gdLst>
                    <a:gd name="connsiteX0" fmla="*/ 49689 w 86960"/>
                    <a:gd name="connsiteY0" fmla="*/ 278 h 86963"/>
                    <a:gd name="connsiteX1" fmla="*/ 49689 w 86960"/>
                    <a:gd name="connsiteY1" fmla="*/ 49691 h 86963"/>
                    <a:gd name="connsiteX2" fmla="*/ 273 w 86960"/>
                    <a:gd name="connsiteY2" fmla="*/ 49691 h 86963"/>
                    <a:gd name="connsiteX3" fmla="*/ 0 w 86960"/>
                    <a:gd name="connsiteY3" fmla="*/ 49416 h 86963"/>
                    <a:gd name="connsiteX4" fmla="*/ 0 w 86960"/>
                    <a:gd name="connsiteY4" fmla="*/ 86963 h 86963"/>
                    <a:gd name="connsiteX5" fmla="*/ 86960 w 86960"/>
                    <a:gd name="connsiteY5" fmla="*/ 86963 h 86963"/>
                    <a:gd name="connsiteX6" fmla="*/ 86960 w 86960"/>
                    <a:gd name="connsiteY6" fmla="*/ 0 h 86963"/>
                    <a:gd name="connsiteX7" fmla="*/ 49411 w 86960"/>
                    <a:gd name="connsiteY7" fmla="*/ 0 h 8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60" h="86963">
                      <a:moveTo>
                        <a:pt x="49689" y="278"/>
                      </a:moveTo>
                      <a:lnTo>
                        <a:pt x="49689" y="49691"/>
                      </a:lnTo>
                      <a:lnTo>
                        <a:pt x="273" y="49691"/>
                      </a:lnTo>
                      <a:lnTo>
                        <a:pt x="0" y="49416"/>
                      </a:lnTo>
                      <a:lnTo>
                        <a:pt x="0" y="86963"/>
                      </a:lnTo>
                      <a:lnTo>
                        <a:pt x="86960" y="86963"/>
                      </a:lnTo>
                      <a:lnTo>
                        <a:pt x="86960" y="0"/>
                      </a:lnTo>
                      <a:lnTo>
                        <a:pt x="49411"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Shape 23">
                  <a:extLst>
                    <a:ext uri="{FF2B5EF4-FFF2-40B4-BE49-F238E27FC236}">
                      <a16:creationId xmlns:a16="http://schemas.microsoft.com/office/drawing/2014/main" id="{DC6942EC-B97F-7481-34C3-9E3762621477}"/>
                    </a:ext>
                  </a:extLst>
                </p:cNvPr>
                <p:cNvSpPr/>
                <p:nvPr/>
              </p:nvSpPr>
              <p:spPr>
                <a:xfrm>
                  <a:off x="7626785" y="5468990"/>
                  <a:ext cx="86960" cy="86970"/>
                </a:xfrm>
                <a:custGeom>
                  <a:avLst/>
                  <a:gdLst>
                    <a:gd name="connsiteX0" fmla="*/ 0 w 86960"/>
                    <a:gd name="connsiteY0" fmla="*/ 86970 h 86970"/>
                    <a:gd name="connsiteX1" fmla="*/ 37554 w 86960"/>
                    <a:gd name="connsiteY1" fmla="*/ 86970 h 86970"/>
                    <a:gd name="connsiteX2" fmla="*/ 37276 w 86960"/>
                    <a:gd name="connsiteY2" fmla="*/ 86684 h 86970"/>
                    <a:gd name="connsiteX3" fmla="*/ 37276 w 86960"/>
                    <a:gd name="connsiteY3" fmla="*/ 37269 h 86970"/>
                    <a:gd name="connsiteX4" fmla="*/ 86687 w 86960"/>
                    <a:gd name="connsiteY4" fmla="*/ 37269 h 86970"/>
                    <a:gd name="connsiteX5" fmla="*/ 86960 w 86960"/>
                    <a:gd name="connsiteY5" fmla="*/ 37547 h 86970"/>
                    <a:gd name="connsiteX6" fmla="*/ 86960 w 86960"/>
                    <a:gd name="connsiteY6" fmla="*/ 0 h 86970"/>
                    <a:gd name="connsiteX7" fmla="*/ 0 w 86960"/>
                    <a:gd name="connsiteY7" fmla="*/ 0 h 8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60" h="86970">
                      <a:moveTo>
                        <a:pt x="0" y="86970"/>
                      </a:moveTo>
                      <a:lnTo>
                        <a:pt x="37554" y="86970"/>
                      </a:lnTo>
                      <a:lnTo>
                        <a:pt x="37276" y="86684"/>
                      </a:lnTo>
                      <a:lnTo>
                        <a:pt x="37276" y="37269"/>
                      </a:lnTo>
                      <a:lnTo>
                        <a:pt x="86687" y="37269"/>
                      </a:lnTo>
                      <a:lnTo>
                        <a:pt x="86960" y="37547"/>
                      </a:lnTo>
                      <a:lnTo>
                        <a:pt x="86960" y="0"/>
                      </a:lnTo>
                      <a:lnTo>
                        <a:pt x="0"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Shape 24">
                  <a:extLst>
                    <a:ext uri="{FF2B5EF4-FFF2-40B4-BE49-F238E27FC236}">
                      <a16:creationId xmlns:a16="http://schemas.microsoft.com/office/drawing/2014/main" id="{0D6A3053-F97B-7DB4-2C67-73048C015AA6}"/>
                    </a:ext>
                  </a:extLst>
                </p:cNvPr>
                <p:cNvSpPr/>
                <p:nvPr/>
              </p:nvSpPr>
              <p:spPr>
                <a:xfrm>
                  <a:off x="7800711" y="5468990"/>
                  <a:ext cx="86960" cy="86970"/>
                </a:xfrm>
                <a:custGeom>
                  <a:avLst/>
                  <a:gdLst>
                    <a:gd name="connsiteX0" fmla="*/ 0 w 86960"/>
                    <a:gd name="connsiteY0" fmla="*/ 0 h 86970"/>
                    <a:gd name="connsiteX1" fmla="*/ 0 w 86960"/>
                    <a:gd name="connsiteY1" fmla="*/ 37269 h 86970"/>
                    <a:gd name="connsiteX2" fmla="*/ 49689 w 86960"/>
                    <a:gd name="connsiteY2" fmla="*/ 37269 h 86970"/>
                    <a:gd name="connsiteX3" fmla="*/ 49689 w 86960"/>
                    <a:gd name="connsiteY3" fmla="*/ 86970 h 86970"/>
                    <a:gd name="connsiteX4" fmla="*/ 86960 w 86960"/>
                    <a:gd name="connsiteY4" fmla="*/ 86970 h 86970"/>
                    <a:gd name="connsiteX5" fmla="*/ 86960 w 86960"/>
                    <a:gd name="connsiteY5" fmla="*/ 0 h 8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60" h="86970">
                      <a:moveTo>
                        <a:pt x="0" y="0"/>
                      </a:moveTo>
                      <a:lnTo>
                        <a:pt x="0" y="37269"/>
                      </a:lnTo>
                      <a:lnTo>
                        <a:pt x="49689" y="37269"/>
                      </a:lnTo>
                      <a:lnTo>
                        <a:pt x="49689" y="86970"/>
                      </a:lnTo>
                      <a:lnTo>
                        <a:pt x="86960" y="86970"/>
                      </a:lnTo>
                      <a:lnTo>
                        <a:pt x="86960"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7" name="Graphic 56">
                <a:extLst>
                  <a:ext uri="{FF2B5EF4-FFF2-40B4-BE49-F238E27FC236}">
                    <a16:creationId xmlns:a16="http://schemas.microsoft.com/office/drawing/2014/main" id="{8F72239E-8B9A-EF52-7970-8BD626660D5F}"/>
                  </a:ext>
                </a:extLst>
              </p:cNvPr>
              <p:cNvGrpSpPr/>
              <p:nvPr/>
            </p:nvGrpSpPr>
            <p:grpSpPr>
              <a:xfrm>
                <a:off x="7626785" y="5468990"/>
                <a:ext cx="260885" cy="260881"/>
                <a:chOff x="7626785" y="5468990"/>
                <a:chExt cx="260885" cy="260881"/>
              </a:xfrm>
              <a:grpFill/>
            </p:grpSpPr>
            <p:sp>
              <p:nvSpPr>
                <p:cNvPr id="18" name="Freeform: Shape 17">
                  <a:extLst>
                    <a:ext uri="{FF2B5EF4-FFF2-40B4-BE49-F238E27FC236}">
                      <a16:creationId xmlns:a16="http://schemas.microsoft.com/office/drawing/2014/main" id="{6539120C-EA30-7B5D-5471-7C445BBB782A}"/>
                    </a:ext>
                  </a:extLst>
                </p:cNvPr>
                <p:cNvSpPr/>
                <p:nvPr/>
              </p:nvSpPr>
              <p:spPr>
                <a:xfrm>
                  <a:off x="7713746" y="5468990"/>
                  <a:ext cx="86965" cy="86970"/>
                </a:xfrm>
                <a:custGeom>
                  <a:avLst/>
                  <a:gdLst>
                    <a:gd name="connsiteX0" fmla="*/ 82363 w 86965"/>
                    <a:gd name="connsiteY0" fmla="*/ 86970 h 86970"/>
                    <a:gd name="connsiteX1" fmla="*/ 32666 w 86965"/>
                    <a:gd name="connsiteY1" fmla="*/ 37269 h 86970"/>
                    <a:gd name="connsiteX2" fmla="*/ 86965 w 86965"/>
                    <a:gd name="connsiteY2" fmla="*/ 37269 h 86970"/>
                    <a:gd name="connsiteX3" fmla="*/ 86965 w 86965"/>
                    <a:gd name="connsiteY3" fmla="*/ 0 h 86970"/>
                    <a:gd name="connsiteX4" fmla="*/ 0 w 86965"/>
                    <a:gd name="connsiteY4" fmla="*/ 0 h 86970"/>
                    <a:gd name="connsiteX5" fmla="*/ 0 w 86965"/>
                    <a:gd name="connsiteY5" fmla="*/ 37547 h 86970"/>
                    <a:gd name="connsiteX6" fmla="*/ 49420 w 86965"/>
                    <a:gd name="connsiteY6" fmla="*/ 86970 h 8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65" h="86970">
                      <a:moveTo>
                        <a:pt x="82363" y="86970"/>
                      </a:moveTo>
                      <a:lnTo>
                        <a:pt x="32666" y="37269"/>
                      </a:lnTo>
                      <a:lnTo>
                        <a:pt x="86965" y="37269"/>
                      </a:lnTo>
                      <a:lnTo>
                        <a:pt x="86965" y="0"/>
                      </a:lnTo>
                      <a:lnTo>
                        <a:pt x="0" y="0"/>
                      </a:lnTo>
                      <a:lnTo>
                        <a:pt x="0" y="37547"/>
                      </a:lnTo>
                      <a:lnTo>
                        <a:pt x="49420" y="8697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 name="Freeform: Shape 18">
                  <a:extLst>
                    <a:ext uri="{FF2B5EF4-FFF2-40B4-BE49-F238E27FC236}">
                      <a16:creationId xmlns:a16="http://schemas.microsoft.com/office/drawing/2014/main" id="{F595B0AA-B233-DBC4-EE42-9B60070BB3F5}"/>
                    </a:ext>
                  </a:extLst>
                </p:cNvPr>
                <p:cNvSpPr/>
                <p:nvPr/>
              </p:nvSpPr>
              <p:spPr>
                <a:xfrm>
                  <a:off x="7713746" y="5642909"/>
                  <a:ext cx="86965" cy="86963"/>
                </a:xfrm>
                <a:custGeom>
                  <a:avLst/>
                  <a:gdLst>
                    <a:gd name="connsiteX0" fmla="*/ 37546 w 86965"/>
                    <a:gd name="connsiteY0" fmla="*/ 0 h 86963"/>
                    <a:gd name="connsiteX1" fmla="*/ 4607 w 86965"/>
                    <a:gd name="connsiteY1" fmla="*/ 0 h 86963"/>
                    <a:gd name="connsiteX2" fmla="*/ 45781 w 86965"/>
                    <a:gd name="connsiteY2" fmla="*/ 41179 h 86963"/>
                    <a:gd name="connsiteX3" fmla="*/ 54300 w 86965"/>
                    <a:gd name="connsiteY3" fmla="*/ 49691 h 86963"/>
                    <a:gd name="connsiteX4" fmla="*/ 0 w 86965"/>
                    <a:gd name="connsiteY4" fmla="*/ 49691 h 86963"/>
                    <a:gd name="connsiteX5" fmla="*/ 0 w 86965"/>
                    <a:gd name="connsiteY5" fmla="*/ 86963 h 86963"/>
                    <a:gd name="connsiteX6" fmla="*/ 86965 w 86965"/>
                    <a:gd name="connsiteY6" fmla="*/ 86963 h 86963"/>
                    <a:gd name="connsiteX7" fmla="*/ 86965 w 86965"/>
                    <a:gd name="connsiteY7" fmla="*/ 49416 h 86963"/>
                    <a:gd name="connsiteX8" fmla="*/ 62252 w 86965"/>
                    <a:gd name="connsiteY8" fmla="*/ 24705 h 8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965" h="86963">
                      <a:moveTo>
                        <a:pt x="37546" y="0"/>
                      </a:moveTo>
                      <a:lnTo>
                        <a:pt x="4607" y="0"/>
                      </a:lnTo>
                      <a:lnTo>
                        <a:pt x="45781" y="41179"/>
                      </a:lnTo>
                      <a:lnTo>
                        <a:pt x="54300" y="49691"/>
                      </a:lnTo>
                      <a:lnTo>
                        <a:pt x="0" y="49691"/>
                      </a:lnTo>
                      <a:lnTo>
                        <a:pt x="0" y="86963"/>
                      </a:lnTo>
                      <a:lnTo>
                        <a:pt x="86965" y="86963"/>
                      </a:lnTo>
                      <a:lnTo>
                        <a:pt x="86965" y="49416"/>
                      </a:lnTo>
                      <a:lnTo>
                        <a:pt x="62252" y="24705"/>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0" name="Freeform: Shape 19">
                  <a:extLst>
                    <a:ext uri="{FF2B5EF4-FFF2-40B4-BE49-F238E27FC236}">
                      <a16:creationId xmlns:a16="http://schemas.microsoft.com/office/drawing/2014/main" id="{E06C4562-BEA4-6DF6-1C10-4CE8F0EFF23A}"/>
                    </a:ext>
                  </a:extLst>
                </p:cNvPr>
                <p:cNvSpPr/>
                <p:nvPr/>
              </p:nvSpPr>
              <p:spPr>
                <a:xfrm>
                  <a:off x="7800711" y="5555961"/>
                  <a:ext cx="86960" cy="86948"/>
                </a:xfrm>
                <a:custGeom>
                  <a:avLst/>
                  <a:gdLst>
                    <a:gd name="connsiteX0" fmla="*/ 49689 w 86960"/>
                    <a:gd name="connsiteY0" fmla="*/ 0 h 86948"/>
                    <a:gd name="connsiteX1" fmla="*/ 49689 w 86960"/>
                    <a:gd name="connsiteY1" fmla="*/ 54288 h 86948"/>
                    <a:gd name="connsiteX2" fmla="*/ 41174 w 86960"/>
                    <a:gd name="connsiteY2" fmla="*/ 45771 h 86948"/>
                    <a:gd name="connsiteX3" fmla="*/ 0 w 86960"/>
                    <a:gd name="connsiteY3" fmla="*/ 4600 h 86948"/>
                    <a:gd name="connsiteX4" fmla="*/ 0 w 86960"/>
                    <a:gd name="connsiteY4" fmla="*/ 37542 h 86948"/>
                    <a:gd name="connsiteX5" fmla="*/ 24703 w 86960"/>
                    <a:gd name="connsiteY5" fmla="*/ 62242 h 86948"/>
                    <a:gd name="connsiteX6" fmla="*/ 49411 w 86960"/>
                    <a:gd name="connsiteY6" fmla="*/ 86948 h 86948"/>
                    <a:gd name="connsiteX7" fmla="*/ 86960 w 86960"/>
                    <a:gd name="connsiteY7" fmla="*/ 86948 h 86948"/>
                    <a:gd name="connsiteX8" fmla="*/ 86960 w 86960"/>
                    <a:gd name="connsiteY8" fmla="*/ 0 h 8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960" h="86948">
                      <a:moveTo>
                        <a:pt x="49689" y="0"/>
                      </a:moveTo>
                      <a:lnTo>
                        <a:pt x="49689" y="54288"/>
                      </a:lnTo>
                      <a:lnTo>
                        <a:pt x="41174" y="45771"/>
                      </a:lnTo>
                      <a:lnTo>
                        <a:pt x="0" y="4600"/>
                      </a:lnTo>
                      <a:lnTo>
                        <a:pt x="0" y="37542"/>
                      </a:lnTo>
                      <a:lnTo>
                        <a:pt x="24703" y="62242"/>
                      </a:lnTo>
                      <a:lnTo>
                        <a:pt x="49411" y="86948"/>
                      </a:lnTo>
                      <a:lnTo>
                        <a:pt x="86960" y="86948"/>
                      </a:lnTo>
                      <a:lnTo>
                        <a:pt x="86960" y="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 name="Freeform: Shape 20">
                  <a:extLst>
                    <a:ext uri="{FF2B5EF4-FFF2-40B4-BE49-F238E27FC236}">
                      <a16:creationId xmlns:a16="http://schemas.microsoft.com/office/drawing/2014/main" id="{818B6B37-A6D3-3F56-E4A2-F428A4421E7F}"/>
                    </a:ext>
                  </a:extLst>
                </p:cNvPr>
                <p:cNvSpPr/>
                <p:nvPr/>
              </p:nvSpPr>
              <p:spPr>
                <a:xfrm>
                  <a:off x="7626785" y="5555961"/>
                  <a:ext cx="86960" cy="86948"/>
                </a:xfrm>
                <a:custGeom>
                  <a:avLst/>
                  <a:gdLst>
                    <a:gd name="connsiteX0" fmla="*/ 86960 w 86960"/>
                    <a:gd name="connsiteY0" fmla="*/ 49398 h 86948"/>
                    <a:gd name="connsiteX1" fmla="*/ 37554 w 86960"/>
                    <a:gd name="connsiteY1" fmla="*/ 0 h 86948"/>
                    <a:gd name="connsiteX2" fmla="*/ 0 w 86960"/>
                    <a:gd name="connsiteY2" fmla="*/ 0 h 86948"/>
                    <a:gd name="connsiteX3" fmla="*/ 0 w 86960"/>
                    <a:gd name="connsiteY3" fmla="*/ 86948 h 86948"/>
                    <a:gd name="connsiteX4" fmla="*/ 37276 w 86960"/>
                    <a:gd name="connsiteY4" fmla="*/ 86948 h 86948"/>
                    <a:gd name="connsiteX5" fmla="*/ 37276 w 86960"/>
                    <a:gd name="connsiteY5" fmla="*/ 32655 h 86948"/>
                    <a:gd name="connsiteX6" fmla="*/ 86960 w 86960"/>
                    <a:gd name="connsiteY6" fmla="*/ 82340 h 8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60" h="86948">
                      <a:moveTo>
                        <a:pt x="86960" y="49398"/>
                      </a:moveTo>
                      <a:lnTo>
                        <a:pt x="37554" y="0"/>
                      </a:lnTo>
                      <a:lnTo>
                        <a:pt x="0" y="0"/>
                      </a:lnTo>
                      <a:lnTo>
                        <a:pt x="0" y="86948"/>
                      </a:lnTo>
                      <a:lnTo>
                        <a:pt x="37276" y="86948"/>
                      </a:lnTo>
                      <a:lnTo>
                        <a:pt x="37276" y="32655"/>
                      </a:lnTo>
                      <a:lnTo>
                        <a:pt x="86960" y="82340"/>
                      </a:lnTo>
                      <a:close/>
                    </a:path>
                  </a:pathLst>
                </a:custGeom>
                <a:grpFill/>
                <a:ln w="167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A20A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56" name="Rectangle: Rounded Corners 55">
            <a:extLst>
              <a:ext uri="{FF2B5EF4-FFF2-40B4-BE49-F238E27FC236}">
                <a16:creationId xmlns:a16="http://schemas.microsoft.com/office/drawing/2014/main" id="{7A6C408C-01DE-7133-4A1F-AE5317C969B7}"/>
              </a:ext>
            </a:extLst>
          </p:cNvPr>
          <p:cNvSpPr/>
          <p:nvPr/>
        </p:nvSpPr>
        <p:spPr bwMode="auto">
          <a:xfrm>
            <a:off x="6647713" y="3698191"/>
            <a:ext cx="3881079" cy="703302"/>
          </a:xfrm>
          <a:prstGeom prst="roundRect">
            <a:avLst>
              <a:gd name="adj" fmla="val 7834"/>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91440" bIns="91440" numCol="1" spcCol="0" rtlCol="0" fromWordArt="0" anchor="ctr"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rPr>
              <a:t>Most Admired Developer Framework</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333333"/>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7" name="Text Placeholder 1">
            <a:extLst>
              <a:ext uri="{FF2B5EF4-FFF2-40B4-BE49-F238E27FC236}">
                <a16:creationId xmlns:a16="http://schemas.microsoft.com/office/drawing/2014/main" id="{BEC6DBD6-3A21-81C2-FF2F-49227ACB12BF}"/>
              </a:ext>
            </a:extLst>
          </p:cNvPr>
          <p:cNvSpPr txBox="1">
            <a:spLocks/>
          </p:cNvSpPr>
          <p:nvPr/>
        </p:nvSpPr>
        <p:spPr>
          <a:xfrm>
            <a:off x="6114289" y="3322534"/>
            <a:ext cx="1997422" cy="443198"/>
          </a:xfrm>
          <a:prstGeom prst="rect">
            <a:avLst/>
          </a:prstGeom>
        </p:spPr>
        <p:txBody>
          <a:bodyPr wrap="square" lIns="0" tIns="0" rIns="0" bIns="0" anchor="t">
            <a:spAutoFit/>
          </a:bodyPr>
          <a:lstStyle>
            <a:defPPr>
              <a:defRPr lang="en-US"/>
            </a:defPPr>
            <a:lvl1pPr marR="0" lvl="0" indent="0" defTabSz="797999" fontAlgn="base">
              <a:lnSpc>
                <a:spcPct val="90000"/>
              </a:lnSpc>
              <a:spcBef>
                <a:spcPct val="0"/>
              </a:spcBef>
              <a:spcAft>
                <a:spcPct val="0"/>
              </a:spcAft>
              <a:buClrTx/>
              <a:buSzTx/>
              <a:buFont typeface="Arial" panose="020B0604020202020204" pitchFamily="34" charset="0"/>
              <a:buNone/>
              <a:tabLst>
                <a:tab pos="920876" algn="l"/>
              </a:tabLst>
              <a:defRPr kumimoji="0" sz="3600" b="1" i="0" u="none" strike="noStrike" cap="none" spc="-50" normalizeH="0" baseline="0">
                <a:ln w="3175">
                  <a:noFill/>
                </a:ln>
                <a:gradFill>
                  <a:gsLst>
                    <a:gs pos="85000">
                      <a:srgbClr val="3803DB"/>
                    </a:gs>
                    <a:gs pos="0">
                      <a:srgbClr val="C03BC4"/>
                    </a:gs>
                  </a:gsLst>
                  <a:path path="circle">
                    <a:fillToRect l="100000" t="100000"/>
                  </a:path>
                </a:gradFill>
                <a:effectLst/>
                <a:uLnTx/>
                <a:uFillTx/>
                <a:ea typeface="Open Sans" panose="020B0606030504020204" pitchFamily="34" charset="0"/>
                <a:cs typeface="Segoe UI Semibold" panose="020B0702040204020203" pitchFamily="34" charset="0"/>
              </a:defRPr>
            </a:lvl1pPr>
            <a:lvl2pPr indent="0">
              <a:lnSpc>
                <a:spcPct val="90000"/>
              </a:lnSpc>
              <a:spcBef>
                <a:spcPts val="500"/>
              </a:spcBef>
              <a:buFont typeface="Arial" panose="020B0604020202020204" pitchFamily="34" charset="0"/>
              <a:buNone/>
              <a:defRPr sz="4400">
                <a:latin typeface="Segoe UI Light" panose="020B0502040204020203" pitchFamily="34" charset="0"/>
                <a:cs typeface="Segoe UI Light" panose="020B0502040204020203" pitchFamily="34" charset="0"/>
              </a:defRPr>
            </a:lvl2pPr>
            <a:lvl3pPr indent="0">
              <a:lnSpc>
                <a:spcPct val="90000"/>
              </a:lnSpc>
              <a:spcBef>
                <a:spcPts val="500"/>
              </a:spcBef>
              <a:buFont typeface="Arial" panose="020B0604020202020204" pitchFamily="34" charset="0"/>
              <a:buNone/>
              <a:defRPr sz="4000">
                <a:latin typeface="Segoe UI Light" panose="020B0502040204020203" pitchFamily="34" charset="0"/>
                <a:cs typeface="Segoe UI Light" panose="020B0502040204020203" pitchFamily="34" charset="0"/>
              </a:defRPr>
            </a:lvl3pPr>
            <a:lvl4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4pPr>
            <a:lvl5pPr indent="0">
              <a:lnSpc>
                <a:spcPct val="90000"/>
              </a:lnSpc>
              <a:spcBef>
                <a:spcPts val="500"/>
              </a:spcBef>
              <a:buFont typeface="Arial" panose="020B0604020202020204" pitchFamily="34" charset="0"/>
              <a:buNone/>
              <a:defRPr sz="360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defRPr/>
            </a:pPr>
            <a:r>
              <a:rPr kumimoji="0" lang="en-US" sz="3200" b="1" i="0" u="none" strike="noStrike" kern="1200" cap="none" spc="-50" normalizeH="0" baseline="0" noProof="0" dirty="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rPr>
              <a:t>#1</a:t>
            </a:r>
            <a:r>
              <a:rPr lang="en-US" sz="3200" dirty="0">
                <a:latin typeface="Open Sans" panose="020B0606030504020204" pitchFamily="34" charset="0"/>
                <a:cs typeface="Open Sans" panose="020B0606030504020204" pitchFamily="34" charset="0"/>
              </a:rPr>
              <a:t> 2023</a:t>
            </a:r>
            <a:endParaRPr kumimoji="0" lang="en-US" sz="3200" b="1" i="0" u="none" strike="noStrike" kern="1200" cap="none" spc="-50" normalizeH="0" baseline="0" noProof="0" dirty="0">
              <a:ln w="3175">
                <a:noFill/>
              </a:ln>
              <a:gradFill>
                <a:gsLst>
                  <a:gs pos="85000">
                    <a:srgbClr val="3803DB"/>
                  </a:gs>
                  <a:gs pos="0">
                    <a:srgbClr val="C03BC4"/>
                  </a:gs>
                </a:gsLst>
                <a:path path="circle">
                  <a:fillToRect l="100000" t="100000"/>
                </a:path>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58" name="Graphic 4" descr="Stack overflow logo">
            <a:extLst>
              <a:ext uri="{FF2B5EF4-FFF2-40B4-BE49-F238E27FC236}">
                <a16:creationId xmlns:a16="http://schemas.microsoft.com/office/drawing/2014/main" id="{4E2DC380-4304-8435-691F-E68B2690B0AE}"/>
              </a:ext>
            </a:extLst>
          </p:cNvPr>
          <p:cNvGrpSpPr/>
          <p:nvPr/>
        </p:nvGrpSpPr>
        <p:grpSpPr>
          <a:xfrm>
            <a:off x="8935550" y="3392976"/>
            <a:ext cx="1554190" cy="290010"/>
            <a:chOff x="20712162" y="3067808"/>
            <a:chExt cx="1492759" cy="278547"/>
          </a:xfrm>
          <a:solidFill>
            <a:srgbClr val="091F2C"/>
          </a:solidFill>
        </p:grpSpPr>
        <p:sp>
          <p:nvSpPr>
            <p:cNvPr id="59" name="Freeform: Shape 37">
              <a:extLst>
                <a:ext uri="{FF2B5EF4-FFF2-40B4-BE49-F238E27FC236}">
                  <a16:creationId xmlns:a16="http://schemas.microsoft.com/office/drawing/2014/main" id="{9A1FA9A3-5926-3607-066F-CF6FC866AEB1}"/>
                </a:ext>
              </a:extLst>
            </p:cNvPr>
            <p:cNvSpPr/>
            <p:nvPr/>
          </p:nvSpPr>
          <p:spPr>
            <a:xfrm>
              <a:off x="21054808" y="3151077"/>
              <a:ext cx="1150113" cy="147917"/>
            </a:xfrm>
            <a:custGeom>
              <a:avLst/>
              <a:gdLst>
                <a:gd name="connsiteX0" fmla="*/ 53375 w 1150112"/>
                <a:gd name="connsiteY0" fmla="*/ 89001 h 147917"/>
                <a:gd name="connsiteX1" fmla="*/ 37700 w 1150112"/>
                <a:gd name="connsiteY1" fmla="*/ 87590 h 147917"/>
                <a:gd name="connsiteX2" fmla="*/ 19751 w 1150112"/>
                <a:gd name="connsiteY2" fmla="*/ 73247 h 147917"/>
                <a:gd name="connsiteX3" fmla="*/ 42010 w 1150112"/>
                <a:gd name="connsiteY3" fmla="*/ 56709 h 147917"/>
                <a:gd name="connsiteX4" fmla="*/ 68580 w 1150112"/>
                <a:gd name="connsiteY4" fmla="*/ 64547 h 147917"/>
                <a:gd name="connsiteX5" fmla="*/ 77907 w 1150112"/>
                <a:gd name="connsiteY5" fmla="*/ 55220 h 147917"/>
                <a:gd name="connsiteX6" fmla="*/ 42010 w 1150112"/>
                <a:gd name="connsiteY6" fmla="*/ 44482 h 147917"/>
                <a:gd name="connsiteX7" fmla="*/ 4703 w 1150112"/>
                <a:gd name="connsiteY7" fmla="*/ 73952 h 147917"/>
                <a:gd name="connsiteX8" fmla="*/ 34878 w 1150112"/>
                <a:gd name="connsiteY8" fmla="*/ 101228 h 147917"/>
                <a:gd name="connsiteX9" fmla="*/ 51416 w 1150112"/>
                <a:gd name="connsiteY9" fmla="*/ 102639 h 147917"/>
                <a:gd name="connsiteX10" fmla="*/ 67953 w 1150112"/>
                <a:gd name="connsiteY10" fmla="*/ 116982 h 147917"/>
                <a:gd name="connsiteX11" fmla="*/ 41383 w 1150112"/>
                <a:gd name="connsiteY11" fmla="*/ 134930 h 147917"/>
                <a:gd name="connsiteX12" fmla="*/ 10032 w 1150112"/>
                <a:gd name="connsiteY12" fmla="*/ 123409 h 147917"/>
                <a:gd name="connsiteX13" fmla="*/ 0 w 1150112"/>
                <a:gd name="connsiteY13" fmla="*/ 133441 h 147917"/>
                <a:gd name="connsiteX14" fmla="*/ 41618 w 1150112"/>
                <a:gd name="connsiteY14" fmla="*/ 147784 h 147917"/>
                <a:gd name="connsiteX15" fmla="*/ 82532 w 1150112"/>
                <a:gd name="connsiteY15" fmla="*/ 116903 h 147917"/>
                <a:gd name="connsiteX16" fmla="*/ 53375 w 1150112"/>
                <a:gd name="connsiteY16" fmla="*/ 89001 h 147917"/>
                <a:gd name="connsiteX17" fmla="*/ 178779 w 1150112"/>
                <a:gd name="connsiteY17" fmla="*/ 43777 h 147917"/>
                <a:gd name="connsiteX18" fmla="*/ 143588 w 1150112"/>
                <a:gd name="connsiteY18" fmla="*/ 58120 h 147917"/>
                <a:gd name="connsiteX19" fmla="*/ 152915 w 1150112"/>
                <a:gd name="connsiteY19" fmla="*/ 67447 h 147917"/>
                <a:gd name="connsiteX20" fmla="*/ 178074 w 1150112"/>
                <a:gd name="connsiteY20" fmla="*/ 55926 h 147917"/>
                <a:gd name="connsiteX21" fmla="*/ 203938 w 1150112"/>
                <a:gd name="connsiteY21" fmla="*/ 78185 h 147917"/>
                <a:gd name="connsiteX22" fmla="*/ 203938 w 1150112"/>
                <a:gd name="connsiteY22" fmla="*/ 88217 h 147917"/>
                <a:gd name="connsiteX23" fmla="*/ 173920 w 1150112"/>
                <a:gd name="connsiteY23" fmla="*/ 88217 h 147917"/>
                <a:gd name="connsiteX24" fmla="*/ 139434 w 1150112"/>
                <a:gd name="connsiteY24" fmla="*/ 116903 h 147917"/>
                <a:gd name="connsiteX25" fmla="*/ 146644 w 1150112"/>
                <a:gd name="connsiteY25" fmla="*/ 137752 h 147917"/>
                <a:gd name="connsiteX26" fmla="*/ 175331 w 1150112"/>
                <a:gd name="connsiteY26" fmla="*/ 147079 h 147917"/>
                <a:gd name="connsiteX27" fmla="*/ 204095 w 1150112"/>
                <a:gd name="connsiteY27" fmla="*/ 136733 h 147917"/>
                <a:gd name="connsiteX28" fmla="*/ 204095 w 1150112"/>
                <a:gd name="connsiteY28" fmla="*/ 146765 h 147917"/>
                <a:gd name="connsiteX29" fmla="*/ 218438 w 1150112"/>
                <a:gd name="connsiteY29" fmla="*/ 146765 h 147917"/>
                <a:gd name="connsiteX30" fmla="*/ 218438 w 1150112"/>
                <a:gd name="connsiteY30" fmla="*/ 78577 h 147917"/>
                <a:gd name="connsiteX31" fmla="*/ 179014 w 1150112"/>
                <a:gd name="connsiteY31" fmla="*/ 43777 h 147917"/>
                <a:gd name="connsiteX32" fmla="*/ 204722 w 1150112"/>
                <a:gd name="connsiteY32" fmla="*/ 109849 h 147917"/>
                <a:gd name="connsiteX33" fmla="*/ 199706 w 1150112"/>
                <a:gd name="connsiteY33" fmla="*/ 127092 h 147917"/>
                <a:gd name="connsiteX34" fmla="*/ 177447 w 1150112"/>
                <a:gd name="connsiteY34" fmla="*/ 133519 h 147917"/>
                <a:gd name="connsiteX35" fmla="*/ 154482 w 1150112"/>
                <a:gd name="connsiteY35" fmla="*/ 116276 h 147917"/>
                <a:gd name="connsiteX36" fmla="*/ 176741 w 1150112"/>
                <a:gd name="connsiteY36" fmla="*/ 98328 h 147917"/>
                <a:gd name="connsiteX37" fmla="*/ 204722 w 1150112"/>
                <a:gd name="connsiteY37" fmla="*/ 98328 h 147917"/>
                <a:gd name="connsiteX38" fmla="*/ 204722 w 1150112"/>
                <a:gd name="connsiteY38" fmla="*/ 109849 h 147917"/>
                <a:gd name="connsiteX39" fmla="*/ 277222 w 1150112"/>
                <a:gd name="connsiteY39" fmla="*/ 56709 h 147917"/>
                <a:gd name="connsiteX40" fmla="*/ 300186 w 1150112"/>
                <a:gd name="connsiteY40" fmla="*/ 68231 h 147917"/>
                <a:gd name="connsiteX41" fmla="*/ 310218 w 1150112"/>
                <a:gd name="connsiteY41" fmla="*/ 58904 h 147917"/>
                <a:gd name="connsiteX42" fmla="*/ 277222 w 1150112"/>
                <a:gd name="connsiteY42" fmla="*/ 44561 h 147917"/>
                <a:gd name="connsiteX43" fmla="*/ 232703 w 1150112"/>
                <a:gd name="connsiteY43" fmla="*/ 96212 h 147917"/>
                <a:gd name="connsiteX44" fmla="*/ 277222 w 1150112"/>
                <a:gd name="connsiteY44" fmla="*/ 147862 h 147917"/>
                <a:gd name="connsiteX45" fmla="*/ 310218 w 1150112"/>
                <a:gd name="connsiteY45" fmla="*/ 132814 h 147917"/>
                <a:gd name="connsiteX46" fmla="*/ 300186 w 1150112"/>
                <a:gd name="connsiteY46" fmla="*/ 123487 h 147917"/>
                <a:gd name="connsiteX47" fmla="*/ 277222 w 1150112"/>
                <a:gd name="connsiteY47" fmla="*/ 135009 h 147917"/>
                <a:gd name="connsiteX48" fmla="*/ 254257 w 1150112"/>
                <a:gd name="connsiteY48" fmla="*/ 123487 h 147917"/>
                <a:gd name="connsiteX49" fmla="*/ 254257 w 1150112"/>
                <a:gd name="connsiteY49" fmla="*/ 69642 h 147917"/>
                <a:gd name="connsiteX50" fmla="*/ 277222 w 1150112"/>
                <a:gd name="connsiteY50" fmla="*/ 56709 h 147917"/>
                <a:gd name="connsiteX51" fmla="*/ 277222 w 1150112"/>
                <a:gd name="connsiteY51" fmla="*/ 56709 h 147917"/>
                <a:gd name="connsiteX52" fmla="*/ 402626 w 1150112"/>
                <a:gd name="connsiteY52" fmla="*/ 45188 h 147917"/>
                <a:gd name="connsiteX53" fmla="*/ 383972 w 1150112"/>
                <a:gd name="connsiteY53" fmla="*/ 45188 h 147917"/>
                <a:gd name="connsiteX54" fmla="*/ 339061 w 1150112"/>
                <a:gd name="connsiteY54" fmla="*/ 89706 h 147917"/>
                <a:gd name="connsiteX55" fmla="*/ 339061 w 1150112"/>
                <a:gd name="connsiteY55" fmla="*/ 42 h 147917"/>
                <a:gd name="connsiteX56" fmla="*/ 324718 w 1150112"/>
                <a:gd name="connsiteY56" fmla="*/ 42 h 147917"/>
                <a:gd name="connsiteX57" fmla="*/ 324718 w 1150112"/>
                <a:gd name="connsiteY57" fmla="*/ 145746 h 147917"/>
                <a:gd name="connsiteX58" fmla="*/ 339061 w 1150112"/>
                <a:gd name="connsiteY58" fmla="*/ 145746 h 147917"/>
                <a:gd name="connsiteX59" fmla="*/ 339061 w 1150112"/>
                <a:gd name="connsiteY59" fmla="*/ 109144 h 147917"/>
                <a:gd name="connsiteX60" fmla="*/ 357010 w 1150112"/>
                <a:gd name="connsiteY60" fmla="*/ 91195 h 147917"/>
                <a:gd name="connsiteX61" fmla="*/ 390712 w 1150112"/>
                <a:gd name="connsiteY61" fmla="*/ 146060 h 147917"/>
                <a:gd name="connsiteX62" fmla="*/ 408504 w 1150112"/>
                <a:gd name="connsiteY62" fmla="*/ 146060 h 147917"/>
                <a:gd name="connsiteX63" fmla="*/ 366886 w 1150112"/>
                <a:gd name="connsiteY63" fmla="*/ 81477 h 147917"/>
                <a:gd name="connsiteX64" fmla="*/ 471520 w 1150112"/>
                <a:gd name="connsiteY64" fmla="*/ 40172 h 147917"/>
                <a:gd name="connsiteX65" fmla="*/ 439855 w 1150112"/>
                <a:gd name="connsiteY65" fmla="*/ 52399 h 147917"/>
                <a:gd name="connsiteX66" fmla="*/ 427628 w 1150112"/>
                <a:gd name="connsiteY66" fmla="*/ 93312 h 147917"/>
                <a:gd name="connsiteX67" fmla="*/ 439855 w 1150112"/>
                <a:gd name="connsiteY67" fmla="*/ 134225 h 147917"/>
                <a:gd name="connsiteX68" fmla="*/ 504438 w 1150112"/>
                <a:gd name="connsiteY68" fmla="*/ 134225 h 147917"/>
                <a:gd name="connsiteX69" fmla="*/ 516665 w 1150112"/>
                <a:gd name="connsiteY69" fmla="*/ 93312 h 147917"/>
                <a:gd name="connsiteX70" fmla="*/ 504438 w 1150112"/>
                <a:gd name="connsiteY70" fmla="*/ 52399 h 147917"/>
                <a:gd name="connsiteX71" fmla="*/ 472147 w 1150112"/>
                <a:gd name="connsiteY71" fmla="*/ 40172 h 147917"/>
                <a:gd name="connsiteX72" fmla="*/ 472147 w 1150112"/>
                <a:gd name="connsiteY72" fmla="*/ 40172 h 147917"/>
                <a:gd name="connsiteX73" fmla="*/ 483746 w 1150112"/>
                <a:gd name="connsiteY73" fmla="*/ 119176 h 147917"/>
                <a:gd name="connsiteX74" fmla="*/ 471520 w 1150112"/>
                <a:gd name="connsiteY74" fmla="*/ 123487 h 147917"/>
                <a:gd name="connsiteX75" fmla="*/ 459293 w 1150112"/>
                <a:gd name="connsiteY75" fmla="*/ 119176 h 147917"/>
                <a:gd name="connsiteX76" fmla="*/ 453571 w 1150112"/>
                <a:gd name="connsiteY76" fmla="*/ 93312 h 147917"/>
                <a:gd name="connsiteX77" fmla="*/ 459293 w 1150112"/>
                <a:gd name="connsiteY77" fmla="*/ 68152 h 147917"/>
                <a:gd name="connsiteX78" fmla="*/ 471520 w 1150112"/>
                <a:gd name="connsiteY78" fmla="*/ 63842 h 147917"/>
                <a:gd name="connsiteX79" fmla="*/ 483746 w 1150112"/>
                <a:gd name="connsiteY79" fmla="*/ 68152 h 147917"/>
                <a:gd name="connsiteX80" fmla="*/ 489468 w 1150112"/>
                <a:gd name="connsiteY80" fmla="*/ 93312 h 147917"/>
                <a:gd name="connsiteX81" fmla="*/ 483746 w 1150112"/>
                <a:gd name="connsiteY81" fmla="*/ 119176 h 147917"/>
                <a:gd name="connsiteX82" fmla="*/ 483746 w 1150112"/>
                <a:gd name="connsiteY82" fmla="*/ 119176 h 147917"/>
                <a:gd name="connsiteX83" fmla="*/ 585637 w 1150112"/>
                <a:gd name="connsiteY83" fmla="*/ 40799 h 147917"/>
                <a:gd name="connsiteX84" fmla="*/ 565259 w 1150112"/>
                <a:gd name="connsiteY84" fmla="*/ 105382 h 147917"/>
                <a:gd name="connsiteX85" fmla="*/ 543705 w 1150112"/>
                <a:gd name="connsiteY85" fmla="*/ 40799 h 147917"/>
                <a:gd name="connsiteX86" fmla="*/ 516430 w 1150112"/>
                <a:gd name="connsiteY86" fmla="*/ 40799 h 147917"/>
                <a:gd name="connsiteX87" fmla="*/ 555227 w 1150112"/>
                <a:gd name="connsiteY87" fmla="*/ 145589 h 147917"/>
                <a:gd name="connsiteX88" fmla="*/ 576075 w 1150112"/>
                <a:gd name="connsiteY88" fmla="*/ 145589 h 147917"/>
                <a:gd name="connsiteX89" fmla="*/ 614088 w 1150112"/>
                <a:gd name="connsiteY89" fmla="*/ 40799 h 147917"/>
                <a:gd name="connsiteX90" fmla="*/ 586108 w 1150112"/>
                <a:gd name="connsiteY90" fmla="*/ 40799 h 147917"/>
                <a:gd name="connsiteX91" fmla="*/ 657431 w 1150112"/>
                <a:gd name="connsiteY91" fmla="*/ 40093 h 147917"/>
                <a:gd name="connsiteX92" fmla="*/ 611502 w 1150112"/>
                <a:gd name="connsiteY92" fmla="*/ 93233 h 147917"/>
                <a:gd name="connsiteX93" fmla="*/ 660331 w 1150112"/>
                <a:gd name="connsiteY93" fmla="*/ 147079 h 147917"/>
                <a:gd name="connsiteX94" fmla="*/ 699520 w 1150112"/>
                <a:gd name="connsiteY94" fmla="*/ 130541 h 147917"/>
                <a:gd name="connsiteX95" fmla="*/ 683845 w 1150112"/>
                <a:gd name="connsiteY95" fmla="*/ 114865 h 147917"/>
                <a:gd name="connsiteX96" fmla="*/ 660331 w 1150112"/>
                <a:gd name="connsiteY96" fmla="*/ 124898 h 147917"/>
                <a:gd name="connsiteX97" fmla="*/ 637414 w 1150112"/>
                <a:gd name="connsiteY97" fmla="*/ 105483 h 147917"/>
                <a:gd name="connsiteX98" fmla="*/ 637367 w 1150112"/>
                <a:gd name="connsiteY98" fmla="*/ 104833 h 147917"/>
                <a:gd name="connsiteX99" fmla="*/ 637367 w 1150112"/>
                <a:gd name="connsiteY99" fmla="*/ 101228 h 147917"/>
                <a:gd name="connsiteX100" fmla="*/ 702655 w 1150112"/>
                <a:gd name="connsiteY100" fmla="*/ 101228 h 147917"/>
                <a:gd name="connsiteX101" fmla="*/ 702655 w 1150112"/>
                <a:gd name="connsiteY101" fmla="*/ 89706 h 147917"/>
                <a:gd name="connsiteX102" fmla="*/ 657431 w 1150112"/>
                <a:gd name="connsiteY102" fmla="*/ 40172 h 147917"/>
                <a:gd name="connsiteX103" fmla="*/ 657431 w 1150112"/>
                <a:gd name="connsiteY103" fmla="*/ 40172 h 147917"/>
                <a:gd name="connsiteX104" fmla="*/ 637367 w 1150112"/>
                <a:gd name="connsiteY104" fmla="*/ 83906 h 147917"/>
                <a:gd name="connsiteX105" fmla="*/ 639483 w 1150112"/>
                <a:gd name="connsiteY105" fmla="*/ 72385 h 147917"/>
                <a:gd name="connsiteX106" fmla="*/ 665347 w 1150112"/>
                <a:gd name="connsiteY106" fmla="*/ 63763 h 147917"/>
                <a:gd name="connsiteX107" fmla="*/ 673969 w 1150112"/>
                <a:gd name="connsiteY107" fmla="*/ 72385 h 147917"/>
                <a:gd name="connsiteX108" fmla="*/ 676085 w 1150112"/>
                <a:gd name="connsiteY108" fmla="*/ 83906 h 147917"/>
                <a:gd name="connsiteX109" fmla="*/ 637288 w 1150112"/>
                <a:gd name="connsiteY109" fmla="*/ 83906 h 147917"/>
                <a:gd name="connsiteX110" fmla="*/ 741452 w 1150112"/>
                <a:gd name="connsiteY110" fmla="*/ 50909 h 147917"/>
                <a:gd name="connsiteX111" fmla="*/ 741452 w 1150112"/>
                <a:gd name="connsiteY111" fmla="*/ 40955 h 147917"/>
                <a:gd name="connsiteX112" fmla="*/ 715587 w 1150112"/>
                <a:gd name="connsiteY112" fmla="*/ 40955 h 147917"/>
                <a:gd name="connsiteX113" fmla="*/ 715587 w 1150112"/>
                <a:gd name="connsiteY113" fmla="*/ 145746 h 147917"/>
                <a:gd name="connsiteX114" fmla="*/ 741452 w 1150112"/>
                <a:gd name="connsiteY114" fmla="*/ 145746 h 147917"/>
                <a:gd name="connsiteX115" fmla="*/ 741452 w 1150112"/>
                <a:gd name="connsiteY115" fmla="*/ 82574 h 147917"/>
                <a:gd name="connsiteX116" fmla="*/ 756500 w 1150112"/>
                <a:gd name="connsiteY116" fmla="*/ 63215 h 147917"/>
                <a:gd name="connsiteX117" fmla="*/ 757911 w 1150112"/>
                <a:gd name="connsiteY117" fmla="*/ 63215 h 147917"/>
                <a:gd name="connsiteX118" fmla="*/ 771549 w 1150112"/>
                <a:gd name="connsiteY118" fmla="*/ 69642 h 147917"/>
                <a:gd name="connsiteX119" fmla="*/ 791614 w 1150112"/>
                <a:gd name="connsiteY119" fmla="*/ 49577 h 147917"/>
                <a:gd name="connsiteX120" fmla="*/ 767238 w 1150112"/>
                <a:gd name="connsiteY120" fmla="*/ 39545 h 147917"/>
                <a:gd name="connsiteX121" fmla="*/ 741374 w 1150112"/>
                <a:gd name="connsiteY121" fmla="*/ 51066 h 147917"/>
                <a:gd name="connsiteX122" fmla="*/ 741374 w 1150112"/>
                <a:gd name="connsiteY122" fmla="*/ 51066 h 147917"/>
                <a:gd name="connsiteX123" fmla="*/ 801019 w 1150112"/>
                <a:gd name="connsiteY123" fmla="*/ 30061 h 147917"/>
                <a:gd name="connsiteX124" fmla="*/ 801019 w 1150112"/>
                <a:gd name="connsiteY124" fmla="*/ 145746 h 147917"/>
                <a:gd name="connsiteX125" fmla="*/ 826884 w 1150112"/>
                <a:gd name="connsiteY125" fmla="*/ 145746 h 147917"/>
                <a:gd name="connsiteX126" fmla="*/ 826884 w 1150112"/>
                <a:gd name="connsiteY126" fmla="*/ 63215 h 147917"/>
                <a:gd name="connsiteX127" fmla="*/ 846243 w 1150112"/>
                <a:gd name="connsiteY127" fmla="*/ 63215 h 147917"/>
                <a:gd name="connsiteX128" fmla="*/ 846243 w 1150112"/>
                <a:gd name="connsiteY128" fmla="*/ 43072 h 147917"/>
                <a:gd name="connsiteX129" fmla="*/ 826884 w 1150112"/>
                <a:gd name="connsiteY129" fmla="*/ 43072 h 147917"/>
                <a:gd name="connsiteX130" fmla="*/ 826884 w 1150112"/>
                <a:gd name="connsiteY130" fmla="*/ 31628 h 147917"/>
                <a:gd name="connsiteX131" fmla="*/ 833075 w 1150112"/>
                <a:gd name="connsiteY131" fmla="*/ 22432 h 147917"/>
                <a:gd name="connsiteX132" fmla="*/ 834094 w 1150112"/>
                <a:gd name="connsiteY132" fmla="*/ 22302 h 147917"/>
                <a:gd name="connsiteX133" fmla="*/ 846321 w 1150112"/>
                <a:gd name="connsiteY133" fmla="*/ 22302 h 147917"/>
                <a:gd name="connsiteX134" fmla="*/ 846321 w 1150112"/>
                <a:gd name="connsiteY134" fmla="*/ 42 h 147917"/>
                <a:gd name="connsiteX135" fmla="*/ 831743 w 1150112"/>
                <a:gd name="connsiteY135" fmla="*/ 42 h 147917"/>
                <a:gd name="connsiteX136" fmla="*/ 801411 w 1150112"/>
                <a:gd name="connsiteY136" fmla="*/ 27004 h 147917"/>
                <a:gd name="connsiteX137" fmla="*/ 801411 w 1150112"/>
                <a:gd name="connsiteY137" fmla="*/ 30139 h 147917"/>
                <a:gd name="connsiteX138" fmla="*/ 801411 w 1150112"/>
                <a:gd name="connsiteY138" fmla="*/ 30139 h 147917"/>
                <a:gd name="connsiteX139" fmla="*/ 953934 w 1150112"/>
                <a:gd name="connsiteY139" fmla="*/ 39388 h 147917"/>
                <a:gd name="connsiteX140" fmla="*/ 921642 w 1150112"/>
                <a:gd name="connsiteY140" fmla="*/ 52320 h 147917"/>
                <a:gd name="connsiteX141" fmla="*/ 910121 w 1150112"/>
                <a:gd name="connsiteY141" fmla="*/ 93312 h 147917"/>
                <a:gd name="connsiteX142" fmla="*/ 922347 w 1150112"/>
                <a:gd name="connsiteY142" fmla="*/ 134225 h 147917"/>
                <a:gd name="connsiteX143" fmla="*/ 986931 w 1150112"/>
                <a:gd name="connsiteY143" fmla="*/ 134225 h 147917"/>
                <a:gd name="connsiteX144" fmla="*/ 999158 w 1150112"/>
                <a:gd name="connsiteY144" fmla="*/ 93312 h 147917"/>
                <a:gd name="connsiteX145" fmla="*/ 986931 w 1150112"/>
                <a:gd name="connsiteY145" fmla="*/ 52399 h 147917"/>
                <a:gd name="connsiteX146" fmla="*/ 954639 w 1150112"/>
                <a:gd name="connsiteY146" fmla="*/ 39466 h 147917"/>
                <a:gd name="connsiteX147" fmla="*/ 954639 w 1150112"/>
                <a:gd name="connsiteY147" fmla="*/ 39466 h 147917"/>
                <a:gd name="connsiteX148" fmla="*/ 966160 w 1150112"/>
                <a:gd name="connsiteY148" fmla="*/ 118392 h 147917"/>
                <a:gd name="connsiteX149" fmla="*/ 953934 w 1150112"/>
                <a:gd name="connsiteY149" fmla="*/ 122703 h 147917"/>
                <a:gd name="connsiteX150" fmla="*/ 941707 w 1150112"/>
                <a:gd name="connsiteY150" fmla="*/ 118392 h 147917"/>
                <a:gd name="connsiteX151" fmla="*/ 935985 w 1150112"/>
                <a:gd name="connsiteY151" fmla="*/ 92528 h 147917"/>
                <a:gd name="connsiteX152" fmla="*/ 941707 w 1150112"/>
                <a:gd name="connsiteY152" fmla="*/ 67369 h 147917"/>
                <a:gd name="connsiteX153" fmla="*/ 953934 w 1150112"/>
                <a:gd name="connsiteY153" fmla="*/ 63058 h 147917"/>
                <a:gd name="connsiteX154" fmla="*/ 966160 w 1150112"/>
                <a:gd name="connsiteY154" fmla="*/ 67369 h 147917"/>
                <a:gd name="connsiteX155" fmla="*/ 971882 w 1150112"/>
                <a:gd name="connsiteY155" fmla="*/ 92528 h 147917"/>
                <a:gd name="connsiteX156" fmla="*/ 966160 w 1150112"/>
                <a:gd name="connsiteY156" fmla="*/ 118392 h 147917"/>
                <a:gd name="connsiteX157" fmla="*/ 966160 w 1150112"/>
                <a:gd name="connsiteY157" fmla="*/ 118392 h 147917"/>
                <a:gd name="connsiteX158" fmla="*/ 1121975 w 1150112"/>
                <a:gd name="connsiteY158" fmla="*/ 40877 h 147917"/>
                <a:gd name="connsiteX159" fmla="*/ 1106065 w 1150112"/>
                <a:gd name="connsiteY159" fmla="*/ 105382 h 147917"/>
                <a:gd name="connsiteX160" fmla="*/ 1084511 w 1150112"/>
                <a:gd name="connsiteY160" fmla="*/ 40799 h 147917"/>
                <a:gd name="connsiteX161" fmla="*/ 1065151 w 1150112"/>
                <a:gd name="connsiteY161" fmla="*/ 40799 h 147917"/>
                <a:gd name="connsiteX162" fmla="*/ 1043362 w 1150112"/>
                <a:gd name="connsiteY162" fmla="*/ 105382 h 147917"/>
                <a:gd name="connsiteX163" fmla="*/ 1026825 w 1150112"/>
                <a:gd name="connsiteY163" fmla="*/ 40799 h 147917"/>
                <a:gd name="connsiteX164" fmla="*/ 999549 w 1150112"/>
                <a:gd name="connsiteY164" fmla="*/ 40799 h 147917"/>
                <a:gd name="connsiteX165" fmla="*/ 1031841 w 1150112"/>
                <a:gd name="connsiteY165" fmla="*/ 145589 h 147917"/>
                <a:gd name="connsiteX166" fmla="*/ 1053395 w 1150112"/>
                <a:gd name="connsiteY166" fmla="*/ 145589 h 147917"/>
                <a:gd name="connsiteX167" fmla="*/ 1074714 w 1150112"/>
                <a:gd name="connsiteY167" fmla="*/ 79674 h 147917"/>
                <a:gd name="connsiteX168" fmla="*/ 1096267 w 1150112"/>
                <a:gd name="connsiteY168" fmla="*/ 145746 h 147917"/>
                <a:gd name="connsiteX169" fmla="*/ 1117821 w 1150112"/>
                <a:gd name="connsiteY169" fmla="*/ 145746 h 147917"/>
                <a:gd name="connsiteX170" fmla="*/ 1150113 w 1150112"/>
                <a:gd name="connsiteY170" fmla="*/ 40955 h 147917"/>
                <a:gd name="connsiteX171" fmla="*/ 1122132 w 1150112"/>
                <a:gd name="connsiteY171" fmla="*/ 40955 h 147917"/>
                <a:gd name="connsiteX172" fmla="*/ 885040 w 1150112"/>
                <a:gd name="connsiteY172" fmla="*/ 114082 h 147917"/>
                <a:gd name="connsiteX173" fmla="*/ 885040 w 1150112"/>
                <a:gd name="connsiteY173" fmla="*/ 42 h 147917"/>
                <a:gd name="connsiteX174" fmla="*/ 859175 w 1150112"/>
                <a:gd name="connsiteY174" fmla="*/ 42 h 147917"/>
                <a:gd name="connsiteX175" fmla="*/ 859175 w 1150112"/>
                <a:gd name="connsiteY175" fmla="*/ 115571 h 147917"/>
                <a:gd name="connsiteX176" fmla="*/ 886607 w 1150112"/>
                <a:gd name="connsiteY176" fmla="*/ 145746 h 147917"/>
                <a:gd name="connsiteX177" fmla="*/ 904556 w 1150112"/>
                <a:gd name="connsiteY177" fmla="*/ 145746 h 147917"/>
                <a:gd name="connsiteX178" fmla="*/ 904556 w 1150112"/>
                <a:gd name="connsiteY178" fmla="*/ 123487 h 147917"/>
                <a:gd name="connsiteX179" fmla="*/ 894445 w 1150112"/>
                <a:gd name="connsiteY179" fmla="*/ 123487 h 147917"/>
                <a:gd name="connsiteX180" fmla="*/ 885251 w 1150112"/>
                <a:gd name="connsiteY180" fmla="*/ 117299 h 147917"/>
                <a:gd name="connsiteX181" fmla="*/ 885118 w 1150112"/>
                <a:gd name="connsiteY181" fmla="*/ 116276 h 147917"/>
                <a:gd name="connsiteX182" fmla="*/ 885118 w 1150112"/>
                <a:gd name="connsiteY182" fmla="*/ 114160 h 147917"/>
                <a:gd name="connsiteX183" fmla="*/ 885118 w 1150112"/>
                <a:gd name="connsiteY183" fmla="*/ 114160 h 147917"/>
                <a:gd name="connsiteX184" fmla="*/ 123680 w 1150112"/>
                <a:gd name="connsiteY184" fmla="*/ 61020 h 147917"/>
                <a:gd name="connsiteX185" fmla="*/ 137318 w 1150112"/>
                <a:gd name="connsiteY185" fmla="*/ 47382 h 147917"/>
                <a:gd name="connsiteX186" fmla="*/ 109337 w 1150112"/>
                <a:gd name="connsiteY186" fmla="*/ 47382 h 147917"/>
                <a:gd name="connsiteX187" fmla="*/ 109337 w 1150112"/>
                <a:gd name="connsiteY187" fmla="*/ 14385 h 147917"/>
                <a:gd name="connsiteX188" fmla="*/ 94994 w 1150112"/>
                <a:gd name="connsiteY188" fmla="*/ 14385 h 147917"/>
                <a:gd name="connsiteX189" fmla="*/ 94994 w 1150112"/>
                <a:gd name="connsiteY189" fmla="*/ 118471 h 147917"/>
                <a:gd name="connsiteX190" fmla="*/ 115224 w 1150112"/>
                <a:gd name="connsiteY190" fmla="*/ 144861 h 147917"/>
                <a:gd name="connsiteX191" fmla="*/ 117253 w 1150112"/>
                <a:gd name="connsiteY191" fmla="*/ 145041 h 147917"/>
                <a:gd name="connsiteX192" fmla="*/ 131596 w 1150112"/>
                <a:gd name="connsiteY192" fmla="*/ 145041 h 147917"/>
                <a:gd name="connsiteX193" fmla="*/ 131596 w 1150112"/>
                <a:gd name="connsiteY193" fmla="*/ 132109 h 147917"/>
                <a:gd name="connsiteX194" fmla="*/ 123758 w 1150112"/>
                <a:gd name="connsiteY194" fmla="*/ 132109 h 147917"/>
                <a:gd name="connsiteX195" fmla="*/ 110175 w 1150112"/>
                <a:gd name="connsiteY195" fmla="*/ 121231 h 147917"/>
                <a:gd name="connsiteX196" fmla="*/ 110121 w 1150112"/>
                <a:gd name="connsiteY196" fmla="*/ 120587 h 147917"/>
                <a:gd name="connsiteX197" fmla="*/ 110121 w 1150112"/>
                <a:gd name="connsiteY197" fmla="*/ 60315 h 147917"/>
                <a:gd name="connsiteX198" fmla="*/ 123758 w 1150112"/>
                <a:gd name="connsiteY198" fmla="*/ 61020 h 147917"/>
                <a:gd name="connsiteX199" fmla="*/ 123758 w 1150112"/>
                <a:gd name="connsiteY199" fmla="*/ 61020 h 14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50112" h="147917">
                  <a:moveTo>
                    <a:pt x="53375" y="89001"/>
                  </a:moveTo>
                  <a:lnTo>
                    <a:pt x="37700" y="87590"/>
                  </a:lnTo>
                  <a:cubicBezTo>
                    <a:pt x="24767" y="86885"/>
                    <a:pt x="19751" y="81163"/>
                    <a:pt x="19751" y="73247"/>
                  </a:cubicBezTo>
                  <a:cubicBezTo>
                    <a:pt x="19751" y="63215"/>
                    <a:pt x="27589" y="56709"/>
                    <a:pt x="42010" y="56709"/>
                  </a:cubicBezTo>
                  <a:cubicBezTo>
                    <a:pt x="51518" y="56071"/>
                    <a:pt x="60941" y="58851"/>
                    <a:pt x="68580" y="64547"/>
                  </a:cubicBezTo>
                  <a:lnTo>
                    <a:pt x="77907" y="55220"/>
                  </a:lnTo>
                  <a:cubicBezTo>
                    <a:pt x="67636" y="47414"/>
                    <a:pt x="54882" y="43599"/>
                    <a:pt x="42010" y="44482"/>
                  </a:cubicBezTo>
                  <a:cubicBezTo>
                    <a:pt x="20457" y="44482"/>
                    <a:pt x="4703" y="55220"/>
                    <a:pt x="4703" y="73952"/>
                  </a:cubicBezTo>
                  <a:cubicBezTo>
                    <a:pt x="4703" y="90490"/>
                    <a:pt x="15440" y="99112"/>
                    <a:pt x="34878" y="101228"/>
                  </a:cubicBezTo>
                  <a:lnTo>
                    <a:pt x="51416" y="102639"/>
                  </a:lnTo>
                  <a:cubicBezTo>
                    <a:pt x="62937" y="103344"/>
                    <a:pt x="67953" y="108360"/>
                    <a:pt x="67953" y="116982"/>
                  </a:cubicBezTo>
                  <a:cubicBezTo>
                    <a:pt x="67953" y="128503"/>
                    <a:pt x="57921" y="134930"/>
                    <a:pt x="41383" y="134930"/>
                  </a:cubicBezTo>
                  <a:cubicBezTo>
                    <a:pt x="29811" y="135450"/>
                    <a:pt x="18514" y="131299"/>
                    <a:pt x="10032" y="123409"/>
                  </a:cubicBezTo>
                  <a:lnTo>
                    <a:pt x="0" y="133441"/>
                  </a:lnTo>
                  <a:cubicBezTo>
                    <a:pt x="11449" y="143505"/>
                    <a:pt x="26400" y="148658"/>
                    <a:pt x="41618" y="147784"/>
                  </a:cubicBezTo>
                  <a:cubicBezTo>
                    <a:pt x="65994" y="147784"/>
                    <a:pt x="82532" y="136263"/>
                    <a:pt x="82532" y="116903"/>
                  </a:cubicBezTo>
                  <a:cubicBezTo>
                    <a:pt x="82532" y="97544"/>
                    <a:pt x="70618" y="90490"/>
                    <a:pt x="53375" y="89001"/>
                  </a:cubicBezTo>
                  <a:close/>
                  <a:moveTo>
                    <a:pt x="178779" y="43777"/>
                  </a:moveTo>
                  <a:cubicBezTo>
                    <a:pt x="163104" y="43777"/>
                    <a:pt x="152209" y="46677"/>
                    <a:pt x="143588" y="58120"/>
                  </a:cubicBezTo>
                  <a:lnTo>
                    <a:pt x="152915" y="67447"/>
                  </a:lnTo>
                  <a:cubicBezTo>
                    <a:pt x="158636" y="58825"/>
                    <a:pt x="165142" y="55926"/>
                    <a:pt x="178074" y="55926"/>
                  </a:cubicBezTo>
                  <a:cubicBezTo>
                    <a:pt x="196728" y="55926"/>
                    <a:pt x="203938" y="63136"/>
                    <a:pt x="203938" y="78185"/>
                  </a:cubicBezTo>
                  <a:lnTo>
                    <a:pt x="203938" y="88217"/>
                  </a:lnTo>
                  <a:lnTo>
                    <a:pt x="173920" y="88217"/>
                  </a:lnTo>
                  <a:cubicBezTo>
                    <a:pt x="151661" y="88217"/>
                    <a:pt x="139434" y="99739"/>
                    <a:pt x="139434" y="116903"/>
                  </a:cubicBezTo>
                  <a:cubicBezTo>
                    <a:pt x="139166" y="124507"/>
                    <a:pt x="141736" y="131938"/>
                    <a:pt x="146644" y="137752"/>
                  </a:cubicBezTo>
                  <a:cubicBezTo>
                    <a:pt x="154405" y="144867"/>
                    <a:pt x="164870" y="148268"/>
                    <a:pt x="175331" y="147079"/>
                  </a:cubicBezTo>
                  <a:cubicBezTo>
                    <a:pt x="185992" y="148169"/>
                    <a:pt x="196571" y="144364"/>
                    <a:pt x="204095" y="136733"/>
                  </a:cubicBezTo>
                  <a:lnTo>
                    <a:pt x="204095" y="146765"/>
                  </a:lnTo>
                  <a:lnTo>
                    <a:pt x="218438" y="146765"/>
                  </a:lnTo>
                  <a:lnTo>
                    <a:pt x="218438" y="78577"/>
                  </a:lnTo>
                  <a:cubicBezTo>
                    <a:pt x="219144" y="55299"/>
                    <a:pt x="206290" y="43777"/>
                    <a:pt x="179014" y="43777"/>
                  </a:cubicBezTo>
                  <a:close/>
                  <a:moveTo>
                    <a:pt x="204722" y="109849"/>
                  </a:moveTo>
                  <a:cubicBezTo>
                    <a:pt x="205290" y="116025"/>
                    <a:pt x="203497" y="122185"/>
                    <a:pt x="199706" y="127092"/>
                  </a:cubicBezTo>
                  <a:cubicBezTo>
                    <a:pt x="193539" y="132305"/>
                    <a:pt x="185443" y="134642"/>
                    <a:pt x="177447" y="133519"/>
                  </a:cubicBezTo>
                  <a:cubicBezTo>
                    <a:pt x="161771" y="133519"/>
                    <a:pt x="154482" y="127798"/>
                    <a:pt x="154482" y="116276"/>
                  </a:cubicBezTo>
                  <a:cubicBezTo>
                    <a:pt x="154482" y="104755"/>
                    <a:pt x="161693" y="98328"/>
                    <a:pt x="176741" y="98328"/>
                  </a:cubicBezTo>
                  <a:lnTo>
                    <a:pt x="204722" y="98328"/>
                  </a:lnTo>
                  <a:lnTo>
                    <a:pt x="204722" y="109849"/>
                  </a:lnTo>
                  <a:close/>
                  <a:moveTo>
                    <a:pt x="277222" y="56709"/>
                  </a:moveTo>
                  <a:cubicBezTo>
                    <a:pt x="286364" y="56271"/>
                    <a:pt x="295072" y="60640"/>
                    <a:pt x="300186" y="68231"/>
                  </a:cubicBezTo>
                  <a:lnTo>
                    <a:pt x="310218" y="58904"/>
                  </a:lnTo>
                  <a:cubicBezTo>
                    <a:pt x="302252" y="48981"/>
                    <a:pt x="289911" y="43617"/>
                    <a:pt x="277222" y="44561"/>
                  </a:cubicBezTo>
                  <a:cubicBezTo>
                    <a:pt x="252062" y="44561"/>
                    <a:pt x="232703" y="61804"/>
                    <a:pt x="232703" y="96212"/>
                  </a:cubicBezTo>
                  <a:cubicBezTo>
                    <a:pt x="232703" y="130619"/>
                    <a:pt x="252062" y="147862"/>
                    <a:pt x="277222" y="147862"/>
                  </a:cubicBezTo>
                  <a:cubicBezTo>
                    <a:pt x="290020" y="148544"/>
                    <a:pt x="302342" y="142924"/>
                    <a:pt x="310218" y="132814"/>
                  </a:cubicBezTo>
                  <a:lnTo>
                    <a:pt x="300186" y="123487"/>
                  </a:lnTo>
                  <a:cubicBezTo>
                    <a:pt x="294751" y="130703"/>
                    <a:pt x="286256" y="134965"/>
                    <a:pt x="277222" y="135009"/>
                  </a:cubicBezTo>
                  <a:cubicBezTo>
                    <a:pt x="268011" y="135786"/>
                    <a:pt x="259141" y="131336"/>
                    <a:pt x="254257" y="123487"/>
                  </a:cubicBezTo>
                  <a:cubicBezTo>
                    <a:pt x="245644" y="106572"/>
                    <a:pt x="245644" y="86557"/>
                    <a:pt x="254257" y="69642"/>
                  </a:cubicBezTo>
                  <a:cubicBezTo>
                    <a:pt x="258847" y="61332"/>
                    <a:pt x="267736" y="56327"/>
                    <a:pt x="277222" y="56709"/>
                  </a:cubicBezTo>
                  <a:lnTo>
                    <a:pt x="277222" y="56709"/>
                  </a:lnTo>
                  <a:close/>
                  <a:moveTo>
                    <a:pt x="402626" y="45188"/>
                  </a:moveTo>
                  <a:lnTo>
                    <a:pt x="383972" y="45188"/>
                  </a:lnTo>
                  <a:lnTo>
                    <a:pt x="339061" y="89706"/>
                  </a:lnTo>
                  <a:lnTo>
                    <a:pt x="339061" y="42"/>
                  </a:lnTo>
                  <a:lnTo>
                    <a:pt x="324718" y="42"/>
                  </a:lnTo>
                  <a:lnTo>
                    <a:pt x="324718" y="145746"/>
                  </a:lnTo>
                  <a:lnTo>
                    <a:pt x="339061" y="145746"/>
                  </a:lnTo>
                  <a:lnTo>
                    <a:pt x="339061" y="109144"/>
                  </a:lnTo>
                  <a:lnTo>
                    <a:pt x="357010" y="91195"/>
                  </a:lnTo>
                  <a:lnTo>
                    <a:pt x="390712" y="146060"/>
                  </a:lnTo>
                  <a:lnTo>
                    <a:pt x="408504" y="146060"/>
                  </a:lnTo>
                  <a:lnTo>
                    <a:pt x="366886" y="81477"/>
                  </a:lnTo>
                  <a:close/>
                  <a:moveTo>
                    <a:pt x="471520" y="40172"/>
                  </a:moveTo>
                  <a:cubicBezTo>
                    <a:pt x="459708" y="39563"/>
                    <a:pt x="448194" y="44008"/>
                    <a:pt x="439855" y="52399"/>
                  </a:cubicBezTo>
                  <a:cubicBezTo>
                    <a:pt x="430528" y="62431"/>
                    <a:pt x="427628" y="73952"/>
                    <a:pt x="427628" y="93312"/>
                  </a:cubicBezTo>
                  <a:cubicBezTo>
                    <a:pt x="427628" y="112671"/>
                    <a:pt x="429744" y="124192"/>
                    <a:pt x="439855" y="134225"/>
                  </a:cubicBezTo>
                  <a:cubicBezTo>
                    <a:pt x="457976" y="151344"/>
                    <a:pt x="486317" y="151344"/>
                    <a:pt x="504438" y="134225"/>
                  </a:cubicBezTo>
                  <a:cubicBezTo>
                    <a:pt x="513765" y="124192"/>
                    <a:pt x="516665" y="112671"/>
                    <a:pt x="516665" y="93312"/>
                  </a:cubicBezTo>
                  <a:cubicBezTo>
                    <a:pt x="516665" y="73952"/>
                    <a:pt x="514549" y="62431"/>
                    <a:pt x="504438" y="52399"/>
                  </a:cubicBezTo>
                  <a:cubicBezTo>
                    <a:pt x="496020" y="43730"/>
                    <a:pt x="484193" y="39250"/>
                    <a:pt x="472147" y="40172"/>
                  </a:cubicBezTo>
                  <a:lnTo>
                    <a:pt x="472147" y="40172"/>
                  </a:lnTo>
                  <a:close/>
                  <a:moveTo>
                    <a:pt x="483746" y="119176"/>
                  </a:moveTo>
                  <a:cubicBezTo>
                    <a:pt x="480455" y="122267"/>
                    <a:pt x="476018" y="123831"/>
                    <a:pt x="471520" y="123487"/>
                  </a:cubicBezTo>
                  <a:cubicBezTo>
                    <a:pt x="467076" y="123485"/>
                    <a:pt x="462757" y="121964"/>
                    <a:pt x="459293" y="119176"/>
                  </a:cubicBezTo>
                  <a:cubicBezTo>
                    <a:pt x="453571" y="113455"/>
                    <a:pt x="453571" y="104833"/>
                    <a:pt x="453571" y="93312"/>
                  </a:cubicBezTo>
                  <a:cubicBezTo>
                    <a:pt x="453571" y="81790"/>
                    <a:pt x="454276" y="73247"/>
                    <a:pt x="459293" y="68152"/>
                  </a:cubicBezTo>
                  <a:cubicBezTo>
                    <a:pt x="462522" y="64963"/>
                    <a:pt x="467005" y="63382"/>
                    <a:pt x="471520" y="63842"/>
                  </a:cubicBezTo>
                  <a:cubicBezTo>
                    <a:pt x="475987" y="63720"/>
                    <a:pt x="480345" y="65256"/>
                    <a:pt x="483746" y="68152"/>
                  </a:cubicBezTo>
                  <a:cubicBezTo>
                    <a:pt x="489468" y="73874"/>
                    <a:pt x="489468" y="82496"/>
                    <a:pt x="489468" y="93312"/>
                  </a:cubicBezTo>
                  <a:cubicBezTo>
                    <a:pt x="489468" y="104128"/>
                    <a:pt x="489468" y="113376"/>
                    <a:pt x="483746" y="119176"/>
                  </a:cubicBezTo>
                  <a:lnTo>
                    <a:pt x="483746" y="119176"/>
                  </a:lnTo>
                  <a:close/>
                  <a:moveTo>
                    <a:pt x="585637" y="40799"/>
                  </a:moveTo>
                  <a:lnTo>
                    <a:pt x="565259" y="105382"/>
                  </a:lnTo>
                  <a:lnTo>
                    <a:pt x="543705" y="40799"/>
                  </a:lnTo>
                  <a:lnTo>
                    <a:pt x="516430" y="40799"/>
                  </a:lnTo>
                  <a:lnTo>
                    <a:pt x="555227" y="145589"/>
                  </a:lnTo>
                  <a:lnTo>
                    <a:pt x="576075" y="145589"/>
                  </a:lnTo>
                  <a:lnTo>
                    <a:pt x="614088" y="40799"/>
                  </a:lnTo>
                  <a:lnTo>
                    <a:pt x="586108" y="40799"/>
                  </a:lnTo>
                  <a:close/>
                  <a:moveTo>
                    <a:pt x="657431" y="40093"/>
                  </a:moveTo>
                  <a:cubicBezTo>
                    <a:pt x="630156" y="40093"/>
                    <a:pt x="611502" y="59453"/>
                    <a:pt x="611502" y="93233"/>
                  </a:cubicBezTo>
                  <a:cubicBezTo>
                    <a:pt x="611502" y="135557"/>
                    <a:pt x="635015" y="147079"/>
                    <a:pt x="660331" y="147079"/>
                  </a:cubicBezTo>
                  <a:cubicBezTo>
                    <a:pt x="675239" y="147856"/>
                    <a:pt x="689676" y="141762"/>
                    <a:pt x="699520" y="130541"/>
                  </a:cubicBezTo>
                  <a:lnTo>
                    <a:pt x="683845" y="114865"/>
                  </a:lnTo>
                  <a:cubicBezTo>
                    <a:pt x="677974" y="121660"/>
                    <a:pt x="669298" y="125363"/>
                    <a:pt x="660331" y="124898"/>
                  </a:cubicBezTo>
                  <a:cubicBezTo>
                    <a:pt x="648637" y="125866"/>
                    <a:pt x="638378" y="117174"/>
                    <a:pt x="637414" y="105483"/>
                  </a:cubicBezTo>
                  <a:cubicBezTo>
                    <a:pt x="637390" y="105267"/>
                    <a:pt x="637374" y="105050"/>
                    <a:pt x="637367" y="104833"/>
                  </a:cubicBezTo>
                  <a:lnTo>
                    <a:pt x="637367" y="101228"/>
                  </a:lnTo>
                  <a:lnTo>
                    <a:pt x="702655" y="101228"/>
                  </a:lnTo>
                  <a:lnTo>
                    <a:pt x="702655" y="89706"/>
                  </a:lnTo>
                  <a:cubicBezTo>
                    <a:pt x="703360" y="61020"/>
                    <a:pt x="686980" y="39466"/>
                    <a:pt x="657431" y="40172"/>
                  </a:cubicBezTo>
                  <a:lnTo>
                    <a:pt x="657431" y="40172"/>
                  </a:lnTo>
                  <a:close/>
                  <a:moveTo>
                    <a:pt x="637367" y="83906"/>
                  </a:moveTo>
                  <a:cubicBezTo>
                    <a:pt x="637367" y="79969"/>
                    <a:pt x="638088" y="76065"/>
                    <a:pt x="639483" y="72385"/>
                  </a:cubicBezTo>
                  <a:cubicBezTo>
                    <a:pt x="644248" y="62863"/>
                    <a:pt x="655824" y="59003"/>
                    <a:pt x="665347" y="63763"/>
                  </a:cubicBezTo>
                  <a:cubicBezTo>
                    <a:pt x="669047" y="65669"/>
                    <a:pt x="672064" y="68683"/>
                    <a:pt x="673969" y="72385"/>
                  </a:cubicBezTo>
                  <a:cubicBezTo>
                    <a:pt x="675427" y="76047"/>
                    <a:pt x="676148" y="79964"/>
                    <a:pt x="676085" y="83906"/>
                  </a:cubicBezTo>
                  <a:lnTo>
                    <a:pt x="637288" y="83906"/>
                  </a:lnTo>
                  <a:close/>
                  <a:moveTo>
                    <a:pt x="741452" y="50909"/>
                  </a:moveTo>
                  <a:lnTo>
                    <a:pt x="741452" y="40955"/>
                  </a:lnTo>
                  <a:lnTo>
                    <a:pt x="715587" y="40955"/>
                  </a:lnTo>
                  <a:lnTo>
                    <a:pt x="715587" y="145746"/>
                  </a:lnTo>
                  <a:lnTo>
                    <a:pt x="741452" y="145746"/>
                  </a:lnTo>
                  <a:lnTo>
                    <a:pt x="741452" y="82574"/>
                  </a:lnTo>
                  <a:cubicBezTo>
                    <a:pt x="740668" y="73189"/>
                    <a:pt x="747213" y="64772"/>
                    <a:pt x="756500" y="63215"/>
                  </a:cubicBezTo>
                  <a:lnTo>
                    <a:pt x="757911" y="63215"/>
                  </a:lnTo>
                  <a:cubicBezTo>
                    <a:pt x="763186" y="63219"/>
                    <a:pt x="768187" y="65575"/>
                    <a:pt x="771549" y="69642"/>
                  </a:cubicBezTo>
                  <a:lnTo>
                    <a:pt x="791614" y="49577"/>
                  </a:lnTo>
                  <a:cubicBezTo>
                    <a:pt x="785155" y="43108"/>
                    <a:pt x="776377" y="39494"/>
                    <a:pt x="767238" y="39545"/>
                  </a:cubicBezTo>
                  <a:cubicBezTo>
                    <a:pt x="757465" y="39966"/>
                    <a:pt x="748224" y="44085"/>
                    <a:pt x="741374" y="51066"/>
                  </a:cubicBezTo>
                  <a:lnTo>
                    <a:pt x="741374" y="51066"/>
                  </a:lnTo>
                  <a:close/>
                  <a:moveTo>
                    <a:pt x="801019" y="30061"/>
                  </a:moveTo>
                  <a:lnTo>
                    <a:pt x="801019" y="145746"/>
                  </a:lnTo>
                  <a:lnTo>
                    <a:pt x="826884" y="145746"/>
                  </a:lnTo>
                  <a:lnTo>
                    <a:pt x="826884" y="63215"/>
                  </a:lnTo>
                  <a:lnTo>
                    <a:pt x="846243" y="63215"/>
                  </a:lnTo>
                  <a:lnTo>
                    <a:pt x="846243" y="43072"/>
                  </a:lnTo>
                  <a:lnTo>
                    <a:pt x="826884" y="43072"/>
                  </a:lnTo>
                  <a:lnTo>
                    <a:pt x="826884" y="31628"/>
                  </a:lnTo>
                  <a:cubicBezTo>
                    <a:pt x="826053" y="27380"/>
                    <a:pt x="828827" y="23263"/>
                    <a:pt x="833075" y="22432"/>
                  </a:cubicBezTo>
                  <a:cubicBezTo>
                    <a:pt x="833412" y="22367"/>
                    <a:pt x="833749" y="22323"/>
                    <a:pt x="834094" y="22302"/>
                  </a:cubicBezTo>
                  <a:lnTo>
                    <a:pt x="846321" y="22302"/>
                  </a:lnTo>
                  <a:lnTo>
                    <a:pt x="846321" y="42"/>
                  </a:lnTo>
                  <a:lnTo>
                    <a:pt x="831743" y="42"/>
                  </a:lnTo>
                  <a:cubicBezTo>
                    <a:pt x="815950" y="-807"/>
                    <a:pt x="802422" y="11221"/>
                    <a:pt x="801411" y="27004"/>
                  </a:cubicBezTo>
                  <a:lnTo>
                    <a:pt x="801411" y="30139"/>
                  </a:lnTo>
                  <a:lnTo>
                    <a:pt x="801411" y="30139"/>
                  </a:lnTo>
                  <a:close/>
                  <a:moveTo>
                    <a:pt x="953934" y="39388"/>
                  </a:moveTo>
                  <a:cubicBezTo>
                    <a:pt x="941809" y="38861"/>
                    <a:pt x="930052" y="43572"/>
                    <a:pt x="921642" y="52320"/>
                  </a:cubicBezTo>
                  <a:cubicBezTo>
                    <a:pt x="912629" y="62431"/>
                    <a:pt x="910121" y="74031"/>
                    <a:pt x="910121" y="93312"/>
                  </a:cubicBezTo>
                  <a:cubicBezTo>
                    <a:pt x="910121" y="112593"/>
                    <a:pt x="912237" y="124192"/>
                    <a:pt x="922347" y="134225"/>
                  </a:cubicBezTo>
                  <a:cubicBezTo>
                    <a:pt x="940468" y="151344"/>
                    <a:pt x="968810" y="151344"/>
                    <a:pt x="986931" y="134225"/>
                  </a:cubicBezTo>
                  <a:cubicBezTo>
                    <a:pt x="996258" y="124192"/>
                    <a:pt x="999158" y="112671"/>
                    <a:pt x="999158" y="93312"/>
                  </a:cubicBezTo>
                  <a:cubicBezTo>
                    <a:pt x="999158" y="73952"/>
                    <a:pt x="997041" y="62431"/>
                    <a:pt x="986931" y="52399"/>
                  </a:cubicBezTo>
                  <a:cubicBezTo>
                    <a:pt x="978411" y="43816"/>
                    <a:pt x="966725" y="39136"/>
                    <a:pt x="954639" y="39466"/>
                  </a:cubicBezTo>
                  <a:lnTo>
                    <a:pt x="954639" y="39466"/>
                  </a:lnTo>
                  <a:close/>
                  <a:moveTo>
                    <a:pt x="966160" y="118392"/>
                  </a:moveTo>
                  <a:cubicBezTo>
                    <a:pt x="962869" y="121483"/>
                    <a:pt x="958433" y="123047"/>
                    <a:pt x="953934" y="122703"/>
                  </a:cubicBezTo>
                  <a:cubicBezTo>
                    <a:pt x="949490" y="122702"/>
                    <a:pt x="945171" y="121180"/>
                    <a:pt x="941707" y="118392"/>
                  </a:cubicBezTo>
                  <a:cubicBezTo>
                    <a:pt x="935985" y="112671"/>
                    <a:pt x="935985" y="104049"/>
                    <a:pt x="935985" y="92528"/>
                  </a:cubicBezTo>
                  <a:cubicBezTo>
                    <a:pt x="935985" y="81006"/>
                    <a:pt x="936691" y="72463"/>
                    <a:pt x="941707" y="67369"/>
                  </a:cubicBezTo>
                  <a:cubicBezTo>
                    <a:pt x="944936" y="64179"/>
                    <a:pt x="949419" y="62599"/>
                    <a:pt x="953934" y="63058"/>
                  </a:cubicBezTo>
                  <a:cubicBezTo>
                    <a:pt x="958401" y="62936"/>
                    <a:pt x="962759" y="64472"/>
                    <a:pt x="966160" y="67369"/>
                  </a:cubicBezTo>
                  <a:cubicBezTo>
                    <a:pt x="971882" y="73090"/>
                    <a:pt x="971882" y="81712"/>
                    <a:pt x="971882" y="92528"/>
                  </a:cubicBezTo>
                  <a:cubicBezTo>
                    <a:pt x="971882" y="103344"/>
                    <a:pt x="971882" y="113376"/>
                    <a:pt x="966160" y="118392"/>
                  </a:cubicBezTo>
                  <a:lnTo>
                    <a:pt x="966160" y="118392"/>
                  </a:lnTo>
                  <a:close/>
                  <a:moveTo>
                    <a:pt x="1121975" y="40877"/>
                  </a:moveTo>
                  <a:lnTo>
                    <a:pt x="1106065" y="105382"/>
                  </a:lnTo>
                  <a:lnTo>
                    <a:pt x="1084511" y="40799"/>
                  </a:lnTo>
                  <a:lnTo>
                    <a:pt x="1065151" y="40799"/>
                  </a:lnTo>
                  <a:lnTo>
                    <a:pt x="1043362" y="105382"/>
                  </a:lnTo>
                  <a:lnTo>
                    <a:pt x="1026825" y="40799"/>
                  </a:lnTo>
                  <a:lnTo>
                    <a:pt x="999549" y="40799"/>
                  </a:lnTo>
                  <a:lnTo>
                    <a:pt x="1031841" y="145589"/>
                  </a:lnTo>
                  <a:lnTo>
                    <a:pt x="1053395" y="145589"/>
                  </a:lnTo>
                  <a:lnTo>
                    <a:pt x="1074714" y="79674"/>
                  </a:lnTo>
                  <a:lnTo>
                    <a:pt x="1096267" y="145746"/>
                  </a:lnTo>
                  <a:lnTo>
                    <a:pt x="1117821" y="145746"/>
                  </a:lnTo>
                  <a:lnTo>
                    <a:pt x="1150113" y="40955"/>
                  </a:lnTo>
                  <a:lnTo>
                    <a:pt x="1122132" y="40955"/>
                  </a:lnTo>
                  <a:close/>
                  <a:moveTo>
                    <a:pt x="885040" y="114082"/>
                  </a:moveTo>
                  <a:lnTo>
                    <a:pt x="885040" y="42"/>
                  </a:lnTo>
                  <a:lnTo>
                    <a:pt x="859175" y="42"/>
                  </a:lnTo>
                  <a:lnTo>
                    <a:pt x="859175" y="115571"/>
                  </a:lnTo>
                  <a:cubicBezTo>
                    <a:pt x="858423" y="131478"/>
                    <a:pt x="870704" y="144985"/>
                    <a:pt x="886607" y="145746"/>
                  </a:cubicBezTo>
                  <a:lnTo>
                    <a:pt x="904556" y="145746"/>
                  </a:lnTo>
                  <a:lnTo>
                    <a:pt x="904556" y="123487"/>
                  </a:lnTo>
                  <a:lnTo>
                    <a:pt x="894445" y="123487"/>
                  </a:lnTo>
                  <a:cubicBezTo>
                    <a:pt x="890197" y="124318"/>
                    <a:pt x="886082" y="121547"/>
                    <a:pt x="885251" y="117299"/>
                  </a:cubicBezTo>
                  <a:cubicBezTo>
                    <a:pt x="885181" y="116961"/>
                    <a:pt x="885142" y="116620"/>
                    <a:pt x="885118" y="116276"/>
                  </a:cubicBezTo>
                  <a:lnTo>
                    <a:pt x="885118" y="114160"/>
                  </a:lnTo>
                  <a:lnTo>
                    <a:pt x="885118" y="114160"/>
                  </a:lnTo>
                  <a:close/>
                  <a:moveTo>
                    <a:pt x="123680" y="61020"/>
                  </a:moveTo>
                  <a:lnTo>
                    <a:pt x="137318" y="47382"/>
                  </a:lnTo>
                  <a:lnTo>
                    <a:pt x="109337" y="47382"/>
                  </a:lnTo>
                  <a:lnTo>
                    <a:pt x="109337" y="14385"/>
                  </a:lnTo>
                  <a:lnTo>
                    <a:pt x="94994" y="14385"/>
                  </a:lnTo>
                  <a:lnTo>
                    <a:pt x="94994" y="118471"/>
                  </a:lnTo>
                  <a:cubicBezTo>
                    <a:pt x="93293" y="131345"/>
                    <a:pt x="102350" y="143161"/>
                    <a:pt x="115224" y="144861"/>
                  </a:cubicBezTo>
                  <a:cubicBezTo>
                    <a:pt x="115898" y="144951"/>
                    <a:pt x="116574" y="145010"/>
                    <a:pt x="117253" y="145041"/>
                  </a:cubicBezTo>
                  <a:lnTo>
                    <a:pt x="131596" y="145041"/>
                  </a:lnTo>
                  <a:lnTo>
                    <a:pt x="131596" y="132109"/>
                  </a:lnTo>
                  <a:lnTo>
                    <a:pt x="123758" y="132109"/>
                  </a:lnTo>
                  <a:cubicBezTo>
                    <a:pt x="117004" y="132855"/>
                    <a:pt x="110922" y="127986"/>
                    <a:pt x="110175" y="121231"/>
                  </a:cubicBezTo>
                  <a:cubicBezTo>
                    <a:pt x="110151" y="121017"/>
                    <a:pt x="110133" y="120802"/>
                    <a:pt x="110121" y="120587"/>
                  </a:cubicBezTo>
                  <a:lnTo>
                    <a:pt x="110121" y="60315"/>
                  </a:lnTo>
                  <a:lnTo>
                    <a:pt x="123758" y="61020"/>
                  </a:lnTo>
                  <a:lnTo>
                    <a:pt x="123758" y="61020"/>
                  </a:lnTo>
                  <a:close/>
                </a:path>
              </a:pathLst>
            </a:custGeom>
            <a:grpFill/>
            <a:ln w="781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0" name="Freeform: Shape 38">
              <a:extLst>
                <a:ext uri="{FF2B5EF4-FFF2-40B4-BE49-F238E27FC236}">
                  <a16:creationId xmlns:a16="http://schemas.microsoft.com/office/drawing/2014/main" id="{0E269E33-F641-EB45-DA4F-7D8248502ABF}"/>
                </a:ext>
              </a:extLst>
            </p:cNvPr>
            <p:cNvSpPr/>
            <p:nvPr/>
          </p:nvSpPr>
          <p:spPr>
            <a:xfrm>
              <a:off x="20712162" y="3247286"/>
              <a:ext cx="223219" cy="99069"/>
            </a:xfrm>
            <a:custGeom>
              <a:avLst/>
              <a:gdLst>
                <a:gd name="connsiteX0" fmla="*/ 198060 w 223219"/>
                <a:gd name="connsiteY0" fmla="*/ 73910 h 99069"/>
                <a:gd name="connsiteX1" fmla="*/ 198060 w 223219"/>
                <a:gd name="connsiteY1" fmla="*/ 0 h 99069"/>
                <a:gd name="connsiteX2" fmla="*/ 223219 w 223219"/>
                <a:gd name="connsiteY2" fmla="*/ 0 h 99069"/>
                <a:gd name="connsiteX3" fmla="*/ 223219 w 223219"/>
                <a:gd name="connsiteY3" fmla="*/ 99069 h 99069"/>
                <a:gd name="connsiteX4" fmla="*/ 0 w 223219"/>
                <a:gd name="connsiteY4" fmla="*/ 99069 h 99069"/>
                <a:gd name="connsiteX5" fmla="*/ 0 w 223219"/>
                <a:gd name="connsiteY5" fmla="*/ 0 h 99069"/>
                <a:gd name="connsiteX6" fmla="*/ 24375 w 223219"/>
                <a:gd name="connsiteY6" fmla="*/ 0 h 99069"/>
                <a:gd name="connsiteX7" fmla="*/ 24375 w 223219"/>
                <a:gd name="connsiteY7" fmla="*/ 73910 h 99069"/>
                <a:gd name="connsiteX8" fmla="*/ 198060 w 223219"/>
                <a:gd name="connsiteY8" fmla="*/ 73910 h 9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19" h="99069">
                  <a:moveTo>
                    <a:pt x="198060" y="73910"/>
                  </a:moveTo>
                  <a:lnTo>
                    <a:pt x="198060" y="0"/>
                  </a:lnTo>
                  <a:lnTo>
                    <a:pt x="223219" y="0"/>
                  </a:lnTo>
                  <a:lnTo>
                    <a:pt x="223219" y="99069"/>
                  </a:lnTo>
                  <a:lnTo>
                    <a:pt x="0" y="99069"/>
                  </a:lnTo>
                  <a:lnTo>
                    <a:pt x="0" y="0"/>
                  </a:lnTo>
                  <a:lnTo>
                    <a:pt x="24375" y="0"/>
                  </a:lnTo>
                  <a:lnTo>
                    <a:pt x="24375" y="73910"/>
                  </a:lnTo>
                  <a:lnTo>
                    <a:pt x="198060" y="73910"/>
                  </a:lnTo>
                  <a:close/>
                </a:path>
              </a:pathLst>
            </a:custGeom>
            <a:grpFill/>
            <a:ln w="781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1" name="Freeform: Shape 39">
              <a:extLst>
                <a:ext uri="{FF2B5EF4-FFF2-40B4-BE49-F238E27FC236}">
                  <a16:creationId xmlns:a16="http://schemas.microsoft.com/office/drawing/2014/main" id="{5D65EFA9-4462-F2D0-42CD-DBE4CA4F7108}"/>
                </a:ext>
              </a:extLst>
            </p:cNvPr>
            <p:cNvSpPr/>
            <p:nvPr/>
          </p:nvSpPr>
          <p:spPr>
            <a:xfrm>
              <a:off x="20761610" y="3067808"/>
              <a:ext cx="185206" cy="229020"/>
            </a:xfrm>
            <a:custGeom>
              <a:avLst/>
              <a:gdLst>
                <a:gd name="connsiteX0" fmla="*/ 2195 w 185206"/>
                <a:gd name="connsiteY0" fmla="*/ 172274 h 229019"/>
                <a:gd name="connsiteX1" fmla="*/ 123523 w 185206"/>
                <a:gd name="connsiteY1" fmla="*/ 198139 h 229019"/>
                <a:gd name="connsiteX2" fmla="*/ 128539 w 185206"/>
                <a:gd name="connsiteY2" fmla="*/ 173763 h 229019"/>
                <a:gd name="connsiteX3" fmla="*/ 7367 w 185206"/>
                <a:gd name="connsiteY3" fmla="*/ 147899 h 229019"/>
                <a:gd name="connsiteX4" fmla="*/ 18732 w 185206"/>
                <a:gd name="connsiteY4" fmla="*/ 114118 h 229019"/>
                <a:gd name="connsiteX5" fmla="*/ 131439 w 185206"/>
                <a:gd name="connsiteY5" fmla="*/ 166552 h 229019"/>
                <a:gd name="connsiteX6" fmla="*/ 142177 w 185206"/>
                <a:gd name="connsiteY6" fmla="*/ 144293 h 229019"/>
                <a:gd name="connsiteX7" fmla="*/ 29470 w 185206"/>
                <a:gd name="connsiteY7" fmla="*/ 91937 h 229019"/>
                <a:gd name="connsiteX8" fmla="*/ 49613 w 185206"/>
                <a:gd name="connsiteY8" fmla="*/ 58862 h 229019"/>
                <a:gd name="connsiteX9" fmla="*/ 145077 w 185206"/>
                <a:gd name="connsiteY9" fmla="*/ 138572 h 229019"/>
                <a:gd name="connsiteX10" fmla="*/ 160752 w 185206"/>
                <a:gd name="connsiteY10" fmla="*/ 119212 h 229019"/>
                <a:gd name="connsiteX11" fmla="*/ 65367 w 185206"/>
                <a:gd name="connsiteY11" fmla="*/ 39737 h 229019"/>
                <a:gd name="connsiteX12" fmla="*/ 111375 w 185206"/>
                <a:gd name="connsiteY12" fmla="*/ 0 h 229019"/>
                <a:gd name="connsiteX13" fmla="*/ 91232 w 185206"/>
                <a:gd name="connsiteY13" fmla="*/ 15127 h 229019"/>
                <a:gd name="connsiteX14" fmla="*/ 165142 w 185206"/>
                <a:gd name="connsiteY14" fmla="*/ 114902 h 229019"/>
                <a:gd name="connsiteX15" fmla="*/ 185206 w 185206"/>
                <a:gd name="connsiteY15" fmla="*/ 99853 h 229019"/>
                <a:gd name="connsiteX16" fmla="*/ 0 w 185206"/>
                <a:gd name="connsiteY16" fmla="*/ 229019 h 229019"/>
                <a:gd name="connsiteX17" fmla="*/ 124228 w 185206"/>
                <a:gd name="connsiteY17" fmla="*/ 229019 h 229019"/>
                <a:gd name="connsiteX18" fmla="*/ 124228 w 185206"/>
                <a:gd name="connsiteY18" fmla="*/ 203860 h 229019"/>
                <a:gd name="connsiteX19" fmla="*/ 0 w 185206"/>
                <a:gd name="connsiteY19" fmla="*/ 203860 h 229019"/>
                <a:gd name="connsiteX20" fmla="*/ 0 w 185206"/>
                <a:gd name="connsiteY20" fmla="*/ 229019 h 2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206" h="229019">
                  <a:moveTo>
                    <a:pt x="2195" y="172274"/>
                  </a:moveTo>
                  <a:lnTo>
                    <a:pt x="123523" y="198139"/>
                  </a:lnTo>
                  <a:lnTo>
                    <a:pt x="128539" y="173763"/>
                  </a:lnTo>
                  <a:lnTo>
                    <a:pt x="7367" y="147899"/>
                  </a:lnTo>
                  <a:close/>
                  <a:moveTo>
                    <a:pt x="18732" y="114118"/>
                  </a:moveTo>
                  <a:lnTo>
                    <a:pt x="131439" y="166552"/>
                  </a:lnTo>
                  <a:lnTo>
                    <a:pt x="142177" y="144293"/>
                  </a:lnTo>
                  <a:lnTo>
                    <a:pt x="29470" y="91937"/>
                  </a:lnTo>
                  <a:close/>
                  <a:moveTo>
                    <a:pt x="49613" y="58862"/>
                  </a:moveTo>
                  <a:lnTo>
                    <a:pt x="145077" y="138572"/>
                  </a:lnTo>
                  <a:lnTo>
                    <a:pt x="160752" y="119212"/>
                  </a:lnTo>
                  <a:lnTo>
                    <a:pt x="65367" y="39737"/>
                  </a:lnTo>
                  <a:close/>
                  <a:moveTo>
                    <a:pt x="111375" y="0"/>
                  </a:moveTo>
                  <a:lnTo>
                    <a:pt x="91232" y="15127"/>
                  </a:lnTo>
                  <a:lnTo>
                    <a:pt x="165142" y="114902"/>
                  </a:lnTo>
                  <a:lnTo>
                    <a:pt x="185206" y="99853"/>
                  </a:lnTo>
                  <a:close/>
                  <a:moveTo>
                    <a:pt x="0" y="229019"/>
                  </a:moveTo>
                  <a:lnTo>
                    <a:pt x="124228" y="229019"/>
                  </a:lnTo>
                  <a:lnTo>
                    <a:pt x="124228" y="203860"/>
                  </a:lnTo>
                  <a:lnTo>
                    <a:pt x="0" y="203860"/>
                  </a:lnTo>
                  <a:lnTo>
                    <a:pt x="0" y="229019"/>
                  </a:lnTo>
                  <a:close/>
                </a:path>
              </a:pathLst>
            </a:custGeom>
            <a:grpFill/>
            <a:ln w="781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62" name="Title 1">
            <a:extLst>
              <a:ext uri="{FF2B5EF4-FFF2-40B4-BE49-F238E27FC236}">
                <a16:creationId xmlns:a16="http://schemas.microsoft.com/office/drawing/2014/main" id="{83B24F01-1BF9-620D-7DB0-2207F9C74C25}"/>
              </a:ext>
            </a:extLst>
          </p:cNvPr>
          <p:cNvSpPr>
            <a:spLocks noGrp="1"/>
          </p:cNvSpPr>
          <p:nvPr>
            <p:ph type="title"/>
          </p:nvPr>
        </p:nvSpPr>
        <p:spPr>
          <a:xfrm>
            <a:off x="609600" y="3017520"/>
            <a:ext cx="4390434" cy="822960"/>
          </a:xfrm>
        </p:spPr>
        <p:txBody>
          <a:bodyPr>
            <a:normAutofit/>
          </a:bodyPr>
          <a:lstStyle/>
          <a:p>
            <a:r>
              <a:rPr lang="en-US"/>
              <a:t>.NET Momentum</a:t>
            </a:r>
          </a:p>
        </p:txBody>
      </p:sp>
    </p:spTree>
    <p:extLst>
      <p:ext uri="{BB962C8B-B14F-4D97-AF65-F5344CB8AC3E}">
        <p14:creationId xmlns:p14="http://schemas.microsoft.com/office/powerpoint/2010/main" val="36638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42" presetClass="path" presetSubtype="0" accel="50000" decel="50000" fill="hold" grpId="1" nodeType="withEffect">
                                  <p:stCondLst>
                                    <p:cond delay="0"/>
                                  </p:stCondLst>
                                  <p:childTnLst>
                                    <p:animMotion origin="layout" path="M 4.16667E-6 0 L 4.16667E-6 0.06366 " pathEditMode="relative" rAng="0" ptsTypes="AA">
                                      <p:cBhvr>
                                        <p:cTn id="9" dur="500" spd="-100000" fill="hold"/>
                                        <p:tgtEl>
                                          <p:spTgt spid="62"/>
                                        </p:tgtEl>
                                        <p:attrNameLst>
                                          <p:attrName>ppt_x</p:attrName>
                                          <p:attrName>ppt_y</p:attrName>
                                        </p:attrNameLst>
                                      </p:cBhvr>
                                      <p:rCtr x="0" y="317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accel="50000" decel="50000" fill="hold" grpId="1" nodeType="withEffect">
                                  <p:stCondLst>
                                    <p:cond delay="0"/>
                                  </p:stCondLst>
                                  <p:childTnLst>
                                    <p:animMotion origin="layout" path="M 1.11022E-16 -4.81481E-6 L 1.11022E-16 0.06366 " pathEditMode="relative" rAng="0" ptsTypes="AA">
                                      <p:cBhvr>
                                        <p:cTn id="15" dur="500" spd="-100000" fill="hold"/>
                                        <p:tgtEl>
                                          <p:spTgt spid="5"/>
                                        </p:tgtEl>
                                        <p:attrNameLst>
                                          <p:attrName>ppt_x</p:attrName>
                                          <p:attrName>ppt_y</p:attrName>
                                        </p:attrNameLst>
                                      </p:cBhvr>
                                      <p:rCtr x="0" y="3171"/>
                                    </p:animMotion>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42" presetClass="path" presetSubtype="0" accel="50000" decel="50000" fill="hold" grpId="1" nodeType="withEffect">
                                  <p:stCondLst>
                                    <p:cond delay="0"/>
                                  </p:stCondLst>
                                  <p:childTnLst>
                                    <p:animMotion origin="layout" path="M -6.25E-7 -1.48148E-6 L -6.25E-7 0.06366 " pathEditMode="relative" rAng="0" ptsTypes="AA">
                                      <p:cBhvr>
                                        <p:cTn id="20" dur="500" spd="-100000" fill="hold"/>
                                        <p:tgtEl>
                                          <p:spTgt spid="3"/>
                                        </p:tgtEl>
                                        <p:attrNameLst>
                                          <p:attrName>ppt_x</p:attrName>
                                          <p:attrName>ppt_y</p:attrName>
                                        </p:attrNameLst>
                                      </p:cBhvr>
                                      <p:rCtr x="0" y="3171"/>
                                    </p:animMotion>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42" presetClass="path" presetSubtype="0" accel="50000" decel="50000" fill="hold" grpId="1" nodeType="withEffect">
                                  <p:stCondLst>
                                    <p:cond delay="0"/>
                                  </p:stCondLst>
                                  <p:childTnLst>
                                    <p:animMotion origin="layout" path="M 1.11022E-16 -3.33333E-6 L 1.11022E-16 0.06366 " pathEditMode="relative" rAng="0" ptsTypes="AA">
                                      <p:cBhvr>
                                        <p:cTn id="26" dur="500" spd="-100000" fill="hold"/>
                                        <p:tgtEl>
                                          <p:spTgt spid="7"/>
                                        </p:tgtEl>
                                        <p:attrNameLst>
                                          <p:attrName>ppt_x</p:attrName>
                                          <p:attrName>ppt_y</p:attrName>
                                        </p:attrNameLst>
                                      </p:cBhvr>
                                      <p:rCtr x="0" y="3171"/>
                                    </p:animMotion>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42" presetClass="path" presetSubtype="0" accel="50000" decel="50000" fill="hold" grpId="1" nodeType="withEffect">
                                  <p:stCondLst>
                                    <p:cond delay="0"/>
                                  </p:stCondLst>
                                  <p:childTnLst>
                                    <p:animMotion origin="layout" path="M -6.25E-7 3.7037E-6 L -6.25E-7 0.06365 " pathEditMode="relative" rAng="0" ptsTypes="AA">
                                      <p:cBhvr>
                                        <p:cTn id="31" dur="500" spd="-100000" fill="hold"/>
                                        <p:tgtEl>
                                          <p:spTgt spid="6"/>
                                        </p:tgtEl>
                                        <p:attrNameLst>
                                          <p:attrName>ppt_x</p:attrName>
                                          <p:attrName>ppt_y</p:attrName>
                                        </p:attrNameLst>
                                      </p:cBhvr>
                                      <p:rCtr x="0" y="3171"/>
                                    </p:animMotion>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42" presetClass="path" presetSubtype="0" accel="50000" decel="50000" fill="hold" grpId="1" nodeType="withEffect">
                                  <p:stCondLst>
                                    <p:cond delay="0"/>
                                  </p:stCondLst>
                                  <p:childTnLst>
                                    <p:animMotion origin="layout" path="M 1.11022E-16 1.48148E-6 L 1.11022E-16 0.06366 " pathEditMode="relative" rAng="0" ptsTypes="AA">
                                      <p:cBhvr>
                                        <p:cTn id="37" dur="500" spd="-100000" fill="hold"/>
                                        <p:tgtEl>
                                          <p:spTgt spid="57"/>
                                        </p:tgtEl>
                                        <p:attrNameLst>
                                          <p:attrName>ppt_x</p:attrName>
                                          <p:attrName>ppt_y</p:attrName>
                                        </p:attrNameLst>
                                      </p:cBhvr>
                                      <p:rCtr x="0" y="3171"/>
                                    </p:animMotion>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42" presetClass="path" presetSubtype="0" accel="50000" decel="50000" fill="hold" grpId="1" nodeType="withEffect">
                                  <p:stCondLst>
                                    <p:cond delay="0"/>
                                  </p:stCondLst>
                                  <p:childTnLst>
                                    <p:animMotion origin="layout" path="M -4.58333E-6 -7.40741E-7 L -4.58333E-6 0.06366 " pathEditMode="relative" rAng="0" ptsTypes="AA">
                                      <p:cBhvr>
                                        <p:cTn id="42" dur="500" spd="-100000" fill="hold"/>
                                        <p:tgtEl>
                                          <p:spTgt spid="56"/>
                                        </p:tgtEl>
                                        <p:attrNameLst>
                                          <p:attrName>ppt_x</p:attrName>
                                          <p:attrName>ppt_y</p:attrName>
                                        </p:attrNameLst>
                                      </p:cBhvr>
                                      <p:rCtr x="0" y="3171"/>
                                    </p:animMotion>
                                  </p:childTnLst>
                                </p:cTn>
                              </p:par>
                              <p:par>
                                <p:cTn id="43" presetID="10"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42" presetClass="path" presetSubtype="0" accel="50000" decel="50000" fill="hold" nodeType="withEffect">
                                  <p:stCondLst>
                                    <p:cond delay="0"/>
                                  </p:stCondLst>
                                  <p:childTnLst>
                                    <p:animMotion origin="layout" path="M 2.29167E-6 -2.59259E-6 L 2.29167E-6 0.06366 " pathEditMode="relative" rAng="0" ptsTypes="AA">
                                      <p:cBhvr>
                                        <p:cTn id="47" dur="500" spd="-100000" fill="hold"/>
                                        <p:tgtEl>
                                          <p:spTgt spid="58"/>
                                        </p:tgtEl>
                                        <p:attrNameLst>
                                          <p:attrName>ppt_x</p:attrName>
                                          <p:attrName>ppt_y</p:attrName>
                                        </p:attrNameLst>
                                      </p:cBhvr>
                                      <p:rCtr x="0" y="3171"/>
                                    </p:animMotion>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42" presetClass="path" presetSubtype="0" accel="50000" decel="50000" fill="hold" grpId="1" nodeType="withEffect">
                                  <p:stCondLst>
                                    <p:cond delay="0"/>
                                  </p:stCondLst>
                                  <p:childTnLst>
                                    <p:animMotion origin="layout" path="M 1.11022E-16 3.7037E-7 L 1.11022E-16 0.06366 " pathEditMode="relative" rAng="0" ptsTypes="AA">
                                      <p:cBhvr>
                                        <p:cTn id="53" dur="500" spd="-100000" fill="hold"/>
                                        <p:tgtEl>
                                          <p:spTgt spid="12"/>
                                        </p:tgtEl>
                                        <p:attrNameLst>
                                          <p:attrName>ppt_x</p:attrName>
                                          <p:attrName>ppt_y</p:attrName>
                                        </p:attrNameLst>
                                      </p:cBhvr>
                                      <p:rCtr x="0" y="3171"/>
                                    </p:animMotion>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42" presetClass="path" presetSubtype="0" accel="50000" decel="50000" fill="hold" grpId="1" nodeType="withEffect">
                                  <p:stCondLst>
                                    <p:cond delay="0"/>
                                  </p:stCondLst>
                                  <p:childTnLst>
                                    <p:animMotion origin="layout" path="M -6.25E-7 2.22222E-6 L -6.25E-7 0.06366 " pathEditMode="relative" rAng="0" ptsTypes="AA">
                                      <p:cBhvr>
                                        <p:cTn id="58" dur="500" spd="-100000" fill="hold"/>
                                        <p:tgtEl>
                                          <p:spTgt spid="11"/>
                                        </p:tgtEl>
                                        <p:attrNameLst>
                                          <p:attrName>ppt_x</p:attrName>
                                          <p:attrName>ppt_y</p:attrName>
                                        </p:attrNameLst>
                                      </p:cBhvr>
                                      <p:rCtr x="0" y="3171"/>
                                    </p:animMotion>
                                  </p:childTnLst>
                                </p:cTn>
                              </p:par>
                              <p:par>
                                <p:cTn id="59" presetID="10"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42" presetClass="path" presetSubtype="0" accel="50000" decel="50000" fill="hold" nodeType="withEffect">
                                  <p:stCondLst>
                                    <p:cond delay="0"/>
                                  </p:stCondLst>
                                  <p:childTnLst>
                                    <p:animMotion origin="layout" path="M 1.11022E-16 3.7037E-7 L 1.11022E-16 0.06366 " pathEditMode="relative" rAng="0" ptsTypes="AA">
                                      <p:cBhvr>
                                        <p:cTn id="63" dur="500" spd="-100000" fill="hold"/>
                                        <p:tgtEl>
                                          <p:spTgt spid="13"/>
                                        </p:tgtEl>
                                        <p:attrNameLst>
                                          <p:attrName>ppt_x</p:attrName>
                                          <p:attrName>ppt_y</p:attrName>
                                        </p:attrNameLst>
                                      </p:cBhvr>
                                      <p:rCtr x="0" y="3171"/>
                                    </p:animMotion>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42" presetClass="path" presetSubtype="0" accel="50000" decel="50000" fill="hold" grpId="1" nodeType="withEffect">
                                  <p:stCondLst>
                                    <p:cond delay="0"/>
                                  </p:stCondLst>
                                  <p:childTnLst>
                                    <p:animMotion origin="layout" path="M 1.11022E-16 -1.11111E-6 L 1.11022E-16 0.06366 " pathEditMode="relative" rAng="0" ptsTypes="AA">
                                      <p:cBhvr>
                                        <p:cTn id="69" dur="500" spd="-100000" fill="hold"/>
                                        <p:tgtEl>
                                          <p:spTgt spid="10"/>
                                        </p:tgtEl>
                                        <p:attrNameLst>
                                          <p:attrName>ppt_x</p:attrName>
                                          <p:attrName>ppt_y</p:attrName>
                                        </p:attrNameLst>
                                      </p:cBhvr>
                                      <p:rCtr x="0" y="3171"/>
                                    </p:animMotion>
                                  </p:childTnLst>
                                </p:cTn>
                              </p:par>
                              <p:par>
                                <p:cTn id="70" presetID="10"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par>
                                <p:cTn id="73" presetID="42" presetClass="path" presetSubtype="0" accel="50000" decel="50000" fill="hold" grpId="1" nodeType="withEffect">
                                  <p:stCondLst>
                                    <p:cond delay="0"/>
                                  </p:stCondLst>
                                  <p:childTnLst>
                                    <p:animMotion origin="layout" path="M -6.25E-7 -2.22222E-6 L -6.25E-7 0.06366 " pathEditMode="relative" rAng="0" ptsTypes="AA">
                                      <p:cBhvr>
                                        <p:cTn id="74" dur="500" spd="-100000" fill="hold"/>
                                        <p:tgtEl>
                                          <p:spTgt spid="9"/>
                                        </p:tgtEl>
                                        <p:attrNameLst>
                                          <p:attrName>ppt_x</p:attrName>
                                          <p:attrName>ppt_y</p:attrName>
                                        </p:attrNameLst>
                                      </p:cBhvr>
                                      <p:rCtr x="0" y="3171"/>
                                    </p:animMotion>
                                  </p:childTnLst>
                                </p:cTn>
                              </p:par>
                              <p:par>
                                <p:cTn id="75" presetID="10"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42" presetClass="path" presetSubtype="0" accel="50000" decel="50000" fill="hold" nodeType="withEffect">
                                  <p:stCondLst>
                                    <p:cond delay="0"/>
                                  </p:stCondLst>
                                  <p:childTnLst>
                                    <p:animMotion origin="layout" path="M 4.58333E-6 -3.33333E-6 L 4.58333E-6 0.06366 " pathEditMode="relative" rAng="0" ptsTypes="AA">
                                      <p:cBhvr>
                                        <p:cTn id="79" dur="500" spd="-100000" fill="hold"/>
                                        <p:tgtEl>
                                          <p:spTgt spid="8"/>
                                        </p:tgtEl>
                                        <p:attrNameLst>
                                          <p:attrName>ppt_x</p:attrName>
                                          <p:attrName>ppt_y</p:attrName>
                                        </p:attrNameLst>
                                      </p:cBhvr>
                                      <p:rCtr x="0" y="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P spid="7" grpId="0"/>
      <p:bldP spid="7" grpId="1"/>
      <p:bldP spid="9" grpId="0"/>
      <p:bldP spid="9" grpId="1"/>
      <p:bldP spid="10" grpId="0"/>
      <p:bldP spid="10" grpId="1"/>
      <p:bldP spid="11" grpId="0"/>
      <p:bldP spid="11" grpId="1"/>
      <p:bldP spid="12" grpId="0"/>
      <p:bldP spid="12" grpId="1"/>
      <p:bldP spid="56" grpId="0"/>
      <p:bldP spid="56" grpId="1"/>
      <p:bldP spid="57" grpId="0"/>
      <p:bldP spid="57" grpId="1"/>
      <p:bldP spid="62" grpId="0"/>
      <p:bldP spid="6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 Arrow 1">
            <a:extLst>
              <a:ext uri="{FF2B5EF4-FFF2-40B4-BE49-F238E27FC236}">
                <a16:creationId xmlns:a16="http://schemas.microsoft.com/office/drawing/2014/main" id="{D7EB56D4-8383-6B2E-C21E-13451008F941}"/>
              </a:ext>
            </a:extLst>
          </p:cNvPr>
          <p:cNvSpPr/>
          <p:nvPr/>
        </p:nvSpPr>
        <p:spPr bwMode="auto">
          <a:xfrm rot="5400000">
            <a:off x="6254650" y="-1401635"/>
            <a:ext cx="543760" cy="10721340"/>
          </a:xfrm>
          <a:prstGeom prst="upArrow">
            <a:avLst>
              <a:gd name="adj1" fmla="val 100000"/>
              <a:gd name="adj2" fmla="val 50000"/>
            </a:avLst>
          </a:prstGeom>
          <a:gradFill>
            <a:gsLst>
              <a:gs pos="0">
                <a:srgbClr val="512BD4">
                  <a:alpha val="52000"/>
                </a:srgbClr>
              </a:gs>
              <a:gs pos="100000">
                <a:srgbClr val="8661C5">
                  <a:alpha val="0"/>
                </a:srgbClr>
              </a:gs>
              <a:gs pos="52000">
                <a:srgbClr val="8661C5">
                  <a:alpha val="57000"/>
                </a:srgbClr>
              </a:gs>
            </a:gsLst>
            <a:lin ang="540000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body)"/>
              <a:ea typeface="+mn-ea"/>
              <a:cs typeface="Space Grotesk" pitchFamily="2" charset="0"/>
            </a:endParaRPr>
          </a:p>
        </p:txBody>
      </p:sp>
      <p:sp>
        <p:nvSpPr>
          <p:cNvPr id="4" name="Title 4">
            <a:extLst>
              <a:ext uri="{FF2B5EF4-FFF2-40B4-BE49-F238E27FC236}">
                <a16:creationId xmlns:a16="http://schemas.microsoft.com/office/drawing/2014/main" id="{0EB4FFA9-84C1-77BB-2E27-C6BEFFB12717}"/>
              </a:ext>
            </a:extLst>
          </p:cNvPr>
          <p:cNvSpPr>
            <a:spLocks noGrp="1"/>
          </p:cNvSpPr>
          <p:nvPr>
            <p:ph type="title"/>
          </p:nvPr>
        </p:nvSpPr>
        <p:spPr>
          <a:xfrm>
            <a:off x="4953000" y="1406626"/>
            <a:ext cx="10972800" cy="822325"/>
          </a:xfrm>
        </p:spPr>
        <p:txBody>
          <a:bodyPr>
            <a:noAutofit/>
          </a:bodyPr>
          <a:lstStyle/>
          <a:p>
            <a:r>
              <a:rPr lang="en-US" spc="-200" dirty="0"/>
              <a:t>Most performant release yet</a:t>
            </a:r>
          </a:p>
        </p:txBody>
      </p:sp>
      <p:sp>
        <p:nvSpPr>
          <p:cNvPr id="5" name="Text Placeholder 9">
            <a:extLst>
              <a:ext uri="{FF2B5EF4-FFF2-40B4-BE49-F238E27FC236}">
                <a16:creationId xmlns:a16="http://schemas.microsoft.com/office/drawing/2014/main" id="{50DC64FB-6902-6934-52E9-52654A027A29}"/>
              </a:ext>
            </a:extLst>
          </p:cNvPr>
          <p:cNvSpPr txBox="1">
            <a:spLocks/>
          </p:cNvSpPr>
          <p:nvPr/>
        </p:nvSpPr>
        <p:spPr>
          <a:xfrm>
            <a:off x="609600" y="1483868"/>
            <a:ext cx="3520748" cy="630019"/>
          </a:xfrm>
          <a:prstGeom prst="roundRect">
            <a:avLst>
              <a:gd name="adj" fmla="val 13670"/>
            </a:avLst>
          </a:prstGeom>
          <a:solidFill>
            <a:schemeClr val="tx1">
              <a:lumMod val="20000"/>
              <a:lumOff val="80000"/>
            </a:schemeClr>
          </a:solidFill>
        </p:spPr>
        <p:txBody>
          <a:bodyPr vert="horz" wrap="square" lIns="182880" tIns="182880" rIns="182880" bIns="182880" rtlCol="0">
            <a:spAutoFit/>
          </a:bodyPr>
          <a:lstStyle>
            <a:lvl1pPr marL="0" marR="0" indent="0" algn="l"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bg1"/>
                </a:solidFill>
                <a:latin typeface="Open Sans (body)"/>
                <a:ea typeface="Open Sans SemiBold" panose="020B0706030804020204" pitchFamily="34" charset="0"/>
                <a:cs typeface="Open Sans SemiBold" panose="020B0706030804020204" pitchFamily="34" charset="0"/>
              </a:defRPr>
            </a:lvl1pPr>
            <a:lvl2pPr marL="228554" marR="0" indent="0" algn="l"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2pPr>
            <a:lvl3pPr marL="457109" marR="0" indent="0" algn="l"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3pPr>
            <a:lvl4pPr marL="661856" marR="0" indent="0" algn="l"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4pPr>
            <a:lvl5pPr marL="855492" marR="0" indent="0" algn="l"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kern="1200" spc="0" baseline="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5pPr>
            <a:lvl6pPr marL="2564527" indent="-233139" algn="l" defTabSz="9325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06" indent="-233139" algn="l" defTabSz="9325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083" indent="-233139" algn="l" defTabSz="9325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62" indent="-233139" algn="l" defTabSz="93255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55"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333333">
                    <a:lumMod val="50000"/>
                  </a:srgbClr>
                </a:solidFill>
                <a:effectLst/>
                <a:uLnTx/>
                <a:uFillTx/>
                <a:latin typeface="Open Sans (body)"/>
                <a:ea typeface="Open Sans SemiBold" panose="020B0706030804020204" pitchFamily="34" charset="0"/>
                <a:cs typeface="Open Sans SemiBold" panose="020B0706030804020204" pitchFamily="34" charset="0"/>
              </a:rPr>
              <a:t>Performance-related improvements</a:t>
            </a:r>
          </a:p>
        </p:txBody>
      </p:sp>
      <p:sp>
        <p:nvSpPr>
          <p:cNvPr id="6" name="TextBox 5">
            <a:extLst>
              <a:ext uri="{FF2B5EF4-FFF2-40B4-BE49-F238E27FC236}">
                <a16:creationId xmlns:a16="http://schemas.microsoft.com/office/drawing/2014/main" id="{DCB158A0-F2B3-92FA-47E7-F17B948ABF34}"/>
              </a:ext>
            </a:extLst>
          </p:cNvPr>
          <p:cNvSpPr txBox="1"/>
          <p:nvPr/>
        </p:nvSpPr>
        <p:spPr>
          <a:xfrm>
            <a:off x="543252" y="5689119"/>
            <a:ext cx="14386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33333">
                    <a:lumMod val="50000"/>
                  </a:srgbClr>
                </a:solidFill>
                <a:effectLst/>
                <a:uLnTx/>
                <a:uFillTx/>
                <a:latin typeface="Open Sans"/>
                <a:ea typeface="+mn-ea"/>
                <a:cs typeface="+mn-cs"/>
              </a:rPr>
              <a:t>.NET 5</a:t>
            </a:r>
          </a:p>
        </p:txBody>
      </p:sp>
      <p:grpSp>
        <p:nvGrpSpPr>
          <p:cNvPr id="7" name="Group 6">
            <a:extLst>
              <a:ext uri="{FF2B5EF4-FFF2-40B4-BE49-F238E27FC236}">
                <a16:creationId xmlns:a16="http://schemas.microsoft.com/office/drawing/2014/main" id="{ED323A10-3C7C-D9A3-7970-E51CBAA1D43B}"/>
              </a:ext>
            </a:extLst>
          </p:cNvPr>
          <p:cNvGrpSpPr/>
          <p:nvPr/>
        </p:nvGrpSpPr>
        <p:grpSpPr>
          <a:xfrm>
            <a:off x="948728" y="3645186"/>
            <a:ext cx="627698" cy="627698"/>
            <a:chOff x="948728" y="3645186"/>
            <a:chExt cx="627698" cy="627698"/>
          </a:xfrm>
        </p:grpSpPr>
        <p:sp>
          <p:nvSpPr>
            <p:cNvPr id="8" name="Oval 7">
              <a:extLst>
                <a:ext uri="{FF2B5EF4-FFF2-40B4-BE49-F238E27FC236}">
                  <a16:creationId xmlns:a16="http://schemas.microsoft.com/office/drawing/2014/main" id="{BC73B5C1-E9DB-59B8-7B37-3B7FE121BDB7}"/>
                </a:ext>
              </a:extLst>
            </p:cNvPr>
            <p:cNvSpPr/>
            <p:nvPr/>
          </p:nvSpPr>
          <p:spPr>
            <a:xfrm>
              <a:off x="948728" y="3645186"/>
              <a:ext cx="627698" cy="627698"/>
            </a:xfrm>
            <a:prstGeom prst="ellipse">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9" name="TextBox 8">
              <a:extLst>
                <a:ext uri="{FF2B5EF4-FFF2-40B4-BE49-F238E27FC236}">
                  <a16:creationId xmlns:a16="http://schemas.microsoft.com/office/drawing/2014/main" id="{FB2FB5AE-6A21-61CD-985F-6D0DB101FD82}"/>
                </a:ext>
              </a:extLst>
            </p:cNvPr>
            <p:cNvSpPr txBox="1"/>
            <p:nvPr/>
          </p:nvSpPr>
          <p:spPr>
            <a:xfrm>
              <a:off x="982702" y="3851313"/>
              <a:ext cx="559751" cy="215444"/>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Open Sans"/>
                  <a:ea typeface="+mn-ea"/>
                  <a:cs typeface="+mn-cs"/>
                </a:rPr>
                <a:t>250+</a:t>
              </a:r>
              <a:endParaRPr kumimoji="0" lang="en-US" sz="1400" b="0" i="0" u="none" strike="noStrike" kern="1200" cap="none" spc="0" normalizeH="0" baseline="0" noProof="0">
                <a:ln>
                  <a:noFill/>
                </a:ln>
                <a:solidFill>
                  <a:srgbClr val="FFFFFF"/>
                </a:solidFill>
                <a:effectLst/>
                <a:uLnTx/>
                <a:uFillTx/>
                <a:latin typeface="Open Sans"/>
                <a:ea typeface="Open Sans"/>
                <a:cs typeface="Open Sans"/>
              </a:endParaRPr>
            </a:p>
          </p:txBody>
        </p:sp>
      </p:grpSp>
      <p:sp>
        <p:nvSpPr>
          <p:cNvPr id="10" name="TextBox 9">
            <a:extLst>
              <a:ext uri="{FF2B5EF4-FFF2-40B4-BE49-F238E27FC236}">
                <a16:creationId xmlns:a16="http://schemas.microsoft.com/office/drawing/2014/main" id="{DA690573-6BEA-ED19-3D9A-87CFCCD2B9D8}"/>
              </a:ext>
            </a:extLst>
          </p:cNvPr>
          <p:cNvSpPr txBox="1"/>
          <p:nvPr/>
        </p:nvSpPr>
        <p:spPr>
          <a:xfrm>
            <a:off x="2671583" y="5658341"/>
            <a:ext cx="932142"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33333">
                    <a:lumMod val="50000"/>
                  </a:srgbClr>
                </a:solidFill>
                <a:effectLst/>
                <a:uLnTx/>
                <a:uFillTx/>
                <a:latin typeface="Open Sans"/>
                <a:ea typeface="+mn-ea"/>
                <a:cs typeface="+mn-cs"/>
              </a:rPr>
              <a:t>.NET 6</a:t>
            </a:r>
          </a:p>
        </p:txBody>
      </p:sp>
      <p:grpSp>
        <p:nvGrpSpPr>
          <p:cNvPr id="11" name="Group 10">
            <a:extLst>
              <a:ext uri="{FF2B5EF4-FFF2-40B4-BE49-F238E27FC236}">
                <a16:creationId xmlns:a16="http://schemas.microsoft.com/office/drawing/2014/main" id="{D706D9B2-5689-CECA-F0B1-1FF87E76AB02}"/>
              </a:ext>
            </a:extLst>
          </p:cNvPr>
          <p:cNvGrpSpPr/>
          <p:nvPr/>
        </p:nvGrpSpPr>
        <p:grpSpPr>
          <a:xfrm>
            <a:off x="2437660" y="3268566"/>
            <a:ext cx="1380938" cy="1380938"/>
            <a:chOff x="2437660" y="3268566"/>
            <a:chExt cx="1380938" cy="1380938"/>
          </a:xfrm>
        </p:grpSpPr>
        <p:sp>
          <p:nvSpPr>
            <p:cNvPr id="12" name="Oval 11">
              <a:extLst>
                <a:ext uri="{FF2B5EF4-FFF2-40B4-BE49-F238E27FC236}">
                  <a16:creationId xmlns:a16="http://schemas.microsoft.com/office/drawing/2014/main" id="{E7865E65-9CBE-0218-FAC5-A99DDD0A5A1B}"/>
                </a:ext>
              </a:extLst>
            </p:cNvPr>
            <p:cNvSpPr/>
            <p:nvPr/>
          </p:nvSpPr>
          <p:spPr>
            <a:xfrm>
              <a:off x="2437660" y="3268566"/>
              <a:ext cx="1380938" cy="1380938"/>
            </a:xfrm>
            <a:prstGeom prst="ellipse">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3" name="TextBox 12">
              <a:extLst>
                <a:ext uri="{FF2B5EF4-FFF2-40B4-BE49-F238E27FC236}">
                  <a16:creationId xmlns:a16="http://schemas.microsoft.com/office/drawing/2014/main" id="{1D62A758-FEDE-47F9-96C9-BFF4572AC66D}"/>
                </a:ext>
              </a:extLst>
            </p:cNvPr>
            <p:cNvSpPr txBox="1"/>
            <p:nvPr/>
          </p:nvSpPr>
          <p:spPr>
            <a:xfrm>
              <a:off x="2789654" y="3820536"/>
              <a:ext cx="6769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550+</a:t>
              </a:r>
            </a:p>
          </p:txBody>
        </p:sp>
      </p:grpSp>
      <p:sp>
        <p:nvSpPr>
          <p:cNvPr id="14" name="TextBox 13">
            <a:extLst>
              <a:ext uri="{FF2B5EF4-FFF2-40B4-BE49-F238E27FC236}">
                <a16:creationId xmlns:a16="http://schemas.microsoft.com/office/drawing/2014/main" id="{DC941BF0-7E59-5CEF-531F-374790AD909C}"/>
              </a:ext>
            </a:extLst>
          </p:cNvPr>
          <p:cNvSpPr txBox="1"/>
          <p:nvPr/>
        </p:nvSpPr>
        <p:spPr>
          <a:xfrm>
            <a:off x="5215905" y="5689119"/>
            <a:ext cx="14386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33333">
                    <a:lumMod val="50000"/>
                  </a:srgbClr>
                </a:solidFill>
                <a:effectLst/>
                <a:uLnTx/>
                <a:uFillTx/>
                <a:latin typeface="Open Sans"/>
                <a:ea typeface="+mn-ea"/>
                <a:cs typeface="+mn-cs"/>
              </a:rPr>
              <a:t>.NET 7</a:t>
            </a:r>
          </a:p>
        </p:txBody>
      </p:sp>
      <p:grpSp>
        <p:nvGrpSpPr>
          <p:cNvPr id="15" name="Group 14">
            <a:extLst>
              <a:ext uri="{FF2B5EF4-FFF2-40B4-BE49-F238E27FC236}">
                <a16:creationId xmlns:a16="http://schemas.microsoft.com/office/drawing/2014/main" id="{27590D08-BA94-61E8-7482-D0622A5A794D}"/>
              </a:ext>
            </a:extLst>
          </p:cNvPr>
          <p:cNvGrpSpPr/>
          <p:nvPr/>
        </p:nvGrpSpPr>
        <p:grpSpPr>
          <a:xfrm>
            <a:off x="4679832" y="2703637"/>
            <a:ext cx="2510796" cy="2510796"/>
            <a:chOff x="4636023" y="2703637"/>
            <a:chExt cx="2510796" cy="2510796"/>
          </a:xfrm>
        </p:grpSpPr>
        <p:sp>
          <p:nvSpPr>
            <p:cNvPr id="16" name="Oval 15">
              <a:extLst>
                <a:ext uri="{FF2B5EF4-FFF2-40B4-BE49-F238E27FC236}">
                  <a16:creationId xmlns:a16="http://schemas.microsoft.com/office/drawing/2014/main" id="{2632E856-4F41-2CBC-D47D-B52E34FE58D4}"/>
                </a:ext>
              </a:extLst>
            </p:cNvPr>
            <p:cNvSpPr/>
            <p:nvPr/>
          </p:nvSpPr>
          <p:spPr>
            <a:xfrm>
              <a:off x="4636023" y="2703637"/>
              <a:ext cx="2510796" cy="2510796"/>
            </a:xfrm>
            <a:prstGeom prst="ellipse">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7" name="TextBox 16">
              <a:extLst>
                <a:ext uri="{FF2B5EF4-FFF2-40B4-BE49-F238E27FC236}">
                  <a16:creationId xmlns:a16="http://schemas.microsoft.com/office/drawing/2014/main" id="{4D524C81-4873-46DC-AAB8-BD501E5E3754}"/>
                </a:ext>
              </a:extLst>
            </p:cNvPr>
            <p:cNvSpPr txBox="1"/>
            <p:nvPr/>
          </p:nvSpPr>
          <p:spPr>
            <a:xfrm>
              <a:off x="5340505" y="3774369"/>
              <a:ext cx="1101833"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Open Sans"/>
                  <a:ea typeface="+mn-ea"/>
                  <a:cs typeface="+mn-cs"/>
                </a:rPr>
                <a:t>1000+</a:t>
              </a:r>
            </a:p>
          </p:txBody>
        </p:sp>
      </p:grpSp>
      <p:sp>
        <p:nvSpPr>
          <p:cNvPr id="18" name="TextBox 17">
            <a:extLst>
              <a:ext uri="{FF2B5EF4-FFF2-40B4-BE49-F238E27FC236}">
                <a16:creationId xmlns:a16="http://schemas.microsoft.com/office/drawing/2014/main" id="{B9562B13-58F3-9716-ADC2-F41EC7712C8A}"/>
              </a:ext>
            </a:extLst>
          </p:cNvPr>
          <p:cNvSpPr txBox="1"/>
          <p:nvPr/>
        </p:nvSpPr>
        <p:spPr>
          <a:xfrm>
            <a:off x="8901784" y="5689119"/>
            <a:ext cx="14386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33333">
                    <a:lumMod val="50000"/>
                  </a:srgbClr>
                </a:solidFill>
                <a:effectLst/>
                <a:uLnTx/>
                <a:uFillTx/>
                <a:latin typeface="Open Sans"/>
                <a:ea typeface="+mn-ea"/>
                <a:cs typeface="+mn-cs"/>
              </a:rPr>
              <a:t>.NET 8</a:t>
            </a:r>
          </a:p>
        </p:txBody>
      </p:sp>
      <p:grpSp>
        <p:nvGrpSpPr>
          <p:cNvPr id="19" name="Group 18">
            <a:extLst>
              <a:ext uri="{FF2B5EF4-FFF2-40B4-BE49-F238E27FC236}">
                <a16:creationId xmlns:a16="http://schemas.microsoft.com/office/drawing/2014/main" id="{6AFE5E27-E479-D6A1-9A9F-845F9DF9DAAC}"/>
              </a:ext>
            </a:extLst>
          </p:cNvPr>
          <p:cNvGrpSpPr/>
          <p:nvPr/>
        </p:nvGrpSpPr>
        <p:grpSpPr>
          <a:xfrm>
            <a:off x="8051862" y="2389788"/>
            <a:ext cx="3138494" cy="3138494"/>
            <a:chOff x="8008053" y="2389788"/>
            <a:chExt cx="3138494" cy="3138494"/>
          </a:xfrm>
        </p:grpSpPr>
        <p:sp>
          <p:nvSpPr>
            <p:cNvPr id="20" name="Oval 19">
              <a:extLst>
                <a:ext uri="{FF2B5EF4-FFF2-40B4-BE49-F238E27FC236}">
                  <a16:creationId xmlns:a16="http://schemas.microsoft.com/office/drawing/2014/main" id="{1A91FFF4-2DAC-2289-B762-E64AD3E2DEDE}"/>
                </a:ext>
              </a:extLst>
            </p:cNvPr>
            <p:cNvSpPr/>
            <p:nvPr/>
          </p:nvSpPr>
          <p:spPr>
            <a:xfrm>
              <a:off x="8008053" y="2389788"/>
              <a:ext cx="3138494" cy="3138494"/>
            </a:xfrm>
            <a:prstGeom prst="ellipse">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21" name="TextBox 20">
              <a:extLst>
                <a:ext uri="{FF2B5EF4-FFF2-40B4-BE49-F238E27FC236}">
                  <a16:creationId xmlns:a16="http://schemas.microsoft.com/office/drawing/2014/main" id="{DDAE7313-0C5A-F111-A6CD-3B08B58E13DE}"/>
                </a:ext>
              </a:extLst>
            </p:cNvPr>
            <p:cNvSpPr txBox="1"/>
            <p:nvPr/>
          </p:nvSpPr>
          <p:spPr>
            <a:xfrm>
              <a:off x="8568509" y="3620481"/>
              <a:ext cx="2017582" cy="67710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FFFFFF"/>
                  </a:solidFill>
                  <a:effectLst/>
                  <a:uLnTx/>
                  <a:uFillTx/>
                  <a:latin typeface="Open Sans"/>
                  <a:ea typeface="+mn-ea"/>
                  <a:cs typeface="+mn-cs"/>
                </a:rPr>
                <a:t>1250+</a:t>
              </a:r>
            </a:p>
          </p:txBody>
        </p:sp>
      </p:grpSp>
    </p:spTree>
    <p:extLst>
      <p:ext uri="{BB962C8B-B14F-4D97-AF65-F5344CB8AC3E}">
        <p14:creationId xmlns:p14="http://schemas.microsoft.com/office/powerpoint/2010/main" val="299661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3.33333E-6 -4.81481E-6 L -3.33333E-6 0.03473 " pathEditMode="relative" rAng="0" ptsTypes="AA">
                                      <p:cBhvr>
                                        <p:cTn id="9" dur="500" spd="-100000" fill="hold"/>
                                        <p:tgtEl>
                                          <p:spTgt spid="4"/>
                                        </p:tgtEl>
                                        <p:attrNameLst>
                                          <p:attrName>ppt_x</p:attrName>
                                          <p:attrName>ppt_y</p:attrName>
                                        </p:attrNameLst>
                                      </p:cBhvr>
                                      <p:rCtr x="0" y="1736"/>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0"/>
                                  </p:stCondLst>
                                  <p:childTnLst>
                                    <p:animMotion origin="layout" path="M -1.04167E-6 1.48148E-6 L -1.04167E-6 0.03472 " pathEditMode="relative" rAng="0" ptsTypes="AA">
                                      <p:cBhvr>
                                        <p:cTn id="15" dur="500" spd="-100000" fill="hold"/>
                                        <p:tgtEl>
                                          <p:spTgt spid="5"/>
                                        </p:tgtEl>
                                        <p:attrNameLst>
                                          <p:attrName>ppt_x</p:attrName>
                                          <p:attrName>ppt_y</p:attrName>
                                        </p:attrNameLst>
                                      </p:cBhvr>
                                      <p:rCtr x="0" y="1736"/>
                                    </p:animMotion>
                                  </p:childTnLst>
                                </p:cTn>
                              </p:par>
                            </p:childTnLst>
                          </p:cTn>
                        </p:par>
                        <p:par>
                          <p:cTn id="16" fill="hold">
                            <p:stCondLst>
                              <p:cond delay="1000"/>
                            </p:stCondLst>
                            <p:childTnLst>
                              <p:par>
                                <p:cTn id="17" presetID="22" presetClass="entr" presetSubtype="8" repeatCount="0" fill="hold" grpId="0" nodeType="after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20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53" presetClass="entr" presetSubtype="16" fill="hold" nodeType="withEffect">
                                  <p:stCondLst>
                                    <p:cond delay="5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53" presetClass="entr" presetSubtype="16" fill="hold" nodeType="withEffect">
                                  <p:stCondLst>
                                    <p:cond delay="100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53" presetClass="entr" presetSubtype="16" fill="hold" nodeType="withEffect">
                                  <p:stCondLst>
                                    <p:cond delay="15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 grpId="1"/>
      <p:bldP spid="5" grpId="0" animBg="1"/>
      <p:bldP spid="5" grpId="1" animBg="1"/>
      <p:bldP spid="6" grpId="0"/>
      <p:bldP spid="10" grpId="0"/>
      <p:bldP spid="14"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5E3A8B5-8747-5A0F-1E73-81436E5A9E76}"/>
              </a:ext>
            </a:extLst>
          </p:cNvPr>
          <p:cNvSpPr txBox="1"/>
          <p:nvPr/>
        </p:nvSpPr>
        <p:spPr>
          <a:xfrm>
            <a:off x="951884" y="2960716"/>
            <a:ext cx="4629571" cy="2387600"/>
          </a:xfrm>
          <a:prstGeom prst="rect">
            <a:avLst/>
          </a:prstGeom>
        </p:spPr>
        <p:txBody>
          <a:bodyPr vert="horz" lIns="91440" tIns="45720" rIns="91440" bIns="45720" rtlCol="0" anchor="t">
            <a:normAutofit lnSpcReduction="10000"/>
          </a:bodyPr>
          <a:lstStyle/>
          <a:p>
            <a:pPr algn="l" rtl="0">
              <a:lnSpc>
                <a:spcPct val="90000"/>
              </a:lnSpc>
              <a:spcBef>
                <a:spcPct val="0"/>
              </a:spcBef>
              <a:spcAft>
                <a:spcPts val="600"/>
              </a:spcAft>
            </a:pPr>
            <a:r>
              <a:rPr lang="en-US" sz="5400" kern="1200" dirty="0" err="1">
                <a:solidFill>
                  <a:schemeClr val="tx1"/>
                </a:solidFill>
                <a:latin typeface="+mj-lt"/>
                <a:ea typeface="+mj-ea"/>
                <a:cs typeface="+mj-cs"/>
              </a:rPr>
              <a:t>.Net</a:t>
            </a:r>
            <a:r>
              <a:rPr lang="en-US" sz="5400" kern="1200" dirty="0">
                <a:solidFill>
                  <a:schemeClr val="tx1"/>
                </a:solidFill>
                <a:latin typeface="+mj-lt"/>
                <a:ea typeface="+mj-ea"/>
                <a:cs typeface="+mj-cs"/>
              </a:rPr>
              <a:t> Framework VS </a:t>
            </a:r>
          </a:p>
          <a:p>
            <a:pPr algn="l" rtl="0">
              <a:lnSpc>
                <a:spcPct val="90000"/>
              </a:lnSpc>
              <a:spcBef>
                <a:spcPct val="0"/>
              </a:spcBef>
              <a:spcAft>
                <a:spcPts val="600"/>
              </a:spcAft>
            </a:pPr>
            <a:r>
              <a:rPr lang="en-US" sz="5400" kern="1200" dirty="0" err="1">
                <a:solidFill>
                  <a:schemeClr val="tx1"/>
                </a:solidFill>
                <a:latin typeface="+mj-lt"/>
                <a:ea typeface="+mj-ea"/>
                <a:cs typeface="+mj-cs"/>
              </a:rPr>
              <a:t>.</a:t>
            </a:r>
            <a:r>
              <a:rPr lang="en-US" sz="5400" dirty="0" err="1">
                <a:latin typeface="+mj-lt"/>
                <a:ea typeface="+mj-ea"/>
                <a:cs typeface="+mj-cs"/>
              </a:rPr>
              <a:t>N</a:t>
            </a:r>
            <a:r>
              <a:rPr lang="en-US" sz="5400" kern="1200" dirty="0" err="1">
                <a:solidFill>
                  <a:schemeClr val="tx1"/>
                </a:solidFill>
                <a:latin typeface="+mj-lt"/>
                <a:ea typeface="+mj-ea"/>
                <a:cs typeface="+mj-cs"/>
              </a:rPr>
              <a:t>et</a:t>
            </a:r>
            <a:r>
              <a:rPr lang="en-US" sz="5400" kern="1200" dirty="0">
                <a:solidFill>
                  <a:schemeClr val="tx1"/>
                </a:solidFill>
                <a:latin typeface="+mj-lt"/>
                <a:ea typeface="+mj-ea"/>
                <a:cs typeface="+mj-cs"/>
              </a:rPr>
              <a:t> (core)</a:t>
            </a:r>
          </a:p>
        </p:txBody>
      </p:sp>
      <p:grpSp>
        <p:nvGrpSpPr>
          <p:cNvPr id="47" name="Group 4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266762-DAD7-CBBD-A359-D79FEF7CE500}"/>
              </a:ext>
            </a:extLst>
          </p:cNvPr>
          <p:cNvPicPr>
            <a:picLocks noChangeAspect="1"/>
          </p:cNvPicPr>
          <p:nvPr/>
        </p:nvPicPr>
        <p:blipFill>
          <a:blip r:embed="rId2"/>
          <a:stretch>
            <a:fillRect/>
          </a:stretch>
        </p:blipFill>
        <p:spPr>
          <a:xfrm>
            <a:off x="5923004" y="666728"/>
            <a:ext cx="5534977" cy="5465791"/>
          </a:xfrm>
          <a:prstGeom prst="rect">
            <a:avLst/>
          </a:prstGeom>
        </p:spPr>
      </p:pic>
    </p:spTree>
    <p:extLst>
      <p:ext uri="{BB962C8B-B14F-4D97-AF65-F5344CB8AC3E}">
        <p14:creationId xmlns:p14="http://schemas.microsoft.com/office/powerpoint/2010/main" val="357817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349260-8F33-6F15-D341-562B885CC34E}"/>
              </a:ext>
            </a:extLst>
          </p:cNvPr>
          <p:cNvSpPr txBox="1"/>
          <p:nvPr/>
        </p:nvSpPr>
        <p:spPr>
          <a:xfrm>
            <a:off x="994452" y="939353"/>
            <a:ext cx="5199157" cy="5504071"/>
          </a:xfrm>
          <a:prstGeom prst="rect">
            <a:avLst/>
          </a:prstGeom>
          <a:noFill/>
        </p:spPr>
        <p:txBody>
          <a:bodyPr wrap="square">
            <a:spAutoFit/>
          </a:bodyPr>
          <a:lstStyle/>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a:t>
            </a:r>
          </a:p>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Project File (.</a:t>
            </a:r>
            <a:r>
              <a:rPr lang="en-IL" sz="1100" b="1" kern="100" dirty="0" err="1">
                <a:solidFill>
                  <a:schemeClr val="tx1"/>
                </a:solidFill>
                <a:latin typeface="Calibri" panose="020F0502020204030204" pitchFamily="34" charset="0"/>
                <a:ea typeface="+mn-ea"/>
                <a:cs typeface="Arial" panose="020B0604020202020204" pitchFamily="34" charset="0"/>
              </a:rPr>
              <a:t>csproj</a:t>
            </a:r>
            <a:r>
              <a:rPr lang="en-IL" sz="1100" b="1" kern="100" dirty="0">
                <a:solidFill>
                  <a:schemeClr val="tx1"/>
                </a:solidFill>
                <a:latin typeface="Calibri" panose="020F0502020204030204" pitchFamily="34" charset="0"/>
                <a:ea typeface="+mn-ea"/>
                <a:cs typeface="Arial" panose="020B0604020202020204" pitchFamily="34" charset="0"/>
              </a:rPr>
              <a:t>)</a:t>
            </a:r>
            <a:r>
              <a:rPr lang="en-IL" sz="1100"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XML format.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Includes details about the project, including an exhaustive list of all files and references.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Can become quite lengthy and complex for larger projects.</a:t>
            </a:r>
          </a:p>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References</a:t>
            </a:r>
            <a:r>
              <a:rPr lang="en-US" sz="1100" kern="100" dirty="0">
                <a:solidFill>
                  <a:schemeClr val="tx1"/>
                </a:solidFill>
                <a:latin typeface="Calibri" panose="020F0502020204030204" pitchFamily="34" charset="0"/>
                <a:ea typeface="+mn-ea"/>
                <a:cs typeface="Arial" panose="020B0604020202020204" pitchFamily="34" charset="0"/>
              </a:rPr>
              <a:t>:</a:t>
            </a:r>
            <a:endParaRPr lang="en-IL" sz="1100" kern="100" dirty="0">
              <a:solidFill>
                <a:schemeClr val="tx1"/>
              </a:solidFill>
              <a:latin typeface="Calibri" panose="020F0502020204030204" pitchFamily="34" charset="0"/>
              <a:ea typeface="+mn-ea"/>
              <a:cs typeface="Arial" panose="020B0604020202020204" pitchFamily="34" charset="0"/>
            </a:endParaRP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Managed via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 or through Visual Studio's GUI.</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References both NuGet packages and other projects.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Relies on the Global Assembly Cache (GAC) for system assemblies.</a:t>
            </a:r>
          </a:p>
          <a:p>
            <a:pPr algn="l" defTabSz="777240" rtl="0">
              <a:lnSpc>
                <a:spcPct val="107000"/>
              </a:lnSpc>
              <a:spcAft>
                <a:spcPts val="680"/>
              </a:spcAft>
            </a:pPr>
            <a:r>
              <a:rPr lang="en-IL" sz="1100" b="1" kern="100" dirty="0" err="1">
                <a:solidFill>
                  <a:schemeClr val="tx1"/>
                </a:solidFill>
                <a:latin typeface="Calibri" panose="020F0502020204030204" pitchFamily="34" charset="0"/>
                <a:ea typeface="+mn-ea"/>
                <a:cs typeface="Arial" panose="020B0604020202020204" pitchFamily="34" charset="0"/>
              </a:rPr>
              <a:t>Packages.config</a:t>
            </a:r>
            <a:r>
              <a:rPr lang="en-IL" sz="1100" b="1" kern="100" dirty="0">
                <a:solidFill>
                  <a:schemeClr val="tx1"/>
                </a:solidFill>
                <a:latin typeface="Calibri" panose="020F0502020204030204" pitchFamily="34" charset="0"/>
                <a:ea typeface="+mn-ea"/>
                <a:cs typeface="Arial" panose="020B0604020202020204" pitchFamily="34" charset="0"/>
              </a:rPr>
              <a:t> or package references in .</a:t>
            </a:r>
            <a:r>
              <a:rPr lang="en-IL" sz="1100" b="1" kern="100" dirty="0" err="1">
                <a:solidFill>
                  <a:schemeClr val="tx1"/>
                </a:solidFill>
                <a:latin typeface="Calibri" panose="020F0502020204030204" pitchFamily="34" charset="0"/>
                <a:ea typeface="+mn-ea"/>
                <a:cs typeface="Arial" panose="020B0604020202020204" pitchFamily="34" charset="0"/>
              </a:rPr>
              <a:t>csproj</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Older projects use a `</a:t>
            </a:r>
            <a:r>
              <a:rPr lang="en-IL" sz="1100" kern="100" dirty="0" err="1">
                <a:solidFill>
                  <a:schemeClr val="tx1"/>
                </a:solidFill>
                <a:latin typeface="Calibri" panose="020F0502020204030204" pitchFamily="34" charset="0"/>
                <a:ea typeface="+mn-ea"/>
                <a:cs typeface="Arial" panose="020B0604020202020204" pitchFamily="34" charset="0"/>
              </a:rPr>
              <a:t>packages.config</a:t>
            </a:r>
            <a:r>
              <a:rPr lang="en-IL" sz="1100" kern="100" dirty="0">
                <a:solidFill>
                  <a:schemeClr val="tx1"/>
                </a:solidFill>
                <a:latin typeface="Calibri" panose="020F0502020204030204" pitchFamily="34" charset="0"/>
                <a:ea typeface="+mn-ea"/>
                <a:cs typeface="Arial" panose="020B0604020202020204" pitchFamily="34" charset="0"/>
              </a:rPr>
              <a:t>` file to list NuGet dependencies.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Newer .NET Framework projects may use package references directly in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a:t>
            </a:r>
          </a:p>
          <a:p>
            <a:pPr algn="l" defTabSz="777240" rtl="0">
              <a:lnSpc>
                <a:spcPct val="107000"/>
              </a:lnSpc>
              <a:spcAft>
                <a:spcPts val="680"/>
              </a:spcAft>
            </a:pPr>
            <a:r>
              <a:rPr lang="en-IL" sz="1100" b="1" kern="100" dirty="0" err="1">
                <a:solidFill>
                  <a:schemeClr val="tx1"/>
                </a:solidFill>
                <a:latin typeface="Calibri" panose="020F0502020204030204" pitchFamily="34" charset="0"/>
                <a:ea typeface="+mn-ea"/>
                <a:cs typeface="Arial" panose="020B0604020202020204" pitchFamily="34" charset="0"/>
              </a:rPr>
              <a:t>web.config</a:t>
            </a:r>
            <a:r>
              <a:rPr lang="en-IL" sz="1100" b="1" kern="100" dirty="0">
                <a:solidFill>
                  <a:schemeClr val="tx1"/>
                </a:solidFill>
                <a:latin typeface="Calibri" panose="020F0502020204030204" pitchFamily="34" charset="0"/>
                <a:ea typeface="+mn-ea"/>
                <a:cs typeface="Arial" panose="020B0604020202020204" pitchFamily="34" charset="0"/>
              </a:rPr>
              <a:t>/</a:t>
            </a:r>
            <a:r>
              <a:rPr lang="en-IL" sz="1100" b="1" kern="100" dirty="0" err="1">
                <a:solidFill>
                  <a:schemeClr val="tx1"/>
                </a:solidFill>
                <a:latin typeface="Calibri" panose="020F0502020204030204" pitchFamily="34" charset="0"/>
                <a:ea typeface="+mn-ea"/>
                <a:cs typeface="Arial" panose="020B0604020202020204" pitchFamily="34" charset="0"/>
              </a:rPr>
              <a:t>app.config</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Used for configuration settings.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a:t>
            </a:r>
            <a:r>
              <a:rPr lang="en-IL" sz="1100" kern="100" dirty="0" err="1">
                <a:solidFill>
                  <a:schemeClr val="tx1"/>
                </a:solidFill>
                <a:latin typeface="Calibri" panose="020F0502020204030204" pitchFamily="34" charset="0"/>
                <a:ea typeface="+mn-ea"/>
                <a:cs typeface="Arial" panose="020B0604020202020204" pitchFamily="34" charset="0"/>
              </a:rPr>
              <a:t>web.config</a:t>
            </a:r>
            <a:r>
              <a:rPr lang="en-IL" sz="1100" kern="100" dirty="0">
                <a:solidFill>
                  <a:schemeClr val="tx1"/>
                </a:solidFill>
                <a:latin typeface="Calibri" panose="020F0502020204030204" pitchFamily="34" charset="0"/>
                <a:ea typeface="+mn-ea"/>
                <a:cs typeface="Arial" panose="020B0604020202020204" pitchFamily="34" charset="0"/>
              </a:rPr>
              <a:t>` for web applications and `</a:t>
            </a:r>
            <a:r>
              <a:rPr lang="en-IL" sz="1100" kern="100" dirty="0" err="1">
                <a:solidFill>
                  <a:schemeClr val="tx1"/>
                </a:solidFill>
                <a:latin typeface="Calibri" panose="020F0502020204030204" pitchFamily="34" charset="0"/>
                <a:ea typeface="+mn-ea"/>
                <a:cs typeface="Arial" panose="020B0604020202020204" pitchFamily="34" charset="0"/>
              </a:rPr>
              <a:t>app.config</a:t>
            </a:r>
            <a:r>
              <a:rPr lang="en-IL" sz="1100" kern="100" dirty="0">
                <a:solidFill>
                  <a:schemeClr val="tx1"/>
                </a:solidFill>
                <a:latin typeface="Calibri" panose="020F0502020204030204" pitchFamily="34" charset="0"/>
                <a:ea typeface="+mn-ea"/>
                <a:cs typeface="Arial" panose="020B0604020202020204" pitchFamily="34" charset="0"/>
              </a:rPr>
              <a:t>` for other types of projects. </a:t>
            </a:r>
          </a:p>
          <a:p>
            <a:pPr algn="l" defTabSz="777240" rtl="0">
              <a:lnSpc>
                <a:spcPct val="107000"/>
              </a:lnSpc>
              <a:spcAft>
                <a:spcPts val="680"/>
              </a:spcAft>
            </a:pPr>
            <a:r>
              <a:rPr lang="en-IL" sz="1100" b="1" kern="100" dirty="0" err="1">
                <a:solidFill>
                  <a:schemeClr val="tx1"/>
                </a:solidFill>
                <a:latin typeface="Calibri" panose="020F0502020204030204" pitchFamily="34" charset="0"/>
                <a:ea typeface="+mn-ea"/>
                <a:cs typeface="Arial" panose="020B0604020202020204" pitchFamily="34" charset="0"/>
              </a:rPr>
              <a:t>AssemblyInfo.cs</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Contains assembly metadata like version, author info, etc.</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a:t>
            </a:r>
            <a:endParaRPr lang="en-IL"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13A90BA-1B93-61ED-7E01-79600F020BA4}"/>
              </a:ext>
            </a:extLst>
          </p:cNvPr>
          <p:cNvSpPr txBox="1"/>
          <p:nvPr/>
        </p:nvSpPr>
        <p:spPr>
          <a:xfrm>
            <a:off x="6431749" y="1442147"/>
            <a:ext cx="5199157" cy="5732403"/>
          </a:xfrm>
          <a:prstGeom prst="rect">
            <a:avLst/>
          </a:prstGeom>
          <a:noFill/>
        </p:spPr>
        <p:txBody>
          <a:bodyPr wrap="square">
            <a:spAutoFit/>
          </a:bodyPr>
          <a:lstStyle/>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Project File (.</a:t>
            </a:r>
            <a:r>
              <a:rPr lang="en-IL" sz="1100" b="1" kern="100" dirty="0" err="1">
                <a:solidFill>
                  <a:schemeClr val="tx1"/>
                </a:solidFill>
                <a:latin typeface="Calibri" panose="020F0502020204030204" pitchFamily="34" charset="0"/>
                <a:ea typeface="+mn-ea"/>
                <a:cs typeface="Arial" panose="020B0604020202020204" pitchFamily="34" charset="0"/>
              </a:rPr>
              <a:t>csproj</a:t>
            </a:r>
            <a:r>
              <a:rPr lang="en-IL" sz="1100" b="1" kern="100" dirty="0">
                <a:solidFill>
                  <a:schemeClr val="tx1"/>
                </a:solidFill>
                <a:latin typeface="Calibri" panose="020F0502020204030204" pitchFamily="34" charset="0"/>
                <a:ea typeface="+mn-ea"/>
                <a:cs typeface="Arial" panose="020B0604020202020204" pitchFamily="34" charset="0"/>
              </a:rPr>
              <a:t>):</a:t>
            </a:r>
            <a:endParaRPr lang="en-IL" sz="1100" kern="100" dirty="0">
              <a:solidFill>
                <a:schemeClr val="tx1"/>
              </a:solidFill>
              <a:latin typeface="Calibri" panose="020F0502020204030204" pitchFamily="34" charset="0"/>
              <a:ea typeface="+mn-ea"/>
              <a:cs typeface="Arial" panose="020B0604020202020204" pitchFamily="34" charset="0"/>
            </a:endParaRP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Simplified XML structure.</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Does not require listing all files due to default inclusion.</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Package references are included directly in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a:t>
            </a:r>
          </a:p>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References: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Managed within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Uses a package-based approach. System and framework references are handled as NuGet packages.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No reliance on the GAC. </a:t>
            </a:r>
          </a:p>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No </a:t>
            </a:r>
            <a:r>
              <a:rPr lang="en-IL" sz="1100" b="1" kern="100" dirty="0" err="1">
                <a:solidFill>
                  <a:schemeClr val="tx1"/>
                </a:solidFill>
                <a:latin typeface="Calibri" panose="020F0502020204030204" pitchFamily="34" charset="0"/>
                <a:ea typeface="+mn-ea"/>
                <a:cs typeface="Arial" panose="020B0604020202020204" pitchFamily="34" charset="0"/>
              </a:rPr>
              <a:t>packages.config</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NuGet dependencies are declared directly in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 </a:t>
            </a:r>
          </a:p>
          <a:p>
            <a:pPr algn="l" defTabSz="777240" rtl="0">
              <a:lnSpc>
                <a:spcPct val="107000"/>
              </a:lnSpc>
              <a:spcAft>
                <a:spcPts val="680"/>
              </a:spcAft>
            </a:pPr>
            <a:r>
              <a:rPr lang="en-IL" sz="1100" b="1" kern="100" dirty="0" err="1">
                <a:solidFill>
                  <a:schemeClr val="tx1"/>
                </a:solidFill>
                <a:latin typeface="Calibri" panose="020F0502020204030204" pitchFamily="34" charset="0"/>
                <a:ea typeface="+mn-ea"/>
                <a:cs typeface="Arial" panose="020B0604020202020204" pitchFamily="34" charset="0"/>
              </a:rPr>
              <a:t>appsettings.json</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Replaces `</a:t>
            </a:r>
            <a:r>
              <a:rPr lang="en-IL" sz="1100" kern="100" dirty="0" err="1">
                <a:solidFill>
                  <a:schemeClr val="tx1"/>
                </a:solidFill>
                <a:latin typeface="Calibri" panose="020F0502020204030204" pitchFamily="34" charset="0"/>
                <a:ea typeface="+mn-ea"/>
                <a:cs typeface="Arial" panose="020B0604020202020204" pitchFamily="34" charset="0"/>
              </a:rPr>
              <a:t>web.config</a:t>
            </a:r>
            <a:r>
              <a:rPr lang="en-IL" sz="1100" kern="100" dirty="0">
                <a:solidFill>
                  <a:schemeClr val="tx1"/>
                </a:solidFill>
                <a:latin typeface="Calibri" panose="020F0502020204030204" pitchFamily="34" charset="0"/>
                <a:ea typeface="+mn-ea"/>
                <a:cs typeface="Arial" panose="020B0604020202020204" pitchFamily="34" charset="0"/>
              </a:rPr>
              <a:t>`/`</a:t>
            </a:r>
            <a:r>
              <a:rPr lang="en-IL" sz="1100" kern="100" dirty="0" err="1">
                <a:solidFill>
                  <a:schemeClr val="tx1"/>
                </a:solidFill>
                <a:latin typeface="Calibri" panose="020F0502020204030204" pitchFamily="34" charset="0"/>
                <a:ea typeface="+mn-ea"/>
                <a:cs typeface="Arial" panose="020B0604020202020204" pitchFamily="34" charset="0"/>
              </a:rPr>
              <a:t>app.config</a:t>
            </a:r>
            <a:r>
              <a:rPr lang="en-IL" sz="1100" kern="100" dirty="0">
                <a:solidFill>
                  <a:schemeClr val="tx1"/>
                </a:solidFill>
                <a:latin typeface="Calibri" panose="020F0502020204030204" pitchFamily="34" charset="0"/>
                <a:ea typeface="+mn-ea"/>
                <a:cs typeface="Arial" panose="020B0604020202020204" pitchFamily="34" charset="0"/>
              </a:rPr>
              <a:t>` for configuration settings.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JSON format, easier to read and supports complex hierarchies. </a:t>
            </a:r>
          </a:p>
          <a:p>
            <a:pPr algn="l" defTabSz="777240" rtl="0">
              <a:lnSpc>
                <a:spcPct val="107000"/>
              </a:lnSpc>
              <a:spcAft>
                <a:spcPts val="680"/>
              </a:spcAft>
            </a:pPr>
            <a:r>
              <a:rPr lang="en-IL" sz="1100" b="1" kern="100" dirty="0">
                <a:solidFill>
                  <a:schemeClr val="tx1"/>
                </a:solidFill>
                <a:latin typeface="Calibri" panose="020F0502020204030204" pitchFamily="34" charset="0"/>
                <a:ea typeface="+mn-ea"/>
                <a:cs typeface="Arial" panose="020B0604020202020204" pitchFamily="34" charset="0"/>
              </a:rPr>
              <a:t>No </a:t>
            </a:r>
            <a:r>
              <a:rPr lang="en-IL" sz="1100" b="1" kern="100" dirty="0" err="1">
                <a:solidFill>
                  <a:schemeClr val="tx1"/>
                </a:solidFill>
                <a:latin typeface="Calibri" panose="020F0502020204030204" pitchFamily="34" charset="0"/>
                <a:ea typeface="+mn-ea"/>
                <a:cs typeface="Arial" panose="020B0604020202020204" pitchFamily="34" charset="0"/>
              </a:rPr>
              <a:t>AssemblyInfo.cs</a:t>
            </a:r>
            <a:r>
              <a:rPr lang="en-IL" sz="1100" b="1" kern="100" dirty="0">
                <a:solidFill>
                  <a:schemeClr val="tx1"/>
                </a:solidFill>
                <a:latin typeface="Calibri" panose="020F0502020204030204" pitchFamily="34" charset="0"/>
                <a:ea typeface="+mn-ea"/>
                <a:cs typeface="Arial" panose="020B0604020202020204" pitchFamily="34" charset="0"/>
              </a:rPr>
              <a:t>:</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Assembly information can be included directly in the `.</a:t>
            </a:r>
            <a:r>
              <a:rPr lang="en-IL" sz="1100" kern="100" dirty="0" err="1">
                <a:solidFill>
                  <a:schemeClr val="tx1"/>
                </a:solidFill>
                <a:latin typeface="Calibri" panose="020F0502020204030204" pitchFamily="34" charset="0"/>
                <a:ea typeface="+mn-ea"/>
                <a:cs typeface="Arial" panose="020B0604020202020204" pitchFamily="34" charset="0"/>
              </a:rPr>
              <a:t>csproj</a:t>
            </a:r>
            <a:r>
              <a:rPr lang="en-IL" sz="1100" kern="100" dirty="0">
                <a:solidFill>
                  <a:schemeClr val="tx1"/>
                </a:solidFill>
                <a:latin typeface="Calibri" panose="020F0502020204030204" pitchFamily="34" charset="0"/>
                <a:ea typeface="+mn-ea"/>
                <a:cs typeface="Arial" panose="020B0604020202020204" pitchFamily="34" charset="0"/>
              </a:rPr>
              <a:t>` file or in separate files if needed, but it's more streamlined. </a:t>
            </a:r>
          </a:p>
          <a:p>
            <a:pPr algn="l" defTabSz="777240" rtl="0">
              <a:lnSpc>
                <a:spcPct val="107000"/>
              </a:lnSpc>
              <a:spcAft>
                <a:spcPts val="680"/>
              </a:spcAft>
            </a:pPr>
            <a:r>
              <a:rPr lang="en-IL" sz="1100" b="1" kern="100" dirty="0" err="1">
                <a:solidFill>
                  <a:schemeClr val="tx1"/>
                </a:solidFill>
                <a:latin typeface="Calibri" panose="020F0502020204030204" pitchFamily="34" charset="0"/>
                <a:ea typeface="+mn-ea"/>
                <a:cs typeface="Arial" panose="020B0604020202020204" pitchFamily="34" charset="0"/>
              </a:rPr>
              <a:t>launchSettings.json</a:t>
            </a:r>
            <a:r>
              <a:rPr lang="en-IL" sz="1100" b="1" kern="100" dirty="0">
                <a:solidFill>
                  <a:schemeClr val="tx1"/>
                </a:solidFill>
                <a:latin typeface="Calibri" panose="020F0502020204030204" pitchFamily="34" charset="0"/>
                <a:ea typeface="+mn-ea"/>
                <a:cs typeface="Arial" panose="020B0604020202020204" pitchFamily="34" charset="0"/>
              </a:rPr>
              <a:t> (for web projects):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 Configures the application’s launch settings, like environment variables and command-line arguments.</a:t>
            </a:r>
          </a:p>
          <a:p>
            <a:pPr algn="l" defTabSz="777240" rtl="0">
              <a:lnSpc>
                <a:spcPct val="107000"/>
              </a:lnSpc>
              <a:spcAft>
                <a:spcPts val="680"/>
              </a:spcAft>
            </a:pPr>
            <a:r>
              <a:rPr lang="en-IL" sz="1100" kern="100" dirty="0">
                <a:solidFill>
                  <a:schemeClr val="tx1"/>
                </a:solidFill>
                <a:latin typeface="Calibri" panose="020F0502020204030204" pitchFamily="34" charset="0"/>
                <a:ea typeface="+mn-ea"/>
                <a:cs typeface="Arial" panose="020B0604020202020204" pitchFamily="34" charset="0"/>
              </a:rPr>
              <a:t> </a:t>
            </a:r>
          </a:p>
          <a:p>
            <a:pPr algn="l" rtl="0">
              <a:lnSpc>
                <a:spcPct val="107000"/>
              </a:lnSpc>
              <a:spcAft>
                <a:spcPts val="800"/>
              </a:spcAft>
            </a:pPr>
            <a:endParaRPr lang="en-IL" sz="1600" kern="1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3579362-8064-76D5-D558-AB1B3B760D3A}"/>
              </a:ext>
            </a:extLst>
          </p:cNvPr>
          <p:cNvSpPr/>
          <p:nvPr/>
        </p:nvSpPr>
        <p:spPr>
          <a:xfrm>
            <a:off x="890533" y="643467"/>
            <a:ext cx="4781309" cy="79868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777240">
              <a:spcAft>
                <a:spcPts val="600"/>
              </a:spcAft>
            </a:pPr>
            <a:r>
              <a:rPr lang="en-US" sz="4590" b="1" kern="1200" dirty="0">
                <a:ln/>
                <a:latin typeface="+mn-lt"/>
                <a:ea typeface="+mn-ea"/>
                <a:cs typeface="+mn-cs"/>
              </a:rPr>
              <a:t>.NET FRAMEWORK</a:t>
            </a:r>
            <a:endParaRPr lang="en-US" sz="5400" b="1" cap="none" spc="0" dirty="0">
              <a:ln/>
              <a:effectLst/>
            </a:endParaRPr>
          </a:p>
        </p:txBody>
      </p:sp>
      <p:sp>
        <p:nvSpPr>
          <p:cNvPr id="7" name="Rectangle 6">
            <a:extLst>
              <a:ext uri="{FF2B5EF4-FFF2-40B4-BE49-F238E27FC236}">
                <a16:creationId xmlns:a16="http://schemas.microsoft.com/office/drawing/2014/main" id="{A2815FCF-B1D3-D72C-EBB6-FC3FA7D721E1}"/>
              </a:ext>
            </a:extLst>
          </p:cNvPr>
          <p:cNvSpPr/>
          <p:nvPr/>
        </p:nvSpPr>
        <p:spPr>
          <a:xfrm>
            <a:off x="6958198" y="643467"/>
            <a:ext cx="2866618" cy="79868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777240">
              <a:spcAft>
                <a:spcPts val="600"/>
              </a:spcAft>
            </a:pPr>
            <a:r>
              <a:rPr lang="en-US" sz="4590" b="1" kern="1200" dirty="0">
                <a:ln/>
                <a:latin typeface="+mn-lt"/>
                <a:ea typeface="+mn-ea"/>
                <a:cs typeface="+mn-cs"/>
              </a:rPr>
              <a:t>.NET (core)</a:t>
            </a:r>
            <a:endParaRPr lang="en-US" sz="5400" b="1" cap="none" spc="0" dirty="0">
              <a:ln/>
              <a:effectLst/>
            </a:endParaRPr>
          </a:p>
        </p:txBody>
      </p:sp>
      <p:cxnSp>
        <p:nvCxnSpPr>
          <p:cNvPr id="10" name="Straight Connector 9">
            <a:extLst>
              <a:ext uri="{FF2B5EF4-FFF2-40B4-BE49-F238E27FC236}">
                <a16:creationId xmlns:a16="http://schemas.microsoft.com/office/drawing/2014/main" id="{E600505B-4FEA-79B9-4614-E18C89E2EE9F}"/>
              </a:ext>
            </a:extLst>
          </p:cNvPr>
          <p:cNvCxnSpPr/>
          <p:nvPr/>
        </p:nvCxnSpPr>
        <p:spPr>
          <a:xfrm>
            <a:off x="6096000" y="828675"/>
            <a:ext cx="0" cy="5705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7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2663-6E06-8241-A93F-1106468548C3}"/>
              </a:ext>
            </a:extLst>
          </p:cNvPr>
          <p:cNvSpPr>
            <a:spLocks noGrp="1"/>
          </p:cNvSpPr>
          <p:nvPr>
            <p:ph type="title"/>
          </p:nvPr>
        </p:nvSpPr>
        <p:spPr/>
        <p:txBody>
          <a:bodyPr/>
          <a:lstStyle/>
          <a:p>
            <a:pPr algn="l"/>
            <a:r>
              <a:rPr lang="en-IL"/>
              <a:t>C# 9 (Released in November 2020 with .NET 5)</a:t>
            </a:r>
            <a:endParaRPr lang="en-IL" dirty="0"/>
          </a:p>
        </p:txBody>
      </p:sp>
      <p:sp>
        <p:nvSpPr>
          <p:cNvPr id="4" name="TextBox 3">
            <a:extLst>
              <a:ext uri="{FF2B5EF4-FFF2-40B4-BE49-F238E27FC236}">
                <a16:creationId xmlns:a16="http://schemas.microsoft.com/office/drawing/2014/main" id="{877E9BC8-F520-45EA-551A-C258345243A6}"/>
              </a:ext>
            </a:extLst>
          </p:cNvPr>
          <p:cNvSpPr txBox="1"/>
          <p:nvPr/>
        </p:nvSpPr>
        <p:spPr>
          <a:xfrm>
            <a:off x="970383" y="2225580"/>
            <a:ext cx="10515600" cy="3373359"/>
          </a:xfrm>
          <a:prstGeom prst="rect">
            <a:avLst/>
          </a:prstGeom>
          <a:noFill/>
        </p:spPr>
        <p:txBody>
          <a:bodyPr wrap="square">
            <a:spAutoFit/>
          </a:bodyPr>
          <a:lstStyle/>
          <a:p>
            <a:pPr marL="342900" indent="-342900" algn="l" rtl="0">
              <a:lnSpc>
                <a:spcPct val="150000"/>
              </a:lnSpc>
              <a:buFont typeface="+mj-lt"/>
              <a:buAutoNum type="arabicPeriod"/>
            </a:pPr>
            <a:endParaRPr lang="en-IL" dirty="0"/>
          </a:p>
          <a:p>
            <a:pPr marL="342900" indent="-342900" algn="l" rtl="0">
              <a:lnSpc>
                <a:spcPct val="150000"/>
              </a:lnSpc>
              <a:buFont typeface="+mj-lt"/>
              <a:buAutoNum type="arabicPeriod"/>
            </a:pPr>
            <a:r>
              <a:rPr lang="en-IL" b="1" dirty="0"/>
              <a:t>Init Only Setters</a:t>
            </a:r>
            <a:r>
              <a:rPr lang="en-IL" dirty="0"/>
              <a:t>: Allows properties to be set only during object initialization.</a:t>
            </a:r>
          </a:p>
          <a:p>
            <a:pPr marL="342900" indent="-342900" algn="l" rtl="0">
              <a:lnSpc>
                <a:spcPct val="150000"/>
              </a:lnSpc>
              <a:buFont typeface="+mj-lt"/>
              <a:buAutoNum type="arabicPeriod"/>
            </a:pPr>
            <a:r>
              <a:rPr lang="en-IL" b="1" dirty="0"/>
              <a:t>Records</a:t>
            </a:r>
            <a:r>
              <a:rPr lang="en-IL" dirty="0"/>
              <a:t>: Provides a concise syntax for defining immutable reference types.</a:t>
            </a:r>
          </a:p>
          <a:p>
            <a:pPr marL="342900" indent="-342900" algn="l" rtl="0">
              <a:lnSpc>
                <a:spcPct val="150000"/>
              </a:lnSpc>
              <a:buFont typeface="+mj-lt"/>
              <a:buAutoNum type="arabicPeriod"/>
            </a:pPr>
            <a:r>
              <a:rPr lang="en-IL" b="1" dirty="0"/>
              <a:t>Top-level Statements</a:t>
            </a:r>
            <a:r>
              <a:rPr lang="en-IL" dirty="0"/>
              <a:t>: Reduces boilerplate code for simple programs by eliminating the need for a `Main` method.</a:t>
            </a:r>
          </a:p>
          <a:p>
            <a:pPr marL="342900" indent="-342900" algn="l" rtl="0">
              <a:lnSpc>
                <a:spcPct val="150000"/>
              </a:lnSpc>
              <a:buFont typeface="+mj-lt"/>
              <a:buAutoNum type="arabicPeriod"/>
            </a:pPr>
            <a:r>
              <a:rPr lang="en-IL" b="1" dirty="0"/>
              <a:t>Pattern Matching Enhancements</a:t>
            </a:r>
            <a:r>
              <a:rPr lang="en-IL" dirty="0"/>
              <a:t>: Includes simple type patterns, relational patterns, and logical patterns.</a:t>
            </a:r>
          </a:p>
          <a:p>
            <a:pPr marL="342900" indent="-342900" algn="l" rtl="0">
              <a:lnSpc>
                <a:spcPct val="150000"/>
              </a:lnSpc>
              <a:buFont typeface="+mj-lt"/>
              <a:buAutoNum type="arabicPeriod"/>
            </a:pPr>
            <a:r>
              <a:rPr lang="en-IL" b="1" dirty="0"/>
              <a:t>Target-typed New Expressions</a:t>
            </a:r>
            <a:r>
              <a:rPr lang="en-IL" dirty="0"/>
              <a:t>: Enables you to omit the type when instantiating an object if the type is already known.</a:t>
            </a:r>
          </a:p>
        </p:txBody>
      </p:sp>
    </p:spTree>
    <p:extLst>
      <p:ext uri="{BB962C8B-B14F-4D97-AF65-F5344CB8AC3E}">
        <p14:creationId xmlns:p14="http://schemas.microsoft.com/office/powerpoint/2010/main" val="122536363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CA9C67-A5E2-4582-809E-7689E0A1F652}">
  <we:reference id="wa200005566" version="3.0.0.1" store="he-IL"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2054</TotalTime>
  <Words>2237</Words>
  <Application>Microsoft Office PowerPoint</Application>
  <PresentationFormat>Widescreen</PresentationFormat>
  <Paragraphs>215</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Open Sans</vt:lpstr>
      <vt:lpstr>Open Sans (body)</vt:lpstr>
      <vt:lpstr>Open Sans Hebrew</vt:lpstr>
      <vt:lpstr>Open Sans SemiBold</vt:lpstr>
      <vt:lpstr>Söhne</vt:lpstr>
      <vt:lpstr>Wingdings</vt:lpstr>
      <vt:lpstr>ערכת נושא Office</vt:lpstr>
      <vt:lpstr>PowerPoint Presentation</vt:lpstr>
      <vt:lpstr>.NET 8 &amp; Microservices</vt:lpstr>
      <vt:lpstr>PowerPoint Presentation</vt:lpstr>
      <vt:lpstr>PowerPoint Presentation</vt:lpstr>
      <vt:lpstr>.NET Momentum</vt:lpstr>
      <vt:lpstr>Most performant release yet</vt:lpstr>
      <vt:lpstr>PowerPoint Presentation</vt:lpstr>
      <vt:lpstr>PowerPoint Presentation</vt:lpstr>
      <vt:lpstr>C# 9 (Released in November 2020 with .NET 5)</vt:lpstr>
      <vt:lpstr>C# 10 (Released in November 2021 with .NET 6)</vt:lpstr>
      <vt:lpstr>C# 11 (Expected release in November 2022 with .NET 7) </vt:lpstr>
      <vt:lpstr>C# 12 (.NET 8)</vt:lpstr>
      <vt:lpstr>Keyed services support in Dependency Injection</vt:lpstr>
      <vt:lpstr>Minimal API</vt:lpstr>
      <vt:lpstr>TypedResults</vt:lpstr>
      <vt:lpstr>Results&lt;TResult1, TResultN&gt;</vt:lpstr>
      <vt:lpstr>Endpoints Explorer</vt:lpstr>
      <vt:lpstr>The "HTTP File" feature in Visual Studio</vt:lpstr>
      <vt:lpstr>Use async methods in minimal api and controllers</vt:lpstr>
      <vt:lpstr>MinimalApi Validation</vt:lpstr>
      <vt:lpstr>Copilot</vt:lpstr>
      <vt:lpstr>Copilot for visual studio</vt:lpstr>
      <vt:lpstr>PowerPoint Presentation</vt:lpstr>
      <vt:lpstr>Copilot chat</vt:lpstr>
      <vt:lpstr>Microservices</vt:lpstr>
      <vt:lpstr>Microservices benefits:</vt:lpstr>
      <vt:lpstr>Microservices challenges:</vt:lpstr>
      <vt:lpstr>PowerPoint Presentation</vt:lpstr>
      <vt:lpstr>ASP.NET Core improvements in .NET 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Liron Honen</dc:creator>
  <cp:lastModifiedBy>Shimon Dahan</cp:lastModifiedBy>
  <cp:revision>11</cp:revision>
  <dcterms:created xsi:type="dcterms:W3CDTF">2023-12-28T10:34:48Z</dcterms:created>
  <dcterms:modified xsi:type="dcterms:W3CDTF">2024-01-10T07:01:18Z</dcterms:modified>
</cp:coreProperties>
</file>