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01" r:id="rId2"/>
    <p:sldId id="676" r:id="rId3"/>
    <p:sldId id="681" r:id="rId4"/>
    <p:sldId id="682" r:id="rId5"/>
    <p:sldId id="677" r:id="rId6"/>
    <p:sldId id="679" r:id="rId7"/>
    <p:sldId id="678" r:id="rId8"/>
    <p:sldId id="680" r:id="rId9"/>
    <p:sldId id="683" r:id="rId10"/>
    <p:sldId id="684" r:id="rId11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F5F5F"/>
    <a:srgbClr val="00FF00"/>
    <a:srgbClr val="66FF33"/>
    <a:srgbClr val="BEBEBE"/>
    <a:srgbClr val="787878"/>
    <a:srgbClr val="6A6A6A"/>
    <a:srgbClr val="CFCFC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3456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-20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0492B0-6043-4D48-822B-EA445842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79" tIns="46190" rIns="92379" bIns="4619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6B0AE6FC-2F75-4479-A2A0-78758731E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D86E-8CA0-43D2-9F1D-955855DB0760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A86A-45E5-46FE-96DF-74378FCCA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EC44-132C-45DF-92A6-E03B8B4DB37B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FF37-6C6D-424E-850D-0FEDA48D2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1382-23D7-4542-9DCB-5A86CAB609F3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AFF2-91BB-4957-886D-1B125421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914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8C014-E558-49CB-BB40-45680692BCE4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02884-9193-43E5-972D-E21DA79EA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D02F0-F299-4D0C-A975-CDE571F9890B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65BC7-A81C-42A6-AE01-B0215786C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D165-D5A5-4856-AA3F-500EDFCD6B53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148D0-7417-4E28-B1DC-12CDB2310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3ADDB-9941-4769-918D-B127B1457EB1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24A-809F-481B-9B82-2B935580D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AB8E-11EC-4F54-9E97-193C58541674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2744C-FCBD-46C1-9796-F7052AAE1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D763-E9D2-4091-8CC4-12FFBC96D15A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0363-D179-46FE-939D-199A8169C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685B-5C0C-49CC-B4F4-392FF201267A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355E-51FE-4B79-AF96-13FFB096F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FA72-1427-47EB-A6DE-BD9AAC134BB2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0FFC-FDFD-4491-968E-F0A39C9EB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E886A-1D13-4D72-91F4-D254D84B6731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64B3D-7716-4245-9CBA-4A9E101AB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391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845F15FA-9A84-4383-8D75-F7C69AD991B5}" type="datetime1">
              <a:rPr lang="en-US"/>
              <a:pPr>
                <a:defRPr/>
              </a:pPr>
              <a:t>11/9/11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Trick Advanced Training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D2DD60-36EB-4990-9037-F9DC4128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921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8200" y="50800"/>
            <a:ext cx="64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0013" y="696913"/>
            <a:ext cx="8943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D1A71-9417-49FF-8450-A598790FBA4C}" type="datetime1">
              <a:rPr lang="en-US"/>
              <a:pPr/>
              <a:t>11/9/11</a:t>
            </a:fld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Trick Advanced Training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2E9A9-CECA-4021-9DA9-0C9ADD7005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Multithreaded Simulations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${TRICK_HOME}/</a:t>
            </a:r>
            <a:r>
              <a:rPr lang="en-US" dirty="0" err="1" smtClean="0"/>
              <a:t>trick_sims/SIM_test_sched</a:t>
            </a:r>
            <a:r>
              <a:rPr lang="en-US" dirty="0" smtClean="0"/>
              <a:t> for an example where multiple threads are used, one of each synchronization type, and job dependencies are used.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Multitasking within a single program.  Multithreading allows multiple streams of instructions (threads) to execute concurrently within the same program.</a:t>
            </a:r>
          </a:p>
          <a:p>
            <a:r>
              <a:rPr lang="en-US" dirty="0" smtClean="0"/>
              <a:t>Multithreading is available</a:t>
            </a:r>
            <a:r>
              <a:rPr lang="en-US" dirty="0" smtClean="0"/>
              <a:t> in all </a:t>
            </a:r>
            <a:r>
              <a:rPr lang="en-US" dirty="0" smtClean="0"/>
              <a:t>Trick simulations.  To execute a job on a different thread, add a C&lt;</a:t>
            </a:r>
            <a:r>
              <a:rPr lang="en-US" dirty="0" err="1" smtClean="0"/>
              <a:t>thread_num</a:t>
            </a:r>
            <a:r>
              <a:rPr lang="en-US" dirty="0" smtClean="0"/>
              <a:t>&gt; notation in front of the job specification.</a:t>
            </a:r>
          </a:p>
          <a:p>
            <a:r>
              <a:rPr lang="en-US" dirty="0" smtClean="0"/>
              <a:t>Only jobs classes in the scheduled run loop may be executed in separate threads.</a:t>
            </a:r>
          </a:p>
          <a:p>
            <a:pPr lvl="1"/>
            <a:r>
              <a:rPr lang="en-US" dirty="0" err="1" smtClean="0"/>
              <a:t>integ_loop</a:t>
            </a:r>
            <a:r>
              <a:rPr lang="en-US" dirty="0" smtClean="0"/>
              <a:t>, automatic, environment, sensor, </a:t>
            </a:r>
            <a:r>
              <a:rPr lang="en-US" dirty="0" err="1" smtClean="0"/>
              <a:t>sensor_receiver</a:t>
            </a:r>
            <a:r>
              <a:rPr lang="en-US" dirty="0" smtClean="0"/>
              <a:t>, scheduled, </a:t>
            </a:r>
            <a:r>
              <a:rPr lang="en-US" dirty="0" err="1" smtClean="0"/>
              <a:t>effector</a:t>
            </a:r>
            <a:r>
              <a:rPr lang="en-US" dirty="0" smtClean="0"/>
              <a:t>, </a:t>
            </a:r>
            <a:r>
              <a:rPr lang="en-US" dirty="0" err="1" smtClean="0"/>
              <a:t>effector_emitter</a:t>
            </a:r>
            <a:r>
              <a:rPr lang="en-US" dirty="0" smtClean="0"/>
              <a:t>, </a:t>
            </a:r>
            <a:r>
              <a:rPr lang="en-US" dirty="0" err="1" smtClean="0"/>
              <a:t>effector_receiver</a:t>
            </a:r>
            <a:r>
              <a:rPr lang="en-US" dirty="0" smtClean="0"/>
              <a:t>, </a:t>
            </a:r>
            <a:r>
              <a:rPr lang="en-US" dirty="0" err="1" smtClean="0"/>
              <a:t>automatic_last</a:t>
            </a:r>
            <a:r>
              <a:rPr lang="en-US" dirty="0" smtClean="0"/>
              <a:t>,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All other jobs are executed in the main thread regardless of the C&lt;</a:t>
            </a:r>
            <a:r>
              <a:rPr lang="en-US" dirty="0" err="1" smtClean="0"/>
              <a:t>thread_num</a:t>
            </a:r>
            <a:r>
              <a:rPr lang="en-US" dirty="0" smtClean="0"/>
              <a:t>&gt; notation.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</a:t>
            </a:r>
            <a:r>
              <a:rPr lang="en-US" dirty="0" smtClean="0"/>
              <a:t> specifying jobs </a:t>
            </a:r>
            <a:r>
              <a:rPr lang="en-US" dirty="0" smtClean="0"/>
              <a:t>to run in C1 and C2.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02521" y="1723343"/>
            <a:ext cx="5559425" cy="1600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 dirty="0" smtClean="0">
                <a:latin typeface="Courier New" pitchFamily="49" charset="0"/>
              </a:rPr>
              <a:t>class </a:t>
            </a:r>
            <a:r>
              <a:rPr lang="en-GB" sz="1400" b="1" dirty="0" err="1" smtClean="0">
                <a:latin typeface="Courier New" pitchFamily="49" charset="0"/>
              </a:rPr>
              <a:t>BallSimObject</a:t>
            </a:r>
            <a:r>
              <a:rPr lang="en-GB" sz="1400" b="1" dirty="0" smtClean="0">
                <a:latin typeface="Courier New" pitchFamily="49" charset="0"/>
              </a:rPr>
              <a:t> : public </a:t>
            </a:r>
            <a:r>
              <a:rPr lang="en-GB" sz="1400" b="1" dirty="0" err="1" smtClean="0">
                <a:latin typeface="Courier New" pitchFamily="49" charset="0"/>
              </a:rPr>
              <a:t>Trick::SimObject</a:t>
            </a:r>
            <a:r>
              <a:rPr lang="en-GB" sz="1400" b="1" dirty="0" smtClean="0">
                <a:latin typeface="Courier New" pitchFamily="49" charset="0"/>
              </a:rPr>
              <a:t> {</a:t>
            </a:r>
          </a:p>
          <a:p>
            <a:r>
              <a:rPr lang="en-GB" sz="1400" b="1" dirty="0" smtClean="0">
                <a:latin typeface="Courier New" pitchFamily="49" charset="0"/>
              </a:rPr>
              <a:t>    public:</a:t>
            </a:r>
          </a:p>
          <a:p>
            <a:r>
              <a:rPr lang="en-GB" sz="1400" b="1" dirty="0" smtClean="0">
                <a:latin typeface="Courier New" pitchFamily="49" charset="0"/>
              </a:rPr>
              <a:t>        </a:t>
            </a:r>
            <a:r>
              <a:rPr lang="en-GB" sz="1400" b="1" dirty="0" err="1" smtClean="0">
                <a:latin typeface="Courier New" pitchFamily="49" charset="0"/>
              </a:rPr>
              <a:t>BallSimObject</a:t>
            </a:r>
            <a:r>
              <a:rPr lang="en-GB" sz="1400" b="1" dirty="0" smtClean="0">
                <a:latin typeface="Courier New" pitchFamily="49" charset="0"/>
              </a:rPr>
              <a:t>() {</a:t>
            </a:r>
          </a:p>
          <a:p>
            <a:r>
              <a:rPr lang="en-GB" sz="1400" b="1" dirty="0" smtClean="0">
                <a:latin typeface="Courier New" pitchFamily="49" charset="0"/>
              </a:rPr>
              <a:t>            C1 (1.0 , “scheduled”) </a:t>
            </a:r>
            <a:r>
              <a:rPr lang="en-GB" sz="1400" b="1" dirty="0" err="1" smtClean="0">
                <a:latin typeface="Courier New" pitchFamily="49" charset="0"/>
              </a:rPr>
              <a:t>some_job</a:t>
            </a:r>
            <a:r>
              <a:rPr lang="en-GB" sz="1400" b="1" dirty="0" smtClean="0">
                <a:latin typeface="Courier New" pitchFamily="49" charset="0"/>
              </a:rPr>
              <a:t>() ;</a:t>
            </a:r>
          </a:p>
          <a:p>
            <a:r>
              <a:rPr lang="en-GB" sz="1400" b="1" dirty="0" smtClean="0">
                <a:latin typeface="Courier New" pitchFamily="49" charset="0"/>
              </a:rPr>
              <a:t>            C2 (1.0 , “scheduled”) </a:t>
            </a:r>
            <a:r>
              <a:rPr lang="en-GB" sz="1400" b="1" dirty="0" err="1" smtClean="0">
                <a:latin typeface="Courier New" pitchFamily="49" charset="0"/>
              </a:rPr>
              <a:t>another_job</a:t>
            </a:r>
            <a:r>
              <a:rPr lang="en-GB" sz="1400" b="1" dirty="0" smtClean="0">
                <a:latin typeface="Courier New" pitchFamily="49" charset="0"/>
              </a:rPr>
              <a:t>() ;</a:t>
            </a:r>
          </a:p>
          <a:p>
            <a:r>
              <a:rPr lang="en-GB" sz="1400" b="1" dirty="0" smtClean="0">
                <a:latin typeface="Courier New" pitchFamily="49" charset="0"/>
              </a:rPr>
              <a:t>        }</a:t>
            </a:r>
          </a:p>
          <a:p>
            <a:r>
              <a:rPr lang="en-GB" sz="1400" b="1" dirty="0" smtClean="0">
                <a:latin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provides 3 types of thread synchronization.  Job execution may be greatly affected by the type of thread synchronization used.</a:t>
            </a:r>
          </a:p>
          <a:p>
            <a:r>
              <a:rPr lang="en-US" dirty="0" smtClean="0"/>
              <a:t>The synchronization type may be set in either the S_define file or the run input file.</a:t>
            </a:r>
          </a:p>
          <a:p>
            <a:pPr lvl="1"/>
            <a:r>
              <a:rPr lang="en-US" dirty="0" smtClean="0"/>
              <a:t>In the S_define file, use this in the </a:t>
            </a:r>
            <a:r>
              <a:rPr lang="en-US" dirty="0" err="1" smtClean="0"/>
              <a:t>create_connections</a:t>
            </a:r>
            <a:r>
              <a:rPr lang="en-US" dirty="0" smtClean="0"/>
              <a:t> routine</a:t>
            </a:r>
          </a:p>
          <a:p>
            <a:pPr lvl="2"/>
            <a:r>
              <a:rPr lang="en-US" dirty="0" err="1" smtClean="0"/>
              <a:t>exec_set_thread_process_type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thread_num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thread_type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thread_type</a:t>
            </a:r>
            <a:r>
              <a:rPr lang="en-US" dirty="0" smtClean="0"/>
              <a:t> in the S_define file are the following:</a:t>
            </a:r>
          </a:p>
          <a:p>
            <a:pPr lvl="3"/>
            <a:r>
              <a:rPr lang="en-US" dirty="0" err="1" smtClean="0"/>
              <a:t>Trick::PROCESS_TYPE_SCHEDULED</a:t>
            </a:r>
            <a:endParaRPr lang="en-US" dirty="0" smtClean="0"/>
          </a:p>
          <a:p>
            <a:pPr lvl="3"/>
            <a:r>
              <a:rPr lang="en-US" dirty="0" err="1" smtClean="0"/>
              <a:t>Trick::PROCESS_TYPE_AMF_CHILD</a:t>
            </a:r>
            <a:endParaRPr lang="en-US" dirty="0" smtClean="0"/>
          </a:p>
          <a:p>
            <a:pPr lvl="3"/>
            <a:r>
              <a:rPr lang="en-US" dirty="0" err="1" smtClean="0"/>
              <a:t>Trick::PROCESS_TYPE_ASYNC_CHILD</a:t>
            </a:r>
            <a:endParaRPr lang="en-US" dirty="0" smtClean="0"/>
          </a:p>
          <a:p>
            <a:pPr lvl="1"/>
            <a:r>
              <a:rPr lang="en-US" dirty="0" smtClean="0"/>
              <a:t>In the input file, use this</a:t>
            </a:r>
          </a:p>
          <a:p>
            <a:pPr lvl="2"/>
            <a:r>
              <a:rPr lang="en-US" dirty="0" err="1" smtClean="0"/>
              <a:t>trick.exec_set_thread_process_type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thread_num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thread_type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thread_type</a:t>
            </a:r>
            <a:r>
              <a:rPr lang="en-US" dirty="0" smtClean="0"/>
              <a:t> in the input file uses a slightly different syntax:</a:t>
            </a:r>
          </a:p>
          <a:p>
            <a:pPr lvl="3"/>
            <a:r>
              <a:rPr lang="en-US" dirty="0" err="1" smtClean="0"/>
              <a:t>trick.PROCESS_TYPE_SCHEDULED</a:t>
            </a:r>
            <a:endParaRPr lang="en-US" dirty="0" smtClean="0"/>
          </a:p>
          <a:p>
            <a:pPr lvl="3"/>
            <a:r>
              <a:rPr lang="en-US" dirty="0" err="1" smtClean="0"/>
              <a:t>trick.PROCESS_TYPE_AMF_CHILD</a:t>
            </a:r>
            <a:endParaRPr lang="en-US" dirty="0" smtClean="0"/>
          </a:p>
          <a:p>
            <a:pPr lvl="3"/>
            <a:r>
              <a:rPr lang="en-US" dirty="0" err="1" smtClean="0"/>
              <a:t>trick.PROCESS_TYPE_ASYNC_CHILD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PROCESS_TYPE_SCHEDULED:  </a:t>
            </a:r>
          </a:p>
          <a:p>
            <a:pPr lvl="1"/>
            <a:r>
              <a:rPr lang="en-US" dirty="0" smtClean="0"/>
              <a:t>Jobs in scheduled threads run in step</a:t>
            </a:r>
            <a:r>
              <a:rPr lang="en-US" dirty="0" smtClean="0"/>
              <a:t> with the </a:t>
            </a:r>
            <a:r>
              <a:rPr lang="en-US" dirty="0" smtClean="0"/>
              <a:t>main thread.  </a:t>
            </a:r>
          </a:p>
          <a:p>
            <a:pPr lvl="1"/>
            <a:r>
              <a:rPr lang="en-US" dirty="0" smtClean="0"/>
              <a:t>The main thread will wait for jobs in scheduled threads to finish before advancing to the simulation time step.</a:t>
            </a:r>
          </a:p>
          <a:p>
            <a:pPr lvl="1"/>
            <a:r>
              <a:rPr lang="en-US" dirty="0" smtClean="0"/>
              <a:t>Scheduled thread simulation time always matches the main thread.</a:t>
            </a:r>
          </a:p>
          <a:p>
            <a:pPr lvl="1"/>
            <a:r>
              <a:rPr lang="en-US" dirty="0" smtClean="0"/>
              <a:t>Example: C1 thread has job executing only every other frame.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95745" y="4945174"/>
            <a:ext cx="522530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709945" y="5275374"/>
            <a:ext cx="579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95745" y="430151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264425" y="430151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739145" y="430151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133105" y="430151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4741273" y="430151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5133836" y="430151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168926" y="4927333"/>
            <a:ext cx="1132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</a:t>
            </a:r>
            <a:endParaRPr lang="en-US" sz="1400" dirty="0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257502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126280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995058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607885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5004454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585113" y="570789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401613" y="4635309"/>
            <a:ext cx="858568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335987" y="4648260"/>
            <a:ext cx="973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C1 thread</a:t>
            </a:r>
            <a:endParaRPr lang="en-US" sz="14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237640" y="5712482"/>
            <a:ext cx="7033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Frame</a:t>
            </a:r>
            <a:endParaRPr lang="en-US" sz="1400" dirty="0"/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3262732" y="4945658"/>
            <a:ext cx="869005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4132850" y="4635309"/>
            <a:ext cx="295221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139033" y="4945658"/>
            <a:ext cx="602304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4742282" y="4945658"/>
            <a:ext cx="388522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135953" y="4945658"/>
            <a:ext cx="852072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5136121" y="4635309"/>
            <a:ext cx="1586416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3115733" y="4013207"/>
            <a:ext cx="719666" cy="11260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3833636" y="3632271"/>
            <a:ext cx="1132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main thread</a:t>
            </a:r>
            <a:br>
              <a:rPr lang="en-US" sz="1400" dirty="0" smtClean="0"/>
            </a:br>
            <a:r>
              <a:rPr lang="en-US" sz="1400" dirty="0" smtClean="0"/>
              <a:t>must wait</a:t>
            </a:r>
            <a:endParaRPr lang="en-US" sz="1400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919133" y="4013207"/>
            <a:ext cx="1464734" cy="1126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PROCESS_TYPE_AMF_CHILD: </a:t>
            </a:r>
          </a:p>
          <a:p>
            <a:pPr lvl="1"/>
            <a:r>
              <a:rPr lang="en-US" dirty="0" smtClean="0"/>
              <a:t>AMF stands for Asynchronous Must Finish.  </a:t>
            </a:r>
          </a:p>
          <a:p>
            <a:pPr lvl="1"/>
            <a:r>
              <a:rPr lang="en-US" dirty="0" smtClean="0"/>
              <a:t>Threads of this type synchronize to the main thread at regular intervals set by </a:t>
            </a:r>
            <a:r>
              <a:rPr lang="en-US" dirty="0" err="1" smtClean="0"/>
              <a:t>exec_set_thread_amf_cycle_time</a:t>
            </a:r>
            <a:r>
              <a:rPr lang="en-US" dirty="0" smtClean="0"/>
              <a:t>().  </a:t>
            </a:r>
          </a:p>
          <a:p>
            <a:pPr lvl="1"/>
            <a:r>
              <a:rPr lang="en-US" dirty="0" smtClean="0"/>
              <a:t>Between synchronizations, AMF threads maintain their own simulation time.</a:t>
            </a:r>
          </a:p>
          <a:p>
            <a:pPr lvl="1"/>
            <a:r>
              <a:rPr lang="en-US" dirty="0" smtClean="0"/>
              <a:t>Jobs in AMF threads are run as fast as possible.</a:t>
            </a:r>
          </a:p>
          <a:p>
            <a:pPr lvl="1"/>
            <a:r>
              <a:rPr lang="en-US" dirty="0" smtClean="0"/>
              <a:t>The AMF thread simulation time may not match the main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Example:  C1 job run at same frequency as main.  Sync every 5</a:t>
            </a:r>
            <a:r>
              <a:rPr lang="en-US" baseline="30000" dirty="0" smtClean="0"/>
              <a:t>th</a:t>
            </a:r>
            <a:r>
              <a:rPr lang="en-US" dirty="0" smtClean="0"/>
              <a:t> frame.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61877" y="5199184"/>
            <a:ext cx="522530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1676077" y="5529384"/>
            <a:ext cx="579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61877" y="455552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891877" y="455552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6705277" y="455552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60557" y="455552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368725" y="455552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761288" y="455552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135058" y="5181343"/>
            <a:ext cx="1132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</a:t>
            </a:r>
            <a:endParaRPr lang="en-US" sz="1400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223634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753732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622510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235337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31906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551245" y="596190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367745" y="4887526"/>
            <a:ext cx="858568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887236" y="4902270"/>
            <a:ext cx="13920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C1 AMF thread</a:t>
            </a:r>
            <a:endParaRPr lang="en-US" sz="1400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92544" y="5966492"/>
            <a:ext cx="1757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 Frame</a:t>
            </a:r>
            <a:endParaRPr lang="en-US" sz="14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890184" y="5199668"/>
            <a:ext cx="869005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226881" y="4887526"/>
            <a:ext cx="295221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766485" y="5199668"/>
            <a:ext cx="602304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369734" y="5199668"/>
            <a:ext cx="388522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763405" y="5199668"/>
            <a:ext cx="852072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102253" y="4887526"/>
            <a:ext cx="1586416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521368" y="4887526"/>
            <a:ext cx="974432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492918" y="4887526"/>
            <a:ext cx="612482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H="1">
            <a:off x="6232674" y="5046141"/>
            <a:ext cx="1065592" cy="380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296503" y="4665204"/>
            <a:ext cx="1132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</a:t>
            </a:r>
            <a:br>
              <a:rPr lang="en-US" sz="1400" dirty="0" smtClean="0"/>
            </a:br>
            <a:r>
              <a:rPr lang="en-US" sz="1400" dirty="0" smtClean="0"/>
              <a:t>must wait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PROCESS_TYPE_ASYNC_CHILD:</a:t>
            </a:r>
          </a:p>
          <a:p>
            <a:pPr lvl="1"/>
            <a:r>
              <a:rPr lang="en-US" dirty="0" smtClean="0"/>
              <a:t>Asynchronous threads do not synchronize to the main thread.</a:t>
            </a:r>
          </a:p>
          <a:p>
            <a:pPr lvl="1"/>
            <a:r>
              <a:rPr lang="en-US" dirty="0" smtClean="0"/>
              <a:t>Asynchronous jobs are often infinite </a:t>
            </a:r>
            <a:r>
              <a:rPr lang="en-US" dirty="0" smtClean="0"/>
              <a:t>loops.  If all jobs in an asynchronous thread finish, the thread is immediately restarted.</a:t>
            </a:r>
          </a:p>
          <a:p>
            <a:pPr lvl="1"/>
            <a:r>
              <a:rPr lang="en-US" dirty="0" smtClean="0"/>
              <a:t>Execution frequencies for jobs in asynchronous threads are ignored</a:t>
            </a:r>
            <a:r>
              <a:rPr lang="en-US" dirty="0" smtClean="0"/>
              <a:t>.  </a:t>
            </a:r>
            <a:r>
              <a:rPr lang="en-US" dirty="0" smtClean="0"/>
              <a:t>All jobs are run each time an asynchronous thread is executed.</a:t>
            </a:r>
          </a:p>
          <a:p>
            <a:pPr lvl="1"/>
            <a:r>
              <a:rPr lang="en-US" dirty="0" smtClean="0"/>
              <a:t>Asynchronous thread simulation time </a:t>
            </a:r>
            <a:r>
              <a:rPr lang="en-US" dirty="0" smtClean="0"/>
              <a:t>is set to the thread start time and is not updated while the thread is executing.</a:t>
            </a:r>
            <a:endParaRPr lang="en-US" dirty="0" smtClean="0"/>
          </a:p>
          <a:p>
            <a:pPr lvl="1"/>
            <a:r>
              <a:rPr lang="en-US" dirty="0" smtClean="0"/>
              <a:t>Example of an asynchronous thread that does not return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34425" y="5029844"/>
            <a:ext cx="522530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2048625" y="5360044"/>
            <a:ext cx="579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34425" y="438618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264425" y="438618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7077825" y="4386182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33105" y="438618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41273" y="438618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133836" y="4386182"/>
            <a:ext cx="0" cy="135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507606" y="5012003"/>
            <a:ext cx="1132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</a:t>
            </a:r>
            <a:endParaRPr lang="en-US" sz="1400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596182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126280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995058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607885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004454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923793" y="5792569"/>
            <a:ext cx="284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740293" y="4718186"/>
            <a:ext cx="5430040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149713" y="4732930"/>
            <a:ext cx="1501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C1 </a:t>
            </a:r>
            <a:r>
              <a:rPr lang="en-US" sz="1400" dirty="0" err="1" smtClean="0"/>
              <a:t>Async</a:t>
            </a:r>
            <a:r>
              <a:rPr lang="en-US" sz="1400" dirty="0" smtClean="0"/>
              <a:t> thread</a:t>
            </a:r>
            <a:endParaRPr lang="en-US" sz="1400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65092" y="5797152"/>
            <a:ext cx="17578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 Frame</a:t>
            </a:r>
            <a:endParaRPr lang="en-US" sz="1400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262732" y="5030328"/>
            <a:ext cx="869005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139033" y="5030328"/>
            <a:ext cx="602304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742282" y="5030328"/>
            <a:ext cx="388522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135952" y="5030328"/>
            <a:ext cx="1925247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400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Job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in different threads </a:t>
            </a:r>
            <a:r>
              <a:rPr lang="en-US" dirty="0" smtClean="0"/>
              <a:t>may need other jobs in other threads to run first before executing.</a:t>
            </a:r>
          </a:p>
          <a:p>
            <a:r>
              <a:rPr lang="en-US" dirty="0" smtClean="0"/>
              <a:t>Trick provides a </a:t>
            </a:r>
            <a:r>
              <a:rPr lang="en-US" dirty="0" err="1" smtClean="0"/>
              <a:t>depends_on</a:t>
            </a:r>
            <a:r>
              <a:rPr lang="en-US" dirty="0" smtClean="0"/>
              <a:t> feature.  Jobs that depend on other jobs will not execute until all dependencies have finished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S_define: </a:t>
            </a:r>
            <a:r>
              <a:rPr lang="en-US" dirty="0" err="1" smtClean="0">
                <a:latin typeface="Courier New"/>
                <a:cs typeface="Courier New"/>
              </a:rPr>
              <a:t>exec_add_depends_on_job(target_job</a:t>
            </a:r>
            <a:r>
              <a:rPr lang="en-US" dirty="0" smtClean="0">
                <a:latin typeface="Courier New"/>
                <a:cs typeface="Courier New"/>
              </a:rPr>
              <a:t> , </a:t>
            </a:r>
            <a:r>
              <a:rPr lang="en-US" dirty="0" err="1" smtClean="0">
                <a:latin typeface="Courier New"/>
                <a:cs typeface="Courier New"/>
              </a:rPr>
              <a:t>target_instance</a:t>
            </a:r>
            <a:r>
              <a:rPr lang="en-US" dirty="0" smtClean="0">
                <a:latin typeface="Courier New"/>
                <a:cs typeface="Courier New"/>
              </a:rPr>
              <a:t> , </a:t>
            </a:r>
            <a:r>
              <a:rPr lang="en-US" dirty="0" err="1" smtClean="0">
                <a:latin typeface="Courier New"/>
                <a:cs typeface="Courier New"/>
              </a:rPr>
              <a:t>depend_job</a:t>
            </a:r>
            <a:r>
              <a:rPr lang="en-US" dirty="0" smtClean="0">
                <a:latin typeface="Courier New"/>
                <a:cs typeface="Courier New"/>
              </a:rPr>
              <a:t> , </a:t>
            </a:r>
            <a:r>
              <a:rPr lang="en-US" dirty="0" err="1" smtClean="0">
                <a:latin typeface="Courier New"/>
                <a:cs typeface="Courier New"/>
              </a:rPr>
              <a:t>depend_instance</a:t>
            </a:r>
            <a:r>
              <a:rPr lang="en-US" dirty="0" smtClean="0">
                <a:latin typeface="Courier New"/>
                <a:cs typeface="Courier New"/>
              </a:rPr>
              <a:t>) 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input file: </a:t>
            </a:r>
            <a:r>
              <a:rPr lang="en-US" dirty="0" err="1" smtClean="0">
                <a:latin typeface="Courier New"/>
                <a:cs typeface="Courier New"/>
              </a:rPr>
              <a:t>trick.exec_add_depends_on_job</a:t>
            </a:r>
            <a:r>
              <a:rPr lang="en-US" dirty="0" smtClean="0">
                <a:latin typeface="Courier New"/>
                <a:cs typeface="Courier New"/>
              </a:rPr>
              <a:t>(…)</a:t>
            </a:r>
          </a:p>
          <a:p>
            <a:pPr lvl="1"/>
            <a:r>
              <a:rPr lang="en-US" dirty="0" smtClean="0">
                <a:cs typeface="Courier New"/>
              </a:rPr>
              <a:t>The instance value is to take care of the case where the same job name is called multiple times in a sim_object.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61876" y="4868971"/>
            <a:ext cx="1244923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1676077" y="5199171"/>
            <a:ext cx="579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61877" y="4225309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6705277" y="4225309"/>
            <a:ext cx="0" cy="135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135058" y="4851130"/>
            <a:ext cx="1132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Main thread</a:t>
            </a:r>
            <a:endParaRPr lang="en-US" sz="1400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603927" y="4557313"/>
            <a:ext cx="858568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302119" y="4572057"/>
            <a:ext cx="973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C1</a:t>
            </a:r>
            <a:r>
              <a:rPr lang="en-US" sz="1400" dirty="0" smtClean="0"/>
              <a:t> thread</a:t>
            </a:r>
            <a:endParaRPr lang="en-US" sz="1400" dirty="0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606476" y="4868971"/>
            <a:ext cx="1244923" cy="3077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848527" y="4557313"/>
            <a:ext cx="858568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2004854" y="5635823"/>
            <a:ext cx="4436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Example: </a:t>
            </a:r>
            <a:r>
              <a:rPr lang="en-US" sz="1400" dirty="0" err="1" smtClean="0"/>
              <a:t>exec_add_depends_on_job</a:t>
            </a:r>
            <a:r>
              <a:rPr lang="en-US" sz="1400" dirty="0" err="1" smtClean="0"/>
              <a:t>(“B</a:t>
            </a:r>
            <a:r>
              <a:rPr lang="en-US" sz="1400" dirty="0" smtClean="0"/>
              <a:t>” , 1 , “A” , 1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exec_add_depends_on_job(“D</a:t>
            </a:r>
            <a:r>
              <a:rPr lang="en-US" sz="1400" dirty="0" smtClean="0"/>
              <a:t>”, 1 , “C” , 1)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to Multithreaded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does not provide any data concurrency locks.  It is up to the user to ensure that threads will not disrupt one another by operating on the same data.</a:t>
            </a:r>
          </a:p>
          <a:p>
            <a:r>
              <a:rPr lang="en-US" dirty="0" smtClean="0"/>
              <a:t>F</a:t>
            </a:r>
            <a:r>
              <a:rPr lang="en-US" dirty="0" smtClean="0"/>
              <a:t>unctions or class methods that are called by multiple threads simultaneously must be reentrant.</a:t>
            </a:r>
          </a:p>
          <a:p>
            <a:pPr lvl="1"/>
            <a:r>
              <a:rPr lang="en-US" dirty="0" smtClean="0"/>
              <a:t>Reentrant routines are routines that can be interrupted in the middle of its execution and then safely called again (“re-entered”) before its previous invocations complete executing.</a:t>
            </a:r>
          </a:p>
          <a:p>
            <a:pPr lvl="1"/>
            <a:r>
              <a:rPr lang="en-US" dirty="0" smtClean="0"/>
              <a:t>Trick cannot check for function reentrancy</a:t>
            </a:r>
          </a:p>
          <a:p>
            <a:r>
              <a:rPr lang="en-US" dirty="0" smtClean="0"/>
              <a:t>Improperly setting real-time priorities and CPU assignments for threads may cause the sim to deadlock.  See Real-Time slides for more information on how to set priorities and CPU assignments.</a:t>
            </a:r>
          </a:p>
          <a:p>
            <a:r>
              <a:rPr lang="en-US" dirty="0" smtClean="0"/>
              <a:t>Debugging multithreaded simulations is much more difficult than a single threaded 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D02F0-F299-4D0C-A975-CDE571F9890B}" type="datetime1">
              <a:rPr lang="en-US" smtClean="0"/>
              <a:pPr>
                <a:defRPr/>
              </a:pPr>
              <a:t>11/9/11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Trick Advanced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5BC7-A81C-42A6-AE01-B0215786CB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898</Words>
  <Application>Microsoft Macintosh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Multithreaded Simulations</vt:lpstr>
      <vt:lpstr>Multithreading</vt:lpstr>
      <vt:lpstr>Multithreading</vt:lpstr>
      <vt:lpstr>Thread Types</vt:lpstr>
      <vt:lpstr>Thread Types</vt:lpstr>
      <vt:lpstr>Thread Types</vt:lpstr>
      <vt:lpstr>Thread Types</vt:lpstr>
      <vt:lpstr>Thread Job Dependencies</vt:lpstr>
      <vt:lpstr>Pitfalls to Multithreaded Simulations</vt:lpstr>
      <vt:lpstr>Example Simulation</vt:lpstr>
    </vt:vector>
  </TitlesOfParts>
  <Company>LMIT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</dc:creator>
  <cp:lastModifiedBy>Alex Lin</cp:lastModifiedBy>
  <cp:revision>572</cp:revision>
  <dcterms:created xsi:type="dcterms:W3CDTF">2011-11-09T14:40:48Z</dcterms:created>
  <dcterms:modified xsi:type="dcterms:W3CDTF">2011-11-09T15:46:24Z</dcterms:modified>
</cp:coreProperties>
</file>