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s/slide18.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Layouts/slideLayout12.xml" ContentType="application/vnd.openxmlformats-officedocument.presentationml.slideLayout+xml"/>
  <Override PartName="/ppt/slides/slide16.xml" ContentType="application/vnd.openxmlformats-officedocument.presentationml.slide+xml"/>
  <Override PartName="/ppt/slides/slide21.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Layouts/slideLayout9.xml" ContentType="application/vnd.openxmlformats-officedocument.presentationml.slideLayout+xml"/>
  <Override PartName="/ppt/handoutMasters/handoutMaster1.xml" ContentType="application/vnd.openxmlformats-officedocument.presentationml.handoutMaster+xml"/>
  <Override PartName="/ppt/slides/slide6.xml" ContentType="application/vnd.openxmlformats-officedocument.presentationml.slide+xml"/>
  <Override PartName="/ppt/slideLayouts/slideLayout7.xml" ContentType="application/vnd.openxmlformats-officedocument.presentationml.slideLayout+xml"/>
  <Override PartName="/ppt/slides/slide17.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heme/theme3.xml" ContentType="application/vnd.openxmlformats-officedocument.theme+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slides/slide20.xml" ContentType="application/vnd.openxmlformats-officedocument.presentationml.slid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24"/>
  </p:notesMasterIdLst>
  <p:handoutMasterIdLst>
    <p:handoutMasterId r:id="rId25"/>
  </p:handoutMasterIdLst>
  <p:sldIdLst>
    <p:sldId id="452" r:id="rId2"/>
    <p:sldId id="663" r:id="rId3"/>
    <p:sldId id="660" r:id="rId4"/>
    <p:sldId id="661" r:id="rId5"/>
    <p:sldId id="662" r:id="rId6"/>
    <p:sldId id="664" r:id="rId7"/>
    <p:sldId id="645" r:id="rId8"/>
    <p:sldId id="665" r:id="rId9"/>
    <p:sldId id="600" r:id="rId10"/>
    <p:sldId id="666" r:id="rId11"/>
    <p:sldId id="667" r:id="rId12"/>
    <p:sldId id="668" r:id="rId13"/>
    <p:sldId id="622" r:id="rId14"/>
    <p:sldId id="621" r:id="rId15"/>
    <p:sldId id="669" r:id="rId16"/>
    <p:sldId id="670" r:id="rId17"/>
    <p:sldId id="671" r:id="rId18"/>
    <p:sldId id="672" r:id="rId19"/>
    <p:sldId id="673" r:id="rId20"/>
    <p:sldId id="674" r:id="rId21"/>
    <p:sldId id="675" r:id="rId22"/>
    <p:sldId id="681" r:id="rId23"/>
  </p:sldIdLst>
  <p:sldSz cx="9144000" cy="6858000" type="screen4x3"/>
  <p:notesSz cx="6946900" cy="9220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5F5F5F"/>
    <a:srgbClr val="00FF00"/>
    <a:srgbClr val="66FF33"/>
    <a:srgbClr val="BEBEBE"/>
    <a:srgbClr val="787878"/>
    <a:srgbClr val="6A6A6A"/>
    <a:srgbClr val="CFCFCF"/>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3456" autoAdjust="0"/>
    <p:restoredTop sz="94640" autoAdjust="0"/>
  </p:normalViewPr>
  <p:slideViewPr>
    <p:cSldViewPr snapToGrid="0">
      <p:cViewPr>
        <p:scale>
          <a:sx n="150" d="100"/>
          <a:sy n="150" d="100"/>
        </p:scale>
        <p:origin x="-200" y="-2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4026"/>
    </p:cViewPr>
  </p:sorter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951298" name="Rectangle 2"/>
          <p:cNvSpPr>
            <a:spLocks noGrp="1" noChangeArrowheads="1"/>
          </p:cNvSpPr>
          <p:nvPr>
            <p:ph type="hdr" sz="quarter"/>
          </p:nvPr>
        </p:nvSpPr>
        <p:spPr bwMode="auto">
          <a:xfrm>
            <a:off x="0" y="0"/>
            <a:ext cx="30099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951299" name="Rectangle 3"/>
          <p:cNvSpPr>
            <a:spLocks noGrp="1" noChangeArrowheads="1"/>
          </p:cNvSpPr>
          <p:nvPr>
            <p:ph type="dt" sz="quarter" idx="1"/>
          </p:nvPr>
        </p:nvSpPr>
        <p:spPr bwMode="auto">
          <a:xfrm>
            <a:off x="3935413" y="0"/>
            <a:ext cx="30099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951300" name="Rectangle 4"/>
          <p:cNvSpPr>
            <a:spLocks noGrp="1" noChangeArrowheads="1"/>
          </p:cNvSpPr>
          <p:nvPr>
            <p:ph type="ftr" sz="quarter" idx="2"/>
          </p:nvPr>
        </p:nvSpPr>
        <p:spPr bwMode="auto">
          <a:xfrm>
            <a:off x="0" y="8758238"/>
            <a:ext cx="30099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951301" name="Rectangle 5"/>
          <p:cNvSpPr>
            <a:spLocks noGrp="1" noChangeArrowheads="1"/>
          </p:cNvSpPr>
          <p:nvPr>
            <p:ph type="sldNum" sz="quarter" idx="3"/>
          </p:nvPr>
        </p:nvSpPr>
        <p:spPr bwMode="auto">
          <a:xfrm>
            <a:off x="3935413" y="8758238"/>
            <a:ext cx="30099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D0492B0-6043-4D48-822B-EA4458420BC4}"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09900" cy="460375"/>
          </a:xfrm>
          <a:prstGeom prst="rect">
            <a:avLst/>
          </a:prstGeom>
          <a:noFill/>
          <a:ln w="9525">
            <a:noFill/>
            <a:miter lim="800000"/>
            <a:headEnd/>
            <a:tailEnd/>
          </a:ln>
          <a:effectLst/>
        </p:spPr>
        <p:txBody>
          <a:bodyPr vert="horz" wrap="square" lIns="92379" tIns="46190" rIns="92379" bIns="46190" numCol="1" anchor="t" anchorCtr="0" compatLnSpc="1">
            <a:prstTxWarp prst="textNoShape">
              <a:avLst/>
            </a:prstTxWarp>
          </a:bodyPr>
          <a:lstStyle>
            <a:lvl1pPr defTabSz="923925">
              <a:defRPr sz="1200"/>
            </a:lvl1pPr>
          </a:lstStyle>
          <a:p>
            <a:pPr>
              <a:defRPr/>
            </a:pPr>
            <a:endParaRPr lang="en-US"/>
          </a:p>
        </p:txBody>
      </p:sp>
      <p:sp>
        <p:nvSpPr>
          <p:cNvPr id="3075" name="Rectangle 3"/>
          <p:cNvSpPr>
            <a:spLocks noGrp="1" noChangeArrowheads="1"/>
          </p:cNvSpPr>
          <p:nvPr>
            <p:ph type="dt" idx="1"/>
          </p:nvPr>
        </p:nvSpPr>
        <p:spPr bwMode="auto">
          <a:xfrm>
            <a:off x="3935413" y="0"/>
            <a:ext cx="3009900" cy="460375"/>
          </a:xfrm>
          <a:prstGeom prst="rect">
            <a:avLst/>
          </a:prstGeom>
          <a:noFill/>
          <a:ln w="9525">
            <a:noFill/>
            <a:miter lim="800000"/>
            <a:headEnd/>
            <a:tailEnd/>
          </a:ln>
          <a:effectLst/>
        </p:spPr>
        <p:txBody>
          <a:bodyPr vert="horz" wrap="square" lIns="92379" tIns="46190" rIns="92379" bIns="46190" numCol="1" anchor="t" anchorCtr="0" compatLnSpc="1">
            <a:prstTxWarp prst="textNoShape">
              <a:avLst/>
            </a:prstTxWarp>
          </a:bodyPr>
          <a:lstStyle>
            <a:lvl1pPr algn="r" defTabSz="923925">
              <a:defRPr sz="1200"/>
            </a:lvl1pPr>
          </a:lstStyle>
          <a:p>
            <a:pPr>
              <a:defRPr/>
            </a:pPr>
            <a:endParaRPr lang="en-US"/>
          </a:p>
        </p:txBody>
      </p:sp>
      <p:sp>
        <p:nvSpPr>
          <p:cNvPr id="177156" name="Rectangle 4"/>
          <p:cNvSpPr>
            <a:spLocks noGrp="1" noRot="1" noChangeAspect="1" noChangeArrowheads="1" noTextEdit="1"/>
          </p:cNvSpPr>
          <p:nvPr>
            <p:ph type="sldImg" idx="2"/>
          </p:nvPr>
        </p:nvSpPr>
        <p:spPr bwMode="auto">
          <a:xfrm>
            <a:off x="1168400" y="692150"/>
            <a:ext cx="4610100" cy="3457575"/>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95325" y="4379913"/>
            <a:ext cx="5556250" cy="4148137"/>
          </a:xfrm>
          <a:prstGeom prst="rect">
            <a:avLst/>
          </a:prstGeom>
          <a:noFill/>
          <a:ln w="9525">
            <a:noFill/>
            <a:miter lim="800000"/>
            <a:headEnd/>
            <a:tailEnd/>
          </a:ln>
          <a:effectLst/>
        </p:spPr>
        <p:txBody>
          <a:bodyPr vert="horz" wrap="square" lIns="92379" tIns="46190" rIns="92379" bIns="4619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758238"/>
            <a:ext cx="3009900" cy="460375"/>
          </a:xfrm>
          <a:prstGeom prst="rect">
            <a:avLst/>
          </a:prstGeom>
          <a:noFill/>
          <a:ln w="9525">
            <a:noFill/>
            <a:miter lim="800000"/>
            <a:headEnd/>
            <a:tailEnd/>
          </a:ln>
          <a:effectLst/>
        </p:spPr>
        <p:txBody>
          <a:bodyPr vert="horz" wrap="square" lIns="92379" tIns="46190" rIns="92379" bIns="46190" numCol="1" anchor="b" anchorCtr="0" compatLnSpc="1">
            <a:prstTxWarp prst="textNoShape">
              <a:avLst/>
            </a:prstTxWarp>
          </a:bodyPr>
          <a:lstStyle>
            <a:lvl1pPr defTabSz="923925">
              <a:defRPr sz="1200"/>
            </a:lvl1pPr>
          </a:lstStyle>
          <a:p>
            <a:pPr>
              <a:defRPr/>
            </a:pPr>
            <a:endParaRPr lang="en-US"/>
          </a:p>
        </p:txBody>
      </p:sp>
      <p:sp>
        <p:nvSpPr>
          <p:cNvPr id="3079" name="Rectangle 7"/>
          <p:cNvSpPr>
            <a:spLocks noGrp="1" noChangeArrowheads="1"/>
          </p:cNvSpPr>
          <p:nvPr>
            <p:ph type="sldNum" sz="quarter" idx="5"/>
          </p:nvPr>
        </p:nvSpPr>
        <p:spPr bwMode="auto">
          <a:xfrm>
            <a:off x="3935413" y="8758238"/>
            <a:ext cx="3009900" cy="460375"/>
          </a:xfrm>
          <a:prstGeom prst="rect">
            <a:avLst/>
          </a:prstGeom>
          <a:noFill/>
          <a:ln w="9525">
            <a:noFill/>
            <a:miter lim="800000"/>
            <a:headEnd/>
            <a:tailEnd/>
          </a:ln>
          <a:effectLst/>
        </p:spPr>
        <p:txBody>
          <a:bodyPr vert="horz" wrap="square" lIns="92379" tIns="46190" rIns="92379" bIns="46190" numCol="1" anchor="b" anchorCtr="0" compatLnSpc="1">
            <a:prstTxWarp prst="textNoShape">
              <a:avLst/>
            </a:prstTxWarp>
          </a:bodyPr>
          <a:lstStyle>
            <a:lvl1pPr algn="r" defTabSz="923925">
              <a:defRPr sz="1200"/>
            </a:lvl1pPr>
          </a:lstStyle>
          <a:p>
            <a:pPr>
              <a:defRPr/>
            </a:pPr>
            <a:fld id="{6B0AE6FC-2F75-4479-A2A0-78758731E1C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BA722A30-EE5A-4674-8E96-FA53CE0170DC}" type="slidenum">
              <a:rPr lang="en-US" smtClean="0"/>
              <a:pPr/>
              <a:t>9</a:t>
            </a:fld>
            <a:endParaRPr lang="en-US" smtClean="0"/>
          </a:p>
        </p:txBody>
      </p:sp>
      <p:sp>
        <p:nvSpPr>
          <p:cNvPr id="188419" name="Rectangle 2"/>
          <p:cNvSpPr>
            <a:spLocks noGrp="1" noRot="1" noChangeAspect="1" noChangeArrowheads="1" noTextEdit="1"/>
          </p:cNvSpPr>
          <p:nvPr>
            <p:ph type="sldImg"/>
          </p:nvPr>
        </p:nvSpPr>
        <p:spPr>
          <a:xfrm>
            <a:off x="1169988" y="692150"/>
            <a:ext cx="4610100" cy="3457575"/>
          </a:xfrm>
          <a:solidFill>
            <a:srgbClr val="FFFFFF"/>
          </a:solidFill>
          <a:ln/>
        </p:spPr>
      </p:sp>
      <p:sp>
        <p:nvSpPr>
          <p:cNvPr id="188420" name="Rectangle 3"/>
          <p:cNvSpPr>
            <a:spLocks noGrp="1" noChangeArrowheads="1"/>
          </p:cNvSpPr>
          <p:nvPr>
            <p:ph type="body" idx="1"/>
          </p:nvPr>
        </p:nvSpPr>
        <p:spPr>
          <a:xfrm>
            <a:off x="925513" y="4379913"/>
            <a:ext cx="5095875" cy="4148137"/>
          </a:xfrm>
          <a:noFill/>
          <a:ln/>
        </p:spPr>
        <p:txBody>
          <a:bodyPr wrap="none" anchor="ctr"/>
          <a:lstStyle/>
          <a:p>
            <a:pPr eaLnBrk="1" hangingPunct="1"/>
            <a:endParaRPr lang="en-US" smtClean="0">
              <a:solidFill>
                <a:srgbClr val="0000FF"/>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A7ED86E-8CA0-43D2-9F1D-955855DB0760}" type="datetime1">
              <a:rPr lang="en-US"/>
              <a:pPr>
                <a:defRPr/>
              </a:pPr>
              <a:t>11/8/11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Trick Advanced Training</a:t>
            </a:r>
          </a:p>
        </p:txBody>
      </p:sp>
      <p:sp>
        <p:nvSpPr>
          <p:cNvPr id="6" name="Rectangle 6"/>
          <p:cNvSpPr>
            <a:spLocks noGrp="1" noChangeArrowheads="1"/>
          </p:cNvSpPr>
          <p:nvPr>
            <p:ph type="sldNum" sz="quarter" idx="12"/>
          </p:nvPr>
        </p:nvSpPr>
        <p:spPr>
          <a:ln/>
        </p:spPr>
        <p:txBody>
          <a:bodyPr/>
          <a:lstStyle>
            <a:lvl1pPr>
              <a:defRPr/>
            </a:lvl1pPr>
          </a:lstStyle>
          <a:p>
            <a:pPr>
              <a:defRPr/>
            </a:pPr>
            <a:fld id="{5194A86A-45E5-46FE-96DF-74378FCCACF0}" type="slidenum">
              <a:rPr lang="en-US"/>
              <a:pPr>
                <a:defRPr/>
              </a:pPr>
              <a:t>‹#›</a:t>
            </a:fld>
            <a:endParaRPr lang="en-US"/>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DAC2EC44-132C-45DF-92A6-E03B8B4DB37B}" type="datetime1">
              <a:rPr lang="en-US"/>
              <a:pPr>
                <a:defRPr/>
              </a:pPr>
              <a:t>11/8/11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Trick Advanced Training</a:t>
            </a:r>
          </a:p>
        </p:txBody>
      </p:sp>
      <p:sp>
        <p:nvSpPr>
          <p:cNvPr id="6" name="Rectangle 6"/>
          <p:cNvSpPr>
            <a:spLocks noGrp="1" noChangeArrowheads="1"/>
          </p:cNvSpPr>
          <p:nvPr>
            <p:ph type="sldNum" sz="quarter" idx="12"/>
          </p:nvPr>
        </p:nvSpPr>
        <p:spPr>
          <a:ln/>
        </p:spPr>
        <p:txBody>
          <a:bodyPr/>
          <a:lstStyle>
            <a:lvl1pPr>
              <a:defRPr/>
            </a:lvl1pPr>
          </a:lstStyle>
          <a:p>
            <a:pPr>
              <a:defRPr/>
            </a:pPr>
            <a:fld id="{A221FF37-6C6D-424E-850D-0FEDA48D223D}" type="slidenum">
              <a:rPr lang="en-US"/>
              <a:pPr>
                <a:defRPr/>
              </a:pPr>
              <a:t>‹#›</a:t>
            </a:fld>
            <a:endParaRPr 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21F11382-23D7-4542-9DCB-5A86CAB609F3}" type="datetime1">
              <a:rPr lang="en-US"/>
              <a:pPr>
                <a:defRPr/>
              </a:pPr>
              <a:t>11/8/11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Trick Advanced Training</a:t>
            </a:r>
          </a:p>
        </p:txBody>
      </p:sp>
      <p:sp>
        <p:nvSpPr>
          <p:cNvPr id="6" name="Rectangle 6"/>
          <p:cNvSpPr>
            <a:spLocks noGrp="1" noChangeArrowheads="1"/>
          </p:cNvSpPr>
          <p:nvPr>
            <p:ph type="sldNum" sz="quarter" idx="12"/>
          </p:nvPr>
        </p:nvSpPr>
        <p:spPr>
          <a:ln/>
        </p:spPr>
        <p:txBody>
          <a:bodyPr/>
          <a:lstStyle>
            <a:lvl1pPr>
              <a:defRPr/>
            </a:lvl1pPr>
          </a:lstStyle>
          <a:p>
            <a:pPr>
              <a:defRPr/>
            </a:pPr>
            <a:fld id="{AD2BAFF2-91BB-4957-886D-1B1254215B41}" type="slidenum">
              <a:rPr lang="en-US"/>
              <a:pPr>
                <a:defRPr/>
              </a:pPr>
              <a:t>‹#›</a:t>
            </a:fld>
            <a:endParaRPr lang="en-US"/>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391400" cy="411163"/>
          </a:xfrm>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0F88C014-E558-49CB-BB40-45680692BCE4}" type="datetime1">
              <a:rPr lang="en-US"/>
              <a:pPr>
                <a:defRPr/>
              </a:pPr>
              <a:t>11/8/11</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Trick Advanced Training</a:t>
            </a:r>
          </a:p>
        </p:txBody>
      </p:sp>
      <p:sp>
        <p:nvSpPr>
          <p:cNvPr id="5" name="Rectangle 6"/>
          <p:cNvSpPr>
            <a:spLocks noGrp="1" noChangeArrowheads="1"/>
          </p:cNvSpPr>
          <p:nvPr>
            <p:ph type="sldNum" sz="quarter" idx="12"/>
          </p:nvPr>
        </p:nvSpPr>
        <p:spPr>
          <a:ln/>
        </p:spPr>
        <p:txBody>
          <a:bodyPr/>
          <a:lstStyle>
            <a:lvl1pPr>
              <a:defRPr/>
            </a:lvl1pPr>
          </a:lstStyle>
          <a:p>
            <a:pPr>
              <a:defRPr/>
            </a:pPr>
            <a:fld id="{F7102884-9193-43E5-972D-E21DA79EA770}" type="slidenum">
              <a:rPr lang="en-US"/>
              <a:pPr>
                <a:defRPr/>
              </a:pPr>
              <a:t>‹#›</a:t>
            </a:fld>
            <a:endParaRPr 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7DD02F0-F299-4D0C-A975-CDE571F9890B}" type="datetime1">
              <a:rPr lang="en-US"/>
              <a:pPr>
                <a:defRPr/>
              </a:pPr>
              <a:t>11/8/11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Trick Advanced Training</a:t>
            </a:r>
          </a:p>
        </p:txBody>
      </p:sp>
      <p:sp>
        <p:nvSpPr>
          <p:cNvPr id="6" name="Rectangle 6"/>
          <p:cNvSpPr>
            <a:spLocks noGrp="1" noChangeArrowheads="1"/>
          </p:cNvSpPr>
          <p:nvPr>
            <p:ph type="sldNum" sz="quarter" idx="12"/>
          </p:nvPr>
        </p:nvSpPr>
        <p:spPr>
          <a:ln/>
        </p:spPr>
        <p:txBody>
          <a:bodyPr/>
          <a:lstStyle>
            <a:lvl1pPr>
              <a:defRPr/>
            </a:lvl1pPr>
          </a:lstStyle>
          <a:p>
            <a:pPr>
              <a:defRPr/>
            </a:pPr>
            <a:fld id="{99B65BC7-A81C-42A6-AE01-B0215786CB9B}" type="slidenum">
              <a:rPr lang="en-US"/>
              <a:pPr>
                <a:defRPr/>
              </a:pPr>
              <a:t>‹#›</a:t>
            </a:fld>
            <a:endParaRPr 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725ED165-D5A5-4856-AA3F-500EDFCD6B53}" type="datetime1">
              <a:rPr lang="en-US"/>
              <a:pPr>
                <a:defRPr/>
              </a:pPr>
              <a:t>11/8/11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Trick Advanced Training</a:t>
            </a:r>
          </a:p>
        </p:txBody>
      </p:sp>
      <p:sp>
        <p:nvSpPr>
          <p:cNvPr id="6" name="Rectangle 6"/>
          <p:cNvSpPr>
            <a:spLocks noGrp="1" noChangeArrowheads="1"/>
          </p:cNvSpPr>
          <p:nvPr>
            <p:ph type="sldNum" sz="quarter" idx="12"/>
          </p:nvPr>
        </p:nvSpPr>
        <p:spPr>
          <a:ln/>
        </p:spPr>
        <p:txBody>
          <a:bodyPr/>
          <a:lstStyle>
            <a:lvl1pPr>
              <a:defRPr/>
            </a:lvl1pPr>
          </a:lstStyle>
          <a:p>
            <a:pPr>
              <a:defRPr/>
            </a:pPr>
            <a:fld id="{6C7148D0-7417-4E28-B1DC-12CDB2310061}" type="slidenum">
              <a:rPr lang="en-US"/>
              <a:pPr>
                <a:defRPr/>
              </a:pPr>
              <a:t>‹#›</a:t>
            </a:fld>
            <a:endParaRPr lang="en-US"/>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2F33ADDB-9941-4769-918D-B127B1457EB1}" type="datetime1">
              <a:rPr lang="en-US"/>
              <a:pPr>
                <a:defRPr/>
              </a:pPr>
              <a:t>11/8/11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Trick Advanced Training</a:t>
            </a:r>
          </a:p>
        </p:txBody>
      </p:sp>
      <p:sp>
        <p:nvSpPr>
          <p:cNvPr id="7" name="Rectangle 6"/>
          <p:cNvSpPr>
            <a:spLocks noGrp="1" noChangeArrowheads="1"/>
          </p:cNvSpPr>
          <p:nvPr>
            <p:ph type="sldNum" sz="quarter" idx="12"/>
          </p:nvPr>
        </p:nvSpPr>
        <p:spPr>
          <a:ln/>
        </p:spPr>
        <p:txBody>
          <a:bodyPr/>
          <a:lstStyle>
            <a:lvl1pPr>
              <a:defRPr/>
            </a:lvl1pPr>
          </a:lstStyle>
          <a:p>
            <a:pPr>
              <a:defRPr/>
            </a:pPr>
            <a:fld id="{2C9A024A-809F-481B-9B82-2B935580D672}" type="slidenum">
              <a:rPr lang="en-US"/>
              <a:pPr>
                <a:defRPr/>
              </a:pPr>
              <a:t>‹#›</a:t>
            </a:fld>
            <a:endParaRPr 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B389AB8E-11EC-4F54-9E97-193C58541674}" type="datetime1">
              <a:rPr lang="en-US"/>
              <a:pPr>
                <a:defRPr/>
              </a:pPr>
              <a:t>11/8/11</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Trick Advanced Training</a:t>
            </a:r>
          </a:p>
        </p:txBody>
      </p:sp>
      <p:sp>
        <p:nvSpPr>
          <p:cNvPr id="9" name="Rectangle 6"/>
          <p:cNvSpPr>
            <a:spLocks noGrp="1" noChangeArrowheads="1"/>
          </p:cNvSpPr>
          <p:nvPr>
            <p:ph type="sldNum" sz="quarter" idx="12"/>
          </p:nvPr>
        </p:nvSpPr>
        <p:spPr>
          <a:ln/>
        </p:spPr>
        <p:txBody>
          <a:bodyPr/>
          <a:lstStyle>
            <a:lvl1pPr>
              <a:defRPr/>
            </a:lvl1pPr>
          </a:lstStyle>
          <a:p>
            <a:pPr>
              <a:defRPr/>
            </a:pPr>
            <a:fld id="{7C62744C-FCBD-46C1-9796-F7052AAE1CA0}" type="slidenum">
              <a:rPr lang="en-US"/>
              <a:pPr>
                <a:defRPr/>
              </a:pPr>
              <a:t>‹#›</a:t>
            </a:fld>
            <a:endParaRPr 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9179D763-E9D2-4091-8CC4-12FFBC96D15A}" type="datetime1">
              <a:rPr lang="en-US"/>
              <a:pPr>
                <a:defRPr/>
              </a:pPr>
              <a:t>11/8/11</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Trick Advanced Training</a:t>
            </a:r>
          </a:p>
        </p:txBody>
      </p:sp>
      <p:sp>
        <p:nvSpPr>
          <p:cNvPr id="5" name="Rectangle 6"/>
          <p:cNvSpPr>
            <a:spLocks noGrp="1" noChangeArrowheads="1"/>
          </p:cNvSpPr>
          <p:nvPr>
            <p:ph type="sldNum" sz="quarter" idx="12"/>
          </p:nvPr>
        </p:nvSpPr>
        <p:spPr>
          <a:ln/>
        </p:spPr>
        <p:txBody>
          <a:bodyPr/>
          <a:lstStyle>
            <a:lvl1pPr>
              <a:defRPr/>
            </a:lvl1pPr>
          </a:lstStyle>
          <a:p>
            <a:pPr>
              <a:defRPr/>
            </a:pPr>
            <a:fld id="{B7B20363-D179-46FE-939D-199A8169CA26}" type="slidenum">
              <a:rPr lang="en-US"/>
              <a:pPr>
                <a:defRPr/>
              </a:pPr>
              <a:t>‹#›</a:t>
            </a:fld>
            <a:endParaRPr lang="en-US"/>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15C5685B-5C0C-49CC-B4F4-392FF201267A}" type="datetime1">
              <a:rPr lang="en-US"/>
              <a:pPr>
                <a:defRPr/>
              </a:pPr>
              <a:t>11/8/11</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Trick Advanced Training</a:t>
            </a:r>
          </a:p>
        </p:txBody>
      </p:sp>
      <p:sp>
        <p:nvSpPr>
          <p:cNvPr id="4" name="Rectangle 6"/>
          <p:cNvSpPr>
            <a:spLocks noGrp="1" noChangeArrowheads="1"/>
          </p:cNvSpPr>
          <p:nvPr>
            <p:ph type="sldNum" sz="quarter" idx="12"/>
          </p:nvPr>
        </p:nvSpPr>
        <p:spPr>
          <a:ln/>
        </p:spPr>
        <p:txBody>
          <a:bodyPr/>
          <a:lstStyle>
            <a:lvl1pPr>
              <a:defRPr/>
            </a:lvl1pPr>
          </a:lstStyle>
          <a:p>
            <a:pPr>
              <a:defRPr/>
            </a:pPr>
            <a:fld id="{D20C355E-51FE-4B79-AF96-13FFB096FD67}" type="slidenum">
              <a:rPr lang="en-US"/>
              <a:pPr>
                <a:defRPr/>
              </a:pPr>
              <a:t>‹#›</a:t>
            </a:fld>
            <a:endParaRPr lang="en-US"/>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B0DFA72-1427-47EB-A6DE-BD9AAC134BB2}" type="datetime1">
              <a:rPr lang="en-US"/>
              <a:pPr>
                <a:defRPr/>
              </a:pPr>
              <a:t>11/8/11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Trick Advanced Training</a:t>
            </a:r>
          </a:p>
        </p:txBody>
      </p:sp>
      <p:sp>
        <p:nvSpPr>
          <p:cNvPr id="7" name="Rectangle 6"/>
          <p:cNvSpPr>
            <a:spLocks noGrp="1" noChangeArrowheads="1"/>
          </p:cNvSpPr>
          <p:nvPr>
            <p:ph type="sldNum" sz="quarter" idx="12"/>
          </p:nvPr>
        </p:nvSpPr>
        <p:spPr>
          <a:ln/>
        </p:spPr>
        <p:txBody>
          <a:bodyPr/>
          <a:lstStyle>
            <a:lvl1pPr>
              <a:defRPr/>
            </a:lvl1pPr>
          </a:lstStyle>
          <a:p>
            <a:pPr>
              <a:defRPr/>
            </a:pPr>
            <a:fld id="{FFEF0FFC-FDFD-4491-968E-F0A39C9EB7F0}" type="slidenum">
              <a:rPr lang="en-US"/>
              <a:pPr>
                <a:defRPr/>
              </a:pPr>
              <a:t>‹#›</a:t>
            </a:fld>
            <a:endParaRPr 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398E886A-1D13-4D72-91F4-D254D84B6731}" type="datetime1">
              <a:rPr lang="en-US"/>
              <a:pPr>
                <a:defRPr/>
              </a:pPr>
              <a:t>11/8/11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Trick Advanced Training</a:t>
            </a:r>
          </a:p>
        </p:txBody>
      </p:sp>
      <p:sp>
        <p:nvSpPr>
          <p:cNvPr id="7" name="Rectangle 6"/>
          <p:cNvSpPr>
            <a:spLocks noGrp="1" noChangeArrowheads="1"/>
          </p:cNvSpPr>
          <p:nvPr>
            <p:ph type="sldNum" sz="quarter" idx="12"/>
          </p:nvPr>
        </p:nvSpPr>
        <p:spPr>
          <a:ln/>
        </p:spPr>
        <p:txBody>
          <a:bodyPr/>
          <a:lstStyle>
            <a:lvl1pPr>
              <a:defRPr/>
            </a:lvl1pPr>
          </a:lstStyle>
          <a:p>
            <a:pPr>
              <a:defRPr/>
            </a:pPr>
            <a:fld id="{28164B3D-7716-4245-9CBA-4A9E101AB29A}" type="slidenum">
              <a:rPr lang="en-US"/>
              <a:pPr>
                <a:defRPr/>
              </a:pPr>
              <a:t>‹#›</a:t>
            </a:fld>
            <a:endParaRPr lang="en-US"/>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jpeg"/><Relationship Id="rId16"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52400"/>
            <a:ext cx="7391400" cy="411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fld id="{845F15FA-9A84-4383-8D75-F7C69AD991B5}" type="datetime1">
              <a:rPr lang="en-US"/>
              <a:pPr>
                <a:defRPr/>
              </a:pPr>
              <a:t>11/8/11</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t>Trick Advanced Training</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7CD2DD60-36EB-4990-9037-F9DC41288B2E}" type="slidenum">
              <a:rPr lang="en-US"/>
              <a:pPr>
                <a:defRPr/>
              </a:pPr>
              <a:t>‹#›</a:t>
            </a:fld>
            <a:endParaRPr lang="en-US"/>
          </a:p>
        </p:txBody>
      </p:sp>
      <p:pic>
        <p:nvPicPr>
          <p:cNvPr id="1031" name="Picture 7"/>
          <p:cNvPicPr>
            <a:picLocks noChangeAspect="1" noChangeArrowheads="1"/>
          </p:cNvPicPr>
          <p:nvPr userDrawn="1"/>
        </p:nvPicPr>
        <p:blipFill>
          <a:blip r:embed="rId14" cstate="print"/>
          <a:srcRect/>
          <a:stretch>
            <a:fillRect/>
          </a:stretch>
        </p:blipFill>
        <p:spPr bwMode="auto">
          <a:xfrm>
            <a:off x="0" y="0"/>
            <a:ext cx="892175" cy="669925"/>
          </a:xfrm>
          <a:prstGeom prst="rect">
            <a:avLst/>
          </a:prstGeom>
          <a:noFill/>
          <a:ln w="9525">
            <a:noFill/>
            <a:miter lim="800000"/>
            <a:headEnd/>
            <a:tailEnd/>
          </a:ln>
        </p:spPr>
      </p:pic>
      <p:pic>
        <p:nvPicPr>
          <p:cNvPr id="1032" name="Picture 8"/>
          <p:cNvPicPr>
            <a:picLocks noChangeAspect="1" noChangeArrowheads="1"/>
          </p:cNvPicPr>
          <p:nvPr userDrawn="1"/>
        </p:nvPicPr>
        <p:blipFill>
          <a:blip r:embed="rId15" cstate="print"/>
          <a:srcRect/>
          <a:stretch>
            <a:fillRect/>
          </a:stretch>
        </p:blipFill>
        <p:spPr bwMode="auto">
          <a:xfrm>
            <a:off x="8458200" y="50800"/>
            <a:ext cx="647700" cy="685800"/>
          </a:xfrm>
          <a:prstGeom prst="rect">
            <a:avLst/>
          </a:prstGeom>
          <a:noFill/>
          <a:ln w="9525">
            <a:noFill/>
            <a:miter lim="800000"/>
            <a:headEnd/>
            <a:tailEnd/>
          </a:ln>
        </p:spPr>
      </p:pic>
      <p:pic>
        <p:nvPicPr>
          <p:cNvPr id="1033" name="Picture 9"/>
          <p:cNvPicPr>
            <a:picLocks noChangeAspect="1" noChangeArrowheads="1"/>
          </p:cNvPicPr>
          <p:nvPr userDrawn="1"/>
        </p:nvPicPr>
        <p:blipFill>
          <a:blip r:embed="rId16" cstate="print"/>
          <a:srcRect/>
          <a:stretch>
            <a:fillRect/>
          </a:stretch>
        </p:blipFill>
        <p:spPr bwMode="auto">
          <a:xfrm>
            <a:off x="100013" y="696913"/>
            <a:ext cx="8943975" cy="2381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hf hdr="0"/>
  <p:txStyles>
    <p:titleStyle>
      <a:lvl1pPr algn="ctr" rtl="0" eaLnBrk="0" fontAlgn="base" hangingPunct="0">
        <a:spcBef>
          <a:spcPct val="0"/>
        </a:spcBef>
        <a:spcAft>
          <a:spcPct val="0"/>
        </a:spcAft>
        <a:defRPr sz="2400" b="1" i="1">
          <a:solidFill>
            <a:schemeClr val="tx2"/>
          </a:solidFill>
          <a:latin typeface="+mj-lt"/>
          <a:ea typeface="+mj-ea"/>
          <a:cs typeface="+mj-cs"/>
        </a:defRPr>
      </a:lvl1pPr>
      <a:lvl2pPr algn="ctr" rtl="0" eaLnBrk="0" fontAlgn="base" hangingPunct="0">
        <a:spcBef>
          <a:spcPct val="0"/>
        </a:spcBef>
        <a:spcAft>
          <a:spcPct val="0"/>
        </a:spcAft>
        <a:defRPr sz="2400" b="1" i="1">
          <a:solidFill>
            <a:schemeClr val="tx2"/>
          </a:solidFill>
          <a:latin typeface="Arial" charset="0"/>
        </a:defRPr>
      </a:lvl2pPr>
      <a:lvl3pPr algn="ctr" rtl="0" eaLnBrk="0" fontAlgn="base" hangingPunct="0">
        <a:spcBef>
          <a:spcPct val="0"/>
        </a:spcBef>
        <a:spcAft>
          <a:spcPct val="0"/>
        </a:spcAft>
        <a:defRPr sz="2400" b="1" i="1">
          <a:solidFill>
            <a:schemeClr val="tx2"/>
          </a:solidFill>
          <a:latin typeface="Arial" charset="0"/>
        </a:defRPr>
      </a:lvl3pPr>
      <a:lvl4pPr algn="ctr" rtl="0" eaLnBrk="0" fontAlgn="base" hangingPunct="0">
        <a:spcBef>
          <a:spcPct val="0"/>
        </a:spcBef>
        <a:spcAft>
          <a:spcPct val="0"/>
        </a:spcAft>
        <a:defRPr sz="2400" b="1" i="1">
          <a:solidFill>
            <a:schemeClr val="tx2"/>
          </a:solidFill>
          <a:latin typeface="Arial" charset="0"/>
        </a:defRPr>
      </a:lvl4pPr>
      <a:lvl5pPr algn="ctr" rtl="0" eaLnBrk="0" fontAlgn="base" hangingPunct="0">
        <a:spcBef>
          <a:spcPct val="0"/>
        </a:spcBef>
        <a:spcAft>
          <a:spcPct val="0"/>
        </a:spcAft>
        <a:defRPr sz="2400" b="1" i="1">
          <a:solidFill>
            <a:schemeClr val="tx2"/>
          </a:solidFill>
          <a:latin typeface="Arial" charset="0"/>
        </a:defRPr>
      </a:lvl5pPr>
      <a:lvl6pPr marL="457200" algn="ctr" rtl="0" fontAlgn="base">
        <a:spcBef>
          <a:spcPct val="0"/>
        </a:spcBef>
        <a:spcAft>
          <a:spcPct val="0"/>
        </a:spcAft>
        <a:defRPr sz="2400" b="1" i="1">
          <a:solidFill>
            <a:schemeClr val="tx2"/>
          </a:solidFill>
          <a:latin typeface="Arial" charset="0"/>
        </a:defRPr>
      </a:lvl6pPr>
      <a:lvl7pPr marL="914400" algn="ctr" rtl="0" fontAlgn="base">
        <a:spcBef>
          <a:spcPct val="0"/>
        </a:spcBef>
        <a:spcAft>
          <a:spcPct val="0"/>
        </a:spcAft>
        <a:defRPr sz="2400" b="1" i="1">
          <a:solidFill>
            <a:schemeClr val="tx2"/>
          </a:solidFill>
          <a:latin typeface="Arial" charset="0"/>
        </a:defRPr>
      </a:lvl7pPr>
      <a:lvl8pPr marL="1371600" algn="ctr" rtl="0" fontAlgn="base">
        <a:spcBef>
          <a:spcPct val="0"/>
        </a:spcBef>
        <a:spcAft>
          <a:spcPct val="0"/>
        </a:spcAft>
        <a:defRPr sz="2400" b="1" i="1">
          <a:solidFill>
            <a:schemeClr val="tx2"/>
          </a:solidFill>
          <a:latin typeface="Arial" charset="0"/>
        </a:defRPr>
      </a:lvl8pPr>
      <a:lvl9pPr marL="1828800" algn="ctr" rtl="0" fontAlgn="base">
        <a:spcBef>
          <a:spcPct val="0"/>
        </a:spcBef>
        <a:spcAft>
          <a:spcPct val="0"/>
        </a:spcAft>
        <a:defRPr sz="2400" b="1" i="1">
          <a:solidFill>
            <a:schemeClr val="tx2"/>
          </a:solidFill>
          <a:latin typeface="Arial" charset="0"/>
        </a:defRPr>
      </a:lvl9pPr>
    </p:titleStyle>
    <p:bodyStyle>
      <a:lvl1pPr marL="342900" indent="-342900" algn="l" rtl="0" eaLnBrk="0" fontAlgn="base" hangingPunct="0">
        <a:spcBef>
          <a:spcPct val="20000"/>
        </a:spcBef>
        <a:spcAft>
          <a:spcPct val="0"/>
        </a:spcAft>
        <a:buChar char="•"/>
        <a:defRPr sz="20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b="1">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p:spPr>
        <p:txBody>
          <a:bodyPr/>
          <a:lstStyle/>
          <a:p>
            <a:fld id="{140D4675-714A-4526-A045-113BA1E310B5}" type="datetime1">
              <a:rPr lang="en-US"/>
              <a:pPr/>
              <a:t>11/8/11</a:t>
            </a:fld>
            <a:endParaRPr lang="en-US"/>
          </a:p>
        </p:txBody>
      </p:sp>
      <p:sp>
        <p:nvSpPr>
          <p:cNvPr id="24579" name="Footer Placeholder 4"/>
          <p:cNvSpPr>
            <a:spLocks noGrp="1"/>
          </p:cNvSpPr>
          <p:nvPr>
            <p:ph type="ftr" sz="quarter" idx="11"/>
          </p:nvPr>
        </p:nvSpPr>
        <p:spPr>
          <a:noFill/>
        </p:spPr>
        <p:txBody>
          <a:bodyPr/>
          <a:lstStyle/>
          <a:p>
            <a:r>
              <a:rPr lang="en-US" smtClean="0"/>
              <a:t>Trick Advanced Training</a:t>
            </a:r>
          </a:p>
        </p:txBody>
      </p:sp>
      <p:sp>
        <p:nvSpPr>
          <p:cNvPr id="24580" name="Slide Number Placeholder 5"/>
          <p:cNvSpPr>
            <a:spLocks noGrp="1"/>
          </p:cNvSpPr>
          <p:nvPr>
            <p:ph type="sldNum" sz="quarter" idx="12"/>
          </p:nvPr>
        </p:nvSpPr>
        <p:spPr>
          <a:noFill/>
        </p:spPr>
        <p:txBody>
          <a:bodyPr/>
          <a:lstStyle/>
          <a:p>
            <a:fld id="{2F0D821D-3FB3-4999-90CD-3217BE3A638D}" type="slidenum">
              <a:rPr lang="en-US" smtClean="0"/>
              <a:pPr/>
              <a:t>1</a:t>
            </a:fld>
            <a:endParaRPr lang="en-US" smtClean="0"/>
          </a:p>
        </p:txBody>
      </p:sp>
      <p:sp>
        <p:nvSpPr>
          <p:cNvPr id="24581" name="Rectangle 2"/>
          <p:cNvSpPr>
            <a:spLocks noGrp="1" noChangeArrowheads="1"/>
          </p:cNvSpPr>
          <p:nvPr>
            <p:ph type="ctrTitle"/>
          </p:nvPr>
        </p:nvSpPr>
        <p:spPr/>
        <p:txBody>
          <a:bodyPr/>
          <a:lstStyle/>
          <a:p>
            <a:pPr eaLnBrk="1" hangingPunct="1"/>
            <a:r>
              <a:rPr lang="en-US" smtClean="0"/>
              <a:t>Trick Real-Time</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Real-time Parameters</a:t>
            </a:r>
            <a:endParaRPr lang="en-US" dirty="0"/>
          </a:p>
        </p:txBody>
      </p:sp>
      <p:sp>
        <p:nvSpPr>
          <p:cNvPr id="3" name="Content Placeholder 2"/>
          <p:cNvSpPr>
            <a:spLocks noGrp="1"/>
          </p:cNvSpPr>
          <p:nvPr>
            <p:ph idx="1"/>
          </p:nvPr>
        </p:nvSpPr>
        <p:spPr/>
        <p:txBody>
          <a:bodyPr/>
          <a:lstStyle/>
          <a:p>
            <a:r>
              <a:rPr lang="en-US" dirty="0" smtClean="0"/>
              <a:t>Simulations run best when each thread of execution is assigned to it’s own processor.</a:t>
            </a:r>
          </a:p>
          <a:p>
            <a:pPr lvl="1"/>
            <a:r>
              <a:rPr lang="en-US" sz="1600" dirty="0" err="1" smtClean="0">
                <a:solidFill>
                  <a:srgbClr val="0000FF"/>
                </a:solidFill>
                <a:latin typeface="Courier New"/>
                <a:cs typeface="Courier New"/>
              </a:rPr>
              <a:t>trick.exec_set_thread_cpu_affinity(thread_id</a:t>
            </a:r>
            <a:r>
              <a:rPr lang="en-US" sz="1600" dirty="0" smtClean="0">
                <a:solidFill>
                  <a:srgbClr val="0000FF"/>
                </a:solidFill>
                <a:latin typeface="Courier New"/>
                <a:cs typeface="Courier New"/>
              </a:rPr>
              <a:t>, </a:t>
            </a:r>
            <a:r>
              <a:rPr lang="en-US" sz="1600" dirty="0" err="1" smtClean="0">
                <a:solidFill>
                  <a:srgbClr val="0000FF"/>
                </a:solidFill>
                <a:latin typeface="Courier New"/>
                <a:cs typeface="Courier New"/>
              </a:rPr>
              <a:t>cpu_num</a:t>
            </a:r>
            <a:r>
              <a:rPr lang="en-US" sz="1600" dirty="0" smtClean="0">
                <a:solidFill>
                  <a:srgbClr val="0000FF"/>
                </a:solidFill>
                <a:latin typeface="Courier New"/>
                <a:cs typeface="Courier New"/>
              </a:rPr>
              <a:t>)</a:t>
            </a:r>
          </a:p>
          <a:p>
            <a:pPr lvl="1"/>
            <a:r>
              <a:rPr lang="en-US" dirty="0" smtClean="0">
                <a:cs typeface="Courier New"/>
              </a:rPr>
              <a:t>The main thread is </a:t>
            </a:r>
            <a:r>
              <a:rPr lang="en-US" dirty="0" err="1" smtClean="0">
                <a:cs typeface="Courier New"/>
              </a:rPr>
              <a:t>thread_id</a:t>
            </a:r>
            <a:r>
              <a:rPr lang="en-US" dirty="0" smtClean="0">
                <a:cs typeface="Courier New"/>
              </a:rPr>
              <a:t>=0.  Child threads start from 1.</a:t>
            </a:r>
          </a:p>
          <a:p>
            <a:pPr lvl="1"/>
            <a:r>
              <a:rPr lang="en-US" dirty="0" smtClean="0">
                <a:cs typeface="Courier New"/>
              </a:rPr>
              <a:t>Setting a thread to run on a specific CPU does not exclude other processes to continue to run on the same CPU.</a:t>
            </a:r>
          </a:p>
          <a:p>
            <a:pPr lvl="1"/>
            <a:endParaRPr lang="en-US" dirty="0" smtClean="0">
              <a:cs typeface="Courier New"/>
            </a:endParaRPr>
          </a:p>
          <a:p>
            <a:r>
              <a:rPr lang="en-US" dirty="0" smtClean="0">
                <a:cs typeface="Courier New"/>
              </a:rPr>
              <a:t>To keep the simulation threads running on the processor we want to set a real-time priority on each thread.</a:t>
            </a:r>
          </a:p>
          <a:p>
            <a:pPr lvl="1"/>
            <a:r>
              <a:rPr lang="en-US" dirty="0" err="1" smtClean="0">
                <a:solidFill>
                  <a:srgbClr val="0000FF"/>
                </a:solidFill>
                <a:latin typeface="Courier New"/>
                <a:cs typeface="Courier New"/>
              </a:rPr>
              <a:t>trick.exec_set_thread_priority(thread_id</a:t>
            </a:r>
            <a:r>
              <a:rPr lang="en-US" dirty="0" smtClean="0">
                <a:solidFill>
                  <a:srgbClr val="0000FF"/>
                </a:solidFill>
                <a:latin typeface="Courier New"/>
                <a:cs typeface="Courier New"/>
              </a:rPr>
              <a:t>, priority)</a:t>
            </a:r>
          </a:p>
          <a:p>
            <a:pPr lvl="1"/>
            <a:r>
              <a:rPr lang="en-US" dirty="0" smtClean="0">
                <a:cs typeface="Courier New"/>
              </a:rPr>
              <a:t>For the </a:t>
            </a:r>
            <a:r>
              <a:rPr lang="en-US" dirty="0" err="1" smtClean="0">
                <a:cs typeface="Courier New"/>
              </a:rPr>
              <a:t>exec_set_thread_priority</a:t>
            </a:r>
            <a:r>
              <a:rPr lang="en-US" dirty="0" smtClean="0">
                <a:cs typeface="Courier New"/>
              </a:rPr>
              <a:t>() call, 1 is the highest priority.  This number is converted internally to the highest priority of the system automatically.</a:t>
            </a:r>
          </a:p>
          <a:p>
            <a:pPr lvl="1"/>
            <a:r>
              <a:rPr lang="en-US" dirty="0" smtClean="0">
                <a:cs typeface="Courier New"/>
              </a:rPr>
              <a:t>Note:  Setting a simulation to run as priority 1 may lock out keyboard and mouse processing.</a:t>
            </a:r>
          </a:p>
        </p:txBody>
      </p:sp>
      <p:sp>
        <p:nvSpPr>
          <p:cNvPr id="4" name="Date Placeholder 3"/>
          <p:cNvSpPr>
            <a:spLocks noGrp="1"/>
          </p:cNvSpPr>
          <p:nvPr>
            <p:ph type="dt" sz="half" idx="10"/>
          </p:nvPr>
        </p:nvSpPr>
        <p:spPr/>
        <p:txBody>
          <a:bodyPr/>
          <a:lstStyle/>
          <a:p>
            <a:pPr>
              <a:defRPr/>
            </a:pPr>
            <a:fld id="{57DD02F0-F299-4D0C-A975-CDE571F9890B}" type="datetime1">
              <a:rPr lang="en-US" smtClean="0"/>
              <a:pPr>
                <a:defRPr/>
              </a:pPr>
              <a:t>11/8/11</a:t>
            </a:fld>
            <a:endParaRPr lang="en-US"/>
          </a:p>
        </p:txBody>
      </p:sp>
      <p:sp>
        <p:nvSpPr>
          <p:cNvPr id="5" name="Footer Placeholder 4"/>
          <p:cNvSpPr>
            <a:spLocks noGrp="1"/>
          </p:cNvSpPr>
          <p:nvPr>
            <p:ph type="ftr" sz="quarter" idx="11"/>
          </p:nvPr>
        </p:nvSpPr>
        <p:spPr/>
        <p:txBody>
          <a:bodyPr/>
          <a:lstStyle/>
          <a:p>
            <a:pPr>
              <a:defRPr/>
            </a:pPr>
            <a:r>
              <a:rPr lang="en-US" smtClean="0"/>
              <a:t>Trick Advanced Training</a:t>
            </a:r>
            <a:endParaRPr lang="en-US"/>
          </a:p>
        </p:txBody>
      </p:sp>
      <p:sp>
        <p:nvSpPr>
          <p:cNvPr id="6" name="Slide Number Placeholder 5"/>
          <p:cNvSpPr>
            <a:spLocks noGrp="1"/>
          </p:cNvSpPr>
          <p:nvPr>
            <p:ph type="sldNum" sz="quarter" idx="12"/>
          </p:nvPr>
        </p:nvSpPr>
        <p:spPr/>
        <p:txBody>
          <a:bodyPr/>
          <a:lstStyle/>
          <a:p>
            <a:pPr>
              <a:defRPr/>
            </a:pPr>
            <a:fld id="{99B65BC7-A81C-42A6-AE01-B0215786CB9B}" type="slidenum">
              <a:rPr lang="en-US" smtClean="0"/>
              <a:pPr>
                <a:defRPr/>
              </a:pPr>
              <a:t>10</a:t>
            </a:fld>
            <a:endParaRPr lang="en-US"/>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Real-time Parameters</a:t>
            </a:r>
            <a:endParaRPr lang="en-US" dirty="0"/>
          </a:p>
        </p:txBody>
      </p:sp>
      <p:sp>
        <p:nvSpPr>
          <p:cNvPr id="3" name="Content Placeholder 2"/>
          <p:cNvSpPr>
            <a:spLocks noGrp="1"/>
          </p:cNvSpPr>
          <p:nvPr>
            <p:ph idx="1"/>
          </p:nvPr>
        </p:nvSpPr>
        <p:spPr/>
        <p:txBody>
          <a:bodyPr/>
          <a:lstStyle/>
          <a:p>
            <a:r>
              <a:rPr lang="en-US" dirty="0" smtClean="0"/>
              <a:t>We want to keep all simulation related data in memory. We do not want the OS to copy part of the simulation memory into virtual memory (disk).</a:t>
            </a:r>
          </a:p>
          <a:p>
            <a:pPr lvl="1"/>
            <a:r>
              <a:rPr lang="en-US" dirty="0" err="1" smtClean="0">
                <a:solidFill>
                  <a:srgbClr val="0000FF"/>
                </a:solidFill>
                <a:latin typeface="Courier New"/>
                <a:cs typeface="Courier New"/>
              </a:rPr>
              <a:t>trick.exec_lock_memory</a:t>
            </a:r>
            <a:r>
              <a:rPr lang="en-US" dirty="0" smtClean="0">
                <a:solidFill>
                  <a:srgbClr val="0000FF"/>
                </a:solidFill>
                <a:latin typeface="Courier New"/>
                <a:cs typeface="Courier New"/>
              </a:rPr>
              <a:t>( </a:t>
            </a:r>
            <a:r>
              <a:rPr lang="en-US" dirty="0" err="1" smtClean="0">
                <a:solidFill>
                  <a:srgbClr val="0000FF"/>
                </a:solidFill>
                <a:latin typeface="Courier New"/>
                <a:cs typeface="Courier New"/>
              </a:rPr>
              <a:t>yes_no</a:t>
            </a:r>
            <a:r>
              <a:rPr lang="en-US" dirty="0" smtClean="0">
                <a:solidFill>
                  <a:srgbClr val="0000FF"/>
                </a:solidFill>
                <a:latin typeface="Courier New"/>
                <a:cs typeface="Courier New"/>
              </a:rPr>
              <a:t> )</a:t>
            </a:r>
            <a:endParaRPr lang="en-US" dirty="0">
              <a:solidFill>
                <a:srgbClr val="0000FF"/>
              </a:solidFill>
              <a:latin typeface="Courier New"/>
              <a:cs typeface="Courier New"/>
            </a:endParaRPr>
          </a:p>
        </p:txBody>
      </p:sp>
      <p:sp>
        <p:nvSpPr>
          <p:cNvPr id="4" name="Date Placeholder 3"/>
          <p:cNvSpPr>
            <a:spLocks noGrp="1"/>
          </p:cNvSpPr>
          <p:nvPr>
            <p:ph type="dt" sz="half" idx="10"/>
          </p:nvPr>
        </p:nvSpPr>
        <p:spPr/>
        <p:txBody>
          <a:bodyPr/>
          <a:lstStyle/>
          <a:p>
            <a:pPr>
              <a:defRPr/>
            </a:pPr>
            <a:fld id="{57DD02F0-F299-4D0C-A975-CDE571F9890B}" type="datetime1">
              <a:rPr lang="en-US" smtClean="0"/>
              <a:pPr>
                <a:defRPr/>
              </a:pPr>
              <a:t>11/8/11</a:t>
            </a:fld>
            <a:endParaRPr lang="en-US"/>
          </a:p>
        </p:txBody>
      </p:sp>
      <p:sp>
        <p:nvSpPr>
          <p:cNvPr id="5" name="Footer Placeholder 4"/>
          <p:cNvSpPr>
            <a:spLocks noGrp="1"/>
          </p:cNvSpPr>
          <p:nvPr>
            <p:ph type="ftr" sz="quarter" idx="11"/>
          </p:nvPr>
        </p:nvSpPr>
        <p:spPr/>
        <p:txBody>
          <a:bodyPr/>
          <a:lstStyle/>
          <a:p>
            <a:pPr>
              <a:defRPr/>
            </a:pPr>
            <a:r>
              <a:rPr lang="en-US" smtClean="0"/>
              <a:t>Trick Advanced Training</a:t>
            </a:r>
            <a:endParaRPr lang="en-US"/>
          </a:p>
        </p:txBody>
      </p:sp>
      <p:sp>
        <p:nvSpPr>
          <p:cNvPr id="6" name="Slide Number Placeholder 5"/>
          <p:cNvSpPr>
            <a:spLocks noGrp="1"/>
          </p:cNvSpPr>
          <p:nvPr>
            <p:ph type="sldNum" sz="quarter" idx="12"/>
          </p:nvPr>
        </p:nvSpPr>
        <p:spPr/>
        <p:txBody>
          <a:bodyPr/>
          <a:lstStyle/>
          <a:p>
            <a:pPr>
              <a:defRPr/>
            </a:pPr>
            <a:fld id="{99B65BC7-A81C-42A6-AE01-B0215786CB9B}" type="slidenum">
              <a:rPr lang="en-US" smtClean="0"/>
              <a:pPr>
                <a:defRPr/>
              </a:pPr>
              <a:t>11</a:t>
            </a:fld>
            <a:endParaRPr lang="en-US"/>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OS level Real-time Optimizations</a:t>
            </a:r>
            <a:endParaRPr lang="en-US" dirty="0"/>
          </a:p>
        </p:txBody>
      </p:sp>
      <p:sp>
        <p:nvSpPr>
          <p:cNvPr id="3" name="Content Placeholder 2"/>
          <p:cNvSpPr>
            <a:spLocks noGrp="1"/>
          </p:cNvSpPr>
          <p:nvPr>
            <p:ph idx="1"/>
          </p:nvPr>
        </p:nvSpPr>
        <p:spPr/>
        <p:txBody>
          <a:bodyPr/>
          <a:lstStyle/>
          <a:p>
            <a:r>
              <a:rPr lang="en-US" dirty="0" smtClean="0"/>
              <a:t>Running as root is a must for best real-time performance.</a:t>
            </a:r>
          </a:p>
          <a:p>
            <a:r>
              <a:rPr lang="en-US" dirty="0" smtClean="0"/>
              <a:t>Recommend turning off services to turn off to protect against system interrupts and process context switching</a:t>
            </a:r>
          </a:p>
          <a:p>
            <a:pPr lvl="1"/>
            <a:r>
              <a:rPr lang="en-US" dirty="0" smtClean="0"/>
              <a:t>Turn off as many services as possible, especially </a:t>
            </a:r>
            <a:r>
              <a:rPr lang="en-US" dirty="0" err="1" smtClean="0"/>
              <a:t>irqbalance</a:t>
            </a:r>
            <a:r>
              <a:rPr lang="en-US" dirty="0" smtClean="0"/>
              <a:t>:</a:t>
            </a:r>
          </a:p>
          <a:p>
            <a:pPr lvl="1"/>
            <a:r>
              <a:rPr lang="en-US" dirty="0" smtClean="0"/>
              <a:t>If left on, the </a:t>
            </a:r>
            <a:r>
              <a:rPr lang="en-US" dirty="0" err="1" smtClean="0"/>
              <a:t>irqbalance</a:t>
            </a:r>
            <a:r>
              <a:rPr lang="en-US" dirty="0" smtClean="0"/>
              <a:t> service can change processor interrupt assignments during simulation execution</a:t>
            </a:r>
          </a:p>
          <a:p>
            <a:r>
              <a:rPr lang="en-US" dirty="0" smtClean="0"/>
              <a:t>Cat </a:t>
            </a:r>
            <a:r>
              <a:rPr lang="en-US" dirty="0" smtClean="0">
                <a:solidFill>
                  <a:srgbClr val="0000FF"/>
                </a:solidFill>
              </a:rPr>
              <a:t>/proc/interrupts</a:t>
            </a:r>
            <a:r>
              <a:rPr lang="en-US" dirty="0" smtClean="0"/>
              <a:t> to see interrupt to processor mapping</a:t>
            </a:r>
          </a:p>
          <a:p>
            <a:pPr lvl="1"/>
            <a:r>
              <a:rPr lang="en-US" dirty="0" smtClean="0"/>
              <a:t>This may help in your Trick process to processor real-time assignments for </a:t>
            </a:r>
            <a:r>
              <a:rPr lang="en-US" dirty="0" err="1" smtClean="0"/>
              <a:t>muti</a:t>
            </a:r>
            <a:r>
              <a:rPr lang="en-US" dirty="0" smtClean="0"/>
              <a:t>-processor platforms</a:t>
            </a:r>
          </a:p>
          <a:p>
            <a:pPr lvl="1"/>
            <a:r>
              <a:rPr lang="en-US" dirty="0" smtClean="0"/>
              <a:t>Assign Trick real-time process to processors that do not have interrupts assigned to them</a:t>
            </a:r>
          </a:p>
          <a:p>
            <a:endParaRPr lang="en-US" dirty="0"/>
          </a:p>
        </p:txBody>
      </p:sp>
      <p:sp>
        <p:nvSpPr>
          <p:cNvPr id="4" name="Date Placeholder 3"/>
          <p:cNvSpPr>
            <a:spLocks noGrp="1"/>
          </p:cNvSpPr>
          <p:nvPr>
            <p:ph type="dt" sz="half" idx="10"/>
          </p:nvPr>
        </p:nvSpPr>
        <p:spPr/>
        <p:txBody>
          <a:bodyPr/>
          <a:lstStyle/>
          <a:p>
            <a:pPr>
              <a:defRPr/>
            </a:pPr>
            <a:fld id="{57DD02F0-F299-4D0C-A975-CDE571F9890B}" type="datetime1">
              <a:rPr lang="en-US" smtClean="0"/>
              <a:pPr>
                <a:defRPr/>
              </a:pPr>
              <a:t>11/8/11</a:t>
            </a:fld>
            <a:endParaRPr lang="en-US"/>
          </a:p>
        </p:txBody>
      </p:sp>
      <p:sp>
        <p:nvSpPr>
          <p:cNvPr id="5" name="Footer Placeholder 4"/>
          <p:cNvSpPr>
            <a:spLocks noGrp="1"/>
          </p:cNvSpPr>
          <p:nvPr>
            <p:ph type="ftr" sz="quarter" idx="11"/>
          </p:nvPr>
        </p:nvSpPr>
        <p:spPr/>
        <p:txBody>
          <a:bodyPr/>
          <a:lstStyle/>
          <a:p>
            <a:pPr>
              <a:defRPr/>
            </a:pPr>
            <a:r>
              <a:rPr lang="en-US" smtClean="0"/>
              <a:t>Trick Advanced Training</a:t>
            </a:r>
            <a:endParaRPr lang="en-US"/>
          </a:p>
        </p:txBody>
      </p:sp>
      <p:sp>
        <p:nvSpPr>
          <p:cNvPr id="6" name="Slide Number Placeholder 5"/>
          <p:cNvSpPr>
            <a:spLocks noGrp="1"/>
          </p:cNvSpPr>
          <p:nvPr>
            <p:ph type="sldNum" sz="quarter" idx="12"/>
          </p:nvPr>
        </p:nvSpPr>
        <p:spPr/>
        <p:txBody>
          <a:bodyPr/>
          <a:lstStyle/>
          <a:p>
            <a:pPr>
              <a:defRPr/>
            </a:pPr>
            <a:fld id="{99B65BC7-A81C-42A6-AE01-B0215786CB9B}" type="slidenum">
              <a:rPr lang="en-US" smtClean="0"/>
              <a:pPr>
                <a:defRPr/>
              </a:pPr>
              <a:t>12</a:t>
            </a:fld>
            <a:endParaRPr lang="en-US"/>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Date Placeholder 3"/>
          <p:cNvSpPr>
            <a:spLocks noGrp="1"/>
          </p:cNvSpPr>
          <p:nvPr>
            <p:ph type="dt" sz="quarter" idx="10"/>
          </p:nvPr>
        </p:nvSpPr>
        <p:spPr>
          <a:noFill/>
        </p:spPr>
        <p:txBody>
          <a:bodyPr/>
          <a:lstStyle/>
          <a:p>
            <a:fld id="{CA13AD57-C8F4-4B2F-9617-54D362238641}" type="datetime1">
              <a:rPr lang="en-US"/>
              <a:pPr/>
              <a:t>11/8/11</a:t>
            </a:fld>
            <a:endParaRPr lang="en-US"/>
          </a:p>
        </p:txBody>
      </p:sp>
      <p:sp>
        <p:nvSpPr>
          <p:cNvPr id="35843" name="Footer Placeholder 4"/>
          <p:cNvSpPr>
            <a:spLocks noGrp="1"/>
          </p:cNvSpPr>
          <p:nvPr>
            <p:ph type="ftr" sz="quarter" idx="11"/>
          </p:nvPr>
        </p:nvSpPr>
        <p:spPr>
          <a:noFill/>
        </p:spPr>
        <p:txBody>
          <a:bodyPr/>
          <a:lstStyle/>
          <a:p>
            <a:r>
              <a:rPr lang="en-US" smtClean="0"/>
              <a:t>Trick Advanced Training</a:t>
            </a:r>
          </a:p>
        </p:txBody>
      </p:sp>
      <p:sp>
        <p:nvSpPr>
          <p:cNvPr id="35844" name="Slide Number Placeholder 5"/>
          <p:cNvSpPr>
            <a:spLocks noGrp="1"/>
          </p:cNvSpPr>
          <p:nvPr>
            <p:ph type="sldNum" sz="quarter" idx="12"/>
          </p:nvPr>
        </p:nvSpPr>
        <p:spPr>
          <a:noFill/>
        </p:spPr>
        <p:txBody>
          <a:bodyPr/>
          <a:lstStyle/>
          <a:p>
            <a:fld id="{C4F6E4B3-26CE-4AAB-B624-06AA3FE3BF9A}" type="slidenum">
              <a:rPr lang="en-US" smtClean="0"/>
              <a:pPr/>
              <a:t>13</a:t>
            </a:fld>
            <a:endParaRPr lang="en-US" smtClean="0"/>
          </a:p>
        </p:txBody>
      </p:sp>
      <p:sp>
        <p:nvSpPr>
          <p:cNvPr id="35845" name="Rectangle 2"/>
          <p:cNvSpPr>
            <a:spLocks noGrp="1" noChangeArrowheads="1"/>
          </p:cNvSpPr>
          <p:nvPr>
            <p:ph type="title"/>
          </p:nvPr>
        </p:nvSpPr>
        <p:spPr/>
        <p:txBody>
          <a:bodyPr/>
          <a:lstStyle/>
          <a:p>
            <a:pPr eaLnBrk="1" hangingPunct="1"/>
            <a:r>
              <a:rPr lang="en-US" sz="2000" smtClean="0"/>
              <a:t>Interrupts cont.</a:t>
            </a:r>
          </a:p>
        </p:txBody>
      </p:sp>
      <p:sp>
        <p:nvSpPr>
          <p:cNvPr id="35846" name="Rectangle 3"/>
          <p:cNvSpPr>
            <a:spLocks noGrp="1" noChangeArrowheads="1"/>
          </p:cNvSpPr>
          <p:nvPr>
            <p:ph type="body" idx="1"/>
          </p:nvPr>
        </p:nvSpPr>
        <p:spPr/>
        <p:txBody>
          <a:bodyPr/>
          <a:lstStyle/>
          <a:p>
            <a:pPr eaLnBrk="1" hangingPunct="1"/>
            <a:r>
              <a:rPr lang="en-US" smtClean="0"/>
              <a:t>Interrupts can be mapped to specific processors to optimize processor and hardware I/O performance</a:t>
            </a:r>
          </a:p>
          <a:p>
            <a:pPr lvl="1" eaLnBrk="1" hangingPunct="1"/>
            <a:r>
              <a:rPr lang="en-US" smtClean="0"/>
              <a:t>/proc/interrupts</a:t>
            </a:r>
          </a:p>
          <a:p>
            <a:pPr lvl="2" eaLnBrk="1" hangingPunct="1"/>
            <a:r>
              <a:rPr lang="en-US" smtClean="0"/>
              <a:t>Dynamically updated file showing current interrupts and CPU mapping</a:t>
            </a:r>
          </a:p>
          <a:p>
            <a:pPr lvl="1" eaLnBrk="1" hangingPunct="1"/>
            <a:r>
              <a:rPr lang="en-US" smtClean="0"/>
              <a:t>/proc/irq/*</a:t>
            </a:r>
          </a:p>
          <a:p>
            <a:pPr lvl="2" eaLnBrk="1" hangingPunct="1"/>
            <a:r>
              <a:rPr lang="en-US" smtClean="0"/>
              <a:t>Directories where * is the interrupt number that is shown in /proc/interrupts</a:t>
            </a:r>
          </a:p>
          <a:p>
            <a:pPr lvl="2" eaLnBrk="1" hangingPunct="1"/>
            <a:r>
              <a:rPr lang="en-US" smtClean="0"/>
              <a:t>Each irq directory contains a “special file” named smp_affinity which contains the bit wise number for the processor designation</a:t>
            </a:r>
          </a:p>
          <a:p>
            <a:pPr lvl="2" eaLnBrk="1" hangingPunct="1"/>
            <a:r>
              <a:rPr lang="en-US" smtClean="0"/>
              <a:t>smp_affinity files get reset every time you reboot so you need an initialization script to configure them</a:t>
            </a:r>
          </a:p>
          <a:p>
            <a:pPr lvl="2" eaLnBrk="1" hangingPunct="1"/>
            <a:r>
              <a:rPr lang="en-US" smtClean="0"/>
              <a:t>Interrupt balancing service (irqbalance) may need to be turned off</a:t>
            </a:r>
          </a:p>
          <a:p>
            <a:pPr lvl="1" eaLnBrk="1" hangingPunct="1"/>
            <a:r>
              <a:rPr lang="en-US" smtClean="0"/>
              <a:t>In general, interrupts not relevant to your real-time process should be redirected away from your real-time processor</a:t>
            </a:r>
          </a:p>
          <a:p>
            <a:pPr eaLnBrk="1" hangingPunct="1"/>
            <a:endParaRPr lang="en-US" smtClean="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p:spPr>
        <p:txBody>
          <a:bodyPr/>
          <a:lstStyle/>
          <a:p>
            <a:fld id="{0B0C6CAB-35AC-44D7-8A78-BFC94DF10013}" type="datetime1">
              <a:rPr lang="en-US"/>
              <a:pPr/>
              <a:t>11/8/11</a:t>
            </a:fld>
            <a:endParaRPr lang="en-US"/>
          </a:p>
        </p:txBody>
      </p:sp>
      <p:sp>
        <p:nvSpPr>
          <p:cNvPr id="34819" name="Footer Placeholder 4"/>
          <p:cNvSpPr>
            <a:spLocks noGrp="1"/>
          </p:cNvSpPr>
          <p:nvPr>
            <p:ph type="ftr" sz="quarter" idx="11"/>
          </p:nvPr>
        </p:nvSpPr>
        <p:spPr>
          <a:noFill/>
        </p:spPr>
        <p:txBody>
          <a:bodyPr/>
          <a:lstStyle/>
          <a:p>
            <a:r>
              <a:rPr lang="en-US" smtClean="0"/>
              <a:t>Trick Advanced Training</a:t>
            </a:r>
          </a:p>
        </p:txBody>
      </p:sp>
      <p:sp>
        <p:nvSpPr>
          <p:cNvPr id="34820" name="Slide Number Placeholder 5"/>
          <p:cNvSpPr>
            <a:spLocks noGrp="1"/>
          </p:cNvSpPr>
          <p:nvPr>
            <p:ph type="sldNum" sz="quarter" idx="12"/>
          </p:nvPr>
        </p:nvSpPr>
        <p:spPr>
          <a:noFill/>
        </p:spPr>
        <p:txBody>
          <a:bodyPr/>
          <a:lstStyle/>
          <a:p>
            <a:fld id="{5FA7A8A8-1E90-4C63-944F-D7EA4306746C}" type="slidenum">
              <a:rPr lang="en-US" smtClean="0"/>
              <a:pPr/>
              <a:t>14</a:t>
            </a:fld>
            <a:endParaRPr lang="en-US" smtClean="0"/>
          </a:p>
        </p:txBody>
      </p:sp>
      <p:sp>
        <p:nvSpPr>
          <p:cNvPr id="34821" name="Rectangle 2"/>
          <p:cNvSpPr>
            <a:spLocks noGrp="1" noChangeArrowheads="1"/>
          </p:cNvSpPr>
          <p:nvPr>
            <p:ph type="title"/>
          </p:nvPr>
        </p:nvSpPr>
        <p:spPr/>
        <p:txBody>
          <a:bodyPr/>
          <a:lstStyle/>
          <a:p>
            <a:pPr eaLnBrk="1" hangingPunct="1"/>
            <a:r>
              <a:rPr lang="en-US" sz="2000" smtClean="0"/>
              <a:t>Isolate Processors</a:t>
            </a:r>
          </a:p>
        </p:txBody>
      </p:sp>
      <p:sp>
        <p:nvSpPr>
          <p:cNvPr id="34822" name="Rectangle 3"/>
          <p:cNvSpPr>
            <a:spLocks noGrp="1" noChangeArrowheads="1"/>
          </p:cNvSpPr>
          <p:nvPr>
            <p:ph type="body" idx="1"/>
          </p:nvPr>
        </p:nvSpPr>
        <p:spPr/>
        <p:txBody>
          <a:bodyPr/>
          <a:lstStyle/>
          <a:p>
            <a:pPr eaLnBrk="1" hangingPunct="1"/>
            <a:r>
              <a:rPr lang="en-GB" dirty="0" smtClean="0"/>
              <a:t>Under Linux, we can isolate a CPU from the OS.  Isolated processors will not have any processes assigned to them by the OS.  The only way to assign a thread to the isolated processor is with the system </a:t>
            </a:r>
            <a:r>
              <a:rPr lang="en-GB" dirty="0" err="1" smtClean="0"/>
              <a:t>set_affinity</a:t>
            </a:r>
            <a:r>
              <a:rPr lang="en-GB" dirty="0" smtClean="0"/>
              <a:t> calls.</a:t>
            </a:r>
          </a:p>
          <a:p>
            <a:pPr lvl="1" eaLnBrk="1" hangingPunct="1"/>
            <a:r>
              <a:rPr lang="en-GB" dirty="0" err="1" smtClean="0"/>
              <a:t>trick.exec_set_thread_cpu_affinity</a:t>
            </a:r>
            <a:r>
              <a:rPr lang="en-GB" dirty="0" smtClean="0"/>
              <a:t>()</a:t>
            </a:r>
          </a:p>
          <a:p>
            <a:pPr eaLnBrk="1" hangingPunct="1"/>
            <a:r>
              <a:rPr lang="en-GB" dirty="0" smtClean="0"/>
              <a:t>To isolate CPUs the kernel must be booted with the </a:t>
            </a:r>
            <a:r>
              <a:rPr lang="en-GB" dirty="0" err="1" smtClean="0"/>
              <a:t>isolcpus</a:t>
            </a:r>
            <a:r>
              <a:rPr lang="en-GB" dirty="0" smtClean="0"/>
              <a:t> option.</a:t>
            </a:r>
          </a:p>
          <a:p>
            <a:pPr lvl="1" eaLnBrk="1" hangingPunct="1"/>
            <a:r>
              <a:rPr lang="en-GB" dirty="0" smtClean="0">
                <a:solidFill>
                  <a:srgbClr val="0000FF"/>
                </a:solidFill>
                <a:latin typeface="Courier New"/>
                <a:cs typeface="Courier New"/>
              </a:rPr>
              <a:t>Usage: </a:t>
            </a:r>
            <a:r>
              <a:rPr lang="en-GB" dirty="0" err="1" smtClean="0">
                <a:solidFill>
                  <a:srgbClr val="0000FF"/>
                </a:solidFill>
                <a:latin typeface="Courier New"/>
                <a:cs typeface="Courier New"/>
              </a:rPr>
              <a:t>isolcpus</a:t>
            </a:r>
            <a:r>
              <a:rPr lang="en-GB" dirty="0" smtClean="0">
                <a:solidFill>
                  <a:srgbClr val="0000FF"/>
                </a:solidFill>
                <a:latin typeface="Courier New"/>
                <a:cs typeface="Courier New"/>
              </a:rPr>
              <a:t>=</a:t>
            </a:r>
            <a:r>
              <a:rPr lang="en-GB" dirty="0" err="1" smtClean="0">
                <a:solidFill>
                  <a:srgbClr val="0000FF"/>
                </a:solidFill>
                <a:latin typeface="Courier New"/>
                <a:cs typeface="Courier New"/>
              </a:rPr>
              <a:t>cpu_number[,cpu_number</a:t>
            </a:r>
            <a:r>
              <a:rPr lang="en-GB" dirty="0" smtClean="0">
                <a:solidFill>
                  <a:srgbClr val="0000FF"/>
                </a:solidFill>
                <a:latin typeface="Courier New"/>
                <a:cs typeface="Courier New"/>
              </a:rPr>
              <a:t>,…]</a:t>
            </a:r>
          </a:p>
          <a:p>
            <a:pPr lvl="1" eaLnBrk="1" hangingPunct="1"/>
            <a:r>
              <a:rPr lang="en-GB" dirty="0" smtClean="0">
                <a:cs typeface="Courier New"/>
              </a:rPr>
              <a:t>Example in RHEL/</a:t>
            </a:r>
            <a:r>
              <a:rPr lang="en-GB" dirty="0" err="1" smtClean="0">
                <a:cs typeface="Courier New"/>
              </a:rPr>
              <a:t>CentOS/Scientifc</a:t>
            </a:r>
            <a:r>
              <a:rPr lang="en-GB" dirty="0" smtClean="0">
                <a:cs typeface="Courier New"/>
              </a:rPr>
              <a:t> Linux /boot/grub/</a:t>
            </a:r>
            <a:r>
              <a:rPr lang="en-GB" dirty="0" err="1" smtClean="0">
                <a:cs typeface="Courier New"/>
              </a:rPr>
              <a:t>menu.lst</a:t>
            </a:r>
            <a:r>
              <a:rPr lang="en-GB" dirty="0" smtClean="0">
                <a:cs typeface="Courier New"/>
              </a:rPr>
              <a:t> file</a:t>
            </a:r>
          </a:p>
          <a:p>
            <a:pPr lvl="2" eaLnBrk="1" hangingPunct="1"/>
            <a:r>
              <a:rPr lang="en-GB" dirty="0" smtClean="0">
                <a:solidFill>
                  <a:srgbClr val="0000FF"/>
                </a:solidFill>
                <a:latin typeface="Courier New"/>
                <a:cs typeface="Courier New"/>
              </a:rPr>
              <a:t>kernel /boot/</a:t>
            </a:r>
            <a:r>
              <a:rPr lang="en-GB" dirty="0" err="1" smtClean="0">
                <a:solidFill>
                  <a:srgbClr val="0000FF"/>
                </a:solidFill>
                <a:latin typeface="Courier New"/>
                <a:cs typeface="Courier New"/>
              </a:rPr>
              <a:t>vmlinuz</a:t>
            </a:r>
            <a:r>
              <a:rPr lang="en-GB" dirty="0" smtClean="0">
                <a:solidFill>
                  <a:srgbClr val="0000FF"/>
                </a:solidFill>
                <a:latin typeface="Courier New"/>
                <a:cs typeface="Courier New"/>
              </a:rPr>
              <a:t>… </a:t>
            </a:r>
            <a:r>
              <a:rPr lang="en-GB" dirty="0" err="1" smtClean="0">
                <a:solidFill>
                  <a:srgbClr val="0000FF"/>
                </a:solidFill>
                <a:latin typeface="Courier New"/>
                <a:cs typeface="Courier New"/>
              </a:rPr>
              <a:t>isolcpus</a:t>
            </a:r>
            <a:r>
              <a:rPr lang="en-GB" dirty="0" smtClean="0">
                <a:solidFill>
                  <a:srgbClr val="0000FF"/>
                </a:solidFill>
                <a:latin typeface="Courier New"/>
                <a:cs typeface="Courier New"/>
              </a:rPr>
              <a:t>=1,2</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Graphing Real-time Performance</a:t>
            </a:r>
            <a:endParaRPr lang="en-US" dirty="0"/>
          </a:p>
        </p:txBody>
      </p:sp>
      <p:sp>
        <p:nvSpPr>
          <p:cNvPr id="3" name="Content Placeholder 2"/>
          <p:cNvSpPr>
            <a:spLocks noGrp="1"/>
          </p:cNvSpPr>
          <p:nvPr>
            <p:ph idx="1"/>
          </p:nvPr>
        </p:nvSpPr>
        <p:spPr/>
        <p:txBody>
          <a:bodyPr/>
          <a:lstStyle/>
          <a:p>
            <a:r>
              <a:rPr lang="en-US" dirty="0" smtClean="0"/>
              <a:t>Trick can gather simulation performance data to plot and analyze.</a:t>
            </a:r>
          </a:p>
          <a:p>
            <a:pPr lvl="1"/>
            <a:r>
              <a:rPr lang="en-US" dirty="0" err="1" smtClean="0">
                <a:solidFill>
                  <a:srgbClr val="0000FF"/>
                </a:solidFill>
                <a:latin typeface="Courier New"/>
                <a:cs typeface="Courier New"/>
              </a:rPr>
              <a:t>trick.frame_log_on</a:t>
            </a:r>
            <a:r>
              <a:rPr lang="en-US" dirty="0" smtClean="0">
                <a:solidFill>
                  <a:srgbClr val="0000FF"/>
                </a:solidFill>
                <a:latin typeface="Courier New"/>
                <a:cs typeface="Courier New"/>
              </a:rPr>
              <a:t>()</a:t>
            </a:r>
          </a:p>
          <a:p>
            <a:pPr lvl="1"/>
            <a:r>
              <a:rPr lang="en-US" dirty="0" err="1" smtClean="0">
                <a:cs typeface="Courier New"/>
              </a:rPr>
              <a:t>turing</a:t>
            </a:r>
            <a:r>
              <a:rPr lang="en-US" dirty="0" smtClean="0">
                <a:cs typeface="Courier New"/>
              </a:rPr>
              <a:t> on frame logging will add some overhead to a simulation as each job is timed and recorded</a:t>
            </a:r>
          </a:p>
          <a:p>
            <a:pPr lvl="1"/>
            <a:endParaRPr lang="en-US" dirty="0" smtClean="0">
              <a:cs typeface="Courier New"/>
            </a:endParaRPr>
          </a:p>
          <a:p>
            <a:r>
              <a:rPr lang="en-US" dirty="0" smtClean="0">
                <a:cs typeface="Courier New"/>
              </a:rPr>
              <a:t>Frame logging records data for the overall </a:t>
            </a:r>
            <a:r>
              <a:rPr lang="en-US" dirty="0" err="1" smtClean="0">
                <a:cs typeface="Courier New"/>
              </a:rPr>
              <a:t>underrun</a:t>
            </a:r>
            <a:r>
              <a:rPr lang="en-US" dirty="0" smtClean="0">
                <a:cs typeface="Courier New"/>
              </a:rPr>
              <a:t>/overrun state of the simulation as well as the job execution time for each individual job.</a:t>
            </a:r>
            <a:endParaRPr lang="en-US" dirty="0">
              <a:cs typeface="Courier New"/>
            </a:endParaRPr>
          </a:p>
        </p:txBody>
      </p:sp>
      <p:sp>
        <p:nvSpPr>
          <p:cNvPr id="4" name="Date Placeholder 3"/>
          <p:cNvSpPr>
            <a:spLocks noGrp="1"/>
          </p:cNvSpPr>
          <p:nvPr>
            <p:ph type="dt" sz="half" idx="10"/>
          </p:nvPr>
        </p:nvSpPr>
        <p:spPr/>
        <p:txBody>
          <a:bodyPr/>
          <a:lstStyle/>
          <a:p>
            <a:pPr>
              <a:defRPr/>
            </a:pPr>
            <a:fld id="{57DD02F0-F299-4D0C-A975-CDE571F9890B}" type="datetime1">
              <a:rPr lang="en-US" smtClean="0"/>
              <a:pPr>
                <a:defRPr/>
              </a:pPr>
              <a:t>11/8/11</a:t>
            </a:fld>
            <a:endParaRPr lang="en-US"/>
          </a:p>
        </p:txBody>
      </p:sp>
      <p:sp>
        <p:nvSpPr>
          <p:cNvPr id="5" name="Footer Placeholder 4"/>
          <p:cNvSpPr>
            <a:spLocks noGrp="1"/>
          </p:cNvSpPr>
          <p:nvPr>
            <p:ph type="ftr" sz="quarter" idx="11"/>
          </p:nvPr>
        </p:nvSpPr>
        <p:spPr/>
        <p:txBody>
          <a:bodyPr/>
          <a:lstStyle/>
          <a:p>
            <a:pPr>
              <a:defRPr/>
            </a:pPr>
            <a:r>
              <a:rPr lang="en-US" smtClean="0"/>
              <a:t>Trick Advanced Training</a:t>
            </a:r>
            <a:endParaRPr lang="en-US"/>
          </a:p>
        </p:txBody>
      </p:sp>
      <p:sp>
        <p:nvSpPr>
          <p:cNvPr id="6" name="Slide Number Placeholder 5"/>
          <p:cNvSpPr>
            <a:spLocks noGrp="1"/>
          </p:cNvSpPr>
          <p:nvPr>
            <p:ph type="sldNum" sz="quarter" idx="12"/>
          </p:nvPr>
        </p:nvSpPr>
        <p:spPr/>
        <p:txBody>
          <a:bodyPr/>
          <a:lstStyle/>
          <a:p>
            <a:pPr>
              <a:defRPr/>
            </a:pPr>
            <a:fld id="{99B65BC7-A81C-42A6-AE01-B0215786CB9B}" type="slidenum">
              <a:rPr lang="en-US" smtClean="0"/>
              <a:pPr>
                <a:defRPr/>
              </a:pPr>
              <a:t>15</a:t>
            </a:fld>
            <a:endParaRPr lang="en-US"/>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Frame Log Data</a:t>
            </a:r>
            <a:endParaRPr lang="en-US" dirty="0"/>
          </a:p>
        </p:txBody>
      </p:sp>
      <p:sp>
        <p:nvSpPr>
          <p:cNvPr id="3" name="Content Placeholder 2"/>
          <p:cNvSpPr>
            <a:spLocks noGrp="1"/>
          </p:cNvSpPr>
          <p:nvPr>
            <p:ph idx="1"/>
          </p:nvPr>
        </p:nvSpPr>
        <p:spPr/>
        <p:txBody>
          <a:bodyPr/>
          <a:lstStyle/>
          <a:p>
            <a:r>
              <a:rPr lang="en-US" dirty="0" smtClean="0"/>
              <a:t>Frame logging data is available to view in </a:t>
            </a:r>
            <a:r>
              <a:rPr lang="en-US" dirty="0" err="1" smtClean="0"/>
              <a:t>trick_dp</a:t>
            </a:r>
            <a:r>
              <a:rPr lang="en-US" dirty="0" smtClean="0"/>
              <a:t> with several auto-generated DP files.</a:t>
            </a:r>
          </a:p>
          <a:p>
            <a:r>
              <a:rPr lang="en-US" dirty="0" err="1" smtClean="0"/>
              <a:t>DP_rt_frame.xml</a:t>
            </a:r>
            <a:r>
              <a:rPr lang="en-US" dirty="0" smtClean="0"/>
              <a:t> shows overall real time performance </a:t>
            </a:r>
            <a:endParaRPr lang="en-US" dirty="0"/>
          </a:p>
        </p:txBody>
      </p:sp>
      <p:sp>
        <p:nvSpPr>
          <p:cNvPr id="4" name="Date Placeholder 3"/>
          <p:cNvSpPr>
            <a:spLocks noGrp="1"/>
          </p:cNvSpPr>
          <p:nvPr>
            <p:ph type="dt" sz="half" idx="10"/>
          </p:nvPr>
        </p:nvSpPr>
        <p:spPr/>
        <p:txBody>
          <a:bodyPr/>
          <a:lstStyle/>
          <a:p>
            <a:pPr>
              <a:defRPr/>
            </a:pPr>
            <a:fld id="{57DD02F0-F299-4D0C-A975-CDE571F9890B}" type="datetime1">
              <a:rPr lang="en-US" smtClean="0"/>
              <a:pPr>
                <a:defRPr/>
              </a:pPr>
              <a:t>11/8/11</a:t>
            </a:fld>
            <a:endParaRPr lang="en-US"/>
          </a:p>
        </p:txBody>
      </p:sp>
      <p:sp>
        <p:nvSpPr>
          <p:cNvPr id="5" name="Footer Placeholder 4"/>
          <p:cNvSpPr>
            <a:spLocks noGrp="1"/>
          </p:cNvSpPr>
          <p:nvPr>
            <p:ph type="ftr" sz="quarter" idx="11"/>
          </p:nvPr>
        </p:nvSpPr>
        <p:spPr/>
        <p:txBody>
          <a:bodyPr/>
          <a:lstStyle/>
          <a:p>
            <a:pPr>
              <a:defRPr/>
            </a:pPr>
            <a:r>
              <a:rPr lang="en-US" smtClean="0"/>
              <a:t>Trick Advanced Training</a:t>
            </a:r>
            <a:endParaRPr lang="en-US"/>
          </a:p>
        </p:txBody>
      </p:sp>
      <p:sp>
        <p:nvSpPr>
          <p:cNvPr id="6" name="Slide Number Placeholder 5"/>
          <p:cNvSpPr>
            <a:spLocks noGrp="1"/>
          </p:cNvSpPr>
          <p:nvPr>
            <p:ph type="sldNum" sz="quarter" idx="12"/>
          </p:nvPr>
        </p:nvSpPr>
        <p:spPr/>
        <p:txBody>
          <a:bodyPr/>
          <a:lstStyle/>
          <a:p>
            <a:pPr>
              <a:defRPr/>
            </a:pPr>
            <a:fld id="{99B65BC7-A81C-42A6-AE01-B0215786CB9B}" type="slidenum">
              <a:rPr lang="en-US" smtClean="0"/>
              <a:pPr>
                <a:defRPr/>
              </a:pPr>
              <a:t>16</a:t>
            </a:fld>
            <a:endParaRPr lang="en-US"/>
          </a:p>
        </p:txBody>
      </p:sp>
      <p:pic>
        <p:nvPicPr>
          <p:cNvPr id="7" name="Picture 6" descr="screen3.png"/>
          <p:cNvPicPr>
            <a:picLocks noChangeAspect="1"/>
          </p:cNvPicPr>
          <p:nvPr/>
        </p:nvPicPr>
        <p:blipFill>
          <a:blip r:embed="rId2"/>
          <a:srcRect b="47054"/>
          <a:stretch>
            <a:fillRect/>
          </a:stretch>
        </p:blipFill>
        <p:spPr>
          <a:xfrm>
            <a:off x="549776" y="2328402"/>
            <a:ext cx="7897915" cy="3631005"/>
          </a:xfrm>
          <a:prstGeom prst="rect">
            <a:avLst/>
          </a:prstGeom>
        </p:spPr>
      </p:pic>
    </p:spTree>
  </p:cSld>
  <p:clrMapOvr>
    <a:masterClrMapping/>
  </p:clrMapOvr>
  <p:transition spd="slow"/>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Graphing Overall Frame Overrun/</a:t>
            </a:r>
            <a:r>
              <a:rPr lang="en-US" dirty="0" err="1" smtClean="0"/>
              <a:t>Underrun</a:t>
            </a:r>
            <a:endParaRPr lang="en-US" dirty="0"/>
          </a:p>
        </p:txBody>
      </p:sp>
      <p:sp>
        <p:nvSpPr>
          <p:cNvPr id="3" name="Content Placeholder 2"/>
          <p:cNvSpPr>
            <a:spLocks noGrp="1"/>
          </p:cNvSpPr>
          <p:nvPr>
            <p:ph idx="1"/>
          </p:nvPr>
        </p:nvSpPr>
        <p:spPr/>
        <p:txBody>
          <a:bodyPr/>
          <a:lstStyle/>
          <a:p>
            <a:r>
              <a:rPr lang="en-US" dirty="0" smtClean="0"/>
              <a:t>The Frame Overrun/</a:t>
            </a:r>
            <a:r>
              <a:rPr lang="en-US" dirty="0" err="1" smtClean="0"/>
              <a:t>Underrun</a:t>
            </a:r>
            <a:r>
              <a:rPr lang="en-US" dirty="0" smtClean="0"/>
              <a:t> graph shows how much of the real time frame was left during execution.</a:t>
            </a:r>
          </a:p>
          <a:p>
            <a:pPr lvl="1"/>
            <a:r>
              <a:rPr lang="en-US" dirty="0" smtClean="0"/>
              <a:t>The minimum value for the Y axis is (-</a:t>
            </a:r>
            <a:r>
              <a:rPr lang="en-US" dirty="0" err="1" smtClean="0"/>
              <a:t>software_frame</a:t>
            </a:r>
            <a:r>
              <a:rPr lang="en-US" dirty="0" smtClean="0"/>
              <a:t>)</a:t>
            </a:r>
          </a:p>
          <a:p>
            <a:pPr lvl="1"/>
            <a:r>
              <a:rPr lang="en-US" dirty="0" smtClean="0"/>
              <a:t>Negative values are </a:t>
            </a:r>
            <a:r>
              <a:rPr lang="en-US" dirty="0" err="1" smtClean="0"/>
              <a:t>underruns</a:t>
            </a:r>
            <a:r>
              <a:rPr lang="en-US" dirty="0" smtClean="0"/>
              <a:t>, positive are overruns</a:t>
            </a:r>
            <a:endParaRPr lang="en-US" dirty="0"/>
          </a:p>
        </p:txBody>
      </p:sp>
      <p:sp>
        <p:nvSpPr>
          <p:cNvPr id="4" name="Date Placeholder 3"/>
          <p:cNvSpPr>
            <a:spLocks noGrp="1"/>
          </p:cNvSpPr>
          <p:nvPr>
            <p:ph type="dt" sz="half" idx="10"/>
          </p:nvPr>
        </p:nvSpPr>
        <p:spPr/>
        <p:txBody>
          <a:bodyPr/>
          <a:lstStyle/>
          <a:p>
            <a:pPr>
              <a:defRPr/>
            </a:pPr>
            <a:fld id="{57DD02F0-F299-4D0C-A975-CDE571F9890B}" type="datetime1">
              <a:rPr lang="en-US" smtClean="0"/>
              <a:pPr>
                <a:defRPr/>
              </a:pPr>
              <a:t>11/8/11</a:t>
            </a:fld>
            <a:endParaRPr lang="en-US"/>
          </a:p>
        </p:txBody>
      </p:sp>
      <p:sp>
        <p:nvSpPr>
          <p:cNvPr id="5" name="Footer Placeholder 4"/>
          <p:cNvSpPr>
            <a:spLocks noGrp="1"/>
          </p:cNvSpPr>
          <p:nvPr>
            <p:ph type="ftr" sz="quarter" idx="11"/>
          </p:nvPr>
        </p:nvSpPr>
        <p:spPr/>
        <p:txBody>
          <a:bodyPr/>
          <a:lstStyle/>
          <a:p>
            <a:pPr>
              <a:defRPr/>
            </a:pPr>
            <a:r>
              <a:rPr lang="en-US" smtClean="0"/>
              <a:t>Trick Advanced Training</a:t>
            </a:r>
            <a:endParaRPr lang="en-US"/>
          </a:p>
        </p:txBody>
      </p:sp>
      <p:sp>
        <p:nvSpPr>
          <p:cNvPr id="6" name="Slide Number Placeholder 5"/>
          <p:cNvSpPr>
            <a:spLocks noGrp="1"/>
          </p:cNvSpPr>
          <p:nvPr>
            <p:ph type="sldNum" sz="quarter" idx="12"/>
          </p:nvPr>
        </p:nvSpPr>
        <p:spPr/>
        <p:txBody>
          <a:bodyPr/>
          <a:lstStyle/>
          <a:p>
            <a:pPr>
              <a:defRPr/>
            </a:pPr>
            <a:fld id="{99B65BC7-A81C-42A6-AE01-B0215786CB9B}" type="slidenum">
              <a:rPr lang="en-US" smtClean="0"/>
              <a:pPr>
                <a:defRPr/>
              </a:pPr>
              <a:t>17</a:t>
            </a:fld>
            <a:endParaRPr lang="en-US"/>
          </a:p>
        </p:txBody>
      </p:sp>
      <p:pic>
        <p:nvPicPr>
          <p:cNvPr id="10" name="Picture 9" descr="screen6.png"/>
          <p:cNvPicPr>
            <a:picLocks noChangeAspect="1"/>
          </p:cNvPicPr>
          <p:nvPr/>
        </p:nvPicPr>
        <p:blipFill>
          <a:blip r:embed="rId2"/>
          <a:srcRect l="1167" t="13813" r="1084" b="7563"/>
          <a:stretch>
            <a:fillRect/>
          </a:stretch>
        </p:blipFill>
        <p:spPr>
          <a:xfrm>
            <a:off x="1540505" y="2640424"/>
            <a:ext cx="6138060" cy="3976871"/>
          </a:xfrm>
          <a:prstGeom prst="rect">
            <a:avLst/>
          </a:prstGeom>
        </p:spPr>
      </p:pic>
    </p:spTree>
  </p:cSld>
  <p:clrMapOvr>
    <a:masterClrMapping/>
  </p:clrMapOvr>
  <p:transition spd="slow"/>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Graphing Frame Scheduled Jobs Time</a:t>
            </a:r>
            <a:endParaRPr lang="en-US" dirty="0"/>
          </a:p>
        </p:txBody>
      </p:sp>
      <p:sp>
        <p:nvSpPr>
          <p:cNvPr id="3" name="Content Placeholder 2"/>
          <p:cNvSpPr>
            <a:spLocks noGrp="1"/>
          </p:cNvSpPr>
          <p:nvPr>
            <p:ph idx="1"/>
          </p:nvPr>
        </p:nvSpPr>
        <p:spPr/>
        <p:txBody>
          <a:bodyPr/>
          <a:lstStyle/>
          <a:p>
            <a:r>
              <a:rPr lang="en-US" dirty="0" smtClean="0"/>
              <a:t>The Frame Scheduled Jobs Time shows the time used to execute all jobs for that frame.</a:t>
            </a:r>
            <a:endParaRPr lang="en-US" dirty="0"/>
          </a:p>
        </p:txBody>
      </p:sp>
      <p:sp>
        <p:nvSpPr>
          <p:cNvPr id="4" name="Date Placeholder 3"/>
          <p:cNvSpPr>
            <a:spLocks noGrp="1"/>
          </p:cNvSpPr>
          <p:nvPr>
            <p:ph type="dt" sz="half" idx="10"/>
          </p:nvPr>
        </p:nvSpPr>
        <p:spPr/>
        <p:txBody>
          <a:bodyPr/>
          <a:lstStyle/>
          <a:p>
            <a:pPr>
              <a:defRPr/>
            </a:pPr>
            <a:fld id="{57DD02F0-F299-4D0C-A975-CDE571F9890B}" type="datetime1">
              <a:rPr lang="en-US" smtClean="0"/>
              <a:pPr>
                <a:defRPr/>
              </a:pPr>
              <a:t>11/8/11</a:t>
            </a:fld>
            <a:endParaRPr lang="en-US"/>
          </a:p>
        </p:txBody>
      </p:sp>
      <p:sp>
        <p:nvSpPr>
          <p:cNvPr id="5" name="Footer Placeholder 4"/>
          <p:cNvSpPr>
            <a:spLocks noGrp="1"/>
          </p:cNvSpPr>
          <p:nvPr>
            <p:ph type="ftr" sz="quarter" idx="11"/>
          </p:nvPr>
        </p:nvSpPr>
        <p:spPr/>
        <p:txBody>
          <a:bodyPr/>
          <a:lstStyle/>
          <a:p>
            <a:pPr>
              <a:defRPr/>
            </a:pPr>
            <a:r>
              <a:rPr lang="en-US" smtClean="0"/>
              <a:t>Trick Advanced Training</a:t>
            </a:r>
            <a:endParaRPr lang="en-US"/>
          </a:p>
        </p:txBody>
      </p:sp>
      <p:sp>
        <p:nvSpPr>
          <p:cNvPr id="6" name="Slide Number Placeholder 5"/>
          <p:cNvSpPr>
            <a:spLocks noGrp="1"/>
          </p:cNvSpPr>
          <p:nvPr>
            <p:ph type="sldNum" sz="quarter" idx="12"/>
          </p:nvPr>
        </p:nvSpPr>
        <p:spPr/>
        <p:txBody>
          <a:bodyPr/>
          <a:lstStyle/>
          <a:p>
            <a:pPr>
              <a:defRPr/>
            </a:pPr>
            <a:fld id="{99B65BC7-A81C-42A6-AE01-B0215786CB9B}" type="slidenum">
              <a:rPr lang="en-US" smtClean="0"/>
              <a:pPr>
                <a:defRPr/>
              </a:pPr>
              <a:t>18</a:t>
            </a:fld>
            <a:endParaRPr lang="en-US"/>
          </a:p>
        </p:txBody>
      </p:sp>
      <p:pic>
        <p:nvPicPr>
          <p:cNvPr id="7" name="Picture 6" descr="screen7.png"/>
          <p:cNvPicPr>
            <a:picLocks noChangeAspect="1"/>
          </p:cNvPicPr>
          <p:nvPr/>
        </p:nvPicPr>
        <p:blipFill>
          <a:blip r:embed="rId2"/>
          <a:srcRect l="1277" t="13950" r="974" b="7700"/>
          <a:stretch>
            <a:fillRect/>
          </a:stretch>
        </p:blipFill>
        <p:spPr>
          <a:xfrm>
            <a:off x="1286225" y="1872491"/>
            <a:ext cx="6645199" cy="4290447"/>
          </a:xfrm>
          <a:prstGeom prst="rect">
            <a:avLst/>
          </a:prstGeom>
        </p:spPr>
      </p:pic>
    </p:spTree>
  </p:cSld>
  <p:clrMapOvr>
    <a:masterClrMapping/>
  </p:clrMapOvr>
  <p:transition spd="slow"/>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Graphing Individual Job Execution Time</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DP_rt_userjobs.xml</a:t>
            </a:r>
            <a:r>
              <a:rPr lang="en-US" dirty="0" smtClean="0"/>
              <a:t> DP group graphs the execution time for each job for each software frame.</a:t>
            </a:r>
            <a:endParaRPr lang="en-US" dirty="0"/>
          </a:p>
        </p:txBody>
      </p:sp>
      <p:sp>
        <p:nvSpPr>
          <p:cNvPr id="4" name="Date Placeholder 3"/>
          <p:cNvSpPr>
            <a:spLocks noGrp="1"/>
          </p:cNvSpPr>
          <p:nvPr>
            <p:ph type="dt" sz="half" idx="10"/>
          </p:nvPr>
        </p:nvSpPr>
        <p:spPr/>
        <p:txBody>
          <a:bodyPr/>
          <a:lstStyle/>
          <a:p>
            <a:pPr>
              <a:defRPr/>
            </a:pPr>
            <a:fld id="{57DD02F0-F299-4D0C-A975-CDE571F9890B}" type="datetime1">
              <a:rPr lang="en-US" smtClean="0"/>
              <a:pPr>
                <a:defRPr/>
              </a:pPr>
              <a:t>11/8/11</a:t>
            </a:fld>
            <a:endParaRPr lang="en-US"/>
          </a:p>
        </p:txBody>
      </p:sp>
      <p:sp>
        <p:nvSpPr>
          <p:cNvPr id="5" name="Footer Placeholder 4"/>
          <p:cNvSpPr>
            <a:spLocks noGrp="1"/>
          </p:cNvSpPr>
          <p:nvPr>
            <p:ph type="ftr" sz="quarter" idx="11"/>
          </p:nvPr>
        </p:nvSpPr>
        <p:spPr/>
        <p:txBody>
          <a:bodyPr/>
          <a:lstStyle/>
          <a:p>
            <a:pPr>
              <a:defRPr/>
            </a:pPr>
            <a:r>
              <a:rPr lang="en-US" smtClean="0"/>
              <a:t>Trick Advanced Training</a:t>
            </a:r>
            <a:endParaRPr lang="en-US"/>
          </a:p>
        </p:txBody>
      </p:sp>
      <p:sp>
        <p:nvSpPr>
          <p:cNvPr id="6" name="Slide Number Placeholder 5"/>
          <p:cNvSpPr>
            <a:spLocks noGrp="1"/>
          </p:cNvSpPr>
          <p:nvPr>
            <p:ph type="sldNum" sz="quarter" idx="12"/>
          </p:nvPr>
        </p:nvSpPr>
        <p:spPr/>
        <p:txBody>
          <a:bodyPr/>
          <a:lstStyle/>
          <a:p>
            <a:pPr>
              <a:defRPr/>
            </a:pPr>
            <a:fld id="{99B65BC7-A81C-42A6-AE01-B0215786CB9B}" type="slidenum">
              <a:rPr lang="en-US" smtClean="0"/>
              <a:pPr>
                <a:defRPr/>
              </a:pPr>
              <a:t>19</a:t>
            </a:fld>
            <a:endParaRPr lang="en-US"/>
          </a:p>
        </p:txBody>
      </p:sp>
      <p:pic>
        <p:nvPicPr>
          <p:cNvPr id="7" name="Picture 6" descr="screen8.png"/>
          <p:cNvPicPr>
            <a:picLocks noChangeAspect="1"/>
          </p:cNvPicPr>
          <p:nvPr/>
        </p:nvPicPr>
        <p:blipFill>
          <a:blip r:embed="rId2"/>
          <a:srcRect l="1172" t="14192" r="881" b="7750"/>
          <a:stretch>
            <a:fillRect/>
          </a:stretch>
        </p:blipFill>
        <p:spPr>
          <a:xfrm>
            <a:off x="1204818" y="2157436"/>
            <a:ext cx="6724390" cy="4103199"/>
          </a:xfrm>
          <a:prstGeom prst="rect">
            <a:avLst/>
          </a:prstGeom>
        </p:spPr>
      </p:pic>
    </p:spTree>
  </p:cSld>
  <p:clrMapOvr>
    <a:masterClrMapping/>
  </p:clrMapOvr>
  <p:transition spd="slow"/>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Real-time</a:t>
            </a:r>
            <a:endParaRPr lang="en-US" dirty="0"/>
          </a:p>
        </p:txBody>
      </p:sp>
      <p:sp>
        <p:nvSpPr>
          <p:cNvPr id="3" name="Content Placeholder 2"/>
          <p:cNvSpPr>
            <a:spLocks noGrp="1"/>
          </p:cNvSpPr>
          <p:nvPr>
            <p:ph idx="1"/>
          </p:nvPr>
        </p:nvSpPr>
        <p:spPr/>
        <p:txBody>
          <a:bodyPr/>
          <a:lstStyle/>
          <a:p>
            <a:pPr marL="303213" indent="-303213"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Trick's definition of a real-time simulation:</a:t>
            </a:r>
          </a:p>
          <a:p>
            <a:pPr marL="703263" lvl="1" indent="-246063"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A simulation that can consistently and repetitively execute its scheduled math models to completion within some predetermined interval time frame for an indefinite period of time. This predetermined interval time frame is referred to as the real-time frame.</a:t>
            </a:r>
          </a:p>
          <a:p>
            <a:pPr marL="703263" lvl="1" indent="-246063"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smtClean="0"/>
          </a:p>
          <a:p>
            <a:pPr marL="303213" indent="-246063"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dirty="0" smtClean="0"/>
              <a:t>To enable real-time synchronization, call </a:t>
            </a:r>
            <a:r>
              <a:rPr lang="en-US" dirty="0" err="1" smtClean="0"/>
              <a:t>real_time_enable</a:t>
            </a:r>
            <a:r>
              <a:rPr lang="en-US" dirty="0" smtClean="0"/>
              <a:t>() in the input file</a:t>
            </a:r>
          </a:p>
          <a:p>
            <a:pPr marL="703263" lvl="1" indent="-246063"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dirty="0" err="1" smtClean="0">
                <a:solidFill>
                  <a:srgbClr val="0000FF"/>
                </a:solidFill>
                <a:latin typeface="Courier New"/>
                <a:cs typeface="Courier New"/>
              </a:rPr>
              <a:t>trick.real_time_enable</a:t>
            </a:r>
            <a:r>
              <a:rPr lang="en-US" dirty="0" smtClean="0">
                <a:solidFill>
                  <a:srgbClr val="0000FF"/>
                </a:solidFill>
                <a:latin typeface="Courier New"/>
                <a:cs typeface="Courier New"/>
              </a:rPr>
              <a:t>()</a:t>
            </a:r>
          </a:p>
          <a:p>
            <a:pPr marL="303213" indent="-246063"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US" dirty="0" smtClean="0">
              <a:solidFill>
                <a:srgbClr val="0000FF"/>
              </a:solidFill>
              <a:latin typeface="Courier New"/>
              <a:cs typeface="Courier New"/>
            </a:endParaRPr>
          </a:p>
          <a:p>
            <a:pPr marL="303213" indent="-246063"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dirty="0" smtClean="0">
                <a:solidFill>
                  <a:srgbClr val="000000"/>
                </a:solidFill>
                <a:latin typeface="+mj-lt"/>
                <a:cs typeface="Courier New"/>
              </a:rPr>
              <a:t>The default real-time clock provided by Trick is the system clock accessed by the </a:t>
            </a:r>
            <a:r>
              <a:rPr lang="en-US" dirty="0" err="1" smtClean="0">
                <a:solidFill>
                  <a:srgbClr val="000000"/>
                </a:solidFill>
                <a:latin typeface="+mj-lt"/>
                <a:cs typeface="Courier New"/>
              </a:rPr>
              <a:t>clock_gettime(CLOCK_REALTIME</a:t>
            </a:r>
            <a:r>
              <a:rPr lang="en-US" dirty="0" smtClean="0">
                <a:solidFill>
                  <a:srgbClr val="000000"/>
                </a:solidFill>
                <a:latin typeface="+mj-lt"/>
                <a:cs typeface="Courier New"/>
              </a:rPr>
              <a:t>,…) call in Linux and </a:t>
            </a:r>
            <a:r>
              <a:rPr lang="en-US" dirty="0" err="1" smtClean="0">
                <a:solidFill>
                  <a:srgbClr val="000000"/>
                </a:solidFill>
                <a:latin typeface="+mj-lt"/>
                <a:cs typeface="Courier New"/>
              </a:rPr>
              <a:t>gettimeofday</a:t>
            </a:r>
            <a:r>
              <a:rPr lang="en-US" dirty="0" smtClean="0">
                <a:solidFill>
                  <a:srgbClr val="000000"/>
                </a:solidFill>
                <a:latin typeface="+mj-lt"/>
                <a:cs typeface="Courier New"/>
              </a:rPr>
              <a:t>() call in Mac OSX.</a:t>
            </a:r>
          </a:p>
          <a:p>
            <a:pPr marL="703263" lvl="1" indent="-246063"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smtClean="0"/>
          </a:p>
          <a:p>
            <a:endParaRPr lang="en-US" dirty="0"/>
          </a:p>
        </p:txBody>
      </p:sp>
      <p:sp>
        <p:nvSpPr>
          <p:cNvPr id="4" name="Date Placeholder 3"/>
          <p:cNvSpPr>
            <a:spLocks noGrp="1"/>
          </p:cNvSpPr>
          <p:nvPr>
            <p:ph type="dt" sz="half" idx="10"/>
          </p:nvPr>
        </p:nvSpPr>
        <p:spPr/>
        <p:txBody>
          <a:bodyPr/>
          <a:lstStyle/>
          <a:p>
            <a:pPr>
              <a:defRPr/>
            </a:pPr>
            <a:fld id="{57DD02F0-F299-4D0C-A975-CDE571F9890B}" type="datetime1">
              <a:rPr lang="en-US" smtClean="0"/>
              <a:pPr>
                <a:defRPr/>
              </a:pPr>
              <a:t>11/8/11</a:t>
            </a:fld>
            <a:endParaRPr lang="en-US"/>
          </a:p>
        </p:txBody>
      </p:sp>
      <p:sp>
        <p:nvSpPr>
          <p:cNvPr id="5" name="Footer Placeholder 4"/>
          <p:cNvSpPr>
            <a:spLocks noGrp="1"/>
          </p:cNvSpPr>
          <p:nvPr>
            <p:ph type="ftr" sz="quarter" idx="11"/>
          </p:nvPr>
        </p:nvSpPr>
        <p:spPr/>
        <p:txBody>
          <a:bodyPr/>
          <a:lstStyle/>
          <a:p>
            <a:pPr>
              <a:defRPr/>
            </a:pPr>
            <a:r>
              <a:rPr lang="en-US" smtClean="0"/>
              <a:t>Trick Advanced Training</a:t>
            </a:r>
            <a:endParaRPr lang="en-US"/>
          </a:p>
        </p:txBody>
      </p:sp>
      <p:sp>
        <p:nvSpPr>
          <p:cNvPr id="6" name="Slide Number Placeholder 5"/>
          <p:cNvSpPr>
            <a:spLocks noGrp="1"/>
          </p:cNvSpPr>
          <p:nvPr>
            <p:ph type="sldNum" sz="quarter" idx="12"/>
          </p:nvPr>
        </p:nvSpPr>
        <p:spPr/>
        <p:txBody>
          <a:bodyPr/>
          <a:lstStyle/>
          <a:p>
            <a:pPr>
              <a:defRPr/>
            </a:pPr>
            <a:fld id="{99B65BC7-A81C-42A6-AE01-B0215786CB9B}" type="slidenum">
              <a:rPr lang="en-US" smtClean="0"/>
              <a:pPr>
                <a:defRPr/>
              </a:pPr>
              <a:t>2</a:t>
            </a:fld>
            <a:endParaRPr lang="en-US"/>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Showing an Overrun</a:t>
            </a:r>
            <a:endParaRPr lang="en-US" dirty="0"/>
          </a:p>
        </p:txBody>
      </p:sp>
      <p:sp>
        <p:nvSpPr>
          <p:cNvPr id="3" name="Content Placeholder 2"/>
          <p:cNvSpPr>
            <a:spLocks noGrp="1"/>
          </p:cNvSpPr>
          <p:nvPr>
            <p:ph idx="1"/>
          </p:nvPr>
        </p:nvSpPr>
        <p:spPr/>
        <p:txBody>
          <a:bodyPr/>
          <a:lstStyle/>
          <a:p>
            <a:r>
              <a:rPr lang="en-US" dirty="0" smtClean="0"/>
              <a:t>This Frame Over/Under graph shows overruns.</a:t>
            </a:r>
            <a:endParaRPr lang="en-US" dirty="0"/>
          </a:p>
        </p:txBody>
      </p:sp>
      <p:sp>
        <p:nvSpPr>
          <p:cNvPr id="4" name="Date Placeholder 3"/>
          <p:cNvSpPr>
            <a:spLocks noGrp="1"/>
          </p:cNvSpPr>
          <p:nvPr>
            <p:ph type="dt" sz="half" idx="10"/>
          </p:nvPr>
        </p:nvSpPr>
        <p:spPr/>
        <p:txBody>
          <a:bodyPr/>
          <a:lstStyle/>
          <a:p>
            <a:pPr>
              <a:defRPr/>
            </a:pPr>
            <a:fld id="{57DD02F0-F299-4D0C-A975-CDE571F9890B}" type="datetime1">
              <a:rPr lang="en-US" smtClean="0"/>
              <a:pPr>
                <a:defRPr/>
              </a:pPr>
              <a:t>11/8/11</a:t>
            </a:fld>
            <a:endParaRPr lang="en-US"/>
          </a:p>
        </p:txBody>
      </p:sp>
      <p:sp>
        <p:nvSpPr>
          <p:cNvPr id="5" name="Footer Placeholder 4"/>
          <p:cNvSpPr>
            <a:spLocks noGrp="1"/>
          </p:cNvSpPr>
          <p:nvPr>
            <p:ph type="ftr" sz="quarter" idx="11"/>
          </p:nvPr>
        </p:nvSpPr>
        <p:spPr/>
        <p:txBody>
          <a:bodyPr/>
          <a:lstStyle/>
          <a:p>
            <a:pPr>
              <a:defRPr/>
            </a:pPr>
            <a:r>
              <a:rPr lang="en-US" smtClean="0"/>
              <a:t>Trick Advanced Training</a:t>
            </a:r>
            <a:endParaRPr lang="en-US"/>
          </a:p>
        </p:txBody>
      </p:sp>
      <p:sp>
        <p:nvSpPr>
          <p:cNvPr id="6" name="Slide Number Placeholder 5"/>
          <p:cNvSpPr>
            <a:spLocks noGrp="1"/>
          </p:cNvSpPr>
          <p:nvPr>
            <p:ph type="sldNum" sz="quarter" idx="12"/>
          </p:nvPr>
        </p:nvSpPr>
        <p:spPr/>
        <p:txBody>
          <a:bodyPr/>
          <a:lstStyle/>
          <a:p>
            <a:pPr>
              <a:defRPr/>
            </a:pPr>
            <a:fld id="{99B65BC7-A81C-42A6-AE01-B0215786CB9B}" type="slidenum">
              <a:rPr lang="en-US" smtClean="0"/>
              <a:pPr>
                <a:defRPr/>
              </a:pPr>
              <a:t>20</a:t>
            </a:fld>
            <a:endParaRPr lang="en-US"/>
          </a:p>
        </p:txBody>
      </p:sp>
      <p:pic>
        <p:nvPicPr>
          <p:cNvPr id="7" name="Picture 6" descr="screen9.png"/>
          <p:cNvPicPr>
            <a:picLocks noChangeAspect="1"/>
          </p:cNvPicPr>
          <p:nvPr/>
        </p:nvPicPr>
        <p:blipFill>
          <a:blip r:embed="rId2"/>
          <a:srcRect l="1117" t="14941" r="1330" b="8456"/>
          <a:stretch>
            <a:fillRect/>
          </a:stretch>
        </p:blipFill>
        <p:spPr>
          <a:xfrm>
            <a:off x="341907" y="1742231"/>
            <a:ext cx="8531415" cy="3761265"/>
          </a:xfrm>
          <a:prstGeom prst="rect">
            <a:avLst/>
          </a:prstGeom>
        </p:spPr>
      </p:pic>
    </p:spTree>
  </p:cSld>
  <p:clrMapOvr>
    <a:masterClrMapping/>
  </p:clrMapOvr>
  <p:transition spd="slow"/>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Showing an Overrun</a:t>
            </a:r>
            <a:endParaRPr lang="en-US" dirty="0"/>
          </a:p>
        </p:txBody>
      </p:sp>
      <p:sp>
        <p:nvSpPr>
          <p:cNvPr id="3" name="Content Placeholder 2"/>
          <p:cNvSpPr>
            <a:spLocks noGrp="1"/>
          </p:cNvSpPr>
          <p:nvPr>
            <p:ph idx="1"/>
          </p:nvPr>
        </p:nvSpPr>
        <p:spPr/>
        <p:txBody>
          <a:bodyPr/>
          <a:lstStyle/>
          <a:p>
            <a:r>
              <a:rPr lang="en-US" dirty="0" smtClean="0"/>
              <a:t>This Job Execution Times graph shows the culprit.</a:t>
            </a:r>
            <a:endParaRPr lang="en-US" dirty="0"/>
          </a:p>
        </p:txBody>
      </p:sp>
      <p:sp>
        <p:nvSpPr>
          <p:cNvPr id="4" name="Date Placeholder 3"/>
          <p:cNvSpPr>
            <a:spLocks noGrp="1"/>
          </p:cNvSpPr>
          <p:nvPr>
            <p:ph type="dt" sz="half" idx="10"/>
          </p:nvPr>
        </p:nvSpPr>
        <p:spPr/>
        <p:txBody>
          <a:bodyPr/>
          <a:lstStyle/>
          <a:p>
            <a:pPr>
              <a:defRPr/>
            </a:pPr>
            <a:fld id="{57DD02F0-F299-4D0C-A975-CDE571F9890B}" type="datetime1">
              <a:rPr lang="en-US" smtClean="0"/>
              <a:pPr>
                <a:defRPr/>
              </a:pPr>
              <a:t>11/8/11</a:t>
            </a:fld>
            <a:endParaRPr lang="en-US"/>
          </a:p>
        </p:txBody>
      </p:sp>
      <p:sp>
        <p:nvSpPr>
          <p:cNvPr id="5" name="Footer Placeholder 4"/>
          <p:cNvSpPr>
            <a:spLocks noGrp="1"/>
          </p:cNvSpPr>
          <p:nvPr>
            <p:ph type="ftr" sz="quarter" idx="11"/>
          </p:nvPr>
        </p:nvSpPr>
        <p:spPr/>
        <p:txBody>
          <a:bodyPr/>
          <a:lstStyle/>
          <a:p>
            <a:pPr>
              <a:defRPr/>
            </a:pPr>
            <a:r>
              <a:rPr lang="en-US" smtClean="0"/>
              <a:t>Trick Advanced Training</a:t>
            </a:r>
            <a:endParaRPr lang="en-US"/>
          </a:p>
        </p:txBody>
      </p:sp>
      <p:sp>
        <p:nvSpPr>
          <p:cNvPr id="6" name="Slide Number Placeholder 5"/>
          <p:cNvSpPr>
            <a:spLocks noGrp="1"/>
          </p:cNvSpPr>
          <p:nvPr>
            <p:ph type="sldNum" sz="quarter" idx="12"/>
          </p:nvPr>
        </p:nvSpPr>
        <p:spPr/>
        <p:txBody>
          <a:bodyPr/>
          <a:lstStyle/>
          <a:p>
            <a:pPr>
              <a:defRPr/>
            </a:pPr>
            <a:fld id="{99B65BC7-A81C-42A6-AE01-B0215786CB9B}" type="slidenum">
              <a:rPr lang="en-US" smtClean="0"/>
              <a:pPr>
                <a:defRPr/>
              </a:pPr>
              <a:t>21</a:t>
            </a:fld>
            <a:endParaRPr lang="en-US"/>
          </a:p>
        </p:txBody>
      </p:sp>
      <p:pic>
        <p:nvPicPr>
          <p:cNvPr id="8" name="Picture 7" descr="screen10.png"/>
          <p:cNvPicPr>
            <a:picLocks noChangeAspect="1"/>
          </p:cNvPicPr>
          <p:nvPr/>
        </p:nvPicPr>
        <p:blipFill>
          <a:blip r:embed="rId2"/>
          <a:srcRect l="1157" t="14392" r="1180" b="7881"/>
          <a:stretch>
            <a:fillRect/>
          </a:stretch>
        </p:blipFill>
        <p:spPr>
          <a:xfrm>
            <a:off x="105829" y="1725957"/>
            <a:ext cx="8930307" cy="3948515"/>
          </a:xfrm>
          <a:prstGeom prst="rect">
            <a:avLst/>
          </a:prstGeom>
        </p:spPr>
      </p:pic>
    </p:spTree>
  </p:cSld>
  <p:clrMapOvr>
    <a:masterClrMapping/>
  </p:clrMapOvr>
  <p:transition spd="slow"/>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Custom Clocks and Timers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57DD02F0-F299-4D0C-A975-CDE571F9890B}" type="datetime1">
              <a:rPr lang="en-US" smtClean="0"/>
              <a:pPr>
                <a:defRPr/>
              </a:pPr>
              <a:t>11/8/11</a:t>
            </a:fld>
            <a:endParaRPr lang="en-US"/>
          </a:p>
        </p:txBody>
      </p:sp>
      <p:sp>
        <p:nvSpPr>
          <p:cNvPr id="5" name="Footer Placeholder 4"/>
          <p:cNvSpPr>
            <a:spLocks noGrp="1"/>
          </p:cNvSpPr>
          <p:nvPr>
            <p:ph type="ftr" sz="quarter" idx="11"/>
          </p:nvPr>
        </p:nvSpPr>
        <p:spPr/>
        <p:txBody>
          <a:bodyPr/>
          <a:lstStyle/>
          <a:p>
            <a:pPr>
              <a:defRPr/>
            </a:pPr>
            <a:r>
              <a:rPr lang="en-US" smtClean="0"/>
              <a:t>Trick Advanced Training</a:t>
            </a:r>
            <a:endParaRPr lang="en-US"/>
          </a:p>
        </p:txBody>
      </p:sp>
      <p:sp>
        <p:nvSpPr>
          <p:cNvPr id="6" name="Slide Number Placeholder 5"/>
          <p:cNvSpPr>
            <a:spLocks noGrp="1"/>
          </p:cNvSpPr>
          <p:nvPr>
            <p:ph type="sldNum" sz="quarter" idx="12"/>
          </p:nvPr>
        </p:nvSpPr>
        <p:spPr/>
        <p:txBody>
          <a:bodyPr/>
          <a:lstStyle/>
          <a:p>
            <a:pPr>
              <a:defRPr/>
            </a:pPr>
            <a:fld id="{99B65BC7-A81C-42A6-AE01-B0215786CB9B}" type="slidenum">
              <a:rPr lang="en-US" smtClean="0"/>
              <a:pPr>
                <a:defRPr/>
              </a:pPr>
              <a:t>22</a:t>
            </a:fld>
            <a:endParaRPr lang="en-US"/>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Real-Time</a:t>
            </a:r>
            <a:endParaRPr lang="en-US" dirty="0"/>
          </a:p>
        </p:txBody>
      </p:sp>
      <p:sp>
        <p:nvSpPr>
          <p:cNvPr id="3" name="Content Placeholder 2"/>
          <p:cNvSpPr>
            <a:spLocks noGrp="1"/>
          </p:cNvSpPr>
          <p:nvPr>
            <p:ph idx="1"/>
          </p:nvPr>
        </p:nvSpPr>
        <p:spPr/>
        <p:txBody>
          <a:bodyPr/>
          <a:lstStyle/>
          <a:p>
            <a:r>
              <a:rPr lang="en-GB" dirty="0" smtClean="0"/>
              <a:t>The real-time frame is tied to executive software frame.  The real-time frame determines how often Trick will synchronize simulation time to the real time clock.  Simulation time will run as fast as it can in the intervals between real-time synchronizations.</a:t>
            </a:r>
          </a:p>
          <a:p>
            <a:r>
              <a:rPr lang="en-GB" dirty="0" smtClean="0"/>
              <a:t>To set the software frame:</a:t>
            </a:r>
            <a:endParaRPr lang="en-US" dirty="0" smtClean="0"/>
          </a:p>
          <a:p>
            <a:pPr lvl="1"/>
            <a:r>
              <a:rPr lang="en-GB" dirty="0" err="1" smtClean="0">
                <a:solidFill>
                  <a:srgbClr val="0000FF"/>
                </a:solidFill>
                <a:latin typeface="Courier New"/>
                <a:cs typeface="Courier New"/>
              </a:rPr>
              <a:t>trick.exec_set_software_frame(double</a:t>
            </a:r>
            <a:r>
              <a:rPr lang="en-GB" dirty="0" smtClean="0">
                <a:solidFill>
                  <a:srgbClr val="0000FF"/>
                </a:solidFill>
                <a:latin typeface="Courier New"/>
                <a:cs typeface="Courier New"/>
              </a:rPr>
              <a:t> time)</a:t>
            </a:r>
          </a:p>
          <a:p>
            <a:r>
              <a:rPr lang="en-GB" dirty="0" smtClean="0"/>
              <a:t>If the executive finishes running all of the jobs scheduled to run between synchronizations to the real time clock, this is an </a:t>
            </a:r>
            <a:r>
              <a:rPr lang="en-GB" dirty="0" err="1" smtClean="0"/>
              <a:t>underrun</a:t>
            </a:r>
            <a:r>
              <a:rPr lang="en-GB" dirty="0" smtClean="0"/>
              <a:t>. </a:t>
            </a:r>
          </a:p>
          <a:p>
            <a:pPr lvl="1"/>
            <a:r>
              <a:rPr lang="en-GB" dirty="0" smtClean="0"/>
              <a:t>The executive will spin waiting for the next real-time frame to start</a:t>
            </a:r>
          </a:p>
          <a:p>
            <a:r>
              <a:rPr lang="en-GB" dirty="0" smtClean="0"/>
              <a:t>If the executive does not finish running all of the jobs scheduled to run, this is an overrun.</a:t>
            </a:r>
          </a:p>
          <a:p>
            <a:pPr lvl="1"/>
            <a:r>
              <a:rPr lang="en-GB" dirty="0" smtClean="0"/>
              <a:t>The executive will immediately start the next frame in an attempt to catch up.</a:t>
            </a:r>
          </a:p>
          <a:p>
            <a:endParaRPr lang="en-GB" dirty="0" smtClean="0">
              <a:solidFill>
                <a:srgbClr val="0000FF"/>
              </a:solidFill>
              <a:latin typeface="Courier New"/>
              <a:cs typeface="Courier New"/>
            </a:endParaRPr>
          </a:p>
          <a:p>
            <a:pPr>
              <a:buNone/>
            </a:pPr>
            <a:endParaRPr lang="en-GB" dirty="0" smtClean="0">
              <a:solidFill>
                <a:srgbClr val="0000FF"/>
              </a:solidFill>
              <a:latin typeface="Courier New"/>
              <a:cs typeface="Courier New"/>
            </a:endParaRPr>
          </a:p>
          <a:p>
            <a:endParaRPr lang="en-GB" dirty="0" smtClean="0">
              <a:latin typeface="Courier New"/>
              <a:cs typeface="Courier New"/>
            </a:endParaRPr>
          </a:p>
          <a:p>
            <a:endParaRPr lang="en-GB" dirty="0" smtClean="0">
              <a:latin typeface="Courier New"/>
              <a:cs typeface="Courier New"/>
            </a:endParaRPr>
          </a:p>
          <a:p>
            <a:endParaRPr lang="en-US" dirty="0"/>
          </a:p>
        </p:txBody>
      </p:sp>
      <p:sp>
        <p:nvSpPr>
          <p:cNvPr id="4" name="Date Placeholder 3"/>
          <p:cNvSpPr>
            <a:spLocks noGrp="1"/>
          </p:cNvSpPr>
          <p:nvPr>
            <p:ph type="dt" sz="half" idx="10"/>
          </p:nvPr>
        </p:nvSpPr>
        <p:spPr/>
        <p:txBody>
          <a:bodyPr/>
          <a:lstStyle/>
          <a:p>
            <a:pPr>
              <a:defRPr/>
            </a:pPr>
            <a:fld id="{57DD02F0-F299-4D0C-A975-CDE571F9890B}" type="datetime1">
              <a:rPr lang="en-US" smtClean="0"/>
              <a:pPr>
                <a:defRPr/>
              </a:pPr>
              <a:t>11/8/11</a:t>
            </a:fld>
            <a:endParaRPr lang="en-US"/>
          </a:p>
        </p:txBody>
      </p:sp>
      <p:sp>
        <p:nvSpPr>
          <p:cNvPr id="5" name="Footer Placeholder 4"/>
          <p:cNvSpPr>
            <a:spLocks noGrp="1"/>
          </p:cNvSpPr>
          <p:nvPr>
            <p:ph type="ftr" sz="quarter" idx="11"/>
          </p:nvPr>
        </p:nvSpPr>
        <p:spPr/>
        <p:txBody>
          <a:bodyPr/>
          <a:lstStyle/>
          <a:p>
            <a:pPr>
              <a:defRPr/>
            </a:pPr>
            <a:r>
              <a:rPr lang="en-US" smtClean="0"/>
              <a:t>Trick Advanced Training</a:t>
            </a:r>
            <a:endParaRPr lang="en-US"/>
          </a:p>
        </p:txBody>
      </p:sp>
      <p:sp>
        <p:nvSpPr>
          <p:cNvPr id="6" name="Slide Number Placeholder 5"/>
          <p:cNvSpPr>
            <a:spLocks noGrp="1"/>
          </p:cNvSpPr>
          <p:nvPr>
            <p:ph type="sldNum" sz="quarter" idx="12"/>
          </p:nvPr>
        </p:nvSpPr>
        <p:spPr/>
        <p:txBody>
          <a:bodyPr/>
          <a:lstStyle/>
          <a:p>
            <a:pPr>
              <a:defRPr/>
            </a:pPr>
            <a:fld id="{99B65BC7-A81C-42A6-AE01-B0215786CB9B}" type="slidenum">
              <a:rPr lang="en-US" smtClean="0"/>
              <a:pPr>
                <a:defRPr/>
              </a:pPr>
              <a:t>3</a:t>
            </a:fld>
            <a:endParaRPr lang="en-US"/>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p:spPr>
        <p:txBody>
          <a:bodyPr/>
          <a:lstStyle/>
          <a:p>
            <a:fld id="{343D64DB-9CD1-4E5E-9767-51815006F2C4}" type="datetime1">
              <a:rPr lang="en-US"/>
              <a:pPr/>
              <a:t>11/8/11</a:t>
            </a:fld>
            <a:endParaRPr lang="en-US"/>
          </a:p>
        </p:txBody>
      </p:sp>
      <p:sp>
        <p:nvSpPr>
          <p:cNvPr id="28675" name="Footer Placeholder 4"/>
          <p:cNvSpPr>
            <a:spLocks noGrp="1"/>
          </p:cNvSpPr>
          <p:nvPr>
            <p:ph type="ftr" sz="quarter" idx="11"/>
          </p:nvPr>
        </p:nvSpPr>
        <p:spPr>
          <a:noFill/>
        </p:spPr>
        <p:txBody>
          <a:bodyPr/>
          <a:lstStyle/>
          <a:p>
            <a:r>
              <a:rPr lang="en-US" smtClean="0"/>
              <a:t>Trick Advanced Training</a:t>
            </a:r>
          </a:p>
        </p:txBody>
      </p:sp>
      <p:sp>
        <p:nvSpPr>
          <p:cNvPr id="28676" name="Slide Number Placeholder 5"/>
          <p:cNvSpPr>
            <a:spLocks noGrp="1"/>
          </p:cNvSpPr>
          <p:nvPr>
            <p:ph type="sldNum" sz="quarter" idx="12"/>
          </p:nvPr>
        </p:nvSpPr>
        <p:spPr>
          <a:noFill/>
        </p:spPr>
        <p:txBody>
          <a:bodyPr/>
          <a:lstStyle/>
          <a:p>
            <a:fld id="{2E780796-283E-4E99-A214-67C40E452E95}" type="slidenum">
              <a:rPr lang="en-US" smtClean="0"/>
              <a:pPr/>
              <a:t>4</a:t>
            </a:fld>
            <a:endParaRPr lang="en-US" smtClean="0"/>
          </a:p>
        </p:txBody>
      </p:sp>
      <p:sp>
        <p:nvSpPr>
          <p:cNvPr id="28677" name="Rectangle 2"/>
          <p:cNvSpPr>
            <a:spLocks noGrp="1" noChangeArrowheads="1"/>
          </p:cNvSpPr>
          <p:nvPr>
            <p:ph type="title"/>
          </p:nvPr>
        </p:nvSpPr>
        <p:spPr/>
        <p:txBody>
          <a:bodyPr/>
          <a:lstStyle/>
          <a:p>
            <a:pPr eaLnBrk="1" hangingPunct="1"/>
            <a:r>
              <a:rPr lang="en-US" dirty="0" err="1" smtClean="0"/>
              <a:t>Realtime</a:t>
            </a:r>
            <a:r>
              <a:rPr lang="en-US" dirty="0" smtClean="0"/>
              <a:t> </a:t>
            </a:r>
            <a:r>
              <a:rPr lang="en-US" dirty="0" err="1" smtClean="0"/>
              <a:t>Underrun</a:t>
            </a:r>
            <a:endParaRPr lang="en-US" dirty="0" smtClean="0"/>
          </a:p>
        </p:txBody>
      </p:sp>
      <p:sp>
        <p:nvSpPr>
          <p:cNvPr id="28678" name="Text Box 3"/>
          <p:cNvSpPr txBox="1">
            <a:spLocks noChangeArrowheads="1"/>
          </p:cNvSpPr>
          <p:nvPr/>
        </p:nvSpPr>
        <p:spPr bwMode="auto">
          <a:xfrm>
            <a:off x="2285999" y="3429000"/>
            <a:ext cx="2494643" cy="314325"/>
          </a:xfrm>
          <a:prstGeom prst="rect">
            <a:avLst/>
          </a:prstGeom>
          <a:solidFill>
            <a:srgbClr val="FFFF99"/>
          </a:solidFill>
          <a:ln w="9525">
            <a:solidFill>
              <a:schemeClr val="tx1"/>
            </a:solidFill>
            <a:miter lim="800000"/>
            <a:headEnd/>
            <a:tailEnd/>
          </a:ln>
        </p:spPr>
        <p:txBody>
          <a:bodyPr wrap="square">
            <a:spAutoFit/>
          </a:bodyPr>
          <a:lstStyle/>
          <a:p>
            <a:pPr>
              <a:spcBef>
                <a:spcPct val="50000"/>
              </a:spcBef>
            </a:pPr>
            <a:r>
              <a:rPr lang="en-US" sz="1400"/>
              <a:t>Scheduled Jobs</a:t>
            </a:r>
          </a:p>
        </p:txBody>
      </p:sp>
      <p:sp>
        <p:nvSpPr>
          <p:cNvPr id="28680" name="Text Box 5"/>
          <p:cNvSpPr txBox="1">
            <a:spLocks noChangeArrowheads="1"/>
          </p:cNvSpPr>
          <p:nvPr/>
        </p:nvSpPr>
        <p:spPr bwMode="auto">
          <a:xfrm>
            <a:off x="3810000" y="2819400"/>
            <a:ext cx="1066800" cy="304800"/>
          </a:xfrm>
          <a:prstGeom prst="rect">
            <a:avLst/>
          </a:prstGeom>
          <a:noFill/>
          <a:ln w="9525">
            <a:noFill/>
            <a:miter lim="800000"/>
            <a:headEnd/>
            <a:tailEnd/>
          </a:ln>
        </p:spPr>
        <p:txBody>
          <a:bodyPr>
            <a:spAutoFit/>
          </a:bodyPr>
          <a:lstStyle/>
          <a:p>
            <a:pPr>
              <a:spcBef>
                <a:spcPct val="50000"/>
              </a:spcBef>
            </a:pPr>
            <a:r>
              <a:rPr lang="en-US" sz="1400" dirty="0" err="1"/>
              <a:t>rt_frame</a:t>
            </a:r>
            <a:r>
              <a:rPr lang="en-US" sz="1400" dirty="0"/>
              <a:t> </a:t>
            </a:r>
            <a:r>
              <a:rPr lang="en-US" sz="1400" dirty="0" err="1"/>
              <a:t>n</a:t>
            </a:r>
            <a:endParaRPr lang="en-US" sz="1400" dirty="0"/>
          </a:p>
        </p:txBody>
      </p:sp>
      <p:sp>
        <p:nvSpPr>
          <p:cNvPr id="28681" name="Text Box 6"/>
          <p:cNvSpPr txBox="1">
            <a:spLocks noChangeArrowheads="1"/>
          </p:cNvSpPr>
          <p:nvPr/>
        </p:nvSpPr>
        <p:spPr bwMode="auto">
          <a:xfrm>
            <a:off x="6705600" y="2819400"/>
            <a:ext cx="1371600" cy="304800"/>
          </a:xfrm>
          <a:prstGeom prst="rect">
            <a:avLst/>
          </a:prstGeom>
          <a:noFill/>
          <a:ln w="9525">
            <a:noFill/>
            <a:miter lim="800000"/>
            <a:headEnd/>
            <a:tailEnd/>
          </a:ln>
        </p:spPr>
        <p:txBody>
          <a:bodyPr>
            <a:spAutoFit/>
          </a:bodyPr>
          <a:lstStyle/>
          <a:p>
            <a:pPr>
              <a:spcBef>
                <a:spcPct val="50000"/>
              </a:spcBef>
            </a:pPr>
            <a:r>
              <a:rPr lang="en-US" sz="1400"/>
              <a:t>rt_frame n+1</a:t>
            </a:r>
          </a:p>
        </p:txBody>
      </p:sp>
      <p:sp>
        <p:nvSpPr>
          <p:cNvPr id="28682" name="Text Box 7"/>
          <p:cNvSpPr txBox="1">
            <a:spLocks noChangeArrowheads="1"/>
          </p:cNvSpPr>
          <p:nvPr/>
        </p:nvSpPr>
        <p:spPr bwMode="auto">
          <a:xfrm>
            <a:off x="838200" y="2819400"/>
            <a:ext cx="1371600" cy="304800"/>
          </a:xfrm>
          <a:prstGeom prst="rect">
            <a:avLst/>
          </a:prstGeom>
          <a:noFill/>
          <a:ln w="9525">
            <a:noFill/>
            <a:miter lim="800000"/>
            <a:headEnd/>
            <a:tailEnd/>
          </a:ln>
        </p:spPr>
        <p:txBody>
          <a:bodyPr>
            <a:spAutoFit/>
          </a:bodyPr>
          <a:lstStyle/>
          <a:p>
            <a:pPr>
              <a:spcBef>
                <a:spcPct val="50000"/>
              </a:spcBef>
            </a:pPr>
            <a:r>
              <a:rPr lang="en-US" sz="1400"/>
              <a:t>rt_frame n-1</a:t>
            </a:r>
          </a:p>
        </p:txBody>
      </p:sp>
      <p:sp>
        <p:nvSpPr>
          <p:cNvPr id="28683" name="Line 8"/>
          <p:cNvSpPr>
            <a:spLocks noChangeShapeType="1"/>
          </p:cNvSpPr>
          <p:nvPr/>
        </p:nvSpPr>
        <p:spPr bwMode="auto">
          <a:xfrm>
            <a:off x="2286000" y="3200400"/>
            <a:ext cx="0" cy="914400"/>
          </a:xfrm>
          <a:prstGeom prst="line">
            <a:avLst/>
          </a:prstGeom>
          <a:noFill/>
          <a:ln w="38100">
            <a:solidFill>
              <a:schemeClr val="tx1"/>
            </a:solidFill>
            <a:round/>
            <a:headEnd/>
            <a:tailEnd/>
          </a:ln>
        </p:spPr>
        <p:txBody>
          <a:bodyPr anchor="ctr">
            <a:spAutoFit/>
          </a:bodyPr>
          <a:lstStyle/>
          <a:p>
            <a:endParaRPr lang="en-US"/>
          </a:p>
        </p:txBody>
      </p:sp>
      <p:sp>
        <p:nvSpPr>
          <p:cNvPr id="28686" name="Line 11"/>
          <p:cNvSpPr>
            <a:spLocks noChangeShapeType="1"/>
          </p:cNvSpPr>
          <p:nvPr/>
        </p:nvSpPr>
        <p:spPr bwMode="auto">
          <a:xfrm>
            <a:off x="4778898" y="3200400"/>
            <a:ext cx="0" cy="914400"/>
          </a:xfrm>
          <a:prstGeom prst="line">
            <a:avLst/>
          </a:prstGeom>
          <a:noFill/>
          <a:ln w="9525">
            <a:solidFill>
              <a:schemeClr val="tx1"/>
            </a:solidFill>
            <a:round/>
            <a:headEnd/>
            <a:tailEnd/>
          </a:ln>
        </p:spPr>
        <p:txBody>
          <a:bodyPr anchor="ctr">
            <a:spAutoFit/>
          </a:bodyPr>
          <a:lstStyle/>
          <a:p>
            <a:endParaRPr lang="en-US"/>
          </a:p>
        </p:txBody>
      </p:sp>
      <p:sp>
        <p:nvSpPr>
          <p:cNvPr id="28691" name="Line 16"/>
          <p:cNvSpPr>
            <a:spLocks noChangeShapeType="1"/>
          </p:cNvSpPr>
          <p:nvPr/>
        </p:nvSpPr>
        <p:spPr bwMode="auto">
          <a:xfrm flipH="1">
            <a:off x="2286000" y="2590800"/>
            <a:ext cx="457200" cy="609600"/>
          </a:xfrm>
          <a:prstGeom prst="line">
            <a:avLst/>
          </a:prstGeom>
          <a:noFill/>
          <a:ln w="9525">
            <a:solidFill>
              <a:schemeClr val="tx1"/>
            </a:solidFill>
            <a:round/>
            <a:headEnd/>
            <a:tailEnd type="triangle" w="med" len="med"/>
          </a:ln>
        </p:spPr>
        <p:txBody>
          <a:bodyPr anchor="ctr">
            <a:spAutoFit/>
          </a:bodyPr>
          <a:lstStyle/>
          <a:p>
            <a:endParaRPr lang="en-US"/>
          </a:p>
        </p:txBody>
      </p:sp>
      <p:sp>
        <p:nvSpPr>
          <p:cNvPr id="28692" name="Text Box 17"/>
          <p:cNvSpPr txBox="1">
            <a:spLocks noChangeArrowheads="1"/>
          </p:cNvSpPr>
          <p:nvPr/>
        </p:nvSpPr>
        <p:spPr bwMode="auto">
          <a:xfrm>
            <a:off x="2803525" y="2297113"/>
            <a:ext cx="2185214" cy="307777"/>
          </a:xfrm>
          <a:prstGeom prst="rect">
            <a:avLst/>
          </a:prstGeom>
          <a:noFill/>
          <a:ln w="9525">
            <a:noFill/>
            <a:miter lim="800000"/>
            <a:headEnd/>
            <a:tailEnd/>
          </a:ln>
        </p:spPr>
        <p:txBody>
          <a:bodyPr wrap="none">
            <a:spAutoFit/>
          </a:bodyPr>
          <a:lstStyle/>
          <a:p>
            <a:r>
              <a:rPr lang="en-US" sz="1400" dirty="0" smtClean="0"/>
              <a:t>software frame boundary</a:t>
            </a:r>
            <a:endParaRPr lang="en-US" sz="1400" dirty="0"/>
          </a:p>
        </p:txBody>
      </p:sp>
      <p:sp>
        <p:nvSpPr>
          <p:cNvPr id="28694" name="Line 19"/>
          <p:cNvSpPr>
            <a:spLocks noChangeShapeType="1"/>
          </p:cNvSpPr>
          <p:nvPr/>
        </p:nvSpPr>
        <p:spPr bwMode="auto">
          <a:xfrm flipH="1">
            <a:off x="5225142" y="2676071"/>
            <a:ext cx="580571" cy="743858"/>
          </a:xfrm>
          <a:prstGeom prst="line">
            <a:avLst/>
          </a:prstGeom>
          <a:noFill/>
          <a:ln w="9525">
            <a:solidFill>
              <a:schemeClr val="tx1"/>
            </a:solidFill>
            <a:round/>
            <a:headEnd/>
            <a:tailEnd type="triangle" w="med" len="med"/>
          </a:ln>
        </p:spPr>
        <p:txBody>
          <a:bodyPr wrap="square" anchor="ctr">
            <a:spAutoFit/>
          </a:bodyPr>
          <a:lstStyle/>
          <a:p>
            <a:endParaRPr lang="en-US"/>
          </a:p>
        </p:txBody>
      </p:sp>
      <p:sp>
        <p:nvSpPr>
          <p:cNvPr id="28695" name="Text Box 20"/>
          <p:cNvSpPr txBox="1">
            <a:spLocks noChangeArrowheads="1"/>
          </p:cNvSpPr>
          <p:nvPr/>
        </p:nvSpPr>
        <p:spPr bwMode="auto">
          <a:xfrm>
            <a:off x="5851072" y="2298700"/>
            <a:ext cx="1342272" cy="307777"/>
          </a:xfrm>
          <a:prstGeom prst="rect">
            <a:avLst/>
          </a:prstGeom>
          <a:noFill/>
          <a:ln w="9525">
            <a:noFill/>
            <a:miter lim="800000"/>
            <a:headEnd/>
            <a:tailEnd/>
          </a:ln>
        </p:spPr>
        <p:txBody>
          <a:bodyPr wrap="none">
            <a:spAutoFit/>
          </a:bodyPr>
          <a:lstStyle/>
          <a:p>
            <a:r>
              <a:rPr lang="en-US" sz="1400" dirty="0" smtClean="0"/>
              <a:t>executive spin</a:t>
            </a:r>
            <a:endParaRPr lang="en-US" sz="1400" dirty="0"/>
          </a:p>
        </p:txBody>
      </p:sp>
      <p:sp>
        <p:nvSpPr>
          <p:cNvPr id="28696" name="Freeform 21"/>
          <p:cNvSpPr>
            <a:spLocks/>
          </p:cNvSpPr>
          <p:nvPr/>
        </p:nvSpPr>
        <p:spPr bwMode="auto">
          <a:xfrm>
            <a:off x="6629400" y="3429000"/>
            <a:ext cx="457200" cy="304800"/>
          </a:xfrm>
          <a:custGeom>
            <a:avLst/>
            <a:gdLst>
              <a:gd name="T0" fmla="*/ 0 w 288"/>
              <a:gd name="T1" fmla="*/ 0 h 192"/>
              <a:gd name="T2" fmla="*/ 457200 w 288"/>
              <a:gd name="T3" fmla="*/ 0 h 192"/>
              <a:gd name="T4" fmla="*/ 381000 w 288"/>
              <a:gd name="T5" fmla="*/ 76200 h 192"/>
              <a:gd name="T6" fmla="*/ 457200 w 288"/>
              <a:gd name="T7" fmla="*/ 152400 h 192"/>
              <a:gd name="T8" fmla="*/ 381000 w 288"/>
              <a:gd name="T9" fmla="*/ 228600 h 192"/>
              <a:gd name="T10" fmla="*/ 457200 w 288"/>
              <a:gd name="T11" fmla="*/ 304800 h 192"/>
              <a:gd name="T12" fmla="*/ 0 w 288"/>
              <a:gd name="T13" fmla="*/ 304800 h 192"/>
              <a:gd name="T14" fmla="*/ 0 w 288"/>
              <a:gd name="T15" fmla="*/ 0 h 192"/>
              <a:gd name="T16" fmla="*/ 0 60000 65536"/>
              <a:gd name="T17" fmla="*/ 0 60000 65536"/>
              <a:gd name="T18" fmla="*/ 0 60000 65536"/>
              <a:gd name="T19" fmla="*/ 0 60000 65536"/>
              <a:gd name="T20" fmla="*/ 0 60000 65536"/>
              <a:gd name="T21" fmla="*/ 0 60000 65536"/>
              <a:gd name="T22" fmla="*/ 0 60000 65536"/>
              <a:gd name="T23" fmla="*/ 0 60000 65536"/>
              <a:gd name="T24" fmla="*/ 0 w 288"/>
              <a:gd name="T25" fmla="*/ 0 h 192"/>
              <a:gd name="T26" fmla="*/ 288 w 288"/>
              <a:gd name="T27" fmla="*/ 192 h 1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8" h="192">
                <a:moveTo>
                  <a:pt x="0" y="0"/>
                </a:moveTo>
                <a:lnTo>
                  <a:pt x="288" y="0"/>
                </a:lnTo>
                <a:lnTo>
                  <a:pt x="240" y="48"/>
                </a:lnTo>
                <a:lnTo>
                  <a:pt x="288" y="96"/>
                </a:lnTo>
                <a:lnTo>
                  <a:pt x="240" y="144"/>
                </a:lnTo>
                <a:lnTo>
                  <a:pt x="288" y="192"/>
                </a:lnTo>
                <a:lnTo>
                  <a:pt x="0" y="192"/>
                </a:lnTo>
                <a:lnTo>
                  <a:pt x="0" y="0"/>
                </a:lnTo>
                <a:close/>
              </a:path>
            </a:pathLst>
          </a:custGeom>
          <a:solidFill>
            <a:srgbClr val="FFFF99"/>
          </a:solidFill>
          <a:ln w="9525" cap="flat" cmpd="sng">
            <a:solidFill>
              <a:schemeClr val="tx1"/>
            </a:solidFill>
            <a:prstDash val="solid"/>
            <a:round/>
            <a:headEnd/>
            <a:tailEnd/>
          </a:ln>
        </p:spPr>
        <p:txBody>
          <a:bodyPr anchor="ctr">
            <a:spAutoFit/>
          </a:bodyPr>
          <a:lstStyle/>
          <a:p>
            <a:endParaRPr lang="en-US"/>
          </a:p>
        </p:txBody>
      </p:sp>
      <p:sp>
        <p:nvSpPr>
          <p:cNvPr id="28697" name="Line 22"/>
          <p:cNvSpPr>
            <a:spLocks noChangeShapeType="1"/>
          </p:cNvSpPr>
          <p:nvPr/>
        </p:nvSpPr>
        <p:spPr bwMode="auto">
          <a:xfrm>
            <a:off x="6629400" y="3200400"/>
            <a:ext cx="0" cy="914400"/>
          </a:xfrm>
          <a:prstGeom prst="line">
            <a:avLst/>
          </a:prstGeom>
          <a:noFill/>
          <a:ln w="38100">
            <a:solidFill>
              <a:schemeClr val="tx1"/>
            </a:solidFill>
            <a:round/>
            <a:headEnd/>
            <a:tailEnd/>
          </a:ln>
        </p:spPr>
        <p:txBody>
          <a:bodyPr anchor="ctr">
            <a:spAutoFit/>
          </a:bodyPr>
          <a:lstStyle/>
          <a:p>
            <a:endParaRPr lang="en-US"/>
          </a:p>
        </p:txBody>
      </p:sp>
      <p:sp>
        <p:nvSpPr>
          <p:cNvPr id="28698" name="Line 23"/>
          <p:cNvSpPr>
            <a:spLocks noChangeShapeType="1"/>
          </p:cNvSpPr>
          <p:nvPr/>
        </p:nvSpPr>
        <p:spPr bwMode="auto">
          <a:xfrm>
            <a:off x="1600200" y="3733800"/>
            <a:ext cx="5791200" cy="0"/>
          </a:xfrm>
          <a:prstGeom prst="line">
            <a:avLst/>
          </a:prstGeom>
          <a:noFill/>
          <a:ln w="38100">
            <a:solidFill>
              <a:schemeClr val="tx1"/>
            </a:solidFill>
            <a:round/>
            <a:headEnd/>
            <a:tailEnd/>
          </a:ln>
        </p:spPr>
        <p:txBody>
          <a:bodyPr anchor="ctr">
            <a:spAutoFit/>
          </a:bodyPr>
          <a:lstStyle/>
          <a:p>
            <a:endParaRPr lang="en-US"/>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p:spPr>
        <p:txBody>
          <a:bodyPr/>
          <a:lstStyle/>
          <a:p>
            <a:fld id="{343D64DB-9CD1-4E5E-9767-51815006F2C4}" type="datetime1">
              <a:rPr lang="en-US"/>
              <a:pPr/>
              <a:t>11/8/11</a:t>
            </a:fld>
            <a:endParaRPr lang="en-US"/>
          </a:p>
        </p:txBody>
      </p:sp>
      <p:sp>
        <p:nvSpPr>
          <p:cNvPr id="28675" name="Footer Placeholder 4"/>
          <p:cNvSpPr>
            <a:spLocks noGrp="1"/>
          </p:cNvSpPr>
          <p:nvPr>
            <p:ph type="ftr" sz="quarter" idx="11"/>
          </p:nvPr>
        </p:nvSpPr>
        <p:spPr>
          <a:noFill/>
        </p:spPr>
        <p:txBody>
          <a:bodyPr/>
          <a:lstStyle/>
          <a:p>
            <a:r>
              <a:rPr lang="en-US" smtClean="0"/>
              <a:t>Trick Advanced Training</a:t>
            </a:r>
          </a:p>
        </p:txBody>
      </p:sp>
      <p:sp>
        <p:nvSpPr>
          <p:cNvPr id="28676" name="Slide Number Placeholder 5"/>
          <p:cNvSpPr>
            <a:spLocks noGrp="1"/>
          </p:cNvSpPr>
          <p:nvPr>
            <p:ph type="sldNum" sz="quarter" idx="12"/>
          </p:nvPr>
        </p:nvSpPr>
        <p:spPr>
          <a:noFill/>
        </p:spPr>
        <p:txBody>
          <a:bodyPr/>
          <a:lstStyle/>
          <a:p>
            <a:fld id="{2E780796-283E-4E99-A214-67C40E452E95}" type="slidenum">
              <a:rPr lang="en-US" smtClean="0"/>
              <a:pPr/>
              <a:t>5</a:t>
            </a:fld>
            <a:endParaRPr lang="en-US" smtClean="0"/>
          </a:p>
        </p:txBody>
      </p:sp>
      <p:sp>
        <p:nvSpPr>
          <p:cNvPr id="28677" name="Rectangle 2"/>
          <p:cNvSpPr>
            <a:spLocks noGrp="1" noChangeArrowheads="1"/>
          </p:cNvSpPr>
          <p:nvPr>
            <p:ph type="title"/>
          </p:nvPr>
        </p:nvSpPr>
        <p:spPr/>
        <p:txBody>
          <a:bodyPr/>
          <a:lstStyle/>
          <a:p>
            <a:pPr eaLnBrk="1" hangingPunct="1"/>
            <a:r>
              <a:rPr lang="en-US" dirty="0" err="1" smtClean="0"/>
              <a:t>Realtime</a:t>
            </a:r>
            <a:r>
              <a:rPr lang="en-US" dirty="0" smtClean="0"/>
              <a:t> Overrun</a:t>
            </a:r>
          </a:p>
        </p:txBody>
      </p:sp>
      <p:sp>
        <p:nvSpPr>
          <p:cNvPr id="28678" name="Text Box 3"/>
          <p:cNvSpPr txBox="1">
            <a:spLocks noChangeArrowheads="1"/>
          </p:cNvSpPr>
          <p:nvPr/>
        </p:nvSpPr>
        <p:spPr bwMode="auto">
          <a:xfrm>
            <a:off x="2285999" y="3429000"/>
            <a:ext cx="4744358" cy="314325"/>
          </a:xfrm>
          <a:prstGeom prst="rect">
            <a:avLst/>
          </a:prstGeom>
          <a:solidFill>
            <a:srgbClr val="FFFF99"/>
          </a:solidFill>
          <a:ln w="9525">
            <a:solidFill>
              <a:schemeClr val="tx1"/>
            </a:solidFill>
            <a:miter lim="800000"/>
            <a:headEnd/>
            <a:tailEnd/>
          </a:ln>
        </p:spPr>
        <p:txBody>
          <a:bodyPr wrap="square">
            <a:spAutoFit/>
          </a:bodyPr>
          <a:lstStyle/>
          <a:p>
            <a:pPr>
              <a:spcBef>
                <a:spcPct val="50000"/>
              </a:spcBef>
            </a:pPr>
            <a:r>
              <a:rPr lang="en-US" sz="1400"/>
              <a:t>Scheduled Jobs</a:t>
            </a:r>
          </a:p>
        </p:txBody>
      </p:sp>
      <p:sp>
        <p:nvSpPr>
          <p:cNvPr id="28680" name="Text Box 5"/>
          <p:cNvSpPr txBox="1">
            <a:spLocks noChangeArrowheads="1"/>
          </p:cNvSpPr>
          <p:nvPr/>
        </p:nvSpPr>
        <p:spPr bwMode="auto">
          <a:xfrm>
            <a:off x="3810000" y="2819400"/>
            <a:ext cx="1066800" cy="304800"/>
          </a:xfrm>
          <a:prstGeom prst="rect">
            <a:avLst/>
          </a:prstGeom>
          <a:noFill/>
          <a:ln w="9525">
            <a:noFill/>
            <a:miter lim="800000"/>
            <a:headEnd/>
            <a:tailEnd/>
          </a:ln>
        </p:spPr>
        <p:txBody>
          <a:bodyPr>
            <a:spAutoFit/>
          </a:bodyPr>
          <a:lstStyle/>
          <a:p>
            <a:pPr>
              <a:spcBef>
                <a:spcPct val="50000"/>
              </a:spcBef>
            </a:pPr>
            <a:r>
              <a:rPr lang="en-US" sz="1400" dirty="0" err="1"/>
              <a:t>rt_frame</a:t>
            </a:r>
            <a:r>
              <a:rPr lang="en-US" sz="1400" dirty="0"/>
              <a:t> </a:t>
            </a:r>
            <a:r>
              <a:rPr lang="en-US" sz="1400" dirty="0" err="1"/>
              <a:t>n</a:t>
            </a:r>
            <a:endParaRPr lang="en-US" sz="1400" dirty="0"/>
          </a:p>
        </p:txBody>
      </p:sp>
      <p:sp>
        <p:nvSpPr>
          <p:cNvPr id="28681" name="Text Box 6"/>
          <p:cNvSpPr txBox="1">
            <a:spLocks noChangeArrowheads="1"/>
          </p:cNvSpPr>
          <p:nvPr/>
        </p:nvSpPr>
        <p:spPr bwMode="auto">
          <a:xfrm>
            <a:off x="6705600" y="2819400"/>
            <a:ext cx="1371600" cy="304800"/>
          </a:xfrm>
          <a:prstGeom prst="rect">
            <a:avLst/>
          </a:prstGeom>
          <a:noFill/>
          <a:ln w="9525">
            <a:noFill/>
            <a:miter lim="800000"/>
            <a:headEnd/>
            <a:tailEnd/>
          </a:ln>
        </p:spPr>
        <p:txBody>
          <a:bodyPr>
            <a:spAutoFit/>
          </a:bodyPr>
          <a:lstStyle/>
          <a:p>
            <a:pPr>
              <a:spcBef>
                <a:spcPct val="50000"/>
              </a:spcBef>
            </a:pPr>
            <a:r>
              <a:rPr lang="en-US" sz="1400"/>
              <a:t>rt_frame n+1</a:t>
            </a:r>
          </a:p>
        </p:txBody>
      </p:sp>
      <p:sp>
        <p:nvSpPr>
          <p:cNvPr id="28682" name="Text Box 7"/>
          <p:cNvSpPr txBox="1">
            <a:spLocks noChangeArrowheads="1"/>
          </p:cNvSpPr>
          <p:nvPr/>
        </p:nvSpPr>
        <p:spPr bwMode="auto">
          <a:xfrm>
            <a:off x="838200" y="2819400"/>
            <a:ext cx="1371600" cy="304800"/>
          </a:xfrm>
          <a:prstGeom prst="rect">
            <a:avLst/>
          </a:prstGeom>
          <a:noFill/>
          <a:ln w="9525">
            <a:noFill/>
            <a:miter lim="800000"/>
            <a:headEnd/>
            <a:tailEnd/>
          </a:ln>
        </p:spPr>
        <p:txBody>
          <a:bodyPr>
            <a:spAutoFit/>
          </a:bodyPr>
          <a:lstStyle/>
          <a:p>
            <a:pPr>
              <a:spcBef>
                <a:spcPct val="50000"/>
              </a:spcBef>
            </a:pPr>
            <a:r>
              <a:rPr lang="en-US" sz="1400"/>
              <a:t>rt_frame n-1</a:t>
            </a:r>
          </a:p>
        </p:txBody>
      </p:sp>
      <p:sp>
        <p:nvSpPr>
          <p:cNvPr id="28683" name="Line 8"/>
          <p:cNvSpPr>
            <a:spLocks noChangeShapeType="1"/>
          </p:cNvSpPr>
          <p:nvPr/>
        </p:nvSpPr>
        <p:spPr bwMode="auto">
          <a:xfrm>
            <a:off x="2286000" y="3200400"/>
            <a:ext cx="0" cy="914400"/>
          </a:xfrm>
          <a:prstGeom prst="line">
            <a:avLst/>
          </a:prstGeom>
          <a:noFill/>
          <a:ln w="38100">
            <a:solidFill>
              <a:schemeClr val="tx1"/>
            </a:solidFill>
            <a:round/>
            <a:headEnd/>
            <a:tailEnd/>
          </a:ln>
        </p:spPr>
        <p:txBody>
          <a:bodyPr anchor="ctr">
            <a:spAutoFit/>
          </a:bodyPr>
          <a:lstStyle/>
          <a:p>
            <a:endParaRPr lang="en-US"/>
          </a:p>
        </p:txBody>
      </p:sp>
      <p:sp>
        <p:nvSpPr>
          <p:cNvPr id="28686" name="Line 11"/>
          <p:cNvSpPr>
            <a:spLocks noChangeShapeType="1"/>
          </p:cNvSpPr>
          <p:nvPr/>
        </p:nvSpPr>
        <p:spPr bwMode="auto">
          <a:xfrm>
            <a:off x="7037683" y="3200400"/>
            <a:ext cx="0" cy="914400"/>
          </a:xfrm>
          <a:prstGeom prst="line">
            <a:avLst/>
          </a:prstGeom>
          <a:noFill/>
          <a:ln w="9525">
            <a:solidFill>
              <a:schemeClr val="tx1"/>
            </a:solidFill>
            <a:round/>
            <a:headEnd/>
            <a:tailEnd/>
          </a:ln>
        </p:spPr>
        <p:txBody>
          <a:bodyPr anchor="ctr">
            <a:spAutoFit/>
          </a:bodyPr>
          <a:lstStyle/>
          <a:p>
            <a:endParaRPr lang="en-US"/>
          </a:p>
        </p:txBody>
      </p:sp>
      <p:sp>
        <p:nvSpPr>
          <p:cNvPr id="28691" name="Line 16"/>
          <p:cNvSpPr>
            <a:spLocks noChangeShapeType="1"/>
          </p:cNvSpPr>
          <p:nvPr/>
        </p:nvSpPr>
        <p:spPr bwMode="auto">
          <a:xfrm flipH="1">
            <a:off x="2286000" y="2590800"/>
            <a:ext cx="457200" cy="609600"/>
          </a:xfrm>
          <a:prstGeom prst="line">
            <a:avLst/>
          </a:prstGeom>
          <a:noFill/>
          <a:ln w="9525">
            <a:solidFill>
              <a:schemeClr val="tx1"/>
            </a:solidFill>
            <a:round/>
            <a:headEnd/>
            <a:tailEnd type="triangle" w="med" len="med"/>
          </a:ln>
        </p:spPr>
        <p:txBody>
          <a:bodyPr anchor="ctr">
            <a:spAutoFit/>
          </a:bodyPr>
          <a:lstStyle/>
          <a:p>
            <a:endParaRPr lang="en-US"/>
          </a:p>
        </p:txBody>
      </p:sp>
      <p:sp>
        <p:nvSpPr>
          <p:cNvPr id="28692" name="Text Box 17"/>
          <p:cNvSpPr txBox="1">
            <a:spLocks noChangeArrowheads="1"/>
          </p:cNvSpPr>
          <p:nvPr/>
        </p:nvSpPr>
        <p:spPr bwMode="auto">
          <a:xfrm>
            <a:off x="2803525" y="2297113"/>
            <a:ext cx="2185214" cy="307777"/>
          </a:xfrm>
          <a:prstGeom prst="rect">
            <a:avLst/>
          </a:prstGeom>
          <a:noFill/>
          <a:ln w="9525">
            <a:noFill/>
            <a:miter lim="800000"/>
            <a:headEnd/>
            <a:tailEnd/>
          </a:ln>
        </p:spPr>
        <p:txBody>
          <a:bodyPr wrap="none">
            <a:spAutoFit/>
          </a:bodyPr>
          <a:lstStyle/>
          <a:p>
            <a:r>
              <a:rPr lang="en-US" sz="1400" dirty="0" smtClean="0"/>
              <a:t>software frame boundary</a:t>
            </a:r>
            <a:endParaRPr lang="en-US" sz="1400" dirty="0"/>
          </a:p>
        </p:txBody>
      </p:sp>
      <p:sp>
        <p:nvSpPr>
          <p:cNvPr id="28694" name="Line 19"/>
          <p:cNvSpPr>
            <a:spLocks noChangeShapeType="1"/>
          </p:cNvSpPr>
          <p:nvPr/>
        </p:nvSpPr>
        <p:spPr bwMode="auto">
          <a:xfrm flipH="1">
            <a:off x="7039426" y="3955143"/>
            <a:ext cx="226787" cy="0"/>
          </a:xfrm>
          <a:prstGeom prst="line">
            <a:avLst/>
          </a:prstGeom>
          <a:noFill/>
          <a:ln w="9525">
            <a:solidFill>
              <a:schemeClr val="tx1"/>
            </a:solidFill>
            <a:round/>
            <a:headEnd/>
            <a:tailEnd type="triangle" w="med" len="med"/>
          </a:ln>
        </p:spPr>
        <p:txBody>
          <a:bodyPr wrap="square" anchor="ctr">
            <a:spAutoFit/>
          </a:bodyPr>
          <a:lstStyle/>
          <a:p>
            <a:endParaRPr lang="en-US"/>
          </a:p>
        </p:txBody>
      </p:sp>
      <p:sp>
        <p:nvSpPr>
          <p:cNvPr id="28695" name="Text Box 20"/>
          <p:cNvSpPr txBox="1">
            <a:spLocks noChangeArrowheads="1"/>
          </p:cNvSpPr>
          <p:nvPr/>
        </p:nvSpPr>
        <p:spPr bwMode="auto">
          <a:xfrm>
            <a:off x="6413500" y="4167414"/>
            <a:ext cx="793406" cy="307777"/>
          </a:xfrm>
          <a:prstGeom prst="rect">
            <a:avLst/>
          </a:prstGeom>
          <a:noFill/>
          <a:ln w="9525">
            <a:noFill/>
            <a:miter lim="800000"/>
            <a:headEnd/>
            <a:tailEnd/>
          </a:ln>
        </p:spPr>
        <p:txBody>
          <a:bodyPr wrap="none">
            <a:spAutoFit/>
          </a:bodyPr>
          <a:lstStyle/>
          <a:p>
            <a:r>
              <a:rPr lang="en-US" sz="1400" dirty="0" smtClean="0"/>
              <a:t>overrun</a:t>
            </a:r>
            <a:endParaRPr lang="en-US" sz="1400" dirty="0"/>
          </a:p>
        </p:txBody>
      </p:sp>
      <p:sp>
        <p:nvSpPr>
          <p:cNvPr id="28696" name="Freeform 21"/>
          <p:cNvSpPr>
            <a:spLocks/>
          </p:cNvSpPr>
          <p:nvPr/>
        </p:nvSpPr>
        <p:spPr bwMode="auto">
          <a:xfrm>
            <a:off x="7037595" y="3429000"/>
            <a:ext cx="457200" cy="304800"/>
          </a:xfrm>
          <a:custGeom>
            <a:avLst/>
            <a:gdLst>
              <a:gd name="T0" fmla="*/ 0 w 288"/>
              <a:gd name="T1" fmla="*/ 0 h 192"/>
              <a:gd name="T2" fmla="*/ 457200 w 288"/>
              <a:gd name="T3" fmla="*/ 0 h 192"/>
              <a:gd name="T4" fmla="*/ 381000 w 288"/>
              <a:gd name="T5" fmla="*/ 76200 h 192"/>
              <a:gd name="T6" fmla="*/ 457200 w 288"/>
              <a:gd name="T7" fmla="*/ 152400 h 192"/>
              <a:gd name="T8" fmla="*/ 381000 w 288"/>
              <a:gd name="T9" fmla="*/ 228600 h 192"/>
              <a:gd name="T10" fmla="*/ 457200 w 288"/>
              <a:gd name="T11" fmla="*/ 304800 h 192"/>
              <a:gd name="T12" fmla="*/ 0 w 288"/>
              <a:gd name="T13" fmla="*/ 304800 h 192"/>
              <a:gd name="T14" fmla="*/ 0 w 288"/>
              <a:gd name="T15" fmla="*/ 0 h 192"/>
              <a:gd name="T16" fmla="*/ 0 60000 65536"/>
              <a:gd name="T17" fmla="*/ 0 60000 65536"/>
              <a:gd name="T18" fmla="*/ 0 60000 65536"/>
              <a:gd name="T19" fmla="*/ 0 60000 65536"/>
              <a:gd name="T20" fmla="*/ 0 60000 65536"/>
              <a:gd name="T21" fmla="*/ 0 60000 65536"/>
              <a:gd name="T22" fmla="*/ 0 60000 65536"/>
              <a:gd name="T23" fmla="*/ 0 60000 65536"/>
              <a:gd name="T24" fmla="*/ 0 w 288"/>
              <a:gd name="T25" fmla="*/ 0 h 192"/>
              <a:gd name="T26" fmla="*/ 288 w 288"/>
              <a:gd name="T27" fmla="*/ 192 h 1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8" h="192">
                <a:moveTo>
                  <a:pt x="0" y="0"/>
                </a:moveTo>
                <a:lnTo>
                  <a:pt x="288" y="0"/>
                </a:lnTo>
                <a:lnTo>
                  <a:pt x="240" y="48"/>
                </a:lnTo>
                <a:lnTo>
                  <a:pt x="288" y="96"/>
                </a:lnTo>
                <a:lnTo>
                  <a:pt x="240" y="144"/>
                </a:lnTo>
                <a:lnTo>
                  <a:pt x="288" y="192"/>
                </a:lnTo>
                <a:lnTo>
                  <a:pt x="0" y="192"/>
                </a:lnTo>
                <a:lnTo>
                  <a:pt x="0" y="0"/>
                </a:lnTo>
                <a:close/>
              </a:path>
            </a:pathLst>
          </a:custGeom>
          <a:solidFill>
            <a:srgbClr val="FFFF99"/>
          </a:solidFill>
          <a:ln w="9525" cap="flat" cmpd="sng">
            <a:solidFill>
              <a:schemeClr val="tx1"/>
            </a:solidFill>
            <a:prstDash val="solid"/>
            <a:round/>
            <a:headEnd/>
            <a:tailEnd/>
          </a:ln>
        </p:spPr>
        <p:txBody>
          <a:bodyPr anchor="ctr">
            <a:spAutoFit/>
          </a:bodyPr>
          <a:lstStyle/>
          <a:p>
            <a:endParaRPr lang="en-US"/>
          </a:p>
        </p:txBody>
      </p:sp>
      <p:sp>
        <p:nvSpPr>
          <p:cNvPr id="28697" name="Line 22"/>
          <p:cNvSpPr>
            <a:spLocks noChangeShapeType="1"/>
          </p:cNvSpPr>
          <p:nvPr/>
        </p:nvSpPr>
        <p:spPr bwMode="auto">
          <a:xfrm>
            <a:off x="6629400" y="3200400"/>
            <a:ext cx="0" cy="914400"/>
          </a:xfrm>
          <a:prstGeom prst="line">
            <a:avLst/>
          </a:prstGeom>
          <a:noFill/>
          <a:ln w="38100">
            <a:solidFill>
              <a:schemeClr val="tx1"/>
            </a:solidFill>
            <a:round/>
            <a:headEnd/>
            <a:tailEnd/>
          </a:ln>
        </p:spPr>
        <p:txBody>
          <a:bodyPr anchor="ctr">
            <a:spAutoFit/>
          </a:bodyPr>
          <a:lstStyle/>
          <a:p>
            <a:endParaRPr lang="en-US"/>
          </a:p>
        </p:txBody>
      </p:sp>
      <p:sp>
        <p:nvSpPr>
          <p:cNvPr id="28698" name="Line 23"/>
          <p:cNvSpPr>
            <a:spLocks noChangeShapeType="1"/>
          </p:cNvSpPr>
          <p:nvPr/>
        </p:nvSpPr>
        <p:spPr bwMode="auto">
          <a:xfrm>
            <a:off x="1600200" y="3733800"/>
            <a:ext cx="5791200" cy="0"/>
          </a:xfrm>
          <a:prstGeom prst="line">
            <a:avLst/>
          </a:prstGeom>
          <a:noFill/>
          <a:ln w="38100">
            <a:solidFill>
              <a:schemeClr val="tx1"/>
            </a:solidFill>
            <a:round/>
            <a:headEnd/>
            <a:tailEnd/>
          </a:ln>
        </p:spPr>
        <p:txBody>
          <a:bodyPr anchor="ctr">
            <a:spAutoFit/>
          </a:bodyPr>
          <a:lstStyle/>
          <a:p>
            <a:endParaRPr lang="en-US"/>
          </a:p>
        </p:txBody>
      </p:sp>
      <p:sp>
        <p:nvSpPr>
          <p:cNvPr id="19" name="Line 19"/>
          <p:cNvSpPr>
            <a:spLocks noChangeShapeType="1"/>
          </p:cNvSpPr>
          <p:nvPr/>
        </p:nvSpPr>
        <p:spPr bwMode="auto">
          <a:xfrm flipV="1">
            <a:off x="6331857" y="3953327"/>
            <a:ext cx="279397" cy="14086"/>
          </a:xfrm>
          <a:prstGeom prst="line">
            <a:avLst/>
          </a:prstGeom>
          <a:noFill/>
          <a:ln w="9525">
            <a:solidFill>
              <a:schemeClr val="tx1"/>
            </a:solidFill>
            <a:round/>
            <a:headEnd/>
            <a:tailEnd type="triangle" w="med" len="med"/>
          </a:ln>
        </p:spPr>
        <p:txBody>
          <a:bodyPr wrap="square" anchor="ctr">
            <a:spAutoFit/>
          </a:bodyPr>
          <a:lstStyle/>
          <a:p>
            <a:endParaRPr lang="en-US"/>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Sleeping during </a:t>
            </a:r>
            <a:r>
              <a:rPr lang="en-US" dirty="0" err="1" smtClean="0"/>
              <a:t>Underruns</a:t>
            </a:r>
            <a:endParaRPr lang="en-US" dirty="0"/>
          </a:p>
        </p:txBody>
      </p:sp>
      <p:sp>
        <p:nvSpPr>
          <p:cNvPr id="3" name="Content Placeholder 2"/>
          <p:cNvSpPr>
            <a:spLocks noGrp="1"/>
          </p:cNvSpPr>
          <p:nvPr>
            <p:ph idx="1"/>
          </p:nvPr>
        </p:nvSpPr>
        <p:spPr/>
        <p:txBody>
          <a:bodyPr/>
          <a:lstStyle/>
          <a:p>
            <a:r>
              <a:rPr lang="en-US" dirty="0" smtClean="0"/>
              <a:t>During real-time </a:t>
            </a:r>
            <a:r>
              <a:rPr lang="en-US" dirty="0" err="1" smtClean="0"/>
              <a:t>underruns</a:t>
            </a:r>
            <a:r>
              <a:rPr lang="en-US" dirty="0" smtClean="0"/>
              <a:t> it may be desirable to release the processor for other tasks to use instead of spinning waiting for the clock.</a:t>
            </a:r>
          </a:p>
          <a:p>
            <a:r>
              <a:rPr lang="en-US" dirty="0" smtClean="0"/>
              <a:t>Trick provides a real-time sleep timer based on </a:t>
            </a:r>
            <a:r>
              <a:rPr lang="en-US" dirty="0" err="1" smtClean="0"/>
              <a:t>itimers</a:t>
            </a:r>
            <a:r>
              <a:rPr lang="en-US" dirty="0" smtClean="0"/>
              <a:t>.</a:t>
            </a:r>
          </a:p>
          <a:p>
            <a:r>
              <a:rPr lang="en-US" dirty="0" smtClean="0"/>
              <a:t>To enable </a:t>
            </a:r>
            <a:r>
              <a:rPr lang="en-US" dirty="0" err="1" smtClean="0"/>
              <a:t>itimers</a:t>
            </a:r>
            <a:r>
              <a:rPr lang="en-US" dirty="0" smtClean="0"/>
              <a:t> call </a:t>
            </a:r>
            <a:r>
              <a:rPr lang="en-US" dirty="0" err="1" smtClean="0"/>
              <a:t>itimer_enable</a:t>
            </a:r>
            <a:r>
              <a:rPr lang="en-US" dirty="0" smtClean="0"/>
              <a:t>() from the input file</a:t>
            </a:r>
          </a:p>
          <a:p>
            <a:pPr lvl="1"/>
            <a:r>
              <a:rPr lang="en-US" dirty="0" err="1" smtClean="0">
                <a:solidFill>
                  <a:srgbClr val="0000FF"/>
                </a:solidFill>
                <a:latin typeface="Courier New"/>
                <a:cs typeface="Courier New"/>
              </a:rPr>
              <a:t>trick.itimer_enable</a:t>
            </a:r>
            <a:r>
              <a:rPr lang="en-US" dirty="0" smtClean="0">
                <a:solidFill>
                  <a:srgbClr val="0000FF"/>
                </a:solidFill>
                <a:latin typeface="Courier New"/>
                <a:cs typeface="Courier New"/>
              </a:rPr>
              <a:t>()</a:t>
            </a:r>
          </a:p>
          <a:p>
            <a:endParaRPr lang="en-US" dirty="0" smtClean="0">
              <a:cs typeface="Courier New"/>
            </a:endParaRPr>
          </a:p>
          <a:p>
            <a:r>
              <a:rPr lang="en-US" dirty="0" smtClean="0">
                <a:cs typeface="Courier New"/>
              </a:rPr>
              <a:t>The </a:t>
            </a:r>
            <a:r>
              <a:rPr lang="en-US" dirty="0" err="1" smtClean="0">
                <a:cs typeface="Courier New"/>
              </a:rPr>
              <a:t>itimer</a:t>
            </a:r>
            <a:r>
              <a:rPr lang="en-US" dirty="0" smtClean="0">
                <a:cs typeface="Courier New"/>
              </a:rPr>
              <a:t> interval is set to start at each real-time frame.</a:t>
            </a:r>
          </a:p>
          <a:p>
            <a:r>
              <a:rPr lang="en-US" dirty="0" smtClean="0">
                <a:cs typeface="Courier New"/>
              </a:rPr>
              <a:t>The </a:t>
            </a:r>
            <a:r>
              <a:rPr lang="en-US" dirty="0" err="1" smtClean="0">
                <a:cs typeface="Courier New"/>
              </a:rPr>
              <a:t>itimer</a:t>
            </a:r>
            <a:r>
              <a:rPr lang="en-US" dirty="0" smtClean="0">
                <a:cs typeface="Courier New"/>
              </a:rPr>
              <a:t> is set to wake up 2ms before the real-time frame is to expire.  The executive will spin for the final 2ms.</a:t>
            </a:r>
          </a:p>
          <a:p>
            <a:pPr lvl="1"/>
            <a:r>
              <a:rPr lang="en-US" dirty="0" smtClean="0">
                <a:cs typeface="Courier New"/>
              </a:rPr>
              <a:t>The 2ms spin is there because an </a:t>
            </a:r>
            <a:r>
              <a:rPr lang="en-US" dirty="0" err="1" smtClean="0">
                <a:cs typeface="Courier New"/>
              </a:rPr>
              <a:t>itimer</a:t>
            </a:r>
            <a:r>
              <a:rPr lang="en-US" dirty="0" smtClean="0">
                <a:cs typeface="Courier New"/>
              </a:rPr>
              <a:t> interval is not guaranteed to be perfectly precise.</a:t>
            </a:r>
          </a:p>
        </p:txBody>
      </p:sp>
      <p:sp>
        <p:nvSpPr>
          <p:cNvPr id="4" name="Date Placeholder 3"/>
          <p:cNvSpPr>
            <a:spLocks noGrp="1"/>
          </p:cNvSpPr>
          <p:nvPr>
            <p:ph type="dt" sz="half" idx="10"/>
          </p:nvPr>
        </p:nvSpPr>
        <p:spPr/>
        <p:txBody>
          <a:bodyPr/>
          <a:lstStyle/>
          <a:p>
            <a:pPr>
              <a:defRPr/>
            </a:pPr>
            <a:fld id="{57DD02F0-F299-4D0C-A975-CDE571F9890B}" type="datetime1">
              <a:rPr lang="en-US" smtClean="0"/>
              <a:pPr>
                <a:defRPr/>
              </a:pPr>
              <a:t>11/8/11</a:t>
            </a:fld>
            <a:endParaRPr lang="en-US"/>
          </a:p>
        </p:txBody>
      </p:sp>
      <p:sp>
        <p:nvSpPr>
          <p:cNvPr id="5" name="Footer Placeholder 4"/>
          <p:cNvSpPr>
            <a:spLocks noGrp="1"/>
          </p:cNvSpPr>
          <p:nvPr>
            <p:ph type="ftr" sz="quarter" idx="11"/>
          </p:nvPr>
        </p:nvSpPr>
        <p:spPr/>
        <p:txBody>
          <a:bodyPr/>
          <a:lstStyle/>
          <a:p>
            <a:pPr>
              <a:defRPr/>
            </a:pPr>
            <a:r>
              <a:rPr lang="en-US" smtClean="0"/>
              <a:t>Trick Advanced Training</a:t>
            </a:r>
            <a:endParaRPr lang="en-US"/>
          </a:p>
        </p:txBody>
      </p:sp>
      <p:sp>
        <p:nvSpPr>
          <p:cNvPr id="6" name="Slide Number Placeholder 5"/>
          <p:cNvSpPr>
            <a:spLocks noGrp="1"/>
          </p:cNvSpPr>
          <p:nvPr>
            <p:ph type="sldNum" sz="quarter" idx="12"/>
          </p:nvPr>
        </p:nvSpPr>
        <p:spPr/>
        <p:txBody>
          <a:bodyPr/>
          <a:lstStyle/>
          <a:p>
            <a:pPr>
              <a:defRPr/>
            </a:pPr>
            <a:fld id="{99B65BC7-A81C-42A6-AE01-B0215786CB9B}" type="slidenum">
              <a:rPr lang="en-US" smtClean="0"/>
              <a:pPr>
                <a:defRPr/>
              </a:pPr>
              <a:t>6</a:t>
            </a:fld>
            <a:endParaRPr lang="en-US"/>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p:spPr>
        <p:txBody>
          <a:bodyPr/>
          <a:lstStyle/>
          <a:p>
            <a:fld id="{343D64DB-9CD1-4E5E-9767-51815006F2C4}" type="datetime1">
              <a:rPr lang="en-US"/>
              <a:pPr/>
              <a:t>11/8/11</a:t>
            </a:fld>
            <a:endParaRPr lang="en-US"/>
          </a:p>
        </p:txBody>
      </p:sp>
      <p:sp>
        <p:nvSpPr>
          <p:cNvPr id="28675" name="Footer Placeholder 4"/>
          <p:cNvSpPr>
            <a:spLocks noGrp="1"/>
          </p:cNvSpPr>
          <p:nvPr>
            <p:ph type="ftr" sz="quarter" idx="11"/>
          </p:nvPr>
        </p:nvSpPr>
        <p:spPr>
          <a:noFill/>
        </p:spPr>
        <p:txBody>
          <a:bodyPr/>
          <a:lstStyle/>
          <a:p>
            <a:r>
              <a:rPr lang="en-US" smtClean="0"/>
              <a:t>Trick Advanced Training</a:t>
            </a:r>
          </a:p>
        </p:txBody>
      </p:sp>
      <p:sp>
        <p:nvSpPr>
          <p:cNvPr id="28676" name="Slide Number Placeholder 5"/>
          <p:cNvSpPr>
            <a:spLocks noGrp="1"/>
          </p:cNvSpPr>
          <p:nvPr>
            <p:ph type="sldNum" sz="quarter" idx="12"/>
          </p:nvPr>
        </p:nvSpPr>
        <p:spPr>
          <a:noFill/>
        </p:spPr>
        <p:txBody>
          <a:bodyPr/>
          <a:lstStyle/>
          <a:p>
            <a:fld id="{2E780796-283E-4E99-A214-67C40E452E95}" type="slidenum">
              <a:rPr lang="en-US" smtClean="0"/>
              <a:pPr/>
              <a:t>7</a:t>
            </a:fld>
            <a:endParaRPr lang="en-US" smtClean="0"/>
          </a:p>
        </p:txBody>
      </p:sp>
      <p:sp>
        <p:nvSpPr>
          <p:cNvPr id="28677" name="Rectangle 2"/>
          <p:cNvSpPr>
            <a:spLocks noGrp="1" noChangeArrowheads="1"/>
          </p:cNvSpPr>
          <p:nvPr>
            <p:ph type="title"/>
          </p:nvPr>
        </p:nvSpPr>
        <p:spPr/>
        <p:txBody>
          <a:bodyPr/>
          <a:lstStyle/>
          <a:p>
            <a:pPr eaLnBrk="1" hangingPunct="1"/>
            <a:r>
              <a:rPr lang="en-US" dirty="0" err="1" smtClean="0"/>
              <a:t>Realtime</a:t>
            </a:r>
            <a:r>
              <a:rPr lang="en-US" dirty="0" smtClean="0"/>
              <a:t> with </a:t>
            </a:r>
            <a:r>
              <a:rPr lang="en-US" dirty="0" err="1" smtClean="0"/>
              <a:t>Itimer</a:t>
            </a:r>
            <a:endParaRPr lang="en-US" dirty="0" smtClean="0"/>
          </a:p>
        </p:txBody>
      </p:sp>
      <p:sp>
        <p:nvSpPr>
          <p:cNvPr id="28678" name="Text Box 3"/>
          <p:cNvSpPr txBox="1">
            <a:spLocks noChangeArrowheads="1"/>
          </p:cNvSpPr>
          <p:nvPr/>
        </p:nvSpPr>
        <p:spPr bwMode="auto">
          <a:xfrm>
            <a:off x="2286000" y="3429000"/>
            <a:ext cx="1600200" cy="314325"/>
          </a:xfrm>
          <a:prstGeom prst="rect">
            <a:avLst/>
          </a:prstGeom>
          <a:solidFill>
            <a:srgbClr val="FFFF99"/>
          </a:solidFill>
          <a:ln w="9525">
            <a:solidFill>
              <a:schemeClr val="tx1"/>
            </a:solidFill>
            <a:miter lim="800000"/>
            <a:headEnd/>
            <a:tailEnd/>
          </a:ln>
        </p:spPr>
        <p:txBody>
          <a:bodyPr>
            <a:spAutoFit/>
          </a:bodyPr>
          <a:lstStyle/>
          <a:p>
            <a:pPr>
              <a:spcBef>
                <a:spcPct val="50000"/>
              </a:spcBef>
            </a:pPr>
            <a:r>
              <a:rPr lang="en-US" sz="1400"/>
              <a:t>Scheduled Jobs</a:t>
            </a:r>
          </a:p>
        </p:txBody>
      </p:sp>
      <p:sp>
        <p:nvSpPr>
          <p:cNvPr id="28679" name="Text Box 4"/>
          <p:cNvSpPr txBox="1">
            <a:spLocks noChangeArrowheads="1"/>
          </p:cNvSpPr>
          <p:nvPr/>
        </p:nvSpPr>
        <p:spPr bwMode="auto">
          <a:xfrm>
            <a:off x="3886200" y="3429000"/>
            <a:ext cx="2362200" cy="314325"/>
          </a:xfrm>
          <a:prstGeom prst="rect">
            <a:avLst/>
          </a:prstGeom>
          <a:solidFill>
            <a:srgbClr val="3366FF"/>
          </a:solidFill>
          <a:ln w="9525">
            <a:solidFill>
              <a:schemeClr val="tx1"/>
            </a:solidFill>
            <a:miter lim="800000"/>
            <a:headEnd/>
            <a:tailEnd/>
          </a:ln>
        </p:spPr>
        <p:txBody>
          <a:bodyPr>
            <a:spAutoFit/>
          </a:bodyPr>
          <a:lstStyle/>
          <a:p>
            <a:pPr>
              <a:spcBef>
                <a:spcPct val="50000"/>
              </a:spcBef>
            </a:pPr>
            <a:r>
              <a:rPr lang="en-US" sz="1400"/>
              <a:t>Pause()</a:t>
            </a:r>
          </a:p>
        </p:txBody>
      </p:sp>
      <p:sp>
        <p:nvSpPr>
          <p:cNvPr id="28680" name="Text Box 5"/>
          <p:cNvSpPr txBox="1">
            <a:spLocks noChangeArrowheads="1"/>
          </p:cNvSpPr>
          <p:nvPr/>
        </p:nvSpPr>
        <p:spPr bwMode="auto">
          <a:xfrm>
            <a:off x="3810000" y="2819400"/>
            <a:ext cx="1066800" cy="304800"/>
          </a:xfrm>
          <a:prstGeom prst="rect">
            <a:avLst/>
          </a:prstGeom>
          <a:noFill/>
          <a:ln w="9525">
            <a:noFill/>
            <a:miter lim="800000"/>
            <a:headEnd/>
            <a:tailEnd/>
          </a:ln>
        </p:spPr>
        <p:txBody>
          <a:bodyPr>
            <a:spAutoFit/>
          </a:bodyPr>
          <a:lstStyle/>
          <a:p>
            <a:pPr>
              <a:spcBef>
                <a:spcPct val="50000"/>
              </a:spcBef>
            </a:pPr>
            <a:r>
              <a:rPr lang="en-US" sz="1400"/>
              <a:t>rt_frame n</a:t>
            </a:r>
          </a:p>
        </p:txBody>
      </p:sp>
      <p:sp>
        <p:nvSpPr>
          <p:cNvPr id="28681" name="Text Box 6"/>
          <p:cNvSpPr txBox="1">
            <a:spLocks noChangeArrowheads="1"/>
          </p:cNvSpPr>
          <p:nvPr/>
        </p:nvSpPr>
        <p:spPr bwMode="auto">
          <a:xfrm>
            <a:off x="6705600" y="2819400"/>
            <a:ext cx="1371600" cy="304800"/>
          </a:xfrm>
          <a:prstGeom prst="rect">
            <a:avLst/>
          </a:prstGeom>
          <a:noFill/>
          <a:ln w="9525">
            <a:noFill/>
            <a:miter lim="800000"/>
            <a:headEnd/>
            <a:tailEnd/>
          </a:ln>
        </p:spPr>
        <p:txBody>
          <a:bodyPr>
            <a:spAutoFit/>
          </a:bodyPr>
          <a:lstStyle/>
          <a:p>
            <a:pPr>
              <a:spcBef>
                <a:spcPct val="50000"/>
              </a:spcBef>
            </a:pPr>
            <a:r>
              <a:rPr lang="en-US" sz="1400"/>
              <a:t>rt_frame n+1</a:t>
            </a:r>
          </a:p>
        </p:txBody>
      </p:sp>
      <p:sp>
        <p:nvSpPr>
          <p:cNvPr id="28682" name="Text Box 7"/>
          <p:cNvSpPr txBox="1">
            <a:spLocks noChangeArrowheads="1"/>
          </p:cNvSpPr>
          <p:nvPr/>
        </p:nvSpPr>
        <p:spPr bwMode="auto">
          <a:xfrm>
            <a:off x="838200" y="2819400"/>
            <a:ext cx="1371600" cy="304800"/>
          </a:xfrm>
          <a:prstGeom prst="rect">
            <a:avLst/>
          </a:prstGeom>
          <a:noFill/>
          <a:ln w="9525">
            <a:noFill/>
            <a:miter lim="800000"/>
            <a:headEnd/>
            <a:tailEnd/>
          </a:ln>
        </p:spPr>
        <p:txBody>
          <a:bodyPr>
            <a:spAutoFit/>
          </a:bodyPr>
          <a:lstStyle/>
          <a:p>
            <a:pPr>
              <a:spcBef>
                <a:spcPct val="50000"/>
              </a:spcBef>
            </a:pPr>
            <a:r>
              <a:rPr lang="en-US" sz="1400"/>
              <a:t>rt_frame n-1</a:t>
            </a:r>
          </a:p>
        </p:txBody>
      </p:sp>
      <p:sp>
        <p:nvSpPr>
          <p:cNvPr id="28683" name="Line 8"/>
          <p:cNvSpPr>
            <a:spLocks noChangeShapeType="1"/>
          </p:cNvSpPr>
          <p:nvPr/>
        </p:nvSpPr>
        <p:spPr bwMode="auto">
          <a:xfrm>
            <a:off x="2286000" y="3200400"/>
            <a:ext cx="0" cy="914400"/>
          </a:xfrm>
          <a:prstGeom prst="line">
            <a:avLst/>
          </a:prstGeom>
          <a:noFill/>
          <a:ln w="38100">
            <a:solidFill>
              <a:schemeClr val="tx1"/>
            </a:solidFill>
            <a:round/>
            <a:headEnd/>
            <a:tailEnd/>
          </a:ln>
        </p:spPr>
        <p:txBody>
          <a:bodyPr anchor="ctr">
            <a:spAutoFit/>
          </a:bodyPr>
          <a:lstStyle/>
          <a:p>
            <a:endParaRPr lang="en-US"/>
          </a:p>
        </p:txBody>
      </p:sp>
      <p:sp>
        <p:nvSpPr>
          <p:cNvPr id="28684" name="Line 9"/>
          <p:cNvSpPr>
            <a:spLocks noChangeShapeType="1"/>
          </p:cNvSpPr>
          <p:nvPr/>
        </p:nvSpPr>
        <p:spPr bwMode="auto">
          <a:xfrm>
            <a:off x="2286000" y="4114800"/>
            <a:ext cx="3962400" cy="0"/>
          </a:xfrm>
          <a:prstGeom prst="line">
            <a:avLst/>
          </a:prstGeom>
          <a:noFill/>
          <a:ln w="9525">
            <a:solidFill>
              <a:schemeClr val="tx1"/>
            </a:solidFill>
            <a:round/>
            <a:headEnd type="triangle" w="med" len="med"/>
            <a:tailEnd type="triangle" w="med" len="med"/>
          </a:ln>
        </p:spPr>
        <p:txBody>
          <a:bodyPr anchor="ctr">
            <a:spAutoFit/>
          </a:bodyPr>
          <a:lstStyle/>
          <a:p>
            <a:endParaRPr lang="en-US"/>
          </a:p>
        </p:txBody>
      </p:sp>
      <p:sp>
        <p:nvSpPr>
          <p:cNvPr id="28685" name="Text Box 10"/>
          <p:cNvSpPr txBox="1">
            <a:spLocks noChangeArrowheads="1"/>
          </p:cNvSpPr>
          <p:nvPr/>
        </p:nvSpPr>
        <p:spPr bwMode="auto">
          <a:xfrm>
            <a:off x="3352800" y="4114800"/>
            <a:ext cx="2057400" cy="304800"/>
          </a:xfrm>
          <a:prstGeom prst="rect">
            <a:avLst/>
          </a:prstGeom>
          <a:noFill/>
          <a:ln w="9525">
            <a:noFill/>
            <a:miter lim="800000"/>
            <a:headEnd/>
            <a:tailEnd/>
          </a:ln>
        </p:spPr>
        <p:txBody>
          <a:bodyPr>
            <a:spAutoFit/>
          </a:bodyPr>
          <a:lstStyle/>
          <a:p>
            <a:pPr>
              <a:spcBef>
                <a:spcPct val="50000"/>
              </a:spcBef>
            </a:pPr>
            <a:r>
              <a:rPr lang="en-US" sz="1400"/>
              <a:t>rt_itimer_frame- 2 ms</a:t>
            </a:r>
          </a:p>
        </p:txBody>
      </p:sp>
      <p:sp>
        <p:nvSpPr>
          <p:cNvPr id="28686" name="Line 11"/>
          <p:cNvSpPr>
            <a:spLocks noChangeShapeType="1"/>
          </p:cNvSpPr>
          <p:nvPr/>
        </p:nvSpPr>
        <p:spPr bwMode="auto">
          <a:xfrm>
            <a:off x="6248400" y="3200400"/>
            <a:ext cx="0" cy="914400"/>
          </a:xfrm>
          <a:prstGeom prst="line">
            <a:avLst/>
          </a:prstGeom>
          <a:noFill/>
          <a:ln w="9525">
            <a:solidFill>
              <a:schemeClr val="tx1"/>
            </a:solidFill>
            <a:round/>
            <a:headEnd/>
            <a:tailEnd/>
          </a:ln>
        </p:spPr>
        <p:txBody>
          <a:bodyPr anchor="ctr">
            <a:spAutoFit/>
          </a:bodyPr>
          <a:lstStyle/>
          <a:p>
            <a:endParaRPr lang="en-US"/>
          </a:p>
        </p:txBody>
      </p:sp>
      <p:sp>
        <p:nvSpPr>
          <p:cNvPr id="28687" name="Text Box 12"/>
          <p:cNvSpPr txBox="1">
            <a:spLocks noChangeArrowheads="1"/>
          </p:cNvSpPr>
          <p:nvPr/>
        </p:nvSpPr>
        <p:spPr bwMode="auto">
          <a:xfrm>
            <a:off x="6324600" y="3886200"/>
            <a:ext cx="304800" cy="152400"/>
          </a:xfrm>
          <a:prstGeom prst="rect">
            <a:avLst/>
          </a:prstGeom>
          <a:noFill/>
          <a:ln w="9525">
            <a:noFill/>
            <a:miter lim="800000"/>
            <a:headEnd/>
            <a:tailEnd/>
          </a:ln>
        </p:spPr>
        <p:txBody>
          <a:bodyPr lIns="0" tIns="0" rIns="0" bIns="0">
            <a:spAutoFit/>
          </a:bodyPr>
          <a:lstStyle/>
          <a:p>
            <a:pPr>
              <a:spcBef>
                <a:spcPct val="50000"/>
              </a:spcBef>
            </a:pPr>
            <a:r>
              <a:rPr lang="en-US" sz="1000"/>
              <a:t>2 ms</a:t>
            </a:r>
          </a:p>
        </p:txBody>
      </p:sp>
      <p:sp>
        <p:nvSpPr>
          <p:cNvPr id="28688" name="Line 13"/>
          <p:cNvSpPr>
            <a:spLocks noChangeShapeType="1"/>
          </p:cNvSpPr>
          <p:nvPr/>
        </p:nvSpPr>
        <p:spPr bwMode="auto">
          <a:xfrm flipH="1">
            <a:off x="6096000" y="3962400"/>
            <a:ext cx="152400" cy="0"/>
          </a:xfrm>
          <a:prstGeom prst="line">
            <a:avLst/>
          </a:prstGeom>
          <a:noFill/>
          <a:ln w="9525">
            <a:solidFill>
              <a:schemeClr val="tx1"/>
            </a:solidFill>
            <a:round/>
            <a:headEnd type="triangle" w="med" len="med"/>
            <a:tailEnd/>
          </a:ln>
        </p:spPr>
        <p:txBody>
          <a:bodyPr anchor="ctr">
            <a:spAutoFit/>
          </a:bodyPr>
          <a:lstStyle/>
          <a:p>
            <a:endParaRPr lang="en-US"/>
          </a:p>
        </p:txBody>
      </p:sp>
      <p:sp>
        <p:nvSpPr>
          <p:cNvPr id="28689" name="Line 14"/>
          <p:cNvSpPr>
            <a:spLocks noChangeShapeType="1"/>
          </p:cNvSpPr>
          <p:nvPr/>
        </p:nvSpPr>
        <p:spPr bwMode="auto">
          <a:xfrm>
            <a:off x="6629400" y="3962400"/>
            <a:ext cx="152400" cy="0"/>
          </a:xfrm>
          <a:prstGeom prst="line">
            <a:avLst/>
          </a:prstGeom>
          <a:noFill/>
          <a:ln w="9525">
            <a:solidFill>
              <a:schemeClr val="tx1"/>
            </a:solidFill>
            <a:round/>
            <a:headEnd type="triangle" w="med" len="med"/>
            <a:tailEnd/>
          </a:ln>
        </p:spPr>
        <p:txBody>
          <a:bodyPr anchor="ctr">
            <a:spAutoFit/>
          </a:bodyPr>
          <a:lstStyle/>
          <a:p>
            <a:endParaRPr lang="en-US"/>
          </a:p>
        </p:txBody>
      </p:sp>
      <p:sp>
        <p:nvSpPr>
          <p:cNvPr id="28690" name="Line 15"/>
          <p:cNvSpPr>
            <a:spLocks noChangeShapeType="1"/>
          </p:cNvSpPr>
          <p:nvPr/>
        </p:nvSpPr>
        <p:spPr bwMode="auto">
          <a:xfrm>
            <a:off x="5486400" y="2514600"/>
            <a:ext cx="762000" cy="685800"/>
          </a:xfrm>
          <a:prstGeom prst="line">
            <a:avLst/>
          </a:prstGeom>
          <a:noFill/>
          <a:ln w="9525">
            <a:solidFill>
              <a:schemeClr val="tx1"/>
            </a:solidFill>
            <a:round/>
            <a:headEnd/>
            <a:tailEnd type="triangle" w="med" len="med"/>
          </a:ln>
        </p:spPr>
        <p:txBody>
          <a:bodyPr anchor="ctr">
            <a:spAutoFit/>
          </a:bodyPr>
          <a:lstStyle/>
          <a:p>
            <a:endParaRPr lang="en-US"/>
          </a:p>
        </p:txBody>
      </p:sp>
      <p:sp>
        <p:nvSpPr>
          <p:cNvPr id="28691" name="Line 16"/>
          <p:cNvSpPr>
            <a:spLocks noChangeShapeType="1"/>
          </p:cNvSpPr>
          <p:nvPr/>
        </p:nvSpPr>
        <p:spPr bwMode="auto">
          <a:xfrm flipH="1">
            <a:off x="2286000" y="2590800"/>
            <a:ext cx="457200" cy="609600"/>
          </a:xfrm>
          <a:prstGeom prst="line">
            <a:avLst/>
          </a:prstGeom>
          <a:noFill/>
          <a:ln w="9525">
            <a:solidFill>
              <a:schemeClr val="tx1"/>
            </a:solidFill>
            <a:round/>
            <a:headEnd/>
            <a:tailEnd type="triangle" w="med" len="med"/>
          </a:ln>
        </p:spPr>
        <p:txBody>
          <a:bodyPr anchor="ctr">
            <a:spAutoFit/>
          </a:bodyPr>
          <a:lstStyle/>
          <a:p>
            <a:endParaRPr lang="en-US"/>
          </a:p>
        </p:txBody>
      </p:sp>
      <p:sp>
        <p:nvSpPr>
          <p:cNvPr id="28692" name="Text Box 17"/>
          <p:cNvSpPr txBox="1">
            <a:spLocks noChangeArrowheads="1"/>
          </p:cNvSpPr>
          <p:nvPr/>
        </p:nvSpPr>
        <p:spPr bwMode="auto">
          <a:xfrm>
            <a:off x="2803525" y="2297113"/>
            <a:ext cx="1320800" cy="304800"/>
          </a:xfrm>
          <a:prstGeom prst="rect">
            <a:avLst/>
          </a:prstGeom>
          <a:noFill/>
          <a:ln w="9525">
            <a:noFill/>
            <a:miter lim="800000"/>
            <a:headEnd/>
            <a:tailEnd/>
          </a:ln>
        </p:spPr>
        <p:txBody>
          <a:bodyPr wrap="none">
            <a:spAutoFit/>
          </a:bodyPr>
          <a:lstStyle/>
          <a:p>
            <a:r>
              <a:rPr lang="en-US" sz="1400" dirty="0" err="1"/>
              <a:t>i</a:t>
            </a:r>
            <a:r>
              <a:rPr lang="en-US" sz="1400" dirty="0" err="1" smtClean="0"/>
              <a:t>timer</a:t>
            </a:r>
            <a:r>
              <a:rPr lang="en-US" sz="1400" dirty="0" smtClean="0"/>
              <a:t> </a:t>
            </a:r>
            <a:r>
              <a:rPr lang="en-US" sz="1400" dirty="0"/>
              <a:t>set here</a:t>
            </a:r>
          </a:p>
        </p:txBody>
      </p:sp>
      <p:sp>
        <p:nvSpPr>
          <p:cNvPr id="28693" name="Text Box 18"/>
          <p:cNvSpPr txBox="1">
            <a:spLocks noChangeArrowheads="1"/>
          </p:cNvSpPr>
          <p:nvPr/>
        </p:nvSpPr>
        <p:spPr bwMode="auto">
          <a:xfrm>
            <a:off x="4876800" y="2286000"/>
            <a:ext cx="1250950" cy="304800"/>
          </a:xfrm>
          <a:prstGeom prst="rect">
            <a:avLst/>
          </a:prstGeom>
          <a:noFill/>
          <a:ln w="9525">
            <a:noFill/>
            <a:miter lim="800000"/>
            <a:headEnd/>
            <a:tailEnd/>
          </a:ln>
        </p:spPr>
        <p:txBody>
          <a:bodyPr wrap="none">
            <a:spAutoFit/>
          </a:bodyPr>
          <a:lstStyle/>
          <a:p>
            <a:r>
              <a:rPr lang="en-US" sz="1400" dirty="0" err="1" smtClean="0"/>
              <a:t>itimer</a:t>
            </a:r>
            <a:r>
              <a:rPr lang="en-US" sz="1400" dirty="0" smtClean="0"/>
              <a:t> </a:t>
            </a:r>
            <a:r>
              <a:rPr lang="en-US" sz="1400" dirty="0"/>
              <a:t>expires</a:t>
            </a:r>
          </a:p>
        </p:txBody>
      </p:sp>
      <p:sp>
        <p:nvSpPr>
          <p:cNvPr id="28694" name="Line 19"/>
          <p:cNvSpPr>
            <a:spLocks noChangeShapeType="1"/>
          </p:cNvSpPr>
          <p:nvPr/>
        </p:nvSpPr>
        <p:spPr bwMode="auto">
          <a:xfrm flipH="1">
            <a:off x="6400800" y="2286000"/>
            <a:ext cx="457200" cy="1143000"/>
          </a:xfrm>
          <a:prstGeom prst="line">
            <a:avLst/>
          </a:prstGeom>
          <a:noFill/>
          <a:ln w="9525">
            <a:solidFill>
              <a:schemeClr val="tx1"/>
            </a:solidFill>
            <a:round/>
            <a:headEnd/>
            <a:tailEnd type="triangle" w="med" len="med"/>
          </a:ln>
        </p:spPr>
        <p:txBody>
          <a:bodyPr anchor="ctr">
            <a:spAutoFit/>
          </a:bodyPr>
          <a:lstStyle/>
          <a:p>
            <a:endParaRPr lang="en-US"/>
          </a:p>
        </p:txBody>
      </p:sp>
      <p:sp>
        <p:nvSpPr>
          <p:cNvPr id="28695" name="Text Box 20"/>
          <p:cNvSpPr txBox="1">
            <a:spLocks noChangeArrowheads="1"/>
          </p:cNvSpPr>
          <p:nvPr/>
        </p:nvSpPr>
        <p:spPr bwMode="auto">
          <a:xfrm>
            <a:off x="6477000" y="1981200"/>
            <a:ext cx="1322372" cy="307777"/>
          </a:xfrm>
          <a:prstGeom prst="rect">
            <a:avLst/>
          </a:prstGeom>
          <a:noFill/>
          <a:ln w="9525">
            <a:noFill/>
            <a:miter lim="800000"/>
            <a:headEnd/>
            <a:tailEnd/>
          </a:ln>
        </p:spPr>
        <p:txBody>
          <a:bodyPr wrap="none">
            <a:spAutoFit/>
          </a:bodyPr>
          <a:lstStyle/>
          <a:p>
            <a:r>
              <a:rPr lang="en-US" sz="1400" dirty="0" smtClean="0"/>
              <a:t>executive spin</a:t>
            </a:r>
            <a:endParaRPr lang="en-US" sz="1400" dirty="0"/>
          </a:p>
        </p:txBody>
      </p:sp>
      <p:sp>
        <p:nvSpPr>
          <p:cNvPr id="28696" name="Freeform 21"/>
          <p:cNvSpPr>
            <a:spLocks/>
          </p:cNvSpPr>
          <p:nvPr/>
        </p:nvSpPr>
        <p:spPr bwMode="auto">
          <a:xfrm>
            <a:off x="6629400" y="3429000"/>
            <a:ext cx="457200" cy="304800"/>
          </a:xfrm>
          <a:custGeom>
            <a:avLst/>
            <a:gdLst>
              <a:gd name="T0" fmla="*/ 0 w 288"/>
              <a:gd name="T1" fmla="*/ 0 h 192"/>
              <a:gd name="T2" fmla="*/ 457200 w 288"/>
              <a:gd name="T3" fmla="*/ 0 h 192"/>
              <a:gd name="T4" fmla="*/ 381000 w 288"/>
              <a:gd name="T5" fmla="*/ 76200 h 192"/>
              <a:gd name="T6" fmla="*/ 457200 w 288"/>
              <a:gd name="T7" fmla="*/ 152400 h 192"/>
              <a:gd name="T8" fmla="*/ 381000 w 288"/>
              <a:gd name="T9" fmla="*/ 228600 h 192"/>
              <a:gd name="T10" fmla="*/ 457200 w 288"/>
              <a:gd name="T11" fmla="*/ 304800 h 192"/>
              <a:gd name="T12" fmla="*/ 0 w 288"/>
              <a:gd name="T13" fmla="*/ 304800 h 192"/>
              <a:gd name="T14" fmla="*/ 0 w 288"/>
              <a:gd name="T15" fmla="*/ 0 h 192"/>
              <a:gd name="T16" fmla="*/ 0 60000 65536"/>
              <a:gd name="T17" fmla="*/ 0 60000 65536"/>
              <a:gd name="T18" fmla="*/ 0 60000 65536"/>
              <a:gd name="T19" fmla="*/ 0 60000 65536"/>
              <a:gd name="T20" fmla="*/ 0 60000 65536"/>
              <a:gd name="T21" fmla="*/ 0 60000 65536"/>
              <a:gd name="T22" fmla="*/ 0 60000 65536"/>
              <a:gd name="T23" fmla="*/ 0 60000 65536"/>
              <a:gd name="T24" fmla="*/ 0 w 288"/>
              <a:gd name="T25" fmla="*/ 0 h 192"/>
              <a:gd name="T26" fmla="*/ 288 w 288"/>
              <a:gd name="T27" fmla="*/ 192 h 1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8" h="192">
                <a:moveTo>
                  <a:pt x="0" y="0"/>
                </a:moveTo>
                <a:lnTo>
                  <a:pt x="288" y="0"/>
                </a:lnTo>
                <a:lnTo>
                  <a:pt x="240" y="48"/>
                </a:lnTo>
                <a:lnTo>
                  <a:pt x="288" y="96"/>
                </a:lnTo>
                <a:lnTo>
                  <a:pt x="240" y="144"/>
                </a:lnTo>
                <a:lnTo>
                  <a:pt x="288" y="192"/>
                </a:lnTo>
                <a:lnTo>
                  <a:pt x="0" y="192"/>
                </a:lnTo>
                <a:lnTo>
                  <a:pt x="0" y="0"/>
                </a:lnTo>
                <a:close/>
              </a:path>
            </a:pathLst>
          </a:custGeom>
          <a:solidFill>
            <a:srgbClr val="FFFF99"/>
          </a:solidFill>
          <a:ln w="9525" cap="flat" cmpd="sng">
            <a:solidFill>
              <a:schemeClr val="tx1"/>
            </a:solidFill>
            <a:prstDash val="solid"/>
            <a:round/>
            <a:headEnd/>
            <a:tailEnd/>
          </a:ln>
        </p:spPr>
        <p:txBody>
          <a:bodyPr anchor="ctr">
            <a:spAutoFit/>
          </a:bodyPr>
          <a:lstStyle/>
          <a:p>
            <a:endParaRPr lang="en-US"/>
          </a:p>
        </p:txBody>
      </p:sp>
      <p:sp>
        <p:nvSpPr>
          <p:cNvPr id="28697" name="Line 22"/>
          <p:cNvSpPr>
            <a:spLocks noChangeShapeType="1"/>
          </p:cNvSpPr>
          <p:nvPr/>
        </p:nvSpPr>
        <p:spPr bwMode="auto">
          <a:xfrm>
            <a:off x="6629400" y="3200400"/>
            <a:ext cx="0" cy="914400"/>
          </a:xfrm>
          <a:prstGeom prst="line">
            <a:avLst/>
          </a:prstGeom>
          <a:noFill/>
          <a:ln w="38100">
            <a:solidFill>
              <a:schemeClr val="tx1"/>
            </a:solidFill>
            <a:round/>
            <a:headEnd/>
            <a:tailEnd/>
          </a:ln>
        </p:spPr>
        <p:txBody>
          <a:bodyPr anchor="ctr">
            <a:spAutoFit/>
          </a:bodyPr>
          <a:lstStyle/>
          <a:p>
            <a:endParaRPr lang="en-US"/>
          </a:p>
        </p:txBody>
      </p:sp>
      <p:sp>
        <p:nvSpPr>
          <p:cNvPr id="28698" name="Line 23"/>
          <p:cNvSpPr>
            <a:spLocks noChangeShapeType="1"/>
          </p:cNvSpPr>
          <p:nvPr/>
        </p:nvSpPr>
        <p:spPr bwMode="auto">
          <a:xfrm>
            <a:off x="1600200" y="3733800"/>
            <a:ext cx="5791200" cy="0"/>
          </a:xfrm>
          <a:prstGeom prst="line">
            <a:avLst/>
          </a:prstGeom>
          <a:noFill/>
          <a:ln w="38100">
            <a:solidFill>
              <a:schemeClr val="tx1"/>
            </a:solidFill>
            <a:round/>
            <a:headEnd/>
            <a:tailEnd/>
          </a:ln>
        </p:spPr>
        <p:txBody>
          <a:bodyPr anchor="ctr">
            <a:spAutoFit/>
          </a:bodyPr>
          <a:lstStyle/>
          <a:p>
            <a:endParaRPr lang="en-US"/>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Optimizing Real-time Performance</a:t>
            </a:r>
            <a:endParaRPr lang="en-US" dirty="0"/>
          </a:p>
        </p:txBody>
      </p:sp>
      <p:sp>
        <p:nvSpPr>
          <p:cNvPr id="3" name="Content Placeholder 2"/>
          <p:cNvSpPr>
            <a:spLocks noGrp="1"/>
          </p:cNvSpPr>
          <p:nvPr>
            <p:ph idx="1"/>
          </p:nvPr>
        </p:nvSpPr>
        <p:spPr/>
        <p:txBody>
          <a:bodyPr/>
          <a:lstStyle/>
          <a:p>
            <a:r>
              <a:rPr lang="en-US" dirty="0" smtClean="0"/>
              <a:t>Real-time simulations may experience temporary “spikes” where the simulation is not able to complete it’s scheduled jobs.</a:t>
            </a:r>
          </a:p>
          <a:p>
            <a:pPr lvl="1"/>
            <a:r>
              <a:rPr lang="en-US" dirty="0" smtClean="0"/>
              <a:t>OS may schedule other higher priority tasks to run instead of the simulation</a:t>
            </a:r>
          </a:p>
          <a:p>
            <a:r>
              <a:rPr lang="en-US" dirty="0" smtClean="0"/>
              <a:t>To remove these spikes we need to remove the </a:t>
            </a:r>
            <a:r>
              <a:rPr lang="en-US" dirty="0" err="1" smtClean="0"/>
              <a:t>OS’es</a:t>
            </a:r>
            <a:r>
              <a:rPr lang="en-US" dirty="0" smtClean="0"/>
              <a:t> ability to swap out our process.</a:t>
            </a:r>
          </a:p>
          <a:p>
            <a:r>
              <a:rPr lang="en-US" dirty="0" smtClean="0"/>
              <a:t>There are several Trick parameters and OS level settings that may be set to optimize real-time performance.</a:t>
            </a:r>
          </a:p>
        </p:txBody>
      </p:sp>
      <p:sp>
        <p:nvSpPr>
          <p:cNvPr id="4" name="Date Placeholder 3"/>
          <p:cNvSpPr>
            <a:spLocks noGrp="1"/>
          </p:cNvSpPr>
          <p:nvPr>
            <p:ph type="dt" sz="half" idx="10"/>
          </p:nvPr>
        </p:nvSpPr>
        <p:spPr/>
        <p:txBody>
          <a:bodyPr/>
          <a:lstStyle/>
          <a:p>
            <a:pPr>
              <a:defRPr/>
            </a:pPr>
            <a:fld id="{57DD02F0-F299-4D0C-A975-CDE571F9890B}" type="datetime1">
              <a:rPr lang="en-US" smtClean="0"/>
              <a:pPr>
                <a:defRPr/>
              </a:pPr>
              <a:t>11/8/11</a:t>
            </a:fld>
            <a:endParaRPr lang="en-US"/>
          </a:p>
        </p:txBody>
      </p:sp>
      <p:sp>
        <p:nvSpPr>
          <p:cNvPr id="5" name="Footer Placeholder 4"/>
          <p:cNvSpPr>
            <a:spLocks noGrp="1"/>
          </p:cNvSpPr>
          <p:nvPr>
            <p:ph type="ftr" sz="quarter" idx="11"/>
          </p:nvPr>
        </p:nvSpPr>
        <p:spPr/>
        <p:txBody>
          <a:bodyPr/>
          <a:lstStyle/>
          <a:p>
            <a:pPr>
              <a:defRPr/>
            </a:pPr>
            <a:r>
              <a:rPr lang="en-US" smtClean="0"/>
              <a:t>Trick Advanced Training</a:t>
            </a:r>
            <a:endParaRPr lang="en-US"/>
          </a:p>
        </p:txBody>
      </p:sp>
      <p:sp>
        <p:nvSpPr>
          <p:cNvPr id="6" name="Slide Number Placeholder 5"/>
          <p:cNvSpPr>
            <a:spLocks noGrp="1"/>
          </p:cNvSpPr>
          <p:nvPr>
            <p:ph type="sldNum" sz="quarter" idx="12"/>
          </p:nvPr>
        </p:nvSpPr>
        <p:spPr/>
        <p:txBody>
          <a:bodyPr/>
          <a:lstStyle/>
          <a:p>
            <a:pPr>
              <a:defRPr/>
            </a:pPr>
            <a:fld id="{99B65BC7-A81C-42A6-AE01-B0215786CB9B}" type="slidenum">
              <a:rPr lang="en-US" smtClean="0"/>
              <a:pPr>
                <a:defRPr/>
              </a:pPr>
              <a:t>8</a:t>
            </a:fld>
            <a:endParaRPr lang="en-US"/>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Date Placeholder 3"/>
          <p:cNvSpPr>
            <a:spLocks noGrp="1"/>
          </p:cNvSpPr>
          <p:nvPr>
            <p:ph type="dt" sz="quarter" idx="10"/>
          </p:nvPr>
        </p:nvSpPr>
        <p:spPr>
          <a:noFill/>
        </p:spPr>
        <p:txBody>
          <a:bodyPr/>
          <a:lstStyle/>
          <a:p>
            <a:fld id="{0CD2C134-5091-431D-AD34-5806DEC9D61C}" type="datetime1">
              <a:rPr lang="en-US"/>
              <a:pPr/>
              <a:t>11/8/11</a:t>
            </a:fld>
            <a:endParaRPr lang="en-US"/>
          </a:p>
        </p:txBody>
      </p:sp>
      <p:sp>
        <p:nvSpPr>
          <p:cNvPr id="32771" name="Footer Placeholder 4"/>
          <p:cNvSpPr>
            <a:spLocks noGrp="1"/>
          </p:cNvSpPr>
          <p:nvPr>
            <p:ph type="ftr" sz="quarter" idx="11"/>
          </p:nvPr>
        </p:nvSpPr>
        <p:spPr>
          <a:noFill/>
        </p:spPr>
        <p:txBody>
          <a:bodyPr/>
          <a:lstStyle/>
          <a:p>
            <a:r>
              <a:rPr lang="en-US" smtClean="0"/>
              <a:t>Trick Advanced Training</a:t>
            </a:r>
          </a:p>
        </p:txBody>
      </p:sp>
      <p:sp>
        <p:nvSpPr>
          <p:cNvPr id="32772" name="Slide Number Placeholder 5"/>
          <p:cNvSpPr>
            <a:spLocks noGrp="1"/>
          </p:cNvSpPr>
          <p:nvPr>
            <p:ph type="sldNum" sz="quarter" idx="12"/>
          </p:nvPr>
        </p:nvSpPr>
        <p:spPr>
          <a:noFill/>
        </p:spPr>
        <p:txBody>
          <a:bodyPr/>
          <a:lstStyle/>
          <a:p>
            <a:fld id="{21B47B4B-EB40-4A59-916D-DA28D2E7FD82}" type="slidenum">
              <a:rPr lang="en-US" smtClean="0"/>
              <a:pPr/>
              <a:t>9</a:t>
            </a:fld>
            <a:endParaRPr lang="en-US" smtClean="0"/>
          </a:p>
        </p:txBody>
      </p:sp>
      <p:sp>
        <p:nvSpPr>
          <p:cNvPr id="32773" name="Rectangle 6"/>
          <p:cNvSpPr>
            <a:spLocks noGrp="1" noChangeArrowheads="1"/>
          </p:cNvSpPr>
          <p:nvPr>
            <p:ph type="title"/>
          </p:nvPr>
        </p:nvSpPr>
        <p:spPr/>
        <p:txBody>
          <a:bodyPr/>
          <a:lstStyle/>
          <a:p>
            <a:pPr eaLnBrk="1" hangingPunct="1"/>
            <a:r>
              <a:rPr lang="en-GB" sz="2000" smtClean="0"/>
              <a:t>Real-Time</a:t>
            </a:r>
          </a:p>
        </p:txBody>
      </p:sp>
      <p:sp>
        <p:nvSpPr>
          <p:cNvPr id="32774" name="Rectangle 7"/>
          <p:cNvSpPr>
            <a:spLocks noGrp="1" noChangeArrowheads="1"/>
          </p:cNvSpPr>
          <p:nvPr>
            <p:ph type="body" idx="1"/>
          </p:nvPr>
        </p:nvSpPr>
        <p:spPr/>
        <p:txBody>
          <a:bodyPr/>
          <a:lstStyle/>
          <a:p>
            <a:pPr eaLnBrk="1" hangingPunct="1"/>
            <a:r>
              <a:rPr lang="en-GB" dirty="0" smtClean="0"/>
              <a:t>Several of the </a:t>
            </a:r>
            <a:r>
              <a:rPr lang="en-GB" dirty="0" err="1" smtClean="0"/>
              <a:t>realtime</a:t>
            </a:r>
            <a:r>
              <a:rPr lang="en-GB" dirty="0" smtClean="0"/>
              <a:t> features discussed in the next pages require the simulation to run as root</a:t>
            </a:r>
          </a:p>
          <a:p>
            <a:pPr eaLnBrk="1" hangingPunct="1"/>
            <a:r>
              <a:rPr lang="en-GB" dirty="0" smtClean="0"/>
              <a:t>Ways to give root privilege to sim</a:t>
            </a:r>
          </a:p>
          <a:p>
            <a:pPr lvl="1" eaLnBrk="1" hangingPunct="1"/>
            <a:r>
              <a:rPr lang="en-GB" dirty="0" smtClean="0"/>
              <a:t>Run as root</a:t>
            </a:r>
          </a:p>
          <a:p>
            <a:pPr lvl="1" eaLnBrk="1" hangingPunct="1"/>
            <a:r>
              <a:rPr lang="en-GB" dirty="0" smtClean="0"/>
              <a:t>Change owner of executable to root and set user id bit</a:t>
            </a:r>
          </a:p>
          <a:p>
            <a:pPr lvl="2" eaLnBrk="1" hangingPunct="1"/>
            <a:r>
              <a:rPr lang="en-GB" dirty="0" err="1" smtClean="0"/>
              <a:t>su</a:t>
            </a:r>
            <a:r>
              <a:rPr lang="en-GB" dirty="0" smtClean="0"/>
              <a:t> to root or use </a:t>
            </a:r>
            <a:r>
              <a:rPr lang="en-GB" dirty="0" err="1" smtClean="0"/>
              <a:t>sudo</a:t>
            </a:r>
            <a:r>
              <a:rPr lang="en-GB" dirty="0" smtClean="0"/>
              <a:t> command (see man page) to give root privileges using </a:t>
            </a:r>
            <a:r>
              <a:rPr lang="en-GB" dirty="0" err="1" smtClean="0"/>
              <a:t>chown</a:t>
            </a:r>
            <a:r>
              <a:rPr lang="en-GB" dirty="0" smtClean="0"/>
              <a:t> and </a:t>
            </a:r>
            <a:r>
              <a:rPr lang="en-GB" dirty="0" err="1" smtClean="0"/>
              <a:t>chmod</a:t>
            </a:r>
            <a:r>
              <a:rPr lang="en-GB" dirty="0" smtClean="0"/>
              <a:t> commands</a:t>
            </a:r>
          </a:p>
          <a:p>
            <a:pPr lvl="2" eaLnBrk="1" hangingPunct="1"/>
            <a:r>
              <a:rPr lang="en-GB" dirty="0" err="1" smtClean="0">
                <a:solidFill>
                  <a:srgbClr val="0000FF"/>
                </a:solidFill>
                <a:latin typeface="Courier New"/>
                <a:cs typeface="Courier New"/>
              </a:rPr>
              <a:t>chown</a:t>
            </a:r>
            <a:r>
              <a:rPr lang="en-GB" dirty="0" smtClean="0">
                <a:solidFill>
                  <a:srgbClr val="0000FF"/>
                </a:solidFill>
                <a:latin typeface="Courier New"/>
                <a:cs typeface="Courier New"/>
              </a:rPr>
              <a:t> root </a:t>
            </a:r>
            <a:r>
              <a:rPr lang="en-GB" dirty="0" err="1" smtClean="0">
                <a:solidFill>
                  <a:srgbClr val="0000FF"/>
                </a:solidFill>
                <a:latin typeface="Courier New"/>
                <a:cs typeface="Courier New"/>
              </a:rPr>
              <a:t>S_main_${TRICK_HOST_CPU}.exe</a:t>
            </a:r>
            <a:endParaRPr lang="en-GB" dirty="0" smtClean="0">
              <a:solidFill>
                <a:srgbClr val="0000FF"/>
              </a:solidFill>
              <a:latin typeface="Courier New"/>
              <a:cs typeface="Courier New"/>
            </a:endParaRPr>
          </a:p>
          <a:p>
            <a:pPr lvl="2" eaLnBrk="1" hangingPunct="1"/>
            <a:r>
              <a:rPr lang="en-GB" dirty="0" err="1" smtClean="0">
                <a:solidFill>
                  <a:srgbClr val="0000FF"/>
                </a:solidFill>
                <a:latin typeface="Courier New"/>
                <a:cs typeface="Courier New"/>
              </a:rPr>
              <a:t>chmod</a:t>
            </a:r>
            <a:r>
              <a:rPr lang="en-GB" dirty="0" smtClean="0">
                <a:solidFill>
                  <a:srgbClr val="0000FF"/>
                </a:solidFill>
                <a:latin typeface="Courier New"/>
                <a:cs typeface="Courier New"/>
              </a:rPr>
              <a:t> 4775 </a:t>
            </a:r>
            <a:r>
              <a:rPr lang="en-GB" dirty="0" err="1" smtClean="0">
                <a:solidFill>
                  <a:srgbClr val="0000FF"/>
                </a:solidFill>
                <a:latin typeface="Courier New"/>
                <a:cs typeface="Courier New"/>
              </a:rPr>
              <a:t>S_main_${TRICK_HOST_CPU}.exe</a:t>
            </a:r>
            <a:endParaRPr lang="en-GB" dirty="0" smtClean="0">
              <a:solidFill>
                <a:srgbClr val="0000FF"/>
              </a:solidFill>
              <a:latin typeface="Courier New"/>
              <a:cs typeface="Courier New"/>
            </a:endParaRPr>
          </a:p>
          <a:p>
            <a:pPr lvl="2" eaLnBrk="1" hangingPunct="1"/>
            <a:endParaRPr lang="en-GB" dirty="0" smtClean="0"/>
          </a:p>
          <a:p>
            <a:pPr lvl="2" eaLnBrk="1" hangingPunct="1"/>
            <a:endParaRPr lang="en-GB" dirty="0" smtClean="0"/>
          </a:p>
          <a:p>
            <a:pPr lvl="2" eaLnBrk="1" hangingPunct="1"/>
            <a:endParaRPr lang="en-GB" dirty="0" smtClean="0"/>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7933</TotalTime>
  <Words>1409</Words>
  <Application>Microsoft Macintosh PowerPoint</Application>
  <PresentationFormat>On-screen Show (4:3)</PresentationFormat>
  <Paragraphs>195</Paragraphs>
  <Slides>22</Slides>
  <Notes>1</Notes>
  <HiddenSlides>0</HiddenSlides>
  <MMClips>0</MMClips>
  <ScaleCrop>false</ScaleCrop>
  <HeadingPairs>
    <vt:vector size="4" baseType="variant">
      <vt:variant>
        <vt:lpstr>Design Template</vt:lpstr>
      </vt:variant>
      <vt:variant>
        <vt:i4>1</vt:i4>
      </vt:variant>
      <vt:variant>
        <vt:lpstr>Slide Titles</vt:lpstr>
      </vt:variant>
      <vt:variant>
        <vt:i4>22</vt:i4>
      </vt:variant>
    </vt:vector>
  </HeadingPairs>
  <TitlesOfParts>
    <vt:vector size="23" baseType="lpstr">
      <vt:lpstr>Default Design</vt:lpstr>
      <vt:lpstr>Trick Real-Time</vt:lpstr>
      <vt:lpstr>Real-time</vt:lpstr>
      <vt:lpstr>Real-Time</vt:lpstr>
      <vt:lpstr>Realtime Underrun</vt:lpstr>
      <vt:lpstr>Realtime Overrun</vt:lpstr>
      <vt:lpstr>Sleeping during Underruns</vt:lpstr>
      <vt:lpstr>Realtime with Itimer</vt:lpstr>
      <vt:lpstr>Optimizing Real-time Performance</vt:lpstr>
      <vt:lpstr>Real-Time</vt:lpstr>
      <vt:lpstr>Executive Real-time Parameters</vt:lpstr>
      <vt:lpstr>Executive Real-time Parameters</vt:lpstr>
      <vt:lpstr>OS level Real-time Optimizations</vt:lpstr>
      <vt:lpstr>Interrupts cont.</vt:lpstr>
      <vt:lpstr>Isolate Processors</vt:lpstr>
      <vt:lpstr>Graphing Real-time Performance</vt:lpstr>
      <vt:lpstr>Analyzing Frame Log Data</vt:lpstr>
      <vt:lpstr>Graphing Overall Frame Overrun/Underrun</vt:lpstr>
      <vt:lpstr>Graphing Frame Scheduled Jobs Time</vt:lpstr>
      <vt:lpstr>Graphing Individual Job Execution Time</vt:lpstr>
      <vt:lpstr>Graphs Showing an Overrun</vt:lpstr>
      <vt:lpstr>Graphs Showing an Overrun</vt:lpstr>
      <vt:lpstr>Using Custom Clocks and Timers</vt:lpstr>
    </vt:vector>
  </TitlesOfParts>
  <Company>LMIT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alin</dc:creator>
  <cp:lastModifiedBy>Alex Lin</cp:lastModifiedBy>
  <cp:revision>550</cp:revision>
  <dcterms:created xsi:type="dcterms:W3CDTF">2011-11-08T22:35:02Z</dcterms:created>
  <dcterms:modified xsi:type="dcterms:W3CDTF">2011-11-08T22:35:22Z</dcterms:modified>
</cp:coreProperties>
</file>