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304" r:id="rId3"/>
    <p:sldId id="257" r:id="rId4"/>
    <p:sldId id="269" r:id="rId5"/>
    <p:sldId id="307" r:id="rId6"/>
    <p:sldId id="305" r:id="rId7"/>
    <p:sldId id="306" r:id="rId8"/>
    <p:sldId id="288" r:id="rId9"/>
    <p:sldId id="308" r:id="rId10"/>
    <p:sldId id="293" r:id="rId11"/>
    <p:sldId id="310" r:id="rId12"/>
    <p:sldId id="300" r:id="rId13"/>
    <p:sldId id="301" r:id="rId14"/>
    <p:sldId id="30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59"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B1D87C-0F5A-684F-A3DB-88D86049ABF3}" type="datetimeFigureOut">
              <a:rPr lang="en-US" smtClean="0"/>
              <a:pPr/>
              <a:t>4/3/2013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9719AD-2781-6946-A75B-3621A5ED9BC3}"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8CB6A-9947-934E-B4F3-6CEDD867AF4C}" type="datetimeFigureOut">
              <a:rPr lang="en-US" smtClean="0"/>
              <a:pPr/>
              <a:t>4/3/2013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24E63-37F1-6A49-B059-0FEAB86E1A69}"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just call trick.checkpoint()</a:t>
            </a:r>
            <a:r>
              <a:rPr lang="en-US" baseline="0" dirty="0" smtClean="0"/>
              <a:t> with no filename, Trick will create the filename as “chkpnt_&lt;time&gt;”</a:t>
            </a:r>
          </a:p>
        </p:txBody>
      </p:sp>
      <p:sp>
        <p:nvSpPr>
          <p:cNvPr id="4" name="Slide Number Placeholder 3"/>
          <p:cNvSpPr>
            <a:spLocks noGrp="1"/>
          </p:cNvSpPr>
          <p:nvPr>
            <p:ph type="sldNum" sz="quarter" idx="10"/>
          </p:nvPr>
        </p:nvSpPr>
        <p:spPr/>
        <p:txBody>
          <a:bodyPr/>
          <a:lstStyle/>
          <a:p>
            <a:fld id="{E2724E63-37F1-6A49-B059-0FEAB86E1A69}"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just call trick.checkpoint()</a:t>
            </a:r>
            <a:r>
              <a:rPr lang="en-US" baseline="0" dirty="0" smtClean="0"/>
              <a:t> with no filename, Trick will create the filename as “chkpnt_&lt;time&gt;”</a:t>
            </a:r>
          </a:p>
        </p:txBody>
      </p:sp>
      <p:sp>
        <p:nvSpPr>
          <p:cNvPr id="4" name="Slide Number Placeholder 3"/>
          <p:cNvSpPr>
            <a:spLocks noGrp="1"/>
          </p:cNvSpPr>
          <p:nvPr>
            <p:ph type="sldNum" sz="quarter" idx="10"/>
          </p:nvPr>
        </p:nvSpPr>
        <p:spPr/>
        <p:txBody>
          <a:bodyPr/>
          <a:lstStyle/>
          <a:p>
            <a:fld id="{E2724E63-37F1-6A49-B059-0FEAB86E1A69}"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B9AC5-1E50-3C4A-B0A8-B653CE66B4BE}" type="datetime1">
              <a:rPr lang="en-US" smtClean="0"/>
              <a:pPr/>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6C5E2-5768-0F42-8E03-244EBF571C2A}" type="datetime1">
              <a:rPr lang="en-US" smtClean="0"/>
              <a:pPr/>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9B8F3-8086-5D44-88E0-7CED33965812}" type="datetime1">
              <a:rPr lang="en-US" smtClean="0"/>
              <a:pPr/>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7BEDB-E5F5-B042-A5EE-A8F74D38A0C8}" type="datetime1">
              <a:rPr lang="en-US" smtClean="0"/>
              <a:pPr/>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F0501-BEBB-4342-B2C3-11EEE22E49FC}" type="datetime1">
              <a:rPr lang="en-US" smtClean="0"/>
              <a:pPr/>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6F6FC-6C56-264A-BB32-BA0EB5AE8C3B}" type="datetime1">
              <a:rPr lang="en-US" smtClean="0"/>
              <a:pPr/>
              <a:t>4/3/2013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A5971-F21A-7348-8846-E04452CAE0CF}" type="datetime1">
              <a:rPr lang="en-US" smtClean="0"/>
              <a:pPr/>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55436-8B4B-AE44-AD7E-CD5709453C08}" type="datetime1">
              <a:rPr lang="en-US" smtClean="0"/>
              <a:pPr/>
              <a:t>4/3/2013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B5780-BF2B-F142-9E18-366A92824667}" type="datetime1">
              <a:rPr lang="en-US" smtClean="0"/>
              <a:pPr/>
              <a:t>4/3/2013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DD60E-0C2A-4D4D-B28D-B8A58CFB4CCF}" type="datetime1">
              <a:rPr lang="en-US" smtClean="0"/>
              <a:pPr/>
              <a:t>4/3/2013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57039-4AAA-914A-B7B7-70BBBE48C255}" type="datetime1">
              <a:rPr lang="en-US" smtClean="0"/>
              <a:pPr/>
              <a:t>4/3/2013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a:t>
            </a:fld>
            <a:endParaRPr lang="en-US" dirty="0"/>
          </a:p>
        </p:txBody>
      </p:sp>
      <p:pic>
        <p:nvPicPr>
          <p:cNvPr id="6" name="Picture 8" descr="L-3 STRATIS (vertical black text with tag).png"/>
          <p:cNvPicPr>
            <a:picLocks noChangeAspect="1"/>
          </p:cNvPicPr>
          <p:nvPr userDrawn="1"/>
        </p:nvPicPr>
        <p:blipFill>
          <a:blip r:embed="rId2"/>
          <a:srcRect/>
          <a:stretch>
            <a:fillRect/>
          </a:stretch>
        </p:blipFill>
        <p:spPr bwMode="auto">
          <a:xfrm>
            <a:off x="7993063" y="152400"/>
            <a:ext cx="998537" cy="962025"/>
          </a:xfrm>
          <a:prstGeom prst="rect">
            <a:avLst/>
          </a:prstGeom>
          <a:noFill/>
          <a:ln w="9525">
            <a:noFill/>
            <a:miter lim="800000"/>
            <a:headEnd/>
            <a:tailEnd/>
          </a:ln>
        </p:spPr>
      </p:pic>
      <p:sp>
        <p:nvSpPr>
          <p:cNvPr id="7" name="Straight Connector 6"/>
          <p:cNvSpPr>
            <a:spLocks noChangeShapeType="1"/>
          </p:cNvSpPr>
          <p:nvPr userDrawn="1"/>
        </p:nvSpPr>
        <p:spPr bwMode="auto">
          <a:xfrm>
            <a:off x="533400" y="1143000"/>
            <a:ext cx="8229600" cy="0"/>
          </a:xfrm>
          <a:prstGeom prst="line">
            <a:avLst/>
          </a:prstGeom>
          <a:noFill/>
          <a:ln w="9525">
            <a:solidFill>
              <a:srgbClr val="C51932"/>
            </a:solidFill>
            <a:prstDash val="dash"/>
            <a:round/>
            <a:headEnd/>
            <a:tailEnd/>
          </a:ln>
        </p:spPr>
        <p:txBody>
          <a:bodyPr>
            <a:prstTxWarp prst="textNoShape">
              <a:avLst/>
            </a:prstTxWarp>
          </a:bodyPr>
          <a:lstStyle/>
          <a:p>
            <a:endParaRPr lang="en-US" dirty="0"/>
          </a:p>
        </p:txBody>
      </p:sp>
      <p:sp>
        <p:nvSpPr>
          <p:cNvPr id="8" name="Straight Connector 8"/>
          <p:cNvSpPr>
            <a:spLocks noChangeShapeType="1"/>
          </p:cNvSpPr>
          <p:nvPr userDrawn="1"/>
        </p:nvSpPr>
        <p:spPr bwMode="auto">
          <a:xfrm>
            <a:off x="457200" y="6324600"/>
            <a:ext cx="8229600" cy="0"/>
          </a:xfrm>
          <a:prstGeom prst="line">
            <a:avLst/>
          </a:prstGeom>
          <a:noFill/>
          <a:ln w="9525">
            <a:solidFill>
              <a:srgbClr val="C51932"/>
            </a:solidFill>
            <a:prstDash val="dash"/>
            <a:round/>
            <a:headEnd/>
            <a:tailEnd/>
          </a:ln>
        </p:spPr>
        <p:txBody>
          <a:bodyPr>
            <a:prstTxWarp prst="textNoShape">
              <a:avLst/>
            </a:prstTxWarp>
          </a:bodyPr>
          <a:lstStyle/>
          <a:p>
            <a:endParaRPr lang="en-US" dirty="0"/>
          </a:p>
        </p:txBody>
      </p:sp>
      <p:sp>
        <p:nvSpPr>
          <p:cNvPr id="11" name="Content Placeholder 2"/>
          <p:cNvSpPr>
            <a:spLocks noGrp="1"/>
          </p:cNvSpPr>
          <p:nvPr>
            <p:ph idx="1"/>
          </p:nvPr>
        </p:nvSpPr>
        <p:spPr>
          <a:xfrm>
            <a:off x="457200" y="1320800"/>
            <a:ext cx="8229600" cy="480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56DF8-6097-B047-9B73-F1E892FA3A78}" type="datetime1">
              <a:rPr lang="en-US" smtClean="0"/>
              <a:pPr/>
              <a:t>4/3/2013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CF99E8-3F14-FB44-B59F-C91A3010E60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20800"/>
            <a:ext cx="8229600" cy="4805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C488-EC3C-2C49-80F7-A6AE9C6D7E6D}" type="datetime1">
              <a:rPr lang="en-US" smtClean="0"/>
              <a:pPr/>
              <a:t>4/3/2013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F99E8-3F14-FB44-B59F-C91A3010E60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mtcp.sourceforge.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Checkpointing with Trick</a:t>
            </a:r>
            <a:endParaRPr lang="en-US" dirty="0"/>
          </a:p>
        </p:txBody>
      </p:sp>
      <p:sp>
        <p:nvSpPr>
          <p:cNvPr id="8" name="Slide Number Placeholder 7"/>
          <p:cNvSpPr>
            <a:spLocks noGrp="1"/>
          </p:cNvSpPr>
          <p:nvPr>
            <p:ph type="sldNum" sz="quarter" idx="12"/>
          </p:nvPr>
        </p:nvSpPr>
        <p:spPr/>
        <p:txBody>
          <a:bodyPr/>
          <a:lstStyle/>
          <a:p>
            <a:fld id="{18CF99E8-3F14-FB44-B59F-C91A3010E60E}" type="slidenum">
              <a:rPr lang="en-US" smtClean="0"/>
              <a:pPr/>
              <a:t>1</a:t>
            </a:fld>
            <a:endParaRPr lang="en-US" dirty="0"/>
          </a:p>
        </p:txBody>
      </p:sp>
      <p:sp>
        <p:nvSpPr>
          <p:cNvPr id="5" name="Subtitle 4"/>
          <p:cNvSpPr>
            <a:spLocks noGrp="1"/>
          </p:cNvSpPr>
          <p:nvPr>
            <p:ph type="subTitle" idx="1"/>
          </p:nvPr>
        </p:nvSpPr>
        <p:spPr>
          <a:xfrm>
            <a:off x="1371600" y="4308216"/>
            <a:ext cx="6400800" cy="1752600"/>
          </a:xfrm>
        </p:spPr>
        <p:txBody>
          <a:bodyPr>
            <a:normAutofit/>
          </a:bodyPr>
          <a:lstStyle/>
          <a:p>
            <a:r>
              <a:rPr lang="en-US" sz="1800" dirty="0" smtClean="0"/>
              <a:t>Meena Arnold</a:t>
            </a:r>
          </a:p>
          <a:p>
            <a:r>
              <a:rPr lang="en-US" sz="1800" dirty="0" smtClean="0"/>
              <a:t>Danny Strauss</a:t>
            </a:r>
          </a:p>
          <a:p>
            <a:r>
              <a:rPr lang="en-US" sz="1800" dirty="0" smtClean="0"/>
              <a:t>Alex </a:t>
            </a:r>
            <a:r>
              <a:rPr lang="en-US" sz="1800" dirty="0" smtClean="0"/>
              <a:t>Lin</a:t>
            </a:r>
          </a:p>
          <a:p>
            <a:r>
              <a:rPr lang="en-US" sz="1800" dirty="0" smtClean="0"/>
              <a:t>John Penn</a:t>
            </a:r>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952"/>
            <a:ext cx="8229600" cy="868362"/>
          </a:xfrm>
        </p:spPr>
        <p:txBody>
          <a:bodyPr>
            <a:normAutofit fontScale="90000"/>
          </a:bodyPr>
          <a:lstStyle/>
          <a:p>
            <a:r>
              <a:rPr lang="en-US" sz="4000" dirty="0" smtClean="0"/>
              <a:t>Loading a DMTCP Checkpoint</a:t>
            </a:r>
            <a:endParaRPr lang="en-US" dirty="0"/>
          </a:p>
        </p:txBody>
      </p:sp>
      <p:sp>
        <p:nvSpPr>
          <p:cNvPr id="3" name="Content Placeholder 2"/>
          <p:cNvSpPr>
            <a:spLocks noGrp="1"/>
          </p:cNvSpPr>
          <p:nvPr>
            <p:ph idx="1"/>
          </p:nvPr>
        </p:nvSpPr>
        <p:spPr>
          <a:xfrm>
            <a:off x="457200" y="1521144"/>
            <a:ext cx="8229600" cy="4805363"/>
          </a:xfrm>
        </p:spPr>
        <p:txBody>
          <a:bodyPr>
            <a:noAutofit/>
          </a:bodyPr>
          <a:lstStyle/>
          <a:p>
            <a:r>
              <a:rPr lang="en-US" sz="2000" dirty="0" smtClean="0"/>
              <a:t>For </a:t>
            </a:r>
            <a:r>
              <a:rPr lang="en-US" sz="2000" dirty="0" smtClean="0"/>
              <a:t>binary checkpoints, Trick will dump an executable restart script. </a:t>
            </a:r>
            <a:r>
              <a:rPr lang="en-US" sz="2000" dirty="0" smtClean="0"/>
              <a:t>To </a:t>
            </a:r>
            <a:r>
              <a:rPr lang="en-US" sz="2000" dirty="0" smtClean="0"/>
              <a:t>load </a:t>
            </a:r>
            <a:r>
              <a:rPr lang="en-US" sz="2000" dirty="0" smtClean="0"/>
              <a:t>(i.e. restart) a </a:t>
            </a:r>
            <a:r>
              <a:rPr lang="en-US" sz="2000" dirty="0" smtClean="0"/>
              <a:t>DMTCP checkpoint, simply execute the script</a:t>
            </a:r>
            <a:r>
              <a:rPr lang="en-US" sz="2000" dirty="0" smtClean="0"/>
              <a:t>:</a:t>
            </a:r>
          </a:p>
          <a:p>
            <a:pPr>
              <a:buNone/>
            </a:pPr>
            <a:endParaRPr lang="en-US" sz="2000" dirty="0" smtClean="0"/>
          </a:p>
          <a:p>
            <a:pPr lvl="2">
              <a:buNone/>
            </a:pPr>
            <a:r>
              <a:rPr lang="en-US" sz="2000" dirty="0" smtClean="0"/>
              <a:t>&gt; cd dmtcp_checkpoints</a:t>
            </a:r>
          </a:p>
          <a:p>
            <a:pPr lvl="2">
              <a:buNone/>
            </a:pPr>
            <a:r>
              <a:rPr lang="en-US" sz="2000" dirty="0" smtClean="0"/>
              <a:t>&gt; dmtcp_chkpnt_120.00</a:t>
            </a:r>
          </a:p>
          <a:p>
            <a:pPr lvl="2">
              <a:buNone/>
            </a:pPr>
            <a:endParaRPr lang="en-US" sz="1600" dirty="0" smtClean="0"/>
          </a:p>
          <a:p>
            <a:r>
              <a:rPr lang="en-US" sz="2000" dirty="0" smtClean="0"/>
              <a:t>The </a:t>
            </a:r>
            <a:r>
              <a:rPr lang="en-US" sz="2000" dirty="0" smtClean="0"/>
              <a:t>simulation will start in the same state it was in at the time it was checkpointed.</a:t>
            </a:r>
          </a:p>
          <a:p>
            <a:r>
              <a:rPr lang="en-US" sz="2000" dirty="0" smtClean="0"/>
              <a:t>Open files will be restored</a:t>
            </a:r>
          </a:p>
          <a:p>
            <a:r>
              <a:rPr lang="en-US" sz="2000" dirty="0" smtClean="0"/>
              <a:t>Socket connections between </a:t>
            </a:r>
            <a:r>
              <a:rPr lang="en-US" sz="2000" dirty="0" smtClean="0"/>
              <a:t>simulations </a:t>
            </a:r>
            <a:r>
              <a:rPr lang="en-US" sz="2000" dirty="0" smtClean="0"/>
              <a:t>must be restored </a:t>
            </a:r>
            <a:r>
              <a:rPr lang="en-US" sz="2000" dirty="0" smtClean="0"/>
              <a:t>manually</a:t>
            </a:r>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952"/>
            <a:ext cx="8229600" cy="868362"/>
          </a:xfrm>
        </p:spPr>
        <p:txBody>
          <a:bodyPr>
            <a:normAutofit fontScale="90000"/>
          </a:bodyPr>
          <a:lstStyle/>
          <a:p>
            <a:r>
              <a:rPr lang="en-US" sz="4000" dirty="0" smtClean="0"/>
              <a:t>Loading a DMTCP Checkpoint</a:t>
            </a:r>
            <a:endParaRPr lang="en-US" dirty="0"/>
          </a:p>
        </p:txBody>
      </p:sp>
      <p:sp>
        <p:nvSpPr>
          <p:cNvPr id="3" name="Content Placeholder 2"/>
          <p:cNvSpPr>
            <a:spLocks noGrp="1"/>
          </p:cNvSpPr>
          <p:nvPr>
            <p:ph idx="1"/>
          </p:nvPr>
        </p:nvSpPr>
        <p:spPr>
          <a:xfrm>
            <a:off x="457200" y="1541240"/>
            <a:ext cx="8229600" cy="4805363"/>
          </a:xfrm>
        </p:spPr>
        <p:txBody>
          <a:bodyPr>
            <a:noAutofit/>
          </a:bodyPr>
          <a:lstStyle/>
          <a:p>
            <a:pPr>
              <a:buNone/>
            </a:pPr>
            <a:r>
              <a:rPr lang="en-US" sz="2000" u="sng" dirty="0" smtClean="0"/>
              <a:t>Important Notes:</a:t>
            </a:r>
          </a:p>
          <a:p>
            <a:pPr>
              <a:buNone/>
            </a:pPr>
            <a:endParaRPr lang="en-US" sz="2000" dirty="0" smtClean="0"/>
          </a:p>
          <a:p>
            <a:r>
              <a:rPr lang="en-US" sz="2000" dirty="0" smtClean="0"/>
              <a:t>Binary checkpoints can only be restarted from the command line. The Sim Control Panel is part of the binary executable and will appear when the binary checkpoint restart script is executed.</a:t>
            </a:r>
          </a:p>
          <a:p>
            <a:pPr>
              <a:buNone/>
            </a:pPr>
            <a:endParaRPr lang="en-US" sz="2000" dirty="0" smtClean="0"/>
          </a:p>
          <a:p>
            <a:r>
              <a:rPr lang="en-US" sz="2000" dirty="0" smtClean="0"/>
              <a:t>DMTCP checkpoints must be loaded from the “DMTCP Checkpoint Directory” (see slide “Running Trick with DMTCP”)</a:t>
            </a:r>
            <a:endParaRPr lang="en-US" sz="2000" dirty="0" smtClean="0"/>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Trick ASCII vs. DMTCP Checkpointing</a:t>
            </a:r>
            <a:r>
              <a:rPr lang="en-US" dirty="0" smtClean="0"/>
              <a:t/>
            </a:r>
            <a:br>
              <a:rPr lang="en-US" dirty="0" smtClean="0"/>
            </a:br>
            <a:endParaRPr lang="en-US" sz="2778" dirty="0"/>
          </a:p>
        </p:txBody>
      </p:sp>
      <p:sp>
        <p:nvSpPr>
          <p:cNvPr id="7" name="Footer Placeholder 6"/>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12</a:t>
            </a:fld>
            <a:endParaRPr lang="en-US" dirty="0"/>
          </a:p>
        </p:txBody>
      </p:sp>
      <p:graphicFrame>
        <p:nvGraphicFramePr>
          <p:cNvPr id="6" name="Content Placeholder 3"/>
          <p:cNvGraphicFramePr>
            <a:graphicFrameLocks/>
          </p:cNvGraphicFramePr>
          <p:nvPr/>
        </p:nvGraphicFramePr>
        <p:xfrm>
          <a:off x="457199" y="1417638"/>
          <a:ext cx="8470107" cy="4651408"/>
        </p:xfrm>
        <a:graphic>
          <a:graphicData uri="http://schemas.openxmlformats.org/drawingml/2006/table">
            <a:tbl>
              <a:tblPr firstRow="1" bandRow="1">
                <a:tableStyleId>{5940675A-B579-460E-94D1-54222C63F5DA}</a:tableStyleId>
              </a:tblPr>
              <a:tblGrid>
                <a:gridCol w="5485068"/>
                <a:gridCol w="1687196"/>
                <a:gridCol w="1297843"/>
              </a:tblGrid>
              <a:tr h="470299">
                <a:tc>
                  <a:txBody>
                    <a:bodyPr/>
                    <a:lstStyle/>
                    <a:p>
                      <a:r>
                        <a:rPr lang="en-US" dirty="0" smtClean="0"/>
                        <a:t>Capability</a:t>
                      </a:r>
                      <a:endParaRPr lang="en-US" dirty="0"/>
                    </a:p>
                  </a:txBody>
                  <a:tcPr>
                    <a:solidFill>
                      <a:schemeClr val="bg1">
                        <a:lumMod val="85000"/>
                      </a:schemeClr>
                    </a:solidFill>
                  </a:tcPr>
                </a:tc>
                <a:tc>
                  <a:txBody>
                    <a:bodyPr/>
                    <a:lstStyle/>
                    <a:p>
                      <a:r>
                        <a:rPr lang="en-US" dirty="0" smtClean="0"/>
                        <a:t>Trick ASCII</a:t>
                      </a:r>
                      <a:endParaRPr lang="en-US" dirty="0"/>
                    </a:p>
                  </a:txBody>
                  <a:tcPr>
                    <a:solidFill>
                      <a:schemeClr val="bg1">
                        <a:lumMod val="85000"/>
                      </a:schemeClr>
                    </a:solidFill>
                  </a:tcPr>
                </a:tc>
                <a:tc>
                  <a:txBody>
                    <a:bodyPr/>
                    <a:lstStyle/>
                    <a:p>
                      <a:r>
                        <a:rPr lang="en-US" dirty="0" smtClean="0"/>
                        <a:t>DMTCP</a:t>
                      </a:r>
                      <a:endParaRPr lang="en-US" dirty="0"/>
                    </a:p>
                  </a:txBody>
                  <a:tcPr>
                    <a:solidFill>
                      <a:schemeClr val="bg1">
                        <a:lumMod val="85000"/>
                      </a:schemeClr>
                    </a:solidFill>
                  </a:tcPr>
                </a:tc>
              </a:tr>
              <a:tr h="470299">
                <a:tc>
                  <a:txBody>
                    <a:bodyPr/>
                    <a:lstStyle/>
                    <a:p>
                      <a:r>
                        <a:rPr lang="en-US" dirty="0" smtClean="0"/>
                        <a:t>Primitive types</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tr>
              <a:tr h="470299">
                <a:tc>
                  <a:txBody>
                    <a:bodyPr/>
                    <a:lstStyle/>
                    <a:p>
                      <a:r>
                        <a:rPr lang="en-US" dirty="0" smtClean="0"/>
                        <a:t>C structures</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tr>
              <a:tr h="470299">
                <a:tc>
                  <a:txBody>
                    <a:bodyPr/>
                    <a:lstStyle/>
                    <a:p>
                      <a:r>
                        <a:rPr lang="en-US" dirty="0" smtClean="0"/>
                        <a:t>C++ class public primitive types</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tr>
              <a:tr h="418717">
                <a:tc>
                  <a:txBody>
                    <a:bodyPr/>
                    <a:lstStyle/>
                    <a:p>
                      <a:r>
                        <a:rPr lang="en-US" dirty="0" smtClean="0"/>
                        <a:t>C++ class protected/private primitive types</a:t>
                      </a:r>
                      <a:endParaRPr lang="en-US" dirty="0"/>
                    </a:p>
                  </a:txBody>
                  <a:tcPr/>
                </a:tc>
                <a:tc>
                  <a:txBody>
                    <a:bodyPr/>
                    <a:lstStyle/>
                    <a:p>
                      <a:r>
                        <a:rPr lang="en-US" dirty="0" smtClean="0"/>
                        <a:t>Y  with</a:t>
                      </a:r>
                      <a:r>
                        <a:rPr lang="en-US" baseline="0" dirty="0" smtClean="0"/>
                        <a:t> </a:t>
                      </a:r>
                      <a:r>
                        <a:rPr lang="en-US" dirty="0" smtClean="0"/>
                        <a:t>friend</a:t>
                      </a:r>
                      <a:endParaRPr lang="en-US" dirty="0"/>
                    </a:p>
                  </a:txBody>
                  <a:tcPr/>
                </a:tc>
                <a:tc>
                  <a:txBody>
                    <a:bodyPr/>
                    <a:lstStyle/>
                    <a:p>
                      <a:r>
                        <a:rPr lang="en-US" dirty="0" smtClean="0"/>
                        <a:t>Y</a:t>
                      </a:r>
                      <a:endParaRPr lang="en-US" dirty="0"/>
                    </a:p>
                  </a:txBody>
                  <a:tcPr/>
                </a:tc>
              </a:tr>
              <a:tr h="470299">
                <a:tc>
                  <a:txBody>
                    <a:bodyPr/>
                    <a:lstStyle/>
                    <a:p>
                      <a:r>
                        <a:rPr lang="en-US" dirty="0" smtClean="0"/>
                        <a:t>C++ user defined</a:t>
                      </a:r>
                      <a:r>
                        <a:rPr lang="en-US" baseline="0" dirty="0" smtClean="0"/>
                        <a:t> </a:t>
                      </a:r>
                      <a:r>
                        <a:rPr lang="en-US" dirty="0" smtClean="0"/>
                        <a:t>templates</a:t>
                      </a:r>
                      <a:endParaRPr lang="en-US" dirty="0"/>
                    </a:p>
                  </a:txBody>
                  <a:tcPr/>
                </a:tc>
                <a:tc>
                  <a:txBody>
                    <a:bodyPr/>
                    <a:lstStyle/>
                    <a:p>
                      <a:r>
                        <a:rPr lang="en-US" dirty="0" smtClean="0"/>
                        <a:t>Some</a:t>
                      </a:r>
                      <a:endParaRPr lang="en-US" dirty="0"/>
                    </a:p>
                  </a:txBody>
                  <a:tcPr/>
                </a:tc>
                <a:tc>
                  <a:txBody>
                    <a:bodyPr/>
                    <a:lstStyle/>
                    <a:p>
                      <a:r>
                        <a:rPr lang="en-US" dirty="0" smtClean="0"/>
                        <a:t>Y</a:t>
                      </a:r>
                      <a:endParaRPr lang="en-US" dirty="0"/>
                    </a:p>
                  </a:txBody>
                  <a:tcPr/>
                </a:tc>
              </a:tr>
              <a:tr h="470299">
                <a:tc>
                  <a:txBody>
                    <a:bodyPr/>
                    <a:lstStyle/>
                    <a:p>
                      <a:r>
                        <a:rPr lang="en-US" dirty="0" smtClean="0"/>
                        <a:t>C++</a:t>
                      </a:r>
                      <a:r>
                        <a:rPr lang="en-US" baseline="0" dirty="0" smtClean="0"/>
                        <a:t> STLs</a:t>
                      </a:r>
                      <a:endParaRPr lang="en-US" dirty="0"/>
                    </a:p>
                  </a:txBody>
                  <a:tcPr/>
                </a:tc>
                <a:tc>
                  <a:txBody>
                    <a:bodyPr/>
                    <a:lstStyle/>
                    <a:p>
                      <a:r>
                        <a:rPr lang="en-US" dirty="0" smtClean="0"/>
                        <a:t>Some</a:t>
                      </a:r>
                      <a:r>
                        <a:rPr lang="en-US" baseline="0" dirty="0" smtClean="0"/>
                        <a:t> </a:t>
                      </a:r>
                      <a:r>
                        <a:rPr lang="en-US" sz="1400" baseline="0" dirty="0" smtClean="0"/>
                        <a:t>with macro</a:t>
                      </a:r>
                      <a:endParaRPr lang="en-US" sz="1400" dirty="0"/>
                    </a:p>
                  </a:txBody>
                  <a:tcPr/>
                </a:tc>
                <a:tc>
                  <a:txBody>
                    <a:bodyPr/>
                    <a:lstStyle/>
                    <a:p>
                      <a:r>
                        <a:rPr lang="en-US" dirty="0" smtClean="0"/>
                        <a:t>Y</a:t>
                      </a:r>
                      <a:endParaRPr lang="en-US" dirty="0"/>
                    </a:p>
                  </a:txBody>
                  <a:tcPr/>
                </a:tc>
              </a:tr>
              <a:tr h="470299">
                <a:tc>
                  <a:txBody>
                    <a:bodyPr/>
                    <a:lstStyle/>
                    <a:p>
                      <a:r>
                        <a:rPr lang="en-US" dirty="0" smtClean="0"/>
                        <a:t>C++ references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C++ static const variables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C++ exotic</a:t>
                      </a:r>
                      <a:r>
                        <a:rPr lang="en-US" baseline="0" dirty="0" smtClean="0"/>
                        <a:t> constructs (class inherits from template)</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Trick ASCII vs. DMTCP Checkpointing</a:t>
            </a:r>
            <a:r>
              <a:rPr lang="en-US" dirty="0" smtClean="0"/>
              <a:t/>
            </a:r>
            <a:br>
              <a:rPr lang="en-US" dirty="0" smtClean="0"/>
            </a:br>
            <a:r>
              <a:rPr lang="en-US" sz="2778" dirty="0" smtClean="0"/>
              <a:t>continued</a:t>
            </a:r>
            <a:endParaRPr lang="en-US" sz="2778" dirty="0"/>
          </a:p>
        </p:txBody>
      </p:sp>
      <p:sp>
        <p:nvSpPr>
          <p:cNvPr id="8" name="Footer Placeholder 7"/>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13</a:t>
            </a:fld>
            <a:endParaRPr lang="en-US" dirty="0"/>
          </a:p>
        </p:txBody>
      </p:sp>
      <p:graphicFrame>
        <p:nvGraphicFramePr>
          <p:cNvPr id="7" name="Content Placeholder 3"/>
          <p:cNvGraphicFramePr>
            <a:graphicFrameLocks/>
          </p:cNvGraphicFramePr>
          <p:nvPr/>
        </p:nvGraphicFramePr>
        <p:xfrm>
          <a:off x="457199" y="1417638"/>
          <a:ext cx="8470107" cy="4702990"/>
        </p:xfrm>
        <a:graphic>
          <a:graphicData uri="http://schemas.openxmlformats.org/drawingml/2006/table">
            <a:tbl>
              <a:tblPr firstRow="1" bandRow="1">
                <a:tableStyleId>{5940675A-B579-460E-94D1-54222C63F5DA}</a:tableStyleId>
              </a:tblPr>
              <a:tblGrid>
                <a:gridCol w="5485068"/>
                <a:gridCol w="1687196"/>
                <a:gridCol w="1297843"/>
              </a:tblGrid>
              <a:tr h="470299">
                <a:tc>
                  <a:txBody>
                    <a:bodyPr/>
                    <a:lstStyle/>
                    <a:p>
                      <a:r>
                        <a:rPr lang="en-US" dirty="0" smtClean="0"/>
                        <a:t>Capability</a:t>
                      </a:r>
                      <a:endParaRPr lang="en-US" dirty="0"/>
                    </a:p>
                  </a:txBody>
                  <a:tcPr>
                    <a:solidFill>
                      <a:schemeClr val="bg1">
                        <a:lumMod val="85000"/>
                      </a:schemeClr>
                    </a:solidFill>
                  </a:tcPr>
                </a:tc>
                <a:tc>
                  <a:txBody>
                    <a:bodyPr/>
                    <a:lstStyle/>
                    <a:p>
                      <a:r>
                        <a:rPr lang="en-US" dirty="0" smtClean="0"/>
                        <a:t>Trick ASCII</a:t>
                      </a:r>
                      <a:endParaRPr lang="en-US" dirty="0"/>
                    </a:p>
                  </a:txBody>
                  <a:tcPr>
                    <a:solidFill>
                      <a:schemeClr val="bg1">
                        <a:lumMod val="85000"/>
                      </a:schemeClr>
                    </a:solidFill>
                  </a:tcPr>
                </a:tc>
                <a:tc>
                  <a:txBody>
                    <a:bodyPr/>
                    <a:lstStyle/>
                    <a:p>
                      <a:r>
                        <a:rPr lang="en-US" dirty="0" smtClean="0"/>
                        <a:t>DMTCP</a:t>
                      </a:r>
                      <a:endParaRPr lang="en-US" dirty="0"/>
                    </a:p>
                  </a:txBody>
                  <a:tcPr>
                    <a:solidFill>
                      <a:schemeClr val="bg1">
                        <a:lumMod val="85000"/>
                      </a:schemeClr>
                    </a:solidFill>
                  </a:tcPr>
                </a:tc>
              </a:tr>
              <a:tr h="470299">
                <a:tc>
                  <a:txBody>
                    <a:bodyPr/>
                    <a:lstStyle/>
                    <a:p>
                      <a:r>
                        <a:rPr lang="en-US" dirty="0" smtClean="0"/>
                        <a:t>File</a:t>
                      </a:r>
                      <a:r>
                        <a:rPr lang="en-US" baseline="0" dirty="0" smtClean="0"/>
                        <a:t> pointers and streams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Open file contents (partially written files restored)</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Function pointers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System types</a:t>
                      </a:r>
                      <a:r>
                        <a:rPr lang="en-US" baseline="0" dirty="0" smtClean="0"/>
                        <a:t>: sockets, semaphores, mutexes, etc.</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solidFill>
                            <a:schemeClr val="tx1"/>
                          </a:solidFill>
                        </a:rPr>
                        <a:t>Global variables</a:t>
                      </a:r>
                      <a:endParaRPr lang="en-US" dirty="0">
                        <a:solidFill>
                          <a:schemeClr val="tx1"/>
                        </a:solidFill>
                      </a:endParaRPr>
                    </a:p>
                  </a:txBody>
                  <a:tcPr/>
                </a:tc>
                <a:tc>
                  <a:txBody>
                    <a:bodyPr/>
                    <a:lstStyle/>
                    <a:p>
                      <a:r>
                        <a:rPr lang="en-US" dirty="0" smtClean="0">
                          <a:solidFill>
                            <a:schemeClr val="tx1"/>
                          </a:solidFill>
                        </a:rPr>
                        <a:t>Y</a:t>
                      </a:r>
                      <a:r>
                        <a:rPr lang="en-US" baseline="0" dirty="0" smtClean="0">
                          <a:solidFill>
                            <a:schemeClr val="tx1"/>
                          </a:solidFill>
                        </a:rPr>
                        <a:t> if MM knows</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470299">
                <a:tc>
                  <a:txBody>
                    <a:bodyPr/>
                    <a:lstStyle/>
                    <a:p>
                      <a:r>
                        <a:rPr lang="en-US" dirty="0" smtClean="0"/>
                        <a:t>Local static variables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Python Input Processor State</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solidFill>
                            <a:schemeClr val="tx1"/>
                          </a:solidFill>
                        </a:rPr>
                        <a:t>Other languages (e.g. Ada)</a:t>
                      </a:r>
                      <a:endParaRPr lang="en-US" dirty="0">
                        <a:solidFill>
                          <a:schemeClr val="tx1"/>
                        </a:solidFill>
                      </a:endParaRPr>
                    </a:p>
                  </a:txBody>
                  <a:tcPr/>
                </a:tc>
                <a:tc>
                  <a:txBody>
                    <a:bodyPr/>
                    <a:lstStyle/>
                    <a:p>
                      <a:r>
                        <a:rPr lang="en-US" dirty="0" smtClean="0">
                          <a:solidFill>
                            <a:schemeClr val="tx1"/>
                          </a:solidFill>
                        </a:rPr>
                        <a:t>Y</a:t>
                      </a:r>
                      <a:r>
                        <a:rPr lang="en-US" baseline="0" dirty="0" smtClean="0">
                          <a:solidFill>
                            <a:schemeClr val="tx1"/>
                          </a:solidFill>
                        </a:rPr>
                        <a:t> </a:t>
                      </a:r>
                      <a:r>
                        <a:rPr lang="en-US" sz="1600" baseline="0" dirty="0" smtClean="0">
                          <a:solidFill>
                            <a:schemeClr val="tx1"/>
                          </a:solidFill>
                        </a:rPr>
                        <a:t>mapped to C</a:t>
                      </a:r>
                      <a:endParaRPr lang="en-US" sz="1600"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470299">
                <a:tc>
                  <a:txBody>
                    <a:bodyPr/>
                    <a:lstStyle/>
                    <a:p>
                      <a:r>
                        <a:rPr lang="en-US" dirty="0" smtClean="0"/>
                        <a:t>3</a:t>
                      </a:r>
                      <a:r>
                        <a:rPr lang="en-US" baseline="30000" dirty="0" smtClean="0"/>
                        <a:t>rd</a:t>
                      </a:r>
                      <a:r>
                        <a:rPr lang="en-US" dirty="0" smtClean="0"/>
                        <a:t> party libraries (e.g. Matlab model)</a:t>
                      </a:r>
                      <a:endParaRPr lang="en-US" dirty="0"/>
                    </a:p>
                  </a:txBody>
                  <a:tcPr/>
                </a:tc>
                <a:tc>
                  <a:txBody>
                    <a:bodyPr/>
                    <a:lstStyle/>
                    <a:p>
                      <a:r>
                        <a:rPr lang="en-US" sz="1600" dirty="0" smtClean="0"/>
                        <a:t>N</a:t>
                      </a:r>
                      <a:endParaRPr lang="en-US" sz="1600" dirty="0"/>
                    </a:p>
                  </a:txBody>
                  <a:tcPr/>
                </a:tc>
                <a:tc>
                  <a:txBody>
                    <a:bodyPr/>
                    <a:lstStyle/>
                    <a:p>
                      <a:r>
                        <a:rPr lang="en-US" dirty="0" smtClean="0"/>
                        <a:t>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Trick ASCII vs. DMTCP Checkpointing</a:t>
            </a:r>
            <a:r>
              <a:rPr lang="en-US" dirty="0" smtClean="0"/>
              <a:t/>
            </a:r>
            <a:br>
              <a:rPr lang="en-US" dirty="0" smtClean="0"/>
            </a:br>
            <a:r>
              <a:rPr lang="en-US" sz="2778" dirty="0" smtClean="0"/>
              <a:t>continued</a:t>
            </a:r>
            <a:endParaRPr lang="en-US" sz="2778" dirty="0"/>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14</a:t>
            </a:fld>
            <a:endParaRPr lang="en-US" dirty="0"/>
          </a:p>
        </p:txBody>
      </p:sp>
      <p:graphicFrame>
        <p:nvGraphicFramePr>
          <p:cNvPr id="8" name="Content Placeholder 3"/>
          <p:cNvGraphicFramePr>
            <a:graphicFrameLocks/>
          </p:cNvGraphicFramePr>
          <p:nvPr/>
        </p:nvGraphicFramePr>
        <p:xfrm>
          <a:off x="457199" y="1417638"/>
          <a:ext cx="8470107" cy="4872771"/>
        </p:xfrm>
        <a:graphic>
          <a:graphicData uri="http://schemas.openxmlformats.org/drawingml/2006/table">
            <a:tbl>
              <a:tblPr firstRow="1" bandRow="1">
                <a:tableStyleId>{5940675A-B579-460E-94D1-54222C63F5DA}</a:tableStyleId>
              </a:tblPr>
              <a:tblGrid>
                <a:gridCol w="5485068"/>
                <a:gridCol w="1603764"/>
                <a:gridCol w="1381275"/>
              </a:tblGrid>
              <a:tr h="470299">
                <a:tc>
                  <a:txBody>
                    <a:bodyPr/>
                    <a:lstStyle/>
                    <a:p>
                      <a:r>
                        <a:rPr lang="en-US" dirty="0" smtClean="0"/>
                        <a:t>Capability</a:t>
                      </a:r>
                      <a:endParaRPr lang="en-US" dirty="0"/>
                    </a:p>
                  </a:txBody>
                  <a:tcPr>
                    <a:solidFill>
                      <a:schemeClr val="bg1">
                        <a:lumMod val="85000"/>
                      </a:schemeClr>
                    </a:solidFill>
                  </a:tcPr>
                </a:tc>
                <a:tc>
                  <a:txBody>
                    <a:bodyPr/>
                    <a:lstStyle/>
                    <a:p>
                      <a:r>
                        <a:rPr lang="en-US" dirty="0" smtClean="0"/>
                        <a:t>Trick ASCII</a:t>
                      </a:r>
                      <a:endParaRPr lang="en-US" dirty="0"/>
                    </a:p>
                  </a:txBody>
                  <a:tcPr>
                    <a:solidFill>
                      <a:schemeClr val="bg1">
                        <a:lumMod val="85000"/>
                      </a:schemeClr>
                    </a:solidFill>
                  </a:tcPr>
                </a:tc>
                <a:tc>
                  <a:txBody>
                    <a:bodyPr/>
                    <a:lstStyle/>
                    <a:p>
                      <a:r>
                        <a:rPr lang="en-US" dirty="0" smtClean="0"/>
                        <a:t>DMTCP</a:t>
                      </a:r>
                      <a:endParaRPr lang="en-US" dirty="0"/>
                    </a:p>
                  </a:txBody>
                  <a:tcPr>
                    <a:solidFill>
                      <a:schemeClr val="bg1">
                        <a:lumMod val="85000"/>
                      </a:schemeClr>
                    </a:solidFill>
                  </a:tcPr>
                </a:tc>
              </a:tr>
              <a:tr h="4702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Saves</a:t>
                      </a:r>
                      <a:r>
                        <a:rPr lang="en-US" baseline="0" dirty="0" smtClean="0">
                          <a:solidFill>
                            <a:schemeClr val="tx1"/>
                          </a:solidFill>
                        </a:rPr>
                        <a:t> original simulation executable</a:t>
                      </a:r>
                      <a:endParaRPr lang="en-US" dirty="0" smtClean="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tr>
              <a:tr h="470299">
                <a:tc>
                  <a:txBody>
                    <a:bodyPr/>
                    <a:lstStyle/>
                    <a:p>
                      <a:r>
                        <a:rPr lang="en-US" dirty="0" smtClean="0">
                          <a:solidFill>
                            <a:schemeClr val="tx1"/>
                          </a:solidFill>
                        </a:rPr>
                        <a:t>Restart using rebuilt (CP) simulation executable</a:t>
                      </a:r>
                      <a:endParaRPr lang="en-US" dirty="0">
                        <a:solidFill>
                          <a:schemeClr val="tx1"/>
                        </a:solidFill>
                      </a:endParaRPr>
                    </a:p>
                  </a:txBody>
                  <a:tcPr/>
                </a:tc>
                <a:tc>
                  <a:txBody>
                    <a:bodyPr/>
                    <a:lstStyle/>
                    <a:p>
                      <a:r>
                        <a:rPr lang="en-US" dirty="0" smtClean="0">
                          <a:solidFill>
                            <a:schemeClr val="tx1"/>
                          </a:solidFill>
                        </a:rPr>
                        <a:t>Sometimes</a:t>
                      </a:r>
                      <a:endParaRPr lang="en-US" dirty="0">
                        <a:solidFill>
                          <a:schemeClr val="tx1"/>
                        </a:solidFill>
                      </a:endParaRPr>
                    </a:p>
                  </a:txBody>
                  <a:tcPr/>
                </a:tc>
                <a:tc>
                  <a:txBody>
                    <a:bodyPr/>
                    <a:lstStyle/>
                    <a:p>
                      <a:r>
                        <a:rPr lang="en-US" dirty="0" smtClean="0">
                          <a:solidFill>
                            <a:schemeClr val="tx1"/>
                          </a:solidFill>
                        </a:rPr>
                        <a:t>N</a:t>
                      </a:r>
                      <a:endParaRPr lang="en-US" dirty="0">
                        <a:solidFill>
                          <a:schemeClr val="tx1"/>
                        </a:solidFill>
                      </a:endParaRPr>
                    </a:p>
                  </a:txBody>
                  <a:tcPr/>
                </a:tc>
              </a:tr>
              <a:tr h="470299">
                <a:tc>
                  <a:txBody>
                    <a:bodyPr/>
                    <a:lstStyle/>
                    <a:p>
                      <a:r>
                        <a:rPr lang="en-US" dirty="0" smtClean="0"/>
                        <a:t>Reconnect socket connections</a:t>
                      </a:r>
                      <a:endParaRPr lang="en-US" dirty="0"/>
                    </a:p>
                  </a:txBody>
                  <a:tcPr/>
                </a:tc>
                <a:tc>
                  <a:txBody>
                    <a:bodyPr/>
                    <a:lstStyle/>
                    <a:p>
                      <a:r>
                        <a:rPr lang="en-US" dirty="0" smtClean="0"/>
                        <a:t>Y with</a:t>
                      </a:r>
                      <a:br>
                        <a:rPr lang="en-US" dirty="0" smtClean="0"/>
                      </a:br>
                      <a:r>
                        <a:rPr lang="en-US" dirty="0" smtClean="0"/>
                        <a:t>restart jobs</a:t>
                      </a:r>
                      <a:endParaRPr lang="en-US" dirty="0"/>
                    </a:p>
                  </a:txBody>
                  <a:tcPr/>
                </a:tc>
                <a:tc>
                  <a:txBody>
                    <a:bodyPr/>
                    <a:lstStyle/>
                    <a:p>
                      <a:r>
                        <a:rPr lang="en-US" dirty="0" smtClean="0"/>
                        <a:t>Auto</a:t>
                      </a:r>
                      <a:r>
                        <a:rPr lang="en-US" baseline="0" dirty="0" smtClean="0"/>
                        <a:t> and</a:t>
                      </a:r>
                      <a:r>
                        <a:rPr lang="en-US" dirty="0" smtClean="0"/>
                        <a:t> restart</a:t>
                      </a:r>
                      <a:r>
                        <a:rPr lang="en-US" baseline="0" dirty="0" smtClean="0"/>
                        <a:t> jobs</a:t>
                      </a:r>
                      <a:endParaRPr lang="en-US" dirty="0"/>
                    </a:p>
                  </a:txBody>
                  <a:tcPr/>
                </a:tc>
              </a:tr>
              <a:tr h="470299">
                <a:tc>
                  <a:txBody>
                    <a:bodyPr/>
                    <a:lstStyle/>
                    <a:p>
                      <a:r>
                        <a:rPr lang="en-US" dirty="0" smtClean="0"/>
                        <a:t>Creates checkpoint in forked process</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tr>
              <a:tr h="470299">
                <a:tc>
                  <a:txBody>
                    <a:bodyPr/>
                    <a:lstStyle/>
                    <a:p>
                      <a:r>
                        <a:rPr lang="en-US" dirty="0" smtClean="0"/>
                        <a:t>Takes simultaneous checkpoints across sims.</a:t>
                      </a:r>
                      <a:endParaRPr lang="en-US" dirty="0"/>
                    </a:p>
                  </a:txBody>
                  <a:tcPr/>
                </a:tc>
                <a:tc>
                  <a:txBody>
                    <a:bodyPr/>
                    <a:lstStyle/>
                    <a:p>
                      <a:r>
                        <a:rPr lang="en-US" dirty="0" smtClean="0"/>
                        <a:t>Y</a:t>
                      </a:r>
                      <a:endParaRPr lang="en-US" dirty="0"/>
                    </a:p>
                  </a:txBody>
                  <a:tcPr/>
                </a:tc>
                <a:tc>
                  <a:txBody>
                    <a:bodyPr/>
                    <a:lstStyle/>
                    <a:p>
                      <a:r>
                        <a:rPr lang="en-US" dirty="0" smtClean="0"/>
                        <a:t>Y</a:t>
                      </a:r>
                      <a:endParaRPr lang="en-US" dirty="0"/>
                    </a:p>
                  </a:txBody>
                  <a:tcPr/>
                </a:tc>
              </a:tr>
              <a:tr h="470299">
                <a:tc>
                  <a:txBody>
                    <a:bodyPr/>
                    <a:lstStyle/>
                    <a:p>
                      <a:r>
                        <a:rPr lang="en-US" dirty="0" smtClean="0"/>
                        <a:t>Checkpoint non-Trick applications</a:t>
                      </a:r>
                      <a:endParaRPr lang="en-US" dirty="0"/>
                    </a:p>
                  </a:txBody>
                  <a:tcPr/>
                </a:tc>
                <a:tc>
                  <a:txBody>
                    <a:bodyPr/>
                    <a:lstStyle/>
                    <a:p>
                      <a:r>
                        <a:rPr lang="en-US" dirty="0" smtClean="0"/>
                        <a:t>N</a:t>
                      </a:r>
                      <a:endParaRPr lang="en-US" dirty="0"/>
                    </a:p>
                  </a:txBody>
                  <a:tcPr/>
                </a:tc>
                <a:tc>
                  <a:txBody>
                    <a:bodyPr/>
                    <a:lstStyle/>
                    <a:p>
                      <a:r>
                        <a:rPr lang="en-US" dirty="0" smtClean="0"/>
                        <a:t>Y</a:t>
                      </a:r>
                      <a:endParaRPr lang="en-US" dirty="0"/>
                    </a:p>
                  </a:txBody>
                  <a:tcPr/>
                </a:tc>
              </a:tr>
              <a:tr h="470299">
                <a:tc>
                  <a:txBody>
                    <a:bodyPr/>
                    <a:lstStyle/>
                    <a:p>
                      <a:r>
                        <a:rPr lang="en-US" dirty="0" smtClean="0"/>
                        <a:t>ASCII output (human readable </a:t>
                      </a:r>
                      <a:r>
                        <a:rPr lang="en-US" baseline="0" dirty="0" smtClean="0"/>
                        <a:t>checkpoints)</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tr>
              <a:tr h="470299">
                <a:tc>
                  <a:txBody>
                    <a:bodyPr/>
                    <a:lstStyle/>
                    <a:p>
                      <a:r>
                        <a:rPr lang="en-US" dirty="0" smtClean="0"/>
                        <a:t>Runs on Linux</a:t>
                      </a:r>
                      <a:r>
                        <a:rPr lang="en-US" baseline="0" dirty="0" smtClean="0"/>
                        <a:t> and Mac OSX</a:t>
                      </a:r>
                      <a:endParaRPr lang="en-US" dirty="0"/>
                    </a:p>
                  </a:txBody>
                  <a:tcPr/>
                </a:tc>
                <a:tc>
                  <a:txBody>
                    <a:bodyPr/>
                    <a:lstStyle/>
                    <a:p>
                      <a:r>
                        <a:rPr lang="en-US" dirty="0" smtClean="0"/>
                        <a:t>Y</a:t>
                      </a:r>
                      <a:endParaRPr lang="en-US" dirty="0"/>
                    </a:p>
                  </a:txBody>
                  <a:tcPr/>
                </a:tc>
                <a:tc>
                  <a:txBody>
                    <a:bodyPr/>
                    <a:lstStyle/>
                    <a:p>
                      <a:r>
                        <a:rPr lang="en-US" dirty="0" smtClean="0"/>
                        <a:t>N Linux only</a:t>
                      </a:r>
                      <a:endParaRPr lang="en-US" dirty="0"/>
                    </a:p>
                  </a:txBody>
                  <a:tcPr/>
                </a:tc>
              </a:tr>
              <a:tr h="470299">
                <a:tc>
                  <a:txBody>
                    <a:bodyPr/>
                    <a:lstStyle/>
                    <a:p>
                      <a:r>
                        <a:rPr lang="en-US" dirty="0" smtClean="0"/>
                        <a:t>Reloads</a:t>
                      </a:r>
                      <a:r>
                        <a:rPr lang="en-US" baseline="0" dirty="0" smtClean="0"/>
                        <a:t> checkpoint without restarting</a:t>
                      </a:r>
                      <a:endParaRPr lang="en-US" dirty="0"/>
                    </a:p>
                  </a:txBody>
                  <a:tcPr/>
                </a:tc>
                <a:tc>
                  <a:txBody>
                    <a:bodyPr/>
                    <a:lstStyle/>
                    <a:p>
                      <a:r>
                        <a:rPr lang="en-US" dirty="0" smtClean="0"/>
                        <a:t>Y</a:t>
                      </a:r>
                      <a:endParaRPr lang="en-US" dirty="0"/>
                    </a:p>
                  </a:txBody>
                  <a:tcPr/>
                </a:tc>
                <a:tc>
                  <a:txBody>
                    <a:bodyPr/>
                    <a:lstStyle/>
                    <a:p>
                      <a:r>
                        <a:rPr lang="en-US" dirty="0" smtClean="0"/>
                        <a:t>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CF99E8-3F14-FB44-B59F-C91A3010E60E}" type="slidenum">
              <a:rPr lang="en-US" smtClean="0"/>
              <a:pPr/>
              <a:t>2</a:t>
            </a:fld>
            <a:endParaRPr lang="en-US" dirty="0"/>
          </a:p>
        </p:txBody>
      </p:sp>
      <p:sp>
        <p:nvSpPr>
          <p:cNvPr id="7" name="Content Placeholder 2"/>
          <p:cNvSpPr txBox="1">
            <a:spLocks/>
          </p:cNvSpPr>
          <p:nvPr/>
        </p:nvSpPr>
        <p:spPr bwMode="auto">
          <a:xfrm>
            <a:off x="457200" y="1189575"/>
            <a:ext cx="8229600" cy="4899725"/>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2400" dirty="0" smtClean="0">
                <a:latin typeface="+mn-lt"/>
              </a:rPr>
              <a:t>Introduction</a:t>
            </a:r>
          </a:p>
          <a:p>
            <a:pPr marL="800100" lvl="1" indent="-342900" eaLnBrk="0" hangingPunct="0">
              <a:spcBef>
                <a:spcPct val="20000"/>
              </a:spcBef>
              <a:buFont typeface="Arial" charset="0"/>
              <a:buChar char="•"/>
              <a:defRPr/>
            </a:pPr>
            <a:r>
              <a:rPr lang="en-US" sz="2400" dirty="0" smtClean="0"/>
              <a:t>Binary Checkpoint</a:t>
            </a:r>
            <a:endParaRPr lang="en-US" sz="2400" dirty="0" smtClean="0"/>
          </a:p>
          <a:p>
            <a:pPr marL="800100" lvl="1" indent="-342900" eaLnBrk="0" hangingPunct="0">
              <a:spcBef>
                <a:spcPct val="20000"/>
              </a:spcBef>
              <a:buFont typeface="Arial" charset="0"/>
              <a:buChar char="•"/>
              <a:defRPr/>
            </a:pPr>
            <a:r>
              <a:rPr lang="en-US" sz="2400" dirty="0" smtClean="0">
                <a:latin typeface="+mn-lt"/>
              </a:rPr>
              <a:t>DMTCP</a:t>
            </a:r>
          </a:p>
          <a:p>
            <a:pPr marL="800100" lvl="1" indent="-342900" eaLnBrk="0" hangingPunct="0">
              <a:spcBef>
                <a:spcPct val="20000"/>
              </a:spcBef>
              <a:defRPr/>
            </a:pPr>
            <a:endParaRPr lang="en-US" sz="2400" dirty="0" smtClean="0">
              <a:latin typeface="+mn-lt"/>
            </a:endParaRPr>
          </a:p>
          <a:p>
            <a:pPr marL="342900" indent="-342900" eaLnBrk="0" hangingPunct="0">
              <a:spcBef>
                <a:spcPct val="20000"/>
              </a:spcBef>
              <a:buFont typeface="Arial" charset="0"/>
              <a:buChar char="•"/>
              <a:defRPr/>
            </a:pPr>
            <a:r>
              <a:rPr lang="en-US" sz="2400" dirty="0" smtClean="0">
                <a:latin typeface="+mn-lt"/>
              </a:rPr>
              <a:t>Dumping DMTCP Checkpoints</a:t>
            </a:r>
            <a:endParaRPr lang="en-US" sz="2400" dirty="0" smtClean="0">
              <a:latin typeface="+mn-lt"/>
            </a:endParaRPr>
          </a:p>
          <a:p>
            <a:pPr marL="800100" lvl="1" indent="-342900" eaLnBrk="0" hangingPunct="0">
              <a:spcBef>
                <a:spcPct val="20000"/>
              </a:spcBef>
              <a:buFont typeface="Arial" charset="0"/>
              <a:buChar char="•"/>
              <a:defRPr/>
            </a:pPr>
            <a:r>
              <a:rPr lang="en-US" sz="2400" dirty="0" smtClean="0"/>
              <a:t>Method 1: Sim Control Panel</a:t>
            </a:r>
          </a:p>
          <a:p>
            <a:pPr marL="800100" lvl="1" indent="-342900" eaLnBrk="0" hangingPunct="0">
              <a:spcBef>
                <a:spcPct val="20000"/>
              </a:spcBef>
              <a:buFont typeface="Arial" charset="0"/>
              <a:buChar char="•"/>
              <a:defRPr/>
            </a:pPr>
            <a:r>
              <a:rPr lang="en-US" sz="2400" dirty="0" smtClean="0">
                <a:latin typeface="+mn-lt"/>
              </a:rPr>
              <a:t>Method 2: Input File</a:t>
            </a:r>
          </a:p>
          <a:p>
            <a:pPr marL="800100" lvl="1" indent="-342900" eaLnBrk="0" hangingPunct="0">
              <a:spcBef>
                <a:spcPct val="20000"/>
              </a:spcBef>
              <a:buFont typeface="Arial" charset="0"/>
              <a:buChar char="•"/>
              <a:defRPr/>
            </a:pPr>
            <a:endParaRPr lang="en-US" sz="2400" dirty="0" smtClean="0">
              <a:latin typeface="+mn-lt"/>
            </a:endParaRPr>
          </a:p>
          <a:p>
            <a:pPr marL="342900" indent="-342900" eaLnBrk="0" hangingPunct="0">
              <a:spcBef>
                <a:spcPct val="20000"/>
              </a:spcBef>
              <a:buFont typeface="Arial" charset="0"/>
              <a:buChar char="•"/>
              <a:defRPr/>
            </a:pPr>
            <a:r>
              <a:rPr lang="en-US" sz="2400" dirty="0" smtClean="0">
                <a:latin typeface="+mn-lt"/>
              </a:rPr>
              <a:t>Loading </a:t>
            </a:r>
            <a:r>
              <a:rPr lang="en-US" sz="2400" dirty="0" smtClean="0">
                <a:latin typeface="+mn-lt"/>
              </a:rPr>
              <a:t>DMTCP Checkpoints</a:t>
            </a:r>
            <a:endParaRPr lang="en-US" sz="2400" dirty="0" smtClean="0">
              <a:latin typeface="+mn-lt"/>
            </a:endParaRPr>
          </a:p>
          <a:p>
            <a:pPr marL="342900" indent="-342900" eaLnBrk="0" hangingPunct="0">
              <a:spcBef>
                <a:spcPct val="20000"/>
              </a:spcBef>
              <a:buFont typeface="Arial" charset="0"/>
              <a:buChar char="•"/>
              <a:defRPr/>
            </a:pPr>
            <a:endParaRPr lang="en-US" sz="2400" dirty="0" smtClean="0">
              <a:latin typeface="+mn-lt"/>
            </a:endParaRPr>
          </a:p>
          <a:p>
            <a:pPr marL="342900" indent="-342900" eaLnBrk="0" hangingPunct="0">
              <a:spcBef>
                <a:spcPct val="20000"/>
              </a:spcBef>
              <a:buFont typeface="Arial" charset="0"/>
              <a:buChar char="•"/>
              <a:defRPr/>
            </a:pPr>
            <a:r>
              <a:rPr lang="en-US" sz="2400" dirty="0" smtClean="0"/>
              <a:t>Trick ASCII vs. DMTCP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044"/>
            <a:ext cx="8229600" cy="868362"/>
          </a:xfrm>
        </p:spPr>
        <p:txBody>
          <a:bodyPr>
            <a:normAutofit fontScale="90000"/>
          </a:bodyPr>
          <a:lstStyle/>
          <a:p>
            <a:r>
              <a:rPr lang="en-US" sz="4000" dirty="0" smtClean="0"/>
              <a:t>Introduction</a:t>
            </a:r>
            <a:endParaRPr lang="en-US" sz="2778" dirty="0"/>
          </a:p>
        </p:txBody>
      </p:sp>
      <p:sp>
        <p:nvSpPr>
          <p:cNvPr id="3" name="Content Placeholder 2"/>
          <p:cNvSpPr>
            <a:spLocks noGrp="1"/>
          </p:cNvSpPr>
          <p:nvPr>
            <p:ph idx="1"/>
          </p:nvPr>
        </p:nvSpPr>
        <p:spPr>
          <a:xfrm>
            <a:off x="457200" y="1318228"/>
            <a:ext cx="8229600" cy="4805363"/>
          </a:xfrm>
        </p:spPr>
        <p:txBody>
          <a:bodyPr>
            <a:normAutofit/>
          </a:bodyPr>
          <a:lstStyle/>
          <a:p>
            <a:r>
              <a:rPr lang="en-US" dirty="0" smtClean="0"/>
              <a:t>Binary Checkpoint</a:t>
            </a:r>
          </a:p>
          <a:p>
            <a:pPr lvl="1"/>
            <a:r>
              <a:rPr lang="en-US" dirty="0" smtClean="0"/>
              <a:t>A dump </a:t>
            </a:r>
            <a:r>
              <a:rPr lang="en-US" dirty="0" smtClean="0"/>
              <a:t>of </a:t>
            </a:r>
            <a:r>
              <a:rPr lang="en-US" dirty="0" smtClean="0"/>
              <a:t>a Trick simulation’s </a:t>
            </a:r>
            <a:r>
              <a:rPr lang="en-US" dirty="0" smtClean="0"/>
              <a:t>memory state to an executable script</a:t>
            </a:r>
          </a:p>
          <a:p>
            <a:pPr lvl="1"/>
            <a:r>
              <a:rPr lang="en-US" dirty="0" smtClean="0"/>
              <a:t>The script </a:t>
            </a:r>
            <a:r>
              <a:rPr lang="en-US" dirty="0" smtClean="0"/>
              <a:t>is used</a:t>
            </a:r>
            <a:r>
              <a:rPr lang="en-US" dirty="0" smtClean="0"/>
              <a:t> to later restart </a:t>
            </a:r>
            <a:r>
              <a:rPr lang="en-US" dirty="0" smtClean="0"/>
              <a:t>the Trick simulation from the saved </a:t>
            </a:r>
            <a:r>
              <a:rPr lang="en-US" dirty="0" smtClean="0"/>
              <a:t>state</a:t>
            </a:r>
          </a:p>
          <a:p>
            <a:pPr lvl="1">
              <a:buNone/>
            </a:pPr>
            <a:endParaRPr lang="en-US" dirty="0" smtClean="0"/>
          </a:p>
          <a:p>
            <a:r>
              <a:rPr lang="en-US" dirty="0" smtClean="0"/>
              <a:t>DMTCP (</a:t>
            </a:r>
            <a:r>
              <a:rPr lang="en-US" dirty="0" smtClean="0"/>
              <a:t>Distributed MultiThreaded </a:t>
            </a:r>
            <a:r>
              <a:rPr lang="en-US" dirty="0" smtClean="0"/>
              <a:t>Checkpointing)</a:t>
            </a:r>
            <a:endParaRPr lang="en-US" dirty="0" smtClean="0"/>
          </a:p>
          <a:p>
            <a:pPr lvl="1"/>
            <a:r>
              <a:rPr lang="en-US" dirty="0" smtClean="0"/>
              <a:t>Trick </a:t>
            </a:r>
            <a:r>
              <a:rPr lang="en-US" dirty="0" smtClean="0"/>
              <a:t>interfaces with an open source application named “DMTCP” to perform binary checkpointing</a:t>
            </a:r>
          </a:p>
          <a:p>
            <a:pPr lvl="1"/>
            <a:r>
              <a:rPr lang="en-US" dirty="0" smtClean="0"/>
              <a:t>The </a:t>
            </a:r>
            <a:r>
              <a:rPr lang="en-US" dirty="0" smtClean="0"/>
              <a:t>terms “DMTCP checkpoint” </a:t>
            </a:r>
            <a:r>
              <a:rPr lang="en-US" dirty="0" smtClean="0"/>
              <a:t>and “</a:t>
            </a:r>
            <a:r>
              <a:rPr lang="en-US" dirty="0" smtClean="0"/>
              <a:t>binary checkpoint” </a:t>
            </a:r>
            <a:r>
              <a:rPr lang="en-US" dirty="0" smtClean="0"/>
              <a:t>are used interchangeably in the context of Trick </a:t>
            </a:r>
            <a:r>
              <a:rPr lang="en-US" dirty="0" smtClean="0"/>
              <a:t>checkpointing</a:t>
            </a:r>
          </a:p>
          <a:p>
            <a:pPr lvl="1"/>
            <a:r>
              <a:rPr lang="en-US" dirty="0" smtClean="0"/>
              <a:t>Official Site: </a:t>
            </a:r>
            <a:r>
              <a:rPr lang="en-US" dirty="0" smtClean="0">
                <a:hlinkClick r:id="rId2"/>
              </a:rPr>
              <a:t>http</a:t>
            </a:r>
            <a:r>
              <a:rPr lang="en-US" dirty="0" smtClean="0">
                <a:hlinkClick r:id="rId2"/>
              </a:rPr>
              <a:t>://dmtcp.sourceforge.net</a:t>
            </a:r>
            <a:endParaRPr lang="en-US" dirty="0" smtClean="0"/>
          </a:p>
          <a:p>
            <a:pPr lvl="1"/>
            <a:endParaRPr lang="en-US" dirty="0" smtClean="0"/>
          </a:p>
        </p:txBody>
      </p:sp>
      <p:sp>
        <p:nvSpPr>
          <p:cNvPr id="6" name="Footer Placeholder 5"/>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60"/>
            <a:ext cx="8229600" cy="868362"/>
          </a:xfrm>
        </p:spPr>
        <p:txBody>
          <a:bodyPr>
            <a:normAutofit fontScale="90000"/>
          </a:bodyPr>
          <a:lstStyle/>
          <a:p>
            <a:r>
              <a:rPr lang="en-US" sz="4000" dirty="0" smtClean="0"/>
              <a:t>Setting up </a:t>
            </a:r>
            <a:r>
              <a:rPr lang="en-US" sz="4000" dirty="0" smtClean="0"/>
              <a:t>Trick with DMTCP</a:t>
            </a:r>
            <a:endParaRPr lang="en-US" sz="2778" dirty="0"/>
          </a:p>
        </p:txBody>
      </p:sp>
      <p:sp>
        <p:nvSpPr>
          <p:cNvPr id="3" name="Content Placeholder 2"/>
          <p:cNvSpPr>
            <a:spLocks noGrp="1"/>
          </p:cNvSpPr>
          <p:nvPr>
            <p:ph idx="1"/>
          </p:nvPr>
        </p:nvSpPr>
        <p:spPr>
          <a:xfrm>
            <a:off x="457200" y="1521144"/>
            <a:ext cx="8229600" cy="4805363"/>
          </a:xfrm>
        </p:spPr>
        <p:txBody>
          <a:bodyPr/>
          <a:lstStyle/>
          <a:p>
            <a:r>
              <a:rPr lang="en-US" dirty="0" smtClean="0"/>
              <a:t>Configure Trick with DMTCP</a:t>
            </a:r>
            <a:endParaRPr lang="en-US" dirty="0" smtClean="0"/>
          </a:p>
          <a:p>
            <a:pPr lvl="1">
              <a:buNone/>
            </a:pPr>
            <a:endParaRPr lang="en-US" dirty="0" smtClean="0"/>
          </a:p>
          <a:p>
            <a:pPr lvl="1">
              <a:buNone/>
            </a:pPr>
            <a:r>
              <a:rPr lang="en-US" dirty="0" smtClean="0"/>
              <a:t>&gt;  cd $TRICK_HOME</a:t>
            </a:r>
          </a:p>
          <a:p>
            <a:pPr lvl="1">
              <a:buNone/>
            </a:pPr>
            <a:r>
              <a:rPr lang="en-US" dirty="0" smtClean="0"/>
              <a:t>&gt;  ./configure --dmtcp=&lt;path_to_dmtcp&gt;</a:t>
            </a:r>
            <a:endParaRPr lang="en-US" sz="1400" dirty="0" smtClean="0"/>
          </a:p>
          <a:p>
            <a:pPr lvl="1">
              <a:buNone/>
            </a:pPr>
            <a:endParaRPr lang="en-US" sz="1600" dirty="0" smtClean="0"/>
          </a:p>
          <a:p>
            <a:pPr lvl="1">
              <a:buNone/>
            </a:pPr>
            <a:r>
              <a:rPr lang="en-US" sz="1600" dirty="0" smtClean="0"/>
              <a:t>Example:</a:t>
            </a:r>
          </a:p>
          <a:p>
            <a:pPr lvl="1">
              <a:buNone/>
            </a:pPr>
            <a:r>
              <a:rPr lang="en-US" sz="1600" dirty="0" smtClean="0"/>
              <a:t>./</a:t>
            </a:r>
            <a:r>
              <a:rPr lang="en-US" sz="1600" dirty="0" smtClean="0"/>
              <a:t>configure --dmtcp= /</a:t>
            </a:r>
            <a:r>
              <a:rPr lang="en-US" sz="1600" dirty="0" smtClean="0"/>
              <a:t>users/trick/dmtcp/trick_dmtcp-1.2.6/dmtcp-1.2.6-linux-x86_64</a:t>
            </a:r>
          </a:p>
          <a:p>
            <a:pPr lvl="1">
              <a:buNone/>
            </a:pPr>
            <a:endParaRPr lang="en-US" dirty="0" smtClean="0"/>
          </a:p>
          <a:p>
            <a:pPr lvl="1"/>
            <a:r>
              <a:rPr lang="en-US" dirty="0" smtClean="0"/>
              <a:t>DMTCP </a:t>
            </a:r>
            <a:r>
              <a:rPr lang="en-US" dirty="0" smtClean="0"/>
              <a:t>releases are kept in /</a:t>
            </a:r>
            <a:r>
              <a:rPr lang="en-US" dirty="0" smtClean="0"/>
              <a:t>users/trick/dmtcp/</a:t>
            </a:r>
            <a:endParaRPr lang="en-US" dirty="0" smtClean="0"/>
          </a:p>
          <a:p>
            <a:pPr lvl="1"/>
            <a:r>
              <a:rPr lang="en-US" dirty="0" smtClean="0"/>
              <a:t>It is recommended to </a:t>
            </a:r>
            <a:r>
              <a:rPr lang="en-US" dirty="0" smtClean="0"/>
              <a:t>use the latest version</a:t>
            </a:r>
          </a:p>
          <a:p>
            <a:pPr lvl="1"/>
            <a:r>
              <a:rPr lang="en-US" dirty="0" smtClean="0"/>
              <a:t>Although most </a:t>
            </a:r>
            <a:r>
              <a:rPr lang="en-US" dirty="0" smtClean="0"/>
              <a:t>our systems are </a:t>
            </a:r>
            <a:r>
              <a:rPr lang="en-US" dirty="0" smtClean="0"/>
              <a:t>64-bit, both </a:t>
            </a:r>
            <a:r>
              <a:rPr lang="en-US" dirty="0" smtClean="0"/>
              <a:t>32-bit and 64-bit versions are available</a:t>
            </a:r>
          </a:p>
          <a:p>
            <a:pPr lvl="1"/>
            <a:r>
              <a:rPr lang="en-US" dirty="0" smtClean="0"/>
              <a:t>64-bit versions are labeled with “-linux-x86_64</a:t>
            </a:r>
            <a:r>
              <a:rPr lang="en-US" dirty="0" smtClean="0"/>
              <a:t>”</a:t>
            </a:r>
            <a:endParaRPr lang="en-US" dirty="0" smtClean="0"/>
          </a:p>
          <a:p>
            <a:pPr lvl="1">
              <a:buNone/>
            </a:pPr>
            <a:endParaRPr lang="en-US" dirty="0" smtClean="0"/>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60"/>
            <a:ext cx="8229600" cy="868362"/>
          </a:xfrm>
        </p:spPr>
        <p:txBody>
          <a:bodyPr>
            <a:normAutofit fontScale="90000"/>
          </a:bodyPr>
          <a:lstStyle/>
          <a:p>
            <a:r>
              <a:rPr lang="en-US" sz="4000" dirty="0" smtClean="0"/>
              <a:t>Running Trick with DMTCP</a:t>
            </a:r>
            <a:endParaRPr lang="en-US" sz="2778" dirty="0"/>
          </a:p>
        </p:txBody>
      </p:sp>
      <p:sp>
        <p:nvSpPr>
          <p:cNvPr id="3" name="Content Placeholder 2"/>
          <p:cNvSpPr>
            <a:spLocks noGrp="1"/>
          </p:cNvSpPr>
          <p:nvPr>
            <p:ph idx="1"/>
          </p:nvPr>
        </p:nvSpPr>
        <p:spPr>
          <a:xfrm>
            <a:off x="457200" y="1531192"/>
            <a:ext cx="8229600" cy="4805363"/>
          </a:xfrm>
        </p:spPr>
        <p:txBody>
          <a:bodyPr/>
          <a:lstStyle/>
          <a:p>
            <a:r>
              <a:rPr lang="en-US" dirty="0" smtClean="0"/>
              <a:t>Start the simulation with ‘s_main_dmtcp.py’</a:t>
            </a:r>
          </a:p>
          <a:p>
            <a:pPr lvl="1"/>
            <a:r>
              <a:rPr lang="en-US" dirty="0" smtClean="0"/>
              <a:t>$TRICK_HOME/bin/s_main_dmtcp.py is a Python script </a:t>
            </a:r>
            <a:r>
              <a:rPr lang="en-US" dirty="0" smtClean="0"/>
              <a:t>that executes DMTCP with </a:t>
            </a:r>
            <a:r>
              <a:rPr lang="en-US" dirty="0" smtClean="0"/>
              <a:t>S_main_*.exe as </a:t>
            </a:r>
            <a:r>
              <a:rPr lang="en-US" dirty="0" smtClean="0"/>
              <a:t>its argument. At this point, DMTCP is a parent process to Trick</a:t>
            </a:r>
          </a:p>
          <a:p>
            <a:pPr lvl="1">
              <a:buNone/>
            </a:pPr>
            <a:endParaRPr lang="en-US" dirty="0" smtClean="0"/>
          </a:p>
          <a:p>
            <a:pPr lvl="1">
              <a:buNone/>
            </a:pPr>
            <a:r>
              <a:rPr lang="en-US" dirty="0" smtClean="0"/>
              <a:t>	</a:t>
            </a:r>
            <a:r>
              <a:rPr lang="en-US" dirty="0" smtClean="0"/>
              <a:t>&gt; </a:t>
            </a:r>
            <a:r>
              <a:rPr lang="en-US" dirty="0" smtClean="0"/>
              <a:t>s_main_dmtcp.py </a:t>
            </a:r>
            <a:r>
              <a:rPr lang="en-US" dirty="0" smtClean="0"/>
              <a:t>RUN_test/input.py</a:t>
            </a:r>
          </a:p>
          <a:p>
            <a:pPr lvl="1">
              <a:buNone/>
            </a:pPr>
            <a:endParaRPr lang="en-US" dirty="0" smtClean="0"/>
          </a:p>
          <a:p>
            <a:r>
              <a:rPr lang="en-US" dirty="0" smtClean="0"/>
              <a:t>DMTCP </a:t>
            </a:r>
            <a:r>
              <a:rPr lang="en-US" dirty="0" smtClean="0"/>
              <a:t>checkpoints are dumped to and loaded from the DMTCP Checkpoint Directory Environment Variable</a:t>
            </a:r>
          </a:p>
          <a:p>
            <a:pPr lvl="1"/>
            <a:r>
              <a:rPr lang="en-US" dirty="0" smtClean="0"/>
              <a:t>defined in $TRICK_HOME/bin/s_main_dmtcp.py</a:t>
            </a:r>
            <a:r>
              <a:rPr lang="en-US" dirty="0" smtClean="0"/>
              <a:t>:</a:t>
            </a:r>
          </a:p>
          <a:p>
            <a:pPr lvl="1">
              <a:buNone/>
            </a:pPr>
            <a:endParaRPr lang="en-US" dirty="0" smtClean="0"/>
          </a:p>
          <a:p>
            <a:pPr lvl="1">
              <a:buNone/>
            </a:pPr>
            <a:r>
              <a:rPr lang="en-US" sz="2000" dirty="0" smtClean="0"/>
              <a:t>         </a:t>
            </a:r>
            <a:r>
              <a:rPr lang="en-US" sz="2000" dirty="0" smtClean="0"/>
              <a:t>“--ckptdir ${PWD}/dmtcp_checkpoints</a:t>
            </a:r>
            <a:r>
              <a:rPr lang="en-US" dirty="0" smtClean="0"/>
              <a:t>”</a:t>
            </a:r>
            <a:endParaRPr lang="en-US" sz="2000" dirty="0" smtClean="0">
              <a:solidFill>
                <a:srgbClr val="0070C0"/>
              </a:solidFill>
            </a:endParaRPr>
          </a:p>
          <a:p>
            <a:endParaRPr lang="en-US" dirty="0" smtClean="0"/>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60"/>
            <a:ext cx="8229600" cy="868362"/>
          </a:xfrm>
        </p:spPr>
        <p:txBody>
          <a:bodyPr>
            <a:normAutofit fontScale="90000"/>
          </a:bodyPr>
          <a:lstStyle/>
          <a:p>
            <a:r>
              <a:rPr lang="en-US" sz="4000" dirty="0" smtClean="0"/>
              <a:t>Dumping a Checkpoint</a:t>
            </a:r>
            <a:r>
              <a:rPr lang="en-US" dirty="0" smtClean="0"/>
              <a:t/>
            </a:r>
            <a:br>
              <a:rPr lang="en-US" dirty="0" smtClean="0"/>
            </a:br>
            <a:r>
              <a:rPr lang="en-US" sz="2800" dirty="0" smtClean="0"/>
              <a:t>Method 1: </a:t>
            </a:r>
            <a:r>
              <a:rPr lang="en-US" sz="2778" dirty="0" smtClean="0"/>
              <a:t>Sim Control Panel</a:t>
            </a:r>
            <a:endParaRPr lang="en-US" sz="2778" dirty="0"/>
          </a:p>
        </p:txBody>
      </p:sp>
      <p:sp>
        <p:nvSpPr>
          <p:cNvPr id="3" name="Content Placeholder 2"/>
          <p:cNvSpPr>
            <a:spLocks noGrp="1"/>
          </p:cNvSpPr>
          <p:nvPr>
            <p:ph idx="1"/>
          </p:nvPr>
        </p:nvSpPr>
        <p:spPr>
          <a:xfrm>
            <a:off x="457200" y="1531192"/>
            <a:ext cx="8229600" cy="4805363"/>
          </a:xfrm>
        </p:spPr>
        <p:txBody>
          <a:bodyPr/>
          <a:lstStyle/>
          <a:p>
            <a:r>
              <a:rPr lang="en-US" dirty="0" smtClean="0"/>
              <a:t>Click “Dump DMTCP Chkpnt” button during Freeze or Initialization</a:t>
            </a:r>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6</a:t>
            </a:fld>
            <a:endParaRPr lang="en-US" dirty="0"/>
          </a:p>
        </p:txBody>
      </p:sp>
      <p:pic>
        <p:nvPicPr>
          <p:cNvPr id="1026" name="Picture 2" descr="C:\Users\marnold\Desktop\trick\Screenshot-Sim Control.png"/>
          <p:cNvPicPr>
            <a:picLocks noChangeAspect="1" noChangeArrowheads="1"/>
          </p:cNvPicPr>
          <p:nvPr/>
        </p:nvPicPr>
        <p:blipFill>
          <a:blip r:embed="rId2"/>
          <a:srcRect/>
          <a:stretch>
            <a:fillRect/>
          </a:stretch>
        </p:blipFill>
        <p:spPr bwMode="auto">
          <a:xfrm>
            <a:off x="1869892" y="2629909"/>
            <a:ext cx="4561927" cy="3526127"/>
          </a:xfrm>
          <a:prstGeom prst="rect">
            <a:avLst/>
          </a:prstGeom>
          <a:noFill/>
        </p:spPr>
      </p:pic>
      <p:sp>
        <p:nvSpPr>
          <p:cNvPr id="10" name="Left Arrow 9"/>
          <p:cNvSpPr/>
          <p:nvPr/>
        </p:nvSpPr>
        <p:spPr>
          <a:xfrm>
            <a:off x="3658466" y="4099728"/>
            <a:ext cx="189684" cy="156683"/>
          </a:xfrm>
          <a:prstGeom prst="lef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68"/>
            <a:ext cx="8229600" cy="868362"/>
          </a:xfrm>
        </p:spPr>
        <p:txBody>
          <a:bodyPr>
            <a:normAutofit fontScale="90000"/>
          </a:bodyPr>
          <a:lstStyle/>
          <a:p>
            <a:r>
              <a:rPr lang="en-US" sz="4000" dirty="0" smtClean="0"/>
              <a:t>Dumping a Checkpoint</a:t>
            </a:r>
            <a:r>
              <a:rPr lang="en-US" dirty="0" smtClean="0"/>
              <a:t/>
            </a:r>
            <a:br>
              <a:rPr lang="en-US" dirty="0" smtClean="0"/>
            </a:br>
            <a:r>
              <a:rPr lang="en-US" sz="2800" dirty="0" smtClean="0"/>
              <a:t>Method 1: </a:t>
            </a:r>
            <a:r>
              <a:rPr lang="en-US" sz="2778" dirty="0" smtClean="0"/>
              <a:t>Sim Control Panel, continued</a:t>
            </a:r>
            <a:endParaRPr lang="en-US" sz="2778" dirty="0"/>
          </a:p>
        </p:txBody>
      </p:sp>
      <p:sp>
        <p:nvSpPr>
          <p:cNvPr id="3" name="Content Placeholder 2"/>
          <p:cNvSpPr>
            <a:spLocks noGrp="1"/>
          </p:cNvSpPr>
          <p:nvPr>
            <p:ph idx="1"/>
          </p:nvPr>
        </p:nvSpPr>
        <p:spPr>
          <a:xfrm>
            <a:off x="457200" y="1302817"/>
            <a:ext cx="8229600" cy="4805363"/>
          </a:xfrm>
        </p:spPr>
        <p:txBody>
          <a:bodyPr/>
          <a:lstStyle/>
          <a:p>
            <a:r>
              <a:rPr lang="en-US" dirty="0" smtClean="0"/>
              <a:t>“dmtcp_chkpnt_120.00” will be saved to the DMTCP Checkpoint Directory </a:t>
            </a:r>
            <a:r>
              <a:rPr lang="en-US" dirty="0" smtClean="0"/>
              <a:t>(</a:t>
            </a:r>
            <a:r>
              <a:rPr lang="en-US" dirty="0" smtClean="0"/>
              <a:t>i.e</a:t>
            </a:r>
            <a:r>
              <a:rPr lang="en-US" dirty="0" smtClean="0"/>
              <a:t>. </a:t>
            </a:r>
            <a:r>
              <a:rPr lang="en-US" dirty="0" smtClean="0"/>
              <a:t>‘dmtcp_checkpoints’)</a:t>
            </a:r>
          </a:p>
        </p:txBody>
      </p:sp>
      <p:sp>
        <p:nvSpPr>
          <p:cNvPr id="9" name="Footer Placeholder 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7</a:t>
            </a:fld>
            <a:endParaRPr lang="en-US" dirty="0"/>
          </a:p>
        </p:txBody>
      </p:sp>
      <p:pic>
        <p:nvPicPr>
          <p:cNvPr id="1027" name="Picture 3" descr="C:\Users\marnold\Desktop\trick\Screenshot-Save File-1.png"/>
          <p:cNvPicPr>
            <a:picLocks noChangeAspect="1" noChangeArrowheads="1"/>
          </p:cNvPicPr>
          <p:nvPr/>
        </p:nvPicPr>
        <p:blipFill>
          <a:blip r:embed="rId2"/>
          <a:srcRect/>
          <a:stretch>
            <a:fillRect/>
          </a:stretch>
        </p:blipFill>
        <p:spPr bwMode="auto">
          <a:xfrm>
            <a:off x="1951457" y="2415725"/>
            <a:ext cx="5153350" cy="4078190"/>
          </a:xfrm>
          <a:prstGeom prst="rect">
            <a:avLst/>
          </a:prstGeom>
          <a:noFill/>
        </p:spPr>
      </p:pic>
      <p:sp>
        <p:nvSpPr>
          <p:cNvPr id="10" name="Left Arrow 9"/>
          <p:cNvSpPr/>
          <p:nvPr/>
        </p:nvSpPr>
        <p:spPr>
          <a:xfrm>
            <a:off x="3482795" y="5232613"/>
            <a:ext cx="189684" cy="156683"/>
          </a:xfrm>
          <a:prstGeom prst="lef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60"/>
            <a:ext cx="8229600" cy="868362"/>
          </a:xfrm>
        </p:spPr>
        <p:txBody>
          <a:bodyPr>
            <a:normAutofit fontScale="90000"/>
          </a:bodyPr>
          <a:lstStyle/>
          <a:p>
            <a:r>
              <a:rPr lang="en-US" sz="4000" dirty="0" smtClean="0"/>
              <a:t>Dumping a Checkpoint</a:t>
            </a:r>
            <a:r>
              <a:rPr lang="en-US" dirty="0" smtClean="0"/>
              <a:t/>
            </a:r>
            <a:br>
              <a:rPr lang="en-US" dirty="0" smtClean="0"/>
            </a:br>
            <a:r>
              <a:rPr lang="en-US" sz="2800" dirty="0" smtClean="0"/>
              <a:t>Method 2: Input File</a:t>
            </a:r>
            <a:endParaRPr lang="en-US" dirty="0"/>
          </a:p>
        </p:txBody>
      </p:sp>
      <p:sp>
        <p:nvSpPr>
          <p:cNvPr id="50" name="Footer Placeholder 49"/>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8</a:t>
            </a:fld>
            <a:endParaRPr lang="en-US" dirty="0"/>
          </a:p>
        </p:txBody>
      </p:sp>
      <p:sp>
        <p:nvSpPr>
          <p:cNvPr id="9" name="Rectangle 6"/>
          <p:cNvSpPr>
            <a:spLocks noChangeArrowheads="1"/>
          </p:cNvSpPr>
          <p:nvPr/>
        </p:nvSpPr>
        <p:spPr bwMode="auto">
          <a:xfrm>
            <a:off x="425525" y="4168006"/>
            <a:ext cx="3634009" cy="338554"/>
          </a:xfrm>
          <a:prstGeom prst="rect">
            <a:avLst/>
          </a:prstGeom>
          <a:noFill/>
          <a:ln w="25400">
            <a:solidFill>
              <a:srgbClr val="660066"/>
            </a:solidFill>
            <a:miter lim="800000"/>
            <a:headEnd/>
            <a:tailEnd/>
          </a:ln>
        </p:spPr>
        <p:txBody>
          <a:bodyPr wrap="square">
            <a:prstTxWarp prst="textNoShape">
              <a:avLst/>
            </a:prstTxWarp>
            <a:spAutoFit/>
          </a:bodyPr>
          <a:lstStyle/>
          <a:p>
            <a:r>
              <a:rPr lang="en-US" sz="1600" b="1" dirty="0" smtClean="0">
                <a:solidFill>
                  <a:srgbClr val="000000"/>
                </a:solidFill>
                <a:latin typeface="Courier New" charset="0"/>
                <a:ea typeface="Courier" charset="0"/>
                <a:cs typeface="Courier" charset="0"/>
              </a:rPr>
              <a:t>trick.dmtcp_checkpoint(&lt;n&gt;)</a:t>
            </a:r>
            <a:endParaRPr lang="en-US" sz="1600" b="1" dirty="0">
              <a:solidFill>
                <a:srgbClr val="000000"/>
              </a:solidFill>
              <a:latin typeface="Courier New" charset="0"/>
              <a:ea typeface="Courier" charset="0"/>
              <a:cs typeface="Courier" charset="0"/>
            </a:endParaRPr>
          </a:p>
        </p:txBody>
      </p:sp>
      <p:sp>
        <p:nvSpPr>
          <p:cNvPr id="13" name="Rectangle 11"/>
          <p:cNvSpPr>
            <a:spLocks noChangeArrowheads="1"/>
          </p:cNvSpPr>
          <p:nvPr/>
        </p:nvSpPr>
        <p:spPr bwMode="auto">
          <a:xfrm>
            <a:off x="4201" y="3747359"/>
            <a:ext cx="2614779" cy="338554"/>
          </a:xfrm>
          <a:prstGeom prst="rect">
            <a:avLst/>
          </a:prstGeom>
          <a:noFill/>
          <a:ln w="9525">
            <a:noFill/>
            <a:miter lim="800000"/>
            <a:headEnd/>
            <a:tailEnd/>
          </a:ln>
        </p:spPr>
        <p:txBody>
          <a:bodyPr wrap="square">
            <a:prstTxWarp prst="textNoShape">
              <a:avLst/>
            </a:prstTxWarp>
            <a:spAutoFit/>
          </a:bodyPr>
          <a:lstStyle/>
          <a:p>
            <a:pPr>
              <a:defRPr/>
            </a:pPr>
            <a:r>
              <a:rPr lang="en-US" sz="1600" b="1" dirty="0">
                <a:solidFill>
                  <a:srgbClr val="000000"/>
                </a:solidFill>
                <a:latin typeface="+mn-lt"/>
              </a:rPr>
              <a:t>Checkpoint at</a:t>
            </a:r>
            <a:r>
              <a:rPr lang="en-US" sz="1600" b="1" dirty="0" smtClean="0">
                <a:solidFill>
                  <a:srgbClr val="000000"/>
                </a:solidFill>
                <a:latin typeface="+mn-lt"/>
              </a:rPr>
              <a:t> &lt;n&gt; seconds</a:t>
            </a:r>
            <a:r>
              <a:rPr lang="en-US" sz="1600" b="1" dirty="0">
                <a:solidFill>
                  <a:srgbClr val="000000"/>
                </a:solidFill>
                <a:latin typeface="+mn-lt"/>
              </a:rPr>
              <a:t>:</a:t>
            </a:r>
          </a:p>
        </p:txBody>
      </p:sp>
      <p:sp>
        <p:nvSpPr>
          <p:cNvPr id="17" name="Rectangle 10"/>
          <p:cNvSpPr>
            <a:spLocks noChangeArrowheads="1"/>
          </p:cNvSpPr>
          <p:nvPr/>
        </p:nvSpPr>
        <p:spPr bwMode="auto">
          <a:xfrm>
            <a:off x="421613" y="1894528"/>
            <a:ext cx="4381499" cy="338554"/>
          </a:xfrm>
          <a:prstGeom prst="rect">
            <a:avLst/>
          </a:prstGeom>
          <a:noFill/>
          <a:ln w="25400">
            <a:solidFill>
              <a:srgbClr val="660066"/>
            </a:solidFill>
            <a:miter lim="800000"/>
            <a:headEnd/>
            <a:tailEnd/>
          </a:ln>
        </p:spPr>
        <p:txBody>
          <a:bodyPr wrap="square">
            <a:prstTxWarp prst="textNoShape">
              <a:avLst/>
            </a:prstTxWarp>
            <a:spAutoFit/>
          </a:bodyPr>
          <a:lstStyle/>
          <a:p>
            <a:r>
              <a:rPr lang="en-US" sz="1600" b="1" dirty="0" smtClean="0">
                <a:latin typeface="Courier New" charset="0"/>
                <a:ea typeface="Courier" charset="0"/>
                <a:cs typeface="Courier" charset="0"/>
              </a:rPr>
              <a:t>trick.dmtcp_checkpoint(“filename”)</a:t>
            </a:r>
            <a:endParaRPr lang="en-US" sz="1600" b="1" dirty="0">
              <a:latin typeface="Courier New" charset="0"/>
              <a:ea typeface="Courier" charset="0"/>
              <a:cs typeface="Courier" charset="0"/>
            </a:endParaRPr>
          </a:p>
        </p:txBody>
      </p:sp>
      <p:sp>
        <p:nvSpPr>
          <p:cNvPr id="18" name="Rectangle 14"/>
          <p:cNvSpPr>
            <a:spLocks noChangeArrowheads="1"/>
          </p:cNvSpPr>
          <p:nvPr/>
        </p:nvSpPr>
        <p:spPr bwMode="auto">
          <a:xfrm>
            <a:off x="7776" y="1427706"/>
            <a:ext cx="1691235" cy="338554"/>
          </a:xfrm>
          <a:prstGeom prst="rect">
            <a:avLst/>
          </a:prstGeom>
          <a:noFill/>
          <a:ln w="9525">
            <a:noFill/>
            <a:miter lim="800000"/>
            <a:headEnd/>
            <a:tailEnd/>
          </a:ln>
        </p:spPr>
        <p:txBody>
          <a:bodyPr wrap="square">
            <a:prstTxWarp prst="textNoShape">
              <a:avLst/>
            </a:prstTxWarp>
            <a:spAutoFit/>
          </a:bodyPr>
          <a:lstStyle/>
          <a:p>
            <a:pPr>
              <a:defRPr/>
            </a:pPr>
            <a:r>
              <a:rPr lang="en-US" sz="1600" b="1" dirty="0" smtClean="0">
                <a:solidFill>
                  <a:srgbClr val="000000"/>
                </a:solidFill>
              </a:rPr>
              <a:t>C</a:t>
            </a:r>
            <a:r>
              <a:rPr lang="en-US" sz="1600" b="1" dirty="0" smtClean="0">
                <a:solidFill>
                  <a:srgbClr val="000000"/>
                </a:solidFill>
                <a:latin typeface="+mn-lt"/>
              </a:rPr>
              <a:t>heckpoint now:</a:t>
            </a:r>
            <a:endParaRPr lang="en-US" sz="1600" b="1" dirty="0">
              <a:solidFill>
                <a:srgbClr val="000000"/>
              </a:solidFill>
              <a:latin typeface="+mn-lt"/>
            </a:endParaRPr>
          </a:p>
        </p:txBody>
      </p:sp>
      <p:sp>
        <p:nvSpPr>
          <p:cNvPr id="46" name="Rectangle 9"/>
          <p:cNvSpPr>
            <a:spLocks noChangeArrowheads="1"/>
          </p:cNvSpPr>
          <p:nvPr/>
        </p:nvSpPr>
        <p:spPr bwMode="auto">
          <a:xfrm>
            <a:off x="435573" y="5403313"/>
            <a:ext cx="7130836" cy="584775"/>
          </a:xfrm>
          <a:prstGeom prst="rect">
            <a:avLst/>
          </a:prstGeom>
          <a:noFill/>
          <a:ln w="25400">
            <a:solidFill>
              <a:srgbClr val="660066"/>
            </a:solidFill>
            <a:miter lim="800000"/>
            <a:headEnd/>
            <a:tailEnd/>
          </a:ln>
        </p:spPr>
        <p:txBody>
          <a:bodyPr wrap="square">
            <a:prstTxWarp prst="textNoShape">
              <a:avLst/>
            </a:prstTxWarp>
            <a:spAutoFit/>
          </a:bodyPr>
          <a:lstStyle/>
          <a:p>
            <a:r>
              <a:rPr lang="en-US" sz="1600" b="1" dirty="0" smtClean="0">
                <a:latin typeface="Courier New" charset="0"/>
                <a:ea typeface="Courier" charset="0"/>
                <a:cs typeface="Courier" charset="0"/>
              </a:rPr>
              <a:t>trick.dmtcp_checkpoint_safestore(&lt;n&gt;)</a:t>
            </a:r>
          </a:p>
          <a:p>
            <a:r>
              <a:rPr lang="en-US" sz="1600" b="1" dirty="0" smtClean="0">
                <a:latin typeface="Courier New" charset="0"/>
                <a:ea typeface="Courier" charset="0"/>
                <a:cs typeface="Courier" charset="0"/>
              </a:rPr>
              <a:t>trick.dmtcp_checkpoint_safestore_set_enabled(</a:t>
            </a:r>
            <a:r>
              <a:rPr lang="en-US" sz="1600" b="1" dirty="0" err="1" smtClean="0">
                <a:latin typeface="Courier New" charset="0"/>
                <a:ea typeface="Courier" charset="0"/>
                <a:cs typeface="Courier" charset="0"/>
              </a:rPr>
              <a:t>True|False</a:t>
            </a:r>
            <a:r>
              <a:rPr lang="en-US" sz="1600" b="1" dirty="0" smtClean="0">
                <a:latin typeface="Courier New" charset="0"/>
                <a:ea typeface="Courier" charset="0"/>
                <a:cs typeface="Courier" charset="0"/>
              </a:rPr>
              <a:t>)</a:t>
            </a:r>
            <a:endParaRPr lang="en-US" sz="1600" b="1" dirty="0">
              <a:latin typeface="Courier New" charset="0"/>
              <a:ea typeface="Courier" charset="0"/>
              <a:cs typeface="Courier" charset="0"/>
            </a:endParaRPr>
          </a:p>
        </p:txBody>
      </p:sp>
      <p:sp>
        <p:nvSpPr>
          <p:cNvPr id="47" name="Rectangle 13"/>
          <p:cNvSpPr>
            <a:spLocks noChangeArrowheads="1"/>
          </p:cNvSpPr>
          <p:nvPr/>
        </p:nvSpPr>
        <p:spPr bwMode="auto">
          <a:xfrm>
            <a:off x="7824" y="4953577"/>
            <a:ext cx="3740211" cy="338554"/>
          </a:xfrm>
          <a:prstGeom prst="rect">
            <a:avLst/>
          </a:prstGeom>
          <a:noFill/>
          <a:ln w="9525">
            <a:noFill/>
            <a:miter lim="800000"/>
            <a:headEnd/>
            <a:tailEnd/>
          </a:ln>
        </p:spPr>
        <p:txBody>
          <a:bodyPr wrap="square">
            <a:prstTxWarp prst="textNoShape">
              <a:avLst/>
            </a:prstTxWarp>
            <a:spAutoFit/>
          </a:bodyPr>
          <a:lstStyle/>
          <a:p>
            <a:pPr>
              <a:defRPr/>
            </a:pPr>
            <a:r>
              <a:rPr lang="en-US" sz="1600" b="1" dirty="0" smtClean="0">
                <a:solidFill>
                  <a:srgbClr val="000000"/>
                </a:solidFill>
              </a:rPr>
              <a:t>P</a:t>
            </a:r>
            <a:r>
              <a:rPr lang="en-US" sz="1600" b="1" dirty="0" smtClean="0">
                <a:solidFill>
                  <a:srgbClr val="000000"/>
                </a:solidFill>
                <a:latin typeface="+mn-lt"/>
              </a:rPr>
              <a:t>eriodic checkpoints </a:t>
            </a:r>
            <a:r>
              <a:rPr lang="en-US" sz="1600" b="1" dirty="0" smtClean="0">
                <a:solidFill>
                  <a:srgbClr val="000000"/>
                </a:solidFill>
              </a:rPr>
              <a:t>every &lt;n&gt; seconds</a:t>
            </a:r>
            <a:r>
              <a:rPr lang="en-US" sz="1600" b="1" dirty="0" smtClean="0">
                <a:solidFill>
                  <a:srgbClr val="000000"/>
                </a:solidFill>
              </a:rPr>
              <a:t>:</a:t>
            </a:r>
            <a:endParaRPr lang="en-US" sz="1600" dirty="0" smtClean="0">
              <a:solidFill>
                <a:srgbClr val="000000"/>
              </a:solidFill>
              <a:latin typeface="+mn-lt"/>
            </a:endParaRPr>
          </a:p>
        </p:txBody>
      </p:sp>
      <p:sp>
        <p:nvSpPr>
          <p:cNvPr id="14" name="Rectangle 10"/>
          <p:cNvSpPr>
            <a:spLocks noChangeArrowheads="1"/>
          </p:cNvSpPr>
          <p:nvPr/>
        </p:nvSpPr>
        <p:spPr bwMode="auto">
          <a:xfrm>
            <a:off x="428357" y="2411068"/>
            <a:ext cx="3148856" cy="338554"/>
          </a:xfrm>
          <a:prstGeom prst="rect">
            <a:avLst/>
          </a:prstGeom>
          <a:noFill/>
          <a:ln w="25400">
            <a:solidFill>
              <a:srgbClr val="660066"/>
            </a:solidFill>
            <a:miter lim="800000"/>
            <a:headEnd/>
            <a:tailEnd/>
          </a:ln>
        </p:spPr>
        <p:txBody>
          <a:bodyPr wrap="square">
            <a:prstTxWarp prst="textNoShape">
              <a:avLst/>
            </a:prstTxWarp>
            <a:spAutoFit/>
          </a:bodyPr>
          <a:lstStyle/>
          <a:p>
            <a:r>
              <a:rPr lang="en-US" sz="1600" b="1" dirty="0" smtClean="0">
                <a:latin typeface="Courier New" charset="0"/>
                <a:ea typeface="Courier" charset="0"/>
                <a:cs typeface="Courier" charset="0"/>
              </a:rPr>
              <a:t>trick.dmtcp_checkpoint()</a:t>
            </a:r>
            <a:endParaRPr lang="en-US" sz="1600" b="1" dirty="0">
              <a:latin typeface="Courier New" charset="0"/>
              <a:ea typeface="Courier" charset="0"/>
              <a:cs typeface="Courier" charset="0"/>
            </a:endParaRPr>
          </a:p>
        </p:txBody>
      </p:sp>
      <p:sp>
        <p:nvSpPr>
          <p:cNvPr id="15" name="Rectangle 14"/>
          <p:cNvSpPr>
            <a:spLocks noChangeArrowheads="1"/>
          </p:cNvSpPr>
          <p:nvPr/>
        </p:nvSpPr>
        <p:spPr bwMode="auto">
          <a:xfrm>
            <a:off x="421614" y="2950575"/>
            <a:ext cx="8420936" cy="584775"/>
          </a:xfrm>
          <a:prstGeom prst="rect">
            <a:avLst/>
          </a:prstGeom>
          <a:noFill/>
          <a:ln w="9525">
            <a:noFill/>
            <a:miter lim="800000"/>
            <a:headEnd/>
            <a:tailEnd/>
          </a:ln>
        </p:spPr>
        <p:txBody>
          <a:bodyPr wrap="square">
            <a:prstTxWarp prst="textNoShape">
              <a:avLst/>
            </a:prstTxWarp>
            <a:spAutoFit/>
          </a:bodyPr>
          <a:lstStyle/>
          <a:p>
            <a:pPr>
              <a:defRPr/>
            </a:pPr>
            <a:r>
              <a:rPr lang="en-US" sz="1600" dirty="0" smtClean="0">
                <a:solidFill>
                  <a:srgbClr val="000000"/>
                </a:solidFill>
              </a:rPr>
              <a:t>Binary </a:t>
            </a:r>
            <a:r>
              <a:rPr lang="en-US" sz="1600" dirty="0" smtClean="0">
                <a:solidFill>
                  <a:srgbClr val="000000"/>
                </a:solidFill>
              </a:rPr>
              <a:t>checkpoints dumped during Initialization will be named</a:t>
            </a:r>
            <a:r>
              <a:rPr lang="en-US" sz="1600" dirty="0" smtClean="0">
                <a:ea typeface="Courier" charset="0"/>
                <a:cs typeface="Courier" charset="0"/>
              </a:rPr>
              <a:t> “dmtcp_chkpnt_init” unless a new filename is specified.</a:t>
            </a:r>
            <a:r>
              <a:rPr lang="en-US" sz="1600" dirty="0" smtClean="0">
                <a:solidFill>
                  <a:srgbClr val="000000"/>
                </a:solidFill>
                <a:latin typeface="+mn-lt"/>
              </a:rPr>
              <a:t> </a:t>
            </a:r>
            <a:endParaRPr lang="en-US" sz="1600" dirty="0">
              <a:solidFill>
                <a:srgbClr val="000000"/>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60"/>
            <a:ext cx="8229600" cy="868362"/>
          </a:xfrm>
        </p:spPr>
        <p:txBody>
          <a:bodyPr>
            <a:normAutofit fontScale="90000"/>
          </a:bodyPr>
          <a:lstStyle/>
          <a:p>
            <a:r>
              <a:rPr lang="en-US" sz="4000" dirty="0" smtClean="0"/>
              <a:t>Dumping a Checkpoint</a:t>
            </a:r>
            <a:r>
              <a:rPr lang="en-US" dirty="0" smtClean="0"/>
              <a:t/>
            </a:r>
            <a:br>
              <a:rPr lang="en-US" dirty="0" smtClean="0"/>
            </a:br>
            <a:r>
              <a:rPr lang="en-US" sz="2800" dirty="0" smtClean="0"/>
              <a:t>Method 2: Input </a:t>
            </a:r>
            <a:r>
              <a:rPr lang="en-US" sz="2800" dirty="0" smtClean="0"/>
              <a:t>File, continued</a:t>
            </a:r>
            <a:endParaRPr lang="en-US" dirty="0"/>
          </a:p>
        </p:txBody>
      </p:sp>
      <p:sp>
        <p:nvSpPr>
          <p:cNvPr id="50" name="Footer Placeholder 49"/>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CF99E8-3F14-FB44-B59F-C91A3010E60E}" type="slidenum">
              <a:rPr lang="en-US" smtClean="0"/>
              <a:pPr/>
              <a:t>9</a:t>
            </a:fld>
            <a:endParaRPr lang="en-US" dirty="0"/>
          </a:p>
        </p:txBody>
      </p:sp>
      <p:sp>
        <p:nvSpPr>
          <p:cNvPr id="17" name="Rectangle 10"/>
          <p:cNvSpPr>
            <a:spLocks noChangeArrowheads="1"/>
          </p:cNvSpPr>
          <p:nvPr/>
        </p:nvSpPr>
        <p:spPr bwMode="auto">
          <a:xfrm>
            <a:off x="327253" y="2228468"/>
            <a:ext cx="5975718" cy="338554"/>
          </a:xfrm>
          <a:prstGeom prst="rect">
            <a:avLst/>
          </a:prstGeom>
          <a:noFill/>
          <a:ln w="25400">
            <a:solidFill>
              <a:srgbClr val="660066"/>
            </a:solidFill>
            <a:miter lim="800000"/>
            <a:headEnd/>
            <a:tailEnd/>
          </a:ln>
        </p:spPr>
        <p:txBody>
          <a:bodyPr wrap="square">
            <a:prstTxWarp prst="textNoShape">
              <a:avLst/>
            </a:prstTxWarp>
            <a:spAutoFit/>
          </a:bodyPr>
          <a:lstStyle/>
          <a:p>
            <a:r>
              <a:rPr lang="en-US" sz="1600" b="1" dirty="0" smtClean="0">
                <a:latin typeface="Courier New" charset="0"/>
                <a:ea typeface="Courier" charset="0"/>
                <a:cs typeface="Courier" charset="0"/>
              </a:rPr>
              <a:t>trick.add_read(&lt;n&gt;, </a:t>
            </a:r>
            <a:r>
              <a:rPr lang="en-US" sz="1600" b="1" dirty="0" smtClean="0">
                <a:latin typeface="Courier New" charset="0"/>
                <a:ea typeface="Courier" charset="0"/>
                <a:cs typeface="Courier" charset="0"/>
              </a:rPr>
              <a:t>"trick.dmtcp_checkpoint()")</a:t>
            </a:r>
            <a:endParaRPr lang="en-US" sz="1600" b="1" dirty="0">
              <a:latin typeface="Courier New" charset="0"/>
              <a:ea typeface="Courier" charset="0"/>
              <a:cs typeface="Courier" charset="0"/>
            </a:endParaRPr>
          </a:p>
        </p:txBody>
      </p:sp>
      <p:sp>
        <p:nvSpPr>
          <p:cNvPr id="18" name="Rectangle 14"/>
          <p:cNvSpPr>
            <a:spLocks noChangeArrowheads="1"/>
          </p:cNvSpPr>
          <p:nvPr/>
        </p:nvSpPr>
        <p:spPr bwMode="auto">
          <a:xfrm>
            <a:off x="4202" y="1779386"/>
            <a:ext cx="2679514" cy="338554"/>
          </a:xfrm>
          <a:prstGeom prst="rect">
            <a:avLst/>
          </a:prstGeom>
          <a:noFill/>
          <a:ln w="9525">
            <a:noFill/>
            <a:miter lim="800000"/>
            <a:headEnd/>
            <a:tailEnd/>
          </a:ln>
        </p:spPr>
        <p:txBody>
          <a:bodyPr wrap="square">
            <a:prstTxWarp prst="textNoShape">
              <a:avLst/>
            </a:prstTxWarp>
            <a:spAutoFit/>
          </a:bodyPr>
          <a:lstStyle/>
          <a:p>
            <a:pPr>
              <a:defRPr/>
            </a:pPr>
            <a:r>
              <a:rPr lang="en-US" sz="1600" b="1" dirty="0" smtClean="0">
                <a:solidFill>
                  <a:srgbClr val="000000"/>
                </a:solidFill>
              </a:rPr>
              <a:t>Checkpoint at &lt;n&gt; seconds</a:t>
            </a:r>
            <a:r>
              <a:rPr lang="en-US" sz="1600" b="1" dirty="0" smtClean="0">
                <a:solidFill>
                  <a:srgbClr val="000000"/>
                </a:solidFill>
                <a:latin typeface="+mn-lt"/>
              </a:rPr>
              <a:t>:</a:t>
            </a:r>
            <a:endParaRPr lang="en-US" sz="1600" b="1" dirty="0">
              <a:solidFill>
                <a:srgbClr val="000000"/>
              </a:solidFill>
              <a:latin typeface="+mn-lt"/>
            </a:endParaRPr>
          </a:p>
        </p:txBody>
      </p:sp>
      <p:sp>
        <p:nvSpPr>
          <p:cNvPr id="16" name="Rectangle 14"/>
          <p:cNvSpPr>
            <a:spLocks noChangeArrowheads="1"/>
          </p:cNvSpPr>
          <p:nvPr/>
        </p:nvSpPr>
        <p:spPr bwMode="auto">
          <a:xfrm>
            <a:off x="317369" y="2926538"/>
            <a:ext cx="8591961" cy="1938992"/>
          </a:xfrm>
          <a:prstGeom prst="rect">
            <a:avLst/>
          </a:prstGeom>
          <a:noFill/>
          <a:ln w="9525">
            <a:noFill/>
            <a:miter lim="800000"/>
            <a:headEnd/>
            <a:tailEnd/>
          </a:ln>
        </p:spPr>
        <p:txBody>
          <a:bodyPr wrap="square">
            <a:prstTxWarp prst="textNoShape">
              <a:avLst/>
            </a:prstTxWarp>
            <a:spAutoFit/>
          </a:bodyPr>
          <a:lstStyle/>
          <a:p>
            <a:pPr marL="342900" indent="-342900">
              <a:defRPr/>
            </a:pPr>
            <a:r>
              <a:rPr lang="en-US" sz="2000" u="sng" dirty="0" smtClean="0">
                <a:solidFill>
                  <a:srgbClr val="000000"/>
                </a:solidFill>
              </a:rPr>
              <a:t>Important Notes:</a:t>
            </a:r>
          </a:p>
          <a:p>
            <a:pPr marL="342900" indent="-342900">
              <a:defRPr/>
            </a:pPr>
            <a:endParaRPr lang="en-US" sz="2000" dirty="0" smtClean="0">
              <a:solidFill>
                <a:srgbClr val="000000"/>
              </a:solidFill>
            </a:endParaRPr>
          </a:p>
          <a:p>
            <a:pPr marL="342900" indent="-342900">
              <a:buFont typeface="Arial" pitchFamily="34" charset="0"/>
              <a:buChar char="•"/>
              <a:defRPr/>
            </a:pPr>
            <a:r>
              <a:rPr lang="en-US" sz="2000" dirty="0" smtClean="0">
                <a:solidFill>
                  <a:srgbClr val="000000"/>
                </a:solidFill>
              </a:rPr>
              <a:t>When dumping binary checkpoints via the “add_read()” command, the Sim Control Panel must be disabled. </a:t>
            </a:r>
          </a:p>
          <a:p>
            <a:pPr marL="342900" indent="-342900">
              <a:buFont typeface="Arial" pitchFamily="34" charset="0"/>
              <a:buChar char="•"/>
              <a:defRPr/>
            </a:pPr>
            <a:endParaRPr lang="en-US" sz="2000" dirty="0" smtClean="0">
              <a:solidFill>
                <a:srgbClr val="000000"/>
              </a:solidFill>
            </a:endParaRPr>
          </a:p>
          <a:p>
            <a:pPr marL="342900" indent="-342900">
              <a:buFont typeface="Arial" pitchFamily="34" charset="0"/>
              <a:buChar char="•"/>
              <a:defRPr/>
            </a:pPr>
            <a:r>
              <a:rPr lang="en-US" sz="2000" dirty="0" smtClean="0">
                <a:solidFill>
                  <a:srgbClr val="000000"/>
                </a:solidFill>
              </a:rPr>
              <a:t>DMTCP is unavailable with </a:t>
            </a:r>
            <a:r>
              <a:rPr lang="en-US" sz="2000" dirty="0" smtClean="0">
                <a:solidFill>
                  <a:srgbClr val="000000"/>
                </a:solidFill>
              </a:rPr>
              <a:t>the “add_event</a:t>
            </a:r>
            <a:r>
              <a:rPr lang="en-US" sz="2000" dirty="0" smtClean="0">
                <a:solidFill>
                  <a:srgbClr val="000000"/>
                </a:solidFill>
              </a:rPr>
              <a:t>() </a:t>
            </a:r>
            <a:r>
              <a:rPr lang="en-US" sz="2000" dirty="0" smtClean="0">
                <a:solidFill>
                  <a:srgbClr val="000000"/>
                </a:solidFill>
              </a:rPr>
              <a:t>“ command</a:t>
            </a:r>
            <a:endParaRPr lang="en-US" sz="2000" dirty="0" smtClean="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7454</TotalTime>
  <Words>786</Words>
  <Application>Microsoft Office PowerPoint</Application>
  <PresentationFormat>On-screen Show (4:3)</PresentationFormat>
  <Paragraphs>197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Binary Checkpointing with Trick</vt:lpstr>
      <vt:lpstr>Contents</vt:lpstr>
      <vt:lpstr>Introduction</vt:lpstr>
      <vt:lpstr>Setting up Trick with DMTCP</vt:lpstr>
      <vt:lpstr>Running Trick with DMTCP</vt:lpstr>
      <vt:lpstr>Dumping a Checkpoint Method 1: Sim Control Panel</vt:lpstr>
      <vt:lpstr>Dumping a Checkpoint Method 1: Sim Control Panel, continued</vt:lpstr>
      <vt:lpstr>Dumping a Checkpoint Method 2: Input File</vt:lpstr>
      <vt:lpstr>Dumping a Checkpoint Method 2: Input File, continued</vt:lpstr>
      <vt:lpstr>Loading a DMTCP Checkpoint</vt:lpstr>
      <vt:lpstr>Loading a DMTCP Checkpoint</vt:lpstr>
      <vt:lpstr>Trick ASCII vs. DMTCP Checkpointing </vt:lpstr>
      <vt:lpstr>Trick ASCII vs. DMTCP Checkpointing continued</vt:lpstr>
      <vt:lpstr>Trick ASCII vs. DMTCP Checkpointing continued</vt:lpstr>
    </vt:vector>
  </TitlesOfParts>
  <Company>LM ES&amp;S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Trick 07 to 10 Transition Guide</dc:title>
  <dc:creator>Alex Lin</dc:creator>
  <cp:lastModifiedBy>marnold</cp:lastModifiedBy>
  <cp:revision>169</cp:revision>
  <cp:lastPrinted>2011-11-15T17:34:43Z</cp:lastPrinted>
  <dcterms:created xsi:type="dcterms:W3CDTF">2012-04-18T19:24:29Z</dcterms:created>
  <dcterms:modified xsi:type="dcterms:W3CDTF">2013-04-03T19:06:14Z</dcterms:modified>
</cp:coreProperties>
</file>