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docProps/app.xml" ContentType="application/vnd.openxmlformats-officedocument.extended-properties+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3"/>
  </p:notesMasterIdLst>
  <p:handoutMasterIdLst>
    <p:handoutMasterId r:id="rId24"/>
  </p:handoutMasterIdLst>
  <p:sldIdLst>
    <p:sldId id="430" r:id="rId2"/>
    <p:sldId id="432" r:id="rId3"/>
    <p:sldId id="609" r:id="rId4"/>
    <p:sldId id="394" r:id="rId5"/>
    <p:sldId id="417" r:id="rId6"/>
    <p:sldId id="418" r:id="rId7"/>
    <p:sldId id="420" r:id="rId8"/>
    <p:sldId id="419" r:id="rId9"/>
    <p:sldId id="398" r:id="rId10"/>
    <p:sldId id="421" r:id="rId11"/>
    <p:sldId id="378" r:id="rId12"/>
    <p:sldId id="422" r:id="rId13"/>
    <p:sldId id="374" r:id="rId14"/>
    <p:sldId id="375" r:id="rId15"/>
    <p:sldId id="583" r:id="rId16"/>
    <p:sldId id="584" r:id="rId17"/>
    <p:sldId id="585" r:id="rId18"/>
    <p:sldId id="586" r:id="rId19"/>
    <p:sldId id="587" r:id="rId20"/>
    <p:sldId id="429" r:id="rId21"/>
    <p:sldId id="376" r:id="rId22"/>
  </p:sldIdLst>
  <p:sldSz cx="9144000" cy="6858000" type="screen4x3"/>
  <p:notesSz cx="69469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F5F5F"/>
    <a:srgbClr val="00FF00"/>
    <a:srgbClr val="66FF33"/>
    <a:srgbClr val="BEBEBE"/>
    <a:srgbClr val="787878"/>
    <a:srgbClr val="6A6A6A"/>
    <a:srgbClr val="CFCFC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3456" autoAdjust="0"/>
    <p:restoredTop sz="94640" autoAdjust="0"/>
  </p:normalViewPr>
  <p:slideViewPr>
    <p:cSldViewPr snapToGrid="0">
      <p:cViewPr>
        <p:scale>
          <a:sx n="150" d="100"/>
          <a:sy n="150" d="100"/>
        </p:scale>
        <p:origin x="-20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026"/>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51298"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51299" name="Rectangle 3"/>
          <p:cNvSpPr>
            <a:spLocks noGrp="1" noChangeArrowheads="1"/>
          </p:cNvSpPr>
          <p:nvPr>
            <p:ph type="dt" sz="quarter" idx="1"/>
          </p:nvPr>
        </p:nvSpPr>
        <p:spPr bwMode="auto">
          <a:xfrm>
            <a:off x="3935413" y="0"/>
            <a:ext cx="30099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51300" name="Rectangle 4"/>
          <p:cNvSpPr>
            <a:spLocks noGrp="1" noChangeArrowheads="1"/>
          </p:cNvSpPr>
          <p:nvPr>
            <p:ph type="ftr" sz="quarter" idx="2"/>
          </p:nvPr>
        </p:nvSpPr>
        <p:spPr bwMode="auto">
          <a:xfrm>
            <a:off x="0" y="8758238"/>
            <a:ext cx="30099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51301" name="Rectangle 5"/>
          <p:cNvSpPr>
            <a:spLocks noGrp="1" noChangeArrowheads="1"/>
          </p:cNvSpPr>
          <p:nvPr>
            <p:ph type="sldNum" sz="quarter" idx="3"/>
          </p:nvPr>
        </p:nvSpPr>
        <p:spPr bwMode="auto">
          <a:xfrm>
            <a:off x="3935413" y="8758238"/>
            <a:ext cx="30099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0492B0-6043-4D48-822B-EA4458420BC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lvl1pPr defTabSz="923925">
              <a:defRPr sz="1200"/>
            </a:lvl1pPr>
          </a:lstStyle>
          <a:p>
            <a:pPr>
              <a:defRPr/>
            </a:pPr>
            <a:endParaRPr lang="en-US"/>
          </a:p>
        </p:txBody>
      </p:sp>
      <p:sp>
        <p:nvSpPr>
          <p:cNvPr id="3075" name="Rectangle 3"/>
          <p:cNvSpPr>
            <a:spLocks noGrp="1" noChangeArrowheads="1"/>
          </p:cNvSpPr>
          <p:nvPr>
            <p:ph type="dt" idx="1"/>
          </p:nvPr>
        </p:nvSpPr>
        <p:spPr bwMode="auto">
          <a:xfrm>
            <a:off x="3935413" y="0"/>
            <a:ext cx="3009900" cy="460375"/>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lvl1pPr algn="r" defTabSz="923925">
              <a:defRPr sz="1200"/>
            </a:lvl1pPr>
          </a:lstStyle>
          <a:p>
            <a:pPr>
              <a:defRPr/>
            </a:pPr>
            <a:endParaRPr lang="en-US"/>
          </a:p>
        </p:txBody>
      </p:sp>
      <p:sp>
        <p:nvSpPr>
          <p:cNvPr id="177156"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5325" y="4379913"/>
            <a:ext cx="5556250" cy="4148137"/>
          </a:xfrm>
          <a:prstGeom prst="rect">
            <a:avLst/>
          </a:prstGeom>
          <a:noFill/>
          <a:ln w="9525">
            <a:noFill/>
            <a:miter lim="800000"/>
            <a:headEnd/>
            <a:tailEnd/>
          </a:ln>
          <a:effectLst/>
        </p:spPr>
        <p:txBody>
          <a:bodyPr vert="horz" wrap="square" lIns="92379" tIns="46190" rIns="92379" bIns="4619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58238"/>
            <a:ext cx="3009900" cy="460375"/>
          </a:xfrm>
          <a:prstGeom prst="rect">
            <a:avLst/>
          </a:prstGeom>
          <a:noFill/>
          <a:ln w="9525">
            <a:noFill/>
            <a:miter lim="800000"/>
            <a:headEnd/>
            <a:tailEnd/>
          </a:ln>
          <a:effectLst/>
        </p:spPr>
        <p:txBody>
          <a:bodyPr vert="horz" wrap="square" lIns="92379" tIns="46190" rIns="92379" bIns="46190" numCol="1" anchor="b" anchorCtr="0" compatLnSpc="1">
            <a:prstTxWarp prst="textNoShape">
              <a:avLst/>
            </a:prstTxWarp>
          </a:bodyPr>
          <a:lstStyle>
            <a:lvl1pPr defTabSz="923925">
              <a:defRPr sz="1200"/>
            </a:lvl1pPr>
          </a:lstStyle>
          <a:p>
            <a:pPr>
              <a:defRPr/>
            </a:pPr>
            <a:endParaRPr lang="en-US"/>
          </a:p>
        </p:txBody>
      </p:sp>
      <p:sp>
        <p:nvSpPr>
          <p:cNvPr id="3079" name="Rectangle 7"/>
          <p:cNvSpPr>
            <a:spLocks noGrp="1" noChangeArrowheads="1"/>
          </p:cNvSpPr>
          <p:nvPr>
            <p:ph type="sldNum" sz="quarter" idx="5"/>
          </p:nvPr>
        </p:nvSpPr>
        <p:spPr bwMode="auto">
          <a:xfrm>
            <a:off x="3935413" y="8758238"/>
            <a:ext cx="3009900" cy="460375"/>
          </a:xfrm>
          <a:prstGeom prst="rect">
            <a:avLst/>
          </a:prstGeom>
          <a:noFill/>
          <a:ln w="9525">
            <a:noFill/>
            <a:miter lim="800000"/>
            <a:headEnd/>
            <a:tailEnd/>
          </a:ln>
          <a:effectLst/>
        </p:spPr>
        <p:txBody>
          <a:bodyPr vert="horz" wrap="square" lIns="92379" tIns="46190" rIns="92379" bIns="46190" numCol="1" anchor="b" anchorCtr="0" compatLnSpc="1">
            <a:prstTxWarp prst="textNoShape">
              <a:avLst/>
            </a:prstTxWarp>
          </a:bodyPr>
          <a:lstStyle>
            <a:lvl1pPr algn="r" defTabSz="923925">
              <a:defRPr sz="1200"/>
            </a:lvl1pPr>
          </a:lstStyle>
          <a:p>
            <a:pPr>
              <a:defRPr/>
            </a:pPr>
            <a:fld id="{6B0AE6FC-2F75-4479-A2A0-78758731E1C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D937D77-0B2A-4F7A-900F-B9D51C9C1817}" type="slidenum">
              <a:rPr lang="en-US" smtClean="0"/>
              <a:pPr/>
              <a:t>1</a:t>
            </a:fld>
            <a:endParaRPr lang="en-US" smtClean="0"/>
          </a:p>
        </p:txBody>
      </p:sp>
      <p:sp>
        <p:nvSpPr>
          <p:cNvPr id="178179" name="Rectangle 2"/>
          <p:cNvSpPr>
            <a:spLocks noGrp="1" noRot="1" noChangeAspect="1" noChangeArrowheads="1" noTextEdit="1"/>
          </p:cNvSpPr>
          <p:nvPr>
            <p:ph type="sldImg"/>
          </p:nvPr>
        </p:nvSpPr>
        <p:spPr>
          <a:solidFill>
            <a:srgbClr val="FFFFFF"/>
          </a:solidFill>
          <a:ln/>
        </p:spPr>
      </p:sp>
      <p:sp>
        <p:nvSpPr>
          <p:cNvPr id="178180"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A0ED4B3-DDFE-4A77-8D4A-0B4BB8300059}" type="slidenum">
              <a:rPr lang="en-US" smtClean="0"/>
              <a:pPr/>
              <a:t>2</a:t>
            </a:fld>
            <a:endParaRPr lang="en-US" smtClean="0"/>
          </a:p>
        </p:txBody>
      </p:sp>
      <p:sp>
        <p:nvSpPr>
          <p:cNvPr id="179203" name="Rectangle 2"/>
          <p:cNvSpPr>
            <a:spLocks noGrp="1" noRot="1" noChangeAspect="1" noChangeArrowheads="1" noTextEdit="1"/>
          </p:cNvSpPr>
          <p:nvPr>
            <p:ph type="sldImg"/>
          </p:nvPr>
        </p:nvSpPr>
        <p:spPr>
          <a:solidFill>
            <a:srgbClr val="FFFFFF"/>
          </a:solidFill>
          <a:ln/>
        </p:spPr>
      </p:sp>
      <p:sp>
        <p:nvSpPr>
          <p:cNvPr id="179204"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99951422-7015-4ABE-B9B7-77B203C66C11}" type="slidenum">
              <a:rPr lang="en-US" smtClean="0"/>
              <a:pPr/>
              <a:t>11</a:t>
            </a:fld>
            <a:endParaRPr lang="en-US" smtClean="0"/>
          </a:p>
        </p:txBody>
      </p:sp>
      <p:sp>
        <p:nvSpPr>
          <p:cNvPr id="180227" name="Rectangle 2"/>
          <p:cNvSpPr>
            <a:spLocks noGrp="1" noRot="1" noChangeAspect="1" noChangeArrowheads="1" noTextEdit="1"/>
          </p:cNvSpPr>
          <p:nvPr>
            <p:ph type="sldImg"/>
          </p:nvPr>
        </p:nvSpPr>
        <p:spPr>
          <a:solidFill>
            <a:srgbClr val="FFFFFF"/>
          </a:solidFill>
          <a:ln/>
        </p:spPr>
      </p:sp>
      <p:sp>
        <p:nvSpPr>
          <p:cNvPr id="180228"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7AACF539-D11F-4163-8EA0-16641C59C4AE}" type="slidenum">
              <a:rPr lang="en-US" smtClean="0"/>
              <a:pPr/>
              <a:t>12</a:t>
            </a:fld>
            <a:endParaRPr lang="en-US" smtClean="0"/>
          </a:p>
        </p:txBody>
      </p:sp>
      <p:sp>
        <p:nvSpPr>
          <p:cNvPr id="181251" name="Rectangle 2"/>
          <p:cNvSpPr>
            <a:spLocks noGrp="1" noRot="1" noChangeAspect="1" noChangeArrowheads="1" noTextEdit="1"/>
          </p:cNvSpPr>
          <p:nvPr>
            <p:ph type="sldImg"/>
          </p:nvPr>
        </p:nvSpPr>
        <p:spPr>
          <a:solidFill>
            <a:srgbClr val="FFFFFF"/>
          </a:solidFill>
          <a:ln/>
        </p:spPr>
      </p:sp>
      <p:sp>
        <p:nvSpPr>
          <p:cNvPr id="181252" name="Rectangle 3"/>
          <p:cNvSpPr>
            <a:spLocks noGrp="1" noChangeArrowheads="1"/>
          </p:cNvSpPr>
          <p:nvPr>
            <p:ph type="body" idx="1"/>
          </p:nvPr>
        </p:nvSpPr>
        <p:spPr>
          <a:xfrm>
            <a:off x="925513" y="4379913"/>
            <a:ext cx="5095875" cy="4148137"/>
          </a:xfrm>
          <a:noFill/>
          <a:ln/>
        </p:spPr>
        <p:txBody>
          <a:bodyPr wrap="none" anchor="ct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A7ED86E-8CA0-43D2-9F1D-955855DB0760}"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5194A86A-45E5-46FE-96DF-74378FCCACF0}"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AC2EC44-132C-45DF-92A6-E03B8B4DB37B}"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A221FF37-6C6D-424E-850D-0FEDA48D223D}"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1F11382-23D7-4542-9DCB-5A86CAB609F3}"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AD2BAFF2-91BB-4957-886D-1B1254215B41}" type="slidenum">
              <a:rPr lang="en-US"/>
              <a:pPr>
                <a:defRPr/>
              </a:pPr>
              <a:t>‹#›</a:t>
            </a:fld>
            <a:endParaRPr 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91400" cy="411163"/>
          </a:xfr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F88C014-E558-49CB-BB40-45680692BCE4}" type="datetime1">
              <a:rPr lang="en-US"/>
              <a:pPr>
                <a:defRPr/>
              </a:pPr>
              <a:t>11/8/11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5" name="Rectangle 6"/>
          <p:cNvSpPr>
            <a:spLocks noGrp="1" noChangeArrowheads="1"/>
          </p:cNvSpPr>
          <p:nvPr>
            <p:ph type="sldNum" sz="quarter" idx="12"/>
          </p:nvPr>
        </p:nvSpPr>
        <p:spPr>
          <a:ln/>
        </p:spPr>
        <p:txBody>
          <a:bodyPr/>
          <a:lstStyle>
            <a:lvl1pPr>
              <a:defRPr/>
            </a:lvl1pPr>
          </a:lstStyle>
          <a:p>
            <a:pPr>
              <a:defRPr/>
            </a:pPr>
            <a:fld id="{F7102884-9193-43E5-972D-E21DA79EA770}"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7DD02F0-F299-4D0C-A975-CDE571F9890B}"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99B65BC7-A81C-42A6-AE01-B0215786CB9B}"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25ED165-D5A5-4856-AA3F-500EDFCD6B53}" type="datetime1">
              <a:rPr lang="en-US"/>
              <a:pPr>
                <a:defRPr/>
              </a:pPr>
              <a:t>11/8/11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6" name="Rectangle 6"/>
          <p:cNvSpPr>
            <a:spLocks noGrp="1" noChangeArrowheads="1"/>
          </p:cNvSpPr>
          <p:nvPr>
            <p:ph type="sldNum" sz="quarter" idx="12"/>
          </p:nvPr>
        </p:nvSpPr>
        <p:spPr>
          <a:ln/>
        </p:spPr>
        <p:txBody>
          <a:bodyPr/>
          <a:lstStyle>
            <a:lvl1pPr>
              <a:defRPr/>
            </a:lvl1pPr>
          </a:lstStyle>
          <a:p>
            <a:pPr>
              <a:defRPr/>
            </a:pPr>
            <a:fld id="{6C7148D0-7417-4E28-B1DC-12CDB2310061}"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F33ADDB-9941-4769-918D-B127B1457EB1}" type="datetime1">
              <a:rPr lang="en-US"/>
              <a:pPr>
                <a:defRPr/>
              </a:pPr>
              <a:t>11/8/11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2C9A024A-809F-481B-9B82-2B935580D672}"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389AB8E-11EC-4F54-9E97-193C58541674}" type="datetime1">
              <a:rPr lang="en-US"/>
              <a:pPr>
                <a:defRPr/>
              </a:pPr>
              <a:t>11/8/11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9" name="Rectangle 6"/>
          <p:cNvSpPr>
            <a:spLocks noGrp="1" noChangeArrowheads="1"/>
          </p:cNvSpPr>
          <p:nvPr>
            <p:ph type="sldNum" sz="quarter" idx="12"/>
          </p:nvPr>
        </p:nvSpPr>
        <p:spPr>
          <a:ln/>
        </p:spPr>
        <p:txBody>
          <a:bodyPr/>
          <a:lstStyle>
            <a:lvl1pPr>
              <a:defRPr/>
            </a:lvl1pPr>
          </a:lstStyle>
          <a:p>
            <a:pPr>
              <a:defRPr/>
            </a:pPr>
            <a:fld id="{7C62744C-FCBD-46C1-9796-F7052AAE1CA0}"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179D763-E9D2-4091-8CC4-12FFBC96D15A}" type="datetime1">
              <a:rPr lang="en-US"/>
              <a:pPr>
                <a:defRPr/>
              </a:pPr>
              <a:t>11/8/11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5" name="Rectangle 6"/>
          <p:cNvSpPr>
            <a:spLocks noGrp="1" noChangeArrowheads="1"/>
          </p:cNvSpPr>
          <p:nvPr>
            <p:ph type="sldNum" sz="quarter" idx="12"/>
          </p:nvPr>
        </p:nvSpPr>
        <p:spPr>
          <a:ln/>
        </p:spPr>
        <p:txBody>
          <a:bodyPr/>
          <a:lstStyle>
            <a:lvl1pPr>
              <a:defRPr/>
            </a:lvl1pPr>
          </a:lstStyle>
          <a:p>
            <a:pPr>
              <a:defRPr/>
            </a:pPr>
            <a:fld id="{B7B20363-D179-46FE-939D-199A8169CA26}"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5C5685B-5C0C-49CC-B4F4-392FF201267A}" type="datetime1">
              <a:rPr lang="en-US"/>
              <a:pPr>
                <a:defRPr/>
              </a:pPr>
              <a:t>11/8/11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4" name="Rectangle 6"/>
          <p:cNvSpPr>
            <a:spLocks noGrp="1" noChangeArrowheads="1"/>
          </p:cNvSpPr>
          <p:nvPr>
            <p:ph type="sldNum" sz="quarter" idx="12"/>
          </p:nvPr>
        </p:nvSpPr>
        <p:spPr>
          <a:ln/>
        </p:spPr>
        <p:txBody>
          <a:bodyPr/>
          <a:lstStyle>
            <a:lvl1pPr>
              <a:defRPr/>
            </a:lvl1pPr>
          </a:lstStyle>
          <a:p>
            <a:pPr>
              <a:defRPr/>
            </a:pPr>
            <a:fld id="{D20C355E-51FE-4B79-AF96-13FFB096FD67}"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B0DFA72-1427-47EB-A6DE-BD9AAC134BB2}" type="datetime1">
              <a:rPr lang="en-US"/>
              <a:pPr>
                <a:defRPr/>
              </a:pPr>
              <a:t>11/8/11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FFEF0FFC-FDFD-4491-968E-F0A39C9EB7F0}"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98E886A-1D13-4D72-91F4-D254D84B6731}" type="datetime1">
              <a:rPr lang="en-US"/>
              <a:pPr>
                <a:defRPr/>
              </a:pPr>
              <a:t>11/8/11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Trick Advanced Training</a:t>
            </a:r>
          </a:p>
        </p:txBody>
      </p:sp>
      <p:sp>
        <p:nvSpPr>
          <p:cNvPr id="7" name="Rectangle 6"/>
          <p:cNvSpPr>
            <a:spLocks noGrp="1" noChangeArrowheads="1"/>
          </p:cNvSpPr>
          <p:nvPr>
            <p:ph type="sldNum" sz="quarter" idx="12"/>
          </p:nvPr>
        </p:nvSpPr>
        <p:spPr>
          <a:ln/>
        </p:spPr>
        <p:txBody>
          <a:bodyPr/>
          <a:lstStyle>
            <a:lvl1pPr>
              <a:defRPr/>
            </a:lvl1pPr>
          </a:lstStyle>
          <a:p>
            <a:pPr>
              <a:defRPr/>
            </a:pPr>
            <a:fld id="{28164B3D-7716-4245-9CBA-4A9E101AB29A}"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52400"/>
            <a:ext cx="73914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fld id="{845F15FA-9A84-4383-8D75-F7C69AD991B5}" type="datetime1">
              <a:rPr lang="en-US"/>
              <a:pPr>
                <a:defRPr/>
              </a:pPr>
              <a:t>11/8/11</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Trick Advanced Training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CD2DD60-36EB-4990-9037-F9DC41288B2E}" type="slidenum">
              <a:rPr lang="en-US"/>
              <a:pPr>
                <a:defRPr/>
              </a:pPr>
              <a:t>‹#›</a:t>
            </a:fld>
            <a:endParaRPr lang="en-US"/>
          </a:p>
        </p:txBody>
      </p:sp>
      <p:pic>
        <p:nvPicPr>
          <p:cNvPr id="1031" name="Picture 7"/>
          <p:cNvPicPr>
            <a:picLocks noChangeAspect="1" noChangeArrowheads="1"/>
          </p:cNvPicPr>
          <p:nvPr userDrawn="1"/>
        </p:nvPicPr>
        <p:blipFill>
          <a:blip r:embed="rId14" cstate="print"/>
          <a:srcRect/>
          <a:stretch>
            <a:fillRect/>
          </a:stretch>
        </p:blipFill>
        <p:spPr bwMode="auto">
          <a:xfrm>
            <a:off x="0" y="0"/>
            <a:ext cx="892175" cy="669925"/>
          </a:xfrm>
          <a:prstGeom prst="rect">
            <a:avLst/>
          </a:prstGeom>
          <a:noFill/>
          <a:ln w="9525">
            <a:noFill/>
            <a:miter lim="800000"/>
            <a:headEnd/>
            <a:tailEnd/>
          </a:ln>
        </p:spPr>
      </p:pic>
      <p:pic>
        <p:nvPicPr>
          <p:cNvPr id="1032" name="Picture 8"/>
          <p:cNvPicPr>
            <a:picLocks noChangeAspect="1" noChangeArrowheads="1"/>
          </p:cNvPicPr>
          <p:nvPr userDrawn="1"/>
        </p:nvPicPr>
        <p:blipFill>
          <a:blip r:embed="rId15" cstate="print"/>
          <a:srcRect/>
          <a:stretch>
            <a:fillRect/>
          </a:stretch>
        </p:blipFill>
        <p:spPr bwMode="auto">
          <a:xfrm>
            <a:off x="8458200" y="50800"/>
            <a:ext cx="647700" cy="685800"/>
          </a:xfrm>
          <a:prstGeom prst="rect">
            <a:avLst/>
          </a:prstGeom>
          <a:noFill/>
          <a:ln w="9525">
            <a:noFill/>
            <a:miter lim="800000"/>
            <a:headEnd/>
            <a:tailEnd/>
          </a:ln>
        </p:spPr>
      </p:pic>
      <p:pic>
        <p:nvPicPr>
          <p:cNvPr id="1033" name="Picture 9"/>
          <p:cNvPicPr>
            <a:picLocks noChangeAspect="1" noChangeArrowheads="1"/>
          </p:cNvPicPr>
          <p:nvPr userDrawn="1"/>
        </p:nvPicPr>
        <p:blipFill>
          <a:blip r:embed="rId16" cstate="print"/>
          <a:srcRect/>
          <a:stretch>
            <a:fillRect/>
          </a:stretch>
        </p:blipFill>
        <p:spPr bwMode="auto">
          <a:xfrm>
            <a:off x="100013" y="696913"/>
            <a:ext cx="8943975" cy="238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hf hdr="0"/>
  <p:txStyles>
    <p:titleStyle>
      <a:lvl1pPr algn="ctr" rtl="0" eaLnBrk="0" fontAlgn="base" hangingPunct="0">
        <a:spcBef>
          <a:spcPct val="0"/>
        </a:spcBef>
        <a:spcAft>
          <a:spcPct val="0"/>
        </a:spcAft>
        <a:defRPr sz="2400" b="1" i="1">
          <a:solidFill>
            <a:schemeClr val="tx2"/>
          </a:solidFill>
          <a:latin typeface="+mj-lt"/>
          <a:ea typeface="+mj-ea"/>
          <a:cs typeface="+mj-cs"/>
        </a:defRPr>
      </a:lvl1pPr>
      <a:lvl2pPr algn="ctr" rtl="0" eaLnBrk="0" fontAlgn="base" hangingPunct="0">
        <a:spcBef>
          <a:spcPct val="0"/>
        </a:spcBef>
        <a:spcAft>
          <a:spcPct val="0"/>
        </a:spcAft>
        <a:defRPr sz="2400" b="1" i="1">
          <a:solidFill>
            <a:schemeClr val="tx2"/>
          </a:solidFill>
          <a:latin typeface="Arial" charset="0"/>
        </a:defRPr>
      </a:lvl2pPr>
      <a:lvl3pPr algn="ctr" rtl="0" eaLnBrk="0" fontAlgn="base" hangingPunct="0">
        <a:spcBef>
          <a:spcPct val="0"/>
        </a:spcBef>
        <a:spcAft>
          <a:spcPct val="0"/>
        </a:spcAft>
        <a:defRPr sz="2400" b="1" i="1">
          <a:solidFill>
            <a:schemeClr val="tx2"/>
          </a:solidFill>
          <a:latin typeface="Arial" charset="0"/>
        </a:defRPr>
      </a:lvl3pPr>
      <a:lvl4pPr algn="ctr" rtl="0" eaLnBrk="0" fontAlgn="base" hangingPunct="0">
        <a:spcBef>
          <a:spcPct val="0"/>
        </a:spcBef>
        <a:spcAft>
          <a:spcPct val="0"/>
        </a:spcAft>
        <a:defRPr sz="2400" b="1" i="1">
          <a:solidFill>
            <a:schemeClr val="tx2"/>
          </a:solidFill>
          <a:latin typeface="Arial" charset="0"/>
        </a:defRPr>
      </a:lvl4pPr>
      <a:lvl5pPr algn="ctr" rtl="0" eaLnBrk="0" fontAlgn="base" hangingPunct="0">
        <a:spcBef>
          <a:spcPct val="0"/>
        </a:spcBef>
        <a:spcAft>
          <a:spcPct val="0"/>
        </a:spcAft>
        <a:defRPr sz="2400" b="1" i="1">
          <a:solidFill>
            <a:schemeClr val="tx2"/>
          </a:solidFill>
          <a:latin typeface="Arial" charset="0"/>
        </a:defRPr>
      </a:lvl5pPr>
      <a:lvl6pPr marL="457200" algn="ctr" rtl="0" fontAlgn="base">
        <a:spcBef>
          <a:spcPct val="0"/>
        </a:spcBef>
        <a:spcAft>
          <a:spcPct val="0"/>
        </a:spcAft>
        <a:defRPr sz="2400" b="1" i="1">
          <a:solidFill>
            <a:schemeClr val="tx2"/>
          </a:solidFill>
          <a:latin typeface="Arial" charset="0"/>
        </a:defRPr>
      </a:lvl6pPr>
      <a:lvl7pPr marL="914400" algn="ctr" rtl="0" fontAlgn="base">
        <a:spcBef>
          <a:spcPct val="0"/>
        </a:spcBef>
        <a:spcAft>
          <a:spcPct val="0"/>
        </a:spcAft>
        <a:defRPr sz="2400" b="1" i="1">
          <a:solidFill>
            <a:schemeClr val="tx2"/>
          </a:solidFill>
          <a:latin typeface="Arial" charset="0"/>
        </a:defRPr>
      </a:lvl7pPr>
      <a:lvl8pPr marL="1371600" algn="ctr" rtl="0" fontAlgn="base">
        <a:spcBef>
          <a:spcPct val="0"/>
        </a:spcBef>
        <a:spcAft>
          <a:spcPct val="0"/>
        </a:spcAft>
        <a:defRPr sz="2400" b="1" i="1">
          <a:solidFill>
            <a:schemeClr val="tx2"/>
          </a:solidFill>
          <a:latin typeface="Arial" charset="0"/>
        </a:defRPr>
      </a:lvl8pPr>
      <a:lvl9pPr marL="1828800" algn="ctr" rtl="0" fontAlgn="base">
        <a:spcBef>
          <a:spcPct val="0"/>
        </a:spcBef>
        <a:spcAft>
          <a:spcPct val="0"/>
        </a:spcAft>
        <a:defRPr sz="2400" b="1" i="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b="1">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Date Placeholder 2"/>
          <p:cNvSpPr>
            <a:spLocks noGrp="1"/>
          </p:cNvSpPr>
          <p:nvPr>
            <p:ph type="dt" sz="quarter" idx="10"/>
          </p:nvPr>
        </p:nvSpPr>
        <p:spPr>
          <a:noFill/>
        </p:spPr>
        <p:txBody>
          <a:bodyPr/>
          <a:lstStyle/>
          <a:p>
            <a:fld id="{2621835C-2572-4070-9967-2A739361DF38}" type="datetime1">
              <a:rPr lang="en-US"/>
              <a:pPr/>
              <a:t>11/8/11</a:t>
            </a:fld>
            <a:endParaRPr lang="en-US"/>
          </a:p>
        </p:txBody>
      </p:sp>
      <p:sp>
        <p:nvSpPr>
          <p:cNvPr id="2051" name="Footer Placeholder 3"/>
          <p:cNvSpPr>
            <a:spLocks noGrp="1"/>
          </p:cNvSpPr>
          <p:nvPr>
            <p:ph type="ftr" sz="quarter" idx="11"/>
          </p:nvPr>
        </p:nvSpPr>
        <p:spPr>
          <a:noFill/>
        </p:spPr>
        <p:txBody>
          <a:bodyPr/>
          <a:lstStyle/>
          <a:p>
            <a:r>
              <a:rPr lang="en-US" smtClean="0"/>
              <a:t>Trick Advanced Training</a:t>
            </a:r>
          </a:p>
        </p:txBody>
      </p:sp>
      <p:sp>
        <p:nvSpPr>
          <p:cNvPr id="2052" name="Slide Number Placeholder 4"/>
          <p:cNvSpPr>
            <a:spLocks noGrp="1"/>
          </p:cNvSpPr>
          <p:nvPr>
            <p:ph type="sldNum" sz="quarter" idx="12"/>
          </p:nvPr>
        </p:nvSpPr>
        <p:spPr>
          <a:noFill/>
        </p:spPr>
        <p:txBody>
          <a:bodyPr/>
          <a:lstStyle/>
          <a:p>
            <a:fld id="{934F6306-B7BA-4AAF-9908-49F7F1C6CDEA}" type="slidenum">
              <a:rPr lang="en-US" smtClean="0"/>
              <a:pPr/>
              <a:t>1</a:t>
            </a:fld>
            <a:endParaRPr lang="en-US" smtClean="0"/>
          </a:p>
        </p:txBody>
      </p:sp>
      <p:sp>
        <p:nvSpPr>
          <p:cNvPr id="2053" name="Rectangle 2"/>
          <p:cNvSpPr>
            <a:spLocks noGrp="1" noChangeArrowheads="1"/>
          </p:cNvSpPr>
          <p:nvPr>
            <p:ph type="title"/>
          </p:nvPr>
        </p:nvSpPr>
        <p:spPr>
          <a:xfrm>
            <a:off x="685800" y="1524000"/>
            <a:ext cx="7772400" cy="1319213"/>
          </a:xfrm>
        </p:spPr>
        <p:txBody>
          <a:bodyPr lIns="90000" tIns="46800" rIns="90000" bIns="46800"/>
          <a:lstStyle/>
          <a:p>
            <a:pPr defTabSz="457200" eaLnBrk="1" hangingPunct="1">
              <a:lnSpc>
                <a:spcPts val="3813"/>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solidFill>
                  <a:srgbClr val="000000"/>
                </a:solidFill>
              </a:rPr>
              <a:t>Trick Simulation Environment:</a:t>
            </a:r>
            <a:br>
              <a:rPr lang="en-GB" smtClean="0">
                <a:solidFill>
                  <a:srgbClr val="000000"/>
                </a:solidFill>
              </a:rPr>
            </a:br>
            <a:r>
              <a:rPr lang="en-GB" smtClean="0">
                <a:solidFill>
                  <a:srgbClr val="000000"/>
                </a:solidFill>
              </a:rPr>
              <a:t>Advanced Topics</a:t>
            </a:r>
          </a:p>
        </p:txBody>
      </p:sp>
      <p:sp>
        <p:nvSpPr>
          <p:cNvPr id="2054" name="Rectangle 3"/>
          <p:cNvSpPr>
            <a:spLocks noGrp="1" noChangeArrowheads="1"/>
          </p:cNvSpPr>
          <p:nvPr>
            <p:ph type="subTitle" idx="4294967295"/>
          </p:nvPr>
        </p:nvSpPr>
        <p:spPr>
          <a:xfrm>
            <a:off x="1371600" y="3409950"/>
            <a:ext cx="6400800" cy="2898775"/>
          </a:xfrm>
          <a:noFill/>
        </p:spPr>
        <p:txBody>
          <a:bodyPr/>
          <a:lstStyle/>
          <a:p>
            <a:pPr marL="0" indent="0" algn="ctr" eaLnBrk="1" hangingPunct="1">
              <a:lnSpc>
                <a:spcPct val="90000"/>
              </a:lnSpc>
              <a:buFontTx/>
              <a:buNone/>
            </a:pPr>
            <a:r>
              <a:rPr lang="en-GB" sz="1800" i="1" smtClean="0"/>
              <a:t>John Penn (L-3Com/ER7)</a:t>
            </a:r>
          </a:p>
          <a:p>
            <a:pPr marL="0" indent="0" algn="ctr" eaLnBrk="1" hangingPunct="1">
              <a:lnSpc>
                <a:spcPct val="90000"/>
              </a:lnSpc>
              <a:buFontTx/>
              <a:buNone/>
            </a:pPr>
            <a:r>
              <a:rPr lang="en-GB" sz="1800" i="1" smtClean="0"/>
              <a:t>Danny Strauss (L-3Com/ER7)</a:t>
            </a:r>
          </a:p>
          <a:p>
            <a:pPr marL="0" indent="0" algn="ctr" eaLnBrk="1" hangingPunct="1">
              <a:lnSpc>
                <a:spcPct val="90000"/>
              </a:lnSpc>
              <a:buFontTx/>
              <a:buNone/>
            </a:pPr>
            <a:r>
              <a:rPr lang="en-GB" sz="1800" i="1" smtClean="0"/>
              <a:t>Alex Lin (NASA/ER7)</a:t>
            </a:r>
          </a:p>
          <a:p>
            <a:pPr marL="0" indent="0" algn="ctr" eaLnBrk="1" hangingPunct="1">
              <a:lnSpc>
                <a:spcPct val="90000"/>
              </a:lnSpc>
              <a:buFontTx/>
              <a:buNone/>
            </a:pPr>
            <a:endParaRPr lang="en-GB" sz="1800" i="1" smtClean="0"/>
          </a:p>
          <a:p>
            <a:pPr marL="0" indent="0" algn="ctr" eaLnBrk="1" hangingPunct="1">
              <a:lnSpc>
                <a:spcPct val="90000"/>
              </a:lnSpc>
              <a:buFontTx/>
              <a:buNone/>
            </a:pPr>
            <a:r>
              <a:rPr lang="en-GB" sz="1800" i="1" smtClean="0"/>
              <a:t>also authored by</a:t>
            </a:r>
          </a:p>
          <a:p>
            <a:pPr marL="0" indent="0" algn="ctr" eaLnBrk="1" hangingPunct="1">
              <a:lnSpc>
                <a:spcPct val="90000"/>
              </a:lnSpc>
              <a:buFontTx/>
              <a:buNone/>
            </a:pPr>
            <a:r>
              <a:rPr lang="en-GB" sz="1800" i="1" smtClean="0"/>
              <a:t>Scott Killingsworth (NASA/ER7)</a:t>
            </a:r>
          </a:p>
          <a:p>
            <a:pPr marL="0" indent="0" algn="ctr" eaLnBrk="1" hangingPunct="1">
              <a:lnSpc>
                <a:spcPct val="90000"/>
              </a:lnSpc>
              <a:buFontTx/>
              <a:buNone/>
            </a:pPr>
            <a:r>
              <a:rPr lang="en-GB" sz="1800" i="1" smtClean="0"/>
              <a:t>Eddie Paddock (NASA/ER7)</a:t>
            </a:r>
          </a:p>
          <a:p>
            <a:pPr marL="0" indent="0" algn="ctr" eaLnBrk="1" hangingPunct="1">
              <a:lnSpc>
                <a:spcPct val="90000"/>
              </a:lnSpc>
              <a:buFontTx/>
              <a:buNone/>
            </a:pPr>
            <a:r>
              <a:rPr lang="en-GB" sz="1800" i="1" smtClean="0"/>
              <a:t>Les Quiocho (NASA/ER7)</a:t>
            </a:r>
          </a:p>
          <a:p>
            <a:pPr marL="0" indent="0" algn="ctr" eaLnBrk="1" hangingPunct="1">
              <a:lnSpc>
                <a:spcPct val="90000"/>
              </a:lnSpc>
              <a:buFontTx/>
              <a:buNone/>
            </a:pPr>
            <a:r>
              <a:rPr lang="en-GB" sz="1800" i="1" smtClean="0"/>
              <a:t>Keith Vetter (Spoonbill Services/ER7)</a:t>
            </a:r>
          </a:p>
          <a:p>
            <a:pPr marL="0" indent="0" algn="ctr" eaLnBrk="1" hangingPunct="1">
              <a:lnSpc>
                <a:spcPct val="90000"/>
              </a:lnSpc>
              <a:buFontTx/>
              <a:buNone/>
            </a:pPr>
            <a:endParaRPr lang="en-US" sz="1800" i="1"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6F2B75A7-B179-4EFA-853A-A8B853C2EB3C}" type="datetime1">
              <a:rPr lang="en-US"/>
              <a:pPr/>
              <a:t>11/8/11</a:t>
            </a:fld>
            <a:endParaRPr lang="en-US"/>
          </a:p>
        </p:txBody>
      </p:sp>
      <p:sp>
        <p:nvSpPr>
          <p:cNvPr id="11267" name="Footer Placeholder 4"/>
          <p:cNvSpPr>
            <a:spLocks noGrp="1"/>
          </p:cNvSpPr>
          <p:nvPr>
            <p:ph type="ftr" sz="quarter" idx="11"/>
          </p:nvPr>
        </p:nvSpPr>
        <p:spPr>
          <a:noFill/>
        </p:spPr>
        <p:txBody>
          <a:bodyPr/>
          <a:lstStyle/>
          <a:p>
            <a:r>
              <a:rPr lang="en-US" smtClean="0"/>
              <a:t>Trick Advanced Training</a:t>
            </a:r>
          </a:p>
        </p:txBody>
      </p:sp>
      <p:sp>
        <p:nvSpPr>
          <p:cNvPr id="11268" name="Slide Number Placeholder 5"/>
          <p:cNvSpPr>
            <a:spLocks noGrp="1"/>
          </p:cNvSpPr>
          <p:nvPr>
            <p:ph type="sldNum" sz="quarter" idx="12"/>
          </p:nvPr>
        </p:nvSpPr>
        <p:spPr>
          <a:noFill/>
        </p:spPr>
        <p:txBody>
          <a:bodyPr/>
          <a:lstStyle/>
          <a:p>
            <a:fld id="{9975C86C-8B07-487D-9433-DC0A756B0036}" type="slidenum">
              <a:rPr lang="en-US" smtClean="0"/>
              <a:pPr/>
              <a:t>10</a:t>
            </a:fld>
            <a:endParaRPr lang="en-US" smtClean="0"/>
          </a:p>
        </p:txBody>
      </p:sp>
      <p:sp>
        <p:nvSpPr>
          <p:cNvPr id="11269" name="Rectangle 2"/>
          <p:cNvSpPr>
            <a:spLocks noGrp="1" noChangeArrowheads="1"/>
          </p:cNvSpPr>
          <p:nvPr>
            <p:ph type="title"/>
          </p:nvPr>
        </p:nvSpPr>
        <p:spPr/>
        <p:txBody>
          <a:bodyPr/>
          <a:lstStyle/>
          <a:p>
            <a:pPr eaLnBrk="1" hangingPunct="1"/>
            <a:r>
              <a:rPr lang="en-US" sz="2000" smtClean="0"/>
              <a:t>Trickcomm</a:t>
            </a:r>
          </a:p>
        </p:txBody>
      </p:sp>
      <p:sp>
        <p:nvSpPr>
          <p:cNvPr id="11270" name="Rectangle 3"/>
          <p:cNvSpPr>
            <a:spLocks noGrp="1" noChangeArrowheads="1"/>
          </p:cNvSpPr>
          <p:nvPr>
            <p:ph type="body" idx="1"/>
          </p:nvPr>
        </p:nvSpPr>
        <p:spPr/>
        <p:txBody>
          <a:bodyPr/>
          <a:lstStyle/>
          <a:p>
            <a:pPr eaLnBrk="1" hangingPunct="1"/>
            <a:r>
              <a:rPr lang="en-US" smtClean="0"/>
              <a:t>Provided Functions</a:t>
            </a:r>
          </a:p>
          <a:p>
            <a:pPr lvl="1" eaLnBrk="1" hangingPunct="1"/>
            <a:r>
              <a:rPr lang="en-US" smtClean="0"/>
              <a:t>tc_pending(TCDevice * device) ;</a:t>
            </a:r>
          </a:p>
          <a:p>
            <a:pPr lvl="2" eaLnBrk="1" hangingPunct="1"/>
            <a:r>
              <a:rPr lang="en-US" smtClean="0"/>
              <a:t>Checks to see if any data is available for reading</a:t>
            </a:r>
          </a:p>
          <a:p>
            <a:pPr lvl="1" eaLnBrk="1" hangingPunct="1"/>
            <a:r>
              <a:rPr lang="en-US" smtClean="0"/>
              <a:t>tc_isValid(TCDevice * device) ;</a:t>
            </a:r>
          </a:p>
          <a:p>
            <a:pPr lvl="2" eaLnBrk="1" hangingPunct="1"/>
            <a:r>
              <a:rPr lang="en-US" smtClean="0"/>
              <a:t>Checks to see if the socket is still connected</a:t>
            </a:r>
          </a:p>
          <a:p>
            <a:pPr lvl="1" eaLnBrk="1" hangingPunct="1"/>
            <a:r>
              <a:rPr lang="en-US" smtClean="0"/>
              <a:t>tc_error(TCDevice *device, int on_off) ;</a:t>
            </a:r>
          </a:p>
          <a:p>
            <a:pPr lvl="2" eaLnBrk="1" hangingPunct="1"/>
            <a:r>
              <a:rPr lang="en-US" smtClean="0"/>
              <a:t>Turns on/off error messages from trickcomm activity</a:t>
            </a:r>
          </a:p>
          <a:p>
            <a:pPr lvl="2" eaLnBrk="1" hangingPunct="1"/>
            <a:endParaRPr lang="en-US" smtClean="0"/>
          </a:p>
          <a:p>
            <a:pPr lvl="1" eaLnBrk="1" hangingPunct="1"/>
            <a:r>
              <a:rPr lang="en-US" smtClean="0"/>
              <a:t>tc_disconnect(TCDevice * device) ;</a:t>
            </a:r>
          </a:p>
          <a:p>
            <a:pPr lvl="2" eaLnBrk="1" hangingPunct="1"/>
            <a:r>
              <a:rPr lang="en-US" smtClean="0"/>
              <a:t>Disconnects a socket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CB558FB6-6437-48E2-9FFC-0AE7849FCADE}" type="datetime1">
              <a:rPr lang="en-US"/>
              <a:pPr/>
              <a:t>11/8/11</a:t>
            </a:fld>
            <a:endParaRPr lang="en-US"/>
          </a:p>
        </p:txBody>
      </p:sp>
      <p:sp>
        <p:nvSpPr>
          <p:cNvPr id="12291" name="Footer Placeholder 4"/>
          <p:cNvSpPr>
            <a:spLocks noGrp="1"/>
          </p:cNvSpPr>
          <p:nvPr>
            <p:ph type="ftr" sz="quarter" idx="11"/>
          </p:nvPr>
        </p:nvSpPr>
        <p:spPr>
          <a:noFill/>
        </p:spPr>
        <p:txBody>
          <a:bodyPr/>
          <a:lstStyle/>
          <a:p>
            <a:r>
              <a:rPr lang="en-US" smtClean="0"/>
              <a:t>Trick Advanced Training</a:t>
            </a:r>
          </a:p>
        </p:txBody>
      </p:sp>
      <p:sp>
        <p:nvSpPr>
          <p:cNvPr id="12292" name="Slide Number Placeholder 5"/>
          <p:cNvSpPr>
            <a:spLocks noGrp="1"/>
          </p:cNvSpPr>
          <p:nvPr>
            <p:ph type="sldNum" sz="quarter" idx="12"/>
          </p:nvPr>
        </p:nvSpPr>
        <p:spPr>
          <a:noFill/>
        </p:spPr>
        <p:txBody>
          <a:bodyPr/>
          <a:lstStyle/>
          <a:p>
            <a:fld id="{294E69A2-DD83-4686-AE10-5CA504213DFD}" type="slidenum">
              <a:rPr lang="en-US" smtClean="0"/>
              <a:pPr/>
              <a:t>11</a:t>
            </a:fld>
            <a:endParaRPr lang="en-US" smtClean="0"/>
          </a:p>
        </p:txBody>
      </p:sp>
      <p:sp>
        <p:nvSpPr>
          <p:cNvPr id="12293" name="Rectangle 2"/>
          <p:cNvSpPr>
            <a:spLocks noGrp="1" noChangeArrowheads="1"/>
          </p:cNvSpPr>
          <p:nvPr>
            <p:ph type="title"/>
          </p:nvPr>
        </p:nvSpPr>
        <p:spPr>
          <a:xfrm>
            <a:off x="1141413" y="66675"/>
            <a:ext cx="6846887" cy="554038"/>
          </a:xfrm>
        </p:spPr>
        <p:txBody>
          <a:bodyPr lIns="0" tIns="0" rIns="0" bIns="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Trick Communications</a:t>
            </a:r>
          </a:p>
        </p:txBody>
      </p:sp>
      <p:sp>
        <p:nvSpPr>
          <p:cNvPr id="12294" name="Text Box 26"/>
          <p:cNvSpPr txBox="1">
            <a:spLocks noChangeArrowheads="1"/>
          </p:cNvSpPr>
          <p:nvPr/>
        </p:nvSpPr>
        <p:spPr bwMode="auto">
          <a:xfrm>
            <a:off x="125413" y="1487488"/>
            <a:ext cx="4367212" cy="4722812"/>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Server</a:t>
            </a:r>
          </a:p>
        </p:txBody>
      </p:sp>
      <p:sp>
        <p:nvSpPr>
          <p:cNvPr id="12295" name="Rectangle 28"/>
          <p:cNvSpPr>
            <a:spLocks noChangeArrowheads="1"/>
          </p:cNvSpPr>
          <p:nvPr/>
        </p:nvSpPr>
        <p:spPr bwMode="auto">
          <a:xfrm>
            <a:off x="203200" y="1847850"/>
            <a:ext cx="4210050" cy="1196975"/>
          </a:xfrm>
          <a:prstGeom prst="rect">
            <a:avLst/>
          </a:prstGeom>
          <a:solidFill>
            <a:schemeClr val="bg1"/>
          </a:solidFill>
          <a:ln w="9525">
            <a:solidFill>
              <a:schemeClr val="tx1"/>
            </a:solidFill>
            <a:miter lim="800000"/>
            <a:headEnd/>
            <a:tailEnd/>
          </a:ln>
        </p:spPr>
        <p:txBody>
          <a:bodyPr>
            <a:spAutoFit/>
          </a:bodyPr>
          <a:lstStyle/>
          <a:p>
            <a:r>
              <a:rPr lang="en-GB" sz="1200" b="1"/>
              <a:t>Initialize Listen Device</a:t>
            </a:r>
          </a:p>
          <a:p>
            <a:r>
              <a:rPr lang="en-GB" sz="1200" b="1"/>
              <a:t>tc_init(TCDevice * listen_device) ;</a:t>
            </a:r>
            <a:br>
              <a:rPr lang="en-GB" sz="1200" b="1"/>
            </a:br>
            <a:r>
              <a:rPr lang="en-GB" sz="1200"/>
              <a:t>Server sets up a socket called a "listen device" to listen for client connections. This listen is done on a predetermined port agreed upon by server and client. Returns when a connection is ready to made on the listen device</a:t>
            </a:r>
            <a:endParaRPr lang="en-US" sz="1200" b="1"/>
          </a:p>
        </p:txBody>
      </p:sp>
      <p:sp>
        <p:nvSpPr>
          <p:cNvPr id="12296" name="Rectangle 32"/>
          <p:cNvSpPr>
            <a:spLocks noChangeArrowheads="1"/>
          </p:cNvSpPr>
          <p:nvPr/>
        </p:nvSpPr>
        <p:spPr bwMode="auto">
          <a:xfrm>
            <a:off x="203200" y="311150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Accept Client</a:t>
            </a:r>
          </a:p>
          <a:p>
            <a:r>
              <a:rPr lang="en-GB" sz="1200" b="1"/>
              <a:t>tc_accept(TCDevice *listen_dev , TCDevice *dev)</a:t>
            </a:r>
          </a:p>
          <a:p>
            <a:r>
              <a:rPr lang="en-GB" sz="1200"/>
              <a:t>Accept client on listen device socket.  Returns dev</a:t>
            </a:r>
            <a:endParaRPr lang="en-US" sz="1200" b="1"/>
          </a:p>
        </p:txBody>
      </p:sp>
      <p:sp>
        <p:nvSpPr>
          <p:cNvPr id="12297" name="Rectangle 34"/>
          <p:cNvSpPr>
            <a:spLocks noChangeArrowheads="1"/>
          </p:cNvSpPr>
          <p:nvPr/>
        </p:nvSpPr>
        <p:spPr bwMode="auto">
          <a:xfrm>
            <a:off x="2032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2298" name="Rectangle 36"/>
          <p:cNvSpPr>
            <a:spLocks noChangeArrowheads="1"/>
          </p:cNvSpPr>
          <p:nvPr/>
        </p:nvSpPr>
        <p:spPr bwMode="auto">
          <a:xfrm>
            <a:off x="2032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2299" name="Rectangle 39"/>
          <p:cNvSpPr>
            <a:spLocks noChangeArrowheads="1"/>
          </p:cNvSpPr>
          <p:nvPr/>
        </p:nvSpPr>
        <p:spPr bwMode="auto">
          <a:xfrm>
            <a:off x="2032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2300" name="Text Box 37"/>
          <p:cNvSpPr txBox="1">
            <a:spLocks noChangeArrowheads="1"/>
          </p:cNvSpPr>
          <p:nvPr/>
        </p:nvSpPr>
        <p:spPr bwMode="auto">
          <a:xfrm>
            <a:off x="4583113" y="1487488"/>
            <a:ext cx="4367212" cy="4721225"/>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Client</a:t>
            </a:r>
          </a:p>
        </p:txBody>
      </p:sp>
      <p:cxnSp>
        <p:nvCxnSpPr>
          <p:cNvPr id="12301" name="AutoShape 45"/>
          <p:cNvCxnSpPr>
            <a:cxnSpLocks noChangeShapeType="1"/>
            <a:stCxn id="12295" idx="3"/>
            <a:endCxn id="12303" idx="1"/>
          </p:cNvCxnSpPr>
          <p:nvPr/>
        </p:nvCxnSpPr>
        <p:spPr bwMode="auto">
          <a:xfrm>
            <a:off x="4413250" y="2446338"/>
            <a:ext cx="247650" cy="695325"/>
          </a:xfrm>
          <a:prstGeom prst="straightConnector1">
            <a:avLst/>
          </a:prstGeom>
          <a:noFill/>
          <a:ln w="9525">
            <a:solidFill>
              <a:schemeClr val="tx1"/>
            </a:solidFill>
            <a:round/>
            <a:headEnd/>
            <a:tailEnd type="triangle" w="med" len="med"/>
          </a:ln>
        </p:spPr>
      </p:cxnSp>
      <p:cxnSp>
        <p:nvCxnSpPr>
          <p:cNvPr id="12302" name="AutoShape 48"/>
          <p:cNvCxnSpPr>
            <a:cxnSpLocks noChangeShapeType="1"/>
            <a:stCxn id="12303" idx="1"/>
            <a:endCxn id="12296" idx="3"/>
          </p:cNvCxnSpPr>
          <p:nvPr/>
        </p:nvCxnSpPr>
        <p:spPr bwMode="auto">
          <a:xfrm flipH="1">
            <a:off x="4405313" y="3141663"/>
            <a:ext cx="255587" cy="295275"/>
          </a:xfrm>
          <a:prstGeom prst="straightConnector1">
            <a:avLst/>
          </a:prstGeom>
          <a:noFill/>
          <a:ln w="9525">
            <a:solidFill>
              <a:schemeClr val="tx1"/>
            </a:solidFill>
            <a:round/>
            <a:headEnd/>
            <a:tailEnd type="triangle" w="med" len="med"/>
          </a:ln>
        </p:spPr>
      </p:cxnSp>
      <p:sp>
        <p:nvSpPr>
          <p:cNvPr id="12303" name="Rectangle 31"/>
          <p:cNvSpPr>
            <a:spLocks noChangeArrowheads="1"/>
          </p:cNvSpPr>
          <p:nvPr/>
        </p:nvSpPr>
        <p:spPr bwMode="auto">
          <a:xfrm>
            <a:off x="4660900" y="2725738"/>
            <a:ext cx="4210050" cy="831850"/>
          </a:xfrm>
          <a:prstGeom prst="rect">
            <a:avLst/>
          </a:prstGeom>
          <a:solidFill>
            <a:schemeClr val="bg1"/>
          </a:solidFill>
          <a:ln w="9525">
            <a:solidFill>
              <a:schemeClr val="tx1"/>
            </a:solidFill>
            <a:miter lim="800000"/>
            <a:headEnd/>
            <a:tailEnd/>
          </a:ln>
        </p:spPr>
        <p:txBody>
          <a:bodyPr>
            <a:spAutoFit/>
          </a:bodyPr>
          <a:lstStyle/>
          <a:p>
            <a:r>
              <a:rPr lang="en-GB" sz="1200" b="1"/>
              <a:t>Connect To Server</a:t>
            </a:r>
          </a:p>
          <a:p>
            <a:r>
              <a:rPr lang="en-GB" sz="1200" b="1"/>
              <a:t>tc_connect(TCDevice *)</a:t>
            </a:r>
          </a:p>
          <a:p>
            <a:r>
              <a:rPr lang="en-GB" sz="1200"/>
              <a:t>Client connects to server over socket. Connection is done over predetermined port.</a:t>
            </a:r>
            <a:endParaRPr lang="en-US" sz="1200"/>
          </a:p>
        </p:txBody>
      </p:sp>
      <p:sp>
        <p:nvSpPr>
          <p:cNvPr id="12304" name="Rectangle 38"/>
          <p:cNvSpPr>
            <a:spLocks noChangeArrowheads="1"/>
          </p:cNvSpPr>
          <p:nvPr/>
        </p:nvSpPr>
        <p:spPr bwMode="auto">
          <a:xfrm>
            <a:off x="46609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2305" name="Rectangle 41"/>
          <p:cNvSpPr>
            <a:spLocks noChangeArrowheads="1"/>
          </p:cNvSpPr>
          <p:nvPr/>
        </p:nvSpPr>
        <p:spPr bwMode="auto">
          <a:xfrm>
            <a:off x="46609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2306" name="Rectangle 58"/>
          <p:cNvSpPr>
            <a:spLocks noChangeArrowheads="1"/>
          </p:cNvSpPr>
          <p:nvPr/>
        </p:nvSpPr>
        <p:spPr bwMode="auto">
          <a:xfrm>
            <a:off x="46609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2307" name="Text Box 61"/>
          <p:cNvSpPr txBox="1">
            <a:spLocks noChangeArrowheads="1"/>
          </p:cNvSpPr>
          <p:nvPr/>
        </p:nvSpPr>
        <p:spPr bwMode="auto">
          <a:xfrm>
            <a:off x="2308225" y="985838"/>
            <a:ext cx="4529138" cy="366712"/>
          </a:xfrm>
          <a:prstGeom prst="rect">
            <a:avLst/>
          </a:prstGeom>
          <a:noFill/>
          <a:ln w="9525">
            <a:noFill/>
            <a:miter lim="800000"/>
            <a:headEnd/>
            <a:tailEnd/>
          </a:ln>
        </p:spPr>
        <p:txBody>
          <a:bodyPr wrap="none">
            <a:spAutoFit/>
          </a:bodyPr>
          <a:lstStyle/>
          <a:p>
            <a:r>
              <a:rPr lang="en-US" b="1"/>
              <a:t>Server/Client Communication Sequence</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1185B984-6141-4E15-8A62-D6FDFF7607A8}" type="datetime1">
              <a:rPr lang="en-US"/>
              <a:pPr/>
              <a:t>11/8/11</a:t>
            </a:fld>
            <a:endParaRPr lang="en-US"/>
          </a:p>
        </p:txBody>
      </p:sp>
      <p:sp>
        <p:nvSpPr>
          <p:cNvPr id="13315" name="Footer Placeholder 4"/>
          <p:cNvSpPr>
            <a:spLocks noGrp="1"/>
          </p:cNvSpPr>
          <p:nvPr>
            <p:ph type="ftr" sz="quarter" idx="11"/>
          </p:nvPr>
        </p:nvSpPr>
        <p:spPr>
          <a:noFill/>
        </p:spPr>
        <p:txBody>
          <a:bodyPr/>
          <a:lstStyle/>
          <a:p>
            <a:r>
              <a:rPr lang="en-US" smtClean="0"/>
              <a:t>Trick Advanced Training</a:t>
            </a:r>
          </a:p>
        </p:txBody>
      </p:sp>
      <p:sp>
        <p:nvSpPr>
          <p:cNvPr id="13316" name="Slide Number Placeholder 5"/>
          <p:cNvSpPr>
            <a:spLocks noGrp="1"/>
          </p:cNvSpPr>
          <p:nvPr>
            <p:ph type="sldNum" sz="quarter" idx="12"/>
          </p:nvPr>
        </p:nvSpPr>
        <p:spPr>
          <a:noFill/>
        </p:spPr>
        <p:txBody>
          <a:bodyPr/>
          <a:lstStyle/>
          <a:p>
            <a:fld id="{1E0F25B5-9CC6-475D-BD16-F8753A68B367}" type="slidenum">
              <a:rPr lang="en-US" smtClean="0"/>
              <a:pPr/>
              <a:t>12</a:t>
            </a:fld>
            <a:endParaRPr lang="en-US" smtClean="0"/>
          </a:p>
        </p:txBody>
      </p:sp>
      <p:sp>
        <p:nvSpPr>
          <p:cNvPr id="13317" name="Rectangle 2"/>
          <p:cNvSpPr>
            <a:spLocks noGrp="1" noChangeArrowheads="1"/>
          </p:cNvSpPr>
          <p:nvPr>
            <p:ph type="title"/>
          </p:nvPr>
        </p:nvSpPr>
        <p:spPr>
          <a:xfrm>
            <a:off x="1141413" y="66675"/>
            <a:ext cx="6846887" cy="554038"/>
          </a:xfrm>
        </p:spPr>
        <p:txBody>
          <a:bodyPr lIns="0" tIns="0" rIns="0" bIns="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Trick Communications</a:t>
            </a:r>
          </a:p>
        </p:txBody>
      </p:sp>
      <p:sp>
        <p:nvSpPr>
          <p:cNvPr id="13318" name="Text Box 3"/>
          <p:cNvSpPr txBox="1">
            <a:spLocks noChangeArrowheads="1"/>
          </p:cNvSpPr>
          <p:nvPr/>
        </p:nvSpPr>
        <p:spPr bwMode="auto">
          <a:xfrm>
            <a:off x="125413" y="1487488"/>
            <a:ext cx="4367212" cy="4722812"/>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Server</a:t>
            </a:r>
          </a:p>
        </p:txBody>
      </p:sp>
      <p:sp>
        <p:nvSpPr>
          <p:cNvPr id="13319" name="Rectangle 4"/>
          <p:cNvSpPr>
            <a:spLocks noChangeArrowheads="1"/>
          </p:cNvSpPr>
          <p:nvPr/>
        </p:nvSpPr>
        <p:spPr bwMode="auto">
          <a:xfrm>
            <a:off x="203200" y="1847850"/>
            <a:ext cx="4210050" cy="831850"/>
          </a:xfrm>
          <a:prstGeom prst="rect">
            <a:avLst/>
          </a:prstGeom>
          <a:solidFill>
            <a:schemeClr val="bg1"/>
          </a:solidFill>
          <a:ln w="9525">
            <a:solidFill>
              <a:schemeClr val="tx1"/>
            </a:solidFill>
            <a:miter lim="800000"/>
            <a:headEnd/>
            <a:tailEnd/>
          </a:ln>
        </p:spPr>
        <p:txBody>
          <a:bodyPr>
            <a:spAutoFit/>
          </a:bodyPr>
          <a:lstStyle/>
          <a:p>
            <a:r>
              <a:rPr lang="en-GB" sz="1200" b="1"/>
              <a:t>Connect to other side</a:t>
            </a:r>
          </a:p>
          <a:p>
            <a:r>
              <a:rPr lang="en-GB" sz="1200" b="1"/>
              <a:t>tc_multiconnect(TCDevice *, char *t1, char *t2…) ;</a:t>
            </a:r>
            <a:br>
              <a:rPr lang="en-GB" sz="1200" b="1"/>
            </a:br>
            <a:r>
              <a:rPr lang="en-GB" sz="1200"/>
              <a:t>Finds other machine/port number</a:t>
            </a:r>
            <a:r>
              <a:rPr lang="en-US" sz="1200" b="1"/>
              <a:t>.  </a:t>
            </a:r>
            <a:r>
              <a:rPr lang="en-GB" sz="1200"/>
              <a:t>Determines who is server/client.  Connects and returns device</a:t>
            </a:r>
            <a:endParaRPr lang="en-US" sz="1200"/>
          </a:p>
        </p:txBody>
      </p:sp>
      <p:sp>
        <p:nvSpPr>
          <p:cNvPr id="13320" name="Rectangle 6"/>
          <p:cNvSpPr>
            <a:spLocks noChangeArrowheads="1"/>
          </p:cNvSpPr>
          <p:nvPr/>
        </p:nvSpPr>
        <p:spPr bwMode="auto">
          <a:xfrm>
            <a:off x="2032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3321" name="Rectangle 7"/>
          <p:cNvSpPr>
            <a:spLocks noChangeArrowheads="1"/>
          </p:cNvSpPr>
          <p:nvPr/>
        </p:nvSpPr>
        <p:spPr bwMode="auto">
          <a:xfrm>
            <a:off x="2032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3322" name="Rectangle 8"/>
          <p:cNvSpPr>
            <a:spLocks noChangeArrowheads="1"/>
          </p:cNvSpPr>
          <p:nvPr/>
        </p:nvSpPr>
        <p:spPr bwMode="auto">
          <a:xfrm>
            <a:off x="2032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3323" name="Text Box 9"/>
          <p:cNvSpPr txBox="1">
            <a:spLocks noChangeArrowheads="1"/>
          </p:cNvSpPr>
          <p:nvPr/>
        </p:nvSpPr>
        <p:spPr bwMode="auto">
          <a:xfrm>
            <a:off x="4583113" y="1487488"/>
            <a:ext cx="4367212" cy="4721225"/>
          </a:xfrm>
          <a:prstGeom prst="rect">
            <a:avLst/>
          </a:prstGeom>
          <a:solidFill>
            <a:schemeClr val="accent1"/>
          </a:solidFill>
          <a:ln w="9525">
            <a:solidFill>
              <a:srgbClr val="000000"/>
            </a:solidFill>
            <a:miter lim="800000"/>
            <a:headEnd/>
            <a:tailEnd/>
          </a:ln>
        </p:spPr>
        <p:txBody>
          <a:bodyPr lIns="90000" tIns="46800" rIns="90000" bIns="46800"/>
          <a:lstStyle/>
          <a:p>
            <a:pPr marL="341313" indent="-341313" algn="ctr">
              <a:lnSpc>
                <a:spcPct val="101000"/>
              </a:lnSpc>
              <a:spcBef>
                <a:spcPts val="500"/>
              </a:spcBef>
              <a:buClr>
                <a:srgbClr val="000000"/>
              </a:buClr>
              <a:buSzPct val="45000"/>
              <a:buFont typeface="StarSymbo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t>Client</a:t>
            </a:r>
          </a:p>
        </p:txBody>
      </p:sp>
      <p:cxnSp>
        <p:nvCxnSpPr>
          <p:cNvPr id="13324" name="AutoShape 10"/>
          <p:cNvCxnSpPr>
            <a:cxnSpLocks noChangeShapeType="1"/>
            <a:stCxn id="13319" idx="3"/>
            <a:endCxn id="13329" idx="1"/>
          </p:cNvCxnSpPr>
          <p:nvPr/>
        </p:nvCxnSpPr>
        <p:spPr bwMode="auto">
          <a:xfrm>
            <a:off x="4413250" y="2263775"/>
            <a:ext cx="222250" cy="3175"/>
          </a:xfrm>
          <a:prstGeom prst="straightConnector1">
            <a:avLst/>
          </a:prstGeom>
          <a:noFill/>
          <a:ln w="9525">
            <a:solidFill>
              <a:schemeClr val="tx1"/>
            </a:solidFill>
            <a:round/>
            <a:headEnd type="triangle" w="med" len="med"/>
            <a:tailEnd type="triangle" w="med" len="med"/>
          </a:ln>
        </p:spPr>
      </p:cxnSp>
      <p:sp>
        <p:nvSpPr>
          <p:cNvPr id="13325" name="Rectangle 13"/>
          <p:cNvSpPr>
            <a:spLocks noChangeArrowheads="1"/>
          </p:cNvSpPr>
          <p:nvPr/>
        </p:nvSpPr>
        <p:spPr bwMode="auto">
          <a:xfrm>
            <a:off x="4660900" y="3829050"/>
            <a:ext cx="4202113" cy="649288"/>
          </a:xfrm>
          <a:prstGeom prst="rect">
            <a:avLst/>
          </a:prstGeom>
          <a:solidFill>
            <a:schemeClr val="bg1"/>
          </a:solidFill>
          <a:ln w="9525">
            <a:solidFill>
              <a:schemeClr val="tx1"/>
            </a:solidFill>
            <a:miter lim="800000"/>
            <a:headEnd/>
            <a:tailEnd/>
          </a:ln>
        </p:spPr>
        <p:txBody>
          <a:bodyPr>
            <a:spAutoFit/>
          </a:bodyPr>
          <a:lstStyle/>
          <a:p>
            <a:r>
              <a:rPr lang="en-GB" sz="1200" b="1"/>
              <a:t>Setup Blocking</a:t>
            </a:r>
          </a:p>
          <a:p>
            <a:r>
              <a:rPr lang="en-GB" sz="1200" b="1"/>
              <a:t>tc_blockio(TCDevice *dev, TCCommBlocking block);</a:t>
            </a:r>
          </a:p>
          <a:p>
            <a:r>
              <a:rPr lang="en-US" sz="1200"/>
              <a:t>Set the socket to blocking/timed/non blocking/all or nothing</a:t>
            </a:r>
          </a:p>
        </p:txBody>
      </p:sp>
      <p:sp>
        <p:nvSpPr>
          <p:cNvPr id="13326" name="Rectangle 14"/>
          <p:cNvSpPr>
            <a:spLocks noChangeArrowheads="1"/>
          </p:cNvSpPr>
          <p:nvPr/>
        </p:nvSpPr>
        <p:spPr bwMode="auto">
          <a:xfrm>
            <a:off x="4660900" y="5445125"/>
            <a:ext cx="4202113" cy="649288"/>
          </a:xfrm>
          <a:prstGeom prst="rect">
            <a:avLst/>
          </a:prstGeom>
          <a:solidFill>
            <a:schemeClr val="bg1"/>
          </a:solidFill>
          <a:ln w="9525">
            <a:solidFill>
              <a:schemeClr val="tx1"/>
            </a:solidFill>
            <a:miter lim="800000"/>
            <a:headEnd/>
            <a:tailEnd/>
          </a:ln>
        </p:spPr>
        <p:txBody>
          <a:bodyPr>
            <a:spAutoFit/>
          </a:bodyPr>
          <a:lstStyle/>
          <a:p>
            <a:r>
              <a:rPr lang="en-GB" sz="1200" b="1"/>
              <a:t>Close Conection</a:t>
            </a:r>
          </a:p>
          <a:p>
            <a:r>
              <a:rPr lang="en-GB" sz="1200" b="1"/>
              <a:t>tc_disconnect(TCDevice *dev);</a:t>
            </a:r>
          </a:p>
          <a:p>
            <a:r>
              <a:rPr lang="en-US" sz="1200"/>
              <a:t>Shutdown the socket </a:t>
            </a:r>
          </a:p>
        </p:txBody>
      </p:sp>
      <p:sp>
        <p:nvSpPr>
          <p:cNvPr id="13327" name="Rectangle 15"/>
          <p:cNvSpPr>
            <a:spLocks noChangeArrowheads="1"/>
          </p:cNvSpPr>
          <p:nvPr/>
        </p:nvSpPr>
        <p:spPr bwMode="auto">
          <a:xfrm>
            <a:off x="4660900" y="4545013"/>
            <a:ext cx="4202113" cy="831850"/>
          </a:xfrm>
          <a:prstGeom prst="rect">
            <a:avLst/>
          </a:prstGeom>
          <a:solidFill>
            <a:schemeClr val="bg1"/>
          </a:solidFill>
          <a:ln w="9525">
            <a:solidFill>
              <a:schemeClr val="tx1"/>
            </a:solidFill>
            <a:miter lim="800000"/>
            <a:headEnd/>
            <a:tailEnd/>
          </a:ln>
        </p:spPr>
        <p:txBody>
          <a:bodyPr>
            <a:spAutoFit/>
          </a:bodyPr>
          <a:lstStyle/>
          <a:p>
            <a:r>
              <a:rPr lang="en-GB" sz="1200" b="1"/>
              <a:t>Read and Write</a:t>
            </a:r>
          </a:p>
          <a:p>
            <a:r>
              <a:rPr lang="en-GB" sz="1200" b="1"/>
              <a:t>tc_read(TCDevice *dev, char *buffer, int size);</a:t>
            </a:r>
          </a:p>
          <a:p>
            <a:r>
              <a:rPr lang="en-GB" sz="1200" b="1"/>
              <a:t>tc_write(TCDevice *dev, char *buffer, int size) ;</a:t>
            </a:r>
          </a:p>
          <a:p>
            <a:r>
              <a:rPr lang="en-US" sz="1200"/>
              <a:t>Send and receive data </a:t>
            </a:r>
          </a:p>
        </p:txBody>
      </p:sp>
      <p:sp>
        <p:nvSpPr>
          <p:cNvPr id="13328" name="Text Box 16"/>
          <p:cNvSpPr txBox="1">
            <a:spLocks noChangeArrowheads="1"/>
          </p:cNvSpPr>
          <p:nvPr/>
        </p:nvSpPr>
        <p:spPr bwMode="auto">
          <a:xfrm>
            <a:off x="1876425" y="985838"/>
            <a:ext cx="5391150" cy="366712"/>
          </a:xfrm>
          <a:prstGeom prst="rect">
            <a:avLst/>
          </a:prstGeom>
          <a:noFill/>
          <a:ln w="9525">
            <a:noFill/>
            <a:miter lim="800000"/>
            <a:headEnd/>
            <a:tailEnd/>
          </a:ln>
        </p:spPr>
        <p:txBody>
          <a:bodyPr wrap="none">
            <a:spAutoFit/>
          </a:bodyPr>
          <a:lstStyle/>
          <a:p>
            <a:r>
              <a:rPr lang="en-US" b="1"/>
              <a:t>Communication Sequence with tc_multiconnect</a:t>
            </a:r>
          </a:p>
        </p:txBody>
      </p:sp>
      <p:sp>
        <p:nvSpPr>
          <p:cNvPr id="13329" name="Rectangle 17"/>
          <p:cNvSpPr>
            <a:spLocks noChangeArrowheads="1"/>
          </p:cNvSpPr>
          <p:nvPr/>
        </p:nvSpPr>
        <p:spPr bwMode="auto">
          <a:xfrm>
            <a:off x="4635500" y="1851025"/>
            <a:ext cx="4210050" cy="831850"/>
          </a:xfrm>
          <a:prstGeom prst="rect">
            <a:avLst/>
          </a:prstGeom>
          <a:solidFill>
            <a:schemeClr val="bg1"/>
          </a:solidFill>
          <a:ln w="9525">
            <a:solidFill>
              <a:schemeClr val="tx1"/>
            </a:solidFill>
            <a:miter lim="800000"/>
            <a:headEnd/>
            <a:tailEnd/>
          </a:ln>
        </p:spPr>
        <p:txBody>
          <a:bodyPr>
            <a:spAutoFit/>
          </a:bodyPr>
          <a:lstStyle/>
          <a:p>
            <a:r>
              <a:rPr lang="en-GB" sz="1200" b="1"/>
              <a:t>Connect to other side</a:t>
            </a:r>
          </a:p>
          <a:p>
            <a:r>
              <a:rPr lang="en-GB" sz="1200" b="1"/>
              <a:t>tc_multiconnect(TCDevice *, char *t1, char *t2…) ;</a:t>
            </a:r>
            <a:br>
              <a:rPr lang="en-GB" sz="1200" b="1"/>
            </a:br>
            <a:r>
              <a:rPr lang="en-GB" sz="1200"/>
              <a:t>Finds other machine/port number</a:t>
            </a:r>
            <a:r>
              <a:rPr lang="en-US" sz="1200" b="1"/>
              <a:t>.  </a:t>
            </a:r>
            <a:r>
              <a:rPr lang="en-GB" sz="1200"/>
              <a:t>Determines who is server/client.  Connects and returns device</a:t>
            </a:r>
            <a:endParaRPr lang="en-US" sz="120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9C35C216-656B-4BD0-9B3B-4933F4C2A985}" type="datetime1">
              <a:rPr lang="en-US"/>
              <a:pPr/>
              <a:t>11/8/11</a:t>
            </a:fld>
            <a:endParaRPr lang="en-US"/>
          </a:p>
        </p:txBody>
      </p:sp>
      <p:sp>
        <p:nvSpPr>
          <p:cNvPr id="14339" name="Footer Placeholder 4"/>
          <p:cNvSpPr>
            <a:spLocks noGrp="1"/>
          </p:cNvSpPr>
          <p:nvPr>
            <p:ph type="ftr" sz="quarter" idx="11"/>
          </p:nvPr>
        </p:nvSpPr>
        <p:spPr>
          <a:noFill/>
        </p:spPr>
        <p:txBody>
          <a:bodyPr/>
          <a:lstStyle/>
          <a:p>
            <a:r>
              <a:rPr lang="en-US" smtClean="0"/>
              <a:t>Trick Advanced Training</a:t>
            </a:r>
          </a:p>
        </p:txBody>
      </p:sp>
      <p:sp>
        <p:nvSpPr>
          <p:cNvPr id="14340" name="Slide Number Placeholder 5"/>
          <p:cNvSpPr>
            <a:spLocks noGrp="1"/>
          </p:cNvSpPr>
          <p:nvPr>
            <p:ph type="sldNum" sz="quarter" idx="12"/>
          </p:nvPr>
        </p:nvSpPr>
        <p:spPr>
          <a:noFill/>
        </p:spPr>
        <p:txBody>
          <a:bodyPr/>
          <a:lstStyle/>
          <a:p>
            <a:fld id="{B6F2D0CC-C11D-4621-8449-BD40F17683FF}" type="slidenum">
              <a:rPr lang="en-US" smtClean="0"/>
              <a:pPr/>
              <a:t>13</a:t>
            </a:fld>
            <a:endParaRPr lang="en-US" smtClean="0"/>
          </a:p>
        </p:txBody>
      </p:sp>
      <p:sp>
        <p:nvSpPr>
          <p:cNvPr id="14341" name="Rectangle 2"/>
          <p:cNvSpPr>
            <a:spLocks noGrp="1" noChangeArrowheads="1"/>
          </p:cNvSpPr>
          <p:nvPr>
            <p:ph type="title"/>
          </p:nvPr>
        </p:nvSpPr>
        <p:spPr/>
        <p:txBody>
          <a:bodyPr/>
          <a:lstStyle/>
          <a:p>
            <a:pPr eaLnBrk="1" hangingPunct="1"/>
            <a:r>
              <a:rPr lang="en-US" sz="2000" smtClean="0"/>
              <a:t>Variable Server</a:t>
            </a:r>
          </a:p>
        </p:txBody>
      </p:sp>
      <p:sp>
        <p:nvSpPr>
          <p:cNvPr id="7" name="Rectangle 3"/>
          <p:cNvSpPr txBox="1">
            <a:spLocks noChangeArrowheads="1"/>
          </p:cNvSpPr>
          <p:nvPr/>
        </p:nvSpPr>
        <p:spPr bwMode="auto">
          <a:xfrm>
            <a:off x="278171" y="1205136"/>
            <a:ext cx="8650287"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What is the variable server?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The variable server is a TCP/IP server (using </a:t>
            </a:r>
            <a:r>
              <a:rPr kumimoji="0" lang="en-US" sz="1800" b="1" i="0" u="none" strike="noStrike" kern="0" cap="none" spc="0" normalizeH="0" baseline="0" noProof="0" dirty="0" err="1" smtClean="0">
                <a:ln>
                  <a:noFill/>
                </a:ln>
                <a:solidFill>
                  <a:schemeClr val="tx1"/>
                </a:solidFill>
                <a:effectLst/>
                <a:uLnTx/>
                <a:uFillTx/>
                <a:latin typeface="+mn-lt"/>
              </a:rPr>
              <a:t>Trickcomm</a:t>
            </a:r>
            <a:r>
              <a:rPr kumimoji="0" lang="en-US" sz="1800" b="1" i="0" u="none" strike="noStrike" kern="0" cap="none" spc="0" normalizeH="0" baseline="0" noProof="0" dirty="0" smtClean="0">
                <a:ln>
                  <a:noFill/>
                </a:ln>
                <a:solidFill>
                  <a:schemeClr val="tx1"/>
                </a:solidFill>
                <a:effectLst/>
                <a:uLnTx/>
                <a:uFillTx/>
                <a:latin typeface="+mn-lt"/>
              </a:rPr>
              <a:t>) which runs in an asynchronous simulation thread.  Clients may connect to the server and set/get simulation parameters.</a:t>
            </a:r>
            <a:br>
              <a:rPr kumimoji="0" lang="en-US" sz="1800" b="1" i="0" u="none" strike="noStrike" kern="0" cap="none" spc="0" normalizeH="0" baseline="0" noProof="0" dirty="0" smtClean="0">
                <a:ln>
                  <a:noFill/>
                </a:ln>
                <a:solidFill>
                  <a:schemeClr val="tx1"/>
                </a:solidFill>
                <a:effectLst/>
                <a:uLnTx/>
                <a:uFillTx/>
                <a:latin typeface="+mn-lt"/>
              </a:rPr>
            </a:br>
            <a:endParaRPr kumimoji="0" lang="en-US" sz="1800" b="1"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Why use it?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Nice for interactive GUIs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Simple asynchronous way to drive the simulation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Simple interface for probing states for graphics displays or strip charts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Useful for crew training when an instructor needs to introduce a specific scenario on-the-fly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Useful for debugging</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065093" y="2777907"/>
            <a:ext cx="5766225" cy="338554"/>
          </a:xfrm>
          <a:prstGeom prst="rect">
            <a:avLst/>
          </a:prstGeom>
          <a:solidFill>
            <a:schemeClr val="accent1"/>
          </a:solidFill>
          <a:ln w="9525">
            <a:solidFill>
              <a:schemeClr val="tx1"/>
            </a:solidFill>
            <a:miter lim="800000"/>
            <a:headEnd/>
            <a:tailEnd/>
          </a:ln>
        </p:spPr>
        <p:txBody>
          <a:bodyPr wrap="square">
            <a:spAutoFit/>
          </a:bodyPr>
          <a:lstStyle/>
          <a:p>
            <a:endParaRPr lang="en-GB" sz="1600" b="1" dirty="0">
              <a:latin typeface="Courier New" pitchFamily="49" charset="0"/>
            </a:endParaRPr>
          </a:p>
        </p:txBody>
      </p:sp>
      <p:sp>
        <p:nvSpPr>
          <p:cNvPr id="15362" name="Date Placeholder 3"/>
          <p:cNvSpPr>
            <a:spLocks noGrp="1"/>
          </p:cNvSpPr>
          <p:nvPr>
            <p:ph type="dt" sz="quarter" idx="10"/>
          </p:nvPr>
        </p:nvSpPr>
        <p:spPr>
          <a:noFill/>
        </p:spPr>
        <p:txBody>
          <a:bodyPr/>
          <a:lstStyle/>
          <a:p>
            <a:fld id="{BECBD7BA-0C29-44FA-A193-A7758C933300}" type="datetime1">
              <a:rPr lang="en-US"/>
              <a:pPr/>
              <a:t>11/8/11</a:t>
            </a:fld>
            <a:endParaRPr lang="en-US"/>
          </a:p>
        </p:txBody>
      </p:sp>
      <p:sp>
        <p:nvSpPr>
          <p:cNvPr id="15363" name="Footer Placeholder 4"/>
          <p:cNvSpPr>
            <a:spLocks noGrp="1"/>
          </p:cNvSpPr>
          <p:nvPr>
            <p:ph type="ftr" sz="quarter" idx="11"/>
          </p:nvPr>
        </p:nvSpPr>
        <p:spPr>
          <a:noFill/>
        </p:spPr>
        <p:txBody>
          <a:bodyPr/>
          <a:lstStyle/>
          <a:p>
            <a:r>
              <a:rPr lang="en-US" smtClean="0"/>
              <a:t>Trick Advanced Training</a:t>
            </a:r>
          </a:p>
        </p:txBody>
      </p:sp>
      <p:sp>
        <p:nvSpPr>
          <p:cNvPr id="15364" name="Slide Number Placeholder 5"/>
          <p:cNvSpPr>
            <a:spLocks noGrp="1"/>
          </p:cNvSpPr>
          <p:nvPr>
            <p:ph type="sldNum" sz="quarter" idx="12"/>
          </p:nvPr>
        </p:nvSpPr>
        <p:spPr>
          <a:noFill/>
        </p:spPr>
        <p:txBody>
          <a:bodyPr/>
          <a:lstStyle/>
          <a:p>
            <a:fld id="{D4AA3DA0-DE24-4444-BEED-2ED120BBF390}" type="slidenum">
              <a:rPr lang="en-US" smtClean="0"/>
              <a:pPr/>
              <a:t>14</a:t>
            </a:fld>
            <a:endParaRPr lang="en-US" smtClean="0"/>
          </a:p>
        </p:txBody>
      </p:sp>
      <p:sp>
        <p:nvSpPr>
          <p:cNvPr id="15365"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Where to connect?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dirty="0" smtClean="0">
                <a:ln>
                  <a:noFill/>
                </a:ln>
                <a:solidFill>
                  <a:schemeClr val="tx1"/>
                </a:solidFill>
                <a:effectLst/>
                <a:uLnTx/>
                <a:uFillTx/>
                <a:latin typeface="+mn-lt"/>
              </a:rPr>
              <a:t>Client needs to know the hostname and port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As of 10.5, </a:t>
            </a:r>
            <a:r>
              <a:rPr lang="en-US" kern="0" dirty="0" smtClean="0">
                <a:latin typeface="+mn-lt"/>
              </a:rPr>
              <a:t>a random </a:t>
            </a:r>
            <a:r>
              <a:rPr kumimoji="0" lang="en-US" sz="1800" b="0" i="0" u="none" strike="noStrike" kern="0" cap="none" spc="0" normalizeH="0" baseline="0" noProof="0" dirty="0" smtClean="0">
                <a:ln>
                  <a:noFill/>
                </a:ln>
                <a:solidFill>
                  <a:schemeClr val="tx1"/>
                </a:solidFill>
                <a:effectLst/>
                <a:uLnTx/>
                <a:uFillTx/>
                <a:latin typeface="+mn-lt"/>
              </a:rPr>
              <a:t>port number is chosen by the operating system when the simulation</a:t>
            </a:r>
            <a:r>
              <a:rPr kumimoji="0" lang="en-US" sz="1800" b="0" i="0" u="none" strike="noStrike" kern="0" cap="none" spc="0" normalizeH="0" noProof="0" dirty="0" smtClean="0">
                <a:ln>
                  <a:noFill/>
                </a:ln>
                <a:solidFill>
                  <a:schemeClr val="tx1"/>
                </a:solidFill>
                <a:effectLst/>
                <a:uLnTx/>
                <a:uFillTx/>
                <a:latin typeface="+mn-lt"/>
              </a:rPr>
              <a:t> is </a:t>
            </a:r>
            <a:r>
              <a:rPr lang="en-US" kern="0" dirty="0" smtClean="0">
                <a:latin typeface="+mn-lt"/>
              </a:rPr>
              <a:t>starting.</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The</a:t>
            </a:r>
            <a:r>
              <a:rPr kumimoji="0" lang="en-US" sz="1800" b="0" i="0" u="none" strike="noStrike" kern="0" cap="none" spc="0" normalizeH="0" noProof="0" dirty="0" smtClean="0">
                <a:ln>
                  <a:noFill/>
                </a:ln>
                <a:solidFill>
                  <a:schemeClr val="tx1"/>
                </a:solidFill>
                <a:effectLst/>
                <a:uLnTx/>
                <a:uFillTx/>
                <a:latin typeface="+mn-lt"/>
              </a:rPr>
              <a:t> </a:t>
            </a:r>
            <a:r>
              <a:rPr lang="en-US" kern="0" dirty="0" smtClean="0">
                <a:latin typeface="+mn-lt"/>
              </a:rPr>
              <a:t>port number may be overridden in the input file.</a:t>
            </a:r>
          </a:p>
          <a:p>
            <a:pPr marL="1600200" lvl="3" indent="-228600">
              <a:spcBef>
                <a:spcPct val="20000"/>
              </a:spcBef>
              <a:buFontTx/>
              <a:buChar char="•"/>
              <a:defRPr/>
            </a:pPr>
            <a:r>
              <a:rPr lang="en-US" sz="1600" kern="0" dirty="0" err="1" smtClean="0">
                <a:latin typeface="Courier"/>
                <a:cs typeface="Courier"/>
              </a:rPr>
              <a:t>trick.var_server_set_port(unsigned</a:t>
            </a:r>
            <a:r>
              <a:rPr lang="en-US" sz="1600" kern="0" dirty="0" smtClean="0">
                <a:latin typeface="Courier"/>
                <a:cs typeface="Courier"/>
              </a:rPr>
              <a:t> short port)</a:t>
            </a:r>
          </a:p>
          <a:p>
            <a:pPr marL="1143000" marR="0" lvl="2" indent="-228600" algn="l" defTabSz="914400" rtl="0" eaLnBrk="1" fontAlgn="base" latinLnBrk="0" hangingPunct="1">
              <a:lnSpc>
                <a:spcPct val="100000"/>
              </a:lnSpc>
              <a:spcBef>
                <a:spcPct val="20000"/>
              </a:spcBef>
              <a:spcAft>
                <a:spcPct val="0"/>
              </a:spcAft>
              <a:buClrTx/>
              <a:buSzTx/>
              <a:tabLst/>
              <a:defRPr/>
            </a:pPr>
            <a:endParaRPr kumimoji="0" lang="en-US" sz="1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External applications may</a:t>
            </a:r>
            <a:r>
              <a:rPr kumimoji="0" lang="en-US" sz="1800" b="0" i="0" u="none" strike="noStrike" kern="0" cap="none" spc="0" normalizeH="0" noProof="0" dirty="0" smtClean="0">
                <a:ln>
                  <a:noFill/>
                </a:ln>
                <a:solidFill>
                  <a:schemeClr val="tx1"/>
                </a:solidFill>
                <a:effectLst/>
                <a:uLnTx/>
                <a:uFillTx/>
                <a:latin typeface="+mn-lt"/>
              </a:rPr>
              <a:t> </a:t>
            </a:r>
            <a:r>
              <a:rPr kumimoji="0" lang="en-US" sz="1800" b="0" i="0" u="none" strike="noStrike" kern="0" cap="none" spc="0" normalizeH="0" baseline="0" noProof="0" dirty="0" smtClean="0">
                <a:ln>
                  <a:noFill/>
                </a:ln>
                <a:solidFill>
                  <a:schemeClr val="tx1"/>
                </a:solidFill>
                <a:effectLst/>
                <a:uLnTx/>
                <a:uFillTx/>
                <a:latin typeface="+mn-lt"/>
              </a:rPr>
              <a:t>listen to the variable server broadcast channel (224.3.14.15 port 9265) to get variable server host information.</a:t>
            </a:r>
          </a:p>
          <a:p>
            <a:pPr marL="1600200" lvl="3" indent="-228600">
              <a:spcBef>
                <a:spcPct val="20000"/>
              </a:spcBef>
              <a:buFontTx/>
              <a:buChar char="•"/>
              <a:defRPr/>
            </a:pPr>
            <a:r>
              <a:rPr lang="en-US" kern="0" dirty="0" smtClean="0">
                <a:latin typeface="+mn-lt"/>
              </a:rPr>
              <a:t>See section 7.xx Variable Server of the User’s guide for information on the format of the broadcast information.</a:t>
            </a:r>
            <a:r>
              <a:rPr kumimoji="0" lang="en-US" sz="1600" b="0" i="0" u="none" strike="noStrike" kern="0" cap="none" spc="0" normalizeH="0" baseline="0" noProof="0" dirty="0" smtClean="0">
                <a:ln>
                  <a:noFill/>
                </a:ln>
                <a:solidFill>
                  <a:schemeClr val="tx1"/>
                </a:solidFill>
                <a:effectLst/>
                <a:uLnTx/>
                <a:uFillTx/>
                <a:latin typeface="+mn-lt"/>
              </a:rPr>
              <a:t/>
            </a:r>
            <a:br>
              <a:rPr kumimoji="0" lang="en-US" sz="1600" b="0" i="0" u="none" strike="noStrike" kern="0" cap="none" spc="0" normalizeH="0" baseline="0" noProof="0" dirty="0" smtClean="0">
                <a:ln>
                  <a:noFill/>
                </a:ln>
                <a:solidFill>
                  <a:schemeClr val="tx1"/>
                </a:solidFill>
                <a:effectLst/>
                <a:uLnTx/>
                <a:uFillTx/>
                <a:latin typeface="+mn-lt"/>
              </a:rPr>
            </a:b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11511FDC-2255-499B-BDE5-2F205C26A6B1}" type="datetime1">
              <a:rPr lang="en-US"/>
              <a:pPr/>
              <a:t>11/8/11</a:t>
            </a:fld>
            <a:endParaRPr lang="en-US"/>
          </a:p>
        </p:txBody>
      </p:sp>
      <p:sp>
        <p:nvSpPr>
          <p:cNvPr id="16387" name="Footer Placeholder 4"/>
          <p:cNvSpPr>
            <a:spLocks noGrp="1"/>
          </p:cNvSpPr>
          <p:nvPr>
            <p:ph type="ftr" sz="quarter" idx="11"/>
          </p:nvPr>
        </p:nvSpPr>
        <p:spPr>
          <a:noFill/>
        </p:spPr>
        <p:txBody>
          <a:bodyPr/>
          <a:lstStyle/>
          <a:p>
            <a:r>
              <a:rPr lang="en-US" smtClean="0"/>
              <a:t>Trick Advanced Training</a:t>
            </a:r>
          </a:p>
        </p:txBody>
      </p:sp>
      <p:sp>
        <p:nvSpPr>
          <p:cNvPr id="16388" name="Slide Number Placeholder 5"/>
          <p:cNvSpPr>
            <a:spLocks noGrp="1"/>
          </p:cNvSpPr>
          <p:nvPr>
            <p:ph type="sldNum" sz="quarter" idx="12"/>
          </p:nvPr>
        </p:nvSpPr>
        <p:spPr>
          <a:noFill/>
        </p:spPr>
        <p:txBody>
          <a:bodyPr/>
          <a:lstStyle/>
          <a:p>
            <a:fld id="{5933DA04-2AF1-4AD1-A0A6-82E71EF644B9}" type="slidenum">
              <a:rPr lang="en-US" smtClean="0"/>
              <a:pPr/>
              <a:t>15</a:t>
            </a:fld>
            <a:endParaRPr lang="en-US" smtClean="0"/>
          </a:p>
        </p:txBody>
      </p:sp>
      <p:sp>
        <p:nvSpPr>
          <p:cNvPr id="16389"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180975" y="1250950"/>
            <a:ext cx="8818563" cy="2322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Variable server sends all commands through Python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All valid python commands available</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Setting variables with assignment statements (e.g. </a:t>
            </a:r>
            <a:r>
              <a:rPr kumimoji="0" lang="en-US" sz="1800" b="1" i="0" u="none" strike="noStrike" kern="0" cap="none" spc="0" normalizeH="0" baseline="0" noProof="0" smtClean="0">
                <a:ln>
                  <a:noFill/>
                </a:ln>
                <a:solidFill>
                  <a:schemeClr val="tx1"/>
                </a:solidFill>
                <a:effectLst/>
                <a:uLnTx/>
                <a:uFillTx/>
                <a:latin typeface="Courier New" pitchFamily="49" charset="0"/>
              </a:rPr>
              <a:t>mystruct.x = 5.0</a:t>
            </a:r>
            <a:r>
              <a:rPr kumimoji="0" lang="en-US" sz="1800" b="0" i="0" u="none" strike="noStrike" kern="0" cap="none" spc="0" normalizeH="0" baseline="0" noProof="0" smtClean="0">
                <a:ln>
                  <a:noFill/>
                </a:ln>
                <a:solidFill>
                  <a:schemeClr val="tx1"/>
                </a:solidFill>
                <a:effectLst/>
                <a:uLnTx/>
                <a:uFillTx/>
                <a:latin typeface="+mn-lt"/>
              </a:rPr>
              <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command simulation to run/freeze/dump checkpoint,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call jobs,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rPr>
              <a:t>etc…</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3DD14375-EB14-470C-AB1F-1D4656ACEF92}" type="datetime1">
              <a:rPr lang="en-US"/>
              <a:pPr/>
              <a:t>11/8/11</a:t>
            </a:fld>
            <a:endParaRPr lang="en-US"/>
          </a:p>
        </p:txBody>
      </p:sp>
      <p:sp>
        <p:nvSpPr>
          <p:cNvPr id="17411" name="Footer Placeholder 4"/>
          <p:cNvSpPr>
            <a:spLocks noGrp="1"/>
          </p:cNvSpPr>
          <p:nvPr>
            <p:ph type="ftr" sz="quarter" idx="11"/>
          </p:nvPr>
        </p:nvSpPr>
        <p:spPr>
          <a:noFill/>
        </p:spPr>
        <p:txBody>
          <a:bodyPr/>
          <a:lstStyle/>
          <a:p>
            <a:r>
              <a:rPr lang="en-US" smtClean="0"/>
              <a:t>Trick Advanced Training</a:t>
            </a:r>
          </a:p>
        </p:txBody>
      </p:sp>
      <p:sp>
        <p:nvSpPr>
          <p:cNvPr id="17412" name="Slide Number Placeholder 5"/>
          <p:cNvSpPr>
            <a:spLocks noGrp="1"/>
          </p:cNvSpPr>
          <p:nvPr>
            <p:ph type="sldNum" sz="quarter" idx="12"/>
          </p:nvPr>
        </p:nvSpPr>
        <p:spPr>
          <a:noFill/>
        </p:spPr>
        <p:txBody>
          <a:bodyPr/>
          <a:lstStyle/>
          <a:p>
            <a:fld id="{4CC8D565-180E-4282-B6E0-B466E8B5A713}" type="slidenum">
              <a:rPr lang="en-US" smtClean="0"/>
              <a:pPr/>
              <a:t>16</a:t>
            </a:fld>
            <a:endParaRPr lang="en-US" smtClean="0"/>
          </a:p>
        </p:txBody>
      </p:sp>
      <p:sp>
        <p:nvSpPr>
          <p:cNvPr id="17413"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a:xfrm>
            <a:off x="180975" y="1250950"/>
            <a:ext cx="8818563" cy="3452813"/>
          </a:xfrm>
          <a:prstGeom prst="rect">
            <a:avLst/>
          </a:prstGeom>
        </p:spPr>
        <p:txBody>
          <a:bodyPr/>
          <a:lstStyle/>
          <a:p>
            <a:pPr marL="342900" indent="-342900">
              <a:spcBef>
                <a:spcPct val="20000"/>
              </a:spcBef>
              <a:buFontTx/>
              <a:buChar char="•"/>
              <a:defRPr/>
            </a:pPr>
            <a:r>
              <a:rPr lang="en-US" sz="2000" b="1" kern="0" dirty="0">
                <a:latin typeface="+mn-lt"/>
              </a:rPr>
              <a:t>User accessible routines</a:t>
            </a:r>
          </a:p>
          <a:p>
            <a:pPr marL="800100" lvl="1" indent="-342900">
              <a:spcBef>
                <a:spcPct val="20000"/>
              </a:spcBef>
              <a:buFontTx/>
              <a:buChar char="•"/>
              <a:defRPr/>
            </a:pPr>
            <a:r>
              <a:rPr lang="en-US" b="1" kern="0" dirty="0">
                <a:latin typeface="+mn-lt"/>
              </a:rPr>
              <a:t>These commands may be used in model code to get the status of the variable server.</a:t>
            </a:r>
          </a:p>
          <a:p>
            <a:pPr marL="1257300" lvl="2" indent="-342900">
              <a:spcBef>
                <a:spcPct val="20000"/>
              </a:spcBef>
              <a:buFontTx/>
              <a:buChar char="•"/>
              <a:defRPr/>
            </a:pPr>
            <a:r>
              <a:rPr lang="en-US" kern="0" dirty="0">
                <a:latin typeface="+mn-lt"/>
              </a:rPr>
              <a:t>const char* </a:t>
            </a:r>
            <a:r>
              <a:rPr lang="en-US" kern="0" dirty="0" err="1">
                <a:latin typeface="+mn-lt"/>
              </a:rPr>
              <a:t>var_server_get_hostname</a:t>
            </a:r>
            <a:r>
              <a:rPr lang="en-US" kern="0" dirty="0">
                <a:latin typeface="+mn-lt"/>
              </a:rPr>
              <a:t>()</a:t>
            </a:r>
          </a:p>
          <a:p>
            <a:pPr marL="1257300" lvl="2" indent="-342900">
              <a:spcBef>
                <a:spcPct val="20000"/>
              </a:spcBef>
              <a:buFontTx/>
              <a:buChar char="•"/>
              <a:defRPr/>
            </a:pPr>
            <a:r>
              <a:rPr lang="en-US" kern="0" dirty="0" err="1">
                <a:latin typeface="+mn-lt"/>
              </a:rPr>
              <a:t>int</a:t>
            </a:r>
            <a:r>
              <a:rPr lang="en-US" kern="0" dirty="0">
                <a:latin typeface="+mn-lt"/>
              </a:rPr>
              <a:t> </a:t>
            </a:r>
            <a:r>
              <a:rPr lang="en-US" kern="0" dirty="0" err="1">
                <a:latin typeface="+mn-lt"/>
              </a:rPr>
              <a:t>var_server_get_port</a:t>
            </a:r>
            <a:r>
              <a:rPr lang="en-US" kern="0" dirty="0">
                <a:latin typeface="+mn-lt"/>
              </a:rPr>
              <a:t>()</a:t>
            </a:r>
          </a:p>
          <a:p>
            <a:pPr marL="1257300" lvl="2" indent="-342900">
              <a:spcBef>
                <a:spcPct val="20000"/>
              </a:spcBef>
              <a:buFontTx/>
              <a:buChar char="•"/>
              <a:defRPr/>
            </a:pPr>
            <a:r>
              <a:rPr lang="en-US" kern="0" dirty="0" err="1">
                <a:latin typeface="+mn-lt"/>
              </a:rPr>
              <a:t>int</a:t>
            </a:r>
            <a:r>
              <a:rPr lang="en-US" kern="0" dirty="0">
                <a:latin typeface="+mn-lt"/>
              </a:rPr>
              <a:t> </a:t>
            </a:r>
            <a:r>
              <a:rPr lang="en-US" kern="0" dirty="0" err="1">
                <a:latin typeface="+mn-lt"/>
              </a:rPr>
              <a:t>var_server_get_enabled</a:t>
            </a:r>
            <a:r>
              <a:rPr lang="en-US" kern="0" dirty="0">
                <a:latin typeface="+mn-lt"/>
              </a:rPr>
              <a:t>()</a:t>
            </a:r>
          </a:p>
          <a:p>
            <a:pPr marL="1257300" lvl="2" indent="-342900">
              <a:spcBef>
                <a:spcPct val="20000"/>
              </a:spcBef>
              <a:buFontTx/>
              <a:buChar char="•"/>
              <a:defRPr/>
            </a:pPr>
            <a:r>
              <a:rPr lang="en-US" kern="0" dirty="0" err="1">
                <a:latin typeface="+mn-lt"/>
              </a:rPr>
              <a:t>int</a:t>
            </a:r>
            <a:r>
              <a:rPr lang="en-US" kern="0" dirty="0">
                <a:latin typeface="+mn-lt"/>
              </a:rPr>
              <a:t> </a:t>
            </a:r>
            <a:r>
              <a:rPr lang="en-US" kern="0" dirty="0" err="1">
                <a:latin typeface="+mn-lt"/>
              </a:rPr>
              <a:t>var_server_set_enabled</a:t>
            </a:r>
            <a:r>
              <a:rPr lang="en-US" kern="0" dirty="0">
                <a:latin typeface="+mn-lt"/>
              </a:rPr>
              <a:t>(</a:t>
            </a:r>
            <a:r>
              <a:rPr lang="en-US" kern="0" dirty="0" err="1">
                <a:latin typeface="+mn-lt"/>
              </a:rPr>
              <a:t>int</a:t>
            </a:r>
            <a:r>
              <a:rPr lang="en-US" kern="0" dirty="0">
                <a:latin typeface="+mn-lt"/>
              </a:rPr>
              <a:t> </a:t>
            </a:r>
            <a:r>
              <a:rPr lang="en-US" kern="0" dirty="0" err="1">
                <a:latin typeface="+mn-lt"/>
              </a:rPr>
              <a:t>on_off</a:t>
            </a:r>
            <a:r>
              <a:rPr lang="en-US" kern="0" dirty="0">
                <a:latin typeface="+mn-lt"/>
              </a:rPr>
              <a:t>)</a:t>
            </a:r>
          </a:p>
          <a:p>
            <a:pPr marL="342900" indent="-342900">
              <a:spcBef>
                <a:spcPct val="20000"/>
              </a:spcBef>
              <a:defRPr/>
            </a:pPr>
            <a:endParaRPr lang="en-US" kern="0" dirty="0">
              <a:latin typeface="+mn-lt"/>
            </a:endParaRPr>
          </a:p>
          <a:p>
            <a:pPr marL="342900" indent="-342900">
              <a:spcBef>
                <a:spcPct val="20000"/>
              </a:spcBef>
              <a:defRPr/>
            </a:pPr>
            <a:r>
              <a:rPr lang="en-US" b="1" kern="0" dirty="0">
                <a:latin typeface="+mn-lt"/>
              </a:rPr>
              <a:t>Note: Disabling the variable server will disable the Trick runtime GUIs.</a:t>
            </a:r>
          </a:p>
          <a:p>
            <a:pPr marL="1143000" lvl="2" indent="-228600">
              <a:spcBef>
                <a:spcPct val="20000"/>
              </a:spcBef>
              <a:buFontTx/>
              <a:buChar char="•"/>
              <a:defRPr/>
            </a:pPr>
            <a:endParaRPr lang="en-US" sz="1600" kern="0" dirty="0">
              <a:latin typeface="+mn-lt"/>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34EB7F3B-5BD0-485D-B39C-D042A5CA6D20}" type="datetime1">
              <a:rPr lang="en-US"/>
              <a:pPr/>
              <a:t>11/8/11</a:t>
            </a:fld>
            <a:endParaRPr lang="en-US"/>
          </a:p>
        </p:txBody>
      </p:sp>
      <p:sp>
        <p:nvSpPr>
          <p:cNvPr id="18435" name="Footer Placeholder 4"/>
          <p:cNvSpPr>
            <a:spLocks noGrp="1"/>
          </p:cNvSpPr>
          <p:nvPr>
            <p:ph type="ftr" sz="quarter" idx="11"/>
          </p:nvPr>
        </p:nvSpPr>
        <p:spPr>
          <a:noFill/>
        </p:spPr>
        <p:txBody>
          <a:bodyPr/>
          <a:lstStyle/>
          <a:p>
            <a:r>
              <a:rPr lang="en-US" smtClean="0"/>
              <a:t>Trick Advanced Training</a:t>
            </a:r>
          </a:p>
        </p:txBody>
      </p:sp>
      <p:sp>
        <p:nvSpPr>
          <p:cNvPr id="18436" name="Slide Number Placeholder 5"/>
          <p:cNvSpPr>
            <a:spLocks noGrp="1"/>
          </p:cNvSpPr>
          <p:nvPr>
            <p:ph type="sldNum" sz="quarter" idx="12"/>
          </p:nvPr>
        </p:nvSpPr>
        <p:spPr>
          <a:noFill/>
        </p:spPr>
        <p:txBody>
          <a:bodyPr/>
          <a:lstStyle/>
          <a:p>
            <a:fld id="{F764BF14-93DC-4E7F-B93F-187225B85E73}" type="slidenum">
              <a:rPr lang="en-US" smtClean="0"/>
              <a:pPr/>
              <a:t>17</a:t>
            </a:fld>
            <a:endParaRPr lang="en-US" smtClean="0"/>
          </a:p>
        </p:txBody>
      </p:sp>
      <p:sp>
        <p:nvSpPr>
          <p:cNvPr id="18437" name="Rectangle 4"/>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457200" y="985838"/>
            <a:ext cx="8229600" cy="5149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ts val="60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ea typeface="+mn-ea"/>
                <a:cs typeface="+mn-cs"/>
              </a:rPr>
              <a:t>In addition to handling all valid python commands, the variable server has specific commands to handle sending back data to the client at a semi-regular frequency</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trick.var_add(string var_name)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Add a variable name to the list to send back to the client.</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trick.var_add(string var_name, string units)</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Add a variable name to the list to send back to the client with the desired return units.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trick.var_remove(string var_name)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Remove a variable name from the list.</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trick.var_send()</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Forces the variable server to return the list of values immediately.</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trick.var_clear()</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Clears the list of variables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trick.var_cycle(double cycle_rate)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Sets the frequency of data being sent</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trick.var_pause()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Pauses variable server from returning data, but it still accepts new commands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trick.var_unpause()</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Resumes sending the data</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1600" b="1" i="0" u="none" strike="noStrike" kern="0" cap="none" spc="0" normalizeH="0" baseline="0" noProof="0" smtClean="0">
                <a:ln>
                  <a:noFill/>
                </a:ln>
                <a:solidFill>
                  <a:schemeClr val="tx1"/>
                </a:solidFill>
                <a:effectLst/>
                <a:uLnTx/>
                <a:uFillTx/>
                <a:latin typeface="+mn-lt"/>
              </a:rPr>
              <a:t>trick.var_exit()</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Disconnects the current client form the variable server</a:t>
            </a:r>
            <a:endParaRPr kumimoji="0" lang="en-US" sz="1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510B4CC1-9E23-4258-A0FB-77F8961B6AEA}" type="datetime1">
              <a:rPr lang="en-US"/>
              <a:pPr/>
              <a:t>11/8/11</a:t>
            </a:fld>
            <a:endParaRPr lang="en-US"/>
          </a:p>
        </p:txBody>
      </p:sp>
      <p:sp>
        <p:nvSpPr>
          <p:cNvPr id="19459" name="Footer Placeholder 4"/>
          <p:cNvSpPr>
            <a:spLocks noGrp="1"/>
          </p:cNvSpPr>
          <p:nvPr>
            <p:ph type="ftr" sz="quarter" idx="11"/>
          </p:nvPr>
        </p:nvSpPr>
        <p:spPr>
          <a:noFill/>
        </p:spPr>
        <p:txBody>
          <a:bodyPr/>
          <a:lstStyle/>
          <a:p>
            <a:r>
              <a:rPr lang="en-US" smtClean="0"/>
              <a:t>Trick Advanced Training</a:t>
            </a:r>
          </a:p>
        </p:txBody>
      </p:sp>
      <p:sp>
        <p:nvSpPr>
          <p:cNvPr id="19460" name="Slide Number Placeholder 5"/>
          <p:cNvSpPr>
            <a:spLocks noGrp="1"/>
          </p:cNvSpPr>
          <p:nvPr>
            <p:ph type="sldNum" sz="quarter" idx="12"/>
          </p:nvPr>
        </p:nvSpPr>
        <p:spPr>
          <a:noFill/>
        </p:spPr>
        <p:txBody>
          <a:bodyPr/>
          <a:lstStyle/>
          <a:p>
            <a:fld id="{85C2B50B-C0BA-4F4B-98B3-6197D5E5A008}" type="slidenum">
              <a:rPr lang="en-US" smtClean="0"/>
              <a:pPr/>
              <a:t>18</a:t>
            </a:fld>
            <a:endParaRPr lang="en-US" smtClean="0"/>
          </a:p>
        </p:txBody>
      </p:sp>
      <p:sp>
        <p:nvSpPr>
          <p:cNvPr id="19461" name="Rectangle 2"/>
          <p:cNvSpPr>
            <a:spLocks noGrp="1" noChangeArrowheads="1"/>
          </p:cNvSpPr>
          <p:nvPr>
            <p:ph type="title"/>
          </p:nvPr>
        </p:nvSpPr>
        <p:spPr/>
        <p:txBody>
          <a:bodyPr/>
          <a:lstStyle/>
          <a:p>
            <a:pPr eaLnBrk="1" hangingPunct="1"/>
            <a:r>
              <a:rPr lang="en-US" sz="2000" smtClean="0"/>
              <a:t>Variable Server</a:t>
            </a:r>
          </a:p>
        </p:txBody>
      </p:sp>
      <p:sp>
        <p:nvSpPr>
          <p:cNvPr id="8" name="Rectangle 3"/>
          <p:cNvSpPr txBox="1">
            <a:spLocks noChangeArrowheads="1"/>
          </p:cNvSpPr>
          <p:nvPr/>
        </p:nvSpPr>
        <p:spPr bwMode="auto">
          <a:xfrm>
            <a:off x="444500" y="927100"/>
            <a:ext cx="8229600" cy="536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b="1" i="0" u="none" strike="noStrike" kern="0" cap="none" spc="0" normalizeH="0" baseline="0" noProof="0" dirty="0" smtClean="0">
                <a:ln>
                  <a:noFill/>
                </a:ln>
                <a:solidFill>
                  <a:schemeClr val="tx1"/>
                </a:solidFill>
                <a:effectLst/>
                <a:uLnTx/>
                <a:uFillTx/>
                <a:latin typeface="+mn-lt"/>
                <a:ea typeface="+mn-ea"/>
                <a:cs typeface="+mn-cs"/>
              </a:rPr>
              <a:t>Other variable server commands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400" b="1" i="0" u="none" strike="noStrike" kern="0" cap="none" spc="0" normalizeH="0" baseline="0" noProof="0" dirty="0" err="1" smtClean="0">
                <a:ln>
                  <a:noFill/>
                </a:ln>
                <a:solidFill>
                  <a:schemeClr val="tx1"/>
                </a:solidFill>
                <a:effectLst/>
                <a:uLnTx/>
                <a:uFillTx/>
                <a:latin typeface="+mn-lt"/>
              </a:rPr>
              <a:t>trick.var_units(string</a:t>
            </a:r>
            <a:r>
              <a:rPr kumimoji="0" lang="en-US" sz="1400" b="1" i="0" u="none" strike="noStrike" kern="0" cap="none" spc="0" normalizeH="0" baseline="0" noProof="0" dirty="0" smtClean="0">
                <a:ln>
                  <a:noFill/>
                </a:ln>
                <a:solidFill>
                  <a:schemeClr val="tx1"/>
                </a:solidFill>
                <a:effectLst/>
                <a:uLnTx/>
                <a:uFillTx/>
                <a:latin typeface="+mn-lt"/>
              </a:rPr>
              <a:t> </a:t>
            </a:r>
            <a:r>
              <a:rPr kumimoji="0" lang="en-US" sz="1400" b="1" i="0" u="none" strike="noStrike" kern="0" cap="none" spc="0" normalizeH="0" baseline="0" noProof="0" dirty="0" err="1" smtClean="0">
                <a:ln>
                  <a:noFill/>
                </a:ln>
                <a:solidFill>
                  <a:schemeClr val="tx1"/>
                </a:solidFill>
                <a:effectLst/>
                <a:uLnTx/>
                <a:uFillTx/>
                <a:latin typeface="+mn-lt"/>
              </a:rPr>
              <a:t>var_name</a:t>
            </a:r>
            <a:r>
              <a:rPr kumimoji="0" lang="en-US" sz="1400" b="1" i="0" u="none" strike="noStrike" kern="0" cap="none" spc="0" normalizeH="0" baseline="0" noProof="0" dirty="0" smtClean="0">
                <a:ln>
                  <a:noFill/>
                </a:ln>
                <a:solidFill>
                  <a:schemeClr val="tx1"/>
                </a:solidFill>
                <a:effectLst/>
                <a:uLnTx/>
                <a:uFillTx/>
                <a:latin typeface="+mn-lt"/>
              </a:rPr>
              <a:t>, string units)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Use the specified units with </a:t>
            </a:r>
            <a:r>
              <a:rPr kumimoji="0" lang="en-US" sz="1400" b="0" i="0" u="none" strike="noStrike" kern="0" cap="none" spc="0" normalizeH="0" baseline="0" noProof="0" dirty="0" err="1" smtClean="0">
                <a:ln>
                  <a:noFill/>
                </a:ln>
                <a:solidFill>
                  <a:schemeClr val="tx1"/>
                </a:solidFill>
                <a:effectLst/>
                <a:uLnTx/>
                <a:uFillTx/>
                <a:latin typeface="+mn-lt"/>
              </a:rPr>
              <a:t>var_name</a:t>
            </a:r>
            <a:r>
              <a:rPr kumimoji="0" lang="en-US" sz="1400" b="0" i="0" u="none" strike="noStrike" kern="0" cap="none" spc="0" normalizeH="0" baseline="0" noProof="0" dirty="0" smtClean="0">
                <a:ln>
                  <a:noFill/>
                </a:ln>
                <a:solidFill>
                  <a:schemeClr val="tx1"/>
                </a:solidFill>
                <a:effectLst/>
                <a:uLnTx/>
                <a:uFillTx/>
                <a:latin typeface="+mn-lt"/>
              </a:rPr>
              <a:t>. If the units are changed, then the units are included in the returned string.</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400" b="1" i="0" u="none" strike="noStrike" kern="0" cap="none" spc="0" normalizeH="0" baseline="0" noProof="0" dirty="0" err="1" smtClean="0">
                <a:ln>
                  <a:noFill/>
                </a:ln>
                <a:solidFill>
                  <a:schemeClr val="tx1"/>
                </a:solidFill>
                <a:effectLst/>
                <a:uLnTx/>
                <a:uFillTx/>
                <a:latin typeface="+mn-lt"/>
              </a:rPr>
              <a:t>trick.var_debug(int</a:t>
            </a:r>
            <a:r>
              <a:rPr kumimoji="0" lang="en-US" sz="1400" b="1" i="0" u="none" strike="noStrike" kern="0" cap="none" spc="0" normalizeH="0" baseline="0" noProof="0" dirty="0" smtClean="0">
                <a:ln>
                  <a:noFill/>
                </a:ln>
                <a:solidFill>
                  <a:schemeClr val="tx1"/>
                </a:solidFill>
                <a:effectLst/>
                <a:uLnTx/>
                <a:uFillTx/>
                <a:latin typeface="+mn-lt"/>
              </a:rPr>
              <a:t> level)</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Level range from 0-3.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Print out increasing amounts of debugging information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400" b="1" i="0" u="none" strike="noStrike" kern="0" cap="none" spc="0" normalizeH="0" baseline="0" noProof="0" dirty="0" err="1" smtClean="0">
                <a:ln>
                  <a:noFill/>
                </a:ln>
                <a:solidFill>
                  <a:schemeClr val="tx1"/>
                </a:solidFill>
                <a:effectLst/>
                <a:uLnTx/>
                <a:uFillTx/>
                <a:latin typeface="+mn-lt"/>
              </a:rPr>
              <a:t>trick.var_ascii</a:t>
            </a:r>
            <a:r>
              <a:rPr kumimoji="0" lang="en-US" sz="1400" b="1" i="0" u="none" strike="noStrike" kern="0" cap="none" spc="0" normalizeH="0" baseline="0" noProof="0" dirty="0" smtClean="0">
                <a:ln>
                  <a:noFill/>
                </a:ln>
                <a:solidFill>
                  <a:schemeClr val="tx1"/>
                </a:solidFill>
                <a:effectLst/>
                <a:uLnTx/>
                <a:uFillTx/>
                <a:latin typeface="+mn-lt"/>
              </a:rPr>
              <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Sets the message format to </a:t>
            </a:r>
            <a:r>
              <a:rPr kumimoji="0" lang="en-US" sz="1400" b="0" i="0" u="none" strike="noStrike" kern="0" cap="none" spc="0" normalizeH="0" baseline="0" noProof="0" dirty="0" err="1" smtClean="0">
                <a:ln>
                  <a:noFill/>
                </a:ln>
                <a:solidFill>
                  <a:schemeClr val="tx1"/>
                </a:solidFill>
                <a:effectLst/>
                <a:uLnTx/>
                <a:uFillTx/>
                <a:latin typeface="+mn-lt"/>
              </a:rPr>
              <a:t>ascii</a:t>
            </a:r>
            <a:r>
              <a:rPr kumimoji="0" lang="en-US" sz="1400" b="0" i="0" u="none" strike="noStrike" kern="0" cap="none" spc="0" normalizeH="0" baseline="0" noProof="0" dirty="0" smtClean="0">
                <a:ln>
                  <a:noFill/>
                </a:ln>
                <a:solidFill>
                  <a:schemeClr val="tx1"/>
                </a:solidFill>
                <a:effectLst/>
                <a:uLnTx/>
                <a:uFillTx/>
                <a:latin typeface="+mn-lt"/>
              </a:rPr>
              <a:t> (default)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400" b="1" i="0" u="none" strike="noStrike" kern="0" cap="none" spc="0" normalizeH="0" baseline="0" noProof="0" dirty="0" err="1" smtClean="0">
                <a:ln>
                  <a:noFill/>
                </a:ln>
                <a:solidFill>
                  <a:schemeClr val="tx1"/>
                </a:solidFill>
                <a:effectLst/>
                <a:uLnTx/>
                <a:uFillTx/>
                <a:latin typeface="+mn-lt"/>
              </a:rPr>
              <a:t>trick.var_binary</a:t>
            </a:r>
            <a:r>
              <a:rPr kumimoji="0" lang="en-US" sz="1400" b="1" i="0" u="none" strike="noStrike" kern="0" cap="none" spc="0" normalizeH="0" baseline="0" noProof="0" dirty="0" smtClean="0">
                <a:ln>
                  <a:noFill/>
                </a:ln>
                <a:solidFill>
                  <a:schemeClr val="tx1"/>
                </a:solidFill>
                <a:effectLst/>
                <a:uLnTx/>
                <a:uFillTx/>
                <a:latin typeface="+mn-lt"/>
              </a:rPr>
              <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Sets the message format to binary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400" b="1" i="0" u="none" strike="noStrike" kern="0" cap="none" spc="0" normalizeH="0" baseline="0" noProof="0" dirty="0" err="1" smtClean="0">
                <a:ln>
                  <a:noFill/>
                </a:ln>
                <a:solidFill>
                  <a:schemeClr val="tx1"/>
                </a:solidFill>
                <a:effectLst/>
                <a:uLnTx/>
                <a:uFillTx/>
                <a:latin typeface="+mn-lt"/>
              </a:rPr>
              <a:t>trick.var_sync(int</a:t>
            </a:r>
            <a:r>
              <a:rPr kumimoji="0" lang="en-US" sz="1400" b="1" i="0" u="none" strike="noStrike" kern="0" cap="none" spc="0" normalizeH="0" noProof="0" dirty="0" smtClean="0">
                <a:ln>
                  <a:noFill/>
                </a:ln>
                <a:solidFill>
                  <a:schemeClr val="tx1"/>
                </a:solidFill>
                <a:effectLst/>
                <a:uLnTx/>
                <a:uFillTx/>
                <a:latin typeface="+mn-lt"/>
              </a:rPr>
              <a:t> level</a:t>
            </a:r>
            <a:r>
              <a:rPr kumimoji="0" lang="en-US" sz="1400" b="1" i="0" u="none" strike="noStrike" kern="0" cap="none" spc="0" normalizeH="0" baseline="0" noProof="0" dirty="0" smtClean="0">
                <a:ln>
                  <a:noFill/>
                </a:ln>
                <a:solidFill>
                  <a:schemeClr val="tx1"/>
                </a:solidFill>
                <a:effectLst/>
                <a:uLnTx/>
                <a:uFillTx/>
                <a:latin typeface="+mn-lt"/>
              </a:rPr>
              <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When 0, variables</a:t>
            </a:r>
            <a:r>
              <a:rPr kumimoji="0" lang="en-US" sz="1400" b="0" i="0" u="none" strike="noStrike" kern="0" cap="none" spc="0" normalizeH="0" noProof="0" dirty="0" smtClean="0">
                <a:ln>
                  <a:noFill/>
                </a:ln>
                <a:solidFill>
                  <a:schemeClr val="tx1"/>
                </a:solidFill>
                <a:effectLst/>
                <a:uLnTx/>
                <a:uFillTx/>
                <a:latin typeface="+mn-lt"/>
              </a:rPr>
              <a:t> are retrieved using an asynchronous thread.  </a:t>
            </a:r>
            <a:r>
              <a:rPr lang="en-US" sz="1400" kern="0" dirty="0" smtClean="0">
                <a:latin typeface="+mn-lt"/>
              </a:rPr>
              <a:t>T</a:t>
            </a:r>
            <a:r>
              <a:rPr kumimoji="0" lang="en-US" sz="1400" b="0" i="0" u="none" strike="noStrike" kern="0" cap="none" spc="0" normalizeH="0" baseline="0" noProof="0" dirty="0" smtClean="0">
                <a:ln>
                  <a:noFill/>
                </a:ln>
                <a:solidFill>
                  <a:schemeClr val="tx1"/>
                </a:solidFill>
                <a:effectLst/>
                <a:uLnTx/>
                <a:uFillTx/>
                <a:latin typeface="+mn-lt"/>
              </a:rPr>
              <a:t>he values are not guaranteed to be time homogenous.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When 1, variables are retrieved </a:t>
            </a:r>
            <a:r>
              <a:rPr lang="en-US" sz="1400" kern="0" noProof="0" dirty="0" smtClean="0">
                <a:latin typeface="+mn-lt"/>
              </a:rPr>
              <a:t>by the main thread at the end of it’s frame.  V</a:t>
            </a:r>
            <a:r>
              <a:rPr kumimoji="0" lang="en-US" sz="1400" b="0" i="0" u="none" strike="noStrike" kern="0" cap="none" spc="0" normalizeH="0" baseline="0" noProof="0" dirty="0" smtClean="0">
                <a:ln>
                  <a:noFill/>
                </a:ln>
                <a:solidFill>
                  <a:schemeClr val="tx1"/>
                </a:solidFill>
                <a:effectLst/>
                <a:uLnTx/>
                <a:uFillTx/>
                <a:latin typeface="+mn-lt"/>
              </a:rPr>
              <a:t>alues are time homogenous.</a:t>
            </a:r>
            <a:r>
              <a:rPr kumimoji="0" lang="en-US" sz="1400" b="0" i="0" u="none" strike="noStrike" kern="0" cap="none" spc="0" normalizeH="0" noProof="0" dirty="0" smtClean="0">
                <a:ln>
                  <a:noFill/>
                </a:ln>
                <a:solidFill>
                  <a:schemeClr val="tx1"/>
                </a:solidFill>
                <a:effectLst/>
                <a:uLnTx/>
                <a:uFillTx/>
                <a:latin typeface="+mn-lt"/>
              </a:rPr>
              <a:t>  Variables are sent to the client using an asynchronous thread.</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lang="en-US" sz="1400" kern="0" baseline="0" dirty="0" smtClean="0">
                <a:latin typeface="+mn-lt"/>
              </a:rPr>
              <a:t>When 2, variables</a:t>
            </a:r>
            <a:r>
              <a:rPr lang="en-US" sz="1400" kern="0" dirty="0" smtClean="0">
                <a:latin typeface="+mn-lt"/>
              </a:rPr>
              <a:t> are retrieved as they are in level 1.  Variables are sent to the client in the main thread.</a:t>
            </a:r>
            <a:endParaRPr kumimoji="0" lang="en-US" sz="1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400" b="1" i="0" u="none" strike="noStrike" kern="0" cap="none" spc="0" normalizeH="0" baseline="0" noProof="0" dirty="0" err="1" smtClean="0">
                <a:ln>
                  <a:noFill/>
                </a:ln>
                <a:solidFill>
                  <a:schemeClr val="tx1"/>
                </a:solidFill>
                <a:effectLst/>
                <a:uLnTx/>
                <a:uFillTx/>
                <a:latin typeface="+mn-lt"/>
              </a:rPr>
              <a:t>trick.var_exists(string</a:t>
            </a:r>
            <a:r>
              <a:rPr kumimoji="0" lang="en-US" sz="1400" b="1" i="0" u="none" strike="noStrike" kern="0" cap="none" spc="0" normalizeH="0" baseline="0" noProof="0" dirty="0" smtClean="0">
                <a:ln>
                  <a:noFill/>
                </a:ln>
                <a:solidFill>
                  <a:schemeClr val="tx1"/>
                </a:solidFill>
                <a:effectLst/>
                <a:uLnTx/>
                <a:uFillTx/>
                <a:latin typeface="+mn-lt"/>
              </a:rPr>
              <a:t> </a:t>
            </a:r>
            <a:r>
              <a:rPr kumimoji="0" lang="en-US" sz="1400" b="1" i="0" u="none" strike="noStrike" kern="0" cap="none" spc="0" normalizeH="0" baseline="0" noProof="0" dirty="0" err="1" smtClean="0">
                <a:ln>
                  <a:noFill/>
                </a:ln>
                <a:solidFill>
                  <a:schemeClr val="tx1"/>
                </a:solidFill>
                <a:effectLst/>
                <a:uLnTx/>
                <a:uFillTx/>
                <a:latin typeface="+mn-lt"/>
              </a:rPr>
              <a:t>var_name</a:t>
            </a:r>
            <a:r>
              <a:rPr kumimoji="0" lang="en-US" sz="1400" b="1" i="0" u="none" strike="noStrike" kern="0" cap="none" spc="0" normalizeH="0" baseline="0" noProof="0" dirty="0" smtClean="0">
                <a:ln>
                  <a:noFill/>
                </a:ln>
                <a:solidFill>
                  <a:schemeClr val="tx1"/>
                </a:solidFill>
                <a:effectLst/>
                <a:uLnTx/>
                <a:uFillTx/>
                <a:latin typeface="+mn-lt"/>
              </a:rPr>
              <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mn-lt"/>
              </a:rPr>
              <a:t>To test if a </a:t>
            </a:r>
            <a:r>
              <a:rPr kumimoji="0" lang="en-US" sz="1400" b="0" i="0" u="none" strike="noStrike" kern="0" cap="none" spc="0" normalizeH="0" baseline="0" noProof="0" dirty="0" err="1" smtClean="0">
                <a:ln>
                  <a:noFill/>
                </a:ln>
                <a:solidFill>
                  <a:schemeClr val="tx1"/>
                </a:solidFill>
                <a:effectLst/>
                <a:uLnTx/>
                <a:uFillTx/>
                <a:latin typeface="+mn-lt"/>
              </a:rPr>
              <a:t>var_name</a:t>
            </a:r>
            <a:r>
              <a:rPr kumimoji="0" lang="en-US" sz="1400" b="0" i="0" u="none" strike="noStrike" kern="0" cap="none" spc="0" normalizeH="0" baseline="0" noProof="0" dirty="0" smtClean="0">
                <a:ln>
                  <a:noFill/>
                </a:ln>
                <a:solidFill>
                  <a:schemeClr val="tx1"/>
                </a:solidFill>
                <a:effectLst/>
                <a:uLnTx/>
                <a:uFillTx/>
                <a:latin typeface="+mn-lt"/>
              </a:rPr>
              <a:t> exists.</a:t>
            </a:r>
            <a:endParaRPr kumimoji="0" lang="en-US" sz="16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A422860D-9D4D-436B-B862-A31411B945E5}" type="datetime1">
              <a:rPr lang="en-US"/>
              <a:pPr/>
              <a:t>11/8/11</a:t>
            </a:fld>
            <a:endParaRPr lang="en-US"/>
          </a:p>
        </p:txBody>
      </p:sp>
      <p:sp>
        <p:nvSpPr>
          <p:cNvPr id="20483" name="Footer Placeholder 4"/>
          <p:cNvSpPr>
            <a:spLocks noGrp="1"/>
          </p:cNvSpPr>
          <p:nvPr>
            <p:ph type="ftr" sz="quarter" idx="11"/>
          </p:nvPr>
        </p:nvSpPr>
        <p:spPr>
          <a:noFill/>
        </p:spPr>
        <p:txBody>
          <a:bodyPr/>
          <a:lstStyle/>
          <a:p>
            <a:r>
              <a:rPr lang="en-US" smtClean="0"/>
              <a:t>Trick Advanced Training</a:t>
            </a:r>
          </a:p>
        </p:txBody>
      </p:sp>
      <p:sp>
        <p:nvSpPr>
          <p:cNvPr id="20484" name="Slide Number Placeholder 5"/>
          <p:cNvSpPr>
            <a:spLocks noGrp="1"/>
          </p:cNvSpPr>
          <p:nvPr>
            <p:ph type="sldNum" sz="quarter" idx="12"/>
          </p:nvPr>
        </p:nvSpPr>
        <p:spPr>
          <a:noFill/>
        </p:spPr>
        <p:txBody>
          <a:bodyPr/>
          <a:lstStyle/>
          <a:p>
            <a:fld id="{0C01242D-033B-4DA7-B609-6347A07FCA4F}" type="slidenum">
              <a:rPr lang="en-US" smtClean="0"/>
              <a:pPr/>
              <a:t>19</a:t>
            </a:fld>
            <a:endParaRPr lang="en-US" smtClean="0"/>
          </a:p>
        </p:txBody>
      </p:sp>
      <p:sp>
        <p:nvSpPr>
          <p:cNvPr id="20485" name="Rectangle 2"/>
          <p:cNvSpPr>
            <a:spLocks noGrp="1" noChangeArrowheads="1"/>
          </p:cNvSpPr>
          <p:nvPr>
            <p:ph type="title"/>
          </p:nvPr>
        </p:nvSpPr>
        <p:spPr/>
        <p:txBody>
          <a:bodyPr/>
          <a:lstStyle/>
          <a:p>
            <a:pPr eaLnBrk="1" hangingPunct="1"/>
            <a:r>
              <a:rPr lang="en-US" sz="2000" smtClean="0"/>
              <a:t>Variable Server</a:t>
            </a:r>
          </a:p>
        </p:txBody>
      </p:sp>
      <p:sp>
        <p:nvSpPr>
          <p:cNvPr id="8" name="Rectangle 5"/>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Returned Values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By default, the values are sent asynchronously to the client.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Values will be returned to the client in the same order that they were issued in the var_add command(s).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Ascii Format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The default format which causes the variable server to return a buffer containing a tab delimited character string in the following format: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n-US" sz="1600" b="0" i="0" u="none" strike="noStrike" kern="0" cap="none" spc="0" normalizeH="0" baseline="0" noProof="0" smtClean="0">
              <a:ln>
                <a:noFill/>
              </a:ln>
              <a:solidFill>
                <a:schemeClr val="tx1"/>
              </a:solidFill>
              <a:effectLst/>
              <a:uLnTx/>
              <a:uFillTx/>
              <a:latin typeface="+mn-lt"/>
            </a:endParaRPr>
          </a:p>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mn-cs"/>
              </a:rPr>
              <a:t>0\t&lt;variable1 value&gt;\t&lt;variable2 value&gt;{&lt;variable2 units&gt;}\t&lt;variableN value&gt;\n</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1600" b="0" i="0" u="none" strike="noStrike" kern="0" cap="none" spc="0" normalizeH="0" baseline="0" noProof="0" smtClean="0">
              <a:ln>
                <a:noFill/>
              </a:ln>
              <a:solidFill>
                <a:schemeClr val="tx1"/>
              </a:solidFill>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0" cap="none" spc="0" normalizeH="0" baseline="0" noProof="0" smtClean="0">
                <a:ln>
                  <a:noFill/>
                </a:ln>
                <a:solidFill>
                  <a:schemeClr val="tx1"/>
                </a:solidFill>
                <a:effectLst/>
                <a:uLnTx/>
                <a:uFillTx/>
                <a:latin typeface="+mn-lt"/>
              </a:rPr>
              <a:t>The 1</a:t>
            </a:r>
            <a:r>
              <a:rPr kumimoji="0" lang="en-US" sz="1600" b="0" i="0" u="none" strike="noStrike" kern="0" cap="none" spc="0" normalizeH="0" baseline="30000" noProof="0" smtClean="0">
                <a:ln>
                  <a:noFill/>
                </a:ln>
                <a:solidFill>
                  <a:schemeClr val="tx1"/>
                </a:solidFill>
                <a:effectLst/>
                <a:uLnTx/>
                <a:uFillTx/>
                <a:latin typeface="+mn-lt"/>
              </a:rPr>
              <a:t>st</a:t>
            </a:r>
            <a:r>
              <a:rPr kumimoji="0" lang="en-US" sz="1600" b="0" i="0" u="none" strike="noStrike" kern="0" cap="none" spc="0" normalizeH="0" baseline="0" noProof="0" smtClean="0">
                <a:ln>
                  <a:noFill/>
                </a:ln>
                <a:solidFill>
                  <a:schemeClr val="tx1"/>
                </a:solidFill>
                <a:effectLst/>
                <a:uLnTx/>
                <a:uFillTx/>
                <a:latin typeface="+mn-lt"/>
              </a:rPr>
              <a:t> value returned in the list will always be a message indicator. Below are the possible values:</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0 returned variable value(s) from var_add or var_send</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1 returned value from var_exists</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1&lt;1 byte binary 0 or 1&gt;</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2 returned value from send_sie_resource</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smtClean="0">
                <a:ln>
                  <a:noFill/>
                </a:ln>
                <a:solidFill>
                  <a:schemeClr val="tx1"/>
                </a:solidFill>
                <a:effectLst/>
                <a:uLnTx/>
                <a:uFillTx/>
                <a:latin typeface="+mn-lt"/>
              </a:rPr>
              <a:t>-1 input parse error occurred while processing command (NOT IMPLEMENTED)</a:t>
            </a:r>
            <a:endParaRPr kumimoji="0" lang="en-US" sz="1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fld id="{EF459F73-0D73-4EE8-9265-ACF532191E63}" type="datetime1">
              <a:rPr lang="en-US"/>
              <a:pPr/>
              <a:t>11/8/11</a:t>
            </a:fld>
            <a:endParaRPr lang="en-US"/>
          </a:p>
        </p:txBody>
      </p:sp>
      <p:sp>
        <p:nvSpPr>
          <p:cNvPr id="3075" name="Footer Placeholder 4"/>
          <p:cNvSpPr>
            <a:spLocks noGrp="1"/>
          </p:cNvSpPr>
          <p:nvPr>
            <p:ph type="ftr" sz="quarter" idx="11"/>
          </p:nvPr>
        </p:nvSpPr>
        <p:spPr>
          <a:noFill/>
        </p:spPr>
        <p:txBody>
          <a:bodyPr/>
          <a:lstStyle/>
          <a:p>
            <a:r>
              <a:rPr lang="en-US" smtClean="0"/>
              <a:t>Trick Advanced Training</a:t>
            </a:r>
          </a:p>
        </p:txBody>
      </p:sp>
      <p:sp>
        <p:nvSpPr>
          <p:cNvPr id="3076" name="Slide Number Placeholder 5"/>
          <p:cNvSpPr>
            <a:spLocks noGrp="1"/>
          </p:cNvSpPr>
          <p:nvPr>
            <p:ph type="sldNum" sz="quarter" idx="12"/>
          </p:nvPr>
        </p:nvSpPr>
        <p:spPr>
          <a:noFill/>
        </p:spPr>
        <p:txBody>
          <a:bodyPr/>
          <a:lstStyle/>
          <a:p>
            <a:fld id="{55494754-28FE-407E-9087-F49655BADFAE}" type="slidenum">
              <a:rPr lang="en-US" smtClean="0"/>
              <a:pPr/>
              <a:t>2</a:t>
            </a:fld>
            <a:endParaRPr lang="en-US" smtClean="0"/>
          </a:p>
        </p:txBody>
      </p:sp>
      <p:sp>
        <p:nvSpPr>
          <p:cNvPr id="3077" name="Rectangle 9"/>
          <p:cNvSpPr>
            <a:spLocks noGrp="1" noChangeArrowheads="1"/>
          </p:cNvSpPr>
          <p:nvPr>
            <p:ph type="title"/>
          </p:nvPr>
        </p:nvSpPr>
        <p:spPr/>
        <p:txBody>
          <a:bodyPr/>
          <a:lstStyle/>
          <a:p>
            <a:pPr eaLnBrk="1" hangingPunct="1"/>
            <a:r>
              <a:rPr lang="en-GB" sz="2000" smtClean="0"/>
              <a:t>Agenda/Schedule</a:t>
            </a:r>
          </a:p>
        </p:txBody>
      </p:sp>
      <p:sp>
        <p:nvSpPr>
          <p:cNvPr id="3078" name="Rectangle 10"/>
          <p:cNvSpPr>
            <a:spLocks noGrp="1" noChangeArrowheads="1"/>
          </p:cNvSpPr>
          <p:nvPr>
            <p:ph type="body" idx="1"/>
          </p:nvPr>
        </p:nvSpPr>
        <p:spPr/>
        <p:txBody>
          <a:bodyPr/>
          <a:lstStyle/>
          <a:p>
            <a:pPr marL="381000" indent="-381000" eaLnBrk="1" hangingPunct="1">
              <a:lnSpc>
                <a:spcPct val="90000"/>
              </a:lnSpc>
            </a:pPr>
            <a:r>
              <a:rPr lang="en-US" smtClean="0"/>
              <a:t>Realtime and Distributed Topics</a:t>
            </a:r>
          </a:p>
          <a:p>
            <a:pPr marL="800100" lvl="1" indent="-342900" eaLnBrk="1" hangingPunct="1">
              <a:lnSpc>
                <a:spcPct val="90000"/>
              </a:lnSpc>
              <a:buFontTx/>
              <a:buAutoNum type="arabicPeriod"/>
            </a:pPr>
            <a:r>
              <a:rPr lang="en-US" smtClean="0"/>
              <a:t>Trickcomm and the Variable Server</a:t>
            </a:r>
          </a:p>
          <a:p>
            <a:pPr marL="800100" lvl="1" indent="-342900" eaLnBrk="1" hangingPunct="1">
              <a:lnSpc>
                <a:spcPct val="90000"/>
              </a:lnSpc>
              <a:buFontTx/>
              <a:buAutoNum type="arabicPeriod"/>
            </a:pPr>
            <a:r>
              <a:rPr lang="en-US" smtClean="0"/>
              <a:t>Multiprocessing and Realtime</a:t>
            </a:r>
          </a:p>
          <a:p>
            <a:pPr marL="800100" lvl="1" indent="-342900" eaLnBrk="1" hangingPunct="1">
              <a:lnSpc>
                <a:spcPct val="90000"/>
              </a:lnSpc>
              <a:buFontTx/>
              <a:buAutoNum type="arabicPeriod"/>
            </a:pPr>
            <a:r>
              <a:rPr lang="en-US" smtClean="0"/>
              <a:t>Master/Slave Import/Export</a:t>
            </a:r>
          </a:p>
          <a:p>
            <a:pPr marL="800100" lvl="1" indent="-342900" eaLnBrk="1" hangingPunct="1">
              <a:lnSpc>
                <a:spcPct val="90000"/>
              </a:lnSpc>
              <a:buFontTx/>
              <a:buAutoNum type="arabicPeriod"/>
            </a:pPr>
            <a:r>
              <a:rPr lang="en-US" smtClean="0"/>
              <a:t>Real World Realtime/Multiprocessing/Master/Slave example</a:t>
            </a:r>
          </a:p>
          <a:p>
            <a:pPr marL="800100" lvl="1" indent="-342900" eaLnBrk="1" hangingPunct="1">
              <a:lnSpc>
                <a:spcPct val="90000"/>
              </a:lnSpc>
              <a:buFontTx/>
              <a:buAutoNum type="arabicPeriod"/>
            </a:pPr>
            <a:r>
              <a:rPr lang="en-US" smtClean="0"/>
              <a:t>Monte Carlo</a:t>
            </a:r>
          </a:p>
          <a:p>
            <a:pPr marL="800100" lvl="1" indent="-342900" eaLnBrk="1" hangingPunct="1">
              <a:lnSpc>
                <a:spcPct val="90000"/>
              </a:lnSpc>
              <a:buFontTx/>
              <a:buAutoNum type="arabicPeriod"/>
            </a:pPr>
            <a:r>
              <a:rPr lang="en-US" smtClean="0"/>
              <a:t>Generic Malfunction Insertion</a:t>
            </a:r>
          </a:p>
          <a:p>
            <a:pPr marL="800100" lvl="1" indent="-342900" eaLnBrk="1" hangingPunct="1">
              <a:lnSpc>
                <a:spcPct val="90000"/>
              </a:lnSpc>
              <a:buFontTx/>
              <a:buAutoNum type="arabicPeriod"/>
            </a:pPr>
            <a:r>
              <a:rPr lang="en-US" smtClean="0"/>
              <a:t>Units Upgrade</a:t>
            </a:r>
          </a:p>
          <a:p>
            <a:pPr marL="800100" lvl="1" indent="-342900" eaLnBrk="1" hangingPunct="1">
              <a:lnSpc>
                <a:spcPct val="90000"/>
              </a:lnSpc>
              <a:buFontTx/>
              <a:buAutoNum type="arabicPeriod"/>
            </a:pPr>
            <a:r>
              <a:rPr lang="en-US" smtClean="0"/>
              <a:t>Wide Character Support</a:t>
            </a:r>
          </a:p>
          <a:p>
            <a:pPr marL="800100" lvl="1" indent="-342900" eaLnBrk="1" hangingPunct="1">
              <a:lnSpc>
                <a:spcPct val="90000"/>
              </a:lnSpc>
              <a:buFontTx/>
              <a:buAutoNum type="arabicPeriod"/>
            </a:pPr>
            <a:endParaRPr lang="en-US" smtClean="0"/>
          </a:p>
          <a:p>
            <a:pPr marL="381000" indent="-381000" eaLnBrk="1" hangingPunct="1">
              <a:lnSpc>
                <a:spcPct val="90000"/>
              </a:lnSpc>
            </a:pPr>
            <a:r>
              <a:rPr lang="en-US" smtClean="0"/>
              <a:t>Additional Material</a:t>
            </a:r>
          </a:p>
          <a:p>
            <a:pPr marL="800100" lvl="1" indent="-342900" eaLnBrk="1" hangingPunct="1">
              <a:lnSpc>
                <a:spcPct val="90000"/>
              </a:lnSpc>
              <a:buFontTx/>
              <a:buAutoNum type="arabicPeriod"/>
            </a:pPr>
            <a:r>
              <a:rPr lang="en-US" smtClean="0"/>
              <a:t>External Clocks and Timers</a:t>
            </a:r>
          </a:p>
          <a:p>
            <a:pPr marL="800100" lvl="1" indent="-342900" eaLnBrk="1" hangingPunct="1">
              <a:lnSpc>
                <a:spcPct val="90000"/>
              </a:lnSpc>
              <a:buFontTx/>
              <a:buAutoNum type="arabicPeriod"/>
            </a:pPr>
            <a:r>
              <a:rPr lang="en-US" smtClean="0"/>
              <a:t>External Libraries and Trick Math Library</a:t>
            </a:r>
          </a:p>
          <a:p>
            <a:pPr marL="800100" lvl="1" indent="-342900" eaLnBrk="1" hangingPunct="1">
              <a:lnSpc>
                <a:spcPct val="90000"/>
              </a:lnSpc>
              <a:buFontTx/>
              <a:buAutoNum type="arabicPeriod"/>
            </a:pPr>
            <a:endParaRPr lang="en-US" smtClean="0"/>
          </a:p>
          <a:p>
            <a:pPr marL="1219200" lvl="2" indent="-304800" eaLnBrk="1" hangingPunct="1">
              <a:lnSpc>
                <a:spcPct val="90000"/>
              </a:lnSpc>
              <a:buFontTx/>
              <a:buAutoNum type="arabicPeriod"/>
            </a:pPr>
            <a:endParaRPr lang="en-GB"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88F4B634-5DB7-4D93-8F7B-A4EA860082F1}" type="datetime1">
              <a:rPr lang="en-US"/>
              <a:pPr/>
              <a:t>11/8/11</a:t>
            </a:fld>
            <a:endParaRPr lang="en-US"/>
          </a:p>
        </p:txBody>
      </p:sp>
      <p:sp>
        <p:nvSpPr>
          <p:cNvPr id="21507" name="Footer Placeholder 4"/>
          <p:cNvSpPr>
            <a:spLocks noGrp="1"/>
          </p:cNvSpPr>
          <p:nvPr>
            <p:ph type="ftr" sz="quarter" idx="11"/>
          </p:nvPr>
        </p:nvSpPr>
        <p:spPr>
          <a:noFill/>
        </p:spPr>
        <p:txBody>
          <a:bodyPr/>
          <a:lstStyle/>
          <a:p>
            <a:r>
              <a:rPr lang="en-US" smtClean="0"/>
              <a:t>Trick Advanced Training</a:t>
            </a:r>
          </a:p>
        </p:txBody>
      </p:sp>
      <p:sp>
        <p:nvSpPr>
          <p:cNvPr id="21508" name="Slide Number Placeholder 5"/>
          <p:cNvSpPr>
            <a:spLocks noGrp="1"/>
          </p:cNvSpPr>
          <p:nvPr>
            <p:ph type="sldNum" sz="quarter" idx="12"/>
          </p:nvPr>
        </p:nvSpPr>
        <p:spPr>
          <a:noFill/>
        </p:spPr>
        <p:txBody>
          <a:bodyPr/>
          <a:lstStyle/>
          <a:p>
            <a:fld id="{F4784D4D-70FC-4E26-A5AF-2DE422A60F60}" type="slidenum">
              <a:rPr lang="en-US" smtClean="0"/>
              <a:pPr/>
              <a:t>20</a:t>
            </a:fld>
            <a:endParaRPr lang="en-US" smtClean="0"/>
          </a:p>
        </p:txBody>
      </p:sp>
      <p:sp>
        <p:nvSpPr>
          <p:cNvPr id="21509" name="Rectangle 2"/>
          <p:cNvSpPr>
            <a:spLocks noGrp="1" noChangeArrowheads="1"/>
          </p:cNvSpPr>
          <p:nvPr>
            <p:ph type="title"/>
          </p:nvPr>
        </p:nvSpPr>
        <p:spPr/>
        <p:txBody>
          <a:bodyPr/>
          <a:lstStyle/>
          <a:p>
            <a:pPr eaLnBrk="1" hangingPunct="1"/>
            <a:r>
              <a:rPr lang="en-US" sz="2000" smtClean="0"/>
              <a:t>Variable Server</a:t>
            </a:r>
          </a:p>
        </p:txBody>
      </p:sp>
      <p:sp>
        <p:nvSpPr>
          <p:cNvPr id="9" name="Rectangle 5"/>
          <p:cNvSpPr txBox="1">
            <a:spLocks noChangeArrowheads="1"/>
          </p:cNvSpPr>
          <p:nvPr/>
        </p:nvSpPr>
        <p:spPr>
          <a:xfrm>
            <a:off x="444500" y="1082675"/>
            <a:ext cx="8229600" cy="4957763"/>
          </a:xfrm>
          <a:prstGeom prst="rect">
            <a:avLst/>
          </a:prstGeom>
        </p:spPr>
        <p:txBody>
          <a:bodyPr/>
          <a:lstStyle/>
          <a:p>
            <a:pPr marL="742950" lvl="1" indent="-285750">
              <a:spcBef>
                <a:spcPct val="20000"/>
              </a:spcBef>
              <a:buFontTx/>
              <a:buChar char="–"/>
              <a:defRPr/>
            </a:pPr>
            <a:r>
              <a:rPr lang="en-US" b="1" kern="0" dirty="0">
                <a:latin typeface="+mn-lt"/>
              </a:rPr>
              <a:t>Binary Format</a:t>
            </a:r>
          </a:p>
          <a:p>
            <a:pPr marL="1143000" lvl="2" indent="-228600">
              <a:spcBef>
                <a:spcPts val="24"/>
              </a:spcBef>
              <a:spcAft>
                <a:spcPts val="1200"/>
              </a:spcAft>
              <a:buFontTx/>
              <a:buChar char="•"/>
              <a:defRPr/>
            </a:pPr>
            <a:r>
              <a:rPr lang="en-US" sz="1600" kern="0" dirty="0">
                <a:latin typeface="+mn-lt"/>
              </a:rPr>
              <a:t>The variable server will return values in a binary message in the following format:</a:t>
            </a:r>
          </a:p>
          <a:p>
            <a:pPr marL="1371600" indent="-342900">
              <a:spcBef>
                <a:spcPts val="0"/>
              </a:spcBef>
              <a:defRPr/>
            </a:pPr>
            <a:r>
              <a:rPr lang="en-US" sz="1600" kern="0" dirty="0">
                <a:latin typeface="+mn-lt"/>
              </a:rPr>
              <a:t>&lt;message indicator&gt;&lt;message size&gt;&lt;N&gt;</a:t>
            </a:r>
          </a:p>
          <a:p>
            <a:pPr marL="1371600" indent="-342900">
              <a:spcBef>
                <a:spcPts val="0"/>
              </a:spcBef>
              <a:defRPr/>
            </a:pPr>
            <a:r>
              <a:rPr lang="en-US" sz="1600" kern="0" dirty="0">
                <a:latin typeface="+mn-lt"/>
              </a:rPr>
              <a:t>&lt;var1 name length&gt;&lt;var1 name&gt;&lt;var1 type&gt;&lt;var1 size&gt;&lt;var1 value&gt;</a:t>
            </a:r>
          </a:p>
          <a:p>
            <a:pPr marL="1371600" indent="-342900">
              <a:spcBef>
                <a:spcPts val="0"/>
              </a:spcBef>
              <a:defRPr/>
            </a:pPr>
            <a:r>
              <a:rPr lang="en-US" sz="1600" kern="0" dirty="0"/>
              <a:t>&lt;var2 name length&gt;&lt;var2 name&gt;&lt;var2 type&gt;&lt;var2 size&gt;&lt;var2 value&gt;</a:t>
            </a:r>
          </a:p>
          <a:p>
            <a:pPr marL="1371600">
              <a:spcBef>
                <a:spcPts val="0"/>
              </a:spcBef>
              <a:defRPr/>
            </a:pPr>
            <a:r>
              <a:rPr lang="en-US" sz="800" kern="0" dirty="0">
                <a:latin typeface="+mn-lt"/>
              </a:rPr>
              <a:t>	</a:t>
            </a:r>
            <a:r>
              <a:rPr lang="en-US" sz="800" b="1" kern="0" dirty="0">
                <a:latin typeface="+mn-lt"/>
              </a:rPr>
              <a:t>.</a:t>
            </a:r>
          </a:p>
          <a:p>
            <a:pPr marL="1371600">
              <a:spcBef>
                <a:spcPts val="0"/>
              </a:spcBef>
              <a:defRPr/>
            </a:pPr>
            <a:r>
              <a:rPr lang="en-US" sz="800" b="1" kern="0" dirty="0">
                <a:latin typeface="+mn-lt"/>
              </a:rPr>
              <a:t>	.</a:t>
            </a:r>
          </a:p>
          <a:p>
            <a:pPr marL="1371600" indent="-342900">
              <a:spcBef>
                <a:spcPts val="0"/>
              </a:spcBef>
              <a:defRPr/>
            </a:pPr>
            <a:r>
              <a:rPr lang="en-US" sz="1600" kern="0" dirty="0"/>
              <a:t>&lt;</a:t>
            </a:r>
            <a:r>
              <a:rPr lang="en-US" sz="1600" kern="0" dirty="0" err="1"/>
              <a:t>varN</a:t>
            </a:r>
            <a:r>
              <a:rPr lang="en-US" sz="1600" kern="0" dirty="0"/>
              <a:t> name length&gt;&lt;</a:t>
            </a:r>
            <a:r>
              <a:rPr lang="en-US" sz="1600" kern="0" dirty="0" err="1"/>
              <a:t>varN</a:t>
            </a:r>
            <a:r>
              <a:rPr lang="en-US" sz="1600" kern="0" dirty="0"/>
              <a:t> name&gt;&lt;</a:t>
            </a:r>
            <a:r>
              <a:rPr lang="en-US" sz="1600" kern="0" dirty="0" err="1"/>
              <a:t>varN</a:t>
            </a:r>
            <a:r>
              <a:rPr lang="en-US" sz="1600" kern="0" dirty="0"/>
              <a:t> type&gt;&lt;</a:t>
            </a:r>
            <a:r>
              <a:rPr lang="en-US" sz="1600" kern="0" dirty="0" err="1"/>
              <a:t>varN</a:t>
            </a:r>
            <a:r>
              <a:rPr lang="en-US" sz="1600" kern="0" dirty="0"/>
              <a:t> size&gt;&lt;</a:t>
            </a:r>
            <a:r>
              <a:rPr lang="en-US" sz="1600" kern="0" dirty="0" err="1"/>
              <a:t>varN</a:t>
            </a:r>
            <a:r>
              <a:rPr lang="en-US" sz="1600" kern="0" dirty="0"/>
              <a:t> value&gt;</a:t>
            </a:r>
          </a:p>
          <a:p>
            <a:pPr marL="342900" indent="-342900">
              <a:spcBef>
                <a:spcPct val="20000"/>
              </a:spcBef>
              <a:defRPr/>
            </a:pPr>
            <a:endParaRPr lang="en-US" sz="1600" kern="0" dirty="0">
              <a:latin typeface="+mn-lt"/>
            </a:endParaRPr>
          </a:p>
          <a:p>
            <a:pPr marL="1143000" lvl="2" indent="-228600">
              <a:spcBef>
                <a:spcPct val="20000"/>
              </a:spcBef>
              <a:buFontTx/>
              <a:buChar char="•"/>
              <a:defRPr/>
            </a:pPr>
            <a:r>
              <a:rPr lang="en-US" sz="1400" kern="0" dirty="0">
                <a:latin typeface="+mn-lt"/>
              </a:rPr>
              <a:t>message indicator: same possible values as the </a:t>
            </a:r>
            <a:r>
              <a:rPr lang="en-US" sz="1400" kern="0" dirty="0" err="1">
                <a:latin typeface="+mn-lt"/>
              </a:rPr>
              <a:t>Ascii</a:t>
            </a:r>
            <a:r>
              <a:rPr lang="en-US" sz="1400" kern="0" dirty="0">
                <a:latin typeface="+mn-lt"/>
              </a:rPr>
              <a:t> message : 4 byte integer</a:t>
            </a:r>
          </a:p>
          <a:p>
            <a:pPr marL="1143000" lvl="2" indent="-228600">
              <a:spcBef>
                <a:spcPct val="20000"/>
              </a:spcBef>
              <a:buFontTx/>
              <a:buChar char="•"/>
              <a:defRPr/>
            </a:pPr>
            <a:r>
              <a:rPr lang="en-US" sz="1400" kern="0" dirty="0">
                <a:latin typeface="+mn-lt"/>
              </a:rPr>
              <a:t>message size: total size of the message in bytes (NOT including message indicator) : 4 byte integer</a:t>
            </a:r>
          </a:p>
          <a:p>
            <a:pPr marL="1143000" lvl="2" indent="-228600">
              <a:spcBef>
                <a:spcPct val="20000"/>
              </a:spcBef>
              <a:buFontTx/>
              <a:buChar char="•"/>
              <a:defRPr/>
            </a:pPr>
            <a:r>
              <a:rPr lang="en-US" sz="1400" kern="0" dirty="0">
                <a:latin typeface="+mn-lt"/>
              </a:rPr>
              <a:t>N : the number of variables registered via the </a:t>
            </a:r>
            <a:r>
              <a:rPr lang="en-US" sz="1400" kern="0" dirty="0" err="1">
                <a:latin typeface="+mn-lt"/>
              </a:rPr>
              <a:t>var_add</a:t>
            </a:r>
            <a:r>
              <a:rPr lang="en-US" sz="1400" kern="0" dirty="0">
                <a:latin typeface="+mn-lt"/>
              </a:rPr>
              <a:t> command : 4 byte integer</a:t>
            </a:r>
          </a:p>
          <a:p>
            <a:pPr marL="1143000" lvl="2" indent="-228600">
              <a:spcBef>
                <a:spcPct val="20000"/>
              </a:spcBef>
              <a:buFontTx/>
              <a:buChar char="•"/>
              <a:defRPr/>
            </a:pPr>
            <a:r>
              <a:rPr lang="en-US" sz="1400" kern="0" dirty="0" err="1">
                <a:latin typeface="+mn-lt"/>
              </a:rPr>
              <a:t>Var</a:t>
            </a:r>
            <a:r>
              <a:rPr lang="en-US" sz="1400" kern="0" dirty="0">
                <a:latin typeface="+mn-lt"/>
              </a:rPr>
              <a:t> name length: the string length of the variable’s name : 4 byte integer</a:t>
            </a:r>
          </a:p>
          <a:p>
            <a:pPr marL="1143000" lvl="2" indent="-228600">
              <a:spcBef>
                <a:spcPct val="20000"/>
              </a:spcBef>
              <a:buFontTx/>
              <a:buChar char="•"/>
              <a:defRPr/>
            </a:pPr>
            <a:r>
              <a:rPr lang="en-US" sz="1400" kern="0" dirty="0" err="1">
                <a:latin typeface="+mn-lt"/>
              </a:rPr>
              <a:t>Var</a:t>
            </a:r>
            <a:r>
              <a:rPr lang="en-US" sz="1400" kern="0" dirty="0">
                <a:latin typeface="+mn-lt"/>
              </a:rPr>
              <a:t> name: the </a:t>
            </a:r>
            <a:r>
              <a:rPr lang="en-US" sz="1400" kern="0" dirty="0" err="1">
                <a:latin typeface="+mn-lt"/>
              </a:rPr>
              <a:t>Ascii</a:t>
            </a:r>
            <a:r>
              <a:rPr lang="en-US" sz="1400" kern="0" dirty="0">
                <a:latin typeface="+mn-lt"/>
              </a:rPr>
              <a:t> variable string name : </a:t>
            </a:r>
            <a:r>
              <a:rPr lang="en-US" sz="1400" kern="0" dirty="0" err="1">
                <a:latin typeface="+mn-lt"/>
              </a:rPr>
              <a:t>var</a:t>
            </a:r>
            <a:r>
              <a:rPr lang="en-US" sz="1400" kern="0" dirty="0">
                <a:latin typeface="+mn-lt"/>
              </a:rPr>
              <a:t> name length bytes of string</a:t>
            </a:r>
          </a:p>
          <a:p>
            <a:pPr marL="1143000" lvl="2" indent="-228600">
              <a:spcBef>
                <a:spcPct val="20000"/>
              </a:spcBef>
              <a:buFontTx/>
              <a:buChar char="•"/>
              <a:defRPr/>
            </a:pPr>
            <a:r>
              <a:rPr lang="en-US" sz="1400" kern="0" dirty="0" err="1">
                <a:latin typeface="+mn-lt"/>
              </a:rPr>
              <a:t>Var</a:t>
            </a:r>
            <a:r>
              <a:rPr lang="en-US" sz="1400" kern="0" dirty="0">
                <a:latin typeface="+mn-lt"/>
              </a:rPr>
              <a:t> type: Trick data type of the variable : 4 byte integer</a:t>
            </a:r>
          </a:p>
          <a:p>
            <a:pPr marL="1143000" lvl="2" indent="-228600">
              <a:spcBef>
                <a:spcPct val="20000"/>
              </a:spcBef>
              <a:buFontTx/>
              <a:buChar char="•"/>
              <a:defRPr/>
            </a:pPr>
            <a:r>
              <a:rPr lang="en-US" sz="1400" kern="0" dirty="0" err="1">
                <a:latin typeface="+mn-lt"/>
              </a:rPr>
              <a:t>Var</a:t>
            </a:r>
            <a:r>
              <a:rPr lang="en-US" sz="1400" kern="0" dirty="0">
                <a:latin typeface="+mn-lt"/>
              </a:rPr>
              <a:t> size: the number of bytes the variable occupies in memory : 4 byte integer</a:t>
            </a:r>
          </a:p>
          <a:p>
            <a:pPr marL="1143000" lvl="2" indent="-228600">
              <a:spcBef>
                <a:spcPct val="20000"/>
              </a:spcBef>
              <a:buFontTx/>
              <a:buChar char="•"/>
              <a:defRPr/>
            </a:pPr>
            <a:r>
              <a:rPr lang="en-US" sz="1400" kern="0" dirty="0" err="1">
                <a:latin typeface="+mn-lt"/>
              </a:rPr>
              <a:t>Var</a:t>
            </a:r>
            <a:r>
              <a:rPr lang="en-US" sz="1400" kern="0" dirty="0">
                <a:latin typeface="+mn-lt"/>
              </a:rPr>
              <a:t> value: the variable’s current value : </a:t>
            </a:r>
            <a:r>
              <a:rPr lang="en-US" sz="1400" kern="0" dirty="0" err="1">
                <a:latin typeface="+mn-lt"/>
              </a:rPr>
              <a:t>var</a:t>
            </a:r>
            <a:r>
              <a:rPr lang="en-US" sz="1400" kern="0" dirty="0">
                <a:latin typeface="+mn-lt"/>
              </a:rPr>
              <a:t> size bytes of </a:t>
            </a:r>
            <a:r>
              <a:rPr lang="en-US" sz="1400" kern="0" dirty="0" err="1">
                <a:latin typeface="+mn-lt"/>
              </a:rPr>
              <a:t>var</a:t>
            </a:r>
            <a:r>
              <a:rPr lang="en-US" sz="1400" kern="0" dirty="0">
                <a:latin typeface="+mn-lt"/>
              </a:rPr>
              <a:t> type</a:t>
            </a:r>
          </a:p>
          <a:p>
            <a:pPr marL="1143000" lvl="2" indent="-228600">
              <a:spcBef>
                <a:spcPct val="20000"/>
              </a:spcBef>
              <a:buFontTx/>
              <a:buChar char="•"/>
              <a:defRPr/>
            </a:pPr>
            <a:endParaRPr lang="en-US" sz="1400" kern="0" dirty="0">
              <a:latin typeface="+mn-lt"/>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E1A0F77B-4B20-465F-B90E-0CB7968AF518}" type="datetime1">
              <a:rPr lang="en-US"/>
              <a:pPr/>
              <a:t>11/8/11</a:t>
            </a:fld>
            <a:endParaRPr lang="en-US"/>
          </a:p>
        </p:txBody>
      </p:sp>
      <p:sp>
        <p:nvSpPr>
          <p:cNvPr id="22531" name="Footer Placeholder 4"/>
          <p:cNvSpPr>
            <a:spLocks noGrp="1"/>
          </p:cNvSpPr>
          <p:nvPr>
            <p:ph type="ftr" sz="quarter" idx="11"/>
          </p:nvPr>
        </p:nvSpPr>
        <p:spPr>
          <a:noFill/>
        </p:spPr>
        <p:txBody>
          <a:bodyPr/>
          <a:lstStyle/>
          <a:p>
            <a:r>
              <a:rPr lang="en-US" smtClean="0"/>
              <a:t>Trick Advanced Training</a:t>
            </a:r>
          </a:p>
        </p:txBody>
      </p:sp>
      <p:sp>
        <p:nvSpPr>
          <p:cNvPr id="22532" name="Slide Number Placeholder 5"/>
          <p:cNvSpPr>
            <a:spLocks noGrp="1"/>
          </p:cNvSpPr>
          <p:nvPr>
            <p:ph type="sldNum" sz="quarter" idx="12"/>
          </p:nvPr>
        </p:nvSpPr>
        <p:spPr>
          <a:noFill/>
        </p:spPr>
        <p:txBody>
          <a:bodyPr/>
          <a:lstStyle/>
          <a:p>
            <a:fld id="{B78E2A98-D104-4EB1-AFEC-AE4F8E701808}" type="slidenum">
              <a:rPr lang="en-US" smtClean="0"/>
              <a:pPr/>
              <a:t>21</a:t>
            </a:fld>
            <a:endParaRPr lang="en-US" smtClean="0"/>
          </a:p>
        </p:txBody>
      </p:sp>
      <p:sp>
        <p:nvSpPr>
          <p:cNvPr id="22533" name="Rectangle 2"/>
          <p:cNvSpPr>
            <a:spLocks noGrp="1" noChangeArrowheads="1"/>
          </p:cNvSpPr>
          <p:nvPr>
            <p:ph type="title"/>
          </p:nvPr>
        </p:nvSpPr>
        <p:spPr/>
        <p:txBody>
          <a:bodyPr/>
          <a:lstStyle/>
          <a:p>
            <a:pPr eaLnBrk="1" hangingPunct="1"/>
            <a:r>
              <a:rPr lang="en-US" sz="2000" smtClean="0"/>
              <a:t>Variable Server</a:t>
            </a:r>
          </a:p>
        </p:txBody>
      </p:sp>
      <p:sp>
        <p:nvSpPr>
          <p:cNvPr id="9" name="Rectangle 3"/>
          <p:cNvSpPr txBox="1">
            <a:spLocks noChangeArrowheads="1"/>
          </p:cNvSpPr>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All of Trick’s runtime GUIs use the variable server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Sim control panel</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Trick View (TV)</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Malfunction Trick View (MTV)</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1" i="0" u="none" strike="noStrike" kern="0" cap="none" spc="0" normalizeH="0" baseline="0" noProof="0" smtClean="0">
                <a:ln>
                  <a:noFill/>
                </a:ln>
                <a:solidFill>
                  <a:schemeClr val="tx1"/>
                </a:solidFill>
                <a:effectLst/>
                <a:uLnTx/>
                <a:uFillTx/>
                <a:latin typeface="+mn-lt"/>
              </a:rPr>
              <a:t>Stripcharts</a:t>
            </a:r>
            <a:endParaRPr kumimoji="0" lang="en-US" sz="1800" b="1"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0194DC0E-C408-4C48-BD57-F20C8F217DBB}" type="datetime1">
              <a:rPr lang="en-US"/>
              <a:pPr/>
              <a:t>11/8/11</a:t>
            </a:fld>
            <a:endParaRPr lang="en-US"/>
          </a:p>
        </p:txBody>
      </p:sp>
      <p:sp>
        <p:nvSpPr>
          <p:cNvPr id="4099" name="Footer Placeholder 4"/>
          <p:cNvSpPr>
            <a:spLocks noGrp="1"/>
          </p:cNvSpPr>
          <p:nvPr>
            <p:ph type="ftr" sz="quarter" idx="11"/>
          </p:nvPr>
        </p:nvSpPr>
        <p:spPr>
          <a:noFill/>
        </p:spPr>
        <p:txBody>
          <a:bodyPr/>
          <a:lstStyle/>
          <a:p>
            <a:r>
              <a:rPr lang="en-US" smtClean="0"/>
              <a:t>Trick Advanced Training</a:t>
            </a:r>
          </a:p>
        </p:txBody>
      </p:sp>
      <p:sp>
        <p:nvSpPr>
          <p:cNvPr id="4100" name="Slide Number Placeholder 5"/>
          <p:cNvSpPr>
            <a:spLocks noGrp="1"/>
          </p:cNvSpPr>
          <p:nvPr>
            <p:ph type="sldNum" sz="quarter" idx="12"/>
          </p:nvPr>
        </p:nvSpPr>
        <p:spPr>
          <a:noFill/>
        </p:spPr>
        <p:txBody>
          <a:bodyPr/>
          <a:lstStyle/>
          <a:p>
            <a:fld id="{DBA9340F-2EF2-483E-BC77-DD76CF2EB2C3}" type="slidenum">
              <a:rPr lang="en-US" smtClean="0"/>
              <a:pPr/>
              <a:t>3</a:t>
            </a:fld>
            <a:endParaRPr lang="en-US" smtClean="0"/>
          </a:p>
        </p:txBody>
      </p:sp>
      <p:sp>
        <p:nvSpPr>
          <p:cNvPr id="4101" name="Rectangle 2"/>
          <p:cNvSpPr>
            <a:spLocks noGrp="1" noChangeArrowheads="1"/>
          </p:cNvSpPr>
          <p:nvPr>
            <p:ph type="ctrTitle"/>
          </p:nvPr>
        </p:nvSpPr>
        <p:spPr/>
        <p:txBody>
          <a:bodyPr/>
          <a:lstStyle/>
          <a:p>
            <a:pPr eaLnBrk="1" hangingPunct="1"/>
            <a:r>
              <a:rPr lang="en-US" smtClean="0"/>
              <a:t>Trickcomm and the Variable Server</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21C3BF04-1468-4C02-9D0E-DFB3580206CB}" type="datetime1">
              <a:rPr lang="en-US"/>
              <a:pPr/>
              <a:t>11/8/11</a:t>
            </a:fld>
            <a:endParaRPr lang="en-US"/>
          </a:p>
        </p:txBody>
      </p:sp>
      <p:sp>
        <p:nvSpPr>
          <p:cNvPr id="5123" name="Footer Placeholder 4"/>
          <p:cNvSpPr>
            <a:spLocks noGrp="1"/>
          </p:cNvSpPr>
          <p:nvPr>
            <p:ph type="ftr" sz="quarter" idx="11"/>
          </p:nvPr>
        </p:nvSpPr>
        <p:spPr>
          <a:noFill/>
        </p:spPr>
        <p:txBody>
          <a:bodyPr/>
          <a:lstStyle/>
          <a:p>
            <a:r>
              <a:rPr lang="en-US" smtClean="0"/>
              <a:t>Trick Advanced Training</a:t>
            </a:r>
          </a:p>
        </p:txBody>
      </p:sp>
      <p:sp>
        <p:nvSpPr>
          <p:cNvPr id="5124" name="Slide Number Placeholder 5"/>
          <p:cNvSpPr>
            <a:spLocks noGrp="1"/>
          </p:cNvSpPr>
          <p:nvPr>
            <p:ph type="sldNum" sz="quarter" idx="12"/>
          </p:nvPr>
        </p:nvSpPr>
        <p:spPr>
          <a:noFill/>
        </p:spPr>
        <p:txBody>
          <a:bodyPr/>
          <a:lstStyle/>
          <a:p>
            <a:fld id="{FEDB341B-1185-452B-B0B9-02CA9384EADE}" type="slidenum">
              <a:rPr lang="en-US" smtClean="0"/>
              <a:pPr/>
              <a:t>4</a:t>
            </a:fld>
            <a:endParaRPr lang="en-US" smtClean="0"/>
          </a:p>
        </p:txBody>
      </p:sp>
      <p:sp>
        <p:nvSpPr>
          <p:cNvPr id="5125" name="Rectangle 2"/>
          <p:cNvSpPr>
            <a:spLocks noGrp="1" noChangeArrowheads="1"/>
          </p:cNvSpPr>
          <p:nvPr>
            <p:ph type="title"/>
          </p:nvPr>
        </p:nvSpPr>
        <p:spPr/>
        <p:txBody>
          <a:bodyPr/>
          <a:lstStyle/>
          <a:p>
            <a:pPr eaLnBrk="1" hangingPunct="1"/>
            <a:r>
              <a:rPr lang="en-US" sz="2000" smtClean="0"/>
              <a:t>Trickcomm and the Variable Server</a:t>
            </a:r>
          </a:p>
        </p:txBody>
      </p:sp>
      <p:sp>
        <p:nvSpPr>
          <p:cNvPr id="5126" name="Rectangle 3"/>
          <p:cNvSpPr>
            <a:spLocks noGrp="1" noChangeArrowheads="1"/>
          </p:cNvSpPr>
          <p:nvPr>
            <p:ph type="body" idx="1"/>
          </p:nvPr>
        </p:nvSpPr>
        <p:spPr/>
        <p:txBody>
          <a:bodyPr/>
          <a:lstStyle/>
          <a:p>
            <a:pPr eaLnBrk="1" hangingPunct="1"/>
            <a:r>
              <a:rPr lang="en-US" smtClean="0"/>
              <a:t>Objective</a:t>
            </a:r>
          </a:p>
          <a:p>
            <a:pPr lvl="1" eaLnBrk="1" hangingPunct="1"/>
            <a:r>
              <a:rPr lang="en-GB" smtClean="0"/>
              <a:t>Describe the Trickcomm package</a:t>
            </a:r>
          </a:p>
          <a:p>
            <a:pPr lvl="1" eaLnBrk="1" hangingPunct="1"/>
            <a:r>
              <a:rPr lang="en-GB" smtClean="0"/>
              <a:t>Describe the Variable server</a:t>
            </a:r>
            <a:endParaRPr lang="en-US" smtClean="0"/>
          </a:p>
          <a:p>
            <a:pPr eaLnBrk="1" hangingPunct="1"/>
            <a:endParaRPr lang="en-US" smtClean="0"/>
          </a:p>
          <a:p>
            <a:pPr eaLnBrk="1" hangingPunct="1"/>
            <a:r>
              <a:rPr lang="en-US" smtClean="0"/>
              <a:t>Prerequisites</a:t>
            </a:r>
          </a:p>
          <a:p>
            <a:pPr lvl="1" eaLnBrk="1" hangingPunct="1"/>
            <a:r>
              <a:rPr lang="en-US" smtClean="0"/>
              <a:t>Knowledge of sockets</a:t>
            </a:r>
          </a:p>
          <a:p>
            <a:pPr eaLnBrk="1" hangingPunct="1"/>
            <a:endParaRPr lang="en-US" smtClean="0"/>
          </a:p>
          <a:p>
            <a:pPr eaLnBrk="1" hangingPunct="1"/>
            <a:endParaRPr lang="en-US"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3706FEAC-15AD-4C93-92E1-19334842688B}" type="datetime1">
              <a:rPr lang="en-US"/>
              <a:pPr/>
              <a:t>11/8/11</a:t>
            </a:fld>
            <a:endParaRPr lang="en-US"/>
          </a:p>
        </p:txBody>
      </p:sp>
      <p:sp>
        <p:nvSpPr>
          <p:cNvPr id="6147" name="Footer Placeholder 4"/>
          <p:cNvSpPr>
            <a:spLocks noGrp="1"/>
          </p:cNvSpPr>
          <p:nvPr>
            <p:ph type="ftr" sz="quarter" idx="11"/>
          </p:nvPr>
        </p:nvSpPr>
        <p:spPr>
          <a:noFill/>
        </p:spPr>
        <p:txBody>
          <a:bodyPr/>
          <a:lstStyle/>
          <a:p>
            <a:r>
              <a:rPr lang="en-US" smtClean="0"/>
              <a:t>Trick Advanced Training</a:t>
            </a:r>
          </a:p>
        </p:txBody>
      </p:sp>
      <p:sp>
        <p:nvSpPr>
          <p:cNvPr id="6148" name="Slide Number Placeholder 5"/>
          <p:cNvSpPr>
            <a:spLocks noGrp="1"/>
          </p:cNvSpPr>
          <p:nvPr>
            <p:ph type="sldNum" sz="quarter" idx="12"/>
          </p:nvPr>
        </p:nvSpPr>
        <p:spPr>
          <a:noFill/>
        </p:spPr>
        <p:txBody>
          <a:bodyPr/>
          <a:lstStyle/>
          <a:p>
            <a:fld id="{6FAB1800-701B-4C96-A898-8EF56A44D4B9}" type="slidenum">
              <a:rPr lang="en-US" smtClean="0"/>
              <a:pPr/>
              <a:t>5</a:t>
            </a:fld>
            <a:endParaRPr lang="en-US" smtClean="0"/>
          </a:p>
        </p:txBody>
      </p:sp>
      <p:sp>
        <p:nvSpPr>
          <p:cNvPr id="6149" name="Rectangle 2"/>
          <p:cNvSpPr>
            <a:spLocks noGrp="1" noChangeArrowheads="1"/>
          </p:cNvSpPr>
          <p:nvPr>
            <p:ph type="title"/>
          </p:nvPr>
        </p:nvSpPr>
        <p:spPr/>
        <p:txBody>
          <a:bodyPr/>
          <a:lstStyle/>
          <a:p>
            <a:pPr eaLnBrk="1" hangingPunct="1"/>
            <a:r>
              <a:rPr lang="en-US" sz="2000" smtClean="0"/>
              <a:t>Trickcomm</a:t>
            </a:r>
          </a:p>
        </p:txBody>
      </p:sp>
      <p:sp>
        <p:nvSpPr>
          <p:cNvPr id="6150" name="Rectangle 3"/>
          <p:cNvSpPr>
            <a:spLocks noGrp="1" noChangeArrowheads="1"/>
          </p:cNvSpPr>
          <p:nvPr>
            <p:ph type="body" idx="1"/>
          </p:nvPr>
        </p:nvSpPr>
        <p:spPr/>
        <p:txBody>
          <a:bodyPr/>
          <a:lstStyle/>
          <a:p>
            <a:pPr eaLnBrk="1" hangingPunct="1"/>
            <a:r>
              <a:rPr lang="en-GB" dirty="0" err="1" smtClean="0">
                <a:solidFill>
                  <a:srgbClr val="000000"/>
                </a:solidFill>
              </a:rPr>
              <a:t>Trickcomm</a:t>
            </a:r>
            <a:r>
              <a:rPr lang="en-GB" dirty="0" smtClean="0">
                <a:solidFill>
                  <a:srgbClr val="000000"/>
                </a:solidFill>
              </a:rPr>
              <a:t> is a C library built on top of the system TCP/IP socket library.</a:t>
            </a:r>
          </a:p>
          <a:p>
            <a:pPr eaLnBrk="1" hangingPunct="1"/>
            <a:endParaRPr lang="en-GB" dirty="0" smtClean="0">
              <a:solidFill>
                <a:srgbClr val="000000"/>
              </a:solidFill>
            </a:endParaRPr>
          </a:p>
          <a:p>
            <a:pPr eaLnBrk="1" hangingPunct="1"/>
            <a:r>
              <a:rPr lang="en-GB" dirty="0" smtClean="0">
                <a:solidFill>
                  <a:srgbClr val="000000"/>
                </a:solidFill>
              </a:rPr>
              <a:t>Originally, </a:t>
            </a:r>
            <a:r>
              <a:rPr lang="en-GB" dirty="0" err="1" smtClean="0">
                <a:solidFill>
                  <a:srgbClr val="000000"/>
                </a:solidFill>
              </a:rPr>
              <a:t>Trickcomm</a:t>
            </a:r>
            <a:r>
              <a:rPr lang="en-GB" dirty="0" smtClean="0">
                <a:solidFill>
                  <a:srgbClr val="000000"/>
                </a:solidFill>
              </a:rPr>
              <a:t> was provided as a consistent “stream” interface over sockets, reflective memory, and shared memory. </a:t>
            </a:r>
          </a:p>
          <a:p>
            <a:pPr eaLnBrk="1" hangingPunct="1">
              <a:buFontTx/>
              <a:buNone/>
            </a:pPr>
            <a:r>
              <a:rPr lang="en-GB" dirty="0" smtClean="0">
                <a:solidFill>
                  <a:srgbClr val="000000"/>
                </a:solidFill>
              </a:rPr>
              <a:t> </a:t>
            </a:r>
          </a:p>
          <a:p>
            <a:pPr eaLnBrk="1" hangingPunct="1"/>
            <a:r>
              <a:rPr lang="en-GB" dirty="0" smtClean="0">
                <a:solidFill>
                  <a:srgbClr val="000000"/>
                </a:solidFill>
              </a:rPr>
              <a:t>Sockets have proved fast enough so </a:t>
            </a:r>
            <a:r>
              <a:rPr lang="en-GB" dirty="0" err="1" smtClean="0">
                <a:solidFill>
                  <a:srgbClr val="000000"/>
                </a:solidFill>
              </a:rPr>
              <a:t>Trickcomm</a:t>
            </a:r>
            <a:r>
              <a:rPr lang="en-GB" dirty="0" smtClean="0">
                <a:solidFill>
                  <a:srgbClr val="000000"/>
                </a:solidFill>
              </a:rPr>
              <a:t> only supports sockets.</a:t>
            </a:r>
          </a:p>
          <a:p>
            <a:pPr eaLnBrk="1" hangingPunct="1"/>
            <a:endParaRPr lang="en-GB" dirty="0" smtClean="0">
              <a:solidFill>
                <a:srgbClr val="000000"/>
              </a:solidFill>
            </a:endParaRPr>
          </a:p>
          <a:p>
            <a:pPr eaLnBrk="1" hangingPunct="1"/>
            <a:r>
              <a:rPr lang="en-GB" dirty="0" err="1" smtClean="0">
                <a:solidFill>
                  <a:srgbClr val="000000"/>
                </a:solidFill>
              </a:rPr>
              <a:t>Trickcomm</a:t>
            </a:r>
            <a:r>
              <a:rPr lang="en-GB" dirty="0" smtClean="0">
                <a:solidFill>
                  <a:srgbClr val="000000"/>
                </a:solidFill>
              </a:rPr>
              <a:t> can be used as a standalone package.</a:t>
            </a:r>
          </a:p>
          <a:p>
            <a:pPr lvl="1" eaLnBrk="1" hangingPunct="1"/>
            <a:r>
              <a:rPr lang="en-GB" dirty="0" smtClean="0">
                <a:solidFill>
                  <a:srgbClr val="000000"/>
                </a:solidFill>
              </a:rPr>
              <a:t>Usable as a library to non-Trick </a:t>
            </a:r>
            <a:r>
              <a:rPr lang="en-GB" dirty="0" err="1" smtClean="0">
                <a:solidFill>
                  <a:srgbClr val="000000"/>
                </a:solidFill>
              </a:rPr>
              <a:t>sims</a:t>
            </a:r>
            <a:endParaRPr lang="en-GB" dirty="0" smtClean="0">
              <a:solidFill>
                <a:srgbClr val="000000"/>
              </a:solidFill>
            </a:endParaRPr>
          </a:p>
          <a:p>
            <a:pPr lvl="1" eaLnBrk="1" hangingPunct="1"/>
            <a:r>
              <a:rPr lang="en-GB" dirty="0" smtClean="0">
                <a:solidFill>
                  <a:srgbClr val="000000"/>
                </a:solidFill>
              </a:rPr>
              <a:t>Usable under Windows  </a:t>
            </a:r>
          </a:p>
          <a:p>
            <a:pPr eaLnBrk="1" hangingPunct="1">
              <a:buFontTx/>
              <a:buNone/>
            </a:pPr>
            <a:endParaRPr lang="en-US" dirty="0" smtClean="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E1BB1107-DC85-49FD-A383-CBDA3662E2B9}" type="datetime1">
              <a:rPr lang="en-US"/>
              <a:pPr/>
              <a:t>11/8/11</a:t>
            </a:fld>
            <a:endParaRPr lang="en-US"/>
          </a:p>
        </p:txBody>
      </p:sp>
      <p:sp>
        <p:nvSpPr>
          <p:cNvPr id="7171" name="Footer Placeholder 4"/>
          <p:cNvSpPr>
            <a:spLocks noGrp="1"/>
          </p:cNvSpPr>
          <p:nvPr>
            <p:ph type="ftr" sz="quarter" idx="11"/>
          </p:nvPr>
        </p:nvSpPr>
        <p:spPr>
          <a:noFill/>
        </p:spPr>
        <p:txBody>
          <a:bodyPr/>
          <a:lstStyle/>
          <a:p>
            <a:r>
              <a:rPr lang="en-US" smtClean="0"/>
              <a:t>Trick Advanced Training</a:t>
            </a:r>
          </a:p>
        </p:txBody>
      </p:sp>
      <p:sp>
        <p:nvSpPr>
          <p:cNvPr id="7172" name="Slide Number Placeholder 5"/>
          <p:cNvSpPr>
            <a:spLocks noGrp="1"/>
          </p:cNvSpPr>
          <p:nvPr>
            <p:ph type="sldNum" sz="quarter" idx="12"/>
          </p:nvPr>
        </p:nvSpPr>
        <p:spPr>
          <a:noFill/>
        </p:spPr>
        <p:txBody>
          <a:bodyPr/>
          <a:lstStyle/>
          <a:p>
            <a:fld id="{01DC8243-2A1C-41E6-9A42-CDB63C4AEB79}" type="slidenum">
              <a:rPr lang="en-US" smtClean="0"/>
              <a:pPr/>
              <a:t>6</a:t>
            </a:fld>
            <a:endParaRPr lang="en-US" smtClean="0"/>
          </a:p>
        </p:txBody>
      </p:sp>
      <p:sp>
        <p:nvSpPr>
          <p:cNvPr id="7173" name="Rectangle 2"/>
          <p:cNvSpPr>
            <a:spLocks noGrp="1" noChangeArrowheads="1"/>
          </p:cNvSpPr>
          <p:nvPr>
            <p:ph type="title"/>
          </p:nvPr>
        </p:nvSpPr>
        <p:spPr/>
        <p:txBody>
          <a:bodyPr/>
          <a:lstStyle/>
          <a:p>
            <a:pPr eaLnBrk="1" hangingPunct="1"/>
            <a:r>
              <a:rPr lang="en-US" sz="2000" smtClean="0"/>
              <a:t>Trickcomm</a:t>
            </a:r>
          </a:p>
        </p:txBody>
      </p:sp>
      <p:sp>
        <p:nvSpPr>
          <p:cNvPr id="7174" name="Rectangle 3"/>
          <p:cNvSpPr>
            <a:spLocks noGrp="1" noChangeArrowheads="1"/>
          </p:cNvSpPr>
          <p:nvPr>
            <p:ph type="body" idx="1"/>
          </p:nvPr>
        </p:nvSpPr>
        <p:spPr/>
        <p:txBody>
          <a:bodyPr/>
          <a:lstStyle/>
          <a:p>
            <a:pPr eaLnBrk="1" hangingPunct="1"/>
            <a:r>
              <a:rPr lang="en-US" smtClean="0"/>
              <a:t>Provided functions – Connecting (Server) </a:t>
            </a:r>
          </a:p>
          <a:p>
            <a:pPr lvl="1" eaLnBrk="1" hangingPunct="1"/>
            <a:r>
              <a:rPr lang="en-US" smtClean="0"/>
              <a:t>tc_init(TCDevice * listen_device) ;</a:t>
            </a:r>
          </a:p>
          <a:p>
            <a:pPr lvl="2" eaLnBrk="1" hangingPunct="1"/>
            <a:r>
              <a:rPr lang="en-US" smtClean="0"/>
              <a:t>Initializes a listen socket and begins listening for a client connection.  </a:t>
            </a:r>
          </a:p>
          <a:p>
            <a:pPr lvl="2" eaLnBrk="1" hangingPunct="1"/>
            <a:r>
              <a:rPr lang="en-US" b="1" smtClean="0">
                <a:latin typeface="Courier New" pitchFamily="49" charset="0"/>
              </a:rPr>
              <a:t>listen_device.port</a:t>
            </a:r>
            <a:r>
              <a:rPr lang="en-US" smtClean="0"/>
              <a:t> must be specified. Uses unix </a:t>
            </a:r>
            <a:r>
              <a:rPr lang="en-US" i="1" smtClean="0"/>
              <a:t>listen().</a:t>
            </a:r>
            <a:endParaRPr lang="en-US" smtClean="0"/>
          </a:p>
          <a:p>
            <a:pPr lvl="1" eaLnBrk="1" hangingPunct="1"/>
            <a:r>
              <a:rPr lang="en-US" smtClean="0"/>
              <a:t>tc_listen(TCDevice * listen_device) ;</a:t>
            </a:r>
          </a:p>
          <a:p>
            <a:pPr lvl="2" eaLnBrk="1" hangingPunct="1"/>
            <a:r>
              <a:rPr lang="en-US" smtClean="0"/>
              <a:t>Returns true if a client is trying to connect on the listen socket. </a:t>
            </a:r>
          </a:p>
          <a:p>
            <a:pPr lvl="2" eaLnBrk="1" hangingPunct="1"/>
            <a:r>
              <a:rPr lang="en-US" smtClean="0"/>
              <a:t>Uses unix </a:t>
            </a:r>
            <a:r>
              <a:rPr lang="en-US" i="1" smtClean="0"/>
              <a:t>poll().</a:t>
            </a:r>
            <a:endParaRPr lang="en-US" smtClean="0"/>
          </a:p>
          <a:p>
            <a:pPr lvl="1" eaLnBrk="1" hangingPunct="1"/>
            <a:r>
              <a:rPr lang="en-US" smtClean="0"/>
              <a:t>tc_accept(TCDevice *listen_device, TCDevice *device) ;</a:t>
            </a:r>
          </a:p>
          <a:p>
            <a:pPr lvl="2" eaLnBrk="1" hangingPunct="1"/>
            <a:r>
              <a:rPr lang="en-US" smtClean="0"/>
              <a:t>Accepts the client connection request from </a:t>
            </a:r>
            <a:r>
              <a:rPr lang="en-US" b="1" smtClean="0">
                <a:latin typeface="Courier New" pitchFamily="49" charset="0"/>
              </a:rPr>
              <a:t>listen_device</a:t>
            </a:r>
            <a:r>
              <a:rPr lang="en-US" smtClean="0"/>
              <a:t> onto </a:t>
            </a:r>
            <a:r>
              <a:rPr lang="en-US" b="1" smtClean="0">
                <a:latin typeface="Courier New" pitchFamily="49" charset="0"/>
              </a:rPr>
              <a:t>device</a:t>
            </a:r>
            <a:r>
              <a:rPr lang="en-US" smtClean="0"/>
              <a:t>. </a:t>
            </a:r>
          </a:p>
          <a:p>
            <a:pPr lvl="2" eaLnBrk="1" hangingPunct="1"/>
            <a:r>
              <a:rPr lang="en-US" smtClean="0"/>
              <a:t>Will block until client connects. Endianness of client is recorded.</a:t>
            </a:r>
          </a:p>
          <a:p>
            <a:pPr lvl="2" eaLnBrk="1" hangingPunct="1"/>
            <a:r>
              <a:rPr lang="en-US" smtClean="0"/>
              <a:t>Uses unix </a:t>
            </a:r>
            <a:r>
              <a:rPr lang="en-US" i="1" smtClean="0"/>
              <a:t>accept().</a:t>
            </a:r>
            <a:endParaRPr lang="en-US" smtClean="0"/>
          </a:p>
          <a:p>
            <a:pPr eaLnBrk="1" hangingPunct="1"/>
            <a:r>
              <a:rPr lang="en-US" smtClean="0"/>
              <a:t>Provided function – Connecting (Client)</a:t>
            </a:r>
          </a:p>
          <a:p>
            <a:pPr lvl="1" eaLnBrk="1" hangingPunct="1"/>
            <a:r>
              <a:rPr lang="en-US" smtClean="0"/>
              <a:t>tc_connect(TCDevice *device);</a:t>
            </a:r>
          </a:p>
          <a:p>
            <a:pPr lvl="2" eaLnBrk="1" hangingPunct="1"/>
            <a:r>
              <a:rPr lang="en-US" smtClean="0"/>
              <a:t>Connects to a listening socket. Endianness of server is recorded.</a:t>
            </a:r>
          </a:p>
          <a:p>
            <a:pPr lvl="2" eaLnBrk="1" hangingPunct="1"/>
            <a:r>
              <a:rPr lang="en-US" b="1" smtClean="0">
                <a:latin typeface="Courier New" pitchFamily="49" charset="0"/>
              </a:rPr>
              <a:t>listen_device.port</a:t>
            </a:r>
            <a:r>
              <a:rPr lang="en-US" smtClean="0"/>
              <a:t> &amp; </a:t>
            </a:r>
            <a:r>
              <a:rPr lang="en-US" b="1" smtClean="0">
                <a:latin typeface="Courier New" pitchFamily="49" charset="0"/>
              </a:rPr>
              <a:t>hostname</a:t>
            </a:r>
            <a:r>
              <a:rPr lang="en-US" smtClean="0"/>
              <a:t> must be specified. Uses unix </a:t>
            </a:r>
            <a:r>
              <a:rPr lang="en-US" i="1" smtClean="0"/>
              <a:t>connect().</a:t>
            </a:r>
            <a:endParaRPr lang="en-US"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E4B569A7-3D44-4C04-BE4C-80D04DEC68A0}" type="datetime1">
              <a:rPr lang="en-US"/>
              <a:pPr/>
              <a:t>11/8/11</a:t>
            </a:fld>
            <a:endParaRPr lang="en-US"/>
          </a:p>
        </p:txBody>
      </p:sp>
      <p:sp>
        <p:nvSpPr>
          <p:cNvPr id="8195" name="Footer Placeholder 4"/>
          <p:cNvSpPr>
            <a:spLocks noGrp="1"/>
          </p:cNvSpPr>
          <p:nvPr>
            <p:ph type="ftr" sz="quarter" idx="11"/>
          </p:nvPr>
        </p:nvSpPr>
        <p:spPr>
          <a:noFill/>
        </p:spPr>
        <p:txBody>
          <a:bodyPr/>
          <a:lstStyle/>
          <a:p>
            <a:r>
              <a:rPr lang="en-US" smtClean="0"/>
              <a:t>Trick Advanced Training</a:t>
            </a:r>
          </a:p>
        </p:txBody>
      </p:sp>
      <p:sp>
        <p:nvSpPr>
          <p:cNvPr id="8196" name="Slide Number Placeholder 5"/>
          <p:cNvSpPr>
            <a:spLocks noGrp="1"/>
          </p:cNvSpPr>
          <p:nvPr>
            <p:ph type="sldNum" sz="quarter" idx="12"/>
          </p:nvPr>
        </p:nvSpPr>
        <p:spPr>
          <a:noFill/>
        </p:spPr>
        <p:txBody>
          <a:bodyPr/>
          <a:lstStyle/>
          <a:p>
            <a:fld id="{55273E34-4D04-4F65-BAAE-288F0CC04318}" type="slidenum">
              <a:rPr lang="en-US" smtClean="0"/>
              <a:pPr/>
              <a:t>7</a:t>
            </a:fld>
            <a:endParaRPr lang="en-US" smtClean="0"/>
          </a:p>
        </p:txBody>
      </p:sp>
      <p:sp>
        <p:nvSpPr>
          <p:cNvPr id="8197" name="Rectangle 2"/>
          <p:cNvSpPr>
            <a:spLocks noGrp="1" noChangeArrowheads="1"/>
          </p:cNvSpPr>
          <p:nvPr>
            <p:ph type="title"/>
          </p:nvPr>
        </p:nvSpPr>
        <p:spPr/>
        <p:txBody>
          <a:bodyPr/>
          <a:lstStyle/>
          <a:p>
            <a:pPr eaLnBrk="1" hangingPunct="1"/>
            <a:r>
              <a:rPr lang="en-US" sz="2000" smtClean="0"/>
              <a:t>Trickcomm</a:t>
            </a:r>
          </a:p>
        </p:txBody>
      </p:sp>
      <p:sp>
        <p:nvSpPr>
          <p:cNvPr id="8198" name="Rectangle 3"/>
          <p:cNvSpPr>
            <a:spLocks noGrp="1" noChangeArrowheads="1"/>
          </p:cNvSpPr>
          <p:nvPr>
            <p:ph type="body" idx="1"/>
          </p:nvPr>
        </p:nvSpPr>
        <p:spPr/>
        <p:txBody>
          <a:bodyPr/>
          <a:lstStyle/>
          <a:p>
            <a:pPr eaLnBrk="1" hangingPunct="1"/>
            <a:r>
              <a:rPr lang="en-US" dirty="0" smtClean="0"/>
              <a:t>Provided functions – Connecting (Server and Client)</a:t>
            </a:r>
          </a:p>
          <a:p>
            <a:pPr lvl="1" eaLnBrk="1" hangingPunct="1"/>
            <a:r>
              <a:rPr lang="en-US" sz="1600" dirty="0" err="1" smtClean="0"/>
              <a:t>tc_multiconnect</a:t>
            </a:r>
            <a:r>
              <a:rPr lang="en-US" sz="1600" dirty="0" smtClean="0"/>
              <a:t>(</a:t>
            </a:r>
            <a:r>
              <a:rPr lang="en-US" sz="1600" dirty="0" err="1" smtClean="0"/>
              <a:t>TCdevice</a:t>
            </a:r>
            <a:r>
              <a:rPr lang="en-US" sz="1600" dirty="0" smtClean="0"/>
              <a:t> *device, char *</a:t>
            </a:r>
            <a:r>
              <a:rPr lang="en-US" sz="1600" dirty="0" err="1" smtClean="0"/>
              <a:t>connection_tag</a:t>
            </a:r>
            <a:r>
              <a:rPr lang="en-US" sz="1600" dirty="0" smtClean="0"/>
              <a:t>, char *</a:t>
            </a:r>
            <a:r>
              <a:rPr lang="en-US" sz="1600" dirty="0" err="1" smtClean="0"/>
              <a:t>my_tag</a:t>
            </a:r>
            <a:r>
              <a:rPr lang="en-US" sz="1600" dirty="0" smtClean="0"/>
              <a:t>, </a:t>
            </a:r>
            <a:r>
              <a:rPr lang="en-US" sz="1600" dirty="0" err="1" smtClean="0"/>
              <a:t>TrickErroHndlr</a:t>
            </a:r>
            <a:r>
              <a:rPr lang="en-US" sz="1600" dirty="0" smtClean="0"/>
              <a:t> *</a:t>
            </a:r>
            <a:r>
              <a:rPr lang="en-US" sz="1600" dirty="0" err="1" smtClean="0"/>
              <a:t>error_handler</a:t>
            </a:r>
            <a:r>
              <a:rPr lang="en-US" sz="1600" dirty="0" smtClean="0"/>
              <a:t>) ;</a:t>
            </a:r>
          </a:p>
          <a:p>
            <a:pPr lvl="2" eaLnBrk="1" hangingPunct="1"/>
            <a:r>
              <a:rPr lang="en-US" dirty="0" smtClean="0"/>
              <a:t>Both the server and client call </a:t>
            </a:r>
            <a:r>
              <a:rPr lang="en-US" dirty="0" err="1" smtClean="0"/>
              <a:t>tc_multiconnect</a:t>
            </a:r>
            <a:endParaRPr lang="en-US" dirty="0" smtClean="0"/>
          </a:p>
          <a:p>
            <a:pPr lvl="2" eaLnBrk="1" hangingPunct="1"/>
            <a:r>
              <a:rPr lang="en-US" dirty="0" smtClean="0"/>
              <a:t>Each side provides </a:t>
            </a:r>
            <a:r>
              <a:rPr lang="en-US" b="1" dirty="0" err="1" smtClean="0">
                <a:latin typeface="Courier New" pitchFamily="49" charset="0"/>
              </a:rPr>
              <a:t>connection_tag</a:t>
            </a:r>
            <a:r>
              <a:rPr lang="en-US" dirty="0" smtClean="0"/>
              <a:t> which must be equal</a:t>
            </a:r>
          </a:p>
          <a:p>
            <a:pPr lvl="2" eaLnBrk="1" hangingPunct="1"/>
            <a:r>
              <a:rPr lang="en-US" dirty="0" smtClean="0"/>
              <a:t>Each side provides </a:t>
            </a:r>
            <a:r>
              <a:rPr lang="en-US" b="1" dirty="0" err="1" smtClean="0">
                <a:latin typeface="Courier New" pitchFamily="49" charset="0"/>
              </a:rPr>
              <a:t>my_tag</a:t>
            </a:r>
            <a:r>
              <a:rPr lang="en-US" dirty="0" smtClean="0"/>
              <a:t> which must be different</a:t>
            </a:r>
          </a:p>
          <a:p>
            <a:pPr lvl="2" eaLnBrk="1" hangingPunct="1"/>
            <a:r>
              <a:rPr lang="en-US" dirty="0" err="1" smtClean="0"/>
              <a:t>tc_multiconnect</a:t>
            </a:r>
            <a:r>
              <a:rPr lang="en-US" dirty="0" smtClean="0"/>
              <a:t> will use multicasting sockets to find other connections that have the same </a:t>
            </a:r>
            <a:r>
              <a:rPr lang="en-US" b="1" dirty="0" err="1" smtClean="0">
                <a:latin typeface="Courier New" pitchFamily="49" charset="0"/>
              </a:rPr>
              <a:t>connection_tag</a:t>
            </a:r>
            <a:r>
              <a:rPr lang="en-US" dirty="0" smtClean="0"/>
              <a:t> and different </a:t>
            </a:r>
            <a:r>
              <a:rPr lang="en-US" b="1" dirty="0" err="1" smtClean="0">
                <a:latin typeface="Courier New" pitchFamily="49" charset="0"/>
              </a:rPr>
              <a:t>my_tag</a:t>
            </a:r>
            <a:endParaRPr lang="en-US" dirty="0" smtClean="0"/>
          </a:p>
          <a:p>
            <a:pPr lvl="2" eaLnBrk="1" hangingPunct="1"/>
            <a:r>
              <a:rPr lang="en-US" dirty="0" err="1" smtClean="0"/>
              <a:t>tc_multiconnect</a:t>
            </a:r>
            <a:r>
              <a:rPr lang="en-US" dirty="0" smtClean="0"/>
              <a:t> will determine who is the server and client and call </a:t>
            </a:r>
            <a:r>
              <a:rPr lang="en-US" dirty="0" err="1" smtClean="0"/>
              <a:t>tc_accept</a:t>
            </a:r>
            <a:r>
              <a:rPr lang="en-US" dirty="0" smtClean="0"/>
              <a:t> and </a:t>
            </a:r>
            <a:r>
              <a:rPr lang="en-US" dirty="0" err="1" smtClean="0"/>
              <a:t>tc_connect</a:t>
            </a:r>
            <a:r>
              <a:rPr lang="en-US" dirty="0" smtClean="0"/>
              <a:t> with appropriate port numbers to establish a connection (user does not specify port)</a:t>
            </a:r>
          </a:p>
          <a:p>
            <a:pPr lvl="2" eaLnBrk="1" hangingPunct="1"/>
            <a:r>
              <a:rPr lang="en-US" dirty="0" err="1" smtClean="0"/>
              <a:t>tc_multiconnect</a:t>
            </a:r>
            <a:r>
              <a:rPr lang="en-US" dirty="0" smtClean="0"/>
              <a:t> returns when the connection is made</a:t>
            </a:r>
          </a:p>
        </p:txBody>
      </p:sp>
      <p:sp>
        <p:nvSpPr>
          <p:cNvPr id="8199" name="Text Box 4"/>
          <p:cNvSpPr txBox="1">
            <a:spLocks noChangeArrowheads="1"/>
          </p:cNvSpPr>
          <p:nvPr/>
        </p:nvSpPr>
        <p:spPr bwMode="auto">
          <a:xfrm>
            <a:off x="536575" y="4902200"/>
            <a:ext cx="7793038" cy="1165225"/>
          </a:xfrm>
          <a:prstGeom prst="rect">
            <a:avLst/>
          </a:prstGeom>
          <a:solidFill>
            <a:schemeClr val="accent1"/>
          </a:solidFill>
          <a:ln w="9525">
            <a:solidFill>
              <a:schemeClr val="tx1"/>
            </a:solidFill>
            <a:miter lim="800000"/>
            <a:headEnd/>
            <a:tailEnd/>
          </a:ln>
        </p:spPr>
        <p:txBody>
          <a:bodyPr>
            <a:spAutoFit/>
          </a:bodyPr>
          <a:lstStyle/>
          <a:p>
            <a:pPr marL="342900" indent="-342900"/>
            <a:r>
              <a:rPr lang="en-US" sz="1400" b="1">
                <a:latin typeface="Courier New" pitchFamily="49" charset="0"/>
              </a:rPr>
              <a:t>process 1:</a:t>
            </a:r>
          </a:p>
          <a:p>
            <a:pPr marL="342900" indent="-342900"/>
            <a:r>
              <a:rPr lang="en-US" sz="1400" b="1">
                <a:latin typeface="Courier New" pitchFamily="49" charset="0"/>
              </a:rPr>
              <a:t>tc_multiconnect(dev , “important_comm!” , “side a” , err_hndlr) ;</a:t>
            </a:r>
          </a:p>
          <a:p>
            <a:pPr marL="342900" indent="-342900"/>
            <a:endParaRPr lang="en-US" sz="1400" b="1">
              <a:latin typeface="Courier New" pitchFamily="49" charset="0"/>
            </a:endParaRPr>
          </a:p>
          <a:p>
            <a:pPr marL="342900" indent="-342900"/>
            <a:r>
              <a:rPr lang="en-US" sz="1400" b="1">
                <a:latin typeface="Courier New" pitchFamily="49" charset="0"/>
              </a:rPr>
              <a:t>process 2:</a:t>
            </a:r>
          </a:p>
          <a:p>
            <a:pPr marL="342900" indent="-342900"/>
            <a:r>
              <a:rPr lang="en-US" sz="1400" b="1">
                <a:latin typeface="Courier New" pitchFamily="49" charset="0"/>
              </a:rPr>
              <a:t>tc_multiconnect(dev , “important_comm!” , “side b” , err_hndlr) ;</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F6418B74-91A6-4B79-9B1B-AB8DD7432CA2}" type="datetime1">
              <a:rPr lang="en-US"/>
              <a:pPr/>
              <a:t>11/8/11</a:t>
            </a:fld>
            <a:endParaRPr lang="en-US"/>
          </a:p>
        </p:txBody>
      </p:sp>
      <p:sp>
        <p:nvSpPr>
          <p:cNvPr id="9219" name="Footer Placeholder 4"/>
          <p:cNvSpPr>
            <a:spLocks noGrp="1"/>
          </p:cNvSpPr>
          <p:nvPr>
            <p:ph type="ftr" sz="quarter" idx="11"/>
          </p:nvPr>
        </p:nvSpPr>
        <p:spPr>
          <a:noFill/>
        </p:spPr>
        <p:txBody>
          <a:bodyPr/>
          <a:lstStyle/>
          <a:p>
            <a:r>
              <a:rPr lang="en-US" smtClean="0"/>
              <a:t>Trick Advanced Training</a:t>
            </a:r>
          </a:p>
        </p:txBody>
      </p:sp>
      <p:sp>
        <p:nvSpPr>
          <p:cNvPr id="9220" name="Slide Number Placeholder 5"/>
          <p:cNvSpPr>
            <a:spLocks noGrp="1"/>
          </p:cNvSpPr>
          <p:nvPr>
            <p:ph type="sldNum" sz="quarter" idx="12"/>
          </p:nvPr>
        </p:nvSpPr>
        <p:spPr>
          <a:noFill/>
        </p:spPr>
        <p:txBody>
          <a:bodyPr/>
          <a:lstStyle/>
          <a:p>
            <a:fld id="{4096B92A-B300-42F5-990F-B5C245878922}" type="slidenum">
              <a:rPr lang="en-US" smtClean="0"/>
              <a:pPr/>
              <a:t>8</a:t>
            </a:fld>
            <a:endParaRPr lang="en-US" smtClean="0"/>
          </a:p>
        </p:txBody>
      </p:sp>
      <p:sp>
        <p:nvSpPr>
          <p:cNvPr id="9221" name="Rectangle 2"/>
          <p:cNvSpPr>
            <a:spLocks noGrp="1" noChangeArrowheads="1"/>
          </p:cNvSpPr>
          <p:nvPr>
            <p:ph type="title"/>
          </p:nvPr>
        </p:nvSpPr>
        <p:spPr/>
        <p:txBody>
          <a:bodyPr/>
          <a:lstStyle/>
          <a:p>
            <a:pPr eaLnBrk="1" hangingPunct="1"/>
            <a:r>
              <a:rPr lang="en-US" sz="2000" smtClean="0"/>
              <a:t>Trickcomm</a:t>
            </a:r>
          </a:p>
        </p:txBody>
      </p:sp>
      <p:sp>
        <p:nvSpPr>
          <p:cNvPr id="9222" name="Rectangle 3"/>
          <p:cNvSpPr>
            <a:spLocks noGrp="1" noChangeArrowheads="1"/>
          </p:cNvSpPr>
          <p:nvPr>
            <p:ph type="body" idx="1"/>
          </p:nvPr>
        </p:nvSpPr>
        <p:spPr>
          <a:xfrm>
            <a:off x="180304" y="1143000"/>
            <a:ext cx="8757634" cy="4983163"/>
          </a:xfrm>
        </p:spPr>
        <p:txBody>
          <a:bodyPr/>
          <a:lstStyle/>
          <a:p>
            <a:pPr eaLnBrk="1" hangingPunct="1">
              <a:lnSpc>
                <a:spcPct val="90000"/>
              </a:lnSpc>
            </a:pPr>
            <a:r>
              <a:rPr lang="en-US" dirty="0" smtClean="0"/>
              <a:t>Provided functions – Read/Write</a:t>
            </a:r>
          </a:p>
          <a:p>
            <a:pPr marL="457200" lvl="1" eaLnBrk="1" hangingPunct="1">
              <a:lnSpc>
                <a:spcPct val="90000"/>
              </a:lnSpc>
              <a:spcBef>
                <a:spcPts val="600"/>
              </a:spcBef>
            </a:pPr>
            <a:r>
              <a:rPr lang="en-US" sz="1600" dirty="0" err="1" smtClean="0"/>
              <a:t>tc_read</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
            </a:r>
          </a:p>
          <a:p>
            <a:pPr lvl="2" eaLnBrk="1" hangingPunct="1">
              <a:lnSpc>
                <a:spcPct val="90000"/>
              </a:lnSpc>
            </a:pPr>
            <a:r>
              <a:rPr lang="en-US" dirty="0" smtClean="0"/>
              <a:t>Reads </a:t>
            </a:r>
            <a:r>
              <a:rPr lang="en-US" b="1" dirty="0" smtClean="0">
                <a:latin typeface="Courier New" pitchFamily="49" charset="0"/>
              </a:rPr>
              <a:t>size</a:t>
            </a:r>
            <a:r>
              <a:rPr lang="en-US" dirty="0" smtClean="0"/>
              <a:t> number of bytes</a:t>
            </a:r>
          </a:p>
          <a:p>
            <a:pPr marL="457200" lvl="1" eaLnBrk="1" hangingPunct="1">
              <a:lnSpc>
                <a:spcPct val="90000"/>
              </a:lnSpc>
            </a:pPr>
            <a:r>
              <a:rPr lang="en-US" sz="1600" dirty="0" err="1" smtClean="0"/>
              <a:t>tc_write</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
            </a:r>
          </a:p>
          <a:p>
            <a:pPr lvl="2" eaLnBrk="1" hangingPunct="1">
              <a:lnSpc>
                <a:spcPct val="90000"/>
              </a:lnSpc>
            </a:pPr>
            <a:r>
              <a:rPr lang="en-US" dirty="0" smtClean="0"/>
              <a:t>Writes </a:t>
            </a:r>
            <a:r>
              <a:rPr lang="en-US" b="1" dirty="0" smtClean="0">
                <a:latin typeface="Courier New" pitchFamily="49" charset="0"/>
              </a:rPr>
              <a:t>size</a:t>
            </a:r>
            <a:r>
              <a:rPr lang="en-US" dirty="0" smtClean="0"/>
              <a:t> number of bytes</a:t>
            </a:r>
          </a:p>
          <a:p>
            <a:pPr lvl="2" eaLnBrk="1" hangingPunct="1">
              <a:lnSpc>
                <a:spcPct val="90000"/>
              </a:lnSpc>
            </a:pPr>
            <a:endParaRPr lang="en-US" dirty="0" smtClean="0"/>
          </a:p>
          <a:p>
            <a:pPr marL="457200" lvl="1" eaLnBrk="1" hangingPunct="1">
              <a:lnSpc>
                <a:spcPct val="90000"/>
              </a:lnSpc>
            </a:pPr>
            <a:r>
              <a:rPr lang="en-US" sz="1600" dirty="0" err="1" smtClean="0"/>
              <a:t>tc_read_byteswap</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ATTRIBUTES *</a:t>
            </a:r>
            <a:r>
              <a:rPr lang="en-US" sz="1600" dirty="0" err="1" smtClean="0"/>
              <a:t>attr</a:t>
            </a:r>
            <a:r>
              <a:rPr lang="en-US" sz="1600" dirty="0" smtClean="0"/>
              <a:t>) ;</a:t>
            </a:r>
          </a:p>
          <a:p>
            <a:pPr lvl="2" eaLnBrk="1" hangingPunct="1">
              <a:lnSpc>
                <a:spcPct val="90000"/>
              </a:lnSpc>
            </a:pPr>
            <a:r>
              <a:rPr lang="en-US" dirty="0" smtClean="0"/>
              <a:t>Calls </a:t>
            </a:r>
            <a:r>
              <a:rPr lang="en-US" dirty="0" err="1" smtClean="0"/>
              <a:t>tc_read</a:t>
            </a:r>
            <a:r>
              <a:rPr lang="en-US" dirty="0" smtClean="0"/>
              <a:t>. If other side of connection is opposite </a:t>
            </a:r>
            <a:r>
              <a:rPr lang="en-US" dirty="0" err="1" smtClean="0"/>
              <a:t>endianness</a:t>
            </a:r>
            <a:r>
              <a:rPr lang="en-US" dirty="0" smtClean="0"/>
              <a:t>, takes structure information of </a:t>
            </a:r>
            <a:r>
              <a:rPr lang="en-US" b="1" dirty="0" smtClean="0">
                <a:latin typeface="Courier New" pitchFamily="49" charset="0"/>
              </a:rPr>
              <a:t>buffer</a:t>
            </a:r>
            <a:r>
              <a:rPr lang="en-US" dirty="0" smtClean="0"/>
              <a:t> from </a:t>
            </a:r>
            <a:r>
              <a:rPr lang="en-US" b="1" dirty="0" err="1" smtClean="0">
                <a:latin typeface="Courier New" pitchFamily="49" charset="0"/>
              </a:rPr>
              <a:t>attr</a:t>
            </a:r>
            <a:r>
              <a:rPr lang="en-US" dirty="0" smtClean="0"/>
              <a:t> and </a:t>
            </a:r>
            <a:r>
              <a:rPr lang="en-US" dirty="0" err="1" smtClean="0"/>
              <a:t>byteswaps</a:t>
            </a:r>
            <a:r>
              <a:rPr lang="en-US" dirty="0" smtClean="0"/>
              <a:t> </a:t>
            </a:r>
            <a:r>
              <a:rPr lang="en-US" b="1" dirty="0" smtClean="0">
                <a:latin typeface="Courier New" pitchFamily="49" charset="0"/>
              </a:rPr>
              <a:t>buffer</a:t>
            </a:r>
            <a:r>
              <a:rPr lang="en-US" dirty="0" smtClean="0"/>
              <a:t> .</a:t>
            </a:r>
          </a:p>
          <a:p>
            <a:pPr lvl="2" eaLnBrk="1" hangingPunct="1">
              <a:lnSpc>
                <a:spcPct val="90000"/>
              </a:lnSpc>
            </a:pPr>
            <a:r>
              <a:rPr lang="en-US" b="1" dirty="0" err="1" smtClean="0">
                <a:latin typeface="Courier New" pitchFamily="49" charset="0"/>
              </a:rPr>
              <a:t>attr</a:t>
            </a:r>
            <a:r>
              <a:rPr lang="en-US" dirty="0" smtClean="0"/>
              <a:t> is generated for each structure by ICG (in </a:t>
            </a:r>
            <a:r>
              <a:rPr lang="en-US" dirty="0" err="1" smtClean="0"/>
              <a:t>S_source.c</a:t>
            </a:r>
            <a:r>
              <a:rPr lang="en-US" dirty="0" smtClean="0"/>
              <a:t>)</a:t>
            </a:r>
          </a:p>
          <a:p>
            <a:pPr lvl="1" eaLnBrk="1" hangingPunct="1">
              <a:lnSpc>
                <a:spcPct val="90000"/>
              </a:lnSpc>
            </a:pPr>
            <a:endParaRPr lang="en-US" dirty="0" smtClean="0"/>
          </a:p>
          <a:p>
            <a:pPr marL="457200" lvl="1" eaLnBrk="1" hangingPunct="1">
              <a:lnSpc>
                <a:spcPct val="90000"/>
              </a:lnSpc>
            </a:pPr>
            <a:r>
              <a:rPr lang="en-US" sz="1600" dirty="0" err="1" smtClean="0"/>
              <a:t>tc_write_byteswap</a:t>
            </a:r>
            <a:r>
              <a:rPr lang="en-US" sz="1600" dirty="0" smtClean="0"/>
              <a:t>(</a:t>
            </a:r>
            <a:r>
              <a:rPr lang="en-US" sz="1600" dirty="0" err="1" smtClean="0"/>
              <a:t>TCDevice</a:t>
            </a:r>
            <a:r>
              <a:rPr lang="en-US" sz="1600" dirty="0" smtClean="0"/>
              <a:t> * device, char *buffer, </a:t>
            </a:r>
            <a:r>
              <a:rPr lang="en-US" sz="1600" dirty="0" err="1" smtClean="0"/>
              <a:t>int</a:t>
            </a:r>
            <a:r>
              <a:rPr lang="en-US" sz="1600" dirty="0" smtClean="0"/>
              <a:t> size, ATTRIBUTES *</a:t>
            </a:r>
            <a:r>
              <a:rPr lang="en-US" sz="1600" dirty="0" err="1" smtClean="0"/>
              <a:t>attr</a:t>
            </a:r>
            <a:r>
              <a:rPr lang="en-US" sz="1600" dirty="0" smtClean="0"/>
              <a:t>) ;</a:t>
            </a:r>
          </a:p>
          <a:p>
            <a:pPr lvl="2" eaLnBrk="1" hangingPunct="1">
              <a:lnSpc>
                <a:spcPct val="90000"/>
              </a:lnSpc>
            </a:pPr>
            <a:r>
              <a:rPr lang="en-US" dirty="0" smtClean="0"/>
              <a:t>If other side of connection is opposite </a:t>
            </a:r>
            <a:r>
              <a:rPr lang="en-US" dirty="0" err="1" smtClean="0"/>
              <a:t>endianness</a:t>
            </a:r>
            <a:r>
              <a:rPr lang="en-US" dirty="0" smtClean="0"/>
              <a:t>, takes structure information of </a:t>
            </a:r>
            <a:r>
              <a:rPr lang="en-US" b="1" dirty="0" smtClean="0">
                <a:latin typeface="Courier New" pitchFamily="49" charset="0"/>
              </a:rPr>
              <a:t>buffer</a:t>
            </a:r>
            <a:r>
              <a:rPr lang="en-US" dirty="0" smtClean="0"/>
              <a:t> from </a:t>
            </a:r>
            <a:r>
              <a:rPr lang="en-US" b="1" dirty="0" err="1" smtClean="0">
                <a:latin typeface="Courier New" pitchFamily="49" charset="0"/>
              </a:rPr>
              <a:t>attr</a:t>
            </a:r>
            <a:r>
              <a:rPr lang="en-US" dirty="0" smtClean="0"/>
              <a:t> and </a:t>
            </a:r>
            <a:r>
              <a:rPr lang="en-US" dirty="0" err="1" smtClean="0"/>
              <a:t>byteswaps</a:t>
            </a:r>
            <a:r>
              <a:rPr lang="en-US" dirty="0" smtClean="0"/>
              <a:t> </a:t>
            </a:r>
            <a:r>
              <a:rPr lang="en-US" b="1" dirty="0" smtClean="0">
                <a:latin typeface="Courier New" pitchFamily="49" charset="0"/>
              </a:rPr>
              <a:t>buffer</a:t>
            </a:r>
            <a:r>
              <a:rPr lang="en-US" dirty="0" smtClean="0"/>
              <a:t> .  Calls </a:t>
            </a:r>
            <a:r>
              <a:rPr lang="en-US" dirty="0" err="1" smtClean="0"/>
              <a:t>tc_write</a:t>
            </a:r>
            <a:r>
              <a:rPr lang="en-US" dirty="0" smtClean="0"/>
              <a:t>.</a:t>
            </a:r>
          </a:p>
          <a:p>
            <a:pPr lvl="2" eaLnBrk="1" hangingPunct="1">
              <a:lnSpc>
                <a:spcPct val="90000"/>
              </a:lnSpc>
            </a:pPr>
            <a:r>
              <a:rPr lang="en-US" b="1" dirty="0" err="1" smtClean="0">
                <a:latin typeface="Courier New" pitchFamily="49" charset="0"/>
              </a:rPr>
              <a:t>attr</a:t>
            </a:r>
            <a:r>
              <a:rPr lang="en-US" dirty="0" smtClean="0"/>
              <a:t> is generated for each structure by ICG (in </a:t>
            </a:r>
            <a:r>
              <a:rPr lang="en-US" dirty="0" err="1" smtClean="0"/>
              <a:t>S_source.c</a:t>
            </a:r>
            <a:r>
              <a:rPr lang="en-US" dirty="0" smtClean="0"/>
              <a:t>)</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A290111B-F0B3-4CD2-BF83-276F413B7215}" type="datetime1">
              <a:rPr lang="en-US"/>
              <a:pPr/>
              <a:t>11/8/11</a:t>
            </a:fld>
            <a:endParaRPr lang="en-US"/>
          </a:p>
        </p:txBody>
      </p:sp>
      <p:sp>
        <p:nvSpPr>
          <p:cNvPr id="10243" name="Footer Placeholder 4"/>
          <p:cNvSpPr>
            <a:spLocks noGrp="1"/>
          </p:cNvSpPr>
          <p:nvPr>
            <p:ph type="ftr" sz="quarter" idx="11"/>
          </p:nvPr>
        </p:nvSpPr>
        <p:spPr>
          <a:noFill/>
        </p:spPr>
        <p:txBody>
          <a:bodyPr/>
          <a:lstStyle/>
          <a:p>
            <a:r>
              <a:rPr lang="en-US" smtClean="0"/>
              <a:t>Trick Advanced Training</a:t>
            </a:r>
          </a:p>
        </p:txBody>
      </p:sp>
      <p:sp>
        <p:nvSpPr>
          <p:cNvPr id="10244" name="Slide Number Placeholder 5"/>
          <p:cNvSpPr>
            <a:spLocks noGrp="1"/>
          </p:cNvSpPr>
          <p:nvPr>
            <p:ph type="sldNum" sz="quarter" idx="12"/>
          </p:nvPr>
        </p:nvSpPr>
        <p:spPr>
          <a:noFill/>
        </p:spPr>
        <p:txBody>
          <a:bodyPr/>
          <a:lstStyle/>
          <a:p>
            <a:fld id="{CDC6EEF8-1439-41ED-8520-F43B1FD10450}" type="slidenum">
              <a:rPr lang="en-US" smtClean="0"/>
              <a:pPr/>
              <a:t>9</a:t>
            </a:fld>
            <a:endParaRPr lang="en-US" smtClean="0"/>
          </a:p>
        </p:txBody>
      </p:sp>
      <p:sp>
        <p:nvSpPr>
          <p:cNvPr id="10245" name="Rectangle 5"/>
          <p:cNvSpPr>
            <a:spLocks noGrp="1" noChangeArrowheads="1"/>
          </p:cNvSpPr>
          <p:nvPr>
            <p:ph type="title"/>
          </p:nvPr>
        </p:nvSpPr>
        <p:spPr/>
        <p:txBody>
          <a:bodyPr/>
          <a:lstStyle/>
          <a:p>
            <a:pPr eaLnBrk="1" hangingPunct="1"/>
            <a:r>
              <a:rPr lang="en-US" sz="2000" smtClean="0"/>
              <a:t>Trickcomm - Blocking</a:t>
            </a:r>
          </a:p>
        </p:txBody>
      </p:sp>
      <p:sp>
        <p:nvSpPr>
          <p:cNvPr id="10246" name="Rectangle 6"/>
          <p:cNvSpPr>
            <a:spLocks noGrp="1" noChangeArrowheads="1"/>
          </p:cNvSpPr>
          <p:nvPr>
            <p:ph type="body" idx="1"/>
          </p:nvPr>
        </p:nvSpPr>
        <p:spPr/>
        <p:txBody>
          <a:bodyPr/>
          <a:lstStyle/>
          <a:p>
            <a:pPr eaLnBrk="1" hangingPunct="1">
              <a:lnSpc>
                <a:spcPct val="90000"/>
              </a:lnSpc>
            </a:pPr>
            <a:r>
              <a:rPr lang="en-GB" smtClean="0"/>
              <a:t>Provided Functions - Blocking</a:t>
            </a:r>
          </a:p>
          <a:p>
            <a:pPr lvl="1" eaLnBrk="1" hangingPunct="1">
              <a:lnSpc>
                <a:spcPct val="90000"/>
              </a:lnSpc>
            </a:pPr>
            <a:r>
              <a:rPr lang="en-GB" smtClean="0"/>
              <a:t>tc_blockio(TCDevice * device, TCCommBlocking blockflag);</a:t>
            </a:r>
          </a:p>
          <a:p>
            <a:pPr lvl="2" eaLnBrk="1" hangingPunct="1">
              <a:lnSpc>
                <a:spcPct val="90000"/>
              </a:lnSpc>
            </a:pPr>
            <a:r>
              <a:rPr lang="en-GB" smtClean="0"/>
              <a:t>Sets the socket blocking type</a:t>
            </a:r>
          </a:p>
          <a:p>
            <a:pPr lvl="2" eaLnBrk="1" hangingPunct="1">
              <a:lnSpc>
                <a:spcPct val="90000"/>
              </a:lnSpc>
            </a:pPr>
            <a:r>
              <a:rPr lang="en-GB" smtClean="0"/>
              <a:t>Blocking</a:t>
            </a:r>
          </a:p>
          <a:p>
            <a:pPr lvl="3" eaLnBrk="1" hangingPunct="1">
              <a:lnSpc>
                <a:spcPct val="90000"/>
              </a:lnSpc>
            </a:pPr>
            <a:r>
              <a:rPr lang="en-GB" smtClean="0"/>
              <a:t>A connection that "blocks" on a read/write will wait until it has read/written all the data over its connection before proceeding. Blocking will force a system call and put itself to sleep and wait on the OS to wake it up.</a:t>
            </a:r>
          </a:p>
          <a:p>
            <a:pPr lvl="2" eaLnBrk="1" hangingPunct="1">
              <a:lnSpc>
                <a:spcPct val="90000"/>
              </a:lnSpc>
            </a:pPr>
            <a:r>
              <a:rPr lang="en-GB" smtClean="0"/>
              <a:t>No blocking</a:t>
            </a:r>
          </a:p>
          <a:p>
            <a:pPr lvl="3" eaLnBrk="1" hangingPunct="1">
              <a:lnSpc>
                <a:spcPct val="90000"/>
              </a:lnSpc>
            </a:pPr>
            <a:r>
              <a:rPr lang="en-GB" smtClean="0"/>
              <a:t>"Non-blocking" is asynchronous in nature and will read/write whatever it can offering no guarantee that it has finished.</a:t>
            </a:r>
          </a:p>
          <a:p>
            <a:pPr lvl="2" eaLnBrk="1" hangingPunct="1">
              <a:lnSpc>
                <a:spcPct val="90000"/>
              </a:lnSpc>
            </a:pPr>
            <a:r>
              <a:rPr lang="en-GB" smtClean="0"/>
              <a:t>Timed blocking</a:t>
            </a:r>
          </a:p>
          <a:p>
            <a:pPr lvl="3" eaLnBrk="1" hangingPunct="1">
              <a:lnSpc>
                <a:spcPct val="90000"/>
              </a:lnSpc>
            </a:pPr>
            <a:r>
              <a:rPr lang="en-GB" smtClean="0"/>
              <a:t>The timed block will block for a specified period of time, and give up if time expires. The "timed block" will consume CPU time as the read waits for data.</a:t>
            </a:r>
          </a:p>
          <a:p>
            <a:pPr lvl="2" eaLnBrk="1" hangingPunct="1">
              <a:lnSpc>
                <a:spcPct val="90000"/>
              </a:lnSpc>
            </a:pPr>
            <a:r>
              <a:rPr lang="en-GB" smtClean="0"/>
              <a:t>“All or nothing" blocking</a:t>
            </a:r>
          </a:p>
          <a:p>
            <a:pPr lvl="3" eaLnBrk="1" hangingPunct="1">
              <a:lnSpc>
                <a:spcPct val="90000"/>
              </a:lnSpc>
            </a:pPr>
            <a:r>
              <a:rPr lang="en-GB" smtClean="0"/>
              <a:t>The "all or nothing" block will not block until there is something to read. Once something is on the pipe, it will block indefinitely until it receives all data it expects. The "all or nothing" approach will consume CPU time as it waits.</a:t>
            </a:r>
          </a:p>
          <a:p>
            <a:pPr lvl="1" eaLnBrk="1" hangingPunct="1">
              <a:lnSpc>
                <a:spcPct val="90000"/>
              </a:lnSpc>
            </a:pPr>
            <a:r>
              <a:rPr lang="en-GB" smtClean="0"/>
              <a:t>tc_set_blockio_timeout_limit(TCDevice *device, double limit) ;</a:t>
            </a:r>
          </a:p>
          <a:p>
            <a:pPr lvl="2" eaLnBrk="1" hangingPunct="1">
              <a:lnSpc>
                <a:spcPct val="90000"/>
              </a:lnSpc>
            </a:pPr>
            <a:r>
              <a:rPr lang="en-GB" smtClean="0"/>
              <a:t>Sets the time a Timed blocking socket will wait for data</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7933</TotalTime>
  <Words>2535</Words>
  <Application>Microsoft Macintosh PowerPoint</Application>
  <PresentationFormat>On-screen Show (4:3)</PresentationFormat>
  <Paragraphs>348</Paragraphs>
  <Slides>21</Slides>
  <Notes>4</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Default Design</vt:lpstr>
      <vt:lpstr>Trick Simulation Environment: Advanced Topics</vt:lpstr>
      <vt:lpstr>Agenda/Schedule</vt:lpstr>
      <vt:lpstr>Trickcomm and the Variable Server</vt:lpstr>
      <vt:lpstr>Trickcomm and the Variable Server</vt:lpstr>
      <vt:lpstr>Trickcomm</vt:lpstr>
      <vt:lpstr>Trickcomm</vt:lpstr>
      <vt:lpstr>Trickcomm</vt:lpstr>
      <vt:lpstr>Trickcomm</vt:lpstr>
      <vt:lpstr>Trickcomm - Blocking</vt:lpstr>
      <vt:lpstr>Trickcomm</vt:lpstr>
      <vt:lpstr>Trick Communications</vt:lpstr>
      <vt:lpstr>Trick Communications</vt:lpstr>
      <vt:lpstr>Variable Server</vt:lpstr>
      <vt:lpstr>Variable Server</vt:lpstr>
      <vt:lpstr>Variable Server</vt:lpstr>
      <vt:lpstr>Variable Server</vt:lpstr>
      <vt:lpstr>Variable Server</vt:lpstr>
      <vt:lpstr>Variable Server</vt:lpstr>
      <vt:lpstr>Variable Server</vt:lpstr>
      <vt:lpstr>Variable Server</vt:lpstr>
      <vt:lpstr>Variable Server</vt:lpstr>
    </vt:vector>
  </TitlesOfParts>
  <Company>LMIT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dc:creator>
  <cp:lastModifiedBy>Alex Lin</cp:lastModifiedBy>
  <cp:revision>549</cp:revision>
  <dcterms:created xsi:type="dcterms:W3CDTF">2011-11-08T22:39:21Z</dcterms:created>
  <dcterms:modified xsi:type="dcterms:W3CDTF">2011-11-08T22:42:37Z</dcterms:modified>
</cp:coreProperties>
</file>