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2"/>
  </p:notesMasterIdLst>
  <p:handoutMasterIdLst>
    <p:handoutMasterId r:id="rId183"/>
  </p:handoutMasterIdLst>
  <p:sldIdLst>
    <p:sldId id="430" r:id="rId2"/>
    <p:sldId id="432" r:id="rId3"/>
    <p:sldId id="609" r:id="rId4"/>
    <p:sldId id="394" r:id="rId5"/>
    <p:sldId id="417" r:id="rId6"/>
    <p:sldId id="418" r:id="rId7"/>
    <p:sldId id="420" r:id="rId8"/>
    <p:sldId id="419" r:id="rId9"/>
    <p:sldId id="398" r:id="rId10"/>
    <p:sldId id="421" r:id="rId11"/>
    <p:sldId id="378" r:id="rId12"/>
    <p:sldId id="422" r:id="rId13"/>
    <p:sldId id="374" r:id="rId14"/>
    <p:sldId id="375" r:id="rId15"/>
    <p:sldId id="583" r:id="rId16"/>
    <p:sldId id="584" r:id="rId17"/>
    <p:sldId id="585" r:id="rId18"/>
    <p:sldId id="586" r:id="rId19"/>
    <p:sldId id="587" r:id="rId20"/>
    <p:sldId id="429" r:id="rId21"/>
    <p:sldId id="376" r:id="rId22"/>
    <p:sldId id="452" r:id="rId23"/>
    <p:sldId id="594" r:id="rId24"/>
    <p:sldId id="595" r:id="rId25"/>
    <p:sldId id="644" r:id="rId26"/>
    <p:sldId id="645" r:id="rId27"/>
    <p:sldId id="596" r:id="rId28"/>
    <p:sldId id="597" r:id="rId29"/>
    <p:sldId id="598" r:id="rId30"/>
    <p:sldId id="600" r:id="rId31"/>
    <p:sldId id="605" r:id="rId32"/>
    <p:sldId id="621" r:id="rId33"/>
    <p:sldId id="622" r:id="rId34"/>
    <p:sldId id="601" r:id="rId35"/>
    <p:sldId id="454" r:id="rId36"/>
    <p:sldId id="603" r:id="rId37"/>
    <p:sldId id="456" r:id="rId38"/>
    <p:sldId id="457" r:id="rId39"/>
    <p:sldId id="458" r:id="rId40"/>
    <p:sldId id="459" r:id="rId41"/>
    <p:sldId id="460" r:id="rId42"/>
    <p:sldId id="461" r:id="rId43"/>
    <p:sldId id="462" r:id="rId44"/>
    <p:sldId id="608" r:id="rId45"/>
    <p:sldId id="607" r:id="rId46"/>
    <p:sldId id="471" r:id="rId47"/>
    <p:sldId id="472" r:id="rId48"/>
    <p:sldId id="473" r:id="rId49"/>
    <p:sldId id="474" r:id="rId50"/>
    <p:sldId id="581" r:id="rId51"/>
    <p:sldId id="475" r:id="rId52"/>
    <p:sldId id="476" r:id="rId53"/>
    <p:sldId id="477" r:id="rId54"/>
    <p:sldId id="506" r:id="rId55"/>
    <p:sldId id="507" r:id="rId56"/>
    <p:sldId id="508" r:id="rId57"/>
    <p:sldId id="509" r:id="rId58"/>
    <p:sldId id="510" r:id="rId59"/>
    <p:sldId id="511" r:id="rId60"/>
    <p:sldId id="512" r:id="rId61"/>
    <p:sldId id="513" r:id="rId62"/>
    <p:sldId id="514" r:id="rId63"/>
    <p:sldId id="515" r:id="rId64"/>
    <p:sldId id="516" r:id="rId65"/>
    <p:sldId id="517" r:id="rId66"/>
    <p:sldId id="518" r:id="rId67"/>
    <p:sldId id="519" r:id="rId68"/>
    <p:sldId id="520" r:id="rId69"/>
    <p:sldId id="521" r:id="rId70"/>
    <p:sldId id="522" r:id="rId71"/>
    <p:sldId id="523" r:id="rId72"/>
    <p:sldId id="524" r:id="rId73"/>
    <p:sldId id="525" r:id="rId74"/>
    <p:sldId id="526" r:id="rId75"/>
    <p:sldId id="527" r:id="rId76"/>
    <p:sldId id="528" r:id="rId77"/>
    <p:sldId id="529" r:id="rId78"/>
    <p:sldId id="530" r:id="rId79"/>
    <p:sldId id="531" r:id="rId80"/>
    <p:sldId id="532" r:id="rId81"/>
    <p:sldId id="533" r:id="rId82"/>
    <p:sldId id="534" r:id="rId83"/>
    <p:sldId id="535" r:id="rId84"/>
    <p:sldId id="536" r:id="rId85"/>
    <p:sldId id="537" r:id="rId86"/>
    <p:sldId id="539" r:id="rId87"/>
    <p:sldId id="540" r:id="rId88"/>
    <p:sldId id="541" r:id="rId89"/>
    <p:sldId id="542" r:id="rId90"/>
    <p:sldId id="543" r:id="rId91"/>
    <p:sldId id="544" r:id="rId92"/>
    <p:sldId id="552" r:id="rId93"/>
    <p:sldId id="553" r:id="rId94"/>
    <p:sldId id="554" r:id="rId95"/>
    <p:sldId id="555" r:id="rId96"/>
    <p:sldId id="556" r:id="rId97"/>
    <p:sldId id="557" r:id="rId98"/>
    <p:sldId id="563" r:id="rId99"/>
    <p:sldId id="582" r:id="rId100"/>
    <p:sldId id="564" r:id="rId101"/>
    <p:sldId id="565" r:id="rId102"/>
    <p:sldId id="566" r:id="rId103"/>
    <p:sldId id="567" r:id="rId104"/>
    <p:sldId id="568" r:id="rId105"/>
    <p:sldId id="569" r:id="rId106"/>
    <p:sldId id="570" r:id="rId107"/>
    <p:sldId id="571" r:id="rId108"/>
    <p:sldId id="572" r:id="rId109"/>
    <p:sldId id="573" r:id="rId110"/>
    <p:sldId id="574" r:id="rId111"/>
    <p:sldId id="575" r:id="rId112"/>
    <p:sldId id="576" r:id="rId113"/>
    <p:sldId id="577" r:id="rId114"/>
    <p:sldId id="578" r:id="rId115"/>
    <p:sldId id="579" r:id="rId116"/>
    <p:sldId id="580" r:id="rId117"/>
    <p:sldId id="488" r:id="rId118"/>
    <p:sldId id="489" r:id="rId119"/>
    <p:sldId id="490" r:id="rId120"/>
    <p:sldId id="491" r:id="rId121"/>
    <p:sldId id="492" r:id="rId122"/>
    <p:sldId id="493" r:id="rId123"/>
    <p:sldId id="494" r:id="rId124"/>
    <p:sldId id="588" r:id="rId125"/>
    <p:sldId id="589" r:id="rId126"/>
    <p:sldId id="590" r:id="rId127"/>
    <p:sldId id="592" r:id="rId128"/>
    <p:sldId id="593" r:id="rId129"/>
    <p:sldId id="649" r:id="rId130"/>
    <p:sldId id="650" r:id="rId131"/>
    <p:sldId id="651" r:id="rId132"/>
    <p:sldId id="653" r:id="rId133"/>
    <p:sldId id="659" r:id="rId134"/>
    <p:sldId id="658" r:id="rId135"/>
    <p:sldId id="657" r:id="rId136"/>
    <p:sldId id="656" r:id="rId137"/>
    <p:sldId id="655" r:id="rId138"/>
    <p:sldId id="654" r:id="rId139"/>
    <p:sldId id="652" r:id="rId140"/>
    <p:sldId id="623" r:id="rId141"/>
    <p:sldId id="624" r:id="rId142"/>
    <p:sldId id="625" r:id="rId143"/>
    <p:sldId id="626" r:id="rId144"/>
    <p:sldId id="627" r:id="rId145"/>
    <p:sldId id="628" r:id="rId146"/>
    <p:sldId id="629" r:id="rId147"/>
    <p:sldId id="630" r:id="rId148"/>
    <p:sldId id="646" r:id="rId149"/>
    <p:sldId id="647" r:id="rId150"/>
    <p:sldId id="648" r:id="rId151"/>
    <p:sldId id="635" r:id="rId152"/>
    <p:sldId id="636" r:id="rId153"/>
    <p:sldId id="637" r:id="rId154"/>
    <p:sldId id="638" r:id="rId155"/>
    <p:sldId id="639" r:id="rId156"/>
    <p:sldId id="640" r:id="rId157"/>
    <p:sldId id="641" r:id="rId158"/>
    <p:sldId id="642" r:id="rId159"/>
    <p:sldId id="643" r:id="rId160"/>
    <p:sldId id="620" r:id="rId161"/>
    <p:sldId id="611" r:id="rId162"/>
    <p:sldId id="612" r:id="rId163"/>
    <p:sldId id="613" r:id="rId164"/>
    <p:sldId id="614" r:id="rId165"/>
    <p:sldId id="615" r:id="rId166"/>
    <p:sldId id="616" r:id="rId167"/>
    <p:sldId id="617" r:id="rId168"/>
    <p:sldId id="618" r:id="rId169"/>
    <p:sldId id="619" r:id="rId170"/>
    <p:sldId id="495" r:id="rId171"/>
    <p:sldId id="496" r:id="rId172"/>
    <p:sldId id="497" r:id="rId173"/>
    <p:sldId id="498" r:id="rId174"/>
    <p:sldId id="499" r:id="rId175"/>
    <p:sldId id="500" r:id="rId176"/>
    <p:sldId id="501" r:id="rId177"/>
    <p:sldId id="502" r:id="rId178"/>
    <p:sldId id="503" r:id="rId179"/>
    <p:sldId id="504" r:id="rId180"/>
    <p:sldId id="505" r:id="rId181"/>
  </p:sldIdLst>
  <p:sldSz cx="9144000" cy="6858000" type="screen4x3"/>
  <p:notesSz cx="6946900" cy="9220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00FF00"/>
    <a:srgbClr val="66FF33"/>
    <a:srgbClr val="BEBEBE"/>
    <a:srgbClr val="787878"/>
    <a:srgbClr val="6A6A6A"/>
    <a:srgbClr val="CFCFC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94640" autoAdjust="0"/>
  </p:normalViewPr>
  <p:slideViewPr>
    <p:cSldViewPr snapToGrid="0">
      <p:cViewPr varScale="1">
        <p:scale>
          <a:sx n="74" d="100"/>
          <a:sy n="74" d="100"/>
        </p:scale>
        <p:origin x="-1350" y="-9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75" d="100"/>
        <a:sy n="75" d="100"/>
      </p:scale>
      <p:origin x="0" y="4026"/>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notesMaster" Target="notesMasters/notesMaster1.xml"/><Relationship Id="rId187"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_rels/viewProps.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slide" Target="slides/slide4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1298" name="Rectangle 2"/>
          <p:cNvSpPr>
            <a:spLocks noGrp="1" noChangeArrowheads="1"/>
          </p:cNvSpPr>
          <p:nvPr>
            <p:ph type="hdr" sz="quarter"/>
          </p:nvPr>
        </p:nvSpPr>
        <p:spPr bwMode="auto">
          <a:xfrm>
            <a:off x="0" y="0"/>
            <a:ext cx="30099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951299" name="Rectangle 3"/>
          <p:cNvSpPr>
            <a:spLocks noGrp="1" noChangeArrowheads="1"/>
          </p:cNvSpPr>
          <p:nvPr>
            <p:ph type="dt" sz="quarter" idx="1"/>
          </p:nvPr>
        </p:nvSpPr>
        <p:spPr bwMode="auto">
          <a:xfrm>
            <a:off x="3935413" y="0"/>
            <a:ext cx="30099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51300" name="Rectangle 4"/>
          <p:cNvSpPr>
            <a:spLocks noGrp="1" noChangeArrowheads="1"/>
          </p:cNvSpPr>
          <p:nvPr>
            <p:ph type="ftr" sz="quarter" idx="2"/>
          </p:nvPr>
        </p:nvSpPr>
        <p:spPr bwMode="auto">
          <a:xfrm>
            <a:off x="0" y="8758238"/>
            <a:ext cx="30099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951301" name="Rectangle 5"/>
          <p:cNvSpPr>
            <a:spLocks noGrp="1" noChangeArrowheads="1"/>
          </p:cNvSpPr>
          <p:nvPr>
            <p:ph type="sldNum" sz="quarter" idx="3"/>
          </p:nvPr>
        </p:nvSpPr>
        <p:spPr bwMode="auto">
          <a:xfrm>
            <a:off x="3935413" y="8758238"/>
            <a:ext cx="30099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D0492B0-6043-4D48-822B-EA4458420BC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9900" cy="460375"/>
          </a:xfrm>
          <a:prstGeom prst="rect">
            <a:avLst/>
          </a:prstGeom>
          <a:noFill/>
          <a:ln w="9525">
            <a:noFill/>
            <a:miter lim="800000"/>
            <a:headEnd/>
            <a:tailEnd/>
          </a:ln>
          <a:effectLst/>
        </p:spPr>
        <p:txBody>
          <a:bodyPr vert="horz" wrap="square" lIns="92379" tIns="46190" rIns="92379" bIns="46190" numCol="1" anchor="t" anchorCtr="0" compatLnSpc="1">
            <a:prstTxWarp prst="textNoShape">
              <a:avLst/>
            </a:prstTxWarp>
          </a:bodyPr>
          <a:lstStyle>
            <a:lvl1pPr defTabSz="923925">
              <a:defRPr sz="1200"/>
            </a:lvl1pPr>
          </a:lstStyle>
          <a:p>
            <a:pPr>
              <a:defRPr/>
            </a:pPr>
            <a:endParaRPr lang="en-US"/>
          </a:p>
        </p:txBody>
      </p:sp>
      <p:sp>
        <p:nvSpPr>
          <p:cNvPr id="3075" name="Rectangle 3"/>
          <p:cNvSpPr>
            <a:spLocks noGrp="1" noChangeArrowheads="1"/>
          </p:cNvSpPr>
          <p:nvPr>
            <p:ph type="dt" idx="1"/>
          </p:nvPr>
        </p:nvSpPr>
        <p:spPr bwMode="auto">
          <a:xfrm>
            <a:off x="3935413" y="0"/>
            <a:ext cx="3009900" cy="460375"/>
          </a:xfrm>
          <a:prstGeom prst="rect">
            <a:avLst/>
          </a:prstGeom>
          <a:noFill/>
          <a:ln w="9525">
            <a:noFill/>
            <a:miter lim="800000"/>
            <a:headEnd/>
            <a:tailEnd/>
          </a:ln>
          <a:effectLst/>
        </p:spPr>
        <p:txBody>
          <a:bodyPr vert="horz" wrap="square" lIns="92379" tIns="46190" rIns="92379" bIns="46190" numCol="1" anchor="t" anchorCtr="0" compatLnSpc="1">
            <a:prstTxWarp prst="textNoShape">
              <a:avLst/>
            </a:prstTxWarp>
          </a:bodyPr>
          <a:lstStyle>
            <a:lvl1pPr algn="r" defTabSz="923925">
              <a:defRPr sz="1200"/>
            </a:lvl1pPr>
          </a:lstStyle>
          <a:p>
            <a:pPr>
              <a:defRPr/>
            </a:pPr>
            <a:endParaRPr lang="en-US"/>
          </a:p>
        </p:txBody>
      </p:sp>
      <p:sp>
        <p:nvSpPr>
          <p:cNvPr id="177156" name="Rectangle 4"/>
          <p:cNvSpPr>
            <a:spLocks noGrp="1" noRot="1" noChangeAspect="1" noChangeArrowheads="1" noTextEdit="1"/>
          </p:cNvSpPr>
          <p:nvPr>
            <p:ph type="sldImg" idx="2"/>
          </p:nvPr>
        </p:nvSpPr>
        <p:spPr bwMode="auto">
          <a:xfrm>
            <a:off x="1168400" y="692150"/>
            <a:ext cx="4610100" cy="345757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95325" y="4379913"/>
            <a:ext cx="5556250" cy="4148137"/>
          </a:xfrm>
          <a:prstGeom prst="rect">
            <a:avLst/>
          </a:prstGeom>
          <a:noFill/>
          <a:ln w="9525">
            <a:noFill/>
            <a:miter lim="800000"/>
            <a:headEnd/>
            <a:tailEnd/>
          </a:ln>
          <a:effectLst/>
        </p:spPr>
        <p:txBody>
          <a:bodyPr vert="horz" wrap="square" lIns="92379" tIns="46190" rIns="92379" bIns="4619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758238"/>
            <a:ext cx="3009900" cy="460375"/>
          </a:xfrm>
          <a:prstGeom prst="rect">
            <a:avLst/>
          </a:prstGeom>
          <a:noFill/>
          <a:ln w="9525">
            <a:noFill/>
            <a:miter lim="800000"/>
            <a:headEnd/>
            <a:tailEnd/>
          </a:ln>
          <a:effectLst/>
        </p:spPr>
        <p:txBody>
          <a:bodyPr vert="horz" wrap="square" lIns="92379" tIns="46190" rIns="92379" bIns="46190" numCol="1" anchor="b" anchorCtr="0" compatLnSpc="1">
            <a:prstTxWarp prst="textNoShape">
              <a:avLst/>
            </a:prstTxWarp>
          </a:bodyPr>
          <a:lstStyle>
            <a:lvl1pPr defTabSz="923925">
              <a:defRPr sz="1200"/>
            </a:lvl1pPr>
          </a:lstStyle>
          <a:p>
            <a:pPr>
              <a:defRPr/>
            </a:pPr>
            <a:endParaRPr lang="en-US"/>
          </a:p>
        </p:txBody>
      </p:sp>
      <p:sp>
        <p:nvSpPr>
          <p:cNvPr id="3079" name="Rectangle 7"/>
          <p:cNvSpPr>
            <a:spLocks noGrp="1" noChangeArrowheads="1"/>
          </p:cNvSpPr>
          <p:nvPr>
            <p:ph type="sldNum" sz="quarter" idx="5"/>
          </p:nvPr>
        </p:nvSpPr>
        <p:spPr bwMode="auto">
          <a:xfrm>
            <a:off x="3935413" y="8758238"/>
            <a:ext cx="3009900" cy="460375"/>
          </a:xfrm>
          <a:prstGeom prst="rect">
            <a:avLst/>
          </a:prstGeom>
          <a:noFill/>
          <a:ln w="9525">
            <a:noFill/>
            <a:miter lim="800000"/>
            <a:headEnd/>
            <a:tailEnd/>
          </a:ln>
          <a:effectLst/>
        </p:spPr>
        <p:txBody>
          <a:bodyPr vert="horz" wrap="square" lIns="92379" tIns="46190" rIns="92379" bIns="46190" numCol="1" anchor="b" anchorCtr="0" compatLnSpc="1">
            <a:prstTxWarp prst="textNoShape">
              <a:avLst/>
            </a:prstTxWarp>
          </a:bodyPr>
          <a:lstStyle>
            <a:lvl1pPr algn="r" defTabSz="923925">
              <a:defRPr sz="1200"/>
            </a:lvl1pPr>
          </a:lstStyle>
          <a:p>
            <a:pPr>
              <a:defRPr/>
            </a:pPr>
            <a:fld id="{6B0AE6FC-2F75-4479-A2A0-78758731E1C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8D937D77-0B2A-4F7A-900F-B9D51C9C1817}" type="slidenum">
              <a:rPr lang="en-US" smtClean="0"/>
              <a:pPr/>
              <a:t>1</a:t>
            </a:fld>
            <a:endParaRPr lang="en-US" smtClean="0"/>
          </a:p>
        </p:txBody>
      </p:sp>
      <p:sp>
        <p:nvSpPr>
          <p:cNvPr id="178179" name="Rectangle 2"/>
          <p:cNvSpPr>
            <a:spLocks noGrp="1" noRot="1" noChangeAspect="1" noChangeArrowheads="1" noTextEdit="1"/>
          </p:cNvSpPr>
          <p:nvPr>
            <p:ph type="sldImg"/>
          </p:nvPr>
        </p:nvSpPr>
        <p:spPr>
          <a:solidFill>
            <a:srgbClr val="FFFFFF"/>
          </a:solidFill>
          <a:ln/>
        </p:spPr>
      </p:sp>
      <p:sp>
        <p:nvSpPr>
          <p:cNvPr id="178180"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29103772-030E-4798-8B2C-C0F58E8E6DFE}" type="slidenum">
              <a:rPr lang="en-US" smtClean="0"/>
              <a:pPr/>
              <a:t>29</a:t>
            </a:fld>
            <a:endParaRPr lang="en-US" smtClean="0"/>
          </a:p>
        </p:txBody>
      </p:sp>
      <p:sp>
        <p:nvSpPr>
          <p:cNvPr id="187395"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187396"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BA722A30-EE5A-4674-8E96-FA53CE0170DC}" type="slidenum">
              <a:rPr lang="en-US" smtClean="0"/>
              <a:pPr/>
              <a:t>30</a:t>
            </a:fld>
            <a:endParaRPr lang="en-US" smtClean="0"/>
          </a:p>
        </p:txBody>
      </p:sp>
      <p:sp>
        <p:nvSpPr>
          <p:cNvPr id="188419"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188420"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solidFill>
                <a:srgbClr val="0000FF"/>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31B0D2F0-EDB8-4475-9632-2944111DAB33}" type="slidenum">
              <a:rPr lang="en-US" smtClean="0"/>
              <a:pPr/>
              <a:t>31</a:t>
            </a:fld>
            <a:endParaRPr lang="en-US" smtClean="0"/>
          </a:p>
        </p:txBody>
      </p:sp>
      <p:sp>
        <p:nvSpPr>
          <p:cNvPr id="189443"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189444"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DFFAB394-1FC6-490D-A36B-B62C3464866A}" type="slidenum">
              <a:rPr lang="en-US" smtClean="0"/>
              <a:pPr/>
              <a:t>35</a:t>
            </a:fld>
            <a:endParaRPr lang="en-US" smtClean="0"/>
          </a:p>
        </p:txBody>
      </p:sp>
      <p:sp>
        <p:nvSpPr>
          <p:cNvPr id="190467"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190468"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CD7F7DC6-675A-40B0-90BF-FF02D230E918}" type="slidenum">
              <a:rPr lang="en-US" smtClean="0"/>
              <a:pPr/>
              <a:t>37</a:t>
            </a:fld>
            <a:endParaRPr lang="en-US" smtClean="0"/>
          </a:p>
        </p:txBody>
      </p:sp>
      <p:sp>
        <p:nvSpPr>
          <p:cNvPr id="191491"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191492"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D1305EA1-6350-403B-8744-DA1F92132015}" type="slidenum">
              <a:rPr lang="en-US" smtClean="0"/>
              <a:pPr/>
              <a:t>38</a:t>
            </a:fld>
            <a:endParaRPr lang="en-US" smtClean="0"/>
          </a:p>
        </p:txBody>
      </p:sp>
      <p:sp>
        <p:nvSpPr>
          <p:cNvPr id="192515"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192516"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C2CB3014-31B0-4948-89AC-C381B80C7E9C}" type="slidenum">
              <a:rPr lang="en-US" smtClean="0"/>
              <a:pPr/>
              <a:t>39</a:t>
            </a:fld>
            <a:endParaRPr lang="en-US" smtClean="0"/>
          </a:p>
        </p:txBody>
      </p:sp>
      <p:sp>
        <p:nvSpPr>
          <p:cNvPr id="193539"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193540"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83EB6075-F401-403E-A0E7-E33F8DF67850}" type="slidenum">
              <a:rPr lang="en-US" smtClean="0"/>
              <a:pPr/>
              <a:t>40</a:t>
            </a:fld>
            <a:endParaRPr lang="en-US" smtClean="0"/>
          </a:p>
        </p:txBody>
      </p:sp>
      <p:sp>
        <p:nvSpPr>
          <p:cNvPr id="194563"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194564"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D208EE59-F569-47E0-8021-8F1B5A96CF79}" type="slidenum">
              <a:rPr lang="en-US" smtClean="0"/>
              <a:pPr/>
              <a:t>41</a:t>
            </a:fld>
            <a:endParaRPr lang="en-US" smtClean="0"/>
          </a:p>
        </p:txBody>
      </p:sp>
      <p:sp>
        <p:nvSpPr>
          <p:cNvPr id="195587"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195588"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E72F8B57-EAF1-4E7D-9486-CBC19B3CF1A1}" type="slidenum">
              <a:rPr lang="en-US" smtClean="0"/>
              <a:pPr/>
              <a:t>42</a:t>
            </a:fld>
            <a:endParaRPr lang="en-US" smtClean="0"/>
          </a:p>
        </p:txBody>
      </p:sp>
      <p:sp>
        <p:nvSpPr>
          <p:cNvPr id="196611"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196612"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A0ED4B3-DDFE-4A77-8D4A-0B4BB8300059}" type="slidenum">
              <a:rPr lang="en-US" smtClean="0"/>
              <a:pPr/>
              <a:t>2</a:t>
            </a:fld>
            <a:endParaRPr lang="en-US" smtClean="0"/>
          </a:p>
        </p:txBody>
      </p:sp>
      <p:sp>
        <p:nvSpPr>
          <p:cNvPr id="179203" name="Rectangle 2"/>
          <p:cNvSpPr>
            <a:spLocks noGrp="1" noRot="1" noChangeAspect="1" noChangeArrowheads="1" noTextEdit="1"/>
          </p:cNvSpPr>
          <p:nvPr>
            <p:ph type="sldImg"/>
          </p:nvPr>
        </p:nvSpPr>
        <p:spPr>
          <a:solidFill>
            <a:srgbClr val="FFFFFF"/>
          </a:solidFill>
          <a:ln/>
        </p:spPr>
      </p:sp>
      <p:sp>
        <p:nvSpPr>
          <p:cNvPr id="179204"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AC03D00F-5169-49EB-9DA1-A9D72E39A86E}" type="slidenum">
              <a:rPr lang="en-US" smtClean="0"/>
              <a:pPr/>
              <a:t>43</a:t>
            </a:fld>
            <a:endParaRPr lang="en-US" smtClean="0"/>
          </a:p>
        </p:txBody>
      </p:sp>
      <p:sp>
        <p:nvSpPr>
          <p:cNvPr id="197635"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197636"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4122823E-7CAB-419B-9165-B7002C266839}" type="slidenum">
              <a:rPr lang="en-US" smtClean="0"/>
              <a:pPr/>
              <a:t>44</a:t>
            </a:fld>
            <a:endParaRPr lang="en-US" smtClean="0"/>
          </a:p>
        </p:txBody>
      </p:sp>
      <p:sp>
        <p:nvSpPr>
          <p:cNvPr id="198659"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198660"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B3481CCE-41B8-4912-AC1E-2478EF32E0FC}" type="slidenum">
              <a:rPr lang="en-US" smtClean="0"/>
              <a:pPr/>
              <a:t>45</a:t>
            </a:fld>
            <a:endParaRPr lang="en-US" smtClean="0"/>
          </a:p>
        </p:txBody>
      </p:sp>
      <p:sp>
        <p:nvSpPr>
          <p:cNvPr id="199683"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199684"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solidFill>
                <a:srgbClr val="0000FF"/>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700E4312-DE4D-4CC9-92B4-15B23FED4EE0}" type="slidenum">
              <a:rPr lang="en-US" smtClean="0"/>
              <a:pPr/>
              <a:t>47</a:t>
            </a:fld>
            <a:endParaRPr lang="en-US" smtClean="0"/>
          </a:p>
        </p:txBody>
      </p:sp>
      <p:sp>
        <p:nvSpPr>
          <p:cNvPr id="200707"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200708"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2C317880-0977-4009-9B9A-0C53BBD78F09}" type="slidenum">
              <a:rPr lang="en-US" smtClean="0"/>
              <a:pPr/>
              <a:t>48</a:t>
            </a:fld>
            <a:endParaRPr lang="en-US" smtClean="0"/>
          </a:p>
        </p:txBody>
      </p:sp>
      <p:sp>
        <p:nvSpPr>
          <p:cNvPr id="201731"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201732"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A088A1A6-E24B-4F28-BEA2-A935DFED5707}" type="slidenum">
              <a:rPr lang="en-US" smtClean="0"/>
              <a:pPr/>
              <a:t>49</a:t>
            </a:fld>
            <a:endParaRPr lang="en-US" smtClean="0"/>
          </a:p>
        </p:txBody>
      </p:sp>
      <p:sp>
        <p:nvSpPr>
          <p:cNvPr id="202755"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202756"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3BA38B0F-3CF3-4EB8-A4B3-A8B414A3149E}" type="slidenum">
              <a:rPr lang="en-US" smtClean="0"/>
              <a:pPr/>
              <a:t>50</a:t>
            </a:fld>
            <a:endParaRPr lang="en-US" smtClean="0"/>
          </a:p>
        </p:txBody>
      </p:sp>
      <p:sp>
        <p:nvSpPr>
          <p:cNvPr id="203779"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203780"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DDF2BB63-DBDF-4FB6-9B27-582B8219E05E}" type="slidenum">
              <a:rPr lang="en-US" smtClean="0"/>
              <a:pPr/>
              <a:t>51</a:t>
            </a:fld>
            <a:endParaRPr lang="en-US" smtClean="0"/>
          </a:p>
        </p:txBody>
      </p:sp>
      <p:sp>
        <p:nvSpPr>
          <p:cNvPr id="204803"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204804"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5384CD59-BEAC-4244-A73C-C915C4840387}" type="slidenum">
              <a:rPr lang="en-US" smtClean="0"/>
              <a:pPr/>
              <a:t>52</a:t>
            </a:fld>
            <a:endParaRPr lang="en-US" smtClean="0"/>
          </a:p>
        </p:txBody>
      </p:sp>
      <p:sp>
        <p:nvSpPr>
          <p:cNvPr id="205827"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205828"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4B4222CC-4327-4585-A8B3-7C8B4DB79061}" type="slidenum">
              <a:rPr lang="en-US" smtClean="0"/>
              <a:pPr/>
              <a:t>53</a:t>
            </a:fld>
            <a:endParaRPr lang="en-US" smtClean="0"/>
          </a:p>
        </p:txBody>
      </p:sp>
      <p:sp>
        <p:nvSpPr>
          <p:cNvPr id="206851"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206852"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99951422-7015-4ABE-B9B7-77B203C66C11}" type="slidenum">
              <a:rPr lang="en-US" smtClean="0"/>
              <a:pPr/>
              <a:t>11</a:t>
            </a:fld>
            <a:endParaRPr lang="en-US" smtClean="0"/>
          </a:p>
        </p:txBody>
      </p:sp>
      <p:sp>
        <p:nvSpPr>
          <p:cNvPr id="180227" name="Rectangle 2"/>
          <p:cNvSpPr>
            <a:spLocks noGrp="1" noRot="1" noChangeAspect="1" noChangeArrowheads="1" noTextEdit="1"/>
          </p:cNvSpPr>
          <p:nvPr>
            <p:ph type="sldImg"/>
          </p:nvPr>
        </p:nvSpPr>
        <p:spPr>
          <a:solidFill>
            <a:srgbClr val="FFFFFF"/>
          </a:solidFill>
          <a:ln/>
        </p:spPr>
      </p:sp>
      <p:sp>
        <p:nvSpPr>
          <p:cNvPr id="180228"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108746E8-DEBC-43D6-999A-F81E80D7259A}" type="slidenum">
              <a:rPr lang="en-US" smtClean="0"/>
              <a:pPr/>
              <a:t>118</a:t>
            </a:fld>
            <a:endParaRPr lang="en-US" smtClean="0"/>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xfrm>
            <a:off x="925513" y="4379913"/>
            <a:ext cx="5095875" cy="4148137"/>
          </a:xfrm>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D1C05D0D-11A7-4356-83A3-CC3CBB641D5E}" type="slidenum">
              <a:rPr lang="en-US" smtClean="0"/>
              <a:pPr/>
              <a:t>119</a:t>
            </a:fld>
            <a:endParaRPr lang="en-US" smtClean="0"/>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xfrm>
            <a:off x="925513" y="4379913"/>
            <a:ext cx="5095875" cy="4148137"/>
          </a:xfrm>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2B2D5BE9-B169-4D7E-AE6A-430767D34404}" type="slidenum">
              <a:rPr lang="en-US" smtClean="0"/>
              <a:pPr/>
              <a:t>120</a:t>
            </a:fld>
            <a:endParaRPr lang="en-US" smtClean="0"/>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xfrm>
            <a:off x="925513" y="4379913"/>
            <a:ext cx="5095875" cy="4148137"/>
          </a:xfrm>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F88D45D8-B3B7-4C14-8604-F382596A6D4F}" type="slidenum">
              <a:rPr lang="en-US" smtClean="0"/>
              <a:pPr/>
              <a:t>121</a:t>
            </a:fld>
            <a:endParaRPr lang="en-US" smtClean="0"/>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xfrm>
            <a:off x="925513" y="4379913"/>
            <a:ext cx="5095875" cy="4148137"/>
          </a:xfrm>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18569BEF-0068-4332-A691-E4DE5935D8BD}" type="slidenum">
              <a:rPr lang="en-US" smtClean="0"/>
              <a:pPr/>
              <a:t>122</a:t>
            </a:fld>
            <a:endParaRPr lang="en-US" smtClean="0"/>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xfrm>
            <a:off x="925513" y="4379913"/>
            <a:ext cx="5095875" cy="4148137"/>
          </a:xfrm>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120BC994-1057-46D0-9BA0-AC6F5B927D61}" type="slidenum">
              <a:rPr lang="en-US" smtClean="0"/>
              <a:pPr/>
              <a:t>123</a:t>
            </a:fld>
            <a:endParaRPr lang="en-US" smtClean="0"/>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xfrm>
            <a:off x="925513" y="4379913"/>
            <a:ext cx="5095875" cy="4148137"/>
          </a:xfrm>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305B426F-7593-4BFD-B382-0D162A9014B9}" type="slidenum">
              <a:rPr lang="en-US" smtClean="0"/>
              <a:pPr/>
              <a:t>151</a:t>
            </a:fld>
            <a:endParaRPr lang="en-US" smtClean="0"/>
          </a:p>
        </p:txBody>
      </p:sp>
      <p:sp>
        <p:nvSpPr>
          <p:cNvPr id="214019" name="Rectangle 2"/>
          <p:cNvSpPr>
            <a:spLocks noGrp="1" noRot="1" noChangeAspect="1" noChangeArrowheads="1" noTextEdit="1"/>
          </p:cNvSpPr>
          <p:nvPr>
            <p:ph type="sldImg"/>
          </p:nvPr>
        </p:nvSpPr>
        <p:spPr>
          <a:solidFill>
            <a:srgbClr val="FFFFFF"/>
          </a:solidFill>
          <a:ln/>
        </p:spPr>
      </p:sp>
      <p:sp>
        <p:nvSpPr>
          <p:cNvPr id="214020"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C1433D1D-7F4B-4453-8E88-46E2BD98B039}" type="slidenum">
              <a:rPr lang="en-US" smtClean="0"/>
              <a:pPr/>
              <a:t>162</a:t>
            </a:fld>
            <a:endParaRPr lang="en-US" smtClean="0"/>
          </a:p>
        </p:txBody>
      </p:sp>
      <p:sp>
        <p:nvSpPr>
          <p:cNvPr id="215043"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215044"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7A941A08-819D-495A-B8AE-6256D6D93FDB}" type="slidenum">
              <a:rPr lang="en-US" smtClean="0"/>
              <a:pPr/>
              <a:t>163</a:t>
            </a:fld>
            <a:endParaRPr lang="en-US" smtClean="0"/>
          </a:p>
        </p:txBody>
      </p:sp>
      <p:sp>
        <p:nvSpPr>
          <p:cNvPr id="216067"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216068"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E6F6AA2C-7FC8-4E36-BD85-A0D09BC202E7}" type="slidenum">
              <a:rPr lang="en-US" smtClean="0"/>
              <a:pPr/>
              <a:t>164</a:t>
            </a:fld>
            <a:endParaRPr lang="en-US" smtClean="0"/>
          </a:p>
        </p:txBody>
      </p:sp>
      <p:sp>
        <p:nvSpPr>
          <p:cNvPr id="217091"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217092"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solidFill>
                <a:srgbClr val="0000FF"/>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7AACF539-D11F-4163-8EA0-16641C59C4AE}" type="slidenum">
              <a:rPr lang="en-US" smtClean="0"/>
              <a:pPr/>
              <a:t>12</a:t>
            </a:fld>
            <a:endParaRPr lang="en-US" smtClean="0"/>
          </a:p>
        </p:txBody>
      </p:sp>
      <p:sp>
        <p:nvSpPr>
          <p:cNvPr id="181251" name="Rectangle 2"/>
          <p:cNvSpPr>
            <a:spLocks noGrp="1" noRot="1" noChangeAspect="1" noChangeArrowheads="1" noTextEdit="1"/>
          </p:cNvSpPr>
          <p:nvPr>
            <p:ph type="sldImg"/>
          </p:nvPr>
        </p:nvSpPr>
        <p:spPr>
          <a:solidFill>
            <a:srgbClr val="FFFFFF"/>
          </a:solidFill>
          <a:ln/>
        </p:spPr>
      </p:sp>
      <p:sp>
        <p:nvSpPr>
          <p:cNvPr id="181252"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98C1189B-7A9F-446E-9DE9-31AE4E92FD55}" type="slidenum">
              <a:rPr lang="en-US" smtClean="0"/>
              <a:pPr/>
              <a:t>165</a:t>
            </a:fld>
            <a:endParaRPr lang="en-US" smtClean="0"/>
          </a:p>
        </p:txBody>
      </p:sp>
      <p:sp>
        <p:nvSpPr>
          <p:cNvPr id="218115"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218116"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446A4C14-6031-4682-9768-7857377E96FF}" type="slidenum">
              <a:rPr lang="en-US" smtClean="0"/>
              <a:pPr/>
              <a:t>166</a:t>
            </a:fld>
            <a:endParaRPr lang="en-US" smtClean="0"/>
          </a:p>
        </p:txBody>
      </p:sp>
      <p:sp>
        <p:nvSpPr>
          <p:cNvPr id="219139"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219140"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96EB1C15-0A39-4C2B-A627-F54DCB5169F3}" type="slidenum">
              <a:rPr lang="en-US" smtClean="0"/>
              <a:pPr/>
              <a:t>167</a:t>
            </a:fld>
            <a:endParaRPr lang="en-US" smtClean="0"/>
          </a:p>
        </p:txBody>
      </p:sp>
      <p:sp>
        <p:nvSpPr>
          <p:cNvPr id="220163"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220164"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30B46FC3-99F2-4463-8CDC-94FE68D1DEED}" type="slidenum">
              <a:rPr lang="en-US" smtClean="0"/>
              <a:pPr/>
              <a:t>168</a:t>
            </a:fld>
            <a:endParaRPr lang="en-US" smtClean="0"/>
          </a:p>
        </p:txBody>
      </p:sp>
      <p:sp>
        <p:nvSpPr>
          <p:cNvPr id="221187"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221188"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9C1AE232-8D7D-40BE-BE84-7A6C6C68EED9}" type="slidenum">
              <a:rPr lang="en-US" smtClean="0"/>
              <a:pPr/>
              <a:t>169</a:t>
            </a:fld>
            <a:endParaRPr lang="en-US" smtClean="0"/>
          </a:p>
        </p:txBody>
      </p:sp>
      <p:sp>
        <p:nvSpPr>
          <p:cNvPr id="222211"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222212"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95B7F0C8-02E3-4980-B75E-2C07D65E4CCF}" type="slidenum">
              <a:rPr lang="en-US" smtClean="0"/>
              <a:pPr/>
              <a:t>175</a:t>
            </a:fld>
            <a:endParaRPr lang="en-US" smtClean="0"/>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xfrm>
            <a:off x="925513" y="4379913"/>
            <a:ext cx="5095875" cy="4148137"/>
          </a:xfrm>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D0F05161-B94C-422D-8E8D-92E7FD393BA3}" type="slidenum">
              <a:rPr lang="en-US" smtClean="0"/>
              <a:pPr/>
              <a:t>176</a:t>
            </a:fld>
            <a:endParaRPr lang="en-US" smtClean="0"/>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xfrm>
            <a:off x="925513" y="4379913"/>
            <a:ext cx="5095875" cy="4148137"/>
          </a:xfrm>
          <a:noFill/>
          <a:ln/>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CEA1A859-96A7-4179-BE3A-2DDF80CCE5DC}" type="slidenum">
              <a:rPr lang="en-US" smtClean="0"/>
              <a:pPr/>
              <a:t>177</a:t>
            </a:fld>
            <a:endParaRPr lang="en-US" smtClean="0"/>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xfrm>
            <a:off x="925513" y="4379913"/>
            <a:ext cx="5095875" cy="4148137"/>
          </a:xfrm>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DA771C65-871A-4BB9-A1DD-516B889E9808}" type="slidenum">
              <a:rPr lang="en-US" smtClean="0"/>
              <a:pPr/>
              <a:t>178</a:t>
            </a:fld>
            <a:endParaRPr lang="en-US" smtClean="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xfrm>
            <a:off x="925513" y="4379913"/>
            <a:ext cx="5095875" cy="4148137"/>
          </a:xfrm>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CA5FF403-165B-4DE0-A32F-A217579FC448}" type="slidenum">
              <a:rPr lang="en-US" smtClean="0"/>
              <a:pPr/>
              <a:t>179</a:t>
            </a:fld>
            <a:endParaRPr lang="en-US" smtClean="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xfrm>
            <a:off x="925513" y="4379913"/>
            <a:ext cx="5095875" cy="4148137"/>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EEFBF986-AA03-4956-9452-C932FB4313A5}" type="slidenum">
              <a:rPr lang="en-US" smtClean="0"/>
              <a:pPr/>
              <a:t>23</a:t>
            </a:fld>
            <a:endParaRPr lang="en-US" smtClean="0"/>
          </a:p>
        </p:txBody>
      </p:sp>
      <p:sp>
        <p:nvSpPr>
          <p:cNvPr id="182275"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182276"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476222E1-016D-4C73-868E-C941A0B85FAB}" type="slidenum">
              <a:rPr lang="en-US" smtClean="0"/>
              <a:pPr/>
              <a:t>180</a:t>
            </a:fld>
            <a:endParaRPr lang="en-US" smtClean="0"/>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xfrm>
            <a:off x="925513" y="4379913"/>
            <a:ext cx="5095875" cy="4148137"/>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256A61E0-CC1B-4B4B-B740-4FEB335B998D}" type="slidenum">
              <a:rPr lang="en-US" smtClean="0"/>
              <a:pPr/>
              <a:t>24</a:t>
            </a:fld>
            <a:endParaRPr lang="en-US" smtClean="0"/>
          </a:p>
        </p:txBody>
      </p:sp>
      <p:sp>
        <p:nvSpPr>
          <p:cNvPr id="183299"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183300"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7BE693A5-0D31-48F1-9BC3-1844DF477AC5}" type="slidenum">
              <a:rPr lang="en-US" smtClean="0"/>
              <a:pPr/>
              <a:t>25</a:t>
            </a:fld>
            <a:endParaRPr lang="en-US" smtClean="0"/>
          </a:p>
        </p:txBody>
      </p:sp>
      <p:sp>
        <p:nvSpPr>
          <p:cNvPr id="184323"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184324"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D2D91481-79DB-4772-A748-7062E53B7BCB}" type="slidenum">
              <a:rPr lang="en-US" smtClean="0"/>
              <a:pPr/>
              <a:t>27</a:t>
            </a:fld>
            <a:endParaRPr lang="en-US" smtClean="0"/>
          </a:p>
        </p:txBody>
      </p:sp>
      <p:sp>
        <p:nvSpPr>
          <p:cNvPr id="185347"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185348"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5BB2C074-44C6-41E7-8E72-BEAF4B9F8B10}" type="slidenum">
              <a:rPr lang="en-US" smtClean="0"/>
              <a:pPr/>
              <a:t>28</a:t>
            </a:fld>
            <a:endParaRPr lang="en-US" smtClean="0"/>
          </a:p>
        </p:txBody>
      </p:sp>
      <p:sp>
        <p:nvSpPr>
          <p:cNvPr id="186371"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186372"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A7ED86E-8CA0-43D2-9F1D-955855DB0760}" type="datetime1">
              <a:rPr lang="en-US"/>
              <a:pPr>
                <a:defRPr/>
              </a:pPr>
              <a:t>10/31/2011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6" name="Rectangle 6"/>
          <p:cNvSpPr>
            <a:spLocks noGrp="1" noChangeArrowheads="1"/>
          </p:cNvSpPr>
          <p:nvPr>
            <p:ph type="sldNum" sz="quarter" idx="12"/>
          </p:nvPr>
        </p:nvSpPr>
        <p:spPr>
          <a:ln/>
        </p:spPr>
        <p:txBody>
          <a:bodyPr/>
          <a:lstStyle>
            <a:lvl1pPr>
              <a:defRPr/>
            </a:lvl1pPr>
          </a:lstStyle>
          <a:p>
            <a:pPr>
              <a:defRPr/>
            </a:pPr>
            <a:fld id="{5194A86A-45E5-46FE-96DF-74378FCCACF0}" type="slidenum">
              <a:rPr lang="en-US"/>
              <a:pPr>
                <a:defRPr/>
              </a:pPr>
              <a:t>‹#›</a:t>
            </a:fld>
            <a:endParaRPr 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DAC2EC44-132C-45DF-92A6-E03B8B4DB37B}" type="datetime1">
              <a:rPr lang="en-US"/>
              <a:pPr>
                <a:defRPr/>
              </a:pPr>
              <a:t>10/31/2011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6" name="Rectangle 6"/>
          <p:cNvSpPr>
            <a:spLocks noGrp="1" noChangeArrowheads="1"/>
          </p:cNvSpPr>
          <p:nvPr>
            <p:ph type="sldNum" sz="quarter" idx="12"/>
          </p:nvPr>
        </p:nvSpPr>
        <p:spPr>
          <a:ln/>
        </p:spPr>
        <p:txBody>
          <a:bodyPr/>
          <a:lstStyle>
            <a:lvl1pPr>
              <a:defRPr/>
            </a:lvl1pPr>
          </a:lstStyle>
          <a:p>
            <a:pPr>
              <a:defRPr/>
            </a:pPr>
            <a:fld id="{A221FF37-6C6D-424E-850D-0FEDA48D223D}" type="slidenum">
              <a:rPr lang="en-US"/>
              <a:pPr>
                <a:defRPr/>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1F11382-23D7-4542-9DCB-5A86CAB609F3}" type="datetime1">
              <a:rPr lang="en-US"/>
              <a:pPr>
                <a:defRPr/>
              </a:pPr>
              <a:t>10/31/2011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6" name="Rectangle 6"/>
          <p:cNvSpPr>
            <a:spLocks noGrp="1" noChangeArrowheads="1"/>
          </p:cNvSpPr>
          <p:nvPr>
            <p:ph type="sldNum" sz="quarter" idx="12"/>
          </p:nvPr>
        </p:nvSpPr>
        <p:spPr>
          <a:ln/>
        </p:spPr>
        <p:txBody>
          <a:bodyPr/>
          <a:lstStyle>
            <a:lvl1pPr>
              <a:defRPr/>
            </a:lvl1pPr>
          </a:lstStyle>
          <a:p>
            <a:pPr>
              <a:defRPr/>
            </a:pPr>
            <a:fld id="{AD2BAFF2-91BB-4957-886D-1B1254215B41}" type="slidenum">
              <a:rPr lang="en-US"/>
              <a:pPr>
                <a:defRPr/>
              </a:pPr>
              <a:t>‹#›</a:t>
            </a:fld>
            <a:endParaRPr 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91400" cy="411163"/>
          </a:xfrm>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0F88C014-E558-49CB-BB40-45680692BCE4}" type="datetime1">
              <a:rPr lang="en-US"/>
              <a:pPr>
                <a:defRPr/>
              </a:pPr>
              <a:t>10/31/2011</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5" name="Rectangle 6"/>
          <p:cNvSpPr>
            <a:spLocks noGrp="1" noChangeArrowheads="1"/>
          </p:cNvSpPr>
          <p:nvPr>
            <p:ph type="sldNum" sz="quarter" idx="12"/>
          </p:nvPr>
        </p:nvSpPr>
        <p:spPr>
          <a:ln/>
        </p:spPr>
        <p:txBody>
          <a:bodyPr/>
          <a:lstStyle>
            <a:lvl1pPr>
              <a:defRPr/>
            </a:lvl1pPr>
          </a:lstStyle>
          <a:p>
            <a:pPr>
              <a:defRPr/>
            </a:pPr>
            <a:fld id="{F7102884-9193-43E5-972D-E21DA79EA770}" type="slidenum">
              <a:rPr lang="en-US"/>
              <a:pPr>
                <a:defRPr/>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7DD02F0-F299-4D0C-A975-CDE571F9890B}" type="datetime1">
              <a:rPr lang="en-US"/>
              <a:pPr>
                <a:defRPr/>
              </a:pPr>
              <a:t>10/31/2011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6" name="Rectangle 6"/>
          <p:cNvSpPr>
            <a:spLocks noGrp="1" noChangeArrowheads="1"/>
          </p:cNvSpPr>
          <p:nvPr>
            <p:ph type="sldNum" sz="quarter" idx="12"/>
          </p:nvPr>
        </p:nvSpPr>
        <p:spPr>
          <a:ln/>
        </p:spPr>
        <p:txBody>
          <a:bodyPr/>
          <a:lstStyle>
            <a:lvl1pPr>
              <a:defRPr/>
            </a:lvl1pPr>
          </a:lstStyle>
          <a:p>
            <a:pPr>
              <a:defRPr/>
            </a:pPr>
            <a:fld id="{99B65BC7-A81C-42A6-AE01-B0215786CB9B}" type="slidenum">
              <a:rPr lang="en-US"/>
              <a:pPr>
                <a:defRPr/>
              </a:pPr>
              <a:t>‹#›</a:t>
            </a:fld>
            <a:endParaRPr 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725ED165-D5A5-4856-AA3F-500EDFCD6B53}" type="datetime1">
              <a:rPr lang="en-US"/>
              <a:pPr>
                <a:defRPr/>
              </a:pPr>
              <a:t>10/31/2011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6" name="Rectangle 6"/>
          <p:cNvSpPr>
            <a:spLocks noGrp="1" noChangeArrowheads="1"/>
          </p:cNvSpPr>
          <p:nvPr>
            <p:ph type="sldNum" sz="quarter" idx="12"/>
          </p:nvPr>
        </p:nvSpPr>
        <p:spPr>
          <a:ln/>
        </p:spPr>
        <p:txBody>
          <a:bodyPr/>
          <a:lstStyle>
            <a:lvl1pPr>
              <a:defRPr/>
            </a:lvl1pPr>
          </a:lstStyle>
          <a:p>
            <a:pPr>
              <a:defRPr/>
            </a:pPr>
            <a:fld id="{6C7148D0-7417-4E28-B1DC-12CDB2310061}" type="slidenum">
              <a:rPr lang="en-US"/>
              <a:pPr>
                <a:defRPr/>
              </a:pPr>
              <a:t>‹#›</a:t>
            </a:fld>
            <a:endParaRPr 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2F33ADDB-9941-4769-918D-B127B1457EB1}" type="datetime1">
              <a:rPr lang="en-US"/>
              <a:pPr>
                <a:defRPr/>
              </a:pPr>
              <a:t>10/31/2011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7" name="Rectangle 6"/>
          <p:cNvSpPr>
            <a:spLocks noGrp="1" noChangeArrowheads="1"/>
          </p:cNvSpPr>
          <p:nvPr>
            <p:ph type="sldNum" sz="quarter" idx="12"/>
          </p:nvPr>
        </p:nvSpPr>
        <p:spPr>
          <a:ln/>
        </p:spPr>
        <p:txBody>
          <a:bodyPr/>
          <a:lstStyle>
            <a:lvl1pPr>
              <a:defRPr/>
            </a:lvl1pPr>
          </a:lstStyle>
          <a:p>
            <a:pPr>
              <a:defRPr/>
            </a:pPr>
            <a:fld id="{2C9A024A-809F-481B-9B82-2B935580D672}" type="slidenum">
              <a:rPr lang="en-US"/>
              <a:pPr>
                <a:defRPr/>
              </a:pPr>
              <a:t>‹#›</a:t>
            </a:fld>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B389AB8E-11EC-4F54-9E97-193C58541674}" type="datetime1">
              <a:rPr lang="en-US"/>
              <a:pPr>
                <a:defRPr/>
              </a:pPr>
              <a:t>10/31/2011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9" name="Rectangle 6"/>
          <p:cNvSpPr>
            <a:spLocks noGrp="1" noChangeArrowheads="1"/>
          </p:cNvSpPr>
          <p:nvPr>
            <p:ph type="sldNum" sz="quarter" idx="12"/>
          </p:nvPr>
        </p:nvSpPr>
        <p:spPr>
          <a:ln/>
        </p:spPr>
        <p:txBody>
          <a:bodyPr/>
          <a:lstStyle>
            <a:lvl1pPr>
              <a:defRPr/>
            </a:lvl1pPr>
          </a:lstStyle>
          <a:p>
            <a:pPr>
              <a:defRPr/>
            </a:pPr>
            <a:fld id="{7C62744C-FCBD-46C1-9796-F7052AAE1CA0}" type="slidenum">
              <a:rPr lang="en-US"/>
              <a:pPr>
                <a:defRPr/>
              </a:pPr>
              <a:t>‹#›</a:t>
            </a:fld>
            <a:endParaRPr 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9179D763-E9D2-4091-8CC4-12FFBC96D15A}" type="datetime1">
              <a:rPr lang="en-US"/>
              <a:pPr>
                <a:defRPr/>
              </a:pPr>
              <a:t>10/31/2011</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5" name="Rectangle 6"/>
          <p:cNvSpPr>
            <a:spLocks noGrp="1" noChangeArrowheads="1"/>
          </p:cNvSpPr>
          <p:nvPr>
            <p:ph type="sldNum" sz="quarter" idx="12"/>
          </p:nvPr>
        </p:nvSpPr>
        <p:spPr>
          <a:ln/>
        </p:spPr>
        <p:txBody>
          <a:bodyPr/>
          <a:lstStyle>
            <a:lvl1pPr>
              <a:defRPr/>
            </a:lvl1pPr>
          </a:lstStyle>
          <a:p>
            <a:pPr>
              <a:defRPr/>
            </a:pPr>
            <a:fld id="{B7B20363-D179-46FE-939D-199A8169CA26}" type="slidenum">
              <a:rPr lang="en-US"/>
              <a:pPr>
                <a:defRPr/>
              </a:pPr>
              <a:t>‹#›</a:t>
            </a:fld>
            <a:endParaRPr 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5C5685B-5C0C-49CC-B4F4-392FF201267A}" type="datetime1">
              <a:rPr lang="en-US"/>
              <a:pPr>
                <a:defRPr/>
              </a:pPr>
              <a:t>10/31/2011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4" name="Rectangle 6"/>
          <p:cNvSpPr>
            <a:spLocks noGrp="1" noChangeArrowheads="1"/>
          </p:cNvSpPr>
          <p:nvPr>
            <p:ph type="sldNum" sz="quarter" idx="12"/>
          </p:nvPr>
        </p:nvSpPr>
        <p:spPr>
          <a:ln/>
        </p:spPr>
        <p:txBody>
          <a:bodyPr/>
          <a:lstStyle>
            <a:lvl1pPr>
              <a:defRPr/>
            </a:lvl1pPr>
          </a:lstStyle>
          <a:p>
            <a:pPr>
              <a:defRPr/>
            </a:pPr>
            <a:fld id="{D20C355E-51FE-4B79-AF96-13FFB096FD67}" type="slidenum">
              <a:rPr lang="en-US"/>
              <a:pPr>
                <a:defRPr/>
              </a:pPr>
              <a:t>‹#›</a:t>
            </a:fld>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B0DFA72-1427-47EB-A6DE-BD9AAC134BB2}" type="datetime1">
              <a:rPr lang="en-US"/>
              <a:pPr>
                <a:defRPr/>
              </a:pPr>
              <a:t>10/31/2011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7" name="Rectangle 6"/>
          <p:cNvSpPr>
            <a:spLocks noGrp="1" noChangeArrowheads="1"/>
          </p:cNvSpPr>
          <p:nvPr>
            <p:ph type="sldNum" sz="quarter" idx="12"/>
          </p:nvPr>
        </p:nvSpPr>
        <p:spPr>
          <a:ln/>
        </p:spPr>
        <p:txBody>
          <a:bodyPr/>
          <a:lstStyle>
            <a:lvl1pPr>
              <a:defRPr/>
            </a:lvl1pPr>
          </a:lstStyle>
          <a:p>
            <a:pPr>
              <a:defRPr/>
            </a:pPr>
            <a:fld id="{FFEF0FFC-FDFD-4491-968E-F0A39C9EB7F0}" type="slidenum">
              <a:rPr lang="en-US"/>
              <a:pPr>
                <a:defRPr/>
              </a:pPr>
              <a:t>‹#›</a:t>
            </a:fld>
            <a:endParaRPr 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398E886A-1D13-4D72-91F4-D254D84B6731}" type="datetime1">
              <a:rPr lang="en-US"/>
              <a:pPr>
                <a:defRPr/>
              </a:pPr>
              <a:t>10/31/2011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7" name="Rectangle 6"/>
          <p:cNvSpPr>
            <a:spLocks noGrp="1" noChangeArrowheads="1"/>
          </p:cNvSpPr>
          <p:nvPr>
            <p:ph type="sldNum" sz="quarter" idx="12"/>
          </p:nvPr>
        </p:nvSpPr>
        <p:spPr>
          <a:ln/>
        </p:spPr>
        <p:txBody>
          <a:bodyPr/>
          <a:lstStyle>
            <a:lvl1pPr>
              <a:defRPr/>
            </a:lvl1pPr>
          </a:lstStyle>
          <a:p>
            <a:pPr>
              <a:defRPr/>
            </a:pPr>
            <a:fld id="{28164B3D-7716-4245-9CBA-4A9E101AB29A}" type="slidenum">
              <a:rPr lang="en-US"/>
              <a:pPr>
                <a:defRPr/>
              </a:pPr>
              <a:t>‹#›</a:t>
            </a:fld>
            <a:endParaRPr 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52400"/>
            <a:ext cx="73914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fld id="{845F15FA-9A84-4383-8D75-F7C69AD991B5}" type="datetime1">
              <a:rPr lang="en-US"/>
              <a:pPr>
                <a:defRPr/>
              </a:pPr>
              <a:t>10/31/2011</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Trick Advanced Training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CD2DD60-36EB-4990-9037-F9DC41288B2E}" type="slidenum">
              <a:rPr lang="en-US"/>
              <a:pPr>
                <a:defRPr/>
              </a:pPr>
              <a:t>‹#›</a:t>
            </a:fld>
            <a:endParaRPr lang="en-US"/>
          </a:p>
        </p:txBody>
      </p:sp>
      <p:pic>
        <p:nvPicPr>
          <p:cNvPr id="1031" name="Picture 7"/>
          <p:cNvPicPr>
            <a:picLocks noChangeAspect="1" noChangeArrowheads="1"/>
          </p:cNvPicPr>
          <p:nvPr userDrawn="1"/>
        </p:nvPicPr>
        <p:blipFill>
          <a:blip r:embed="rId14" cstate="print"/>
          <a:srcRect/>
          <a:stretch>
            <a:fillRect/>
          </a:stretch>
        </p:blipFill>
        <p:spPr bwMode="auto">
          <a:xfrm>
            <a:off x="0" y="0"/>
            <a:ext cx="892175" cy="669925"/>
          </a:xfrm>
          <a:prstGeom prst="rect">
            <a:avLst/>
          </a:prstGeom>
          <a:noFill/>
          <a:ln w="9525">
            <a:noFill/>
            <a:miter lim="800000"/>
            <a:headEnd/>
            <a:tailEnd/>
          </a:ln>
        </p:spPr>
      </p:pic>
      <p:pic>
        <p:nvPicPr>
          <p:cNvPr id="1032" name="Picture 8"/>
          <p:cNvPicPr>
            <a:picLocks noChangeAspect="1" noChangeArrowheads="1"/>
          </p:cNvPicPr>
          <p:nvPr userDrawn="1"/>
        </p:nvPicPr>
        <p:blipFill>
          <a:blip r:embed="rId15" cstate="print"/>
          <a:srcRect/>
          <a:stretch>
            <a:fillRect/>
          </a:stretch>
        </p:blipFill>
        <p:spPr bwMode="auto">
          <a:xfrm>
            <a:off x="8458200" y="50800"/>
            <a:ext cx="647700" cy="685800"/>
          </a:xfrm>
          <a:prstGeom prst="rect">
            <a:avLst/>
          </a:prstGeom>
          <a:noFill/>
          <a:ln w="9525">
            <a:noFill/>
            <a:miter lim="800000"/>
            <a:headEnd/>
            <a:tailEnd/>
          </a:ln>
        </p:spPr>
      </p:pic>
      <p:pic>
        <p:nvPicPr>
          <p:cNvPr id="1033" name="Picture 9"/>
          <p:cNvPicPr>
            <a:picLocks noChangeAspect="1" noChangeArrowheads="1"/>
          </p:cNvPicPr>
          <p:nvPr userDrawn="1"/>
        </p:nvPicPr>
        <p:blipFill>
          <a:blip r:embed="rId16" cstate="print"/>
          <a:srcRect/>
          <a:stretch>
            <a:fillRect/>
          </a:stretch>
        </p:blipFill>
        <p:spPr bwMode="auto">
          <a:xfrm>
            <a:off x="100013" y="696913"/>
            <a:ext cx="8943975" cy="238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hf hdr="0"/>
  <p:txStyles>
    <p:titleStyle>
      <a:lvl1pPr algn="ctr" rtl="0" eaLnBrk="0" fontAlgn="base" hangingPunct="0">
        <a:spcBef>
          <a:spcPct val="0"/>
        </a:spcBef>
        <a:spcAft>
          <a:spcPct val="0"/>
        </a:spcAft>
        <a:defRPr sz="2400" b="1" i="1">
          <a:solidFill>
            <a:schemeClr val="tx2"/>
          </a:solidFill>
          <a:latin typeface="+mj-lt"/>
          <a:ea typeface="+mj-ea"/>
          <a:cs typeface="+mj-cs"/>
        </a:defRPr>
      </a:lvl1pPr>
      <a:lvl2pPr algn="ctr" rtl="0" eaLnBrk="0" fontAlgn="base" hangingPunct="0">
        <a:spcBef>
          <a:spcPct val="0"/>
        </a:spcBef>
        <a:spcAft>
          <a:spcPct val="0"/>
        </a:spcAft>
        <a:defRPr sz="2400" b="1" i="1">
          <a:solidFill>
            <a:schemeClr val="tx2"/>
          </a:solidFill>
          <a:latin typeface="Arial" charset="0"/>
        </a:defRPr>
      </a:lvl2pPr>
      <a:lvl3pPr algn="ctr" rtl="0" eaLnBrk="0" fontAlgn="base" hangingPunct="0">
        <a:spcBef>
          <a:spcPct val="0"/>
        </a:spcBef>
        <a:spcAft>
          <a:spcPct val="0"/>
        </a:spcAft>
        <a:defRPr sz="2400" b="1" i="1">
          <a:solidFill>
            <a:schemeClr val="tx2"/>
          </a:solidFill>
          <a:latin typeface="Arial" charset="0"/>
        </a:defRPr>
      </a:lvl3pPr>
      <a:lvl4pPr algn="ctr" rtl="0" eaLnBrk="0" fontAlgn="base" hangingPunct="0">
        <a:spcBef>
          <a:spcPct val="0"/>
        </a:spcBef>
        <a:spcAft>
          <a:spcPct val="0"/>
        </a:spcAft>
        <a:defRPr sz="2400" b="1" i="1">
          <a:solidFill>
            <a:schemeClr val="tx2"/>
          </a:solidFill>
          <a:latin typeface="Arial" charset="0"/>
        </a:defRPr>
      </a:lvl4pPr>
      <a:lvl5pPr algn="ctr" rtl="0" eaLnBrk="0" fontAlgn="base" hangingPunct="0">
        <a:spcBef>
          <a:spcPct val="0"/>
        </a:spcBef>
        <a:spcAft>
          <a:spcPct val="0"/>
        </a:spcAft>
        <a:defRPr sz="2400" b="1" i="1">
          <a:solidFill>
            <a:schemeClr val="tx2"/>
          </a:solidFill>
          <a:latin typeface="Arial" charset="0"/>
        </a:defRPr>
      </a:lvl5pPr>
      <a:lvl6pPr marL="457200" algn="ctr" rtl="0" fontAlgn="base">
        <a:spcBef>
          <a:spcPct val="0"/>
        </a:spcBef>
        <a:spcAft>
          <a:spcPct val="0"/>
        </a:spcAft>
        <a:defRPr sz="2400" b="1" i="1">
          <a:solidFill>
            <a:schemeClr val="tx2"/>
          </a:solidFill>
          <a:latin typeface="Arial" charset="0"/>
        </a:defRPr>
      </a:lvl6pPr>
      <a:lvl7pPr marL="914400" algn="ctr" rtl="0" fontAlgn="base">
        <a:spcBef>
          <a:spcPct val="0"/>
        </a:spcBef>
        <a:spcAft>
          <a:spcPct val="0"/>
        </a:spcAft>
        <a:defRPr sz="2400" b="1" i="1">
          <a:solidFill>
            <a:schemeClr val="tx2"/>
          </a:solidFill>
          <a:latin typeface="Arial" charset="0"/>
        </a:defRPr>
      </a:lvl7pPr>
      <a:lvl8pPr marL="1371600" algn="ctr" rtl="0" fontAlgn="base">
        <a:spcBef>
          <a:spcPct val="0"/>
        </a:spcBef>
        <a:spcAft>
          <a:spcPct val="0"/>
        </a:spcAft>
        <a:defRPr sz="2400" b="1" i="1">
          <a:solidFill>
            <a:schemeClr val="tx2"/>
          </a:solidFill>
          <a:latin typeface="Arial" charset="0"/>
        </a:defRPr>
      </a:lvl8pPr>
      <a:lvl9pPr marL="1828800" algn="ctr" rtl="0" fontAlgn="base">
        <a:spcBef>
          <a:spcPct val="0"/>
        </a:spcBef>
        <a:spcAft>
          <a:spcPct val="0"/>
        </a:spcAft>
        <a:defRPr sz="2400" b="1" i="1">
          <a:solidFill>
            <a:schemeClr val="tx2"/>
          </a:solidFill>
          <a:latin typeface="Arial" charset="0"/>
        </a:defRPr>
      </a:lvl9pPr>
    </p:titleStyle>
    <p:bodyStyle>
      <a:lvl1pPr marL="342900" indent="-342900" algn="l" rtl="0" eaLnBrk="0" fontAlgn="base" hangingPunct="0">
        <a:spcBef>
          <a:spcPct val="20000"/>
        </a:spcBef>
        <a:spcAft>
          <a:spcPct val="0"/>
        </a:spcAft>
        <a:buChar char="•"/>
        <a:defRPr sz="20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b="1">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2"/>
          <p:cNvSpPr>
            <a:spLocks noGrp="1"/>
          </p:cNvSpPr>
          <p:nvPr>
            <p:ph type="dt" sz="quarter" idx="10"/>
          </p:nvPr>
        </p:nvSpPr>
        <p:spPr>
          <a:noFill/>
        </p:spPr>
        <p:txBody>
          <a:bodyPr/>
          <a:lstStyle/>
          <a:p>
            <a:fld id="{2621835C-2572-4070-9967-2A739361DF38}" type="datetime1">
              <a:rPr lang="en-US"/>
              <a:pPr/>
              <a:t>10/31/2011</a:t>
            </a:fld>
            <a:endParaRPr lang="en-US"/>
          </a:p>
        </p:txBody>
      </p:sp>
      <p:sp>
        <p:nvSpPr>
          <p:cNvPr id="2051" name="Footer Placeholder 3"/>
          <p:cNvSpPr>
            <a:spLocks noGrp="1"/>
          </p:cNvSpPr>
          <p:nvPr>
            <p:ph type="ftr" sz="quarter" idx="11"/>
          </p:nvPr>
        </p:nvSpPr>
        <p:spPr>
          <a:noFill/>
        </p:spPr>
        <p:txBody>
          <a:bodyPr/>
          <a:lstStyle/>
          <a:p>
            <a:r>
              <a:rPr lang="en-US" smtClean="0"/>
              <a:t>Trick Advanced Training</a:t>
            </a:r>
          </a:p>
        </p:txBody>
      </p:sp>
      <p:sp>
        <p:nvSpPr>
          <p:cNvPr id="2052" name="Slide Number Placeholder 4"/>
          <p:cNvSpPr>
            <a:spLocks noGrp="1"/>
          </p:cNvSpPr>
          <p:nvPr>
            <p:ph type="sldNum" sz="quarter" idx="12"/>
          </p:nvPr>
        </p:nvSpPr>
        <p:spPr>
          <a:noFill/>
        </p:spPr>
        <p:txBody>
          <a:bodyPr/>
          <a:lstStyle/>
          <a:p>
            <a:fld id="{934F6306-B7BA-4AAF-9908-49F7F1C6CDEA}" type="slidenum">
              <a:rPr lang="en-US" smtClean="0"/>
              <a:pPr/>
              <a:t>1</a:t>
            </a:fld>
            <a:endParaRPr lang="en-US" smtClean="0"/>
          </a:p>
        </p:txBody>
      </p:sp>
      <p:sp>
        <p:nvSpPr>
          <p:cNvPr id="2053" name="Rectangle 2"/>
          <p:cNvSpPr>
            <a:spLocks noGrp="1" noChangeArrowheads="1"/>
          </p:cNvSpPr>
          <p:nvPr>
            <p:ph type="title"/>
          </p:nvPr>
        </p:nvSpPr>
        <p:spPr>
          <a:xfrm>
            <a:off x="685800" y="1524000"/>
            <a:ext cx="7772400" cy="1319213"/>
          </a:xfrm>
        </p:spPr>
        <p:txBody>
          <a:bodyPr lIns="90000" tIns="46800" rIns="90000" bIns="46800"/>
          <a:lstStyle/>
          <a:p>
            <a:pPr defTabSz="457200" eaLnBrk="1" hangingPunct="1">
              <a:lnSpc>
                <a:spcPts val="3813"/>
              </a:lnSpc>
              <a:buClr>
                <a:srgbClr val="00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solidFill>
                  <a:srgbClr val="000000"/>
                </a:solidFill>
              </a:rPr>
              <a:t>Trick Simulation Environment:</a:t>
            </a:r>
            <a:br>
              <a:rPr lang="en-GB" smtClean="0">
                <a:solidFill>
                  <a:srgbClr val="000000"/>
                </a:solidFill>
              </a:rPr>
            </a:br>
            <a:r>
              <a:rPr lang="en-GB" smtClean="0">
                <a:solidFill>
                  <a:srgbClr val="000000"/>
                </a:solidFill>
              </a:rPr>
              <a:t>Advanced Topics</a:t>
            </a:r>
          </a:p>
        </p:txBody>
      </p:sp>
      <p:sp>
        <p:nvSpPr>
          <p:cNvPr id="2054" name="Rectangle 3"/>
          <p:cNvSpPr>
            <a:spLocks noGrp="1" noChangeArrowheads="1"/>
          </p:cNvSpPr>
          <p:nvPr>
            <p:ph type="subTitle" idx="4294967295"/>
          </p:nvPr>
        </p:nvSpPr>
        <p:spPr>
          <a:xfrm>
            <a:off x="1371600" y="3409950"/>
            <a:ext cx="6400800" cy="2898775"/>
          </a:xfrm>
          <a:noFill/>
        </p:spPr>
        <p:txBody>
          <a:bodyPr/>
          <a:lstStyle/>
          <a:p>
            <a:pPr marL="0" indent="0" algn="ctr" eaLnBrk="1" hangingPunct="1">
              <a:lnSpc>
                <a:spcPct val="90000"/>
              </a:lnSpc>
              <a:buFontTx/>
              <a:buNone/>
            </a:pPr>
            <a:r>
              <a:rPr lang="en-GB" sz="1800" i="1" smtClean="0"/>
              <a:t>John Penn (L-3Com/ER7)</a:t>
            </a:r>
          </a:p>
          <a:p>
            <a:pPr marL="0" indent="0" algn="ctr" eaLnBrk="1" hangingPunct="1">
              <a:lnSpc>
                <a:spcPct val="90000"/>
              </a:lnSpc>
              <a:buFontTx/>
              <a:buNone/>
            </a:pPr>
            <a:r>
              <a:rPr lang="en-GB" sz="1800" i="1" smtClean="0"/>
              <a:t>Danny Strauss (L-3Com/ER7)</a:t>
            </a:r>
          </a:p>
          <a:p>
            <a:pPr marL="0" indent="0" algn="ctr" eaLnBrk="1" hangingPunct="1">
              <a:lnSpc>
                <a:spcPct val="90000"/>
              </a:lnSpc>
              <a:buFontTx/>
              <a:buNone/>
            </a:pPr>
            <a:r>
              <a:rPr lang="en-GB" sz="1800" i="1" smtClean="0"/>
              <a:t>Alex Lin (NASA/ER7)</a:t>
            </a:r>
          </a:p>
          <a:p>
            <a:pPr marL="0" indent="0" algn="ctr" eaLnBrk="1" hangingPunct="1">
              <a:lnSpc>
                <a:spcPct val="90000"/>
              </a:lnSpc>
              <a:buFontTx/>
              <a:buNone/>
            </a:pPr>
            <a:endParaRPr lang="en-GB" sz="1800" i="1" smtClean="0"/>
          </a:p>
          <a:p>
            <a:pPr marL="0" indent="0" algn="ctr" eaLnBrk="1" hangingPunct="1">
              <a:lnSpc>
                <a:spcPct val="90000"/>
              </a:lnSpc>
              <a:buFontTx/>
              <a:buNone/>
            </a:pPr>
            <a:r>
              <a:rPr lang="en-GB" sz="1800" i="1" smtClean="0"/>
              <a:t>also authored by</a:t>
            </a:r>
          </a:p>
          <a:p>
            <a:pPr marL="0" indent="0" algn="ctr" eaLnBrk="1" hangingPunct="1">
              <a:lnSpc>
                <a:spcPct val="90000"/>
              </a:lnSpc>
              <a:buFontTx/>
              <a:buNone/>
            </a:pPr>
            <a:r>
              <a:rPr lang="en-GB" sz="1800" i="1" smtClean="0"/>
              <a:t>Scott Killingsworth (NASA/ER7)</a:t>
            </a:r>
          </a:p>
          <a:p>
            <a:pPr marL="0" indent="0" algn="ctr" eaLnBrk="1" hangingPunct="1">
              <a:lnSpc>
                <a:spcPct val="90000"/>
              </a:lnSpc>
              <a:buFontTx/>
              <a:buNone/>
            </a:pPr>
            <a:r>
              <a:rPr lang="en-GB" sz="1800" i="1" smtClean="0"/>
              <a:t>Eddie Paddock (NASA/ER7)</a:t>
            </a:r>
          </a:p>
          <a:p>
            <a:pPr marL="0" indent="0" algn="ctr" eaLnBrk="1" hangingPunct="1">
              <a:lnSpc>
                <a:spcPct val="90000"/>
              </a:lnSpc>
              <a:buFontTx/>
              <a:buNone/>
            </a:pPr>
            <a:r>
              <a:rPr lang="en-GB" sz="1800" i="1" smtClean="0"/>
              <a:t>Les Quiocho (NASA/ER7)</a:t>
            </a:r>
          </a:p>
          <a:p>
            <a:pPr marL="0" indent="0" algn="ctr" eaLnBrk="1" hangingPunct="1">
              <a:lnSpc>
                <a:spcPct val="90000"/>
              </a:lnSpc>
              <a:buFontTx/>
              <a:buNone/>
            </a:pPr>
            <a:r>
              <a:rPr lang="en-GB" sz="1800" i="1" smtClean="0"/>
              <a:t>Keith Vetter (Spoonbill Services/ER7)</a:t>
            </a:r>
          </a:p>
          <a:p>
            <a:pPr marL="0" indent="0" algn="ctr" eaLnBrk="1" hangingPunct="1">
              <a:lnSpc>
                <a:spcPct val="90000"/>
              </a:lnSpc>
              <a:buFontTx/>
              <a:buNone/>
            </a:pPr>
            <a:endParaRPr lang="en-US" sz="1800" i="1" smtClean="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p>
            <a:fld id="{6F2B75A7-B179-4EFA-853A-A8B853C2EB3C}" type="datetime1">
              <a:rPr lang="en-US"/>
              <a:pPr/>
              <a:t>10/31/2011</a:t>
            </a:fld>
            <a:endParaRPr lang="en-US"/>
          </a:p>
        </p:txBody>
      </p:sp>
      <p:sp>
        <p:nvSpPr>
          <p:cNvPr id="11267" name="Footer Placeholder 4"/>
          <p:cNvSpPr>
            <a:spLocks noGrp="1"/>
          </p:cNvSpPr>
          <p:nvPr>
            <p:ph type="ftr" sz="quarter" idx="11"/>
          </p:nvPr>
        </p:nvSpPr>
        <p:spPr>
          <a:noFill/>
        </p:spPr>
        <p:txBody>
          <a:bodyPr/>
          <a:lstStyle/>
          <a:p>
            <a:r>
              <a:rPr lang="en-US" smtClean="0"/>
              <a:t>Trick Advanced Training</a:t>
            </a:r>
          </a:p>
        </p:txBody>
      </p:sp>
      <p:sp>
        <p:nvSpPr>
          <p:cNvPr id="11268" name="Slide Number Placeholder 5"/>
          <p:cNvSpPr>
            <a:spLocks noGrp="1"/>
          </p:cNvSpPr>
          <p:nvPr>
            <p:ph type="sldNum" sz="quarter" idx="12"/>
          </p:nvPr>
        </p:nvSpPr>
        <p:spPr>
          <a:noFill/>
        </p:spPr>
        <p:txBody>
          <a:bodyPr/>
          <a:lstStyle/>
          <a:p>
            <a:fld id="{9975C86C-8B07-487D-9433-DC0A756B0036}" type="slidenum">
              <a:rPr lang="en-US" smtClean="0"/>
              <a:pPr/>
              <a:t>10</a:t>
            </a:fld>
            <a:endParaRPr lang="en-US" smtClean="0"/>
          </a:p>
        </p:txBody>
      </p:sp>
      <p:sp>
        <p:nvSpPr>
          <p:cNvPr id="11269" name="Rectangle 2"/>
          <p:cNvSpPr>
            <a:spLocks noGrp="1" noChangeArrowheads="1"/>
          </p:cNvSpPr>
          <p:nvPr>
            <p:ph type="title"/>
          </p:nvPr>
        </p:nvSpPr>
        <p:spPr/>
        <p:txBody>
          <a:bodyPr/>
          <a:lstStyle/>
          <a:p>
            <a:pPr eaLnBrk="1" hangingPunct="1"/>
            <a:r>
              <a:rPr lang="en-US" sz="2000" smtClean="0"/>
              <a:t>Trickcomm</a:t>
            </a:r>
          </a:p>
        </p:txBody>
      </p:sp>
      <p:sp>
        <p:nvSpPr>
          <p:cNvPr id="11270" name="Rectangle 3"/>
          <p:cNvSpPr>
            <a:spLocks noGrp="1" noChangeArrowheads="1"/>
          </p:cNvSpPr>
          <p:nvPr>
            <p:ph type="body" idx="1"/>
          </p:nvPr>
        </p:nvSpPr>
        <p:spPr/>
        <p:txBody>
          <a:bodyPr/>
          <a:lstStyle/>
          <a:p>
            <a:pPr eaLnBrk="1" hangingPunct="1"/>
            <a:r>
              <a:rPr lang="en-US" smtClean="0"/>
              <a:t>Provided Functions</a:t>
            </a:r>
          </a:p>
          <a:p>
            <a:pPr lvl="1" eaLnBrk="1" hangingPunct="1"/>
            <a:r>
              <a:rPr lang="en-US" smtClean="0"/>
              <a:t>tc_pending(TCDevice * device) ;</a:t>
            </a:r>
          </a:p>
          <a:p>
            <a:pPr lvl="2" eaLnBrk="1" hangingPunct="1"/>
            <a:r>
              <a:rPr lang="en-US" smtClean="0"/>
              <a:t>Checks to see if any data is available for reading</a:t>
            </a:r>
          </a:p>
          <a:p>
            <a:pPr lvl="1" eaLnBrk="1" hangingPunct="1"/>
            <a:r>
              <a:rPr lang="en-US" smtClean="0"/>
              <a:t>tc_isValid(TCDevice * device) ;</a:t>
            </a:r>
          </a:p>
          <a:p>
            <a:pPr lvl="2" eaLnBrk="1" hangingPunct="1"/>
            <a:r>
              <a:rPr lang="en-US" smtClean="0"/>
              <a:t>Checks to see if the socket is still connected</a:t>
            </a:r>
          </a:p>
          <a:p>
            <a:pPr lvl="1" eaLnBrk="1" hangingPunct="1"/>
            <a:r>
              <a:rPr lang="en-US" smtClean="0"/>
              <a:t>tc_error(TCDevice *device, int on_off) ;</a:t>
            </a:r>
          </a:p>
          <a:p>
            <a:pPr lvl="2" eaLnBrk="1" hangingPunct="1"/>
            <a:r>
              <a:rPr lang="en-US" smtClean="0"/>
              <a:t>Turns on/off error messages from trickcomm activity</a:t>
            </a:r>
          </a:p>
          <a:p>
            <a:pPr lvl="2" eaLnBrk="1" hangingPunct="1"/>
            <a:endParaRPr lang="en-US" smtClean="0"/>
          </a:p>
          <a:p>
            <a:pPr lvl="1" eaLnBrk="1" hangingPunct="1"/>
            <a:r>
              <a:rPr lang="en-US" smtClean="0"/>
              <a:t>tc_disconnect(TCDevice * device) ;</a:t>
            </a:r>
          </a:p>
          <a:p>
            <a:pPr lvl="2" eaLnBrk="1" hangingPunct="1"/>
            <a:r>
              <a:rPr lang="en-US" smtClean="0"/>
              <a:t>Disconnects a socket</a:t>
            </a:r>
          </a:p>
        </p:txBody>
      </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Date Placeholder 3"/>
          <p:cNvSpPr>
            <a:spLocks noGrp="1"/>
          </p:cNvSpPr>
          <p:nvPr>
            <p:ph type="dt" sz="quarter" idx="10"/>
          </p:nvPr>
        </p:nvSpPr>
        <p:spPr>
          <a:noFill/>
        </p:spPr>
        <p:txBody>
          <a:bodyPr/>
          <a:lstStyle/>
          <a:p>
            <a:fld id="{7CFB0953-ABE6-41F5-A63F-F26C4836280C}" type="datetime1">
              <a:rPr lang="en-US"/>
              <a:pPr/>
              <a:t>10/31/2011</a:t>
            </a:fld>
            <a:endParaRPr lang="en-US"/>
          </a:p>
        </p:txBody>
      </p:sp>
      <p:sp>
        <p:nvSpPr>
          <p:cNvPr id="104451" name="Footer Placeholder 4"/>
          <p:cNvSpPr>
            <a:spLocks noGrp="1"/>
          </p:cNvSpPr>
          <p:nvPr>
            <p:ph type="ftr" sz="quarter" idx="11"/>
          </p:nvPr>
        </p:nvSpPr>
        <p:spPr>
          <a:noFill/>
        </p:spPr>
        <p:txBody>
          <a:bodyPr/>
          <a:lstStyle/>
          <a:p>
            <a:r>
              <a:rPr lang="en-US" smtClean="0"/>
              <a:t>Trick Advanced Training</a:t>
            </a:r>
          </a:p>
        </p:txBody>
      </p:sp>
      <p:sp>
        <p:nvSpPr>
          <p:cNvPr id="104452" name="Slide Number Placeholder 5"/>
          <p:cNvSpPr>
            <a:spLocks noGrp="1"/>
          </p:cNvSpPr>
          <p:nvPr>
            <p:ph type="sldNum" sz="quarter" idx="12"/>
          </p:nvPr>
        </p:nvSpPr>
        <p:spPr>
          <a:noFill/>
        </p:spPr>
        <p:txBody>
          <a:bodyPr/>
          <a:lstStyle/>
          <a:p>
            <a:fld id="{2FBCAA1F-43F0-43DC-B9F6-6D7DED5E5886}" type="slidenum">
              <a:rPr lang="en-US" smtClean="0"/>
              <a:pPr/>
              <a:t>100</a:t>
            </a:fld>
            <a:endParaRPr lang="en-US" smtClean="0"/>
          </a:p>
        </p:txBody>
      </p:sp>
      <p:sp>
        <p:nvSpPr>
          <p:cNvPr id="104453" name="Rectangle 2"/>
          <p:cNvSpPr>
            <a:spLocks noGrp="1" noChangeArrowheads="1"/>
          </p:cNvSpPr>
          <p:nvPr>
            <p:ph type="title"/>
          </p:nvPr>
        </p:nvSpPr>
        <p:spPr/>
        <p:txBody>
          <a:bodyPr/>
          <a:lstStyle/>
          <a:p>
            <a:pPr eaLnBrk="1" hangingPunct="1"/>
            <a:r>
              <a:rPr lang="en-US" sz="2000" smtClean="0"/>
              <a:t>Part 2: MRMDF Real-Time Performance Analysis</a:t>
            </a:r>
          </a:p>
        </p:txBody>
      </p:sp>
      <p:sp>
        <p:nvSpPr>
          <p:cNvPr id="104454" name="Rectangle 3"/>
          <p:cNvSpPr>
            <a:spLocks noGrp="1" noChangeArrowheads="1"/>
          </p:cNvSpPr>
          <p:nvPr>
            <p:ph type="body" idx="1"/>
          </p:nvPr>
        </p:nvSpPr>
        <p:spPr/>
        <p:txBody>
          <a:bodyPr/>
          <a:lstStyle/>
          <a:p>
            <a:pPr eaLnBrk="1" hangingPunct="1"/>
            <a:r>
              <a:rPr lang="en-US" smtClean="0"/>
              <a:t>Use data products to </a:t>
            </a:r>
          </a:p>
          <a:p>
            <a:pPr lvl="2" eaLnBrk="1" hangingPunct="1"/>
            <a:r>
              <a:rPr lang="en-US" smtClean="0"/>
              <a:t>Interpret and analyze real-time performance graphs</a:t>
            </a:r>
          </a:p>
          <a:p>
            <a:pPr lvl="2" eaLnBrk="1" hangingPunct="1"/>
            <a:r>
              <a:rPr lang="en-US" smtClean="0"/>
              <a:t>Pinpoint functions causing overruns</a:t>
            </a:r>
          </a:p>
          <a:p>
            <a:pPr lvl="2" eaLnBrk="1" hangingPunct="1"/>
            <a:endParaRPr lang="en-US" smtClean="0"/>
          </a:p>
          <a:p>
            <a:pPr lvl="1" eaLnBrk="1" hangingPunct="1"/>
            <a:endParaRPr lang="en-US" smtClean="0"/>
          </a:p>
          <a:p>
            <a:pPr eaLnBrk="1" hangingPunct="1"/>
            <a:endParaRPr lang="en-US" smtClean="0"/>
          </a:p>
          <a:p>
            <a:pPr eaLnBrk="1" hangingPunct="1"/>
            <a:endParaRPr lang="en-US" smtClean="0"/>
          </a:p>
        </p:txBody>
      </p:sp>
    </p:spTree>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Date Placeholder 3"/>
          <p:cNvSpPr>
            <a:spLocks noGrp="1"/>
          </p:cNvSpPr>
          <p:nvPr>
            <p:ph type="dt" sz="quarter" idx="10"/>
          </p:nvPr>
        </p:nvSpPr>
        <p:spPr>
          <a:noFill/>
        </p:spPr>
        <p:txBody>
          <a:bodyPr/>
          <a:lstStyle/>
          <a:p>
            <a:fld id="{DC999D47-D1CD-437A-8A57-7D358095FF7C}" type="datetime1">
              <a:rPr lang="en-US"/>
              <a:pPr/>
              <a:t>10/31/2011</a:t>
            </a:fld>
            <a:endParaRPr lang="en-US"/>
          </a:p>
        </p:txBody>
      </p:sp>
      <p:sp>
        <p:nvSpPr>
          <p:cNvPr id="105475" name="Footer Placeholder 4"/>
          <p:cNvSpPr>
            <a:spLocks noGrp="1"/>
          </p:cNvSpPr>
          <p:nvPr>
            <p:ph type="ftr" sz="quarter" idx="11"/>
          </p:nvPr>
        </p:nvSpPr>
        <p:spPr>
          <a:noFill/>
        </p:spPr>
        <p:txBody>
          <a:bodyPr/>
          <a:lstStyle/>
          <a:p>
            <a:r>
              <a:rPr lang="en-US" smtClean="0"/>
              <a:t>Trick Advanced Training</a:t>
            </a:r>
          </a:p>
        </p:txBody>
      </p:sp>
      <p:sp>
        <p:nvSpPr>
          <p:cNvPr id="105476" name="Slide Number Placeholder 5"/>
          <p:cNvSpPr>
            <a:spLocks noGrp="1"/>
          </p:cNvSpPr>
          <p:nvPr>
            <p:ph type="sldNum" sz="quarter" idx="12"/>
          </p:nvPr>
        </p:nvSpPr>
        <p:spPr>
          <a:noFill/>
        </p:spPr>
        <p:txBody>
          <a:bodyPr/>
          <a:lstStyle/>
          <a:p>
            <a:fld id="{9A545591-CFC1-4640-8A5F-2F85483FC000}" type="slidenum">
              <a:rPr lang="en-US" smtClean="0"/>
              <a:pPr/>
              <a:t>101</a:t>
            </a:fld>
            <a:endParaRPr lang="en-US" smtClean="0"/>
          </a:p>
        </p:txBody>
      </p:sp>
      <p:sp>
        <p:nvSpPr>
          <p:cNvPr id="105477" name="Rectangle 2"/>
          <p:cNvSpPr>
            <a:spLocks noGrp="1" noChangeArrowheads="1"/>
          </p:cNvSpPr>
          <p:nvPr>
            <p:ph type="title"/>
          </p:nvPr>
        </p:nvSpPr>
        <p:spPr/>
        <p:txBody>
          <a:bodyPr/>
          <a:lstStyle/>
          <a:p>
            <a:pPr eaLnBrk="1" hangingPunct="1"/>
            <a:r>
              <a:rPr lang="en-US" sz="2000" smtClean="0"/>
              <a:t>MRMDF Real-Time Performance</a:t>
            </a:r>
          </a:p>
        </p:txBody>
      </p:sp>
      <p:sp>
        <p:nvSpPr>
          <p:cNvPr id="105478" name="Rectangle 3"/>
          <p:cNvSpPr>
            <a:spLocks noGrp="1" noChangeArrowheads="1"/>
          </p:cNvSpPr>
          <p:nvPr>
            <p:ph type="body" idx="1"/>
          </p:nvPr>
        </p:nvSpPr>
        <p:spPr/>
        <p:txBody>
          <a:bodyPr/>
          <a:lstStyle/>
          <a:p>
            <a:pPr eaLnBrk="1" hangingPunct="1"/>
            <a:r>
              <a:rPr lang="en-US" smtClean="0"/>
              <a:t>When things go right:</a:t>
            </a:r>
          </a:p>
          <a:p>
            <a:pPr lvl="1" eaLnBrk="1" hangingPunct="1"/>
            <a:r>
              <a:rPr lang="en-US" smtClean="0"/>
              <a:t>The printout at sim termination shows zero overruns:</a:t>
            </a:r>
          </a:p>
        </p:txBody>
      </p:sp>
      <p:sp>
        <p:nvSpPr>
          <p:cNvPr id="105479" name="Text Box 4"/>
          <p:cNvSpPr txBox="1">
            <a:spLocks noChangeArrowheads="1"/>
          </p:cNvSpPr>
          <p:nvPr/>
        </p:nvSpPr>
        <p:spPr bwMode="auto">
          <a:xfrm>
            <a:off x="838200" y="1981200"/>
            <a:ext cx="7467600" cy="3935413"/>
          </a:xfrm>
          <a:prstGeom prst="rect">
            <a:avLst/>
          </a:prstGeom>
          <a:solidFill>
            <a:schemeClr val="accent1"/>
          </a:solidFill>
          <a:ln w="9525">
            <a:solidFill>
              <a:schemeClr val="tx1"/>
            </a:solidFill>
            <a:miter lim="800000"/>
            <a:headEnd/>
            <a:tailEnd/>
          </a:ln>
        </p:spPr>
        <p:txBody>
          <a:bodyPr>
            <a:spAutoFit/>
          </a:bodyPr>
          <a:lstStyle/>
          <a:p>
            <a:r>
              <a:rPr lang="en-US" sz="1200" b="1">
                <a:latin typeface="Courier New" pitchFamily="49" charset="0"/>
              </a:rPr>
              <a:t>SIMULATION TERMINATED IN</a:t>
            </a:r>
          </a:p>
          <a:p>
            <a:r>
              <a:rPr lang="en-US" sz="1200" b="1">
                <a:latin typeface="Courier New" pitchFamily="49" charset="0"/>
              </a:rPr>
              <a:t>  PROCESS: 1</a:t>
            </a:r>
          </a:p>
          <a:p>
            <a:r>
              <a:rPr lang="en-US" sz="1200" b="1">
                <a:latin typeface="Courier New" pitchFamily="49" charset="0"/>
              </a:rPr>
              <a:t>  JOB/ROUTINE: 1/master.c</a:t>
            </a:r>
          </a:p>
          <a:p>
            <a:r>
              <a:rPr lang="en-US" sz="1200" b="1">
                <a:latin typeface="Courier New" pitchFamily="49" charset="0"/>
              </a:rPr>
              <a:t>DIAGNOSTIC:</a:t>
            </a:r>
          </a:p>
          <a:p>
            <a:r>
              <a:rPr lang="en-US" sz="1200" b="1">
                <a:latin typeface="Courier New" pitchFamily="49" charset="0"/>
              </a:rPr>
              <a:t>Sim Control Shutdown.</a:t>
            </a:r>
          </a:p>
          <a:p>
            <a:endParaRPr lang="en-US" sz="1200" b="1">
              <a:latin typeface="Courier New" pitchFamily="49" charset="0"/>
            </a:endParaRPr>
          </a:p>
          <a:p>
            <a:r>
              <a:rPr lang="en-US" sz="1200" b="1">
                <a:latin typeface="Courier New" pitchFamily="49" charset="0"/>
              </a:rPr>
              <a:t>LAST JOB CALLED: mcse.mcse_tdc_read(&amp;mcse.mcse)</a:t>
            </a:r>
          </a:p>
          <a:p>
            <a:r>
              <a:rPr lang="en-US" sz="1200" b="1">
                <a:latin typeface="Courier New" pitchFamily="49" charset="0"/>
              </a:rPr>
              <a:t>              TOTAL OVERRUNS:            0</a:t>
            </a:r>
          </a:p>
          <a:p>
            <a:r>
              <a:rPr lang="en-US" sz="1200" b="1">
                <a:latin typeface="Courier New" pitchFamily="49" charset="0"/>
              </a:rPr>
              <a:t>PERCENTAGE REALTIME OVERRUNS:        0.000%</a:t>
            </a:r>
          </a:p>
          <a:p>
            <a:endParaRPr lang="en-US" sz="1200" b="1">
              <a:latin typeface="Courier New" pitchFamily="49" charset="0"/>
            </a:endParaRPr>
          </a:p>
          <a:p>
            <a:endParaRPr lang="en-US" sz="1200" b="1">
              <a:latin typeface="Courier New" pitchFamily="49" charset="0"/>
            </a:endParaRPr>
          </a:p>
          <a:p>
            <a:r>
              <a:rPr lang="en-US" sz="1200" b="1">
                <a:latin typeface="Courier New" pitchFamily="49" charset="0"/>
              </a:rPr>
              <a:t>       SIMULATION START TIME:        0.000</a:t>
            </a:r>
          </a:p>
          <a:p>
            <a:r>
              <a:rPr lang="en-US" sz="1200" b="1">
                <a:latin typeface="Courier New" pitchFamily="49" charset="0"/>
              </a:rPr>
              <a:t>        SIMULATION STOP TIME:      517.755</a:t>
            </a:r>
          </a:p>
          <a:p>
            <a:r>
              <a:rPr lang="en-US" sz="1200" b="1">
                <a:latin typeface="Courier New" pitchFamily="49" charset="0"/>
              </a:rPr>
              <a:t>     SIMULATION ELAPSED TIME:      517.755</a:t>
            </a:r>
          </a:p>
          <a:p>
            <a:r>
              <a:rPr lang="en-US" sz="1200" b="1">
                <a:latin typeface="Courier New" pitchFamily="49" charset="0"/>
              </a:rPr>
              <a:t>         ACTUAL ELAPSED TIME:      517.755</a:t>
            </a:r>
          </a:p>
          <a:p>
            <a:r>
              <a:rPr lang="en-US" sz="1200" b="1">
                <a:latin typeface="Courier New" pitchFamily="49" charset="0"/>
              </a:rPr>
              <a:t>        ACTUAL CPU TIME USED:       57.649</a:t>
            </a:r>
          </a:p>
          <a:p>
            <a:r>
              <a:rPr lang="en-US" sz="1200" b="1">
                <a:latin typeface="Courier New" pitchFamily="49" charset="0"/>
              </a:rPr>
              <a:t>    SIMULATION / ACTUAL TIME:        1.000</a:t>
            </a:r>
          </a:p>
          <a:p>
            <a:r>
              <a:rPr lang="en-US" sz="1200" b="1">
                <a:latin typeface="Courier New" pitchFamily="49" charset="0"/>
              </a:rPr>
              <a:t>       SIMULATION / CPU TIME:        8.981</a:t>
            </a:r>
          </a:p>
          <a:p>
            <a:r>
              <a:rPr lang="en-US" sz="1200" b="1">
                <a:latin typeface="Courier New" pitchFamily="49" charset="0"/>
              </a:rPr>
              <a:t>  ACTUAL INITIALIZATION TIME:        0.000</a:t>
            </a:r>
          </a:p>
          <a:p>
            <a:r>
              <a:rPr lang="en-US" sz="1200" b="1">
                <a:latin typeface="Courier New" pitchFamily="49" charset="0"/>
              </a:rPr>
              <a:t>     INITIALIZATION CPU TIME:        0.128</a:t>
            </a:r>
          </a:p>
          <a:p>
            <a:endParaRPr lang="en-US" sz="1200" b="1">
              <a:latin typeface="Courier New" pitchFamily="49" charset="0"/>
            </a:endParaRPr>
          </a:p>
        </p:txBody>
      </p:sp>
      <p:sp>
        <p:nvSpPr>
          <p:cNvPr id="105480" name="Oval 5"/>
          <p:cNvSpPr>
            <a:spLocks noChangeArrowheads="1"/>
          </p:cNvSpPr>
          <p:nvPr/>
        </p:nvSpPr>
        <p:spPr bwMode="auto">
          <a:xfrm>
            <a:off x="4267200" y="3276600"/>
            <a:ext cx="685800" cy="457200"/>
          </a:xfrm>
          <a:prstGeom prst="ellipse">
            <a:avLst/>
          </a:prstGeom>
          <a:noFill/>
          <a:ln w="15875">
            <a:solidFill>
              <a:srgbClr val="FF0000"/>
            </a:solidFill>
            <a:round/>
            <a:headEnd/>
            <a:tailEnd/>
          </a:ln>
        </p:spPr>
        <p:txBody>
          <a:bodyPr wrap="none" anchor="ctr">
            <a:spAutoFit/>
          </a:bodyPr>
          <a:lstStyle/>
          <a:p>
            <a:endParaRPr lang="en-US"/>
          </a:p>
        </p:txBody>
      </p:sp>
    </p:spTree>
  </p:cSld>
  <p:clrMapOvr>
    <a:masterClrMapping/>
  </p:clrMapOvr>
  <p:transition spd="slow"/>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Date Placeholder 3"/>
          <p:cNvSpPr>
            <a:spLocks noGrp="1"/>
          </p:cNvSpPr>
          <p:nvPr>
            <p:ph type="dt" sz="quarter" idx="10"/>
          </p:nvPr>
        </p:nvSpPr>
        <p:spPr>
          <a:noFill/>
        </p:spPr>
        <p:txBody>
          <a:bodyPr/>
          <a:lstStyle/>
          <a:p>
            <a:fld id="{6561D6D6-7979-4343-9FAE-BFC1EC0A1B6D}" type="datetime1">
              <a:rPr lang="en-US"/>
              <a:pPr/>
              <a:t>10/31/2011</a:t>
            </a:fld>
            <a:endParaRPr lang="en-US"/>
          </a:p>
        </p:txBody>
      </p:sp>
      <p:sp>
        <p:nvSpPr>
          <p:cNvPr id="106499" name="Footer Placeholder 4"/>
          <p:cNvSpPr>
            <a:spLocks noGrp="1"/>
          </p:cNvSpPr>
          <p:nvPr>
            <p:ph type="ftr" sz="quarter" idx="11"/>
          </p:nvPr>
        </p:nvSpPr>
        <p:spPr>
          <a:noFill/>
        </p:spPr>
        <p:txBody>
          <a:bodyPr/>
          <a:lstStyle/>
          <a:p>
            <a:r>
              <a:rPr lang="en-US" smtClean="0"/>
              <a:t>Trick Advanced Training</a:t>
            </a:r>
          </a:p>
        </p:txBody>
      </p:sp>
      <p:sp>
        <p:nvSpPr>
          <p:cNvPr id="106500" name="Slide Number Placeholder 5"/>
          <p:cNvSpPr>
            <a:spLocks noGrp="1"/>
          </p:cNvSpPr>
          <p:nvPr>
            <p:ph type="sldNum" sz="quarter" idx="12"/>
          </p:nvPr>
        </p:nvSpPr>
        <p:spPr>
          <a:noFill/>
        </p:spPr>
        <p:txBody>
          <a:bodyPr/>
          <a:lstStyle/>
          <a:p>
            <a:fld id="{6439847C-F5D1-4EBA-B335-94D6E4B55A07}" type="slidenum">
              <a:rPr lang="en-US" smtClean="0"/>
              <a:pPr/>
              <a:t>102</a:t>
            </a:fld>
            <a:endParaRPr lang="en-US" smtClean="0"/>
          </a:p>
        </p:txBody>
      </p:sp>
      <p:sp>
        <p:nvSpPr>
          <p:cNvPr id="106501" name="Rectangle 2"/>
          <p:cNvSpPr>
            <a:spLocks noGrp="1" noChangeArrowheads="1"/>
          </p:cNvSpPr>
          <p:nvPr>
            <p:ph type="title"/>
          </p:nvPr>
        </p:nvSpPr>
        <p:spPr/>
        <p:txBody>
          <a:bodyPr/>
          <a:lstStyle/>
          <a:p>
            <a:pPr eaLnBrk="1" hangingPunct="1"/>
            <a:r>
              <a:rPr lang="en-US" sz="2000" smtClean="0"/>
              <a:t>MRMDF Real-Time Performance Analysis</a:t>
            </a:r>
          </a:p>
        </p:txBody>
      </p:sp>
      <p:sp>
        <p:nvSpPr>
          <p:cNvPr id="106502" name="Rectangle 3"/>
          <p:cNvSpPr>
            <a:spLocks noGrp="1" noChangeArrowheads="1"/>
          </p:cNvSpPr>
          <p:nvPr>
            <p:ph type="body" idx="1"/>
          </p:nvPr>
        </p:nvSpPr>
        <p:spPr/>
        <p:txBody>
          <a:bodyPr/>
          <a:lstStyle/>
          <a:p>
            <a:pPr eaLnBrk="1" hangingPunct="1"/>
            <a:r>
              <a:rPr lang="en-US" sz="1600" smtClean="0"/>
              <a:t>Each Trick sim automatically generates 4 DP files dedicated for real-time analysis: DP_rt_frame, DP_rt_itimer, DP_rt_jobs, and DP_rt_timeline</a:t>
            </a:r>
          </a:p>
        </p:txBody>
      </p:sp>
      <p:sp>
        <p:nvSpPr>
          <p:cNvPr id="106503" name="Oval 4"/>
          <p:cNvSpPr>
            <a:spLocks noChangeArrowheads="1"/>
          </p:cNvSpPr>
          <p:nvPr/>
        </p:nvSpPr>
        <p:spPr bwMode="auto">
          <a:xfrm>
            <a:off x="5257800" y="4495800"/>
            <a:ext cx="1295400" cy="762000"/>
          </a:xfrm>
          <a:prstGeom prst="ellipse">
            <a:avLst/>
          </a:prstGeom>
          <a:noFill/>
          <a:ln w="15875">
            <a:solidFill>
              <a:srgbClr val="FF0000"/>
            </a:solidFill>
            <a:round/>
            <a:headEnd/>
            <a:tailEnd/>
          </a:ln>
        </p:spPr>
        <p:txBody>
          <a:bodyPr wrap="none" anchor="ctr">
            <a:spAutoFit/>
          </a:bodyPr>
          <a:lstStyle/>
          <a:p>
            <a:endParaRPr lang="en-US"/>
          </a:p>
        </p:txBody>
      </p:sp>
      <p:pic>
        <p:nvPicPr>
          <p:cNvPr id="106504" name="Picture 5" descr="dp_main"/>
          <p:cNvPicPr>
            <a:picLocks noChangeAspect="1" noChangeArrowheads="1"/>
          </p:cNvPicPr>
          <p:nvPr/>
        </p:nvPicPr>
        <p:blipFill>
          <a:blip r:embed="rId2" cstate="print"/>
          <a:srcRect b="43135"/>
          <a:stretch>
            <a:fillRect/>
          </a:stretch>
        </p:blipFill>
        <p:spPr bwMode="auto">
          <a:xfrm>
            <a:off x="990600" y="1752600"/>
            <a:ext cx="6846888" cy="4416425"/>
          </a:xfrm>
          <a:prstGeom prst="rect">
            <a:avLst/>
          </a:prstGeom>
          <a:noFill/>
          <a:ln w="9525">
            <a:noFill/>
            <a:miter lim="800000"/>
            <a:headEnd/>
            <a:tailEnd/>
          </a:ln>
        </p:spPr>
      </p:pic>
      <p:sp>
        <p:nvSpPr>
          <p:cNvPr id="106505" name="Oval 6"/>
          <p:cNvSpPr>
            <a:spLocks noChangeArrowheads="1"/>
          </p:cNvSpPr>
          <p:nvPr/>
        </p:nvSpPr>
        <p:spPr bwMode="auto">
          <a:xfrm>
            <a:off x="4876800" y="5486400"/>
            <a:ext cx="1371600" cy="685800"/>
          </a:xfrm>
          <a:prstGeom prst="ellipse">
            <a:avLst/>
          </a:prstGeom>
          <a:noFill/>
          <a:ln w="15875">
            <a:solidFill>
              <a:srgbClr val="FF0000"/>
            </a:solidFill>
            <a:round/>
            <a:headEnd/>
            <a:tailEnd/>
          </a:ln>
        </p:spPr>
        <p:txBody>
          <a:bodyPr anchor="ctr">
            <a:spAutoFit/>
          </a:bodyPr>
          <a:lstStyle/>
          <a:p>
            <a:endParaRPr lang="en-US"/>
          </a:p>
        </p:txBody>
      </p:sp>
    </p:spTree>
  </p:cSld>
  <p:clrMapOvr>
    <a:masterClrMapping/>
  </p:clrMapOvr>
  <p:transition spd="slow"/>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Date Placeholder 3"/>
          <p:cNvSpPr>
            <a:spLocks noGrp="1"/>
          </p:cNvSpPr>
          <p:nvPr>
            <p:ph type="dt" sz="quarter" idx="10"/>
          </p:nvPr>
        </p:nvSpPr>
        <p:spPr>
          <a:noFill/>
        </p:spPr>
        <p:txBody>
          <a:bodyPr/>
          <a:lstStyle/>
          <a:p>
            <a:fld id="{C56031A3-57B4-4641-9E4B-0DE1EA96C4CB}" type="datetime1">
              <a:rPr lang="en-US"/>
              <a:pPr/>
              <a:t>10/31/2011</a:t>
            </a:fld>
            <a:endParaRPr lang="en-US"/>
          </a:p>
        </p:txBody>
      </p:sp>
      <p:sp>
        <p:nvSpPr>
          <p:cNvPr id="107523" name="Footer Placeholder 4"/>
          <p:cNvSpPr>
            <a:spLocks noGrp="1"/>
          </p:cNvSpPr>
          <p:nvPr>
            <p:ph type="ftr" sz="quarter" idx="11"/>
          </p:nvPr>
        </p:nvSpPr>
        <p:spPr>
          <a:noFill/>
        </p:spPr>
        <p:txBody>
          <a:bodyPr/>
          <a:lstStyle/>
          <a:p>
            <a:r>
              <a:rPr lang="en-US" smtClean="0"/>
              <a:t>Trick Advanced Training</a:t>
            </a:r>
          </a:p>
        </p:txBody>
      </p:sp>
      <p:sp>
        <p:nvSpPr>
          <p:cNvPr id="107524" name="Slide Number Placeholder 5"/>
          <p:cNvSpPr>
            <a:spLocks noGrp="1"/>
          </p:cNvSpPr>
          <p:nvPr>
            <p:ph type="sldNum" sz="quarter" idx="12"/>
          </p:nvPr>
        </p:nvSpPr>
        <p:spPr>
          <a:noFill/>
        </p:spPr>
        <p:txBody>
          <a:bodyPr/>
          <a:lstStyle/>
          <a:p>
            <a:fld id="{AA814762-DD91-447D-A7D7-E88F4BE8BDBD}" type="slidenum">
              <a:rPr lang="en-US" smtClean="0"/>
              <a:pPr/>
              <a:t>103</a:t>
            </a:fld>
            <a:endParaRPr lang="en-US" smtClean="0"/>
          </a:p>
        </p:txBody>
      </p:sp>
      <p:sp>
        <p:nvSpPr>
          <p:cNvPr id="107525" name="Rectangle 2"/>
          <p:cNvSpPr>
            <a:spLocks noGrp="1" noChangeArrowheads="1"/>
          </p:cNvSpPr>
          <p:nvPr>
            <p:ph type="title"/>
          </p:nvPr>
        </p:nvSpPr>
        <p:spPr/>
        <p:txBody>
          <a:bodyPr/>
          <a:lstStyle/>
          <a:p>
            <a:pPr eaLnBrk="1" hangingPunct="1"/>
            <a:r>
              <a:rPr lang="en-US" sz="2000" smtClean="0"/>
              <a:t>MRMDF Real-Time Performance Analysis</a:t>
            </a:r>
          </a:p>
        </p:txBody>
      </p:sp>
      <p:sp>
        <p:nvSpPr>
          <p:cNvPr id="107526" name="Rectangle 3"/>
          <p:cNvSpPr>
            <a:spLocks noGrp="1" noChangeArrowheads="1"/>
          </p:cNvSpPr>
          <p:nvPr>
            <p:ph type="body" idx="1"/>
          </p:nvPr>
        </p:nvSpPr>
        <p:spPr/>
        <p:txBody>
          <a:bodyPr/>
          <a:lstStyle/>
          <a:p>
            <a:pPr eaLnBrk="1" hangingPunct="1"/>
            <a:r>
              <a:rPr lang="en-US" sz="1600" smtClean="0"/>
              <a:t>Selecting the DP_rt_frame graph brings up 4 pages</a:t>
            </a:r>
          </a:p>
          <a:p>
            <a:pPr lvl="1" eaLnBrk="1" hangingPunct="1"/>
            <a:r>
              <a:rPr lang="en-US" sz="1200" smtClean="0"/>
              <a:t>First graph on the first page shows Frame Overrun/Underrun times</a:t>
            </a:r>
          </a:p>
          <a:p>
            <a:pPr lvl="1" eaLnBrk="1" hangingPunct="1"/>
            <a:r>
              <a:rPr lang="en-US" sz="1200" smtClean="0"/>
              <a:t>Negative points are underruns, minimum value = -sys.exec.in.rt_software_frame (-3.333ms)</a:t>
            </a:r>
          </a:p>
          <a:p>
            <a:pPr lvl="1" eaLnBrk="1" hangingPunct="1"/>
            <a:r>
              <a:rPr lang="en-US" sz="1200" smtClean="0"/>
              <a:t>Positive points are overruns</a:t>
            </a:r>
          </a:p>
          <a:p>
            <a:pPr lvl="1" eaLnBrk="1" hangingPunct="1"/>
            <a:r>
              <a:rPr lang="en-US" sz="1200" smtClean="0"/>
              <a:t>Spike at time ~= 395, but not an overrun</a:t>
            </a:r>
          </a:p>
        </p:txBody>
      </p:sp>
      <p:pic>
        <p:nvPicPr>
          <p:cNvPr id="107527" name="Picture 4" descr="frame_overrun"/>
          <p:cNvPicPr>
            <a:picLocks noChangeAspect="1" noChangeArrowheads="1"/>
          </p:cNvPicPr>
          <p:nvPr/>
        </p:nvPicPr>
        <p:blipFill>
          <a:blip r:embed="rId2" cstate="print"/>
          <a:srcRect b="49460"/>
          <a:stretch>
            <a:fillRect/>
          </a:stretch>
        </p:blipFill>
        <p:spPr bwMode="auto">
          <a:xfrm>
            <a:off x="1295400" y="2438400"/>
            <a:ext cx="6783388" cy="3776663"/>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Date Placeholder 3"/>
          <p:cNvSpPr>
            <a:spLocks noGrp="1"/>
          </p:cNvSpPr>
          <p:nvPr>
            <p:ph type="dt" sz="quarter" idx="10"/>
          </p:nvPr>
        </p:nvSpPr>
        <p:spPr>
          <a:noFill/>
        </p:spPr>
        <p:txBody>
          <a:bodyPr/>
          <a:lstStyle/>
          <a:p>
            <a:fld id="{AACB42E4-23AC-497D-A7EE-824D8A652356}" type="datetime1">
              <a:rPr lang="en-US"/>
              <a:pPr/>
              <a:t>10/31/2011</a:t>
            </a:fld>
            <a:endParaRPr lang="en-US"/>
          </a:p>
        </p:txBody>
      </p:sp>
      <p:sp>
        <p:nvSpPr>
          <p:cNvPr id="108547" name="Footer Placeholder 4"/>
          <p:cNvSpPr>
            <a:spLocks noGrp="1"/>
          </p:cNvSpPr>
          <p:nvPr>
            <p:ph type="ftr" sz="quarter" idx="11"/>
          </p:nvPr>
        </p:nvSpPr>
        <p:spPr>
          <a:noFill/>
        </p:spPr>
        <p:txBody>
          <a:bodyPr/>
          <a:lstStyle/>
          <a:p>
            <a:r>
              <a:rPr lang="en-US" smtClean="0"/>
              <a:t>Trick Advanced Training</a:t>
            </a:r>
          </a:p>
        </p:txBody>
      </p:sp>
      <p:sp>
        <p:nvSpPr>
          <p:cNvPr id="108548" name="Slide Number Placeholder 5"/>
          <p:cNvSpPr>
            <a:spLocks noGrp="1"/>
          </p:cNvSpPr>
          <p:nvPr>
            <p:ph type="sldNum" sz="quarter" idx="12"/>
          </p:nvPr>
        </p:nvSpPr>
        <p:spPr>
          <a:noFill/>
        </p:spPr>
        <p:txBody>
          <a:bodyPr/>
          <a:lstStyle/>
          <a:p>
            <a:fld id="{75312A70-C638-4D31-8CDF-75855CCD0B43}" type="slidenum">
              <a:rPr lang="en-US" smtClean="0"/>
              <a:pPr/>
              <a:t>104</a:t>
            </a:fld>
            <a:endParaRPr lang="en-US" smtClean="0"/>
          </a:p>
        </p:txBody>
      </p:sp>
      <p:sp>
        <p:nvSpPr>
          <p:cNvPr id="108549" name="Rectangle 2"/>
          <p:cNvSpPr>
            <a:spLocks noGrp="1" noChangeArrowheads="1"/>
          </p:cNvSpPr>
          <p:nvPr>
            <p:ph type="title"/>
          </p:nvPr>
        </p:nvSpPr>
        <p:spPr/>
        <p:txBody>
          <a:bodyPr/>
          <a:lstStyle/>
          <a:p>
            <a:pPr eaLnBrk="1" hangingPunct="1"/>
            <a:r>
              <a:rPr lang="en-US" sz="2000" smtClean="0"/>
              <a:t>MRMDF Real-Time Performance Analysis</a:t>
            </a:r>
          </a:p>
        </p:txBody>
      </p:sp>
      <p:sp>
        <p:nvSpPr>
          <p:cNvPr id="108550" name="Rectangle 3"/>
          <p:cNvSpPr>
            <a:spLocks noGrp="1" noChangeArrowheads="1"/>
          </p:cNvSpPr>
          <p:nvPr>
            <p:ph type="body" idx="1"/>
          </p:nvPr>
        </p:nvSpPr>
        <p:spPr/>
        <p:txBody>
          <a:bodyPr/>
          <a:lstStyle/>
          <a:p>
            <a:pPr eaLnBrk="1" hangingPunct="1"/>
            <a:r>
              <a:rPr lang="en-US" smtClean="0"/>
              <a:t>The bottom graph shows how long the Trick executive took to execute each frame</a:t>
            </a:r>
          </a:p>
        </p:txBody>
      </p:sp>
      <p:pic>
        <p:nvPicPr>
          <p:cNvPr id="108551" name="Picture 4" descr="frame_overrun"/>
          <p:cNvPicPr>
            <a:picLocks noChangeAspect="1" noChangeArrowheads="1"/>
          </p:cNvPicPr>
          <p:nvPr/>
        </p:nvPicPr>
        <p:blipFill>
          <a:blip r:embed="rId2" cstate="print"/>
          <a:srcRect t="49989"/>
          <a:stretch>
            <a:fillRect/>
          </a:stretch>
        </p:blipFill>
        <p:spPr bwMode="auto">
          <a:xfrm>
            <a:off x="1295400" y="2209800"/>
            <a:ext cx="6791325" cy="3741738"/>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Date Placeholder 3"/>
          <p:cNvSpPr>
            <a:spLocks noGrp="1"/>
          </p:cNvSpPr>
          <p:nvPr>
            <p:ph type="dt" sz="quarter" idx="10"/>
          </p:nvPr>
        </p:nvSpPr>
        <p:spPr>
          <a:noFill/>
        </p:spPr>
        <p:txBody>
          <a:bodyPr/>
          <a:lstStyle/>
          <a:p>
            <a:fld id="{5B9A74BB-FCFC-4F91-8B39-3B242509034E}" type="datetime1">
              <a:rPr lang="en-US"/>
              <a:pPr/>
              <a:t>10/31/2011</a:t>
            </a:fld>
            <a:endParaRPr lang="en-US"/>
          </a:p>
        </p:txBody>
      </p:sp>
      <p:sp>
        <p:nvSpPr>
          <p:cNvPr id="109571" name="Footer Placeholder 4"/>
          <p:cNvSpPr>
            <a:spLocks noGrp="1"/>
          </p:cNvSpPr>
          <p:nvPr>
            <p:ph type="ftr" sz="quarter" idx="11"/>
          </p:nvPr>
        </p:nvSpPr>
        <p:spPr>
          <a:noFill/>
        </p:spPr>
        <p:txBody>
          <a:bodyPr/>
          <a:lstStyle/>
          <a:p>
            <a:r>
              <a:rPr lang="en-US" smtClean="0"/>
              <a:t>Trick Advanced Training</a:t>
            </a:r>
          </a:p>
        </p:txBody>
      </p:sp>
      <p:sp>
        <p:nvSpPr>
          <p:cNvPr id="109572" name="Slide Number Placeholder 5"/>
          <p:cNvSpPr>
            <a:spLocks noGrp="1"/>
          </p:cNvSpPr>
          <p:nvPr>
            <p:ph type="sldNum" sz="quarter" idx="12"/>
          </p:nvPr>
        </p:nvSpPr>
        <p:spPr>
          <a:noFill/>
        </p:spPr>
        <p:txBody>
          <a:bodyPr/>
          <a:lstStyle/>
          <a:p>
            <a:fld id="{5688BCB4-3864-49FC-B9F3-C4C89751EB6E}" type="slidenum">
              <a:rPr lang="en-US" smtClean="0"/>
              <a:pPr/>
              <a:t>105</a:t>
            </a:fld>
            <a:endParaRPr lang="en-US" smtClean="0"/>
          </a:p>
        </p:txBody>
      </p:sp>
      <p:sp>
        <p:nvSpPr>
          <p:cNvPr id="109573" name="Rectangle 2"/>
          <p:cNvSpPr>
            <a:spLocks noGrp="1" noChangeArrowheads="1"/>
          </p:cNvSpPr>
          <p:nvPr>
            <p:ph type="title"/>
          </p:nvPr>
        </p:nvSpPr>
        <p:spPr/>
        <p:txBody>
          <a:bodyPr/>
          <a:lstStyle/>
          <a:p>
            <a:pPr eaLnBrk="1" hangingPunct="1"/>
            <a:r>
              <a:rPr lang="en-US" sz="2000" smtClean="0"/>
              <a:t>MRMDF Real-Time Performance Analysis</a:t>
            </a:r>
          </a:p>
        </p:txBody>
      </p:sp>
      <p:sp>
        <p:nvSpPr>
          <p:cNvPr id="109574" name="Rectangle 3"/>
          <p:cNvSpPr>
            <a:spLocks noGrp="1" noChangeArrowheads="1"/>
          </p:cNvSpPr>
          <p:nvPr>
            <p:ph type="body" idx="1"/>
          </p:nvPr>
        </p:nvSpPr>
        <p:spPr/>
        <p:txBody>
          <a:bodyPr/>
          <a:lstStyle/>
          <a:p>
            <a:pPr eaLnBrk="1" hangingPunct="1"/>
            <a:r>
              <a:rPr lang="en-US" sz="1600" smtClean="0"/>
              <a:t>Another graph of interest in DP_rt_frame is the Master/Slave Sync Time graph</a:t>
            </a:r>
          </a:p>
          <a:p>
            <a:pPr lvl="1" eaLnBrk="1" hangingPunct="1"/>
            <a:r>
              <a:rPr lang="en-US" sz="1400" smtClean="0"/>
              <a:t>Normally takes 200us to sync this sim to the Master</a:t>
            </a:r>
          </a:p>
          <a:p>
            <a:pPr lvl="1" eaLnBrk="1" hangingPunct="1"/>
            <a:r>
              <a:rPr lang="en-US" sz="1400" smtClean="0"/>
              <a:t>Corresponding spike at time ~= 395</a:t>
            </a:r>
          </a:p>
        </p:txBody>
      </p:sp>
      <p:pic>
        <p:nvPicPr>
          <p:cNvPr id="109575" name="Picture 4" descr="slave_sync"/>
          <p:cNvPicPr>
            <a:picLocks noChangeAspect="1" noChangeArrowheads="1"/>
          </p:cNvPicPr>
          <p:nvPr/>
        </p:nvPicPr>
        <p:blipFill>
          <a:blip r:embed="rId2" cstate="print"/>
          <a:srcRect t="50256"/>
          <a:stretch>
            <a:fillRect/>
          </a:stretch>
        </p:blipFill>
        <p:spPr bwMode="auto">
          <a:xfrm>
            <a:off x="1219200" y="2209800"/>
            <a:ext cx="6481763" cy="399732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Date Placeholder 3"/>
          <p:cNvSpPr>
            <a:spLocks noGrp="1"/>
          </p:cNvSpPr>
          <p:nvPr>
            <p:ph type="dt" sz="quarter" idx="10"/>
          </p:nvPr>
        </p:nvSpPr>
        <p:spPr>
          <a:noFill/>
        </p:spPr>
        <p:txBody>
          <a:bodyPr/>
          <a:lstStyle/>
          <a:p>
            <a:fld id="{54F9A7C3-C7E6-42B5-B5D2-67F161D2949A}" type="datetime1">
              <a:rPr lang="en-US"/>
              <a:pPr/>
              <a:t>10/31/2011</a:t>
            </a:fld>
            <a:endParaRPr lang="en-US"/>
          </a:p>
        </p:txBody>
      </p:sp>
      <p:sp>
        <p:nvSpPr>
          <p:cNvPr id="110595" name="Footer Placeholder 4"/>
          <p:cNvSpPr>
            <a:spLocks noGrp="1"/>
          </p:cNvSpPr>
          <p:nvPr>
            <p:ph type="ftr" sz="quarter" idx="11"/>
          </p:nvPr>
        </p:nvSpPr>
        <p:spPr>
          <a:noFill/>
        </p:spPr>
        <p:txBody>
          <a:bodyPr/>
          <a:lstStyle/>
          <a:p>
            <a:r>
              <a:rPr lang="en-US" smtClean="0"/>
              <a:t>Trick Advanced Training</a:t>
            </a:r>
          </a:p>
        </p:txBody>
      </p:sp>
      <p:sp>
        <p:nvSpPr>
          <p:cNvPr id="110596" name="Slide Number Placeholder 5"/>
          <p:cNvSpPr>
            <a:spLocks noGrp="1"/>
          </p:cNvSpPr>
          <p:nvPr>
            <p:ph type="sldNum" sz="quarter" idx="12"/>
          </p:nvPr>
        </p:nvSpPr>
        <p:spPr>
          <a:noFill/>
        </p:spPr>
        <p:txBody>
          <a:bodyPr/>
          <a:lstStyle/>
          <a:p>
            <a:fld id="{5CE7D267-CC14-4E60-BDCC-17B6BCAE839E}" type="slidenum">
              <a:rPr lang="en-US" smtClean="0"/>
              <a:pPr/>
              <a:t>106</a:t>
            </a:fld>
            <a:endParaRPr lang="en-US" smtClean="0"/>
          </a:p>
        </p:txBody>
      </p:sp>
      <p:sp>
        <p:nvSpPr>
          <p:cNvPr id="110597" name="Rectangle 2"/>
          <p:cNvSpPr>
            <a:spLocks noGrp="1" noChangeArrowheads="1"/>
          </p:cNvSpPr>
          <p:nvPr>
            <p:ph type="title"/>
          </p:nvPr>
        </p:nvSpPr>
        <p:spPr/>
        <p:txBody>
          <a:bodyPr/>
          <a:lstStyle/>
          <a:p>
            <a:pPr eaLnBrk="1" hangingPunct="1"/>
            <a:r>
              <a:rPr lang="en-US" sz="2000" smtClean="0"/>
              <a:t>MRMDF Real-Time Performance Analysis</a:t>
            </a:r>
          </a:p>
        </p:txBody>
      </p:sp>
      <p:sp>
        <p:nvSpPr>
          <p:cNvPr id="110598" name="Rectangle 3"/>
          <p:cNvSpPr>
            <a:spLocks noGrp="1" noChangeArrowheads="1"/>
          </p:cNvSpPr>
          <p:nvPr>
            <p:ph type="body" idx="1"/>
          </p:nvPr>
        </p:nvSpPr>
        <p:spPr/>
        <p:txBody>
          <a:bodyPr/>
          <a:lstStyle/>
          <a:p>
            <a:pPr eaLnBrk="1" hangingPunct="1"/>
            <a:r>
              <a:rPr lang="en-US" smtClean="0"/>
              <a:t>Selecting the DP_rt_jobs file will bring up multiple pages detailing how long each job took in each frame</a:t>
            </a:r>
          </a:p>
          <a:p>
            <a:pPr lvl="1" eaLnBrk="1" hangingPunct="1"/>
            <a:r>
              <a:rPr lang="en-US" smtClean="0"/>
              <a:t>On average mcse_rs422_read takes 30us or less</a:t>
            </a:r>
          </a:p>
        </p:txBody>
      </p:sp>
      <p:pic>
        <p:nvPicPr>
          <p:cNvPr id="110599" name="Picture 4" descr="jobs"/>
          <p:cNvPicPr>
            <a:picLocks noChangeAspect="1" noChangeArrowheads="1"/>
          </p:cNvPicPr>
          <p:nvPr/>
        </p:nvPicPr>
        <p:blipFill>
          <a:blip r:embed="rId2" cstate="print"/>
          <a:srcRect t="24780" r="49619" b="49376"/>
          <a:stretch>
            <a:fillRect/>
          </a:stretch>
        </p:blipFill>
        <p:spPr bwMode="auto">
          <a:xfrm>
            <a:off x="1981200" y="2667000"/>
            <a:ext cx="5029200" cy="28194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Date Placeholder 3"/>
          <p:cNvSpPr>
            <a:spLocks noGrp="1"/>
          </p:cNvSpPr>
          <p:nvPr>
            <p:ph type="dt" sz="quarter" idx="10"/>
          </p:nvPr>
        </p:nvSpPr>
        <p:spPr>
          <a:noFill/>
        </p:spPr>
        <p:txBody>
          <a:bodyPr/>
          <a:lstStyle/>
          <a:p>
            <a:fld id="{4938581B-F517-4D9C-A787-BAA1B12C8BAF}" type="datetime1">
              <a:rPr lang="en-US"/>
              <a:pPr/>
              <a:t>10/31/2011</a:t>
            </a:fld>
            <a:endParaRPr lang="en-US"/>
          </a:p>
        </p:txBody>
      </p:sp>
      <p:sp>
        <p:nvSpPr>
          <p:cNvPr id="111619" name="Footer Placeholder 4"/>
          <p:cNvSpPr>
            <a:spLocks noGrp="1"/>
          </p:cNvSpPr>
          <p:nvPr>
            <p:ph type="ftr" sz="quarter" idx="11"/>
          </p:nvPr>
        </p:nvSpPr>
        <p:spPr>
          <a:noFill/>
        </p:spPr>
        <p:txBody>
          <a:bodyPr/>
          <a:lstStyle/>
          <a:p>
            <a:r>
              <a:rPr lang="en-US" smtClean="0"/>
              <a:t>Trick Advanced Training</a:t>
            </a:r>
          </a:p>
        </p:txBody>
      </p:sp>
      <p:sp>
        <p:nvSpPr>
          <p:cNvPr id="111620" name="Slide Number Placeholder 5"/>
          <p:cNvSpPr>
            <a:spLocks noGrp="1"/>
          </p:cNvSpPr>
          <p:nvPr>
            <p:ph type="sldNum" sz="quarter" idx="12"/>
          </p:nvPr>
        </p:nvSpPr>
        <p:spPr>
          <a:noFill/>
        </p:spPr>
        <p:txBody>
          <a:bodyPr/>
          <a:lstStyle/>
          <a:p>
            <a:fld id="{E3518F16-B20D-4351-95CA-456772F78C94}" type="slidenum">
              <a:rPr lang="en-US" smtClean="0"/>
              <a:pPr/>
              <a:t>107</a:t>
            </a:fld>
            <a:endParaRPr lang="en-US" smtClean="0"/>
          </a:p>
        </p:txBody>
      </p:sp>
      <p:sp>
        <p:nvSpPr>
          <p:cNvPr id="111621" name="Rectangle 2"/>
          <p:cNvSpPr>
            <a:spLocks noGrp="1" noChangeArrowheads="1"/>
          </p:cNvSpPr>
          <p:nvPr>
            <p:ph type="title"/>
          </p:nvPr>
        </p:nvSpPr>
        <p:spPr/>
        <p:txBody>
          <a:bodyPr/>
          <a:lstStyle/>
          <a:p>
            <a:pPr eaLnBrk="1" hangingPunct="1"/>
            <a:r>
              <a:rPr lang="en-US" sz="2000" smtClean="0"/>
              <a:t>MRMDF Real-Time Performance</a:t>
            </a:r>
          </a:p>
        </p:txBody>
      </p:sp>
      <p:sp>
        <p:nvSpPr>
          <p:cNvPr id="111622" name="Rectangle 3"/>
          <p:cNvSpPr>
            <a:spLocks noGrp="1" noChangeArrowheads="1"/>
          </p:cNvSpPr>
          <p:nvPr>
            <p:ph type="body" idx="1"/>
          </p:nvPr>
        </p:nvSpPr>
        <p:spPr/>
        <p:txBody>
          <a:bodyPr/>
          <a:lstStyle/>
          <a:p>
            <a:pPr eaLnBrk="1" hangingPunct="1"/>
            <a:r>
              <a:rPr lang="en-US" smtClean="0"/>
              <a:t>Selecting the DP_rt_timeline file will bring up a single graph plotting job currently executing vs. real-time</a:t>
            </a:r>
          </a:p>
          <a:p>
            <a:pPr lvl="1" eaLnBrk="1" hangingPunct="1"/>
            <a:r>
              <a:rPr lang="en-US" smtClean="0"/>
              <a:t>Stretched to show first 33.33ms frame</a:t>
            </a:r>
          </a:p>
        </p:txBody>
      </p:sp>
      <p:pic>
        <p:nvPicPr>
          <p:cNvPr id="111623" name="Picture 4" descr="timeline"/>
          <p:cNvPicPr>
            <a:picLocks noChangeAspect="1" noChangeArrowheads="1"/>
          </p:cNvPicPr>
          <p:nvPr/>
        </p:nvPicPr>
        <p:blipFill>
          <a:blip r:embed="rId2" cstate="print"/>
          <a:srcRect/>
          <a:stretch>
            <a:fillRect/>
          </a:stretch>
        </p:blipFill>
        <p:spPr bwMode="auto">
          <a:xfrm>
            <a:off x="914400" y="2438400"/>
            <a:ext cx="7550150" cy="38131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Date Placeholder 3"/>
          <p:cNvSpPr>
            <a:spLocks noGrp="1"/>
          </p:cNvSpPr>
          <p:nvPr>
            <p:ph type="dt" sz="quarter" idx="10"/>
          </p:nvPr>
        </p:nvSpPr>
        <p:spPr>
          <a:noFill/>
        </p:spPr>
        <p:txBody>
          <a:bodyPr/>
          <a:lstStyle/>
          <a:p>
            <a:fld id="{AA07A362-904A-4392-B8CF-1BB764D3A7AD}" type="datetime1">
              <a:rPr lang="en-US"/>
              <a:pPr/>
              <a:t>10/31/2011</a:t>
            </a:fld>
            <a:endParaRPr lang="en-US"/>
          </a:p>
        </p:txBody>
      </p:sp>
      <p:sp>
        <p:nvSpPr>
          <p:cNvPr id="112643" name="Footer Placeholder 4"/>
          <p:cNvSpPr>
            <a:spLocks noGrp="1"/>
          </p:cNvSpPr>
          <p:nvPr>
            <p:ph type="ftr" sz="quarter" idx="11"/>
          </p:nvPr>
        </p:nvSpPr>
        <p:spPr>
          <a:noFill/>
        </p:spPr>
        <p:txBody>
          <a:bodyPr/>
          <a:lstStyle/>
          <a:p>
            <a:r>
              <a:rPr lang="en-US" smtClean="0"/>
              <a:t>Trick Advanced Training</a:t>
            </a:r>
          </a:p>
        </p:txBody>
      </p:sp>
      <p:sp>
        <p:nvSpPr>
          <p:cNvPr id="112644" name="Slide Number Placeholder 5"/>
          <p:cNvSpPr>
            <a:spLocks noGrp="1"/>
          </p:cNvSpPr>
          <p:nvPr>
            <p:ph type="sldNum" sz="quarter" idx="12"/>
          </p:nvPr>
        </p:nvSpPr>
        <p:spPr>
          <a:noFill/>
        </p:spPr>
        <p:txBody>
          <a:bodyPr/>
          <a:lstStyle/>
          <a:p>
            <a:fld id="{E02F9E8B-903B-48E8-AABE-21D8D95653EF}" type="slidenum">
              <a:rPr lang="en-US" smtClean="0"/>
              <a:pPr/>
              <a:t>108</a:t>
            </a:fld>
            <a:endParaRPr lang="en-US" smtClean="0"/>
          </a:p>
        </p:txBody>
      </p:sp>
      <p:sp>
        <p:nvSpPr>
          <p:cNvPr id="112645" name="Rectangle 2"/>
          <p:cNvSpPr>
            <a:spLocks noGrp="1" noChangeArrowheads="1"/>
          </p:cNvSpPr>
          <p:nvPr>
            <p:ph type="title"/>
          </p:nvPr>
        </p:nvSpPr>
        <p:spPr/>
        <p:txBody>
          <a:bodyPr/>
          <a:lstStyle/>
          <a:p>
            <a:pPr eaLnBrk="1" hangingPunct="1"/>
            <a:r>
              <a:rPr lang="en-US" sz="2000" smtClean="0"/>
              <a:t>MRMDF Real-Time Performance</a:t>
            </a:r>
          </a:p>
        </p:txBody>
      </p:sp>
      <p:sp>
        <p:nvSpPr>
          <p:cNvPr id="112646" name="Rectangle 3"/>
          <p:cNvSpPr>
            <a:spLocks noGrp="1" noChangeArrowheads="1"/>
          </p:cNvSpPr>
          <p:nvPr>
            <p:ph type="body" idx="1"/>
          </p:nvPr>
        </p:nvSpPr>
        <p:spPr/>
        <p:txBody>
          <a:bodyPr/>
          <a:lstStyle/>
          <a:p>
            <a:pPr eaLnBrk="1" hangingPunct="1"/>
            <a:r>
              <a:rPr lang="en-US" sz="1400" smtClean="0"/>
              <a:t>To translate Job IDs to function names see RUN_mcse_sim/S_job_execution</a:t>
            </a:r>
          </a:p>
          <a:p>
            <a:pPr lvl="1" eaLnBrk="1" hangingPunct="1"/>
            <a:r>
              <a:rPr lang="en-US" sz="1200" smtClean="0"/>
              <a:t>S_job execution lists out all jobs, their frequencies at init…</a:t>
            </a:r>
          </a:p>
          <a:p>
            <a:pPr eaLnBrk="1" hangingPunct="1"/>
            <a:endParaRPr lang="en-US" sz="1600" smtClean="0"/>
          </a:p>
        </p:txBody>
      </p:sp>
      <p:sp>
        <p:nvSpPr>
          <p:cNvPr id="112647" name="Text Box 4"/>
          <p:cNvSpPr txBox="1">
            <a:spLocks noChangeArrowheads="1"/>
          </p:cNvSpPr>
          <p:nvPr/>
        </p:nvSpPr>
        <p:spPr bwMode="auto">
          <a:xfrm>
            <a:off x="304800" y="1676400"/>
            <a:ext cx="8610600" cy="4483100"/>
          </a:xfrm>
          <a:prstGeom prst="rect">
            <a:avLst/>
          </a:prstGeom>
          <a:solidFill>
            <a:schemeClr val="accent1"/>
          </a:solidFill>
          <a:ln w="9525">
            <a:solidFill>
              <a:schemeClr val="tx1"/>
            </a:solidFill>
            <a:miter lim="800000"/>
            <a:headEnd/>
            <a:tailEnd/>
          </a:ln>
        </p:spPr>
        <p:txBody>
          <a:bodyPr>
            <a:spAutoFit/>
          </a:bodyPr>
          <a:lstStyle/>
          <a:p>
            <a:r>
              <a:rPr lang="en-US" sz="1200" b="1">
                <a:latin typeface="Courier New" pitchFamily="49" charset="0"/>
              </a:rPr>
              <a:t>Enabled | PID |  Start   |  Cycle   |   Stop   | ID  | Job Name</a:t>
            </a:r>
          </a:p>
          <a:p>
            <a:r>
              <a:rPr lang="en-US" sz="1200" b="1">
                <a:latin typeface="Courier New" pitchFamily="49" charset="0"/>
              </a:rPr>
              <a:t>===============================================================================</a:t>
            </a:r>
          </a:p>
          <a:p>
            <a:r>
              <a:rPr lang="en-US" sz="1200" b="1">
                <a:latin typeface="Courier New" pitchFamily="49" charset="0"/>
              </a:rPr>
              <a:t>automatic Jobs:</a:t>
            </a:r>
          </a:p>
          <a:p>
            <a:r>
              <a:rPr lang="en-US" sz="1200" b="1">
                <a:latin typeface="Courier New" pitchFamily="49" charset="0"/>
              </a:rPr>
              <a:t>      1 |   1 | 0.000000 | 0.000000 |    1e+37 |   0 | sys.input_processor(&amp;sys.exec)</a:t>
            </a:r>
          </a:p>
          <a:p>
            <a:r>
              <a:rPr lang="en-US" sz="1200" b="1">
                <a:latin typeface="Courier New" pitchFamily="49" charset="0"/>
              </a:rPr>
              <a:t>scheduled Jobs:</a:t>
            </a:r>
          </a:p>
          <a:p>
            <a:r>
              <a:rPr lang="en-US" sz="1200" b="1">
                <a:latin typeface="Courier New" pitchFamily="49" charset="0"/>
              </a:rPr>
              <a:t>      1 |   1 | 0.003333 | 0.033330 |    1e+37 |   1 | mcse.mcse_tdc_read(&amp;mcse.mcse)</a:t>
            </a:r>
          </a:p>
          <a:p>
            <a:r>
              <a:rPr lang="en-US" sz="1200" b="1">
                <a:latin typeface="Courier New" pitchFamily="49" charset="0"/>
              </a:rPr>
              <a:t>      1 |   1 | 0.006666 | 0.033330 |    1e+37 |   2 | mcse.mcse_rs422_read(&amp;mcse.mcse)</a:t>
            </a:r>
          </a:p>
          <a:p>
            <a:r>
              <a:rPr lang="en-US" sz="1200" b="1">
                <a:latin typeface="Courier New" pitchFamily="49" charset="0"/>
              </a:rPr>
              <a:t>      1 |   1 | 0.000000 | 0.033330 |    1e+37 |   3 | mcse.mcse_rs422_write(&amp;mcse.mcse)</a:t>
            </a:r>
          </a:p>
          <a:p>
            <a:r>
              <a:rPr lang="en-US" sz="1200" b="1">
                <a:latin typeface="Courier New" pitchFamily="49" charset="0"/>
              </a:rPr>
              <a:t>      1 |   1 | 0.006666 | 0.033330 |    1e+37 |   4 | mcse.mcse_device_read(&amp;mcse.mcse)</a:t>
            </a:r>
          </a:p>
          <a:p>
            <a:r>
              <a:rPr lang="en-US" sz="1200" b="1">
                <a:latin typeface="Courier New" pitchFamily="49" charset="0"/>
              </a:rPr>
              <a:t>      1 |   1 | 0.006666 | 0.033330 |    1e+37 |   5 | mcse.mcse_exec(&amp;mcse.mcse)</a:t>
            </a:r>
          </a:p>
          <a:p>
            <a:r>
              <a:rPr lang="en-US" sz="1200" b="1">
                <a:latin typeface="Courier New" pitchFamily="49" charset="0"/>
              </a:rPr>
              <a:t>      1 |   1 | 0.013332 | 0.033330 |    1e+37 |   6 | mcse.mee_exec(&amp;mcse.mcse)</a:t>
            </a:r>
          </a:p>
          <a:p>
            <a:r>
              <a:rPr lang="en-US" sz="1200" b="1">
                <a:latin typeface="Courier New" pitchFamily="49" charset="0"/>
              </a:rPr>
              <a:t>      1 |   1 | 0.013332 | 0.033330 |    1e+37 |   7 | mcse.meece_sim(&amp;mcse.mcse)</a:t>
            </a:r>
          </a:p>
          <a:p>
            <a:r>
              <a:rPr lang="en-US" sz="1200" b="1">
                <a:latin typeface="Courier New" pitchFamily="49" charset="0"/>
              </a:rPr>
              <a:t>      1 |   1 | 0.013332 | 0.033330 |    1e+37 |   8 | mcse.poa_exec(&amp;mcse.mcse)</a:t>
            </a:r>
          </a:p>
          <a:p>
            <a:r>
              <a:rPr lang="en-US" sz="1200" b="1">
                <a:latin typeface="Courier New" pitchFamily="49" charset="0"/>
              </a:rPr>
              <a:t>      1 |   1 | 0.013332 | 0.033330 |    1e+37 |   9 | mcse.poace_sim(&amp;mcse.mcse)</a:t>
            </a:r>
          </a:p>
          <a:p>
            <a:r>
              <a:rPr lang="en-US" sz="1200" b="1">
                <a:latin typeface="Courier New" pitchFamily="49" charset="0"/>
              </a:rPr>
              <a:t>      1 |   1 | 0.016665 | 0.033330 |    1e+37 |  10 | mcse.mcse_fcse_read(&amp;mcse.mcse)</a:t>
            </a:r>
          </a:p>
          <a:p>
            <a:r>
              <a:rPr lang="en-US" sz="1200" b="1">
                <a:latin typeface="Courier New" pitchFamily="49" charset="0"/>
              </a:rPr>
              <a:t>      1 |   1 | 0.016665 | 0.033330 |    1e+37 |  11 | mcse.mcse_simhost_read(&amp;mcse.mcse)</a:t>
            </a:r>
          </a:p>
          <a:p>
            <a:r>
              <a:rPr lang="en-US" sz="1200" b="1">
                <a:latin typeface="Courier New" pitchFamily="49" charset="0"/>
              </a:rPr>
              <a:t>      1 |   1 | 0.016665 | 0.033330 |    1e+37 |  12 | mcse.manipulator_exec(&amp;mcse.mcse)</a:t>
            </a:r>
          </a:p>
          <a:p>
            <a:r>
              <a:rPr lang="en-US" sz="1200" b="1">
                <a:latin typeface="Courier New" pitchFamily="49" charset="0"/>
              </a:rPr>
              <a:t>      1 |   1 | 0.016665 | 0.033330 |    1e+37 |  13 | mcse.jbce_sim(&amp;mcse.mcse)</a:t>
            </a:r>
          </a:p>
          <a:p>
            <a:r>
              <a:rPr lang="en-US" sz="1200" b="1">
                <a:latin typeface="Courier New" pitchFamily="49" charset="0"/>
              </a:rPr>
              <a:t>      1 |   1 | 0.016665 | 0.033330 |    1e+37 |  14 | mcse.mcse_simhost_write(&amp;mcse.mcse)</a:t>
            </a:r>
          </a:p>
          <a:p>
            <a:r>
              <a:rPr lang="en-US" sz="1200" b="1">
                <a:latin typeface="Courier New" pitchFamily="49" charset="0"/>
              </a:rPr>
              <a:t>      1 |   1 | 0.016665 | 0.033330 |    1e+37 |  15 | mcse.mcse_fcse_export(&amp;mcse.mcse)</a:t>
            </a:r>
          </a:p>
          <a:p>
            <a:r>
              <a:rPr lang="en-US" sz="1200" b="1">
                <a:latin typeface="Courier New" pitchFamily="49" charset="0"/>
              </a:rPr>
              <a:t>      1 |   1 | 0.023331 | 0.333300 |    1e+37 |  16 | mcse.mcse_tdc_export(&amp;mcse.mcse)</a:t>
            </a:r>
          </a:p>
          <a:p>
            <a:r>
              <a:rPr lang="en-US" sz="1200" b="1">
                <a:latin typeface="Courier New" pitchFamily="49" charset="0"/>
              </a:rPr>
              <a:t>logging Jobs:</a:t>
            </a:r>
          </a:p>
          <a:p>
            <a:r>
              <a:rPr lang="en-US" sz="1200" b="1">
                <a:latin typeface="Courier New" pitchFamily="49" charset="0"/>
              </a:rPr>
              <a:t>      1 |   1 | 0.000000 | 0.033330 |    1e+37 |  17 | mcse.data_record_pack(&amp;mcse.mcse)</a:t>
            </a:r>
            <a:endParaRPr lang="en-US" b="1"/>
          </a:p>
          <a:p>
            <a:endParaRPr lang="en-US" sz="1200" b="1">
              <a:latin typeface="Courier New" pitchFamily="49" charset="0"/>
            </a:endParaRPr>
          </a:p>
        </p:txBody>
      </p:sp>
      <p:sp>
        <p:nvSpPr>
          <p:cNvPr id="112648" name="Oval 5"/>
          <p:cNvSpPr>
            <a:spLocks noChangeArrowheads="1"/>
          </p:cNvSpPr>
          <p:nvPr/>
        </p:nvSpPr>
        <p:spPr bwMode="auto">
          <a:xfrm>
            <a:off x="4724400" y="1600200"/>
            <a:ext cx="609600" cy="4572000"/>
          </a:xfrm>
          <a:prstGeom prst="ellipse">
            <a:avLst/>
          </a:prstGeom>
          <a:noFill/>
          <a:ln w="15875">
            <a:solidFill>
              <a:srgbClr val="FF0000"/>
            </a:solidFill>
            <a:round/>
            <a:headEnd/>
            <a:tailEnd/>
          </a:ln>
        </p:spPr>
        <p:txBody>
          <a:bodyPr anchor="ctr">
            <a:spAutoFit/>
          </a:bodyPr>
          <a:lstStyle/>
          <a:p>
            <a:endParaRPr lang="en-US"/>
          </a:p>
        </p:txBody>
      </p:sp>
    </p:spTree>
  </p:cSld>
  <p:clrMapOvr>
    <a:masterClrMapping/>
  </p:clrMapOvr>
  <p:transition spd="slow"/>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Date Placeholder 3"/>
          <p:cNvSpPr>
            <a:spLocks noGrp="1"/>
          </p:cNvSpPr>
          <p:nvPr>
            <p:ph type="dt" sz="quarter" idx="10"/>
          </p:nvPr>
        </p:nvSpPr>
        <p:spPr>
          <a:noFill/>
        </p:spPr>
        <p:txBody>
          <a:bodyPr/>
          <a:lstStyle/>
          <a:p>
            <a:fld id="{6BED247F-EEDA-478A-878B-8F400E80A64C}" type="datetime1">
              <a:rPr lang="en-US"/>
              <a:pPr/>
              <a:t>10/31/2011</a:t>
            </a:fld>
            <a:endParaRPr lang="en-US"/>
          </a:p>
        </p:txBody>
      </p:sp>
      <p:sp>
        <p:nvSpPr>
          <p:cNvPr id="113667" name="Footer Placeholder 4"/>
          <p:cNvSpPr>
            <a:spLocks noGrp="1"/>
          </p:cNvSpPr>
          <p:nvPr>
            <p:ph type="ftr" sz="quarter" idx="11"/>
          </p:nvPr>
        </p:nvSpPr>
        <p:spPr>
          <a:noFill/>
        </p:spPr>
        <p:txBody>
          <a:bodyPr/>
          <a:lstStyle/>
          <a:p>
            <a:r>
              <a:rPr lang="en-US" smtClean="0"/>
              <a:t>Trick Advanced Training</a:t>
            </a:r>
          </a:p>
        </p:txBody>
      </p:sp>
      <p:sp>
        <p:nvSpPr>
          <p:cNvPr id="113668" name="Slide Number Placeholder 5"/>
          <p:cNvSpPr>
            <a:spLocks noGrp="1"/>
          </p:cNvSpPr>
          <p:nvPr>
            <p:ph type="sldNum" sz="quarter" idx="12"/>
          </p:nvPr>
        </p:nvSpPr>
        <p:spPr>
          <a:noFill/>
        </p:spPr>
        <p:txBody>
          <a:bodyPr/>
          <a:lstStyle/>
          <a:p>
            <a:fld id="{AE63E4A2-E0CC-4B56-B739-6FA1BC671AF4}" type="slidenum">
              <a:rPr lang="en-US" smtClean="0"/>
              <a:pPr/>
              <a:t>109</a:t>
            </a:fld>
            <a:endParaRPr lang="en-US" smtClean="0"/>
          </a:p>
        </p:txBody>
      </p:sp>
      <p:sp>
        <p:nvSpPr>
          <p:cNvPr id="113669" name="Rectangle 2"/>
          <p:cNvSpPr>
            <a:spLocks noGrp="1" noChangeArrowheads="1"/>
          </p:cNvSpPr>
          <p:nvPr>
            <p:ph type="title"/>
          </p:nvPr>
        </p:nvSpPr>
        <p:spPr/>
        <p:txBody>
          <a:bodyPr/>
          <a:lstStyle/>
          <a:p>
            <a:pPr eaLnBrk="1" hangingPunct="1"/>
            <a:r>
              <a:rPr lang="en-US" sz="2000" smtClean="0"/>
              <a:t>MRMDF Real-Time Performance</a:t>
            </a:r>
          </a:p>
        </p:txBody>
      </p:sp>
      <p:sp>
        <p:nvSpPr>
          <p:cNvPr id="113670" name="Rectangle 3"/>
          <p:cNvSpPr>
            <a:spLocks noGrp="1" noChangeArrowheads="1"/>
          </p:cNvSpPr>
          <p:nvPr>
            <p:ph type="body" idx="1"/>
          </p:nvPr>
        </p:nvSpPr>
        <p:spPr/>
        <p:txBody>
          <a:bodyPr/>
          <a:lstStyle/>
          <a:p>
            <a:pPr eaLnBrk="1" hangingPunct="1"/>
            <a:r>
              <a:rPr lang="en-US" smtClean="0"/>
              <a:t>Close-up of the timeline near 0.016665sec</a:t>
            </a:r>
          </a:p>
        </p:txBody>
      </p:sp>
      <p:pic>
        <p:nvPicPr>
          <p:cNvPr id="113671" name="Picture 4" descr="timeline_closeup"/>
          <p:cNvPicPr>
            <a:picLocks noChangeAspect="1" noChangeArrowheads="1"/>
          </p:cNvPicPr>
          <p:nvPr/>
        </p:nvPicPr>
        <p:blipFill>
          <a:blip r:embed="rId2" cstate="print"/>
          <a:srcRect/>
          <a:stretch>
            <a:fillRect/>
          </a:stretch>
        </p:blipFill>
        <p:spPr bwMode="auto">
          <a:xfrm>
            <a:off x="1676400" y="1676400"/>
            <a:ext cx="6015038" cy="4570413"/>
          </a:xfrm>
          <a:prstGeom prst="rect">
            <a:avLst/>
          </a:prstGeom>
          <a:noFill/>
          <a:ln w="9525">
            <a:noFill/>
            <a:miter lim="800000"/>
            <a:headEnd/>
            <a:tailEnd/>
          </a:ln>
        </p:spPr>
      </p:pic>
      <p:sp>
        <p:nvSpPr>
          <p:cNvPr id="113672" name="Text Box 5"/>
          <p:cNvSpPr txBox="1">
            <a:spLocks noChangeArrowheads="1"/>
          </p:cNvSpPr>
          <p:nvPr/>
        </p:nvSpPr>
        <p:spPr bwMode="auto">
          <a:xfrm rot="-5400000">
            <a:off x="1948656" y="4506119"/>
            <a:ext cx="1298575" cy="274638"/>
          </a:xfrm>
          <a:prstGeom prst="rect">
            <a:avLst/>
          </a:prstGeom>
          <a:noFill/>
          <a:ln w="9525">
            <a:noFill/>
            <a:miter lim="800000"/>
            <a:headEnd/>
            <a:tailEnd/>
          </a:ln>
        </p:spPr>
        <p:txBody>
          <a:bodyPr wrap="none">
            <a:spAutoFit/>
          </a:bodyPr>
          <a:lstStyle/>
          <a:p>
            <a:r>
              <a:rPr lang="en-US" sz="1200"/>
              <a:t>mcse_fcse_read</a:t>
            </a:r>
          </a:p>
        </p:txBody>
      </p:sp>
      <p:sp>
        <p:nvSpPr>
          <p:cNvPr id="113673" name="Text Box 6"/>
          <p:cNvSpPr txBox="1">
            <a:spLocks noChangeArrowheads="1"/>
          </p:cNvSpPr>
          <p:nvPr/>
        </p:nvSpPr>
        <p:spPr bwMode="auto">
          <a:xfrm rot="-5400000">
            <a:off x="2075657" y="4371181"/>
            <a:ext cx="1543050" cy="274637"/>
          </a:xfrm>
          <a:prstGeom prst="rect">
            <a:avLst/>
          </a:prstGeom>
          <a:noFill/>
          <a:ln w="9525">
            <a:noFill/>
            <a:miter lim="800000"/>
            <a:headEnd/>
            <a:tailEnd/>
          </a:ln>
        </p:spPr>
        <p:txBody>
          <a:bodyPr wrap="none">
            <a:spAutoFit/>
          </a:bodyPr>
          <a:lstStyle/>
          <a:p>
            <a:r>
              <a:rPr lang="en-US" sz="1200"/>
              <a:t>mcse_simhost_read</a:t>
            </a:r>
          </a:p>
        </p:txBody>
      </p:sp>
      <p:sp>
        <p:nvSpPr>
          <p:cNvPr id="113674" name="Text Box 7"/>
          <p:cNvSpPr txBox="1">
            <a:spLocks noChangeArrowheads="1"/>
          </p:cNvSpPr>
          <p:nvPr/>
        </p:nvSpPr>
        <p:spPr bwMode="auto">
          <a:xfrm>
            <a:off x="3681413" y="4238625"/>
            <a:ext cx="1381125" cy="274638"/>
          </a:xfrm>
          <a:prstGeom prst="rect">
            <a:avLst/>
          </a:prstGeom>
          <a:noFill/>
          <a:ln w="9525">
            <a:noFill/>
            <a:miter lim="800000"/>
            <a:headEnd/>
            <a:tailEnd/>
          </a:ln>
        </p:spPr>
        <p:txBody>
          <a:bodyPr wrap="none">
            <a:spAutoFit/>
          </a:bodyPr>
          <a:lstStyle/>
          <a:p>
            <a:r>
              <a:rPr lang="en-US" sz="1200"/>
              <a:t>manipulator_exec</a:t>
            </a:r>
          </a:p>
        </p:txBody>
      </p:sp>
      <p:sp>
        <p:nvSpPr>
          <p:cNvPr id="113675" name="Text Box 8"/>
          <p:cNvSpPr txBox="1">
            <a:spLocks noChangeArrowheads="1"/>
          </p:cNvSpPr>
          <p:nvPr/>
        </p:nvSpPr>
        <p:spPr bwMode="auto">
          <a:xfrm rot="-5400000">
            <a:off x="5754688" y="4738688"/>
            <a:ext cx="782637" cy="274637"/>
          </a:xfrm>
          <a:prstGeom prst="rect">
            <a:avLst/>
          </a:prstGeom>
          <a:noFill/>
          <a:ln w="9525">
            <a:noFill/>
            <a:miter lim="800000"/>
            <a:headEnd/>
            <a:tailEnd/>
          </a:ln>
        </p:spPr>
        <p:txBody>
          <a:bodyPr wrap="none">
            <a:spAutoFit/>
          </a:bodyPr>
          <a:lstStyle/>
          <a:p>
            <a:r>
              <a:rPr lang="en-US" sz="1200"/>
              <a:t>jbce_sim</a:t>
            </a:r>
          </a:p>
        </p:txBody>
      </p:sp>
      <p:sp>
        <p:nvSpPr>
          <p:cNvPr id="113676" name="Text Box 9"/>
          <p:cNvSpPr txBox="1">
            <a:spLocks noChangeArrowheads="1"/>
          </p:cNvSpPr>
          <p:nvPr/>
        </p:nvSpPr>
        <p:spPr bwMode="auto">
          <a:xfrm rot="-5400000">
            <a:off x="5764213" y="4368800"/>
            <a:ext cx="1560512" cy="274638"/>
          </a:xfrm>
          <a:prstGeom prst="rect">
            <a:avLst/>
          </a:prstGeom>
          <a:noFill/>
          <a:ln w="9525">
            <a:noFill/>
            <a:miter lim="800000"/>
            <a:headEnd/>
            <a:tailEnd/>
          </a:ln>
        </p:spPr>
        <p:txBody>
          <a:bodyPr wrap="none">
            <a:spAutoFit/>
          </a:bodyPr>
          <a:lstStyle/>
          <a:p>
            <a:r>
              <a:rPr lang="en-US" sz="1200"/>
              <a:t>mcse_simhost_write</a:t>
            </a:r>
          </a:p>
        </p:txBody>
      </p:sp>
      <p:sp>
        <p:nvSpPr>
          <p:cNvPr id="113677" name="Text Box 10"/>
          <p:cNvSpPr txBox="1">
            <a:spLocks noChangeArrowheads="1"/>
          </p:cNvSpPr>
          <p:nvPr/>
        </p:nvSpPr>
        <p:spPr bwMode="auto">
          <a:xfrm rot="-5400000">
            <a:off x="6381750" y="4440238"/>
            <a:ext cx="1417637" cy="274638"/>
          </a:xfrm>
          <a:prstGeom prst="rect">
            <a:avLst/>
          </a:prstGeom>
          <a:noFill/>
          <a:ln w="9525">
            <a:noFill/>
            <a:miter lim="800000"/>
            <a:headEnd/>
            <a:tailEnd/>
          </a:ln>
        </p:spPr>
        <p:txBody>
          <a:bodyPr wrap="none">
            <a:spAutoFit/>
          </a:bodyPr>
          <a:lstStyle/>
          <a:p>
            <a:r>
              <a:rPr lang="en-US" sz="1200"/>
              <a:t>mcse_fcse_export</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p>
            <a:fld id="{CB558FB6-6437-48E2-9FFC-0AE7849FCADE}" type="datetime1">
              <a:rPr lang="en-US"/>
              <a:pPr/>
              <a:t>10/31/2011</a:t>
            </a:fld>
            <a:endParaRPr lang="en-US"/>
          </a:p>
        </p:txBody>
      </p:sp>
      <p:sp>
        <p:nvSpPr>
          <p:cNvPr id="12291" name="Footer Placeholder 4"/>
          <p:cNvSpPr>
            <a:spLocks noGrp="1"/>
          </p:cNvSpPr>
          <p:nvPr>
            <p:ph type="ftr" sz="quarter" idx="11"/>
          </p:nvPr>
        </p:nvSpPr>
        <p:spPr>
          <a:noFill/>
        </p:spPr>
        <p:txBody>
          <a:bodyPr/>
          <a:lstStyle/>
          <a:p>
            <a:r>
              <a:rPr lang="en-US" smtClean="0"/>
              <a:t>Trick Advanced Training</a:t>
            </a:r>
          </a:p>
        </p:txBody>
      </p:sp>
      <p:sp>
        <p:nvSpPr>
          <p:cNvPr id="12292" name="Slide Number Placeholder 5"/>
          <p:cNvSpPr>
            <a:spLocks noGrp="1"/>
          </p:cNvSpPr>
          <p:nvPr>
            <p:ph type="sldNum" sz="quarter" idx="12"/>
          </p:nvPr>
        </p:nvSpPr>
        <p:spPr>
          <a:noFill/>
        </p:spPr>
        <p:txBody>
          <a:bodyPr/>
          <a:lstStyle/>
          <a:p>
            <a:fld id="{294E69A2-DD83-4686-AE10-5CA504213DFD}" type="slidenum">
              <a:rPr lang="en-US" smtClean="0"/>
              <a:pPr/>
              <a:t>11</a:t>
            </a:fld>
            <a:endParaRPr lang="en-US" smtClean="0"/>
          </a:p>
        </p:txBody>
      </p:sp>
      <p:sp>
        <p:nvSpPr>
          <p:cNvPr id="12293" name="Rectangle 2"/>
          <p:cNvSpPr>
            <a:spLocks noGrp="1" noChangeArrowheads="1"/>
          </p:cNvSpPr>
          <p:nvPr>
            <p:ph type="title"/>
          </p:nvPr>
        </p:nvSpPr>
        <p:spPr>
          <a:xfrm>
            <a:off x="1141413" y="66675"/>
            <a:ext cx="6846887" cy="554038"/>
          </a:xfrm>
        </p:spPr>
        <p:txBody>
          <a:bodyPr lIns="0" tIns="0" rIns="0" bIns="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Trick Communications</a:t>
            </a:r>
          </a:p>
        </p:txBody>
      </p:sp>
      <p:sp>
        <p:nvSpPr>
          <p:cNvPr id="12294" name="Text Box 26"/>
          <p:cNvSpPr txBox="1">
            <a:spLocks noChangeArrowheads="1"/>
          </p:cNvSpPr>
          <p:nvPr/>
        </p:nvSpPr>
        <p:spPr bwMode="auto">
          <a:xfrm>
            <a:off x="125413" y="1487488"/>
            <a:ext cx="4367212" cy="4722812"/>
          </a:xfrm>
          <a:prstGeom prst="rect">
            <a:avLst/>
          </a:prstGeom>
          <a:solidFill>
            <a:schemeClr val="accent1"/>
          </a:solidFill>
          <a:ln w="9525">
            <a:solidFill>
              <a:srgbClr val="000000"/>
            </a:solidFill>
            <a:miter lim="800000"/>
            <a:headEnd/>
            <a:tailEnd/>
          </a:ln>
        </p:spPr>
        <p:txBody>
          <a:bodyPr lIns="90000" tIns="46800" rIns="90000" bIns="46800"/>
          <a:lstStyle/>
          <a:p>
            <a:pPr marL="341313" indent="-341313" algn="ctr">
              <a:lnSpc>
                <a:spcPct val="101000"/>
              </a:lnSpc>
              <a:spcBef>
                <a:spcPts val="500"/>
              </a:spcBef>
              <a:buClr>
                <a:srgbClr val="000000"/>
              </a:buClr>
              <a:buSzPct val="45000"/>
              <a:buFont typeface="StarSymbo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t>Server</a:t>
            </a:r>
          </a:p>
        </p:txBody>
      </p:sp>
      <p:sp>
        <p:nvSpPr>
          <p:cNvPr id="12295" name="Rectangle 28"/>
          <p:cNvSpPr>
            <a:spLocks noChangeArrowheads="1"/>
          </p:cNvSpPr>
          <p:nvPr/>
        </p:nvSpPr>
        <p:spPr bwMode="auto">
          <a:xfrm>
            <a:off x="203200" y="1847850"/>
            <a:ext cx="4210050" cy="1196975"/>
          </a:xfrm>
          <a:prstGeom prst="rect">
            <a:avLst/>
          </a:prstGeom>
          <a:solidFill>
            <a:schemeClr val="bg1"/>
          </a:solidFill>
          <a:ln w="9525">
            <a:solidFill>
              <a:schemeClr val="tx1"/>
            </a:solidFill>
            <a:miter lim="800000"/>
            <a:headEnd/>
            <a:tailEnd/>
          </a:ln>
        </p:spPr>
        <p:txBody>
          <a:bodyPr>
            <a:spAutoFit/>
          </a:bodyPr>
          <a:lstStyle/>
          <a:p>
            <a:r>
              <a:rPr lang="en-GB" sz="1200" b="1"/>
              <a:t>Initialize Listen Device</a:t>
            </a:r>
          </a:p>
          <a:p>
            <a:r>
              <a:rPr lang="en-GB" sz="1200" b="1"/>
              <a:t>tc_init(TCDevice * listen_device) ;</a:t>
            </a:r>
            <a:br>
              <a:rPr lang="en-GB" sz="1200" b="1"/>
            </a:br>
            <a:r>
              <a:rPr lang="en-GB" sz="1200"/>
              <a:t>Server sets up a socket called a "listen device" to listen for client connections. This listen is done on a predetermined port agreed upon by server and client. Returns when a connection is ready to made on the listen device</a:t>
            </a:r>
            <a:endParaRPr lang="en-US" sz="1200" b="1"/>
          </a:p>
        </p:txBody>
      </p:sp>
      <p:sp>
        <p:nvSpPr>
          <p:cNvPr id="12296" name="Rectangle 32"/>
          <p:cNvSpPr>
            <a:spLocks noChangeArrowheads="1"/>
          </p:cNvSpPr>
          <p:nvPr/>
        </p:nvSpPr>
        <p:spPr bwMode="auto">
          <a:xfrm>
            <a:off x="203200" y="3111500"/>
            <a:ext cx="4202113" cy="649288"/>
          </a:xfrm>
          <a:prstGeom prst="rect">
            <a:avLst/>
          </a:prstGeom>
          <a:solidFill>
            <a:schemeClr val="bg1"/>
          </a:solidFill>
          <a:ln w="9525">
            <a:solidFill>
              <a:schemeClr val="tx1"/>
            </a:solidFill>
            <a:miter lim="800000"/>
            <a:headEnd/>
            <a:tailEnd/>
          </a:ln>
        </p:spPr>
        <p:txBody>
          <a:bodyPr>
            <a:spAutoFit/>
          </a:bodyPr>
          <a:lstStyle/>
          <a:p>
            <a:r>
              <a:rPr lang="en-GB" sz="1200" b="1"/>
              <a:t>Accept Client</a:t>
            </a:r>
          </a:p>
          <a:p>
            <a:r>
              <a:rPr lang="en-GB" sz="1200" b="1"/>
              <a:t>tc_accept(TCDevice *listen_dev , TCDevice *dev)</a:t>
            </a:r>
          </a:p>
          <a:p>
            <a:r>
              <a:rPr lang="en-GB" sz="1200"/>
              <a:t>Accept client on listen device socket.  Returns dev</a:t>
            </a:r>
            <a:endParaRPr lang="en-US" sz="1200" b="1"/>
          </a:p>
        </p:txBody>
      </p:sp>
      <p:sp>
        <p:nvSpPr>
          <p:cNvPr id="12297" name="Rectangle 34"/>
          <p:cNvSpPr>
            <a:spLocks noChangeArrowheads="1"/>
          </p:cNvSpPr>
          <p:nvPr/>
        </p:nvSpPr>
        <p:spPr bwMode="auto">
          <a:xfrm>
            <a:off x="203200" y="3829050"/>
            <a:ext cx="4202113" cy="649288"/>
          </a:xfrm>
          <a:prstGeom prst="rect">
            <a:avLst/>
          </a:prstGeom>
          <a:solidFill>
            <a:schemeClr val="bg1"/>
          </a:solidFill>
          <a:ln w="9525">
            <a:solidFill>
              <a:schemeClr val="tx1"/>
            </a:solidFill>
            <a:miter lim="800000"/>
            <a:headEnd/>
            <a:tailEnd/>
          </a:ln>
        </p:spPr>
        <p:txBody>
          <a:bodyPr>
            <a:spAutoFit/>
          </a:bodyPr>
          <a:lstStyle/>
          <a:p>
            <a:r>
              <a:rPr lang="en-GB" sz="1200" b="1"/>
              <a:t>Setup Blocking</a:t>
            </a:r>
          </a:p>
          <a:p>
            <a:r>
              <a:rPr lang="en-GB" sz="1200" b="1"/>
              <a:t>tc_blockio(TCDevice *dev, TCCommBlocking block);</a:t>
            </a:r>
          </a:p>
          <a:p>
            <a:r>
              <a:rPr lang="en-US" sz="1200"/>
              <a:t>Set the socket to blocking/timed/non blocking/all or nothing</a:t>
            </a:r>
          </a:p>
        </p:txBody>
      </p:sp>
      <p:sp>
        <p:nvSpPr>
          <p:cNvPr id="12298" name="Rectangle 36"/>
          <p:cNvSpPr>
            <a:spLocks noChangeArrowheads="1"/>
          </p:cNvSpPr>
          <p:nvPr/>
        </p:nvSpPr>
        <p:spPr bwMode="auto">
          <a:xfrm>
            <a:off x="203200" y="4545013"/>
            <a:ext cx="4202113" cy="831850"/>
          </a:xfrm>
          <a:prstGeom prst="rect">
            <a:avLst/>
          </a:prstGeom>
          <a:solidFill>
            <a:schemeClr val="bg1"/>
          </a:solidFill>
          <a:ln w="9525">
            <a:solidFill>
              <a:schemeClr val="tx1"/>
            </a:solidFill>
            <a:miter lim="800000"/>
            <a:headEnd/>
            <a:tailEnd/>
          </a:ln>
        </p:spPr>
        <p:txBody>
          <a:bodyPr>
            <a:spAutoFit/>
          </a:bodyPr>
          <a:lstStyle/>
          <a:p>
            <a:r>
              <a:rPr lang="en-GB" sz="1200" b="1"/>
              <a:t>Read and Write</a:t>
            </a:r>
          </a:p>
          <a:p>
            <a:r>
              <a:rPr lang="en-GB" sz="1200" b="1"/>
              <a:t>tc_read(TCDevice *dev, char *buffer, int size);</a:t>
            </a:r>
          </a:p>
          <a:p>
            <a:r>
              <a:rPr lang="en-GB" sz="1200" b="1"/>
              <a:t>tc_write(TCDevice *dev, char *buffer, int size) ;</a:t>
            </a:r>
          </a:p>
          <a:p>
            <a:r>
              <a:rPr lang="en-US" sz="1200"/>
              <a:t>Send and receive data </a:t>
            </a:r>
          </a:p>
        </p:txBody>
      </p:sp>
      <p:sp>
        <p:nvSpPr>
          <p:cNvPr id="12299" name="Rectangle 39"/>
          <p:cNvSpPr>
            <a:spLocks noChangeArrowheads="1"/>
          </p:cNvSpPr>
          <p:nvPr/>
        </p:nvSpPr>
        <p:spPr bwMode="auto">
          <a:xfrm>
            <a:off x="203200" y="5445125"/>
            <a:ext cx="4202113" cy="649288"/>
          </a:xfrm>
          <a:prstGeom prst="rect">
            <a:avLst/>
          </a:prstGeom>
          <a:solidFill>
            <a:schemeClr val="bg1"/>
          </a:solidFill>
          <a:ln w="9525">
            <a:solidFill>
              <a:schemeClr val="tx1"/>
            </a:solidFill>
            <a:miter lim="800000"/>
            <a:headEnd/>
            <a:tailEnd/>
          </a:ln>
        </p:spPr>
        <p:txBody>
          <a:bodyPr>
            <a:spAutoFit/>
          </a:bodyPr>
          <a:lstStyle/>
          <a:p>
            <a:r>
              <a:rPr lang="en-GB" sz="1200" b="1"/>
              <a:t>Close Conection</a:t>
            </a:r>
          </a:p>
          <a:p>
            <a:r>
              <a:rPr lang="en-GB" sz="1200" b="1"/>
              <a:t>tc_disconnect(TCDevice *dev);</a:t>
            </a:r>
          </a:p>
          <a:p>
            <a:r>
              <a:rPr lang="en-US" sz="1200"/>
              <a:t>Shutdown the socket </a:t>
            </a:r>
          </a:p>
        </p:txBody>
      </p:sp>
      <p:sp>
        <p:nvSpPr>
          <p:cNvPr id="12300" name="Text Box 37"/>
          <p:cNvSpPr txBox="1">
            <a:spLocks noChangeArrowheads="1"/>
          </p:cNvSpPr>
          <p:nvPr/>
        </p:nvSpPr>
        <p:spPr bwMode="auto">
          <a:xfrm>
            <a:off x="4583113" y="1487488"/>
            <a:ext cx="4367212" cy="4721225"/>
          </a:xfrm>
          <a:prstGeom prst="rect">
            <a:avLst/>
          </a:prstGeom>
          <a:solidFill>
            <a:schemeClr val="accent1"/>
          </a:solidFill>
          <a:ln w="9525">
            <a:solidFill>
              <a:srgbClr val="000000"/>
            </a:solidFill>
            <a:miter lim="800000"/>
            <a:headEnd/>
            <a:tailEnd/>
          </a:ln>
        </p:spPr>
        <p:txBody>
          <a:bodyPr lIns="90000" tIns="46800" rIns="90000" bIns="46800"/>
          <a:lstStyle/>
          <a:p>
            <a:pPr marL="341313" indent="-341313" algn="ctr">
              <a:lnSpc>
                <a:spcPct val="101000"/>
              </a:lnSpc>
              <a:spcBef>
                <a:spcPts val="500"/>
              </a:spcBef>
              <a:buClr>
                <a:srgbClr val="000000"/>
              </a:buClr>
              <a:buSzPct val="45000"/>
              <a:buFont typeface="StarSymbo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t>Client</a:t>
            </a:r>
          </a:p>
        </p:txBody>
      </p:sp>
      <p:cxnSp>
        <p:nvCxnSpPr>
          <p:cNvPr id="12301" name="AutoShape 45"/>
          <p:cNvCxnSpPr>
            <a:cxnSpLocks noChangeShapeType="1"/>
            <a:stCxn id="12295" idx="3"/>
            <a:endCxn id="12303" idx="1"/>
          </p:cNvCxnSpPr>
          <p:nvPr/>
        </p:nvCxnSpPr>
        <p:spPr bwMode="auto">
          <a:xfrm>
            <a:off x="4413250" y="2446338"/>
            <a:ext cx="247650" cy="695325"/>
          </a:xfrm>
          <a:prstGeom prst="straightConnector1">
            <a:avLst/>
          </a:prstGeom>
          <a:noFill/>
          <a:ln w="9525">
            <a:solidFill>
              <a:schemeClr val="tx1"/>
            </a:solidFill>
            <a:round/>
            <a:headEnd/>
            <a:tailEnd type="triangle" w="med" len="med"/>
          </a:ln>
        </p:spPr>
      </p:cxnSp>
      <p:cxnSp>
        <p:nvCxnSpPr>
          <p:cNvPr id="12302" name="AutoShape 48"/>
          <p:cNvCxnSpPr>
            <a:cxnSpLocks noChangeShapeType="1"/>
            <a:stCxn id="12303" idx="1"/>
            <a:endCxn id="12296" idx="3"/>
          </p:cNvCxnSpPr>
          <p:nvPr/>
        </p:nvCxnSpPr>
        <p:spPr bwMode="auto">
          <a:xfrm flipH="1">
            <a:off x="4405313" y="3141663"/>
            <a:ext cx="255587" cy="295275"/>
          </a:xfrm>
          <a:prstGeom prst="straightConnector1">
            <a:avLst/>
          </a:prstGeom>
          <a:noFill/>
          <a:ln w="9525">
            <a:solidFill>
              <a:schemeClr val="tx1"/>
            </a:solidFill>
            <a:round/>
            <a:headEnd/>
            <a:tailEnd type="triangle" w="med" len="med"/>
          </a:ln>
        </p:spPr>
      </p:cxnSp>
      <p:sp>
        <p:nvSpPr>
          <p:cNvPr id="12303" name="Rectangle 31"/>
          <p:cNvSpPr>
            <a:spLocks noChangeArrowheads="1"/>
          </p:cNvSpPr>
          <p:nvPr/>
        </p:nvSpPr>
        <p:spPr bwMode="auto">
          <a:xfrm>
            <a:off x="4660900" y="2725738"/>
            <a:ext cx="4210050" cy="831850"/>
          </a:xfrm>
          <a:prstGeom prst="rect">
            <a:avLst/>
          </a:prstGeom>
          <a:solidFill>
            <a:schemeClr val="bg1"/>
          </a:solidFill>
          <a:ln w="9525">
            <a:solidFill>
              <a:schemeClr val="tx1"/>
            </a:solidFill>
            <a:miter lim="800000"/>
            <a:headEnd/>
            <a:tailEnd/>
          </a:ln>
        </p:spPr>
        <p:txBody>
          <a:bodyPr>
            <a:spAutoFit/>
          </a:bodyPr>
          <a:lstStyle/>
          <a:p>
            <a:r>
              <a:rPr lang="en-GB" sz="1200" b="1"/>
              <a:t>Connect To Server</a:t>
            </a:r>
          </a:p>
          <a:p>
            <a:r>
              <a:rPr lang="en-GB" sz="1200" b="1"/>
              <a:t>tc_connect(TCDevice *)</a:t>
            </a:r>
          </a:p>
          <a:p>
            <a:r>
              <a:rPr lang="en-GB" sz="1200"/>
              <a:t>Client connects to server over socket. Connection is done over predetermined port.</a:t>
            </a:r>
            <a:endParaRPr lang="en-US" sz="1200"/>
          </a:p>
        </p:txBody>
      </p:sp>
      <p:sp>
        <p:nvSpPr>
          <p:cNvPr id="12304" name="Rectangle 38"/>
          <p:cNvSpPr>
            <a:spLocks noChangeArrowheads="1"/>
          </p:cNvSpPr>
          <p:nvPr/>
        </p:nvSpPr>
        <p:spPr bwMode="auto">
          <a:xfrm>
            <a:off x="4660900" y="3829050"/>
            <a:ext cx="4202113" cy="649288"/>
          </a:xfrm>
          <a:prstGeom prst="rect">
            <a:avLst/>
          </a:prstGeom>
          <a:solidFill>
            <a:schemeClr val="bg1"/>
          </a:solidFill>
          <a:ln w="9525">
            <a:solidFill>
              <a:schemeClr val="tx1"/>
            </a:solidFill>
            <a:miter lim="800000"/>
            <a:headEnd/>
            <a:tailEnd/>
          </a:ln>
        </p:spPr>
        <p:txBody>
          <a:bodyPr>
            <a:spAutoFit/>
          </a:bodyPr>
          <a:lstStyle/>
          <a:p>
            <a:r>
              <a:rPr lang="en-GB" sz="1200" b="1"/>
              <a:t>Setup Blocking</a:t>
            </a:r>
          </a:p>
          <a:p>
            <a:r>
              <a:rPr lang="en-GB" sz="1200" b="1"/>
              <a:t>tc_blockio(TCDevice *dev, TCCommBlocking block);</a:t>
            </a:r>
          </a:p>
          <a:p>
            <a:r>
              <a:rPr lang="en-US" sz="1200"/>
              <a:t>Set the socket to blocking/timed/non blocking/all or nothing</a:t>
            </a:r>
          </a:p>
        </p:txBody>
      </p:sp>
      <p:sp>
        <p:nvSpPr>
          <p:cNvPr id="12305" name="Rectangle 41"/>
          <p:cNvSpPr>
            <a:spLocks noChangeArrowheads="1"/>
          </p:cNvSpPr>
          <p:nvPr/>
        </p:nvSpPr>
        <p:spPr bwMode="auto">
          <a:xfrm>
            <a:off x="4660900" y="5445125"/>
            <a:ext cx="4202113" cy="649288"/>
          </a:xfrm>
          <a:prstGeom prst="rect">
            <a:avLst/>
          </a:prstGeom>
          <a:solidFill>
            <a:schemeClr val="bg1"/>
          </a:solidFill>
          <a:ln w="9525">
            <a:solidFill>
              <a:schemeClr val="tx1"/>
            </a:solidFill>
            <a:miter lim="800000"/>
            <a:headEnd/>
            <a:tailEnd/>
          </a:ln>
        </p:spPr>
        <p:txBody>
          <a:bodyPr>
            <a:spAutoFit/>
          </a:bodyPr>
          <a:lstStyle/>
          <a:p>
            <a:r>
              <a:rPr lang="en-GB" sz="1200" b="1"/>
              <a:t>Close Conection</a:t>
            </a:r>
          </a:p>
          <a:p>
            <a:r>
              <a:rPr lang="en-GB" sz="1200" b="1"/>
              <a:t>tc_disconnect(TCDevice *dev);</a:t>
            </a:r>
          </a:p>
          <a:p>
            <a:r>
              <a:rPr lang="en-US" sz="1200"/>
              <a:t>Shutdown the socket </a:t>
            </a:r>
          </a:p>
        </p:txBody>
      </p:sp>
      <p:sp>
        <p:nvSpPr>
          <p:cNvPr id="12306" name="Rectangle 58"/>
          <p:cNvSpPr>
            <a:spLocks noChangeArrowheads="1"/>
          </p:cNvSpPr>
          <p:nvPr/>
        </p:nvSpPr>
        <p:spPr bwMode="auto">
          <a:xfrm>
            <a:off x="4660900" y="4545013"/>
            <a:ext cx="4202113" cy="831850"/>
          </a:xfrm>
          <a:prstGeom prst="rect">
            <a:avLst/>
          </a:prstGeom>
          <a:solidFill>
            <a:schemeClr val="bg1"/>
          </a:solidFill>
          <a:ln w="9525">
            <a:solidFill>
              <a:schemeClr val="tx1"/>
            </a:solidFill>
            <a:miter lim="800000"/>
            <a:headEnd/>
            <a:tailEnd/>
          </a:ln>
        </p:spPr>
        <p:txBody>
          <a:bodyPr>
            <a:spAutoFit/>
          </a:bodyPr>
          <a:lstStyle/>
          <a:p>
            <a:r>
              <a:rPr lang="en-GB" sz="1200" b="1"/>
              <a:t>Read and Write</a:t>
            </a:r>
          </a:p>
          <a:p>
            <a:r>
              <a:rPr lang="en-GB" sz="1200" b="1"/>
              <a:t>tc_read(TCDevice *dev, char *buffer, int size);</a:t>
            </a:r>
          </a:p>
          <a:p>
            <a:r>
              <a:rPr lang="en-GB" sz="1200" b="1"/>
              <a:t>tc_write(TCDevice *dev, char *buffer, int size) ;</a:t>
            </a:r>
          </a:p>
          <a:p>
            <a:r>
              <a:rPr lang="en-US" sz="1200"/>
              <a:t>Send and receive data </a:t>
            </a:r>
          </a:p>
        </p:txBody>
      </p:sp>
      <p:sp>
        <p:nvSpPr>
          <p:cNvPr id="12307" name="Text Box 61"/>
          <p:cNvSpPr txBox="1">
            <a:spLocks noChangeArrowheads="1"/>
          </p:cNvSpPr>
          <p:nvPr/>
        </p:nvSpPr>
        <p:spPr bwMode="auto">
          <a:xfrm>
            <a:off x="2308225" y="985838"/>
            <a:ext cx="4529138" cy="366712"/>
          </a:xfrm>
          <a:prstGeom prst="rect">
            <a:avLst/>
          </a:prstGeom>
          <a:noFill/>
          <a:ln w="9525">
            <a:noFill/>
            <a:miter lim="800000"/>
            <a:headEnd/>
            <a:tailEnd/>
          </a:ln>
        </p:spPr>
        <p:txBody>
          <a:bodyPr wrap="none">
            <a:spAutoFit/>
          </a:bodyPr>
          <a:lstStyle/>
          <a:p>
            <a:r>
              <a:rPr lang="en-US" b="1"/>
              <a:t>Server/Client Communication Sequence</a:t>
            </a:r>
          </a:p>
        </p:txBody>
      </p:sp>
    </p:spTree>
  </p:cSld>
  <p:clrMapOvr>
    <a:masterClrMapping/>
  </p:clrMapOvr>
  <p:transition spd="med"/>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Date Placeholder 3"/>
          <p:cNvSpPr>
            <a:spLocks noGrp="1"/>
          </p:cNvSpPr>
          <p:nvPr>
            <p:ph type="dt" sz="quarter" idx="10"/>
          </p:nvPr>
        </p:nvSpPr>
        <p:spPr>
          <a:noFill/>
        </p:spPr>
        <p:txBody>
          <a:bodyPr/>
          <a:lstStyle/>
          <a:p>
            <a:fld id="{608DB087-9E20-4C30-A654-B5AD6026D6B9}" type="datetime1">
              <a:rPr lang="en-US"/>
              <a:pPr/>
              <a:t>10/31/2011</a:t>
            </a:fld>
            <a:endParaRPr lang="en-US"/>
          </a:p>
        </p:txBody>
      </p:sp>
      <p:sp>
        <p:nvSpPr>
          <p:cNvPr id="114691" name="Footer Placeholder 4"/>
          <p:cNvSpPr>
            <a:spLocks noGrp="1"/>
          </p:cNvSpPr>
          <p:nvPr>
            <p:ph type="ftr" sz="quarter" idx="11"/>
          </p:nvPr>
        </p:nvSpPr>
        <p:spPr>
          <a:noFill/>
        </p:spPr>
        <p:txBody>
          <a:bodyPr/>
          <a:lstStyle/>
          <a:p>
            <a:r>
              <a:rPr lang="en-US" smtClean="0"/>
              <a:t>Trick Advanced Training</a:t>
            </a:r>
          </a:p>
        </p:txBody>
      </p:sp>
      <p:sp>
        <p:nvSpPr>
          <p:cNvPr id="114692" name="Slide Number Placeholder 5"/>
          <p:cNvSpPr>
            <a:spLocks noGrp="1"/>
          </p:cNvSpPr>
          <p:nvPr>
            <p:ph type="sldNum" sz="quarter" idx="12"/>
          </p:nvPr>
        </p:nvSpPr>
        <p:spPr>
          <a:noFill/>
        </p:spPr>
        <p:txBody>
          <a:bodyPr/>
          <a:lstStyle/>
          <a:p>
            <a:fld id="{B4D65E2F-4028-40A5-8CBB-4D6AD4ADED12}" type="slidenum">
              <a:rPr lang="en-US" smtClean="0"/>
              <a:pPr/>
              <a:t>110</a:t>
            </a:fld>
            <a:endParaRPr lang="en-US" smtClean="0"/>
          </a:p>
        </p:txBody>
      </p:sp>
      <p:sp>
        <p:nvSpPr>
          <p:cNvPr id="114693" name="Rectangle 2"/>
          <p:cNvSpPr>
            <a:spLocks noGrp="1" noChangeArrowheads="1"/>
          </p:cNvSpPr>
          <p:nvPr>
            <p:ph type="title"/>
          </p:nvPr>
        </p:nvSpPr>
        <p:spPr/>
        <p:txBody>
          <a:bodyPr/>
          <a:lstStyle/>
          <a:p>
            <a:pPr eaLnBrk="1" hangingPunct="1"/>
            <a:r>
              <a:rPr lang="en-US" sz="2000" smtClean="0"/>
              <a:t>MRMDF Real-Time Performance</a:t>
            </a:r>
          </a:p>
        </p:txBody>
      </p:sp>
      <p:sp>
        <p:nvSpPr>
          <p:cNvPr id="114694" name="Rectangle 3"/>
          <p:cNvSpPr>
            <a:spLocks noGrp="1" noChangeArrowheads="1"/>
          </p:cNvSpPr>
          <p:nvPr>
            <p:ph type="body" idx="1"/>
          </p:nvPr>
        </p:nvSpPr>
        <p:spPr/>
        <p:txBody>
          <a:bodyPr/>
          <a:lstStyle/>
          <a:p>
            <a:pPr eaLnBrk="1" hangingPunct="1"/>
            <a:r>
              <a:rPr lang="en-US" smtClean="0"/>
              <a:t>When there are overruns</a:t>
            </a:r>
          </a:p>
          <a:p>
            <a:pPr lvl="1" eaLnBrk="1" hangingPunct="1"/>
            <a:r>
              <a:rPr lang="en-US" smtClean="0"/>
              <a:t>The printout at sim termination shows the number of overruns:</a:t>
            </a:r>
          </a:p>
          <a:p>
            <a:pPr lvl="1" eaLnBrk="1" hangingPunct="1"/>
            <a:endParaRPr lang="en-US" smtClean="0"/>
          </a:p>
        </p:txBody>
      </p:sp>
      <p:sp>
        <p:nvSpPr>
          <p:cNvPr id="114695" name="Text Box 4"/>
          <p:cNvSpPr txBox="1">
            <a:spLocks noChangeArrowheads="1"/>
          </p:cNvSpPr>
          <p:nvPr/>
        </p:nvSpPr>
        <p:spPr bwMode="auto">
          <a:xfrm>
            <a:off x="838200" y="1981200"/>
            <a:ext cx="7467600" cy="3752850"/>
          </a:xfrm>
          <a:prstGeom prst="rect">
            <a:avLst/>
          </a:prstGeom>
          <a:solidFill>
            <a:schemeClr val="accent1"/>
          </a:solidFill>
          <a:ln w="9525">
            <a:solidFill>
              <a:schemeClr val="tx1"/>
            </a:solidFill>
            <a:miter lim="800000"/>
            <a:headEnd/>
            <a:tailEnd/>
          </a:ln>
        </p:spPr>
        <p:txBody>
          <a:bodyPr>
            <a:spAutoFit/>
          </a:bodyPr>
          <a:lstStyle/>
          <a:p>
            <a:r>
              <a:rPr lang="en-US" sz="1200" b="1">
                <a:latin typeface="Courier New" pitchFamily="49" charset="0"/>
              </a:rPr>
              <a:t>SIMULATION TERMINATED IN</a:t>
            </a:r>
          </a:p>
          <a:p>
            <a:r>
              <a:rPr lang="en-US" sz="1200" b="1">
                <a:latin typeface="Courier New" pitchFamily="49" charset="0"/>
              </a:rPr>
              <a:t>  PROCESS: 1</a:t>
            </a:r>
          </a:p>
          <a:p>
            <a:r>
              <a:rPr lang="en-US" sz="1200" b="1">
                <a:latin typeface="Courier New" pitchFamily="49" charset="0"/>
              </a:rPr>
              <a:t>  JOB/ROUTINE: 1/master.c</a:t>
            </a:r>
          </a:p>
          <a:p>
            <a:r>
              <a:rPr lang="en-US" sz="1200" b="1">
                <a:latin typeface="Courier New" pitchFamily="49" charset="0"/>
              </a:rPr>
              <a:t>DIAGNOSTIC:</a:t>
            </a:r>
          </a:p>
          <a:p>
            <a:r>
              <a:rPr lang="en-US" sz="1200" b="1">
                <a:latin typeface="Courier New" pitchFamily="49" charset="0"/>
              </a:rPr>
              <a:t>Sim Control Shutdown.</a:t>
            </a:r>
          </a:p>
          <a:p>
            <a:endParaRPr lang="en-US" sz="1200" b="1">
              <a:latin typeface="Courier New" pitchFamily="49" charset="0"/>
            </a:endParaRPr>
          </a:p>
          <a:p>
            <a:r>
              <a:rPr lang="en-US" sz="1200" b="1">
                <a:latin typeface="Courier New" pitchFamily="49" charset="0"/>
              </a:rPr>
              <a:t>LAST JOB CALLED: mcse.mcse_tdc_read(&amp;mcse.mcse)</a:t>
            </a:r>
          </a:p>
          <a:p>
            <a:r>
              <a:rPr lang="en-US" sz="1200" b="1">
                <a:latin typeface="Courier New" pitchFamily="49" charset="0"/>
              </a:rPr>
              <a:t>              TOTAL OVERRUNS:            6</a:t>
            </a:r>
          </a:p>
          <a:p>
            <a:r>
              <a:rPr lang="en-US" sz="1200" b="1">
                <a:latin typeface="Courier New" pitchFamily="49" charset="0"/>
              </a:rPr>
              <a:t>PERCENTAGE REALTIME OVERRUNS:        0.006%</a:t>
            </a:r>
          </a:p>
          <a:p>
            <a:endParaRPr lang="en-US" sz="1200" b="1">
              <a:latin typeface="Courier New" pitchFamily="49" charset="0"/>
            </a:endParaRPr>
          </a:p>
          <a:p>
            <a:endParaRPr lang="en-US" sz="1200" b="1">
              <a:latin typeface="Courier New" pitchFamily="49" charset="0"/>
            </a:endParaRPr>
          </a:p>
          <a:p>
            <a:r>
              <a:rPr lang="en-US" sz="1200" b="1">
                <a:latin typeface="Courier New" pitchFamily="49" charset="0"/>
              </a:rPr>
              <a:t>       SIMULATION START TIME:        0.000</a:t>
            </a:r>
          </a:p>
          <a:p>
            <a:r>
              <a:rPr lang="en-US" sz="1200" b="1">
                <a:latin typeface="Courier New" pitchFamily="49" charset="0"/>
              </a:rPr>
              <a:t>        SIMULATION STOP TIME:      345.672</a:t>
            </a:r>
          </a:p>
          <a:p>
            <a:r>
              <a:rPr lang="en-US" sz="1200" b="1">
                <a:latin typeface="Courier New" pitchFamily="49" charset="0"/>
              </a:rPr>
              <a:t>     SIMULATION ELAPSED TIME:      345.672</a:t>
            </a:r>
          </a:p>
          <a:p>
            <a:r>
              <a:rPr lang="en-US" sz="1200" b="1">
                <a:latin typeface="Courier New" pitchFamily="49" charset="0"/>
              </a:rPr>
              <a:t>         ACTUAL ELAPSED TIME:      345.672</a:t>
            </a:r>
          </a:p>
          <a:p>
            <a:r>
              <a:rPr lang="en-US" sz="1200" b="1">
                <a:latin typeface="Courier New" pitchFamily="49" charset="0"/>
              </a:rPr>
              <a:t>        ACTUAL CPU TIME USED:       50.899</a:t>
            </a:r>
          </a:p>
          <a:p>
            <a:r>
              <a:rPr lang="en-US" sz="1200" b="1">
                <a:latin typeface="Courier New" pitchFamily="49" charset="0"/>
              </a:rPr>
              <a:t>    SIMULATION / ACTUAL TIME:        1.000</a:t>
            </a:r>
          </a:p>
          <a:p>
            <a:r>
              <a:rPr lang="en-US" sz="1200" b="1">
                <a:latin typeface="Courier New" pitchFamily="49" charset="0"/>
              </a:rPr>
              <a:t>       SIMULATION / CPU TIME:        6.791</a:t>
            </a:r>
          </a:p>
          <a:p>
            <a:r>
              <a:rPr lang="en-US" sz="1200" b="1">
                <a:latin typeface="Courier New" pitchFamily="49" charset="0"/>
              </a:rPr>
              <a:t>  ACTUAL INITIALIZATION TIME:        0.000</a:t>
            </a:r>
          </a:p>
          <a:p>
            <a:r>
              <a:rPr lang="en-US" sz="1200" b="1">
                <a:latin typeface="Courier New" pitchFamily="49" charset="0"/>
              </a:rPr>
              <a:t>     INITIALIZATION CPU TIME:        0.151</a:t>
            </a:r>
          </a:p>
        </p:txBody>
      </p:sp>
      <p:sp>
        <p:nvSpPr>
          <p:cNvPr id="114696" name="Oval 5"/>
          <p:cNvSpPr>
            <a:spLocks noChangeArrowheads="1"/>
          </p:cNvSpPr>
          <p:nvPr/>
        </p:nvSpPr>
        <p:spPr bwMode="auto">
          <a:xfrm>
            <a:off x="4267200" y="3276600"/>
            <a:ext cx="685800" cy="457200"/>
          </a:xfrm>
          <a:prstGeom prst="ellipse">
            <a:avLst/>
          </a:prstGeom>
          <a:noFill/>
          <a:ln w="15875">
            <a:solidFill>
              <a:srgbClr val="FF0000"/>
            </a:solidFill>
            <a:round/>
            <a:headEnd/>
            <a:tailEnd/>
          </a:ln>
        </p:spPr>
        <p:txBody>
          <a:bodyPr wrap="none" anchor="ctr">
            <a:spAutoFit/>
          </a:bodyPr>
          <a:lstStyle/>
          <a:p>
            <a:endParaRPr lang="en-US"/>
          </a:p>
        </p:txBody>
      </p:sp>
    </p:spTree>
  </p:cSld>
  <p:clrMapOvr>
    <a:masterClrMapping/>
  </p:clrMapOvr>
  <p:transition spd="slow"/>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Date Placeholder 3"/>
          <p:cNvSpPr>
            <a:spLocks noGrp="1"/>
          </p:cNvSpPr>
          <p:nvPr>
            <p:ph type="dt" sz="quarter" idx="10"/>
          </p:nvPr>
        </p:nvSpPr>
        <p:spPr>
          <a:noFill/>
        </p:spPr>
        <p:txBody>
          <a:bodyPr/>
          <a:lstStyle/>
          <a:p>
            <a:fld id="{AA4EAF1B-B4E7-4D26-B300-0A53F7BC8A96}" type="datetime1">
              <a:rPr lang="en-US"/>
              <a:pPr/>
              <a:t>10/31/2011</a:t>
            </a:fld>
            <a:endParaRPr lang="en-US"/>
          </a:p>
        </p:txBody>
      </p:sp>
      <p:sp>
        <p:nvSpPr>
          <p:cNvPr id="115715" name="Footer Placeholder 4"/>
          <p:cNvSpPr>
            <a:spLocks noGrp="1"/>
          </p:cNvSpPr>
          <p:nvPr>
            <p:ph type="ftr" sz="quarter" idx="11"/>
          </p:nvPr>
        </p:nvSpPr>
        <p:spPr>
          <a:noFill/>
        </p:spPr>
        <p:txBody>
          <a:bodyPr/>
          <a:lstStyle/>
          <a:p>
            <a:r>
              <a:rPr lang="en-US" smtClean="0"/>
              <a:t>Trick Advanced Training</a:t>
            </a:r>
          </a:p>
        </p:txBody>
      </p:sp>
      <p:sp>
        <p:nvSpPr>
          <p:cNvPr id="115716" name="Slide Number Placeholder 5"/>
          <p:cNvSpPr>
            <a:spLocks noGrp="1"/>
          </p:cNvSpPr>
          <p:nvPr>
            <p:ph type="sldNum" sz="quarter" idx="12"/>
          </p:nvPr>
        </p:nvSpPr>
        <p:spPr>
          <a:noFill/>
        </p:spPr>
        <p:txBody>
          <a:bodyPr/>
          <a:lstStyle/>
          <a:p>
            <a:fld id="{F21E016C-9B0A-4781-A079-F7316B5231E3}" type="slidenum">
              <a:rPr lang="en-US" smtClean="0"/>
              <a:pPr/>
              <a:t>111</a:t>
            </a:fld>
            <a:endParaRPr lang="en-US" smtClean="0"/>
          </a:p>
        </p:txBody>
      </p:sp>
      <p:sp>
        <p:nvSpPr>
          <p:cNvPr id="115717" name="Rectangle 2"/>
          <p:cNvSpPr>
            <a:spLocks noGrp="1" noChangeArrowheads="1"/>
          </p:cNvSpPr>
          <p:nvPr>
            <p:ph type="title"/>
          </p:nvPr>
        </p:nvSpPr>
        <p:spPr/>
        <p:txBody>
          <a:bodyPr/>
          <a:lstStyle/>
          <a:p>
            <a:pPr eaLnBrk="1" hangingPunct="1"/>
            <a:r>
              <a:rPr lang="en-US" sz="2000" smtClean="0"/>
              <a:t>MRMDF Real-Time Performance</a:t>
            </a:r>
          </a:p>
        </p:txBody>
      </p:sp>
      <p:sp>
        <p:nvSpPr>
          <p:cNvPr id="115718" name="Rectangle 3"/>
          <p:cNvSpPr>
            <a:spLocks noGrp="1" noChangeArrowheads="1"/>
          </p:cNvSpPr>
          <p:nvPr>
            <p:ph type="body" idx="1"/>
          </p:nvPr>
        </p:nvSpPr>
        <p:spPr/>
        <p:txBody>
          <a:bodyPr/>
          <a:lstStyle/>
          <a:p>
            <a:pPr eaLnBrk="1" hangingPunct="1"/>
            <a:r>
              <a:rPr lang="en-US" sz="1800" smtClean="0"/>
              <a:t>Selecting DP_rt_frame shows the overruns within the first second</a:t>
            </a:r>
          </a:p>
        </p:txBody>
      </p:sp>
      <p:pic>
        <p:nvPicPr>
          <p:cNvPr id="115719" name="Picture 4" descr="frame_overrun"/>
          <p:cNvPicPr>
            <a:picLocks noChangeAspect="1" noChangeArrowheads="1"/>
          </p:cNvPicPr>
          <p:nvPr/>
        </p:nvPicPr>
        <p:blipFill>
          <a:blip r:embed="rId2" cstate="print"/>
          <a:srcRect b="49516"/>
          <a:stretch>
            <a:fillRect/>
          </a:stretch>
        </p:blipFill>
        <p:spPr bwMode="auto">
          <a:xfrm>
            <a:off x="838200" y="1752600"/>
            <a:ext cx="7642225" cy="44989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Date Placeholder 3"/>
          <p:cNvSpPr>
            <a:spLocks noGrp="1"/>
          </p:cNvSpPr>
          <p:nvPr>
            <p:ph type="dt" sz="quarter" idx="10"/>
          </p:nvPr>
        </p:nvSpPr>
        <p:spPr>
          <a:noFill/>
        </p:spPr>
        <p:txBody>
          <a:bodyPr/>
          <a:lstStyle/>
          <a:p>
            <a:fld id="{2A1F58BC-50DC-4C93-88AF-BA5BA1B6310D}" type="datetime1">
              <a:rPr lang="en-US"/>
              <a:pPr/>
              <a:t>10/31/2011</a:t>
            </a:fld>
            <a:endParaRPr lang="en-US"/>
          </a:p>
        </p:txBody>
      </p:sp>
      <p:sp>
        <p:nvSpPr>
          <p:cNvPr id="116739" name="Footer Placeholder 4"/>
          <p:cNvSpPr>
            <a:spLocks noGrp="1"/>
          </p:cNvSpPr>
          <p:nvPr>
            <p:ph type="ftr" sz="quarter" idx="11"/>
          </p:nvPr>
        </p:nvSpPr>
        <p:spPr>
          <a:noFill/>
        </p:spPr>
        <p:txBody>
          <a:bodyPr/>
          <a:lstStyle/>
          <a:p>
            <a:r>
              <a:rPr lang="en-US" smtClean="0"/>
              <a:t>Trick Advanced Training</a:t>
            </a:r>
          </a:p>
        </p:txBody>
      </p:sp>
      <p:sp>
        <p:nvSpPr>
          <p:cNvPr id="116740" name="Slide Number Placeholder 5"/>
          <p:cNvSpPr>
            <a:spLocks noGrp="1"/>
          </p:cNvSpPr>
          <p:nvPr>
            <p:ph type="sldNum" sz="quarter" idx="12"/>
          </p:nvPr>
        </p:nvSpPr>
        <p:spPr>
          <a:noFill/>
        </p:spPr>
        <p:txBody>
          <a:bodyPr/>
          <a:lstStyle/>
          <a:p>
            <a:fld id="{62A4E4CC-061D-4481-A34C-43E107D58065}" type="slidenum">
              <a:rPr lang="en-US" smtClean="0"/>
              <a:pPr/>
              <a:t>112</a:t>
            </a:fld>
            <a:endParaRPr lang="en-US" smtClean="0"/>
          </a:p>
        </p:txBody>
      </p:sp>
      <p:sp>
        <p:nvSpPr>
          <p:cNvPr id="116741" name="Rectangle 2"/>
          <p:cNvSpPr>
            <a:spLocks noGrp="1" noChangeArrowheads="1"/>
          </p:cNvSpPr>
          <p:nvPr>
            <p:ph type="title"/>
          </p:nvPr>
        </p:nvSpPr>
        <p:spPr/>
        <p:txBody>
          <a:bodyPr/>
          <a:lstStyle/>
          <a:p>
            <a:pPr eaLnBrk="1" hangingPunct="1"/>
            <a:r>
              <a:rPr lang="en-US" sz="2000" smtClean="0"/>
              <a:t>MRMDF Real-Time Performance</a:t>
            </a:r>
          </a:p>
        </p:txBody>
      </p:sp>
      <p:sp>
        <p:nvSpPr>
          <p:cNvPr id="116742" name="Rectangle 3"/>
          <p:cNvSpPr>
            <a:spLocks noGrp="1" noChangeArrowheads="1"/>
          </p:cNvSpPr>
          <p:nvPr>
            <p:ph type="body" idx="1"/>
          </p:nvPr>
        </p:nvSpPr>
        <p:spPr/>
        <p:txBody>
          <a:bodyPr/>
          <a:lstStyle/>
          <a:p>
            <a:pPr eaLnBrk="1" hangingPunct="1"/>
            <a:r>
              <a:rPr lang="en-US" sz="1800" smtClean="0"/>
              <a:t>Close up of Frame Overrun/Underrun</a:t>
            </a:r>
          </a:p>
          <a:p>
            <a:pPr lvl="1" eaLnBrk="1" hangingPunct="1"/>
            <a:r>
              <a:rPr lang="en-US" sz="1600" smtClean="0"/>
              <a:t>About 2.5ms overruns, 5.8ms (2.5+3.33) total run time for these frames</a:t>
            </a:r>
          </a:p>
        </p:txBody>
      </p:sp>
      <p:pic>
        <p:nvPicPr>
          <p:cNvPr id="116743" name="Picture 4" descr="frame_overrun_close"/>
          <p:cNvPicPr>
            <a:picLocks noChangeAspect="1" noChangeArrowheads="1"/>
          </p:cNvPicPr>
          <p:nvPr/>
        </p:nvPicPr>
        <p:blipFill>
          <a:blip r:embed="rId2" cstate="print"/>
          <a:srcRect b="49423"/>
          <a:stretch>
            <a:fillRect/>
          </a:stretch>
        </p:blipFill>
        <p:spPr bwMode="auto">
          <a:xfrm>
            <a:off x="838200" y="1752600"/>
            <a:ext cx="7651750" cy="4513263"/>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Date Placeholder 3"/>
          <p:cNvSpPr>
            <a:spLocks noGrp="1"/>
          </p:cNvSpPr>
          <p:nvPr>
            <p:ph type="dt" sz="quarter" idx="10"/>
          </p:nvPr>
        </p:nvSpPr>
        <p:spPr>
          <a:noFill/>
        </p:spPr>
        <p:txBody>
          <a:bodyPr/>
          <a:lstStyle/>
          <a:p>
            <a:fld id="{72FADAB9-6E37-4172-AE96-507036ACE0E4}" type="datetime1">
              <a:rPr lang="en-US"/>
              <a:pPr/>
              <a:t>10/31/2011</a:t>
            </a:fld>
            <a:endParaRPr lang="en-US"/>
          </a:p>
        </p:txBody>
      </p:sp>
      <p:sp>
        <p:nvSpPr>
          <p:cNvPr id="117763" name="Footer Placeholder 4"/>
          <p:cNvSpPr>
            <a:spLocks noGrp="1"/>
          </p:cNvSpPr>
          <p:nvPr>
            <p:ph type="ftr" sz="quarter" idx="11"/>
          </p:nvPr>
        </p:nvSpPr>
        <p:spPr>
          <a:noFill/>
        </p:spPr>
        <p:txBody>
          <a:bodyPr/>
          <a:lstStyle/>
          <a:p>
            <a:r>
              <a:rPr lang="en-US" smtClean="0"/>
              <a:t>Trick Advanced Training</a:t>
            </a:r>
          </a:p>
        </p:txBody>
      </p:sp>
      <p:sp>
        <p:nvSpPr>
          <p:cNvPr id="117764" name="Slide Number Placeholder 5"/>
          <p:cNvSpPr>
            <a:spLocks noGrp="1"/>
          </p:cNvSpPr>
          <p:nvPr>
            <p:ph type="sldNum" sz="quarter" idx="12"/>
          </p:nvPr>
        </p:nvSpPr>
        <p:spPr>
          <a:noFill/>
        </p:spPr>
        <p:txBody>
          <a:bodyPr/>
          <a:lstStyle/>
          <a:p>
            <a:fld id="{C3B2EB2B-0A8F-4D59-A5E9-84504870ADC5}" type="slidenum">
              <a:rPr lang="en-US" smtClean="0"/>
              <a:pPr/>
              <a:t>113</a:t>
            </a:fld>
            <a:endParaRPr lang="en-US" smtClean="0"/>
          </a:p>
        </p:txBody>
      </p:sp>
      <p:sp>
        <p:nvSpPr>
          <p:cNvPr id="117765" name="Rectangle 2"/>
          <p:cNvSpPr>
            <a:spLocks noGrp="1" noChangeArrowheads="1"/>
          </p:cNvSpPr>
          <p:nvPr>
            <p:ph type="title"/>
          </p:nvPr>
        </p:nvSpPr>
        <p:spPr/>
        <p:txBody>
          <a:bodyPr/>
          <a:lstStyle/>
          <a:p>
            <a:pPr eaLnBrk="1" hangingPunct="1"/>
            <a:r>
              <a:rPr lang="en-US" sz="2000" smtClean="0"/>
              <a:t>MRMDF Real-Time Performance</a:t>
            </a:r>
          </a:p>
        </p:txBody>
      </p:sp>
      <p:sp>
        <p:nvSpPr>
          <p:cNvPr id="117766" name="Rectangle 3"/>
          <p:cNvSpPr>
            <a:spLocks noGrp="1" noChangeArrowheads="1"/>
          </p:cNvSpPr>
          <p:nvPr>
            <p:ph type="body" idx="1"/>
          </p:nvPr>
        </p:nvSpPr>
        <p:spPr/>
        <p:txBody>
          <a:bodyPr/>
          <a:lstStyle/>
          <a:p>
            <a:pPr eaLnBrk="1" hangingPunct="1"/>
            <a:r>
              <a:rPr lang="en-US" sz="1800" smtClean="0"/>
              <a:t>Looking at DP_rt_jobs at mcse_rs422_read we see the same spike</a:t>
            </a:r>
          </a:p>
        </p:txBody>
      </p:sp>
      <p:pic>
        <p:nvPicPr>
          <p:cNvPr id="117767" name="Picture 4" descr="mcse_rs422_read"/>
          <p:cNvPicPr>
            <a:picLocks noChangeAspect="1" noChangeArrowheads="1"/>
          </p:cNvPicPr>
          <p:nvPr/>
        </p:nvPicPr>
        <p:blipFill>
          <a:blip r:embed="rId2" cstate="print"/>
          <a:srcRect b="49976"/>
          <a:stretch>
            <a:fillRect/>
          </a:stretch>
        </p:blipFill>
        <p:spPr bwMode="auto">
          <a:xfrm>
            <a:off x="838200" y="1752600"/>
            <a:ext cx="7659688" cy="446405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Date Placeholder 3"/>
          <p:cNvSpPr>
            <a:spLocks noGrp="1"/>
          </p:cNvSpPr>
          <p:nvPr>
            <p:ph type="dt" sz="quarter" idx="10"/>
          </p:nvPr>
        </p:nvSpPr>
        <p:spPr>
          <a:noFill/>
        </p:spPr>
        <p:txBody>
          <a:bodyPr/>
          <a:lstStyle/>
          <a:p>
            <a:fld id="{8A08D3F0-C0B5-442C-9FA4-A9F96CC21822}" type="datetime1">
              <a:rPr lang="en-US"/>
              <a:pPr/>
              <a:t>10/31/2011</a:t>
            </a:fld>
            <a:endParaRPr lang="en-US"/>
          </a:p>
        </p:txBody>
      </p:sp>
      <p:sp>
        <p:nvSpPr>
          <p:cNvPr id="118787" name="Footer Placeholder 4"/>
          <p:cNvSpPr>
            <a:spLocks noGrp="1"/>
          </p:cNvSpPr>
          <p:nvPr>
            <p:ph type="ftr" sz="quarter" idx="11"/>
          </p:nvPr>
        </p:nvSpPr>
        <p:spPr>
          <a:noFill/>
        </p:spPr>
        <p:txBody>
          <a:bodyPr/>
          <a:lstStyle/>
          <a:p>
            <a:r>
              <a:rPr lang="en-US" smtClean="0"/>
              <a:t>Trick Advanced Training</a:t>
            </a:r>
          </a:p>
        </p:txBody>
      </p:sp>
      <p:sp>
        <p:nvSpPr>
          <p:cNvPr id="118788" name="Slide Number Placeholder 5"/>
          <p:cNvSpPr>
            <a:spLocks noGrp="1"/>
          </p:cNvSpPr>
          <p:nvPr>
            <p:ph type="sldNum" sz="quarter" idx="12"/>
          </p:nvPr>
        </p:nvSpPr>
        <p:spPr>
          <a:noFill/>
        </p:spPr>
        <p:txBody>
          <a:bodyPr/>
          <a:lstStyle/>
          <a:p>
            <a:fld id="{2724A5D2-4AC3-48F5-BD1D-B6AB0CAFA46F}" type="slidenum">
              <a:rPr lang="en-US" smtClean="0"/>
              <a:pPr/>
              <a:t>114</a:t>
            </a:fld>
            <a:endParaRPr lang="en-US" smtClean="0"/>
          </a:p>
        </p:txBody>
      </p:sp>
      <p:sp>
        <p:nvSpPr>
          <p:cNvPr id="118789" name="Rectangle 2"/>
          <p:cNvSpPr>
            <a:spLocks noGrp="1" noChangeArrowheads="1"/>
          </p:cNvSpPr>
          <p:nvPr>
            <p:ph type="title"/>
          </p:nvPr>
        </p:nvSpPr>
        <p:spPr/>
        <p:txBody>
          <a:bodyPr/>
          <a:lstStyle/>
          <a:p>
            <a:pPr eaLnBrk="1" hangingPunct="1"/>
            <a:r>
              <a:rPr lang="en-US" sz="2000" smtClean="0"/>
              <a:t>MRMDF Real-Time Performance</a:t>
            </a:r>
          </a:p>
        </p:txBody>
      </p:sp>
      <p:sp>
        <p:nvSpPr>
          <p:cNvPr id="118790" name="Rectangle 3"/>
          <p:cNvSpPr>
            <a:spLocks noGrp="1" noChangeArrowheads="1"/>
          </p:cNvSpPr>
          <p:nvPr>
            <p:ph type="body" idx="1"/>
          </p:nvPr>
        </p:nvSpPr>
        <p:spPr/>
        <p:txBody>
          <a:bodyPr/>
          <a:lstStyle/>
          <a:p>
            <a:pPr eaLnBrk="1" hangingPunct="1"/>
            <a:r>
              <a:rPr lang="en-US" sz="1800" smtClean="0"/>
              <a:t>Close up of mcse_rs422_read</a:t>
            </a:r>
          </a:p>
          <a:p>
            <a:pPr lvl="1" eaLnBrk="1" hangingPunct="1"/>
            <a:r>
              <a:rPr lang="en-US" sz="1600" smtClean="0"/>
              <a:t>About 5.7ms running time for the overrun frames</a:t>
            </a:r>
          </a:p>
        </p:txBody>
      </p:sp>
      <p:pic>
        <p:nvPicPr>
          <p:cNvPr id="118791" name="Picture 4" descr="mcse_rs422_read_close"/>
          <p:cNvPicPr>
            <a:picLocks noChangeAspect="1" noChangeArrowheads="1"/>
          </p:cNvPicPr>
          <p:nvPr/>
        </p:nvPicPr>
        <p:blipFill>
          <a:blip r:embed="rId2" cstate="print"/>
          <a:srcRect b="49976"/>
          <a:stretch>
            <a:fillRect/>
          </a:stretch>
        </p:blipFill>
        <p:spPr bwMode="auto">
          <a:xfrm>
            <a:off x="838200" y="1752600"/>
            <a:ext cx="7659688" cy="446405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Date Placeholder 3"/>
          <p:cNvSpPr>
            <a:spLocks noGrp="1"/>
          </p:cNvSpPr>
          <p:nvPr>
            <p:ph type="dt" sz="quarter" idx="10"/>
          </p:nvPr>
        </p:nvSpPr>
        <p:spPr>
          <a:noFill/>
        </p:spPr>
        <p:txBody>
          <a:bodyPr/>
          <a:lstStyle/>
          <a:p>
            <a:fld id="{24D291CC-12DB-46AD-BCDA-02F7E0746EF7}" type="datetime1">
              <a:rPr lang="en-US"/>
              <a:pPr/>
              <a:t>10/31/2011</a:t>
            </a:fld>
            <a:endParaRPr lang="en-US"/>
          </a:p>
        </p:txBody>
      </p:sp>
      <p:sp>
        <p:nvSpPr>
          <p:cNvPr id="119811" name="Footer Placeholder 4"/>
          <p:cNvSpPr>
            <a:spLocks noGrp="1"/>
          </p:cNvSpPr>
          <p:nvPr>
            <p:ph type="ftr" sz="quarter" idx="11"/>
          </p:nvPr>
        </p:nvSpPr>
        <p:spPr>
          <a:noFill/>
        </p:spPr>
        <p:txBody>
          <a:bodyPr/>
          <a:lstStyle/>
          <a:p>
            <a:r>
              <a:rPr lang="en-US" smtClean="0"/>
              <a:t>Trick Advanced Training</a:t>
            </a:r>
          </a:p>
        </p:txBody>
      </p:sp>
      <p:sp>
        <p:nvSpPr>
          <p:cNvPr id="119812" name="Slide Number Placeholder 5"/>
          <p:cNvSpPr>
            <a:spLocks noGrp="1"/>
          </p:cNvSpPr>
          <p:nvPr>
            <p:ph type="sldNum" sz="quarter" idx="12"/>
          </p:nvPr>
        </p:nvSpPr>
        <p:spPr>
          <a:noFill/>
        </p:spPr>
        <p:txBody>
          <a:bodyPr/>
          <a:lstStyle/>
          <a:p>
            <a:fld id="{A5CDC505-1078-47CD-95E5-A54CA2A5267A}" type="slidenum">
              <a:rPr lang="en-US" smtClean="0"/>
              <a:pPr/>
              <a:t>115</a:t>
            </a:fld>
            <a:endParaRPr lang="en-US" smtClean="0"/>
          </a:p>
        </p:txBody>
      </p:sp>
      <p:sp>
        <p:nvSpPr>
          <p:cNvPr id="119813" name="Rectangle 2"/>
          <p:cNvSpPr>
            <a:spLocks noGrp="1" noChangeArrowheads="1"/>
          </p:cNvSpPr>
          <p:nvPr>
            <p:ph type="title"/>
          </p:nvPr>
        </p:nvSpPr>
        <p:spPr/>
        <p:txBody>
          <a:bodyPr/>
          <a:lstStyle/>
          <a:p>
            <a:pPr eaLnBrk="1" hangingPunct="1"/>
            <a:r>
              <a:rPr lang="en-US" sz="2000" smtClean="0"/>
              <a:t>MRMDF Real-Time Performance</a:t>
            </a:r>
          </a:p>
        </p:txBody>
      </p:sp>
      <p:sp>
        <p:nvSpPr>
          <p:cNvPr id="119814" name="Rectangle 3"/>
          <p:cNvSpPr>
            <a:spLocks noGrp="1" noChangeArrowheads="1"/>
          </p:cNvSpPr>
          <p:nvPr>
            <p:ph type="body" idx="1"/>
          </p:nvPr>
        </p:nvSpPr>
        <p:spPr/>
        <p:txBody>
          <a:bodyPr/>
          <a:lstStyle/>
          <a:p>
            <a:pPr eaLnBrk="1" hangingPunct="1"/>
            <a:r>
              <a:rPr lang="en-US" smtClean="0"/>
              <a:t>In this case, it is known that in the first second, there are large initialization packets passed which can cause the job to take a couple of extra milliseconds to complete.</a:t>
            </a:r>
          </a:p>
          <a:p>
            <a:pPr eaLnBrk="1" hangingPunct="1"/>
            <a:endParaRPr lang="en-US" smtClean="0"/>
          </a:p>
          <a:p>
            <a:pPr eaLnBrk="1" hangingPunct="1"/>
            <a:endParaRPr lang="en-US" smtClean="0"/>
          </a:p>
        </p:txBody>
      </p:sp>
    </p:spTree>
  </p:cSld>
  <p:clrMapOvr>
    <a:masterClrMapping/>
  </p:clrMapOvr>
  <p:transition spd="slow"/>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Date Placeholder 3"/>
          <p:cNvSpPr>
            <a:spLocks noGrp="1"/>
          </p:cNvSpPr>
          <p:nvPr>
            <p:ph type="dt" sz="quarter" idx="10"/>
          </p:nvPr>
        </p:nvSpPr>
        <p:spPr>
          <a:noFill/>
        </p:spPr>
        <p:txBody>
          <a:bodyPr/>
          <a:lstStyle/>
          <a:p>
            <a:fld id="{436E0C0B-1702-4FC8-A40E-66E177E8A006}" type="datetime1">
              <a:rPr lang="en-US"/>
              <a:pPr/>
              <a:t>10/31/2011</a:t>
            </a:fld>
            <a:endParaRPr lang="en-US"/>
          </a:p>
        </p:txBody>
      </p:sp>
      <p:sp>
        <p:nvSpPr>
          <p:cNvPr id="120835" name="Footer Placeholder 4"/>
          <p:cNvSpPr>
            <a:spLocks noGrp="1"/>
          </p:cNvSpPr>
          <p:nvPr>
            <p:ph type="ftr" sz="quarter" idx="11"/>
          </p:nvPr>
        </p:nvSpPr>
        <p:spPr>
          <a:noFill/>
        </p:spPr>
        <p:txBody>
          <a:bodyPr/>
          <a:lstStyle/>
          <a:p>
            <a:r>
              <a:rPr lang="en-US" smtClean="0"/>
              <a:t>Trick Advanced Training</a:t>
            </a:r>
          </a:p>
        </p:txBody>
      </p:sp>
      <p:sp>
        <p:nvSpPr>
          <p:cNvPr id="120836" name="Slide Number Placeholder 5"/>
          <p:cNvSpPr>
            <a:spLocks noGrp="1"/>
          </p:cNvSpPr>
          <p:nvPr>
            <p:ph type="sldNum" sz="quarter" idx="12"/>
          </p:nvPr>
        </p:nvSpPr>
        <p:spPr>
          <a:noFill/>
        </p:spPr>
        <p:txBody>
          <a:bodyPr/>
          <a:lstStyle/>
          <a:p>
            <a:fld id="{A21C4B5E-CC14-4848-A718-AFF5205FC21C}" type="slidenum">
              <a:rPr lang="en-US" smtClean="0"/>
              <a:pPr/>
              <a:t>116</a:t>
            </a:fld>
            <a:endParaRPr lang="en-US" smtClean="0"/>
          </a:p>
        </p:txBody>
      </p:sp>
      <p:sp>
        <p:nvSpPr>
          <p:cNvPr id="120837" name="Rectangle 2"/>
          <p:cNvSpPr>
            <a:spLocks noGrp="1" noChangeArrowheads="1"/>
          </p:cNvSpPr>
          <p:nvPr>
            <p:ph type="title"/>
          </p:nvPr>
        </p:nvSpPr>
        <p:spPr/>
        <p:txBody>
          <a:bodyPr/>
          <a:lstStyle/>
          <a:p>
            <a:pPr eaLnBrk="1" hangingPunct="1"/>
            <a:r>
              <a:rPr lang="en-US" sz="2000" smtClean="0"/>
              <a:t>MRMDF Real-Time Lessons Learned</a:t>
            </a:r>
          </a:p>
        </p:txBody>
      </p:sp>
      <p:sp>
        <p:nvSpPr>
          <p:cNvPr id="120838" name="Rectangle 3"/>
          <p:cNvSpPr>
            <a:spLocks noGrp="1" noChangeArrowheads="1"/>
          </p:cNvSpPr>
          <p:nvPr>
            <p:ph type="body" idx="1"/>
          </p:nvPr>
        </p:nvSpPr>
        <p:spPr/>
        <p:txBody>
          <a:bodyPr/>
          <a:lstStyle/>
          <a:p>
            <a:pPr eaLnBrk="1" hangingPunct="1"/>
            <a:r>
              <a:rPr lang="en-US" smtClean="0"/>
              <a:t>All inter-simulation communications should be non-blocking or have a time out limit.</a:t>
            </a:r>
          </a:p>
          <a:p>
            <a:pPr lvl="1" eaLnBrk="1" hangingPunct="1"/>
            <a:r>
              <a:rPr lang="en-US" smtClean="0"/>
              <a:t>Trick provides both non blocking sockets or ones with timed blocking</a:t>
            </a:r>
          </a:p>
          <a:p>
            <a:pPr eaLnBrk="1" hangingPunct="1"/>
            <a:r>
              <a:rPr lang="en-US" smtClean="0"/>
              <a:t>All simulations that include X-Windows GUIs should run on multi-CPU machines.</a:t>
            </a:r>
          </a:p>
          <a:p>
            <a:pPr lvl="1" eaLnBrk="1" hangingPunct="1"/>
            <a:r>
              <a:rPr lang="en-US" smtClean="0"/>
              <a:t>Simulation and X-event loop should be separated into 2 threads</a:t>
            </a:r>
          </a:p>
          <a:p>
            <a:pPr lvl="2" eaLnBrk="1" hangingPunct="1"/>
            <a:r>
              <a:rPr lang="en-US" smtClean="0"/>
              <a:t>Simulation should run on processor by itself</a:t>
            </a:r>
          </a:p>
          <a:p>
            <a:pPr lvl="2" eaLnBrk="1" hangingPunct="1"/>
            <a:r>
              <a:rPr lang="en-US" smtClean="0"/>
              <a:t>X-Windows event loop should be assigned to different processor</a:t>
            </a:r>
          </a:p>
          <a:p>
            <a:pPr lvl="1" eaLnBrk="1" hangingPunct="1"/>
            <a:endParaRPr lang="en-US" smtClean="0"/>
          </a:p>
          <a:p>
            <a:pPr eaLnBrk="1" hangingPunct="1"/>
            <a:r>
              <a:rPr lang="en-US" smtClean="0"/>
              <a:t>Good to run non-specialized hardware/software configurations</a:t>
            </a:r>
          </a:p>
        </p:txBody>
      </p:sp>
    </p:spTree>
  </p:cSld>
  <p:clrMapOvr>
    <a:masterClrMapping/>
  </p:clrMapOvr>
  <p:transition spd="slow"/>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Date Placeholder 3"/>
          <p:cNvSpPr>
            <a:spLocks noGrp="1"/>
          </p:cNvSpPr>
          <p:nvPr>
            <p:ph type="dt" sz="quarter" idx="10"/>
          </p:nvPr>
        </p:nvSpPr>
        <p:spPr>
          <a:noFill/>
        </p:spPr>
        <p:txBody>
          <a:bodyPr/>
          <a:lstStyle/>
          <a:p>
            <a:fld id="{22DDCFC8-1640-4652-9ECC-7A1BCC1AD0ED}" type="datetime1">
              <a:rPr lang="en-US"/>
              <a:pPr/>
              <a:t>10/31/2011</a:t>
            </a:fld>
            <a:endParaRPr lang="en-US"/>
          </a:p>
        </p:txBody>
      </p:sp>
      <p:sp>
        <p:nvSpPr>
          <p:cNvPr id="121859" name="Footer Placeholder 4"/>
          <p:cNvSpPr>
            <a:spLocks noGrp="1"/>
          </p:cNvSpPr>
          <p:nvPr>
            <p:ph type="ftr" sz="quarter" idx="11"/>
          </p:nvPr>
        </p:nvSpPr>
        <p:spPr>
          <a:noFill/>
        </p:spPr>
        <p:txBody>
          <a:bodyPr/>
          <a:lstStyle/>
          <a:p>
            <a:r>
              <a:rPr lang="en-US" smtClean="0"/>
              <a:t>Trick Advanced Training</a:t>
            </a:r>
          </a:p>
        </p:txBody>
      </p:sp>
      <p:sp>
        <p:nvSpPr>
          <p:cNvPr id="121860" name="Slide Number Placeholder 5"/>
          <p:cNvSpPr>
            <a:spLocks noGrp="1"/>
          </p:cNvSpPr>
          <p:nvPr>
            <p:ph type="sldNum" sz="quarter" idx="12"/>
          </p:nvPr>
        </p:nvSpPr>
        <p:spPr>
          <a:noFill/>
        </p:spPr>
        <p:txBody>
          <a:bodyPr/>
          <a:lstStyle/>
          <a:p>
            <a:fld id="{799EE000-91FE-4AE0-B874-2567803E449D}" type="slidenum">
              <a:rPr lang="en-US" smtClean="0"/>
              <a:pPr/>
              <a:t>117</a:t>
            </a:fld>
            <a:endParaRPr lang="en-US" smtClean="0"/>
          </a:p>
        </p:txBody>
      </p:sp>
      <p:sp>
        <p:nvSpPr>
          <p:cNvPr id="121861" name="Rectangle 2"/>
          <p:cNvSpPr>
            <a:spLocks noGrp="1" noChangeArrowheads="1"/>
          </p:cNvSpPr>
          <p:nvPr>
            <p:ph type="ctrTitle"/>
          </p:nvPr>
        </p:nvSpPr>
        <p:spPr/>
        <p:txBody>
          <a:bodyPr/>
          <a:lstStyle/>
          <a:p>
            <a:pPr eaLnBrk="1" hangingPunct="1"/>
            <a:r>
              <a:rPr lang="en-GB" smtClean="0"/>
              <a:t>Monte Carlo</a:t>
            </a:r>
            <a:endParaRPr lang="en-US" smtClean="0"/>
          </a:p>
        </p:txBody>
      </p:sp>
    </p:spTree>
  </p:cSld>
  <p:clrMapOvr>
    <a:masterClrMapping/>
  </p:clrMapOvr>
  <p:transition spd="slow"/>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Date Placeholder 3"/>
          <p:cNvSpPr>
            <a:spLocks noGrp="1"/>
          </p:cNvSpPr>
          <p:nvPr>
            <p:ph type="dt" sz="quarter" idx="10"/>
          </p:nvPr>
        </p:nvSpPr>
        <p:spPr>
          <a:noFill/>
        </p:spPr>
        <p:txBody>
          <a:bodyPr/>
          <a:lstStyle/>
          <a:p>
            <a:fld id="{19D3AF38-D3C2-4242-938A-D3DA5D3FC53B}" type="datetime1">
              <a:rPr lang="en-US"/>
              <a:pPr/>
              <a:t>10/31/2011</a:t>
            </a:fld>
            <a:endParaRPr lang="en-US"/>
          </a:p>
        </p:txBody>
      </p:sp>
      <p:sp>
        <p:nvSpPr>
          <p:cNvPr id="122883" name="Footer Placeholder 4"/>
          <p:cNvSpPr>
            <a:spLocks noGrp="1"/>
          </p:cNvSpPr>
          <p:nvPr>
            <p:ph type="ftr" sz="quarter" idx="11"/>
          </p:nvPr>
        </p:nvSpPr>
        <p:spPr>
          <a:noFill/>
        </p:spPr>
        <p:txBody>
          <a:bodyPr/>
          <a:lstStyle/>
          <a:p>
            <a:r>
              <a:rPr lang="en-US" smtClean="0"/>
              <a:t>Trick Advanced Training</a:t>
            </a:r>
          </a:p>
        </p:txBody>
      </p:sp>
      <p:sp>
        <p:nvSpPr>
          <p:cNvPr id="122884" name="Slide Number Placeholder 5"/>
          <p:cNvSpPr>
            <a:spLocks noGrp="1"/>
          </p:cNvSpPr>
          <p:nvPr>
            <p:ph type="sldNum" sz="quarter" idx="12"/>
          </p:nvPr>
        </p:nvSpPr>
        <p:spPr>
          <a:noFill/>
        </p:spPr>
        <p:txBody>
          <a:bodyPr/>
          <a:lstStyle/>
          <a:p>
            <a:fld id="{B2891285-2420-44D0-82E6-76C40FCD785F}" type="slidenum">
              <a:rPr lang="en-US" smtClean="0"/>
              <a:pPr/>
              <a:t>118</a:t>
            </a:fld>
            <a:endParaRPr lang="en-US" smtClean="0"/>
          </a:p>
        </p:txBody>
      </p:sp>
      <p:sp>
        <p:nvSpPr>
          <p:cNvPr id="122885" name="Rectangle 4"/>
          <p:cNvSpPr>
            <a:spLocks noGrp="1" noChangeArrowheads="1"/>
          </p:cNvSpPr>
          <p:nvPr>
            <p:ph type="title"/>
          </p:nvPr>
        </p:nvSpPr>
        <p:spPr/>
        <p:txBody>
          <a:bodyPr/>
          <a:lstStyle/>
          <a:p>
            <a:pPr eaLnBrk="1" hangingPunct="1"/>
            <a:r>
              <a:rPr lang="en-US" sz="2000" smtClean="0"/>
              <a:t>Overview</a:t>
            </a:r>
          </a:p>
        </p:txBody>
      </p:sp>
      <p:sp>
        <p:nvSpPr>
          <p:cNvPr id="8" name="Rectangle 5"/>
          <p:cNvSpPr txBox="1">
            <a:spLocks noChangeArrowheads="1"/>
          </p:cNvSpPr>
          <p:nvPr/>
        </p:nvSpPr>
        <p:spPr bwMode="auto">
          <a:xfrm>
            <a:off x="457200" y="1295400"/>
            <a:ext cx="8229600" cy="20092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GB" sz="2000" b="1" i="0" u="none" strike="noStrike" kern="0" cap="none" spc="0" normalizeH="0" baseline="0" noProof="0" smtClean="0">
                <a:ln>
                  <a:noFill/>
                </a:ln>
                <a:solidFill>
                  <a:schemeClr val="tx1"/>
                </a:solidFill>
                <a:effectLst/>
                <a:uLnTx/>
                <a:uFillTx/>
                <a:latin typeface="+mn-lt"/>
                <a:ea typeface="+mn-ea"/>
                <a:cs typeface="+mn-cs"/>
              </a:rPr>
              <a:t>What is Monte Carlo?</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GB" sz="1800" b="1" i="0" u="none" strike="noStrike" kern="0" cap="none" spc="0" normalizeH="0" baseline="0" noProof="0" smtClean="0">
                <a:ln>
                  <a:noFill/>
                </a:ln>
                <a:solidFill>
                  <a:schemeClr val="tx1"/>
                </a:solidFill>
                <a:effectLst/>
                <a:uLnTx/>
                <a:uFillTx/>
                <a:latin typeface="+mn-lt"/>
              </a:rPr>
              <a:t>A technique to solve mathematical problems by using random numbers and probability statistics.</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GB" sz="1800" b="1" i="0" u="none" strike="noStrike" kern="0" cap="none" spc="0" normalizeH="0" baseline="0" noProof="0" smtClean="0">
                <a:ln>
                  <a:noFill/>
                </a:ln>
                <a:solidFill>
                  <a:schemeClr val="tx1"/>
                </a:solidFill>
                <a:effectLst/>
                <a:uLnTx/>
                <a:uFillTx/>
                <a:latin typeface="+mn-lt"/>
              </a:rPr>
              <a:t>For Trick – Run the simulation repeatedly varying values of user-chosen variables</a:t>
            </a:r>
            <a:endParaRPr kumimoji="0" lang="en-GB" sz="1800" b="1"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spd="slow"/>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Date Placeholder 3"/>
          <p:cNvSpPr>
            <a:spLocks noGrp="1"/>
          </p:cNvSpPr>
          <p:nvPr>
            <p:ph type="dt" sz="quarter" idx="10"/>
          </p:nvPr>
        </p:nvSpPr>
        <p:spPr>
          <a:noFill/>
        </p:spPr>
        <p:txBody>
          <a:bodyPr/>
          <a:lstStyle/>
          <a:p>
            <a:fld id="{CC1EC2EA-2B30-4A0B-A7F2-755EE85A6E6E}" type="datetime1">
              <a:rPr lang="en-US"/>
              <a:pPr/>
              <a:t>10/31/2011</a:t>
            </a:fld>
            <a:endParaRPr lang="en-US"/>
          </a:p>
        </p:txBody>
      </p:sp>
      <p:sp>
        <p:nvSpPr>
          <p:cNvPr id="123907" name="Footer Placeholder 4"/>
          <p:cNvSpPr>
            <a:spLocks noGrp="1"/>
          </p:cNvSpPr>
          <p:nvPr>
            <p:ph type="ftr" sz="quarter" idx="11"/>
          </p:nvPr>
        </p:nvSpPr>
        <p:spPr>
          <a:noFill/>
        </p:spPr>
        <p:txBody>
          <a:bodyPr/>
          <a:lstStyle/>
          <a:p>
            <a:r>
              <a:rPr lang="en-US" smtClean="0"/>
              <a:t>Trick Advanced Training</a:t>
            </a:r>
          </a:p>
        </p:txBody>
      </p:sp>
      <p:sp>
        <p:nvSpPr>
          <p:cNvPr id="123908" name="Slide Number Placeholder 5"/>
          <p:cNvSpPr>
            <a:spLocks noGrp="1"/>
          </p:cNvSpPr>
          <p:nvPr>
            <p:ph type="sldNum" sz="quarter" idx="12"/>
          </p:nvPr>
        </p:nvSpPr>
        <p:spPr>
          <a:noFill/>
        </p:spPr>
        <p:txBody>
          <a:bodyPr/>
          <a:lstStyle/>
          <a:p>
            <a:fld id="{36CF34F6-AFEE-45AC-A965-BE693C2A9E6D}" type="slidenum">
              <a:rPr lang="en-US" smtClean="0"/>
              <a:pPr/>
              <a:t>119</a:t>
            </a:fld>
            <a:endParaRPr lang="en-US" smtClean="0"/>
          </a:p>
        </p:txBody>
      </p:sp>
      <p:sp>
        <p:nvSpPr>
          <p:cNvPr id="123909" name="Rectangle 4"/>
          <p:cNvSpPr>
            <a:spLocks noGrp="1" noChangeArrowheads="1"/>
          </p:cNvSpPr>
          <p:nvPr>
            <p:ph type="title"/>
          </p:nvPr>
        </p:nvSpPr>
        <p:spPr/>
        <p:txBody>
          <a:bodyPr/>
          <a:lstStyle/>
          <a:p>
            <a:pPr eaLnBrk="1" hangingPunct="1"/>
            <a:r>
              <a:rPr lang="en-US" sz="2000" dirty="0" smtClean="0"/>
              <a:t>Overview</a:t>
            </a:r>
            <a:endParaRPr lang="en-US" sz="2000" dirty="0" smtClean="0"/>
          </a:p>
        </p:txBody>
      </p:sp>
      <p:sp>
        <p:nvSpPr>
          <p:cNvPr id="8" name="Content Placeholder 2"/>
          <p:cNvSpPr>
            <a:spLocks noGrp="1"/>
          </p:cNvSpPr>
          <p:nvPr>
            <p:ph idx="1"/>
          </p:nvPr>
        </p:nvSpPr>
        <p:spPr>
          <a:xfrm>
            <a:off x="457200" y="1143000"/>
            <a:ext cx="8229600" cy="4495799"/>
          </a:xfrm>
        </p:spPr>
        <p:txBody>
          <a:bodyPr/>
          <a:lstStyle/>
          <a:p>
            <a:pPr eaLnBrk="1" hangingPunct="1"/>
            <a:r>
              <a:rPr lang="en-GB" dirty="0" smtClean="0"/>
              <a:t>First, we look at a spring mass damper system simulation (</a:t>
            </a:r>
            <a:r>
              <a:rPr lang="en-GB" dirty="0" err="1" smtClean="0">
                <a:latin typeface="Courier New" pitchFamily="49" charset="0"/>
              </a:rPr>
              <a:t>SIM_spring</a:t>
            </a:r>
            <a:r>
              <a:rPr lang="en-GB" dirty="0" smtClean="0"/>
              <a:t>, which has now been copied as </a:t>
            </a:r>
            <a:r>
              <a:rPr lang="en-GB" dirty="0" err="1" smtClean="0">
                <a:latin typeface="Courier New" pitchFamily="49" charset="0"/>
              </a:rPr>
              <a:t>SIM_spring_mc</a:t>
            </a:r>
            <a:r>
              <a:rPr lang="en-GB" dirty="0" smtClean="0"/>
              <a:t>) and allow Trick to perform Monte Carlo for two specific examples</a:t>
            </a:r>
          </a:p>
          <a:p>
            <a:pPr lvl="1" eaLnBrk="1" hangingPunct="1"/>
            <a:r>
              <a:rPr lang="en-GB" dirty="0" smtClean="0"/>
              <a:t>Hard-coded input</a:t>
            </a:r>
          </a:p>
          <a:p>
            <a:pPr lvl="1" eaLnBrk="1" hangingPunct="1"/>
            <a:r>
              <a:rPr lang="en-GB" dirty="0" smtClean="0"/>
              <a:t>Distribution formula to generate input</a:t>
            </a:r>
          </a:p>
          <a:p>
            <a:pPr eaLnBrk="1" hangingPunct="1"/>
            <a:endParaRPr lang="en-GB" sz="1800" dirty="0" smtClean="0"/>
          </a:p>
          <a:p>
            <a:pPr eaLnBrk="1" hangingPunct="1"/>
            <a:r>
              <a:rPr lang="en-GB" dirty="0" smtClean="0"/>
              <a:t>Second, we will look at how to use Monte Carlo jobs. </a:t>
            </a:r>
          </a:p>
          <a:p>
            <a:pPr lvl="1" eaLnBrk="1" hangingPunct="1"/>
            <a:r>
              <a:rPr lang="en-GB" dirty="0" smtClean="0"/>
              <a:t>In Chapter 11 of the Trick Tutorial, it was shown how to use Trick to vary jet firing sequences for the cannon jet control problem, both using ‘hard-coded’ inline data and Gaussian randomly generated data.</a:t>
            </a:r>
          </a:p>
          <a:p>
            <a:pPr lvl="1" eaLnBrk="1" hangingPunct="1"/>
            <a:r>
              <a:rPr lang="en-GB" dirty="0" smtClean="0"/>
              <a:t>We will modify the simulation to determine the jet firing sequence to hit a target.</a:t>
            </a:r>
          </a:p>
          <a:p>
            <a:pPr eaLnBrk="1" hangingPunct="1"/>
            <a:endParaRPr lang="en-GB" dirty="0" smtClean="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p>
            <a:fld id="{1185B984-6141-4E15-8A62-D6FDFF7607A8}" type="datetime1">
              <a:rPr lang="en-US"/>
              <a:pPr/>
              <a:t>10/31/2011</a:t>
            </a:fld>
            <a:endParaRPr lang="en-US"/>
          </a:p>
        </p:txBody>
      </p:sp>
      <p:sp>
        <p:nvSpPr>
          <p:cNvPr id="13315" name="Footer Placeholder 4"/>
          <p:cNvSpPr>
            <a:spLocks noGrp="1"/>
          </p:cNvSpPr>
          <p:nvPr>
            <p:ph type="ftr" sz="quarter" idx="11"/>
          </p:nvPr>
        </p:nvSpPr>
        <p:spPr>
          <a:noFill/>
        </p:spPr>
        <p:txBody>
          <a:bodyPr/>
          <a:lstStyle/>
          <a:p>
            <a:r>
              <a:rPr lang="en-US" smtClean="0"/>
              <a:t>Trick Advanced Training</a:t>
            </a:r>
          </a:p>
        </p:txBody>
      </p:sp>
      <p:sp>
        <p:nvSpPr>
          <p:cNvPr id="13316" name="Slide Number Placeholder 5"/>
          <p:cNvSpPr>
            <a:spLocks noGrp="1"/>
          </p:cNvSpPr>
          <p:nvPr>
            <p:ph type="sldNum" sz="quarter" idx="12"/>
          </p:nvPr>
        </p:nvSpPr>
        <p:spPr>
          <a:noFill/>
        </p:spPr>
        <p:txBody>
          <a:bodyPr/>
          <a:lstStyle/>
          <a:p>
            <a:fld id="{1E0F25B5-9CC6-475D-BD16-F8753A68B367}" type="slidenum">
              <a:rPr lang="en-US" smtClean="0"/>
              <a:pPr/>
              <a:t>12</a:t>
            </a:fld>
            <a:endParaRPr lang="en-US" smtClean="0"/>
          </a:p>
        </p:txBody>
      </p:sp>
      <p:sp>
        <p:nvSpPr>
          <p:cNvPr id="13317" name="Rectangle 2"/>
          <p:cNvSpPr>
            <a:spLocks noGrp="1" noChangeArrowheads="1"/>
          </p:cNvSpPr>
          <p:nvPr>
            <p:ph type="title"/>
          </p:nvPr>
        </p:nvSpPr>
        <p:spPr>
          <a:xfrm>
            <a:off x="1141413" y="66675"/>
            <a:ext cx="6846887" cy="554038"/>
          </a:xfrm>
        </p:spPr>
        <p:txBody>
          <a:bodyPr lIns="0" tIns="0" rIns="0" bIns="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Trick Communications</a:t>
            </a:r>
          </a:p>
        </p:txBody>
      </p:sp>
      <p:sp>
        <p:nvSpPr>
          <p:cNvPr id="13318" name="Text Box 3"/>
          <p:cNvSpPr txBox="1">
            <a:spLocks noChangeArrowheads="1"/>
          </p:cNvSpPr>
          <p:nvPr/>
        </p:nvSpPr>
        <p:spPr bwMode="auto">
          <a:xfrm>
            <a:off x="125413" y="1487488"/>
            <a:ext cx="4367212" cy="4722812"/>
          </a:xfrm>
          <a:prstGeom prst="rect">
            <a:avLst/>
          </a:prstGeom>
          <a:solidFill>
            <a:schemeClr val="accent1"/>
          </a:solidFill>
          <a:ln w="9525">
            <a:solidFill>
              <a:srgbClr val="000000"/>
            </a:solidFill>
            <a:miter lim="800000"/>
            <a:headEnd/>
            <a:tailEnd/>
          </a:ln>
        </p:spPr>
        <p:txBody>
          <a:bodyPr lIns="90000" tIns="46800" rIns="90000" bIns="46800"/>
          <a:lstStyle/>
          <a:p>
            <a:pPr marL="341313" indent="-341313" algn="ctr">
              <a:lnSpc>
                <a:spcPct val="101000"/>
              </a:lnSpc>
              <a:spcBef>
                <a:spcPts val="500"/>
              </a:spcBef>
              <a:buClr>
                <a:srgbClr val="000000"/>
              </a:buClr>
              <a:buSzPct val="45000"/>
              <a:buFont typeface="StarSymbo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t>Server</a:t>
            </a:r>
          </a:p>
        </p:txBody>
      </p:sp>
      <p:sp>
        <p:nvSpPr>
          <p:cNvPr id="13319" name="Rectangle 4"/>
          <p:cNvSpPr>
            <a:spLocks noChangeArrowheads="1"/>
          </p:cNvSpPr>
          <p:nvPr/>
        </p:nvSpPr>
        <p:spPr bwMode="auto">
          <a:xfrm>
            <a:off x="203200" y="1847850"/>
            <a:ext cx="4210050" cy="831850"/>
          </a:xfrm>
          <a:prstGeom prst="rect">
            <a:avLst/>
          </a:prstGeom>
          <a:solidFill>
            <a:schemeClr val="bg1"/>
          </a:solidFill>
          <a:ln w="9525">
            <a:solidFill>
              <a:schemeClr val="tx1"/>
            </a:solidFill>
            <a:miter lim="800000"/>
            <a:headEnd/>
            <a:tailEnd/>
          </a:ln>
        </p:spPr>
        <p:txBody>
          <a:bodyPr>
            <a:spAutoFit/>
          </a:bodyPr>
          <a:lstStyle/>
          <a:p>
            <a:r>
              <a:rPr lang="en-GB" sz="1200" b="1"/>
              <a:t>Connect to other side</a:t>
            </a:r>
          </a:p>
          <a:p>
            <a:r>
              <a:rPr lang="en-GB" sz="1200" b="1"/>
              <a:t>tc_multiconnect(TCDevice *, char *t1, char *t2…) ;</a:t>
            </a:r>
            <a:br>
              <a:rPr lang="en-GB" sz="1200" b="1"/>
            </a:br>
            <a:r>
              <a:rPr lang="en-GB" sz="1200"/>
              <a:t>Finds other machine/port number</a:t>
            </a:r>
            <a:r>
              <a:rPr lang="en-US" sz="1200" b="1"/>
              <a:t>.  </a:t>
            </a:r>
            <a:r>
              <a:rPr lang="en-GB" sz="1200"/>
              <a:t>Determines who is server/client.  Connects and returns device</a:t>
            </a:r>
            <a:endParaRPr lang="en-US" sz="1200"/>
          </a:p>
        </p:txBody>
      </p:sp>
      <p:sp>
        <p:nvSpPr>
          <p:cNvPr id="13320" name="Rectangle 6"/>
          <p:cNvSpPr>
            <a:spLocks noChangeArrowheads="1"/>
          </p:cNvSpPr>
          <p:nvPr/>
        </p:nvSpPr>
        <p:spPr bwMode="auto">
          <a:xfrm>
            <a:off x="203200" y="3829050"/>
            <a:ext cx="4202113" cy="649288"/>
          </a:xfrm>
          <a:prstGeom prst="rect">
            <a:avLst/>
          </a:prstGeom>
          <a:solidFill>
            <a:schemeClr val="bg1"/>
          </a:solidFill>
          <a:ln w="9525">
            <a:solidFill>
              <a:schemeClr val="tx1"/>
            </a:solidFill>
            <a:miter lim="800000"/>
            <a:headEnd/>
            <a:tailEnd/>
          </a:ln>
        </p:spPr>
        <p:txBody>
          <a:bodyPr>
            <a:spAutoFit/>
          </a:bodyPr>
          <a:lstStyle/>
          <a:p>
            <a:r>
              <a:rPr lang="en-GB" sz="1200" b="1"/>
              <a:t>Setup Blocking</a:t>
            </a:r>
          </a:p>
          <a:p>
            <a:r>
              <a:rPr lang="en-GB" sz="1200" b="1"/>
              <a:t>tc_blockio(TCDevice *dev, TCCommBlocking block);</a:t>
            </a:r>
          </a:p>
          <a:p>
            <a:r>
              <a:rPr lang="en-US" sz="1200"/>
              <a:t>Set the socket to blocking/timed/non blocking/all or nothing</a:t>
            </a:r>
          </a:p>
        </p:txBody>
      </p:sp>
      <p:sp>
        <p:nvSpPr>
          <p:cNvPr id="13321" name="Rectangle 7"/>
          <p:cNvSpPr>
            <a:spLocks noChangeArrowheads="1"/>
          </p:cNvSpPr>
          <p:nvPr/>
        </p:nvSpPr>
        <p:spPr bwMode="auto">
          <a:xfrm>
            <a:off x="203200" y="4545013"/>
            <a:ext cx="4202113" cy="831850"/>
          </a:xfrm>
          <a:prstGeom prst="rect">
            <a:avLst/>
          </a:prstGeom>
          <a:solidFill>
            <a:schemeClr val="bg1"/>
          </a:solidFill>
          <a:ln w="9525">
            <a:solidFill>
              <a:schemeClr val="tx1"/>
            </a:solidFill>
            <a:miter lim="800000"/>
            <a:headEnd/>
            <a:tailEnd/>
          </a:ln>
        </p:spPr>
        <p:txBody>
          <a:bodyPr>
            <a:spAutoFit/>
          </a:bodyPr>
          <a:lstStyle/>
          <a:p>
            <a:r>
              <a:rPr lang="en-GB" sz="1200" b="1"/>
              <a:t>Read and Write</a:t>
            </a:r>
          </a:p>
          <a:p>
            <a:r>
              <a:rPr lang="en-GB" sz="1200" b="1"/>
              <a:t>tc_read(TCDevice *dev, char *buffer, int size);</a:t>
            </a:r>
          </a:p>
          <a:p>
            <a:r>
              <a:rPr lang="en-GB" sz="1200" b="1"/>
              <a:t>tc_write(TCDevice *dev, char *buffer, int size) ;</a:t>
            </a:r>
          </a:p>
          <a:p>
            <a:r>
              <a:rPr lang="en-US" sz="1200"/>
              <a:t>Send and receive data </a:t>
            </a:r>
          </a:p>
        </p:txBody>
      </p:sp>
      <p:sp>
        <p:nvSpPr>
          <p:cNvPr id="13322" name="Rectangle 8"/>
          <p:cNvSpPr>
            <a:spLocks noChangeArrowheads="1"/>
          </p:cNvSpPr>
          <p:nvPr/>
        </p:nvSpPr>
        <p:spPr bwMode="auto">
          <a:xfrm>
            <a:off x="203200" y="5445125"/>
            <a:ext cx="4202113" cy="649288"/>
          </a:xfrm>
          <a:prstGeom prst="rect">
            <a:avLst/>
          </a:prstGeom>
          <a:solidFill>
            <a:schemeClr val="bg1"/>
          </a:solidFill>
          <a:ln w="9525">
            <a:solidFill>
              <a:schemeClr val="tx1"/>
            </a:solidFill>
            <a:miter lim="800000"/>
            <a:headEnd/>
            <a:tailEnd/>
          </a:ln>
        </p:spPr>
        <p:txBody>
          <a:bodyPr>
            <a:spAutoFit/>
          </a:bodyPr>
          <a:lstStyle/>
          <a:p>
            <a:r>
              <a:rPr lang="en-GB" sz="1200" b="1"/>
              <a:t>Close Conection</a:t>
            </a:r>
          </a:p>
          <a:p>
            <a:r>
              <a:rPr lang="en-GB" sz="1200" b="1"/>
              <a:t>tc_disconnect(TCDevice *dev);</a:t>
            </a:r>
          </a:p>
          <a:p>
            <a:r>
              <a:rPr lang="en-US" sz="1200"/>
              <a:t>Shutdown the socket </a:t>
            </a:r>
          </a:p>
        </p:txBody>
      </p:sp>
      <p:sp>
        <p:nvSpPr>
          <p:cNvPr id="13323" name="Text Box 9"/>
          <p:cNvSpPr txBox="1">
            <a:spLocks noChangeArrowheads="1"/>
          </p:cNvSpPr>
          <p:nvPr/>
        </p:nvSpPr>
        <p:spPr bwMode="auto">
          <a:xfrm>
            <a:off x="4583113" y="1487488"/>
            <a:ext cx="4367212" cy="4721225"/>
          </a:xfrm>
          <a:prstGeom prst="rect">
            <a:avLst/>
          </a:prstGeom>
          <a:solidFill>
            <a:schemeClr val="accent1"/>
          </a:solidFill>
          <a:ln w="9525">
            <a:solidFill>
              <a:srgbClr val="000000"/>
            </a:solidFill>
            <a:miter lim="800000"/>
            <a:headEnd/>
            <a:tailEnd/>
          </a:ln>
        </p:spPr>
        <p:txBody>
          <a:bodyPr lIns="90000" tIns="46800" rIns="90000" bIns="46800"/>
          <a:lstStyle/>
          <a:p>
            <a:pPr marL="341313" indent="-341313" algn="ctr">
              <a:lnSpc>
                <a:spcPct val="101000"/>
              </a:lnSpc>
              <a:spcBef>
                <a:spcPts val="500"/>
              </a:spcBef>
              <a:buClr>
                <a:srgbClr val="000000"/>
              </a:buClr>
              <a:buSzPct val="45000"/>
              <a:buFont typeface="StarSymbo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t>Client</a:t>
            </a:r>
          </a:p>
        </p:txBody>
      </p:sp>
      <p:cxnSp>
        <p:nvCxnSpPr>
          <p:cNvPr id="13324" name="AutoShape 10"/>
          <p:cNvCxnSpPr>
            <a:cxnSpLocks noChangeShapeType="1"/>
            <a:stCxn id="13319" idx="3"/>
            <a:endCxn id="13329" idx="1"/>
          </p:cNvCxnSpPr>
          <p:nvPr/>
        </p:nvCxnSpPr>
        <p:spPr bwMode="auto">
          <a:xfrm>
            <a:off x="4413250" y="2263775"/>
            <a:ext cx="222250" cy="3175"/>
          </a:xfrm>
          <a:prstGeom prst="straightConnector1">
            <a:avLst/>
          </a:prstGeom>
          <a:noFill/>
          <a:ln w="9525">
            <a:solidFill>
              <a:schemeClr val="tx1"/>
            </a:solidFill>
            <a:round/>
            <a:headEnd type="triangle" w="med" len="med"/>
            <a:tailEnd type="triangle" w="med" len="med"/>
          </a:ln>
        </p:spPr>
      </p:cxnSp>
      <p:sp>
        <p:nvSpPr>
          <p:cNvPr id="13325" name="Rectangle 13"/>
          <p:cNvSpPr>
            <a:spLocks noChangeArrowheads="1"/>
          </p:cNvSpPr>
          <p:nvPr/>
        </p:nvSpPr>
        <p:spPr bwMode="auto">
          <a:xfrm>
            <a:off x="4660900" y="3829050"/>
            <a:ext cx="4202113" cy="649288"/>
          </a:xfrm>
          <a:prstGeom prst="rect">
            <a:avLst/>
          </a:prstGeom>
          <a:solidFill>
            <a:schemeClr val="bg1"/>
          </a:solidFill>
          <a:ln w="9525">
            <a:solidFill>
              <a:schemeClr val="tx1"/>
            </a:solidFill>
            <a:miter lim="800000"/>
            <a:headEnd/>
            <a:tailEnd/>
          </a:ln>
        </p:spPr>
        <p:txBody>
          <a:bodyPr>
            <a:spAutoFit/>
          </a:bodyPr>
          <a:lstStyle/>
          <a:p>
            <a:r>
              <a:rPr lang="en-GB" sz="1200" b="1"/>
              <a:t>Setup Blocking</a:t>
            </a:r>
          </a:p>
          <a:p>
            <a:r>
              <a:rPr lang="en-GB" sz="1200" b="1"/>
              <a:t>tc_blockio(TCDevice *dev, TCCommBlocking block);</a:t>
            </a:r>
          </a:p>
          <a:p>
            <a:r>
              <a:rPr lang="en-US" sz="1200"/>
              <a:t>Set the socket to blocking/timed/non blocking/all or nothing</a:t>
            </a:r>
          </a:p>
        </p:txBody>
      </p:sp>
      <p:sp>
        <p:nvSpPr>
          <p:cNvPr id="13326" name="Rectangle 14"/>
          <p:cNvSpPr>
            <a:spLocks noChangeArrowheads="1"/>
          </p:cNvSpPr>
          <p:nvPr/>
        </p:nvSpPr>
        <p:spPr bwMode="auto">
          <a:xfrm>
            <a:off x="4660900" y="5445125"/>
            <a:ext cx="4202113" cy="649288"/>
          </a:xfrm>
          <a:prstGeom prst="rect">
            <a:avLst/>
          </a:prstGeom>
          <a:solidFill>
            <a:schemeClr val="bg1"/>
          </a:solidFill>
          <a:ln w="9525">
            <a:solidFill>
              <a:schemeClr val="tx1"/>
            </a:solidFill>
            <a:miter lim="800000"/>
            <a:headEnd/>
            <a:tailEnd/>
          </a:ln>
        </p:spPr>
        <p:txBody>
          <a:bodyPr>
            <a:spAutoFit/>
          </a:bodyPr>
          <a:lstStyle/>
          <a:p>
            <a:r>
              <a:rPr lang="en-GB" sz="1200" b="1"/>
              <a:t>Close Conection</a:t>
            </a:r>
          </a:p>
          <a:p>
            <a:r>
              <a:rPr lang="en-GB" sz="1200" b="1"/>
              <a:t>tc_disconnect(TCDevice *dev);</a:t>
            </a:r>
          </a:p>
          <a:p>
            <a:r>
              <a:rPr lang="en-US" sz="1200"/>
              <a:t>Shutdown the socket </a:t>
            </a:r>
          </a:p>
        </p:txBody>
      </p:sp>
      <p:sp>
        <p:nvSpPr>
          <p:cNvPr id="13327" name="Rectangle 15"/>
          <p:cNvSpPr>
            <a:spLocks noChangeArrowheads="1"/>
          </p:cNvSpPr>
          <p:nvPr/>
        </p:nvSpPr>
        <p:spPr bwMode="auto">
          <a:xfrm>
            <a:off x="4660900" y="4545013"/>
            <a:ext cx="4202113" cy="831850"/>
          </a:xfrm>
          <a:prstGeom prst="rect">
            <a:avLst/>
          </a:prstGeom>
          <a:solidFill>
            <a:schemeClr val="bg1"/>
          </a:solidFill>
          <a:ln w="9525">
            <a:solidFill>
              <a:schemeClr val="tx1"/>
            </a:solidFill>
            <a:miter lim="800000"/>
            <a:headEnd/>
            <a:tailEnd/>
          </a:ln>
        </p:spPr>
        <p:txBody>
          <a:bodyPr>
            <a:spAutoFit/>
          </a:bodyPr>
          <a:lstStyle/>
          <a:p>
            <a:r>
              <a:rPr lang="en-GB" sz="1200" b="1"/>
              <a:t>Read and Write</a:t>
            </a:r>
          </a:p>
          <a:p>
            <a:r>
              <a:rPr lang="en-GB" sz="1200" b="1"/>
              <a:t>tc_read(TCDevice *dev, char *buffer, int size);</a:t>
            </a:r>
          </a:p>
          <a:p>
            <a:r>
              <a:rPr lang="en-GB" sz="1200" b="1"/>
              <a:t>tc_write(TCDevice *dev, char *buffer, int size) ;</a:t>
            </a:r>
          </a:p>
          <a:p>
            <a:r>
              <a:rPr lang="en-US" sz="1200"/>
              <a:t>Send and receive data </a:t>
            </a:r>
          </a:p>
        </p:txBody>
      </p:sp>
      <p:sp>
        <p:nvSpPr>
          <p:cNvPr id="13328" name="Text Box 16"/>
          <p:cNvSpPr txBox="1">
            <a:spLocks noChangeArrowheads="1"/>
          </p:cNvSpPr>
          <p:nvPr/>
        </p:nvSpPr>
        <p:spPr bwMode="auto">
          <a:xfrm>
            <a:off x="1876425" y="985838"/>
            <a:ext cx="5391150" cy="366712"/>
          </a:xfrm>
          <a:prstGeom prst="rect">
            <a:avLst/>
          </a:prstGeom>
          <a:noFill/>
          <a:ln w="9525">
            <a:noFill/>
            <a:miter lim="800000"/>
            <a:headEnd/>
            <a:tailEnd/>
          </a:ln>
        </p:spPr>
        <p:txBody>
          <a:bodyPr wrap="none">
            <a:spAutoFit/>
          </a:bodyPr>
          <a:lstStyle/>
          <a:p>
            <a:r>
              <a:rPr lang="en-US" b="1"/>
              <a:t>Communication Sequence with tc_multiconnect</a:t>
            </a:r>
          </a:p>
        </p:txBody>
      </p:sp>
      <p:sp>
        <p:nvSpPr>
          <p:cNvPr id="13329" name="Rectangle 17"/>
          <p:cNvSpPr>
            <a:spLocks noChangeArrowheads="1"/>
          </p:cNvSpPr>
          <p:nvPr/>
        </p:nvSpPr>
        <p:spPr bwMode="auto">
          <a:xfrm>
            <a:off x="4635500" y="1851025"/>
            <a:ext cx="4210050" cy="831850"/>
          </a:xfrm>
          <a:prstGeom prst="rect">
            <a:avLst/>
          </a:prstGeom>
          <a:solidFill>
            <a:schemeClr val="bg1"/>
          </a:solidFill>
          <a:ln w="9525">
            <a:solidFill>
              <a:schemeClr val="tx1"/>
            </a:solidFill>
            <a:miter lim="800000"/>
            <a:headEnd/>
            <a:tailEnd/>
          </a:ln>
        </p:spPr>
        <p:txBody>
          <a:bodyPr>
            <a:spAutoFit/>
          </a:bodyPr>
          <a:lstStyle/>
          <a:p>
            <a:r>
              <a:rPr lang="en-GB" sz="1200" b="1"/>
              <a:t>Connect to other side</a:t>
            </a:r>
          </a:p>
          <a:p>
            <a:r>
              <a:rPr lang="en-GB" sz="1200" b="1"/>
              <a:t>tc_multiconnect(TCDevice *, char *t1, char *t2…) ;</a:t>
            </a:r>
            <a:br>
              <a:rPr lang="en-GB" sz="1200" b="1"/>
            </a:br>
            <a:r>
              <a:rPr lang="en-GB" sz="1200"/>
              <a:t>Finds other machine/port number</a:t>
            </a:r>
            <a:r>
              <a:rPr lang="en-US" sz="1200" b="1"/>
              <a:t>.  </a:t>
            </a:r>
            <a:r>
              <a:rPr lang="en-GB" sz="1200"/>
              <a:t>Determines who is server/client.  Connects and returns device</a:t>
            </a:r>
            <a:endParaRPr lang="en-US" sz="1200"/>
          </a:p>
        </p:txBody>
      </p:sp>
    </p:spTree>
  </p:cSld>
  <p:clrMapOvr>
    <a:masterClrMapping/>
  </p:clrMapOvr>
  <p:transition spd="med"/>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Date Placeholder 3"/>
          <p:cNvSpPr>
            <a:spLocks noGrp="1"/>
          </p:cNvSpPr>
          <p:nvPr>
            <p:ph type="dt" sz="quarter" idx="10"/>
          </p:nvPr>
        </p:nvSpPr>
        <p:spPr>
          <a:noFill/>
        </p:spPr>
        <p:txBody>
          <a:bodyPr/>
          <a:lstStyle/>
          <a:p>
            <a:fld id="{DCFD8274-D615-442C-B3B4-807166139C24}" type="datetime1">
              <a:rPr lang="en-US"/>
              <a:pPr/>
              <a:t>10/31/2011</a:t>
            </a:fld>
            <a:endParaRPr lang="en-US"/>
          </a:p>
        </p:txBody>
      </p:sp>
      <p:sp>
        <p:nvSpPr>
          <p:cNvPr id="124931" name="Footer Placeholder 4"/>
          <p:cNvSpPr>
            <a:spLocks noGrp="1"/>
          </p:cNvSpPr>
          <p:nvPr>
            <p:ph type="ftr" sz="quarter" idx="11"/>
          </p:nvPr>
        </p:nvSpPr>
        <p:spPr>
          <a:noFill/>
        </p:spPr>
        <p:txBody>
          <a:bodyPr/>
          <a:lstStyle/>
          <a:p>
            <a:r>
              <a:rPr lang="en-US" smtClean="0"/>
              <a:t>Trick Advanced Training</a:t>
            </a:r>
          </a:p>
        </p:txBody>
      </p:sp>
      <p:sp>
        <p:nvSpPr>
          <p:cNvPr id="124932" name="Slide Number Placeholder 5"/>
          <p:cNvSpPr>
            <a:spLocks noGrp="1"/>
          </p:cNvSpPr>
          <p:nvPr>
            <p:ph type="sldNum" sz="quarter" idx="12"/>
          </p:nvPr>
        </p:nvSpPr>
        <p:spPr>
          <a:noFill/>
        </p:spPr>
        <p:txBody>
          <a:bodyPr/>
          <a:lstStyle/>
          <a:p>
            <a:fld id="{A908548A-6473-4B39-8226-6F0536B16D0D}" type="slidenum">
              <a:rPr lang="en-US" smtClean="0"/>
              <a:pPr/>
              <a:t>120</a:t>
            </a:fld>
            <a:endParaRPr lang="en-US" smtClean="0"/>
          </a:p>
        </p:txBody>
      </p:sp>
      <p:sp>
        <p:nvSpPr>
          <p:cNvPr id="124934" name="Rectangle 3"/>
          <p:cNvSpPr>
            <a:spLocks noGrp="1" noChangeArrowheads="1"/>
          </p:cNvSpPr>
          <p:nvPr>
            <p:ph type="title"/>
          </p:nvPr>
        </p:nvSpPr>
        <p:spPr/>
        <p:txBody>
          <a:bodyPr/>
          <a:lstStyle/>
          <a:p>
            <a:pPr eaLnBrk="1" hangingPunct="1"/>
            <a:r>
              <a:rPr lang="en-US" sz="2000" dirty="0" smtClean="0"/>
              <a:t>Monte Carlo Input Variables</a:t>
            </a:r>
            <a:endParaRPr lang="en-US" sz="2000" dirty="0" smtClean="0"/>
          </a:p>
        </p:txBody>
      </p:sp>
      <p:sp>
        <p:nvSpPr>
          <p:cNvPr id="8" name="Rectangle 5"/>
          <p:cNvSpPr txBox="1">
            <a:spLocks noChangeArrowheads="1"/>
          </p:cNvSpPr>
          <p:nvPr/>
        </p:nvSpPr>
        <p:spPr bwMode="auto">
          <a:xfrm>
            <a:off x="457200" y="1143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The following classes are used to specify which input variables are available for changing from run to run.</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en-US" sz="1800" b="1" i="0" u="none" strike="noStrike" kern="0" cap="none" spc="0" normalizeH="0" baseline="0" noProof="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MonteVarFile</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rPr>
              <a:t>Pulls values from an input file.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MonteVarRandom</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rPr>
              <a:t>Auto-generate the input values using a distribution formula</a:t>
            </a:r>
          </a:p>
          <a:p>
            <a:pPr marL="1600200" marR="0" lvl="3"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rPr>
              <a:t>Gaussian</a:t>
            </a:r>
          </a:p>
          <a:p>
            <a:pPr marL="1600200" marR="0" lvl="3"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rPr>
              <a:t>Poisson</a:t>
            </a:r>
          </a:p>
          <a:p>
            <a:pPr marL="1600200" marR="0" lvl="3"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rPr>
              <a:t>Flat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MonteVarFixed</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rPr>
              <a:t>Specifies a constant value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MonteVarCalculated</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rPr>
              <a:t>Calculates the values in user-created jobs.</a:t>
            </a:r>
            <a:endParaRPr kumimoji="0" lang="en-US" sz="18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spd="slow"/>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Date Placeholder 3"/>
          <p:cNvSpPr>
            <a:spLocks noGrp="1"/>
          </p:cNvSpPr>
          <p:nvPr>
            <p:ph type="dt" sz="quarter" idx="10"/>
          </p:nvPr>
        </p:nvSpPr>
        <p:spPr>
          <a:noFill/>
        </p:spPr>
        <p:txBody>
          <a:bodyPr/>
          <a:lstStyle/>
          <a:p>
            <a:fld id="{177F88FA-4DD9-46C4-9B1D-70CBC8465403}" type="datetime1">
              <a:rPr lang="en-US"/>
              <a:pPr/>
              <a:t>10/31/2011</a:t>
            </a:fld>
            <a:endParaRPr lang="en-US"/>
          </a:p>
        </p:txBody>
      </p:sp>
      <p:sp>
        <p:nvSpPr>
          <p:cNvPr id="125955" name="Footer Placeholder 4"/>
          <p:cNvSpPr>
            <a:spLocks noGrp="1"/>
          </p:cNvSpPr>
          <p:nvPr>
            <p:ph type="ftr" sz="quarter" idx="11"/>
          </p:nvPr>
        </p:nvSpPr>
        <p:spPr>
          <a:noFill/>
        </p:spPr>
        <p:txBody>
          <a:bodyPr/>
          <a:lstStyle/>
          <a:p>
            <a:r>
              <a:rPr lang="en-US" smtClean="0"/>
              <a:t>Trick Advanced Training</a:t>
            </a:r>
          </a:p>
        </p:txBody>
      </p:sp>
      <p:sp>
        <p:nvSpPr>
          <p:cNvPr id="125956" name="Slide Number Placeholder 5"/>
          <p:cNvSpPr>
            <a:spLocks noGrp="1"/>
          </p:cNvSpPr>
          <p:nvPr>
            <p:ph type="sldNum" sz="quarter" idx="12"/>
          </p:nvPr>
        </p:nvSpPr>
        <p:spPr>
          <a:noFill/>
        </p:spPr>
        <p:txBody>
          <a:bodyPr/>
          <a:lstStyle/>
          <a:p>
            <a:fld id="{DE579BE7-ADA2-4072-A47C-061260A8830E}" type="slidenum">
              <a:rPr lang="en-US" smtClean="0"/>
              <a:pPr/>
              <a:t>121</a:t>
            </a:fld>
            <a:endParaRPr lang="en-US" smtClean="0"/>
          </a:p>
        </p:txBody>
      </p:sp>
      <p:sp>
        <p:nvSpPr>
          <p:cNvPr id="125958" name="Rectangle 3"/>
          <p:cNvSpPr>
            <a:spLocks noGrp="1" noChangeArrowheads="1"/>
          </p:cNvSpPr>
          <p:nvPr>
            <p:ph type="title"/>
          </p:nvPr>
        </p:nvSpPr>
        <p:spPr/>
        <p:txBody>
          <a:bodyPr/>
          <a:lstStyle/>
          <a:p>
            <a:pPr eaLnBrk="1" hangingPunct="1"/>
            <a:r>
              <a:rPr lang="en-US" sz="2000" dirty="0" smtClean="0"/>
              <a:t>Monte Carlo Input Variables (inline)</a:t>
            </a:r>
            <a:endParaRPr lang="en-US" sz="2000" dirty="0" smtClean="0"/>
          </a:p>
        </p:txBody>
      </p:sp>
      <p:sp>
        <p:nvSpPr>
          <p:cNvPr id="8" name="Content Placeholder 2"/>
          <p:cNvSpPr>
            <a:spLocks noGrp="1"/>
          </p:cNvSpPr>
          <p:nvPr>
            <p:ph idx="1"/>
          </p:nvPr>
        </p:nvSpPr>
        <p:spPr>
          <a:xfrm>
            <a:off x="493295" y="1167063"/>
            <a:ext cx="8229600" cy="1732548"/>
          </a:xfrm>
          <a:solidFill>
            <a:schemeClr val="bg1"/>
          </a:solidFill>
        </p:spPr>
        <p:txBody>
          <a:bodyPr/>
          <a:lstStyle/>
          <a:p>
            <a:pPr>
              <a:buNone/>
            </a:pPr>
            <a:r>
              <a:rPr lang="en-US" dirty="0" smtClean="0"/>
              <a:t>Go to the following directory</a:t>
            </a:r>
          </a:p>
          <a:p>
            <a:pPr lvl="1">
              <a:buNone/>
            </a:pPr>
            <a:r>
              <a:rPr lang="en-US" dirty="0" smtClean="0">
                <a:latin typeface="Courier New" pitchFamily="49" charset="0"/>
              </a:rPr>
              <a:t>% </a:t>
            </a:r>
            <a:r>
              <a:rPr lang="en-US" b="0" dirty="0" err="1" smtClean="0">
                <a:latin typeface="Courier New" pitchFamily="49" charset="0"/>
                <a:cs typeface="Courier New" pitchFamily="49" charset="0"/>
              </a:rPr>
              <a:t>cd</a:t>
            </a:r>
            <a:r>
              <a:rPr lang="en-US" b="0" dirty="0" smtClean="0">
                <a:latin typeface="Courier New" pitchFamily="49" charset="0"/>
                <a:cs typeface="Courier New" pitchFamily="49" charset="0"/>
              </a:rPr>
              <a:t> $HOME/</a:t>
            </a:r>
            <a:r>
              <a:rPr lang="en-US" b="0" dirty="0" err="1" smtClean="0">
                <a:latin typeface="Courier New" pitchFamily="49" charset="0"/>
                <a:cs typeface="Courier New" pitchFamily="49" charset="0"/>
              </a:rPr>
              <a:t>trick_sims</a:t>
            </a:r>
            <a:r>
              <a:rPr lang="en-US" b="0" dirty="0" smtClean="0">
                <a:latin typeface="Courier New" pitchFamily="49" charset="0"/>
                <a:cs typeface="Courier New" pitchFamily="49" charset="0"/>
              </a:rPr>
              <a:t>/</a:t>
            </a:r>
            <a:r>
              <a:rPr lang="en-US" b="0" dirty="0" err="1" smtClean="0">
                <a:latin typeface="Courier New" pitchFamily="49" charset="0"/>
                <a:cs typeface="Courier New" pitchFamily="49" charset="0"/>
              </a:rPr>
              <a:t>SIM_spring_mc</a:t>
            </a:r>
            <a:r>
              <a:rPr lang="en-US" b="0" dirty="0" smtClean="0">
                <a:latin typeface="Courier New" pitchFamily="49" charset="0"/>
                <a:cs typeface="Courier New" pitchFamily="49" charset="0"/>
              </a:rPr>
              <a:t>/</a:t>
            </a:r>
            <a:r>
              <a:rPr lang="en-US" b="0" dirty="0" err="1" smtClean="0">
                <a:latin typeface="Courier New" pitchFamily="49" charset="0"/>
                <a:cs typeface="Courier New" pitchFamily="49" charset="0"/>
              </a:rPr>
              <a:t>RUN_test.inline</a:t>
            </a:r>
            <a:endParaRPr lang="en-US" b="0" dirty="0" smtClean="0">
              <a:latin typeface="Courier New" pitchFamily="49" charset="0"/>
              <a:cs typeface="Courier New" pitchFamily="49" charset="0"/>
            </a:endParaRPr>
          </a:p>
          <a:p>
            <a:pPr lvl="1">
              <a:buNone/>
            </a:pPr>
            <a:endParaRPr lang="en-US" dirty="0" smtClean="0"/>
          </a:p>
          <a:p>
            <a:pPr>
              <a:buNone/>
            </a:pPr>
            <a:r>
              <a:rPr lang="en-US" dirty="0" smtClean="0"/>
              <a:t>Open the input.py file</a:t>
            </a:r>
          </a:p>
          <a:p>
            <a:pPr>
              <a:buNone/>
            </a:pPr>
            <a:r>
              <a:rPr lang="en-US" dirty="0" smtClean="0"/>
              <a:t>	</a:t>
            </a:r>
            <a:r>
              <a:rPr lang="en-US" dirty="0" smtClean="0">
                <a:latin typeface="Courier New" pitchFamily="49" charset="0"/>
              </a:rPr>
              <a:t> </a:t>
            </a:r>
            <a:r>
              <a:rPr lang="en-US" sz="1800" dirty="0" smtClean="0">
                <a:latin typeface="Courier New" pitchFamily="49" charset="0"/>
              </a:rPr>
              <a:t>% </a:t>
            </a:r>
            <a:r>
              <a:rPr lang="en-US" sz="1800" b="0" dirty="0" smtClean="0">
                <a:latin typeface="Courier New" pitchFamily="49" charset="0"/>
              </a:rPr>
              <a:t>[</a:t>
            </a:r>
            <a:r>
              <a:rPr lang="en-US" sz="1800" b="0" dirty="0" err="1" smtClean="0">
                <a:latin typeface="Courier New" pitchFamily="49" charset="0"/>
              </a:rPr>
              <a:t>vi|nedit|kate</a:t>
            </a:r>
            <a:r>
              <a:rPr lang="en-US" sz="1800" b="0" dirty="0" smtClean="0">
                <a:latin typeface="Courier New" pitchFamily="49" charset="0"/>
              </a:rPr>
              <a:t>] input.py</a:t>
            </a:r>
            <a:endParaRPr lang="en-US" sz="1800" dirty="0" smtClean="0"/>
          </a:p>
          <a:p>
            <a:pPr>
              <a:buNone/>
            </a:pPr>
            <a:endParaRPr lang="en-US" dirty="0" smtClean="0"/>
          </a:p>
          <a:p>
            <a:pPr>
              <a:buNone/>
            </a:pPr>
            <a:endParaRPr lang="en-US" dirty="0"/>
          </a:p>
        </p:txBody>
      </p:sp>
      <p:sp>
        <p:nvSpPr>
          <p:cNvPr id="9" name="Rectangle 8"/>
          <p:cNvSpPr/>
          <p:nvPr/>
        </p:nvSpPr>
        <p:spPr>
          <a:xfrm>
            <a:off x="469233" y="3580672"/>
            <a:ext cx="8277726" cy="73866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hangingPunct="1"/>
            <a:r>
              <a:rPr lang="en-GB" sz="1400" dirty="0" smtClean="0">
                <a:latin typeface="Courier New" pitchFamily="49" charset="0"/>
                <a:cs typeface="Courier New" pitchFamily="49" charset="0"/>
              </a:rPr>
              <a:t>var0 = </a:t>
            </a:r>
            <a:r>
              <a:rPr lang="en-GB" sz="1400" dirty="0" err="1" smtClean="0">
                <a:latin typeface="Courier New" pitchFamily="49" charset="0"/>
                <a:cs typeface="Courier New" pitchFamily="49" charset="0"/>
              </a:rPr>
              <a:t>trick.MonteVarFile</a:t>
            </a:r>
            <a:r>
              <a:rPr lang="en-GB" sz="1400" dirty="0" smtClean="0">
                <a:latin typeface="Courier New" pitchFamily="49" charset="0"/>
                <a:cs typeface="Courier New" pitchFamily="49" charset="0"/>
              </a:rPr>
              <a:t>(“</a:t>
            </a:r>
            <a:r>
              <a:rPr lang="en-GB" sz="1400" dirty="0" err="1" smtClean="0">
                <a:latin typeface="Courier New" pitchFamily="49" charset="0"/>
                <a:cs typeface="Courier New" pitchFamily="49" charset="0"/>
              </a:rPr>
              <a:t>smd.spring.input.damping</a:t>
            </a: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M_spring_inline</a:t>
            </a:r>
            <a:r>
              <a:rPr lang="en-GB" sz="1400" dirty="0" smtClean="0">
                <a:latin typeface="Courier New" pitchFamily="49" charset="0"/>
                <a:cs typeface="Courier New" pitchFamily="49" charset="0"/>
              </a:rPr>
              <a:t>”, 1)</a:t>
            </a:r>
          </a:p>
          <a:p>
            <a:pPr eaLnBrk="1" hangingPunct="1"/>
            <a:endParaRPr lang="en-GB" sz="1400" dirty="0">
              <a:latin typeface="Courier New" pitchFamily="49" charset="0"/>
              <a:cs typeface="Courier New" pitchFamily="49" charset="0"/>
            </a:endParaRPr>
          </a:p>
          <a:p>
            <a:pPr eaLnBrk="1" hangingPunct="1"/>
            <a:r>
              <a:rPr lang="en-GB" sz="1400" dirty="0" err="1">
                <a:latin typeface="Courier New" pitchFamily="49" charset="0"/>
                <a:cs typeface="Courier New" pitchFamily="49" charset="0"/>
              </a:rPr>
              <a:t>t</a:t>
            </a:r>
            <a:r>
              <a:rPr lang="en-GB" sz="1400" dirty="0" err="1" smtClean="0">
                <a:latin typeface="Courier New" pitchFamily="49" charset="0"/>
                <a:cs typeface="Courier New" pitchFamily="49" charset="0"/>
              </a:rPr>
              <a:t>rick_sys.sched.add_variable</a:t>
            </a:r>
            <a:r>
              <a:rPr lang="en-GB" sz="1400" dirty="0" smtClean="0">
                <a:latin typeface="Courier New" pitchFamily="49" charset="0"/>
                <a:cs typeface="Courier New" pitchFamily="49" charset="0"/>
              </a:rPr>
              <a:t>(var0)</a:t>
            </a:r>
          </a:p>
        </p:txBody>
      </p:sp>
    </p:spTree>
  </p:cSld>
  <p:clrMapOvr>
    <a:masterClrMapping/>
  </p:clrMapOvr>
  <p:transition spd="slow"/>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Date Placeholder 3"/>
          <p:cNvSpPr>
            <a:spLocks noGrp="1"/>
          </p:cNvSpPr>
          <p:nvPr>
            <p:ph type="dt" sz="quarter" idx="10"/>
          </p:nvPr>
        </p:nvSpPr>
        <p:spPr>
          <a:noFill/>
        </p:spPr>
        <p:txBody>
          <a:bodyPr/>
          <a:lstStyle/>
          <a:p>
            <a:fld id="{0FFD4F18-E320-4731-A903-4FD39DA811D6}" type="datetime1">
              <a:rPr lang="en-US"/>
              <a:pPr/>
              <a:t>10/31/2011</a:t>
            </a:fld>
            <a:endParaRPr lang="en-US"/>
          </a:p>
        </p:txBody>
      </p:sp>
      <p:sp>
        <p:nvSpPr>
          <p:cNvPr id="126979" name="Footer Placeholder 4"/>
          <p:cNvSpPr>
            <a:spLocks noGrp="1"/>
          </p:cNvSpPr>
          <p:nvPr>
            <p:ph type="ftr" sz="quarter" idx="11"/>
          </p:nvPr>
        </p:nvSpPr>
        <p:spPr>
          <a:noFill/>
        </p:spPr>
        <p:txBody>
          <a:bodyPr/>
          <a:lstStyle/>
          <a:p>
            <a:r>
              <a:rPr lang="en-US" smtClean="0"/>
              <a:t>Trick Advanced Training</a:t>
            </a:r>
          </a:p>
        </p:txBody>
      </p:sp>
      <p:sp>
        <p:nvSpPr>
          <p:cNvPr id="126980" name="Slide Number Placeholder 5"/>
          <p:cNvSpPr>
            <a:spLocks noGrp="1"/>
          </p:cNvSpPr>
          <p:nvPr>
            <p:ph type="sldNum" sz="quarter" idx="12"/>
          </p:nvPr>
        </p:nvSpPr>
        <p:spPr>
          <a:noFill/>
        </p:spPr>
        <p:txBody>
          <a:bodyPr/>
          <a:lstStyle/>
          <a:p>
            <a:fld id="{836F9684-CD19-4DD2-B2F1-229FB5E137C3}" type="slidenum">
              <a:rPr lang="en-US" smtClean="0"/>
              <a:pPr/>
              <a:t>122</a:t>
            </a:fld>
            <a:endParaRPr lang="en-US" smtClean="0"/>
          </a:p>
        </p:txBody>
      </p:sp>
      <p:sp>
        <p:nvSpPr>
          <p:cNvPr id="126982" name="Rectangle 3"/>
          <p:cNvSpPr>
            <a:spLocks noGrp="1" noChangeArrowheads="1"/>
          </p:cNvSpPr>
          <p:nvPr>
            <p:ph type="title"/>
          </p:nvPr>
        </p:nvSpPr>
        <p:spPr/>
        <p:txBody>
          <a:bodyPr/>
          <a:lstStyle/>
          <a:p>
            <a:pPr eaLnBrk="1" hangingPunct="1"/>
            <a:r>
              <a:rPr lang="en-US" sz="2000" dirty="0" smtClean="0"/>
              <a:t>Monte Carlo Input Variable (inline)</a:t>
            </a:r>
            <a:endParaRPr lang="en-US" sz="2000" dirty="0" smtClean="0"/>
          </a:p>
        </p:txBody>
      </p:sp>
      <p:sp>
        <p:nvSpPr>
          <p:cNvPr id="8" name="Content Placeholder 2"/>
          <p:cNvSpPr>
            <a:spLocks noGrp="1"/>
          </p:cNvSpPr>
          <p:nvPr>
            <p:ph idx="1"/>
          </p:nvPr>
        </p:nvSpPr>
        <p:spPr>
          <a:xfrm>
            <a:off x="457200" y="1143000"/>
            <a:ext cx="8229600" cy="1106905"/>
          </a:xfrm>
        </p:spPr>
        <p:txBody>
          <a:bodyPr/>
          <a:lstStyle/>
          <a:p>
            <a:pPr>
              <a:buNone/>
            </a:pPr>
            <a:r>
              <a:rPr lang="en-US" sz="1800" dirty="0" smtClean="0">
                <a:latin typeface="Courier New" pitchFamily="49" charset="0"/>
              </a:rPr>
              <a:t>Let’s view the input file</a:t>
            </a:r>
          </a:p>
          <a:p>
            <a:pPr lvl="1">
              <a:buNone/>
            </a:pPr>
            <a:r>
              <a:rPr lang="en-US" sz="1600" b="0" dirty="0" smtClean="0">
                <a:latin typeface="Courier New" pitchFamily="49" charset="0"/>
              </a:rPr>
              <a:t>%</a:t>
            </a:r>
            <a:r>
              <a:rPr lang="en-US" sz="1600" dirty="0" smtClean="0">
                <a:latin typeface="Courier New" pitchFamily="49" charset="0"/>
              </a:rPr>
              <a:t> </a:t>
            </a:r>
            <a:r>
              <a:rPr lang="en-US" sz="1600" b="0" dirty="0" err="1" smtClean="0">
                <a:latin typeface="Courier New" pitchFamily="49" charset="0"/>
              </a:rPr>
              <a:t>cd</a:t>
            </a:r>
            <a:r>
              <a:rPr lang="en-US" sz="1600" b="0" dirty="0" smtClean="0">
                <a:latin typeface="Courier New" pitchFamily="49" charset="0"/>
              </a:rPr>
              <a:t> ..</a:t>
            </a:r>
          </a:p>
          <a:p>
            <a:pPr lvl="1">
              <a:buNone/>
            </a:pPr>
            <a:r>
              <a:rPr lang="en-US" sz="1600" b="0" dirty="0" smtClean="0">
                <a:latin typeface="Courier New" pitchFamily="49" charset="0"/>
              </a:rPr>
              <a:t>% [</a:t>
            </a:r>
            <a:r>
              <a:rPr lang="en-US" sz="1600" b="0" dirty="0" err="1" smtClean="0">
                <a:latin typeface="Courier New" pitchFamily="49" charset="0"/>
              </a:rPr>
              <a:t>vi|nedit|kate</a:t>
            </a:r>
            <a:r>
              <a:rPr lang="en-US" sz="1600" b="0" dirty="0" smtClean="0">
                <a:latin typeface="Courier New" pitchFamily="49" charset="0"/>
              </a:rPr>
              <a:t>] </a:t>
            </a:r>
            <a:r>
              <a:rPr lang="en-US" sz="1600" b="0" dirty="0" err="1" smtClean="0">
                <a:latin typeface="Courier New" pitchFamily="49" charset="0"/>
              </a:rPr>
              <a:t>M_spring_inline</a:t>
            </a:r>
            <a:endParaRPr lang="en-US" sz="1600" b="0" dirty="0" smtClean="0">
              <a:latin typeface="Courier New" pitchFamily="49" charset="0"/>
            </a:endParaRPr>
          </a:p>
          <a:p>
            <a:pPr>
              <a:buNone/>
            </a:pPr>
            <a:endParaRPr lang="en-US" sz="1800" b="0" dirty="0" smtClean="0">
              <a:latin typeface="Courier New" pitchFamily="49" charset="0"/>
            </a:endParaRPr>
          </a:p>
          <a:p>
            <a:pPr>
              <a:buNone/>
            </a:pPr>
            <a:endParaRPr lang="en-US" sz="1800" b="0" dirty="0"/>
          </a:p>
        </p:txBody>
      </p:sp>
      <p:sp>
        <p:nvSpPr>
          <p:cNvPr id="9" name="Content Placeholder 2"/>
          <p:cNvSpPr txBox="1">
            <a:spLocks/>
          </p:cNvSpPr>
          <p:nvPr/>
        </p:nvSpPr>
        <p:spPr bwMode="auto">
          <a:xfrm>
            <a:off x="453189" y="2570747"/>
            <a:ext cx="8229600" cy="2711115"/>
          </a:xfrm>
          <a:prstGeom prst="rect">
            <a:avLst/>
          </a:prstGeom>
          <a:solidFill>
            <a:schemeClr val="accent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dirty="0" smtClean="0">
                <a:latin typeface="Courier New" pitchFamily="49" charset="0"/>
              </a:rPr>
              <a:t>0.0000		3	3.4</a:t>
            </a:r>
          </a:p>
          <a:p>
            <a:pPr eaLnBrk="1" hangingPunct="1">
              <a:lnSpc>
                <a:spcPct val="90000"/>
              </a:lnSpc>
              <a:buFontTx/>
              <a:buNone/>
            </a:pPr>
            <a:r>
              <a:rPr lang="en-US" dirty="0" smtClean="0">
                <a:latin typeface="Courier New" pitchFamily="49" charset="0"/>
              </a:rPr>
              <a:t>2.0000		4	3.5</a:t>
            </a:r>
          </a:p>
          <a:p>
            <a:pPr eaLnBrk="1" hangingPunct="1">
              <a:lnSpc>
                <a:spcPct val="90000"/>
              </a:lnSpc>
              <a:buFontTx/>
              <a:buNone/>
            </a:pPr>
            <a:r>
              <a:rPr lang="en-US" dirty="0" smtClean="0">
                <a:latin typeface="Courier New" pitchFamily="49" charset="0"/>
              </a:rPr>
              <a:t>4.0000		5	3.6</a:t>
            </a:r>
          </a:p>
          <a:p>
            <a:pPr eaLnBrk="1" hangingPunct="1">
              <a:lnSpc>
                <a:spcPct val="90000"/>
              </a:lnSpc>
              <a:buFontTx/>
              <a:buNone/>
            </a:pPr>
            <a:r>
              <a:rPr lang="en-US" dirty="0" smtClean="0">
                <a:latin typeface="Courier New" pitchFamily="49" charset="0"/>
              </a:rPr>
              <a:t>8.0000		6	3.7</a:t>
            </a:r>
          </a:p>
          <a:p>
            <a:pPr eaLnBrk="1" hangingPunct="1">
              <a:lnSpc>
                <a:spcPct val="90000"/>
              </a:lnSpc>
              <a:buFontTx/>
              <a:buNone/>
            </a:pPr>
            <a:r>
              <a:rPr lang="en-US" dirty="0" smtClean="0">
                <a:latin typeface="Courier New" pitchFamily="49" charset="0"/>
              </a:rPr>
              <a:t>16.0000	7	3.8</a:t>
            </a:r>
          </a:p>
          <a:p>
            <a:pPr eaLnBrk="1" hangingPunct="1">
              <a:lnSpc>
                <a:spcPct val="90000"/>
              </a:lnSpc>
              <a:buFontTx/>
              <a:buNone/>
            </a:pPr>
            <a:r>
              <a:rPr lang="en-US" dirty="0" smtClean="0">
                <a:latin typeface="Courier New" pitchFamily="49" charset="0"/>
              </a:rPr>
              <a:t>32.0000	8	3.9</a:t>
            </a:r>
          </a:p>
          <a:p>
            <a:pPr eaLnBrk="1" hangingPunct="1">
              <a:lnSpc>
                <a:spcPct val="90000"/>
              </a:lnSpc>
              <a:buFontTx/>
              <a:buNone/>
            </a:pPr>
            <a:r>
              <a:rPr lang="en-US" dirty="0" smtClean="0">
                <a:latin typeface="Courier New" pitchFamily="49" charset="0"/>
              </a:rPr>
              <a:t>64.0000	9	4.0</a:t>
            </a:r>
          </a:p>
          <a:p>
            <a:pPr eaLnBrk="1" hangingPunct="1">
              <a:lnSpc>
                <a:spcPct val="90000"/>
              </a:lnSpc>
              <a:buFontTx/>
              <a:buNone/>
            </a:pPr>
            <a:r>
              <a:rPr lang="en-US" dirty="0" smtClean="0">
                <a:latin typeface="Courier New" pitchFamily="49" charset="0"/>
              </a:rPr>
              <a:t>128.0000	10	4.1</a:t>
            </a:r>
          </a:p>
          <a:p>
            <a:pPr eaLnBrk="1" hangingPunct="1">
              <a:lnSpc>
                <a:spcPct val="90000"/>
              </a:lnSpc>
              <a:buFontTx/>
              <a:buNone/>
            </a:pPr>
            <a:r>
              <a:rPr lang="en-US" dirty="0" smtClean="0">
                <a:latin typeface="Courier New" pitchFamily="49" charset="0"/>
              </a:rPr>
              <a:t>256.0000	11	4.2</a:t>
            </a:r>
          </a:p>
          <a:p>
            <a:pPr eaLnBrk="1" hangingPunct="1">
              <a:lnSpc>
                <a:spcPct val="90000"/>
              </a:lnSpc>
              <a:buFontTx/>
              <a:buNone/>
            </a:pPr>
            <a:r>
              <a:rPr lang="en-US" dirty="0" smtClean="0">
                <a:latin typeface="Courier New" pitchFamily="49" charset="0"/>
              </a:rPr>
              <a:t>512.0000	12	4.3</a:t>
            </a: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Date Placeholder 3"/>
          <p:cNvSpPr>
            <a:spLocks noGrp="1"/>
          </p:cNvSpPr>
          <p:nvPr>
            <p:ph type="dt" sz="quarter" idx="10"/>
          </p:nvPr>
        </p:nvSpPr>
        <p:spPr>
          <a:noFill/>
        </p:spPr>
        <p:txBody>
          <a:bodyPr/>
          <a:lstStyle/>
          <a:p>
            <a:fld id="{83A37286-AB57-47C9-95C2-B97412D83F09}" type="datetime1">
              <a:rPr lang="en-US"/>
              <a:pPr/>
              <a:t>10/31/2011</a:t>
            </a:fld>
            <a:endParaRPr lang="en-US"/>
          </a:p>
        </p:txBody>
      </p:sp>
      <p:sp>
        <p:nvSpPr>
          <p:cNvPr id="128003" name="Footer Placeholder 4"/>
          <p:cNvSpPr>
            <a:spLocks noGrp="1"/>
          </p:cNvSpPr>
          <p:nvPr>
            <p:ph type="ftr" sz="quarter" idx="11"/>
          </p:nvPr>
        </p:nvSpPr>
        <p:spPr>
          <a:noFill/>
        </p:spPr>
        <p:txBody>
          <a:bodyPr/>
          <a:lstStyle/>
          <a:p>
            <a:r>
              <a:rPr lang="en-US" smtClean="0"/>
              <a:t>Trick Advanced Training</a:t>
            </a:r>
          </a:p>
        </p:txBody>
      </p:sp>
      <p:sp>
        <p:nvSpPr>
          <p:cNvPr id="128004" name="Slide Number Placeholder 5"/>
          <p:cNvSpPr>
            <a:spLocks noGrp="1"/>
          </p:cNvSpPr>
          <p:nvPr>
            <p:ph type="sldNum" sz="quarter" idx="12"/>
          </p:nvPr>
        </p:nvSpPr>
        <p:spPr>
          <a:noFill/>
        </p:spPr>
        <p:txBody>
          <a:bodyPr/>
          <a:lstStyle/>
          <a:p>
            <a:fld id="{7E1BFD79-AA73-4472-B77E-2E907811E7C4}" type="slidenum">
              <a:rPr lang="en-US" smtClean="0"/>
              <a:pPr/>
              <a:t>123</a:t>
            </a:fld>
            <a:endParaRPr lang="en-US" smtClean="0"/>
          </a:p>
        </p:txBody>
      </p:sp>
      <p:sp>
        <p:nvSpPr>
          <p:cNvPr id="128006" name="Rectangle 3"/>
          <p:cNvSpPr>
            <a:spLocks noGrp="1" noChangeArrowheads="1"/>
          </p:cNvSpPr>
          <p:nvPr>
            <p:ph type="title"/>
          </p:nvPr>
        </p:nvSpPr>
        <p:spPr/>
        <p:txBody>
          <a:bodyPr/>
          <a:lstStyle/>
          <a:p>
            <a:pPr eaLnBrk="1" hangingPunct="1"/>
            <a:r>
              <a:rPr lang="en-US" sz="2000" dirty="0" smtClean="0"/>
              <a:t>Example 2 – Varying M, K, C (Gaussian)</a:t>
            </a:r>
            <a:endParaRPr lang="en-US" sz="2000" dirty="0" smtClean="0"/>
          </a:p>
        </p:txBody>
      </p:sp>
      <p:sp>
        <p:nvSpPr>
          <p:cNvPr id="8" name="Rectangle 2"/>
          <p:cNvSpPr txBox="1">
            <a:spLocks noChangeArrowheads="1"/>
          </p:cNvSpPr>
          <p:nvPr/>
        </p:nvSpPr>
        <p:spPr bwMode="auto">
          <a:xfrm>
            <a:off x="457200" y="1143000"/>
            <a:ext cx="8229600" cy="6857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sz="2000" b="1" i="0" u="none" strike="noStrike" kern="0" cap="none" spc="0" normalizeH="0" baseline="0" noProof="0" smtClean="0">
                <a:ln>
                  <a:noFill/>
                </a:ln>
                <a:solidFill>
                  <a:schemeClr val="tx1"/>
                </a:solidFill>
                <a:effectLst/>
                <a:uLnTx/>
                <a:uFillTx/>
                <a:latin typeface="Courier New" pitchFamily="49" charset="0"/>
                <a:ea typeface="+mn-ea"/>
                <a:cs typeface="+mn-cs"/>
              </a:rPr>
              <a:t>Now let’s view the gaussian input file</a:t>
            </a:r>
          </a:p>
          <a:p>
            <a:pPr marL="742950" marR="0" lvl="1" indent="-285750" algn="l" defTabSz="914400" rtl="0" eaLnBrk="1" fontAlgn="base" latinLnBrk="0" hangingPunct="1">
              <a:lnSpc>
                <a:spcPct val="90000"/>
              </a:lnSpc>
              <a:spcBef>
                <a:spcPct val="20000"/>
              </a:spcBef>
              <a:spcAft>
                <a:spcPct val="0"/>
              </a:spcAft>
              <a:buClrTx/>
              <a:buSzTx/>
              <a:buFontTx/>
              <a:buNone/>
              <a:tabLst/>
              <a:defRPr/>
            </a:pPr>
            <a:r>
              <a:rPr kumimoji="0" lang="en-US" sz="1600" b="1" i="0" u="none" strike="noStrike" kern="0" cap="none" spc="0" normalizeH="0" baseline="0" noProof="0" smtClean="0">
                <a:ln>
                  <a:noFill/>
                </a:ln>
                <a:solidFill>
                  <a:schemeClr val="tx1"/>
                </a:solidFill>
                <a:effectLst/>
                <a:uLnTx/>
                <a:uFillTx/>
                <a:latin typeface="Courier New" pitchFamily="49" charset="0"/>
              </a:rPr>
              <a:t>%</a:t>
            </a:r>
            <a:r>
              <a:rPr kumimoji="0" lang="en-US" sz="1600" b="0" i="0" u="none" strike="noStrike" kern="0" cap="none" spc="0" normalizeH="0" baseline="0" noProof="0" smtClean="0">
                <a:ln>
                  <a:noFill/>
                </a:ln>
                <a:solidFill>
                  <a:schemeClr val="tx1"/>
                </a:solidFill>
                <a:effectLst/>
                <a:uLnTx/>
                <a:uFillTx/>
                <a:latin typeface="Courier New" pitchFamily="49" charset="0"/>
              </a:rPr>
              <a:t> [vi|nedit|kate] RUN_test.gauss/input.py</a:t>
            </a:r>
          </a:p>
          <a:p>
            <a:pPr marL="342900" marR="0" lvl="0" indent="-342900" algn="l" defTabSz="914400" rtl="0" eaLnBrk="1" fontAlgn="base" latinLnBrk="0" hangingPunct="1">
              <a:lnSpc>
                <a:spcPct val="9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Courier New" pitchFamily="49" charset="0"/>
              <a:ea typeface="+mn-ea"/>
              <a:cs typeface="+mn-cs"/>
            </a:endParaRPr>
          </a:p>
        </p:txBody>
      </p:sp>
      <p:sp>
        <p:nvSpPr>
          <p:cNvPr id="9" name="Rectangle 2"/>
          <p:cNvSpPr txBox="1">
            <a:spLocks noChangeArrowheads="1"/>
          </p:cNvSpPr>
          <p:nvPr/>
        </p:nvSpPr>
        <p:spPr bwMode="auto">
          <a:xfrm>
            <a:off x="304800" y="1981200"/>
            <a:ext cx="8690811" cy="1989221"/>
          </a:xfrm>
          <a:prstGeom prst="rect">
            <a:avLst/>
          </a:prstGeom>
          <a:solidFill>
            <a:schemeClr val="accent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pPr marL="342900" lvl="0" indent="-342900">
              <a:lnSpc>
                <a:spcPct val="90000"/>
              </a:lnSpc>
              <a:spcBef>
                <a:spcPct val="20000"/>
              </a:spcBef>
            </a:pPr>
            <a:r>
              <a:rPr kumimoji="0" lang="en-US" sz="12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var2 = </a:t>
            </a:r>
            <a:r>
              <a:rPr kumimoji="0" lang="en-US" sz="1200" b="0" i="0" u="none" strike="noStrike" kern="0" cap="none" spc="0" normalizeH="0" baseline="0" noProof="0" dirty="0" err="1" smtClean="0">
                <a:ln>
                  <a:noFill/>
                </a:ln>
                <a:solidFill>
                  <a:schemeClr val="tx1"/>
                </a:solidFill>
                <a:effectLst/>
                <a:uLnTx/>
                <a:uFillTx/>
                <a:latin typeface="Courier New" pitchFamily="49" charset="0"/>
                <a:cs typeface="Courier New" pitchFamily="49" charset="0"/>
              </a:rPr>
              <a:t>trick.MonteVarRandom</a:t>
            </a:r>
            <a:r>
              <a:rPr kumimoji="0" lang="en-US" sz="12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a:t>
            </a:r>
            <a:r>
              <a:rPr kumimoji="0" lang="en-US" sz="1200" b="0" i="0" u="none" strike="noStrike" kern="0" cap="none" spc="0" normalizeH="0" baseline="0" noProof="0" dirty="0" err="1" smtClean="0">
                <a:ln>
                  <a:noFill/>
                </a:ln>
                <a:solidFill>
                  <a:schemeClr val="tx1"/>
                </a:solidFill>
                <a:effectLst/>
                <a:uLnTx/>
                <a:uFillTx/>
                <a:latin typeface="Courier New" pitchFamily="49" charset="0"/>
                <a:cs typeface="Courier New" pitchFamily="49" charset="0"/>
              </a:rPr>
              <a:t>smd.spring.input.damping</a:t>
            </a:r>
            <a:r>
              <a:rPr kumimoji="0" lang="en-US" sz="12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 </a:t>
            </a:r>
            <a:r>
              <a:rPr kumimoji="0" lang="en-US" sz="1200" b="0" i="0" u="none" strike="noStrike" kern="0" cap="none" spc="0" normalizeH="0" baseline="0" noProof="0" dirty="0" err="1" smtClean="0">
                <a:ln>
                  <a:noFill/>
                </a:ln>
                <a:solidFill>
                  <a:schemeClr val="tx1"/>
                </a:solidFill>
                <a:effectLst/>
                <a:uLnTx/>
                <a:uFillTx/>
                <a:latin typeface="Courier New" pitchFamily="49" charset="0"/>
                <a:cs typeface="Courier New" pitchFamily="49" charset="0"/>
              </a:rPr>
              <a:t>trick.MonteVarRandom.GAUSSIAN</a:t>
            </a:r>
            <a:r>
              <a:rPr kumimoji="0" lang="en-US" sz="12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a:t>
            </a:r>
          </a:p>
          <a:p>
            <a:pPr marL="342900" lvl="0" indent="-342900">
              <a:lnSpc>
                <a:spcPct val="90000"/>
              </a:lnSpc>
              <a:spcBef>
                <a:spcPct val="20000"/>
              </a:spcBef>
            </a:pPr>
            <a:r>
              <a:rPr kumimoji="0" lang="en-US" sz="12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var2.set_seed(3)</a:t>
            </a:r>
          </a:p>
          <a:p>
            <a:pPr marL="342900" lvl="0" indent="-342900">
              <a:lnSpc>
                <a:spcPct val="90000"/>
              </a:lnSpc>
              <a:spcBef>
                <a:spcPct val="20000"/>
              </a:spcBef>
            </a:pPr>
            <a:r>
              <a:rPr kumimoji="0" lang="en-US" sz="12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var2.set_sigma(0.6862)</a:t>
            </a:r>
          </a:p>
          <a:p>
            <a:pPr marL="342900" lvl="0" indent="-342900">
              <a:lnSpc>
                <a:spcPct val="90000"/>
              </a:lnSpc>
              <a:spcBef>
                <a:spcPct val="20000"/>
              </a:spcBef>
            </a:pPr>
            <a:r>
              <a:rPr kumimoji="0" lang="en-US" sz="12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var2.set_mu(8.0)</a:t>
            </a:r>
          </a:p>
          <a:p>
            <a:pPr marL="342900" lvl="0" indent="-342900">
              <a:lnSpc>
                <a:spcPct val="90000"/>
              </a:lnSpc>
              <a:spcBef>
                <a:spcPct val="20000"/>
              </a:spcBef>
            </a:pPr>
            <a:r>
              <a:rPr kumimoji="0" lang="en-US" sz="12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var2.set_min(-4.0)</a:t>
            </a:r>
          </a:p>
          <a:p>
            <a:pPr marL="342900" lvl="0" indent="-342900">
              <a:lnSpc>
                <a:spcPct val="90000"/>
              </a:lnSpc>
              <a:spcBef>
                <a:spcPct val="20000"/>
              </a:spcBef>
            </a:pPr>
            <a:r>
              <a:rPr kumimoji="0" lang="en-US" sz="12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var2.set_min_is_relative(1)</a:t>
            </a:r>
          </a:p>
          <a:p>
            <a:pPr marL="342900" lvl="0" indent="-342900">
              <a:lnSpc>
                <a:spcPct val="90000"/>
              </a:lnSpc>
              <a:spcBef>
                <a:spcPct val="20000"/>
              </a:spcBef>
            </a:pPr>
            <a:r>
              <a:rPr kumimoji="0" lang="en-US" sz="12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var2.set_max(48.0)</a:t>
            </a:r>
          </a:p>
          <a:p>
            <a:pPr marL="342900" lvl="0" indent="-342900">
              <a:lnSpc>
                <a:spcPct val="90000"/>
              </a:lnSpc>
              <a:spcBef>
                <a:spcPct val="20000"/>
              </a:spcBef>
            </a:pPr>
            <a:r>
              <a:rPr kumimoji="0" lang="en-US" sz="12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var2.set_max_is_relative(1)</a:t>
            </a:r>
          </a:p>
          <a:p>
            <a:pPr marL="342900" lvl="0" indent="-342900">
              <a:lnSpc>
                <a:spcPct val="90000"/>
              </a:lnSpc>
              <a:spcBef>
                <a:spcPct val="20000"/>
              </a:spcBef>
            </a:pPr>
            <a:r>
              <a:rPr kumimoji="0" lang="en-US" sz="1200" b="0" i="0" u="none" strike="noStrike" kern="0" cap="none" spc="0" normalizeH="0" baseline="0" noProof="0" dirty="0" err="1" smtClean="0">
                <a:ln>
                  <a:noFill/>
                </a:ln>
                <a:solidFill>
                  <a:schemeClr val="tx1"/>
                </a:solidFill>
                <a:effectLst/>
                <a:uLnTx/>
                <a:uFillTx/>
                <a:latin typeface="Courier New" pitchFamily="49" charset="0"/>
                <a:cs typeface="Courier New" pitchFamily="49" charset="0"/>
              </a:rPr>
              <a:t>trick_sys.sched.add_variable</a:t>
            </a:r>
            <a:r>
              <a:rPr kumimoji="0" lang="en-US" sz="12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(var2)</a:t>
            </a:r>
          </a:p>
        </p:txBody>
      </p:sp>
      <p:sp>
        <p:nvSpPr>
          <p:cNvPr id="10" name="Rectangle 2"/>
          <p:cNvSpPr txBox="1">
            <a:spLocks noChangeArrowheads="1"/>
          </p:cNvSpPr>
          <p:nvPr/>
        </p:nvSpPr>
        <p:spPr bwMode="auto">
          <a:xfrm>
            <a:off x="489285" y="4098760"/>
            <a:ext cx="8229600" cy="18328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1800" b="1" i="0" u="none" strike="noStrike" kern="0" cap="none" spc="0" normalizeH="0" baseline="0" noProof="0" dirty="0" smtClean="0">
                <a:ln>
                  <a:noFill/>
                </a:ln>
                <a:solidFill>
                  <a:schemeClr val="tx1"/>
                </a:solidFill>
                <a:effectLst/>
                <a:uLnTx/>
                <a:uFillTx/>
                <a:latin typeface="+mn-lt"/>
                <a:ea typeface="+mn-ea"/>
                <a:cs typeface="+mn-cs"/>
              </a:rPr>
              <a:t>Here we use syntax to set up a Gaussian distribution of mass, stiffness, and damping (notice seed (initializes random number generator), sigma (std dev), mu (mean), </a:t>
            </a:r>
            <a:r>
              <a:rPr kumimoji="0" lang="en-US" sz="1800" b="1" i="0" u="none" strike="noStrike" kern="0" cap="none" spc="0" normalizeH="0" baseline="0" noProof="0" dirty="0" err="1" smtClean="0">
                <a:ln>
                  <a:noFill/>
                </a:ln>
                <a:solidFill>
                  <a:schemeClr val="tx1"/>
                </a:solidFill>
                <a:effectLst/>
                <a:uLnTx/>
                <a:uFillTx/>
                <a:latin typeface="+mn-lt"/>
                <a:ea typeface="+mn-ea"/>
                <a:cs typeface="+mn-cs"/>
              </a:rPr>
              <a:t>rel_min</a:t>
            </a:r>
            <a:r>
              <a:rPr kumimoji="0" lang="en-US" sz="1800" b="1" i="0" u="none" strike="noStrike" kern="0" cap="none" spc="0" normalizeH="0" baseline="0" noProof="0" dirty="0" smtClean="0">
                <a:ln>
                  <a:noFill/>
                </a:ln>
                <a:solidFill>
                  <a:schemeClr val="tx1"/>
                </a:solidFill>
                <a:effectLst/>
                <a:uLnTx/>
                <a:uFillTx/>
                <a:latin typeface="+mn-lt"/>
                <a:ea typeface="+mn-ea"/>
                <a:cs typeface="+mn-cs"/>
              </a:rPr>
              <a:t> and </a:t>
            </a:r>
            <a:r>
              <a:rPr kumimoji="0" lang="en-US" sz="1800" b="1" i="0" u="none" strike="noStrike" kern="0" cap="none" spc="0" normalizeH="0" baseline="0" noProof="0" dirty="0" err="1" smtClean="0">
                <a:ln>
                  <a:noFill/>
                </a:ln>
                <a:solidFill>
                  <a:schemeClr val="tx1"/>
                </a:solidFill>
                <a:effectLst/>
                <a:uLnTx/>
                <a:uFillTx/>
                <a:latin typeface="+mn-lt"/>
                <a:ea typeface="+mn-ea"/>
                <a:cs typeface="+mn-cs"/>
              </a:rPr>
              <a:t>rel_max</a:t>
            </a:r>
            <a:r>
              <a:rPr kumimoji="0" lang="en-US" sz="1800" b="1"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sz="1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1800" b="1" i="0" u="none" strike="noStrike" kern="0" cap="none" spc="0" normalizeH="0" baseline="0" noProof="0" dirty="0" smtClean="0">
                <a:ln>
                  <a:noFill/>
                </a:ln>
                <a:solidFill>
                  <a:schemeClr val="tx1"/>
                </a:solidFill>
                <a:effectLst/>
                <a:uLnTx/>
                <a:uFillTx/>
                <a:latin typeface="+mn-lt"/>
                <a:ea typeface="+mn-ea"/>
                <a:cs typeface="+mn-cs"/>
              </a:rPr>
              <a:t>For this example, Trick randomly generates the run data through an interface to the GNU Scientific Library (</a:t>
            </a:r>
            <a:r>
              <a:rPr kumimoji="0" lang="en-US" sz="1600" b="1" i="0" u="none" strike="noStrike" kern="0" cap="none" spc="0" normalizeH="0" baseline="0" noProof="0" dirty="0" err="1" smtClean="0">
                <a:ln>
                  <a:noFill/>
                </a:ln>
                <a:solidFill>
                  <a:schemeClr val="tx1"/>
                </a:solidFill>
                <a:effectLst/>
                <a:uLnTx/>
                <a:uFillTx/>
                <a:latin typeface="Courier New" pitchFamily="49" charset="0"/>
                <a:ea typeface="+mn-ea"/>
                <a:cs typeface="+mn-cs"/>
              </a:rPr>
              <a:t>trick_gsl_rand.c</a:t>
            </a:r>
            <a:r>
              <a:rPr kumimoji="0" lang="en-US" sz="1800" b="1" i="0" u="none" strike="noStrike" kern="0" cap="none" spc="0" normalizeH="0" baseline="0" noProof="0" dirty="0" smtClean="0">
                <a:ln>
                  <a:noFill/>
                </a:ln>
                <a:solidFill>
                  <a:schemeClr val="tx1"/>
                </a:solidFill>
                <a:effectLst/>
                <a:uLnTx/>
                <a:uFillTx/>
                <a:latin typeface="+mn-lt"/>
                <a:ea typeface="+mn-ea"/>
                <a:cs typeface="+mn-cs"/>
              </a:rPr>
              <a:t>)</a:t>
            </a: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p>
        </p:txBody>
      </p:sp>
    </p:spTree>
  </p:cSld>
  <p:clrMapOvr>
    <a:masterClrMapping/>
  </p:clrMapOvr>
  <p:transition spd="slow"/>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Date Placeholder 3"/>
          <p:cNvSpPr>
            <a:spLocks noGrp="1"/>
          </p:cNvSpPr>
          <p:nvPr>
            <p:ph type="dt" sz="quarter" idx="10"/>
          </p:nvPr>
        </p:nvSpPr>
        <p:spPr>
          <a:noFill/>
        </p:spPr>
        <p:txBody>
          <a:bodyPr/>
          <a:lstStyle/>
          <a:p>
            <a:fld id="{3754A490-CCBB-4E96-AD29-17EEDB2BAB41}" type="datetime1">
              <a:rPr lang="en-US"/>
              <a:pPr/>
              <a:t>10/31/2011</a:t>
            </a:fld>
            <a:endParaRPr lang="en-US"/>
          </a:p>
        </p:txBody>
      </p:sp>
      <p:sp>
        <p:nvSpPr>
          <p:cNvPr id="129027" name="Footer Placeholder 4"/>
          <p:cNvSpPr>
            <a:spLocks noGrp="1"/>
          </p:cNvSpPr>
          <p:nvPr>
            <p:ph type="ftr" sz="quarter" idx="11"/>
          </p:nvPr>
        </p:nvSpPr>
        <p:spPr>
          <a:noFill/>
        </p:spPr>
        <p:txBody>
          <a:bodyPr/>
          <a:lstStyle/>
          <a:p>
            <a:r>
              <a:rPr lang="en-US" smtClean="0"/>
              <a:t>Trick Advanced Training</a:t>
            </a:r>
          </a:p>
        </p:txBody>
      </p:sp>
      <p:sp>
        <p:nvSpPr>
          <p:cNvPr id="129028" name="Slide Number Placeholder 5"/>
          <p:cNvSpPr>
            <a:spLocks noGrp="1"/>
          </p:cNvSpPr>
          <p:nvPr>
            <p:ph type="sldNum" sz="quarter" idx="12"/>
          </p:nvPr>
        </p:nvSpPr>
        <p:spPr>
          <a:noFill/>
        </p:spPr>
        <p:txBody>
          <a:bodyPr/>
          <a:lstStyle/>
          <a:p>
            <a:fld id="{45D2F14D-7514-43C9-8FD7-E382B3F91010}" type="slidenum">
              <a:rPr lang="en-US" smtClean="0"/>
              <a:pPr/>
              <a:t>124</a:t>
            </a:fld>
            <a:endParaRPr lang="en-US" smtClean="0"/>
          </a:p>
        </p:txBody>
      </p:sp>
      <p:sp>
        <p:nvSpPr>
          <p:cNvPr id="129029" name="Rectangle 2"/>
          <p:cNvSpPr>
            <a:spLocks noGrp="1" noChangeArrowheads="1"/>
          </p:cNvSpPr>
          <p:nvPr>
            <p:ph type="title"/>
          </p:nvPr>
        </p:nvSpPr>
        <p:spPr/>
        <p:txBody>
          <a:bodyPr/>
          <a:lstStyle/>
          <a:p>
            <a:pPr eaLnBrk="1" hangingPunct="1"/>
            <a:r>
              <a:rPr lang="en-US" sz="2000" dirty="0" smtClean="0"/>
              <a:t>Monte Carlo Execution</a:t>
            </a:r>
            <a:endParaRPr lang="en-US" sz="2000" dirty="0" smtClean="0"/>
          </a:p>
        </p:txBody>
      </p:sp>
      <p:sp>
        <p:nvSpPr>
          <p:cNvPr id="25" name="Rectangle 2"/>
          <p:cNvSpPr txBox="1">
            <a:spLocks noChangeArrowheads="1"/>
          </p:cNvSpPr>
          <p:nvPr/>
        </p:nvSpPr>
        <p:spPr bwMode="auto">
          <a:xfrm>
            <a:off x="457200" y="1143000"/>
            <a:ext cx="8229600" cy="4319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To execute either of these examples, two variables must be set in the input file:</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Courier New" pitchFamily="49" charset="0"/>
              </a:rPr>
              <a:t>trick.mc_set_enabled(1)</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Courier New" pitchFamily="49" charset="0"/>
              </a:rPr>
              <a:t>trick.mc_set_num_runs(50)</a:t>
            </a:r>
          </a:p>
          <a:p>
            <a:pPr marL="742950" marR="0" lvl="1" indent="-285750" algn="l" defTabSz="914400" rtl="0" eaLnBrk="1" fontAlgn="base" latinLnBrk="0" hangingPunct="1">
              <a:lnSpc>
                <a:spcPct val="90000"/>
              </a:lnSpc>
              <a:spcBef>
                <a:spcPct val="20000"/>
              </a:spcBef>
              <a:spcAft>
                <a:spcPct val="0"/>
              </a:spcAft>
              <a:buClrTx/>
              <a:buSzTx/>
              <a:buFontTx/>
              <a:buNone/>
              <a:tabLst/>
              <a:defRPr/>
            </a:pPr>
            <a:endParaRPr kumimoji="0" lang="en-US" sz="1400" b="0" i="0" u="none" strike="noStrike" kern="0" cap="none" spc="0" normalizeH="0" baseline="0" noProof="0" smtClean="0">
              <a:ln>
                <a:noFill/>
              </a:ln>
              <a:solidFill>
                <a:schemeClr val="tx1"/>
              </a:solidFill>
              <a:effectLst/>
              <a:uLnTx/>
              <a:uFillTx/>
              <a:latin typeface="Courier New" pitchFamily="49" charset="0"/>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CP the simulation</a:t>
            </a:r>
          </a:p>
          <a:p>
            <a:pPr marL="742950" marR="0" lvl="1" indent="-285750" algn="l" defTabSz="914400" rtl="0" eaLnBrk="1" fontAlgn="base" latinLnBrk="0" hangingPunct="1">
              <a:lnSpc>
                <a:spcPct val="90000"/>
              </a:lnSpc>
              <a:spcBef>
                <a:spcPct val="20000"/>
              </a:spcBef>
              <a:spcAft>
                <a:spcPct val="0"/>
              </a:spcAft>
              <a:buClrTx/>
              <a:buSzTx/>
              <a:buFontTx/>
              <a:buNone/>
              <a:tabLst/>
              <a:defRPr/>
            </a:pPr>
            <a:r>
              <a:rPr kumimoji="0" lang="en-US" sz="1800" b="0" i="0" u="none" strike="noStrike" kern="0" cap="none" spc="0" normalizeH="0" baseline="0" noProof="0" smtClean="0">
                <a:ln>
                  <a:noFill/>
                </a:ln>
                <a:solidFill>
                  <a:schemeClr val="tx1"/>
                </a:solidFill>
                <a:effectLst/>
                <a:uLnTx/>
                <a:uFillTx/>
                <a:latin typeface="Courier New" pitchFamily="49" charset="0"/>
                <a:cs typeface="Courier New" pitchFamily="49" charset="0"/>
              </a:rPr>
              <a:t>% CP</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sz="20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Run the sim for the first example:  </a:t>
            </a:r>
          </a:p>
          <a:p>
            <a:pPr marL="742950" marR="0" lvl="1" indent="-285750" algn="l" defTabSz="914400" rtl="0" eaLnBrk="1" fontAlgn="base" latinLnBrk="0" hangingPunct="1">
              <a:lnSpc>
                <a:spcPct val="90000"/>
              </a:lnSpc>
              <a:spcBef>
                <a:spcPct val="20000"/>
              </a:spcBef>
              <a:spcAft>
                <a:spcPct val="0"/>
              </a:spcAft>
              <a:buClrTx/>
              <a:buSzTx/>
              <a:buFontTx/>
              <a:buNone/>
              <a:tabLst/>
              <a:defRPr/>
            </a:pPr>
            <a:r>
              <a:rPr kumimoji="0" lang="en-US" sz="1800" b="0" i="0" u="none" strike="noStrike" kern="0" cap="none" spc="0" normalizeH="0" baseline="0" noProof="0" smtClean="0">
                <a:ln>
                  <a:noFill/>
                </a:ln>
                <a:solidFill>
                  <a:schemeClr val="tx1"/>
                </a:solidFill>
                <a:effectLst/>
                <a:uLnTx/>
                <a:uFillTx/>
                <a:latin typeface="Courier New" pitchFamily="49" charset="0"/>
              </a:rPr>
              <a:t>% S_main_* RUN_monte.inline/input.py</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sz="20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1" i="0" u="none" strike="noStrike" kern="0" cap="none" spc="0" normalizeH="0" baseline="0" noProof="0" smtClean="0">
                <a:ln>
                  <a:noFill/>
                </a:ln>
                <a:solidFill>
                  <a:schemeClr val="tx1"/>
                </a:solidFill>
                <a:effectLst/>
                <a:uLnTx/>
                <a:uFillTx/>
                <a:latin typeface="+mj-lt"/>
                <a:ea typeface="+mn-ea"/>
                <a:cs typeface="+mn-cs"/>
              </a:rPr>
              <a:t>Notice the new</a:t>
            </a:r>
            <a:r>
              <a:rPr kumimoji="0" lang="en-US" sz="2000" b="0" i="0" u="none" strike="noStrike" kern="0" cap="none" spc="0" normalizeH="0" baseline="0" noProof="0" smtClean="0">
                <a:ln>
                  <a:noFill/>
                </a:ln>
                <a:solidFill>
                  <a:schemeClr val="tx1"/>
                </a:solidFill>
                <a:effectLst/>
                <a:uLnTx/>
                <a:uFillTx/>
                <a:latin typeface="+mj-lt"/>
                <a:ea typeface="+mn-ea"/>
                <a:cs typeface="+mn-cs"/>
              </a:rPr>
              <a:t> </a:t>
            </a:r>
            <a:r>
              <a:rPr kumimoji="0" lang="en-US" sz="2000" b="1" i="0" u="none" strike="noStrike" kern="0" cap="none" spc="0" normalizeH="0" baseline="0" noProof="0" smtClean="0">
                <a:ln>
                  <a:noFill/>
                </a:ln>
                <a:solidFill>
                  <a:srgbClr val="FF0000"/>
                </a:solidFill>
                <a:effectLst/>
                <a:uLnTx/>
                <a:uFillTx/>
                <a:latin typeface="Courier New" pitchFamily="49" charset="0"/>
                <a:ea typeface="+mn-ea"/>
                <a:cs typeface="Courier New" pitchFamily="49" charset="0"/>
              </a:rPr>
              <a:t>RUN_MONTE_monte.inline</a:t>
            </a:r>
            <a:r>
              <a:rPr kumimoji="0" lang="en-US" sz="2000" b="0" i="0" u="none" strike="noStrike" kern="0" cap="none" spc="0" normalizeH="0" baseline="0" noProof="0" smtClean="0">
                <a:ln>
                  <a:noFill/>
                </a:ln>
                <a:solidFill>
                  <a:schemeClr val="tx1"/>
                </a:solidFill>
                <a:effectLst/>
                <a:uLnTx/>
                <a:uFillTx/>
                <a:latin typeface="+mj-lt"/>
                <a:ea typeface="+mn-ea"/>
                <a:cs typeface="+mn-cs"/>
              </a:rPr>
              <a:t> </a:t>
            </a:r>
            <a:r>
              <a:rPr kumimoji="0" lang="en-US" sz="2000" b="1" i="0" u="none" strike="noStrike" kern="0" cap="none" spc="0" normalizeH="0" baseline="0" noProof="0" smtClean="0">
                <a:ln>
                  <a:noFill/>
                </a:ln>
                <a:solidFill>
                  <a:schemeClr val="tx1"/>
                </a:solidFill>
                <a:effectLst/>
                <a:uLnTx/>
                <a:uFillTx/>
                <a:latin typeface="+mj-lt"/>
                <a:ea typeface="+mn-ea"/>
                <a:cs typeface="+mn-cs"/>
              </a:rPr>
              <a:t>directory</a:t>
            </a:r>
            <a:r>
              <a:rPr kumimoji="0" lang="en-US" sz="2000" b="0" i="0" u="none" strike="noStrike" kern="0" cap="none" spc="0" normalizeH="0" baseline="0" noProof="0" smtClean="0">
                <a:ln>
                  <a:noFill/>
                </a:ln>
                <a:solidFill>
                  <a:schemeClr val="tx1"/>
                </a:solidFill>
                <a:effectLst/>
                <a:uLnTx/>
                <a:uFillTx/>
                <a:latin typeface="+mj-lt"/>
                <a:ea typeface="+mn-ea"/>
                <a:cs typeface="+mn-cs"/>
              </a:rPr>
              <a:t> </a:t>
            </a:r>
            <a:r>
              <a:rPr kumimoji="0" lang="en-US" sz="2000" b="1" i="0" u="none" strike="noStrike" kern="0" cap="none" spc="0" normalizeH="0" baseline="0" noProof="0" smtClean="0">
                <a:ln>
                  <a:noFill/>
                </a:ln>
                <a:solidFill>
                  <a:schemeClr val="tx1"/>
                </a:solidFill>
                <a:effectLst/>
                <a:uLnTx/>
                <a:uFillTx/>
                <a:latin typeface="+mj-lt"/>
                <a:ea typeface="+mn-ea"/>
                <a:cs typeface="+mn-cs"/>
              </a:rPr>
              <a:t>which contains the output data (can visualize multiple curves through trick_dp)</a:t>
            </a:r>
            <a:endParaRPr kumimoji="0" lang="en-US" sz="1800" b="1" i="0" u="none" strike="noStrike" kern="0" cap="none" spc="0" normalizeH="0" baseline="0" noProof="0" dirty="0" smtClean="0">
              <a:ln>
                <a:noFill/>
              </a:ln>
              <a:solidFill>
                <a:schemeClr val="tx1"/>
              </a:solidFill>
              <a:effectLst/>
              <a:uLnTx/>
              <a:uFillTx/>
              <a:latin typeface="+mj-lt"/>
              <a:ea typeface="+mn-ea"/>
              <a:cs typeface="+mn-cs"/>
            </a:endParaRPr>
          </a:p>
        </p:txBody>
      </p:sp>
    </p:spTree>
  </p:cSld>
  <p:clrMapOvr>
    <a:masterClrMapping/>
  </p:clrMapOvr>
  <p:transition spd="slow"/>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Date Placeholder 3"/>
          <p:cNvSpPr>
            <a:spLocks noGrp="1"/>
          </p:cNvSpPr>
          <p:nvPr>
            <p:ph type="dt" sz="quarter" idx="10"/>
          </p:nvPr>
        </p:nvSpPr>
        <p:spPr>
          <a:noFill/>
        </p:spPr>
        <p:txBody>
          <a:bodyPr/>
          <a:lstStyle/>
          <a:p>
            <a:fld id="{17B4B109-3EF8-432C-A957-7A4CA6B11BED}" type="datetime1">
              <a:rPr lang="en-US"/>
              <a:pPr/>
              <a:t>10/31/2011</a:t>
            </a:fld>
            <a:endParaRPr lang="en-US"/>
          </a:p>
        </p:txBody>
      </p:sp>
      <p:sp>
        <p:nvSpPr>
          <p:cNvPr id="130051" name="Footer Placeholder 4"/>
          <p:cNvSpPr>
            <a:spLocks noGrp="1"/>
          </p:cNvSpPr>
          <p:nvPr>
            <p:ph type="ftr" sz="quarter" idx="11"/>
          </p:nvPr>
        </p:nvSpPr>
        <p:spPr>
          <a:noFill/>
        </p:spPr>
        <p:txBody>
          <a:bodyPr/>
          <a:lstStyle/>
          <a:p>
            <a:r>
              <a:rPr lang="en-US" smtClean="0"/>
              <a:t>Trick Advanced Training</a:t>
            </a:r>
          </a:p>
        </p:txBody>
      </p:sp>
      <p:sp>
        <p:nvSpPr>
          <p:cNvPr id="130052" name="Slide Number Placeholder 5"/>
          <p:cNvSpPr>
            <a:spLocks noGrp="1"/>
          </p:cNvSpPr>
          <p:nvPr>
            <p:ph type="sldNum" sz="quarter" idx="12"/>
          </p:nvPr>
        </p:nvSpPr>
        <p:spPr>
          <a:noFill/>
        </p:spPr>
        <p:txBody>
          <a:bodyPr/>
          <a:lstStyle/>
          <a:p>
            <a:fld id="{A2748064-A74A-4652-8D2D-D2B56B7BB60C}" type="slidenum">
              <a:rPr lang="en-US" smtClean="0"/>
              <a:pPr/>
              <a:t>125</a:t>
            </a:fld>
            <a:endParaRPr lang="en-US" smtClean="0"/>
          </a:p>
        </p:txBody>
      </p:sp>
      <p:sp>
        <p:nvSpPr>
          <p:cNvPr id="130053" name="Rectangle 2"/>
          <p:cNvSpPr>
            <a:spLocks noGrp="1" noChangeArrowheads="1"/>
          </p:cNvSpPr>
          <p:nvPr>
            <p:ph type="title"/>
          </p:nvPr>
        </p:nvSpPr>
        <p:spPr/>
        <p:txBody>
          <a:bodyPr/>
          <a:lstStyle/>
          <a:p>
            <a:pPr eaLnBrk="1" hangingPunct="1"/>
            <a:r>
              <a:rPr lang="en-US" sz="2000" dirty="0" smtClean="0"/>
              <a:t>Monte Carlo Execution</a:t>
            </a:r>
            <a:endParaRPr lang="en-US" sz="2000" dirty="0" smtClean="0"/>
          </a:p>
        </p:txBody>
      </p:sp>
      <p:sp>
        <p:nvSpPr>
          <p:cNvPr id="10" name="Rectangle 2"/>
          <p:cNvSpPr txBox="1">
            <a:spLocks noChangeArrowheads="1"/>
          </p:cNvSpPr>
          <p:nvPr/>
        </p:nvSpPr>
        <p:spPr bwMode="auto">
          <a:xfrm>
            <a:off x="457200" y="1143000"/>
            <a:ext cx="8229600" cy="26108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Now run the sim for the second example:  </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smtClean="0">
                <a:ln>
                  <a:noFill/>
                </a:ln>
                <a:solidFill>
                  <a:schemeClr val="tx1"/>
                </a:solidFill>
                <a:effectLst/>
                <a:uLnTx/>
                <a:uFillTx/>
                <a:latin typeface="Courier New" pitchFamily="49" charset="0"/>
              </a:rPr>
              <a:t>% S_main_* RUN_monte.gauss/input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en-US" sz="2000" b="0" i="0" u="none" strike="noStrike" kern="0" cap="none" spc="0" normalizeH="0" baseline="0" noProof="0" smtClean="0">
              <a:ln>
                <a:noFill/>
              </a:ln>
              <a:solidFill>
                <a:schemeClr val="tx1"/>
              </a:solidFill>
              <a:effectLst/>
              <a:uLnTx/>
              <a:uFillTx/>
              <a:latin typeface="Courier New" pitchFamily="49"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Notice the new</a:t>
            </a:r>
            <a:r>
              <a:rPr kumimoji="0" lang="en-US" sz="2000" b="0" i="0" u="none" strike="noStrike" kern="0" cap="none" spc="0" normalizeH="0" baseline="0" noProof="0" smtClean="0">
                <a:ln>
                  <a:noFill/>
                </a:ln>
                <a:solidFill>
                  <a:schemeClr val="tx1"/>
                </a:solidFill>
                <a:effectLst/>
                <a:uLnTx/>
                <a:uFillTx/>
                <a:latin typeface="+mn-lt"/>
                <a:ea typeface="+mn-ea"/>
                <a:cs typeface="+mn-cs"/>
              </a:rPr>
              <a:t> </a:t>
            </a:r>
            <a:r>
              <a:rPr kumimoji="0" lang="en-US" sz="2000" b="1" i="0" u="none" strike="noStrike" kern="0" cap="none" spc="0" normalizeH="0" baseline="0" noProof="0" smtClean="0">
                <a:ln>
                  <a:noFill/>
                </a:ln>
                <a:solidFill>
                  <a:srgbClr val="FF0000"/>
                </a:solidFill>
                <a:effectLst/>
                <a:uLnTx/>
                <a:uFillTx/>
                <a:latin typeface="Courier New" pitchFamily="49" charset="0"/>
                <a:ea typeface="+mn-ea"/>
                <a:cs typeface="+mn-cs"/>
              </a:rPr>
              <a:t>RUN_MONTE_monte.gauss</a:t>
            </a:r>
            <a:r>
              <a:rPr kumimoji="0" lang="en-US" sz="2000" b="0" i="0" u="none" strike="noStrike" kern="0" cap="none" spc="0" normalizeH="0" baseline="0" noProof="0" smtClean="0">
                <a:ln>
                  <a:noFill/>
                </a:ln>
                <a:solidFill>
                  <a:schemeClr val="tx1"/>
                </a:solidFill>
                <a:effectLst/>
                <a:uLnTx/>
                <a:uFillTx/>
                <a:latin typeface="+mn-lt"/>
                <a:ea typeface="+mn-ea"/>
                <a:cs typeface="+mn-cs"/>
              </a:rPr>
              <a:t> </a:t>
            </a:r>
            <a:r>
              <a:rPr kumimoji="0" lang="en-US" sz="2000" b="1" i="0" u="none" strike="noStrike" kern="0" cap="none" spc="0" normalizeH="0" baseline="0" noProof="0" smtClean="0">
                <a:ln>
                  <a:noFill/>
                </a:ln>
                <a:solidFill>
                  <a:schemeClr val="tx1"/>
                </a:solidFill>
                <a:effectLst/>
                <a:uLnTx/>
                <a:uFillTx/>
                <a:latin typeface="+mn-lt"/>
                <a:ea typeface="+mn-ea"/>
                <a:cs typeface="+mn-cs"/>
              </a:rPr>
              <a:t>directory which contains the output data (again, multiple curves can then be visualized through trick_dp)</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slow"/>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Date Placeholder 3"/>
          <p:cNvSpPr>
            <a:spLocks noGrp="1"/>
          </p:cNvSpPr>
          <p:nvPr>
            <p:ph type="dt" sz="quarter" idx="10"/>
          </p:nvPr>
        </p:nvSpPr>
        <p:spPr>
          <a:noFill/>
        </p:spPr>
        <p:txBody>
          <a:bodyPr/>
          <a:lstStyle/>
          <a:p>
            <a:fld id="{CA39BCE9-C91E-42F7-9317-6C7A71DE6851}" type="datetime1">
              <a:rPr lang="en-US"/>
              <a:pPr/>
              <a:t>10/31/2011</a:t>
            </a:fld>
            <a:endParaRPr lang="en-US"/>
          </a:p>
        </p:txBody>
      </p:sp>
      <p:sp>
        <p:nvSpPr>
          <p:cNvPr id="132099" name="Footer Placeholder 4"/>
          <p:cNvSpPr>
            <a:spLocks noGrp="1"/>
          </p:cNvSpPr>
          <p:nvPr>
            <p:ph type="ftr" sz="quarter" idx="11"/>
          </p:nvPr>
        </p:nvSpPr>
        <p:spPr>
          <a:noFill/>
        </p:spPr>
        <p:txBody>
          <a:bodyPr/>
          <a:lstStyle/>
          <a:p>
            <a:r>
              <a:rPr lang="en-US" smtClean="0"/>
              <a:t>Trick Advanced Training</a:t>
            </a:r>
          </a:p>
        </p:txBody>
      </p:sp>
      <p:sp>
        <p:nvSpPr>
          <p:cNvPr id="132100" name="Slide Number Placeholder 5"/>
          <p:cNvSpPr>
            <a:spLocks noGrp="1"/>
          </p:cNvSpPr>
          <p:nvPr>
            <p:ph type="sldNum" sz="quarter" idx="12"/>
          </p:nvPr>
        </p:nvSpPr>
        <p:spPr>
          <a:noFill/>
        </p:spPr>
        <p:txBody>
          <a:bodyPr/>
          <a:lstStyle/>
          <a:p>
            <a:fld id="{ECE517B3-AD77-42D8-AC38-28CD0D6A1CE1}" type="slidenum">
              <a:rPr lang="en-US" smtClean="0"/>
              <a:pPr/>
              <a:t>126</a:t>
            </a:fld>
            <a:endParaRPr lang="en-US" smtClean="0"/>
          </a:p>
        </p:txBody>
      </p:sp>
      <p:sp>
        <p:nvSpPr>
          <p:cNvPr id="132101" name="Rectangle 2"/>
          <p:cNvSpPr>
            <a:spLocks noGrp="1" noChangeArrowheads="1"/>
          </p:cNvSpPr>
          <p:nvPr>
            <p:ph type="title"/>
          </p:nvPr>
        </p:nvSpPr>
        <p:spPr/>
        <p:txBody>
          <a:bodyPr/>
          <a:lstStyle/>
          <a:p>
            <a:pPr eaLnBrk="1" hangingPunct="1"/>
            <a:r>
              <a:rPr lang="en-US" sz="2000" dirty="0" smtClean="0"/>
              <a:t>Monte Carlo Slaves</a:t>
            </a:r>
            <a:endParaRPr lang="en-US" sz="2000" dirty="0" smtClean="0"/>
          </a:p>
        </p:txBody>
      </p:sp>
      <p:sp>
        <p:nvSpPr>
          <p:cNvPr id="56" name="Rectangle 3"/>
          <p:cNvSpPr txBox="1">
            <a:spLocks noChangeArrowheads="1"/>
          </p:cNvSpPr>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Previous examples used only a single worker</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Trick’s Monte Carlo capability optimized for multiple workers</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57" name="Text Box 6"/>
          <p:cNvSpPr txBox="1">
            <a:spLocks noChangeArrowheads="1"/>
          </p:cNvSpPr>
          <p:nvPr/>
        </p:nvSpPr>
        <p:spPr bwMode="auto">
          <a:xfrm>
            <a:off x="3619500" y="3802063"/>
            <a:ext cx="1590675" cy="376237"/>
          </a:xfrm>
          <a:prstGeom prst="rect">
            <a:avLst/>
          </a:prstGeom>
          <a:noFill/>
          <a:ln w="9525">
            <a:solidFill>
              <a:schemeClr val="tx1"/>
            </a:solidFill>
            <a:miter lim="800000"/>
            <a:headEnd/>
            <a:tailEnd/>
          </a:ln>
        </p:spPr>
        <p:txBody>
          <a:bodyPr wrap="none">
            <a:spAutoFit/>
          </a:bodyPr>
          <a:lstStyle/>
          <a:p>
            <a:r>
              <a:rPr lang="en-US"/>
              <a:t>Monte Master</a:t>
            </a:r>
          </a:p>
        </p:txBody>
      </p:sp>
      <p:sp>
        <p:nvSpPr>
          <p:cNvPr id="58" name="Text Box 7"/>
          <p:cNvSpPr txBox="1">
            <a:spLocks noChangeArrowheads="1"/>
          </p:cNvSpPr>
          <p:nvPr/>
        </p:nvSpPr>
        <p:spPr bwMode="auto">
          <a:xfrm>
            <a:off x="2786063" y="4949825"/>
            <a:ext cx="1463675" cy="376238"/>
          </a:xfrm>
          <a:prstGeom prst="rect">
            <a:avLst/>
          </a:prstGeom>
          <a:noFill/>
          <a:ln w="9525">
            <a:solidFill>
              <a:schemeClr val="tx1"/>
            </a:solidFill>
            <a:miter lim="800000"/>
            <a:headEnd/>
            <a:tailEnd/>
          </a:ln>
        </p:spPr>
        <p:txBody>
          <a:bodyPr wrap="none">
            <a:spAutoFit/>
          </a:bodyPr>
          <a:lstStyle/>
          <a:p>
            <a:r>
              <a:rPr lang="en-US"/>
              <a:t>Monte Slave</a:t>
            </a:r>
          </a:p>
        </p:txBody>
      </p:sp>
      <p:sp>
        <p:nvSpPr>
          <p:cNvPr id="59" name="Text Box 11"/>
          <p:cNvSpPr txBox="1">
            <a:spLocks noChangeArrowheads="1"/>
          </p:cNvSpPr>
          <p:nvPr/>
        </p:nvSpPr>
        <p:spPr bwMode="auto">
          <a:xfrm>
            <a:off x="4713288" y="4949825"/>
            <a:ext cx="1463675" cy="376238"/>
          </a:xfrm>
          <a:prstGeom prst="rect">
            <a:avLst/>
          </a:prstGeom>
          <a:noFill/>
          <a:ln w="9525">
            <a:solidFill>
              <a:schemeClr val="tx1"/>
            </a:solidFill>
            <a:miter lim="800000"/>
            <a:headEnd/>
            <a:tailEnd/>
          </a:ln>
        </p:spPr>
        <p:txBody>
          <a:bodyPr wrap="none">
            <a:spAutoFit/>
          </a:bodyPr>
          <a:lstStyle/>
          <a:p>
            <a:r>
              <a:rPr lang="en-US"/>
              <a:t>Monte Slave</a:t>
            </a:r>
          </a:p>
        </p:txBody>
      </p:sp>
      <p:sp>
        <p:nvSpPr>
          <p:cNvPr id="60" name="Text Box 12"/>
          <p:cNvSpPr txBox="1">
            <a:spLocks noChangeArrowheads="1"/>
          </p:cNvSpPr>
          <p:nvPr/>
        </p:nvSpPr>
        <p:spPr bwMode="auto">
          <a:xfrm>
            <a:off x="5729288" y="3302000"/>
            <a:ext cx="1463675" cy="376238"/>
          </a:xfrm>
          <a:prstGeom prst="rect">
            <a:avLst/>
          </a:prstGeom>
          <a:noFill/>
          <a:ln w="9525">
            <a:solidFill>
              <a:schemeClr val="tx1"/>
            </a:solidFill>
            <a:miter lim="800000"/>
            <a:headEnd/>
            <a:tailEnd/>
          </a:ln>
        </p:spPr>
        <p:txBody>
          <a:bodyPr wrap="none">
            <a:spAutoFit/>
          </a:bodyPr>
          <a:lstStyle/>
          <a:p>
            <a:r>
              <a:rPr lang="en-US"/>
              <a:t>Monte Slave</a:t>
            </a:r>
          </a:p>
        </p:txBody>
      </p:sp>
      <p:sp>
        <p:nvSpPr>
          <p:cNvPr id="61" name="Text Box 13"/>
          <p:cNvSpPr txBox="1">
            <a:spLocks noChangeArrowheads="1"/>
          </p:cNvSpPr>
          <p:nvPr/>
        </p:nvSpPr>
        <p:spPr bwMode="auto">
          <a:xfrm>
            <a:off x="4713288" y="2613025"/>
            <a:ext cx="1463675" cy="376238"/>
          </a:xfrm>
          <a:prstGeom prst="rect">
            <a:avLst/>
          </a:prstGeom>
          <a:noFill/>
          <a:ln w="9525">
            <a:solidFill>
              <a:schemeClr val="tx1"/>
            </a:solidFill>
            <a:miter lim="800000"/>
            <a:headEnd/>
            <a:tailEnd/>
          </a:ln>
        </p:spPr>
        <p:txBody>
          <a:bodyPr wrap="none">
            <a:spAutoFit/>
          </a:bodyPr>
          <a:lstStyle/>
          <a:p>
            <a:r>
              <a:rPr lang="en-US"/>
              <a:t>Monte Slave</a:t>
            </a:r>
          </a:p>
        </p:txBody>
      </p:sp>
      <p:sp>
        <p:nvSpPr>
          <p:cNvPr id="62" name="Text Box 14"/>
          <p:cNvSpPr txBox="1">
            <a:spLocks noChangeArrowheads="1"/>
          </p:cNvSpPr>
          <p:nvPr/>
        </p:nvSpPr>
        <p:spPr bwMode="auto">
          <a:xfrm>
            <a:off x="2786063" y="2613025"/>
            <a:ext cx="1463675" cy="376238"/>
          </a:xfrm>
          <a:prstGeom prst="rect">
            <a:avLst/>
          </a:prstGeom>
          <a:noFill/>
          <a:ln w="9525">
            <a:solidFill>
              <a:schemeClr val="tx1"/>
            </a:solidFill>
            <a:miter lim="800000"/>
            <a:headEnd/>
            <a:tailEnd/>
          </a:ln>
        </p:spPr>
        <p:txBody>
          <a:bodyPr wrap="none">
            <a:spAutoFit/>
          </a:bodyPr>
          <a:lstStyle/>
          <a:p>
            <a:r>
              <a:rPr lang="en-US"/>
              <a:t>Monte Slave</a:t>
            </a:r>
          </a:p>
        </p:txBody>
      </p:sp>
      <p:sp>
        <p:nvSpPr>
          <p:cNvPr id="63" name="Text Box 15"/>
          <p:cNvSpPr txBox="1">
            <a:spLocks noChangeArrowheads="1"/>
          </p:cNvSpPr>
          <p:nvPr/>
        </p:nvSpPr>
        <p:spPr bwMode="auto">
          <a:xfrm>
            <a:off x="1474788" y="3302000"/>
            <a:ext cx="1463675" cy="376238"/>
          </a:xfrm>
          <a:prstGeom prst="rect">
            <a:avLst/>
          </a:prstGeom>
          <a:noFill/>
          <a:ln w="9525">
            <a:solidFill>
              <a:schemeClr val="tx1"/>
            </a:solidFill>
            <a:miter lim="800000"/>
            <a:headEnd/>
            <a:tailEnd/>
          </a:ln>
        </p:spPr>
        <p:txBody>
          <a:bodyPr wrap="none">
            <a:spAutoFit/>
          </a:bodyPr>
          <a:lstStyle/>
          <a:p>
            <a:r>
              <a:rPr lang="en-US"/>
              <a:t>Monte Slave</a:t>
            </a:r>
          </a:p>
        </p:txBody>
      </p:sp>
      <p:sp>
        <p:nvSpPr>
          <p:cNvPr id="64" name="Text Box 16"/>
          <p:cNvSpPr txBox="1">
            <a:spLocks noChangeArrowheads="1"/>
          </p:cNvSpPr>
          <p:nvPr/>
        </p:nvSpPr>
        <p:spPr bwMode="auto">
          <a:xfrm>
            <a:off x="1474788" y="4121150"/>
            <a:ext cx="1463675" cy="376238"/>
          </a:xfrm>
          <a:prstGeom prst="rect">
            <a:avLst/>
          </a:prstGeom>
          <a:noFill/>
          <a:ln w="9525">
            <a:solidFill>
              <a:schemeClr val="tx1"/>
            </a:solidFill>
            <a:miter lim="800000"/>
            <a:headEnd/>
            <a:tailEnd/>
          </a:ln>
        </p:spPr>
        <p:txBody>
          <a:bodyPr wrap="none">
            <a:spAutoFit/>
          </a:bodyPr>
          <a:lstStyle/>
          <a:p>
            <a:r>
              <a:rPr lang="en-US"/>
              <a:t>Monte Slave</a:t>
            </a:r>
          </a:p>
        </p:txBody>
      </p:sp>
      <p:sp>
        <p:nvSpPr>
          <p:cNvPr id="65" name="Text Box 17"/>
          <p:cNvSpPr txBox="1">
            <a:spLocks noChangeArrowheads="1"/>
          </p:cNvSpPr>
          <p:nvPr/>
        </p:nvSpPr>
        <p:spPr bwMode="auto">
          <a:xfrm>
            <a:off x="5729288" y="4121150"/>
            <a:ext cx="1463675" cy="376238"/>
          </a:xfrm>
          <a:prstGeom prst="rect">
            <a:avLst/>
          </a:prstGeom>
          <a:noFill/>
          <a:ln w="9525">
            <a:solidFill>
              <a:schemeClr val="tx1"/>
            </a:solidFill>
            <a:miter lim="800000"/>
            <a:headEnd/>
            <a:tailEnd/>
          </a:ln>
        </p:spPr>
        <p:txBody>
          <a:bodyPr wrap="none">
            <a:spAutoFit/>
          </a:bodyPr>
          <a:lstStyle/>
          <a:p>
            <a:r>
              <a:rPr lang="en-US"/>
              <a:t>Monte Slave</a:t>
            </a:r>
          </a:p>
        </p:txBody>
      </p:sp>
      <p:cxnSp>
        <p:nvCxnSpPr>
          <p:cNvPr id="66" name="AutoShape 18"/>
          <p:cNvCxnSpPr>
            <a:cxnSpLocks noChangeShapeType="1"/>
            <a:stCxn id="57" idx="0"/>
            <a:endCxn id="62" idx="2"/>
          </p:cNvCxnSpPr>
          <p:nvPr/>
        </p:nvCxnSpPr>
        <p:spPr bwMode="auto">
          <a:xfrm flipH="1" flipV="1">
            <a:off x="3517900" y="2989263"/>
            <a:ext cx="896938" cy="812800"/>
          </a:xfrm>
          <a:prstGeom prst="straightConnector1">
            <a:avLst/>
          </a:prstGeom>
          <a:noFill/>
          <a:ln w="9525">
            <a:solidFill>
              <a:schemeClr val="tx1"/>
            </a:solidFill>
            <a:round/>
            <a:headEnd type="triangle" w="med" len="med"/>
            <a:tailEnd type="triangle" w="med" len="med"/>
          </a:ln>
        </p:spPr>
      </p:cxnSp>
      <p:cxnSp>
        <p:nvCxnSpPr>
          <p:cNvPr id="67" name="AutoShape 19"/>
          <p:cNvCxnSpPr>
            <a:cxnSpLocks noChangeShapeType="1"/>
            <a:stCxn id="57" idx="0"/>
            <a:endCxn id="61" idx="2"/>
          </p:cNvCxnSpPr>
          <p:nvPr/>
        </p:nvCxnSpPr>
        <p:spPr bwMode="auto">
          <a:xfrm flipV="1">
            <a:off x="4414838" y="2989263"/>
            <a:ext cx="1030287" cy="812800"/>
          </a:xfrm>
          <a:prstGeom prst="straightConnector1">
            <a:avLst/>
          </a:prstGeom>
          <a:noFill/>
          <a:ln w="9525">
            <a:solidFill>
              <a:schemeClr val="tx1"/>
            </a:solidFill>
            <a:round/>
            <a:headEnd type="triangle" w="med" len="med"/>
            <a:tailEnd type="triangle" w="med" len="med"/>
          </a:ln>
        </p:spPr>
      </p:cxnSp>
      <p:cxnSp>
        <p:nvCxnSpPr>
          <p:cNvPr id="68" name="AutoShape 20"/>
          <p:cNvCxnSpPr>
            <a:cxnSpLocks noChangeShapeType="1"/>
            <a:stCxn id="57" idx="3"/>
            <a:endCxn id="60" idx="1"/>
          </p:cNvCxnSpPr>
          <p:nvPr/>
        </p:nvCxnSpPr>
        <p:spPr bwMode="auto">
          <a:xfrm flipV="1">
            <a:off x="5210175" y="3490913"/>
            <a:ext cx="519113" cy="500062"/>
          </a:xfrm>
          <a:prstGeom prst="straightConnector1">
            <a:avLst/>
          </a:prstGeom>
          <a:noFill/>
          <a:ln w="9525">
            <a:solidFill>
              <a:schemeClr val="tx1"/>
            </a:solidFill>
            <a:round/>
            <a:headEnd type="triangle" w="med" len="med"/>
            <a:tailEnd type="triangle" w="med" len="med"/>
          </a:ln>
        </p:spPr>
      </p:cxnSp>
      <p:cxnSp>
        <p:nvCxnSpPr>
          <p:cNvPr id="69" name="AutoShape 21"/>
          <p:cNvCxnSpPr>
            <a:cxnSpLocks noChangeShapeType="1"/>
            <a:stCxn id="57" idx="3"/>
            <a:endCxn id="65" idx="1"/>
          </p:cNvCxnSpPr>
          <p:nvPr/>
        </p:nvCxnSpPr>
        <p:spPr bwMode="auto">
          <a:xfrm>
            <a:off x="5210175" y="3990975"/>
            <a:ext cx="519113" cy="319088"/>
          </a:xfrm>
          <a:prstGeom prst="straightConnector1">
            <a:avLst/>
          </a:prstGeom>
          <a:noFill/>
          <a:ln w="9525">
            <a:solidFill>
              <a:schemeClr val="tx1"/>
            </a:solidFill>
            <a:round/>
            <a:headEnd type="triangle" w="med" len="med"/>
            <a:tailEnd type="triangle" w="med" len="med"/>
          </a:ln>
        </p:spPr>
      </p:cxnSp>
      <p:cxnSp>
        <p:nvCxnSpPr>
          <p:cNvPr id="70" name="AutoShape 22"/>
          <p:cNvCxnSpPr>
            <a:cxnSpLocks noChangeShapeType="1"/>
            <a:stCxn id="57" idx="2"/>
            <a:endCxn id="59" idx="0"/>
          </p:cNvCxnSpPr>
          <p:nvPr/>
        </p:nvCxnSpPr>
        <p:spPr bwMode="auto">
          <a:xfrm>
            <a:off x="4414838" y="4178300"/>
            <a:ext cx="1030287" cy="771525"/>
          </a:xfrm>
          <a:prstGeom prst="straightConnector1">
            <a:avLst/>
          </a:prstGeom>
          <a:noFill/>
          <a:ln w="9525">
            <a:solidFill>
              <a:schemeClr val="tx1"/>
            </a:solidFill>
            <a:round/>
            <a:headEnd type="triangle" w="med" len="med"/>
            <a:tailEnd type="triangle" w="med" len="med"/>
          </a:ln>
        </p:spPr>
      </p:cxnSp>
      <p:cxnSp>
        <p:nvCxnSpPr>
          <p:cNvPr id="71" name="AutoShape 23"/>
          <p:cNvCxnSpPr>
            <a:cxnSpLocks noChangeShapeType="1"/>
            <a:stCxn id="57" idx="2"/>
            <a:endCxn id="58" idx="0"/>
          </p:cNvCxnSpPr>
          <p:nvPr/>
        </p:nvCxnSpPr>
        <p:spPr bwMode="auto">
          <a:xfrm flipH="1">
            <a:off x="3517900" y="4178300"/>
            <a:ext cx="896938" cy="771525"/>
          </a:xfrm>
          <a:prstGeom prst="straightConnector1">
            <a:avLst/>
          </a:prstGeom>
          <a:noFill/>
          <a:ln w="9525">
            <a:solidFill>
              <a:schemeClr val="tx1"/>
            </a:solidFill>
            <a:round/>
            <a:headEnd type="triangle" w="med" len="med"/>
            <a:tailEnd type="triangle" w="med" len="med"/>
          </a:ln>
        </p:spPr>
      </p:cxnSp>
      <p:cxnSp>
        <p:nvCxnSpPr>
          <p:cNvPr id="72" name="AutoShape 24"/>
          <p:cNvCxnSpPr>
            <a:cxnSpLocks noChangeShapeType="1"/>
            <a:stCxn id="57" idx="1"/>
            <a:endCxn id="64" idx="3"/>
          </p:cNvCxnSpPr>
          <p:nvPr/>
        </p:nvCxnSpPr>
        <p:spPr bwMode="auto">
          <a:xfrm flipH="1">
            <a:off x="2938463" y="3990975"/>
            <a:ext cx="681037" cy="319088"/>
          </a:xfrm>
          <a:prstGeom prst="straightConnector1">
            <a:avLst/>
          </a:prstGeom>
          <a:noFill/>
          <a:ln w="9525">
            <a:solidFill>
              <a:schemeClr val="tx1"/>
            </a:solidFill>
            <a:round/>
            <a:headEnd type="triangle" w="med" len="med"/>
            <a:tailEnd type="triangle" w="med" len="med"/>
          </a:ln>
        </p:spPr>
      </p:cxnSp>
      <p:cxnSp>
        <p:nvCxnSpPr>
          <p:cNvPr id="73" name="AutoShape 25"/>
          <p:cNvCxnSpPr>
            <a:cxnSpLocks noChangeShapeType="1"/>
            <a:stCxn id="57" idx="1"/>
            <a:endCxn id="63" idx="3"/>
          </p:cNvCxnSpPr>
          <p:nvPr/>
        </p:nvCxnSpPr>
        <p:spPr bwMode="auto">
          <a:xfrm flipH="1" flipV="1">
            <a:off x="2938463" y="3490913"/>
            <a:ext cx="681037" cy="500062"/>
          </a:xfrm>
          <a:prstGeom prst="straightConnector1">
            <a:avLst/>
          </a:prstGeom>
          <a:noFill/>
          <a:ln w="9525">
            <a:solidFill>
              <a:schemeClr val="tx1"/>
            </a:solidFill>
            <a:round/>
            <a:headEnd type="triangle" w="med" len="med"/>
            <a:tailEnd type="triangle" w="med" len="med"/>
          </a:ln>
        </p:spPr>
      </p:cxnSp>
    </p:spTree>
  </p:cSld>
  <p:clrMapOvr>
    <a:masterClrMapping/>
  </p:clrMapOvr>
  <p:transition spd="slow"/>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Date Placeholder 3"/>
          <p:cNvSpPr>
            <a:spLocks noGrp="1"/>
          </p:cNvSpPr>
          <p:nvPr>
            <p:ph type="dt" sz="quarter" idx="10"/>
          </p:nvPr>
        </p:nvSpPr>
        <p:spPr>
          <a:noFill/>
        </p:spPr>
        <p:txBody>
          <a:bodyPr/>
          <a:lstStyle/>
          <a:p>
            <a:fld id="{622B24A9-DC1D-4382-8B82-8BB98A8FEFEC}" type="datetime1">
              <a:rPr lang="en-US"/>
              <a:pPr/>
              <a:t>10/31/2011</a:t>
            </a:fld>
            <a:endParaRPr lang="en-US"/>
          </a:p>
        </p:txBody>
      </p:sp>
      <p:sp>
        <p:nvSpPr>
          <p:cNvPr id="133123" name="Footer Placeholder 4"/>
          <p:cNvSpPr>
            <a:spLocks noGrp="1"/>
          </p:cNvSpPr>
          <p:nvPr>
            <p:ph type="ftr" sz="quarter" idx="11"/>
          </p:nvPr>
        </p:nvSpPr>
        <p:spPr>
          <a:noFill/>
        </p:spPr>
        <p:txBody>
          <a:bodyPr/>
          <a:lstStyle/>
          <a:p>
            <a:r>
              <a:rPr lang="en-US" smtClean="0"/>
              <a:t>Trick Advanced Training</a:t>
            </a:r>
          </a:p>
        </p:txBody>
      </p:sp>
      <p:sp>
        <p:nvSpPr>
          <p:cNvPr id="133124" name="Slide Number Placeholder 5"/>
          <p:cNvSpPr>
            <a:spLocks noGrp="1"/>
          </p:cNvSpPr>
          <p:nvPr>
            <p:ph type="sldNum" sz="quarter" idx="12"/>
          </p:nvPr>
        </p:nvSpPr>
        <p:spPr>
          <a:noFill/>
        </p:spPr>
        <p:txBody>
          <a:bodyPr/>
          <a:lstStyle/>
          <a:p>
            <a:fld id="{96CCAC0C-0B01-42D5-BB18-FF609DB696F4}" type="slidenum">
              <a:rPr lang="en-US" smtClean="0"/>
              <a:pPr/>
              <a:t>127</a:t>
            </a:fld>
            <a:endParaRPr lang="en-US" smtClean="0"/>
          </a:p>
        </p:txBody>
      </p:sp>
      <p:sp>
        <p:nvSpPr>
          <p:cNvPr id="133125" name="Rectangle 2"/>
          <p:cNvSpPr>
            <a:spLocks noGrp="1" noChangeArrowheads="1"/>
          </p:cNvSpPr>
          <p:nvPr>
            <p:ph type="title"/>
          </p:nvPr>
        </p:nvSpPr>
        <p:spPr/>
        <p:txBody>
          <a:bodyPr/>
          <a:lstStyle/>
          <a:p>
            <a:pPr eaLnBrk="1" hangingPunct="1"/>
            <a:r>
              <a:rPr lang="en-US" sz="2000" dirty="0" smtClean="0"/>
              <a:t>Monte Carlo Slaves</a:t>
            </a:r>
            <a:endParaRPr lang="en-US" sz="2000" dirty="0" smtClean="0"/>
          </a:p>
        </p:txBody>
      </p:sp>
      <p:sp>
        <p:nvSpPr>
          <p:cNvPr id="8" name="Rectangle 3"/>
          <p:cNvSpPr txBox="1">
            <a:spLocks noChangeArrowheads="1"/>
          </p:cNvSpPr>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ea typeface="+mn-ea"/>
                <a:cs typeface="+mn-cs"/>
              </a:rPr>
              <a:t>To add slaves, </a:t>
            </a:r>
            <a:endParaRPr kumimoji="0" lang="en-US" sz="1800" b="1" i="0" u="none" strike="noStrike" kern="0" cap="none" spc="0" normalizeH="0" baseline="0" noProof="0" smtClean="0">
              <a:ln>
                <a:noFill/>
              </a:ln>
              <a:solidFill>
                <a:schemeClr val="accent2"/>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Unlimited number of slaves can be specified</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en-US" sz="1600" b="1" i="0" u="none" strike="noStrike" kern="0" cap="none" spc="0" normalizeH="0" baseline="0" noProof="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en-US" sz="1600" b="1" i="0" u="none" strike="noStrike" kern="0" cap="none" spc="0" normalizeH="0" baseline="0" noProof="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en-US" sz="1600" b="1" i="0" u="none" strike="noStrike" kern="0" cap="none" spc="0" normalizeH="0" baseline="0" noProof="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en-US" sz="1600" b="1" i="0" u="none" strike="noStrike" kern="0" cap="none" spc="0" normalizeH="0" baseline="0" noProof="0" smtClean="0">
              <a:ln>
                <a:noFill/>
              </a:ln>
              <a:solidFill>
                <a:schemeClr val="tx1"/>
              </a:solidFill>
              <a:effectLst/>
              <a:uLnTx/>
              <a:uFillTx/>
              <a:latin typeface="+mn-lt"/>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ea typeface="+mn-ea"/>
                <a:cs typeface="+mn-cs"/>
              </a:rPr>
              <a:t>Trick will automatically start each slave simulation with ssh</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ea typeface="+mn-ea"/>
                <a:cs typeface="+mn-cs"/>
              </a:rPr>
              <a:t>Slaves ask the master for work when they are ready for work</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Faster slave machines will do more work</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ea typeface="+mn-ea"/>
                <a:cs typeface="+mn-cs"/>
              </a:rPr>
              <a:t>You can start multiple slaves on the same machine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Useful for machines with multiple processors</a:t>
            </a:r>
            <a:endParaRPr kumimoji="0" lang="en-US" sz="1600" b="1" i="0" u="none" strike="noStrike" kern="0" cap="none" spc="0" normalizeH="0" baseline="0" noProof="0" dirty="0" smtClean="0">
              <a:ln>
                <a:noFill/>
              </a:ln>
              <a:solidFill>
                <a:schemeClr val="tx1"/>
              </a:solidFill>
              <a:effectLst/>
              <a:uLnTx/>
              <a:uFillTx/>
              <a:latin typeface="+mn-lt"/>
            </a:endParaRPr>
          </a:p>
        </p:txBody>
      </p:sp>
      <p:sp>
        <p:nvSpPr>
          <p:cNvPr id="10" name="Text Box 4"/>
          <p:cNvSpPr txBox="1">
            <a:spLocks noChangeArrowheads="1"/>
          </p:cNvSpPr>
          <p:nvPr/>
        </p:nvSpPr>
        <p:spPr bwMode="auto">
          <a:xfrm>
            <a:off x="870868" y="1805322"/>
            <a:ext cx="6472237" cy="1384995"/>
          </a:xfrm>
          <a:prstGeom prst="rect">
            <a:avLst/>
          </a:prstGeom>
          <a:solidFill>
            <a:schemeClr val="accent1"/>
          </a:solidFill>
          <a:ln w="9525">
            <a:solidFill>
              <a:schemeClr val="tx1"/>
            </a:solidFill>
            <a:miter lim="800000"/>
            <a:headEnd/>
            <a:tailEnd/>
          </a:ln>
        </p:spPr>
        <p:txBody>
          <a:bodyPr>
            <a:spAutoFit/>
          </a:bodyPr>
          <a:lstStyle/>
          <a:p>
            <a:r>
              <a:rPr lang="en-US" sz="1400" b="1" dirty="0">
                <a:latin typeface="Courier New" pitchFamily="49" charset="0"/>
              </a:rPr>
              <a:t>s</a:t>
            </a:r>
            <a:r>
              <a:rPr lang="en-US" sz="1400" b="1" dirty="0" smtClean="0">
                <a:latin typeface="Courier New" pitchFamily="49" charset="0"/>
              </a:rPr>
              <a:t>lave0 = </a:t>
            </a:r>
            <a:r>
              <a:rPr lang="en-US" sz="1400" b="1" dirty="0" err="1" smtClean="0">
                <a:latin typeface="Courier New" pitchFamily="49" charset="0"/>
              </a:rPr>
              <a:t>trick.MonteSlave</a:t>
            </a:r>
            <a:r>
              <a:rPr lang="en-US" sz="1400" b="1" dirty="0" smtClean="0">
                <a:latin typeface="Courier New" pitchFamily="49" charset="0"/>
              </a:rPr>
              <a:t>(“</a:t>
            </a:r>
            <a:r>
              <a:rPr lang="en-US" sz="1400" b="1" dirty="0" err="1" smtClean="0">
                <a:latin typeface="Courier New" pitchFamily="49" charset="0"/>
              </a:rPr>
              <a:t>localhost</a:t>
            </a:r>
            <a:r>
              <a:rPr lang="en-US" sz="1400" b="1" dirty="0" smtClean="0">
                <a:latin typeface="Courier New" pitchFamily="49" charset="0"/>
              </a:rPr>
              <a:t>”)</a:t>
            </a:r>
          </a:p>
          <a:p>
            <a:r>
              <a:rPr lang="en-US" sz="1400" b="1" dirty="0" err="1" smtClean="0">
                <a:latin typeface="Courier New" pitchFamily="49" charset="0"/>
              </a:rPr>
              <a:t>trick_sys.sched.add_slave</a:t>
            </a:r>
            <a:r>
              <a:rPr lang="en-US" sz="1400" b="1" dirty="0" smtClean="0">
                <a:latin typeface="Courier New" pitchFamily="49" charset="0"/>
              </a:rPr>
              <a:t>(slave0)</a:t>
            </a:r>
          </a:p>
          <a:p>
            <a:r>
              <a:rPr lang="en-US" sz="1400" b="1" dirty="0" smtClean="0">
                <a:latin typeface="Courier New" pitchFamily="49" charset="0"/>
              </a:rPr>
              <a:t>slave1 = </a:t>
            </a:r>
            <a:r>
              <a:rPr lang="en-US" sz="1400" b="1" dirty="0" err="1" smtClean="0">
                <a:latin typeface="Courier New" pitchFamily="49" charset="0"/>
              </a:rPr>
              <a:t>trick.MonteSlave</a:t>
            </a:r>
            <a:r>
              <a:rPr lang="en-US" sz="1400" b="1" dirty="0" smtClean="0">
                <a:latin typeface="Courier New" pitchFamily="49" charset="0"/>
              </a:rPr>
              <a:t>(“</a:t>
            </a:r>
            <a:r>
              <a:rPr lang="en-US" sz="1400" b="1" dirty="0" err="1" smtClean="0">
                <a:latin typeface="Courier New" pitchFamily="49" charset="0"/>
              </a:rPr>
              <a:t>WonderWoman</a:t>
            </a:r>
            <a:r>
              <a:rPr lang="en-US" sz="1400" b="1" dirty="0" smtClean="0">
                <a:latin typeface="Courier New" pitchFamily="49" charset="0"/>
              </a:rPr>
              <a:t>”)</a:t>
            </a:r>
          </a:p>
          <a:p>
            <a:r>
              <a:rPr lang="en-US" sz="1400" b="1" dirty="0" err="1" smtClean="0">
                <a:latin typeface="Courier New" pitchFamily="49" charset="0"/>
              </a:rPr>
              <a:t>trick_sys.sched.add_slave</a:t>
            </a:r>
            <a:r>
              <a:rPr lang="en-US" sz="1400" b="1" dirty="0" smtClean="0">
                <a:latin typeface="Courier New" pitchFamily="49" charset="0"/>
              </a:rPr>
              <a:t>(slave1)</a:t>
            </a:r>
          </a:p>
          <a:p>
            <a:r>
              <a:rPr lang="en-US" sz="1400" b="1" dirty="0" smtClean="0">
                <a:latin typeface="Courier New" pitchFamily="49" charset="0"/>
              </a:rPr>
              <a:t>slave2 = </a:t>
            </a:r>
            <a:r>
              <a:rPr lang="en-US" sz="1400" b="1" dirty="0" err="1" smtClean="0">
                <a:latin typeface="Courier New" pitchFamily="49" charset="0"/>
              </a:rPr>
              <a:t>trick.MonteSlave</a:t>
            </a:r>
            <a:r>
              <a:rPr lang="en-US" sz="1400" b="1" dirty="0" smtClean="0">
                <a:latin typeface="Courier New" pitchFamily="49" charset="0"/>
              </a:rPr>
              <a:t>(“</a:t>
            </a:r>
            <a:r>
              <a:rPr lang="en-US" sz="1400" b="1" dirty="0" err="1" smtClean="0">
                <a:latin typeface="Courier New" pitchFamily="49" charset="0"/>
              </a:rPr>
              <a:t>CatWoman</a:t>
            </a:r>
            <a:r>
              <a:rPr lang="en-US" sz="1400" b="1" dirty="0" smtClean="0">
                <a:latin typeface="Courier New" pitchFamily="49" charset="0"/>
              </a:rPr>
              <a:t>”)</a:t>
            </a:r>
          </a:p>
          <a:p>
            <a:r>
              <a:rPr lang="en-US" sz="1400" b="1" dirty="0" err="1" smtClean="0">
                <a:latin typeface="Courier New" pitchFamily="49" charset="0"/>
              </a:rPr>
              <a:t>trick_sys.sched.add_slave</a:t>
            </a:r>
            <a:r>
              <a:rPr lang="en-US" sz="1400" b="1" dirty="0" smtClean="0">
                <a:latin typeface="Courier New" pitchFamily="49" charset="0"/>
              </a:rPr>
              <a:t>(slave2)</a:t>
            </a:r>
          </a:p>
        </p:txBody>
      </p:sp>
    </p:spTree>
  </p:cSld>
  <p:clrMapOvr>
    <a:masterClrMapping/>
  </p:clrMapOvr>
  <p:transition spd="slow"/>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Date Placeholder 3"/>
          <p:cNvSpPr>
            <a:spLocks noGrp="1"/>
          </p:cNvSpPr>
          <p:nvPr>
            <p:ph type="dt" sz="quarter" idx="10"/>
          </p:nvPr>
        </p:nvSpPr>
        <p:spPr>
          <a:noFill/>
        </p:spPr>
        <p:txBody>
          <a:bodyPr/>
          <a:lstStyle/>
          <a:p>
            <a:fld id="{B4FC5300-3F52-4B31-AAFC-654F06DE9B0E}" type="datetime1">
              <a:rPr lang="en-US"/>
              <a:pPr/>
              <a:t>10/31/2011</a:t>
            </a:fld>
            <a:endParaRPr lang="en-US"/>
          </a:p>
        </p:txBody>
      </p:sp>
      <p:sp>
        <p:nvSpPr>
          <p:cNvPr id="134147" name="Footer Placeholder 4"/>
          <p:cNvSpPr>
            <a:spLocks noGrp="1"/>
          </p:cNvSpPr>
          <p:nvPr>
            <p:ph type="ftr" sz="quarter" idx="11"/>
          </p:nvPr>
        </p:nvSpPr>
        <p:spPr>
          <a:noFill/>
        </p:spPr>
        <p:txBody>
          <a:bodyPr/>
          <a:lstStyle/>
          <a:p>
            <a:r>
              <a:rPr lang="en-US" smtClean="0"/>
              <a:t>Trick Advanced Training</a:t>
            </a:r>
          </a:p>
        </p:txBody>
      </p:sp>
      <p:sp>
        <p:nvSpPr>
          <p:cNvPr id="134148" name="Slide Number Placeholder 5"/>
          <p:cNvSpPr>
            <a:spLocks noGrp="1"/>
          </p:cNvSpPr>
          <p:nvPr>
            <p:ph type="sldNum" sz="quarter" idx="12"/>
          </p:nvPr>
        </p:nvSpPr>
        <p:spPr>
          <a:noFill/>
        </p:spPr>
        <p:txBody>
          <a:bodyPr/>
          <a:lstStyle/>
          <a:p>
            <a:fld id="{72EA419A-E74E-42C6-ABC8-9758078D8052}" type="slidenum">
              <a:rPr lang="en-US" smtClean="0"/>
              <a:pPr/>
              <a:t>128</a:t>
            </a:fld>
            <a:endParaRPr lang="en-US" smtClean="0"/>
          </a:p>
        </p:txBody>
      </p:sp>
      <p:sp>
        <p:nvSpPr>
          <p:cNvPr id="134149" name="Rectangle 2"/>
          <p:cNvSpPr>
            <a:spLocks noGrp="1" noChangeArrowheads="1"/>
          </p:cNvSpPr>
          <p:nvPr>
            <p:ph type="title"/>
          </p:nvPr>
        </p:nvSpPr>
        <p:spPr/>
        <p:txBody>
          <a:bodyPr/>
          <a:lstStyle/>
          <a:p>
            <a:pPr eaLnBrk="1" hangingPunct="1"/>
            <a:r>
              <a:rPr lang="en-US" sz="2000" dirty="0" smtClean="0"/>
              <a:t>Job Classes</a:t>
            </a:r>
            <a:endParaRPr lang="en-US" sz="2000" dirty="0" smtClean="0"/>
          </a:p>
        </p:txBody>
      </p:sp>
      <p:sp>
        <p:nvSpPr>
          <p:cNvPr id="8" name="Rectangle 3"/>
          <p:cNvSpPr txBox="1">
            <a:spLocks noChangeArrowheads="1"/>
          </p:cNvSpPr>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ea typeface="+mn-ea"/>
                <a:cs typeface="+mn-cs"/>
              </a:rPr>
              <a:t>Monte Carlo specific job classes to handle master/slave interations</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Monte_Master_Init</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Runs when master sim is initialized</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Monte_Master_Pre</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Runs before new data is dispatched to slave sim</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Useful for calculating/optimizing next run values if desired</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Monte_Master_Post</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Runs after result is returned from slave</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Useful for calculating statistics for returning results</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Monte_Master_Shutdown</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Runs when master shuts down</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Monte_Slave_Init</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Runs when slave sim is initialized</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Monte_Slave_Pre</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Runs after new data is received from master</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Monte_Slave_Post</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Runs after slave sim is completed (sends result to master)</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Monte_Slave_Shutdown</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Runs when monte carlo master comm is lost and slave shuts down</a:t>
            </a:r>
            <a:endParaRPr kumimoji="0" lang="en-US" sz="14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spd="slow"/>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Monte Carlo Master/Slave Interaction</a:t>
            </a:r>
            <a:endParaRPr lang="en-US" sz="2000" dirty="0"/>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10/31/2011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129</a:t>
            </a:fld>
            <a:endParaRPr lang="en-US"/>
          </a:p>
        </p:txBody>
      </p:sp>
      <p:sp>
        <p:nvSpPr>
          <p:cNvPr id="7" name="AutoShape 8"/>
          <p:cNvSpPr>
            <a:spLocks noChangeArrowheads="1"/>
          </p:cNvSpPr>
          <p:nvPr/>
        </p:nvSpPr>
        <p:spPr bwMode="auto">
          <a:xfrm>
            <a:off x="1035718" y="2095165"/>
            <a:ext cx="877888" cy="254000"/>
          </a:xfrm>
          <a:prstGeom prst="flowChartProcess">
            <a:avLst/>
          </a:prstGeom>
          <a:noFill/>
          <a:ln w="9525">
            <a:solidFill>
              <a:schemeClr val="tx1"/>
            </a:solidFill>
            <a:miter lim="800000"/>
            <a:headEnd/>
            <a:tailEnd/>
          </a:ln>
        </p:spPr>
        <p:txBody>
          <a:bodyPr wrap="none" anchor="ctr">
            <a:spAutoFit/>
          </a:bodyPr>
          <a:lstStyle/>
          <a:p>
            <a:pPr algn="ctr"/>
            <a:r>
              <a:rPr lang="en-US" sz="1000"/>
              <a:t>Start Slaves</a:t>
            </a:r>
          </a:p>
        </p:txBody>
      </p:sp>
      <p:cxnSp>
        <p:nvCxnSpPr>
          <p:cNvPr id="8" name="AutoShape 11"/>
          <p:cNvCxnSpPr>
            <a:cxnSpLocks noChangeShapeType="1"/>
            <a:endCxn id="7" idx="0"/>
          </p:cNvCxnSpPr>
          <p:nvPr/>
        </p:nvCxnSpPr>
        <p:spPr bwMode="auto">
          <a:xfrm>
            <a:off x="1473868" y="1930065"/>
            <a:ext cx="1588" cy="165100"/>
          </a:xfrm>
          <a:prstGeom prst="straightConnector1">
            <a:avLst/>
          </a:prstGeom>
          <a:noFill/>
          <a:ln w="9525">
            <a:solidFill>
              <a:schemeClr val="tx1"/>
            </a:solidFill>
            <a:round/>
            <a:headEnd/>
            <a:tailEnd type="triangle" w="med" len="med"/>
          </a:ln>
        </p:spPr>
      </p:cxnSp>
      <p:sp>
        <p:nvSpPr>
          <p:cNvPr id="9" name="AutoShape 13"/>
          <p:cNvSpPr>
            <a:spLocks noChangeArrowheads="1"/>
          </p:cNvSpPr>
          <p:nvPr/>
        </p:nvSpPr>
        <p:spPr bwMode="auto">
          <a:xfrm>
            <a:off x="5541176" y="4001392"/>
            <a:ext cx="1428235" cy="400110"/>
          </a:xfrm>
          <a:prstGeom prst="flowChartProcess">
            <a:avLst/>
          </a:prstGeom>
          <a:noFill/>
          <a:ln w="9525">
            <a:solidFill>
              <a:schemeClr val="tx1"/>
            </a:solidFill>
            <a:miter lim="800000"/>
            <a:headEnd/>
            <a:tailEnd/>
          </a:ln>
        </p:spPr>
        <p:txBody>
          <a:bodyPr wrap="square" anchor="ctr">
            <a:spAutoFit/>
          </a:bodyPr>
          <a:lstStyle/>
          <a:p>
            <a:pPr algn="ctr"/>
            <a:r>
              <a:rPr lang="en-US" sz="1000" dirty="0" smtClean="0"/>
              <a:t>Python parse input data from master</a:t>
            </a:r>
            <a:endParaRPr lang="en-US" sz="1000" dirty="0"/>
          </a:p>
        </p:txBody>
      </p:sp>
      <p:sp>
        <p:nvSpPr>
          <p:cNvPr id="10" name="AutoShape 14"/>
          <p:cNvSpPr>
            <a:spLocks noChangeArrowheads="1"/>
          </p:cNvSpPr>
          <p:nvPr/>
        </p:nvSpPr>
        <p:spPr bwMode="auto">
          <a:xfrm>
            <a:off x="5770312" y="2421961"/>
            <a:ext cx="969962" cy="254000"/>
          </a:xfrm>
          <a:prstGeom prst="flowChartProcess">
            <a:avLst/>
          </a:prstGeom>
          <a:noFill/>
          <a:ln w="9525">
            <a:solidFill>
              <a:schemeClr val="tx1"/>
            </a:solidFill>
            <a:miter lim="800000"/>
            <a:headEnd/>
            <a:tailEnd/>
          </a:ln>
        </p:spPr>
        <p:txBody>
          <a:bodyPr wrap="none" anchor="ctr">
            <a:spAutoFit/>
          </a:bodyPr>
          <a:lstStyle/>
          <a:p>
            <a:pPr algn="ctr"/>
            <a:r>
              <a:rPr lang="en-US" sz="1000"/>
              <a:t>Request work</a:t>
            </a:r>
          </a:p>
        </p:txBody>
      </p:sp>
      <p:sp>
        <p:nvSpPr>
          <p:cNvPr id="11" name="AutoShape 19"/>
          <p:cNvSpPr>
            <a:spLocks noChangeArrowheads="1"/>
          </p:cNvSpPr>
          <p:nvPr/>
        </p:nvSpPr>
        <p:spPr bwMode="auto">
          <a:xfrm>
            <a:off x="856331" y="1500689"/>
            <a:ext cx="1238250" cy="406400"/>
          </a:xfrm>
          <a:prstGeom prst="flowChartProcess">
            <a:avLst/>
          </a:prstGeom>
          <a:noFill/>
          <a:ln w="9525">
            <a:solidFill>
              <a:schemeClr val="tx1"/>
            </a:solidFill>
            <a:miter lim="800000"/>
            <a:headEnd/>
            <a:tailEnd/>
          </a:ln>
        </p:spPr>
        <p:txBody>
          <a:bodyPr wrap="none" anchor="ctr">
            <a:spAutoFit/>
          </a:bodyPr>
          <a:lstStyle/>
          <a:p>
            <a:pPr algn="ctr"/>
            <a:r>
              <a:rPr lang="en-US" sz="1000"/>
              <a:t>monte_master_init</a:t>
            </a:r>
          </a:p>
          <a:p>
            <a:pPr algn="ctr"/>
            <a:r>
              <a:rPr lang="en-US" sz="1000"/>
              <a:t>class jobs</a:t>
            </a:r>
          </a:p>
        </p:txBody>
      </p:sp>
      <p:sp>
        <p:nvSpPr>
          <p:cNvPr id="12" name="AutoShape 20"/>
          <p:cNvSpPr>
            <a:spLocks noChangeArrowheads="1"/>
          </p:cNvSpPr>
          <p:nvPr/>
        </p:nvSpPr>
        <p:spPr bwMode="auto">
          <a:xfrm>
            <a:off x="5105400" y="1951470"/>
            <a:ext cx="2299787" cy="246221"/>
          </a:xfrm>
          <a:prstGeom prst="flowChartProcess">
            <a:avLst/>
          </a:prstGeom>
          <a:noFill/>
          <a:ln w="9525">
            <a:solidFill>
              <a:schemeClr val="tx1"/>
            </a:solidFill>
            <a:miter lim="800000"/>
            <a:headEnd/>
            <a:tailEnd/>
          </a:ln>
        </p:spPr>
        <p:txBody>
          <a:bodyPr wrap="square" anchor="ctr">
            <a:spAutoFit/>
          </a:bodyPr>
          <a:lstStyle/>
          <a:p>
            <a:pPr algn="ctr"/>
            <a:r>
              <a:rPr lang="en-US" sz="1000" dirty="0"/>
              <a:t>Run </a:t>
            </a:r>
            <a:r>
              <a:rPr lang="en-US" sz="1000" dirty="0" err="1" smtClean="0"/>
              <a:t>monte_slave_init</a:t>
            </a:r>
            <a:r>
              <a:rPr lang="en-US" sz="1000" dirty="0" smtClean="0"/>
              <a:t> class jobs</a:t>
            </a:r>
            <a:endParaRPr lang="en-US" sz="1000" dirty="0"/>
          </a:p>
        </p:txBody>
      </p:sp>
      <p:sp>
        <p:nvSpPr>
          <p:cNvPr id="13" name="AutoShape 21"/>
          <p:cNvSpPr>
            <a:spLocks noChangeArrowheads="1"/>
          </p:cNvSpPr>
          <p:nvPr/>
        </p:nvSpPr>
        <p:spPr bwMode="auto">
          <a:xfrm>
            <a:off x="1677988" y="4129088"/>
            <a:ext cx="1443037" cy="558800"/>
          </a:xfrm>
          <a:prstGeom prst="flowChartProcess">
            <a:avLst/>
          </a:prstGeom>
          <a:noFill/>
          <a:ln w="9525">
            <a:solidFill>
              <a:schemeClr val="tx1"/>
            </a:solidFill>
            <a:miter lim="800000"/>
            <a:headEnd/>
            <a:tailEnd/>
          </a:ln>
        </p:spPr>
        <p:txBody>
          <a:bodyPr wrap="none" anchor="ctr">
            <a:spAutoFit/>
          </a:bodyPr>
          <a:lstStyle/>
          <a:p>
            <a:pPr algn="ctr"/>
            <a:r>
              <a:rPr lang="en-US" sz="1000"/>
              <a:t>monte_master_pre</a:t>
            </a:r>
          </a:p>
          <a:p>
            <a:pPr algn="ctr"/>
            <a:r>
              <a:rPr lang="en-US" sz="1000"/>
              <a:t>class jobs and</a:t>
            </a:r>
          </a:p>
          <a:p>
            <a:pPr algn="ctr"/>
            <a:r>
              <a:rPr lang="en-US" sz="1000"/>
              <a:t>Send init data to slave</a:t>
            </a:r>
          </a:p>
        </p:txBody>
      </p:sp>
      <p:sp>
        <p:nvSpPr>
          <p:cNvPr id="14" name="AutoShape 23"/>
          <p:cNvSpPr>
            <a:spLocks noChangeArrowheads="1"/>
          </p:cNvSpPr>
          <p:nvPr/>
        </p:nvSpPr>
        <p:spPr bwMode="auto">
          <a:xfrm>
            <a:off x="711200" y="5062538"/>
            <a:ext cx="1550988" cy="406400"/>
          </a:xfrm>
          <a:prstGeom prst="flowChartDecision">
            <a:avLst/>
          </a:prstGeom>
          <a:noFill/>
          <a:ln w="9525">
            <a:solidFill>
              <a:schemeClr val="tx1"/>
            </a:solidFill>
            <a:miter lim="800000"/>
            <a:headEnd/>
            <a:tailEnd/>
          </a:ln>
        </p:spPr>
        <p:txBody>
          <a:bodyPr wrap="none" anchor="ctr">
            <a:spAutoFit/>
          </a:bodyPr>
          <a:lstStyle/>
          <a:p>
            <a:pPr algn="ctr"/>
            <a:r>
              <a:rPr lang="en-US" sz="1000"/>
              <a:t>Any Results</a:t>
            </a:r>
          </a:p>
        </p:txBody>
      </p:sp>
      <p:sp>
        <p:nvSpPr>
          <p:cNvPr id="15" name="AutoShape 26"/>
          <p:cNvSpPr>
            <a:spLocks noChangeArrowheads="1"/>
          </p:cNvSpPr>
          <p:nvPr/>
        </p:nvSpPr>
        <p:spPr bwMode="auto">
          <a:xfrm>
            <a:off x="997870" y="905710"/>
            <a:ext cx="998537" cy="431800"/>
          </a:xfrm>
          <a:prstGeom prst="flowChartAlternateProcess">
            <a:avLst/>
          </a:prstGeom>
          <a:noFill/>
          <a:ln w="9525">
            <a:solidFill>
              <a:schemeClr val="tx1"/>
            </a:solidFill>
            <a:miter lim="800000"/>
            <a:headEnd/>
            <a:tailEnd/>
          </a:ln>
        </p:spPr>
        <p:txBody>
          <a:bodyPr wrap="none" anchor="ctr">
            <a:spAutoFit/>
          </a:bodyPr>
          <a:lstStyle/>
          <a:p>
            <a:pPr algn="ctr"/>
            <a:r>
              <a:rPr lang="en-US" sz="1000"/>
              <a:t>Monte Master</a:t>
            </a:r>
          </a:p>
          <a:p>
            <a:pPr algn="ctr"/>
            <a:r>
              <a:rPr lang="en-US" sz="1000"/>
              <a:t>Start</a:t>
            </a:r>
          </a:p>
        </p:txBody>
      </p:sp>
      <p:sp>
        <p:nvSpPr>
          <p:cNvPr id="16" name="AutoShape 30"/>
          <p:cNvSpPr>
            <a:spLocks noChangeArrowheads="1"/>
          </p:cNvSpPr>
          <p:nvPr/>
        </p:nvSpPr>
        <p:spPr bwMode="auto">
          <a:xfrm>
            <a:off x="5759200" y="1295400"/>
            <a:ext cx="992187" cy="431800"/>
          </a:xfrm>
          <a:prstGeom prst="flowChartAlternateProcess">
            <a:avLst/>
          </a:prstGeom>
          <a:noFill/>
          <a:ln w="9525">
            <a:solidFill>
              <a:schemeClr val="tx1"/>
            </a:solidFill>
            <a:miter lim="800000"/>
            <a:headEnd/>
            <a:tailEnd/>
          </a:ln>
        </p:spPr>
        <p:txBody>
          <a:bodyPr wrap="none" anchor="ctr">
            <a:spAutoFit/>
          </a:bodyPr>
          <a:lstStyle/>
          <a:p>
            <a:pPr algn="ctr"/>
            <a:r>
              <a:rPr lang="en-US" sz="1000" dirty="0"/>
              <a:t>Monte Slaves</a:t>
            </a:r>
          </a:p>
          <a:p>
            <a:pPr algn="ctr"/>
            <a:r>
              <a:rPr lang="en-US" sz="1000" dirty="0"/>
              <a:t>Start</a:t>
            </a:r>
          </a:p>
        </p:txBody>
      </p:sp>
      <p:sp>
        <p:nvSpPr>
          <p:cNvPr id="17" name="AutoShape 31"/>
          <p:cNvSpPr>
            <a:spLocks noChangeArrowheads="1"/>
          </p:cNvSpPr>
          <p:nvPr/>
        </p:nvSpPr>
        <p:spPr bwMode="auto">
          <a:xfrm>
            <a:off x="757238" y="5614988"/>
            <a:ext cx="1457325" cy="558800"/>
          </a:xfrm>
          <a:prstGeom prst="flowChartProcess">
            <a:avLst/>
          </a:prstGeom>
          <a:noFill/>
          <a:ln w="9525">
            <a:solidFill>
              <a:schemeClr val="tx1"/>
            </a:solidFill>
            <a:miter lim="800000"/>
            <a:headEnd/>
            <a:tailEnd/>
          </a:ln>
        </p:spPr>
        <p:txBody>
          <a:bodyPr wrap="none" anchor="ctr">
            <a:spAutoFit/>
          </a:bodyPr>
          <a:lstStyle/>
          <a:p>
            <a:pPr algn="ctr"/>
            <a:r>
              <a:rPr lang="en-US" sz="1000"/>
              <a:t>Collect results and run</a:t>
            </a:r>
          </a:p>
          <a:p>
            <a:pPr algn="ctr"/>
            <a:r>
              <a:rPr lang="en-US" sz="1000"/>
              <a:t>Monte_master_post</a:t>
            </a:r>
          </a:p>
          <a:p>
            <a:pPr algn="ctr"/>
            <a:r>
              <a:rPr lang="en-US" sz="1000"/>
              <a:t>Class jobs</a:t>
            </a:r>
          </a:p>
        </p:txBody>
      </p:sp>
      <p:sp>
        <p:nvSpPr>
          <p:cNvPr id="18" name="AutoShape 33"/>
          <p:cNvSpPr>
            <a:spLocks noChangeArrowheads="1"/>
          </p:cNvSpPr>
          <p:nvPr/>
        </p:nvSpPr>
        <p:spPr bwMode="auto">
          <a:xfrm>
            <a:off x="343819" y="2547353"/>
            <a:ext cx="2312987" cy="406400"/>
          </a:xfrm>
          <a:prstGeom prst="flowChartDecision">
            <a:avLst/>
          </a:prstGeom>
          <a:noFill/>
          <a:ln w="9525">
            <a:solidFill>
              <a:schemeClr val="tx1"/>
            </a:solidFill>
            <a:miter lim="800000"/>
            <a:headEnd/>
            <a:tailEnd/>
          </a:ln>
        </p:spPr>
        <p:txBody>
          <a:bodyPr wrap="none" anchor="ctr">
            <a:spAutoFit/>
          </a:bodyPr>
          <a:lstStyle/>
          <a:p>
            <a:pPr algn="ctr"/>
            <a:r>
              <a:rPr lang="en-US" sz="1000"/>
              <a:t>All results returned</a:t>
            </a:r>
          </a:p>
        </p:txBody>
      </p:sp>
      <p:sp>
        <p:nvSpPr>
          <p:cNvPr id="19" name="AutoShape 36"/>
          <p:cNvSpPr>
            <a:spLocks noChangeArrowheads="1"/>
          </p:cNvSpPr>
          <p:nvPr/>
        </p:nvSpPr>
        <p:spPr bwMode="auto">
          <a:xfrm>
            <a:off x="659731" y="3231232"/>
            <a:ext cx="1677988" cy="406400"/>
          </a:xfrm>
          <a:prstGeom prst="flowChartDecision">
            <a:avLst/>
          </a:prstGeom>
          <a:noFill/>
          <a:ln w="9525">
            <a:solidFill>
              <a:schemeClr val="tx1"/>
            </a:solidFill>
            <a:miter lim="800000"/>
            <a:headEnd/>
            <a:tailEnd/>
          </a:ln>
        </p:spPr>
        <p:txBody>
          <a:bodyPr wrap="none" anchor="ctr">
            <a:spAutoFit/>
          </a:bodyPr>
          <a:lstStyle/>
          <a:p>
            <a:pPr algn="ctr"/>
            <a:r>
              <a:rPr lang="en-US" sz="1000"/>
              <a:t>Any requests</a:t>
            </a:r>
          </a:p>
        </p:txBody>
      </p:sp>
      <p:sp>
        <p:nvSpPr>
          <p:cNvPr id="20" name="AutoShape 37"/>
          <p:cNvSpPr>
            <a:spLocks noChangeArrowheads="1"/>
          </p:cNvSpPr>
          <p:nvPr/>
        </p:nvSpPr>
        <p:spPr bwMode="auto">
          <a:xfrm>
            <a:off x="3057776" y="2387934"/>
            <a:ext cx="1768475" cy="749300"/>
          </a:xfrm>
          <a:prstGeom prst="flowChartTerminator">
            <a:avLst/>
          </a:prstGeom>
          <a:noFill/>
          <a:ln w="9525">
            <a:solidFill>
              <a:schemeClr val="tx1"/>
            </a:solidFill>
            <a:miter lim="800000"/>
            <a:headEnd/>
            <a:tailEnd/>
          </a:ln>
        </p:spPr>
        <p:txBody>
          <a:bodyPr wrap="none" anchor="ctr">
            <a:spAutoFit/>
          </a:bodyPr>
          <a:lstStyle/>
          <a:p>
            <a:pPr algn="ctr"/>
            <a:r>
              <a:rPr lang="en-US" sz="1000"/>
              <a:t>monte_master_shutdown</a:t>
            </a:r>
          </a:p>
          <a:p>
            <a:pPr algn="ctr"/>
            <a:r>
              <a:rPr lang="en-US" sz="1000"/>
              <a:t>Class jobs</a:t>
            </a:r>
          </a:p>
          <a:p>
            <a:pPr algn="ctr"/>
            <a:r>
              <a:rPr lang="en-US" sz="1000"/>
              <a:t>and exit</a:t>
            </a:r>
          </a:p>
        </p:txBody>
      </p:sp>
      <p:sp>
        <p:nvSpPr>
          <p:cNvPr id="21" name="AutoShape 38"/>
          <p:cNvSpPr>
            <a:spLocks noChangeArrowheads="1"/>
          </p:cNvSpPr>
          <p:nvPr/>
        </p:nvSpPr>
        <p:spPr bwMode="auto">
          <a:xfrm>
            <a:off x="5536949" y="4625772"/>
            <a:ext cx="1436688" cy="406400"/>
          </a:xfrm>
          <a:prstGeom prst="flowChartProcess">
            <a:avLst/>
          </a:prstGeom>
          <a:noFill/>
          <a:ln w="9525">
            <a:solidFill>
              <a:schemeClr val="tx1"/>
            </a:solidFill>
            <a:miter lim="800000"/>
            <a:headEnd/>
            <a:tailEnd/>
          </a:ln>
        </p:spPr>
        <p:txBody>
          <a:bodyPr wrap="none" anchor="ctr">
            <a:spAutoFit/>
          </a:bodyPr>
          <a:lstStyle/>
          <a:p>
            <a:pPr algn="ctr"/>
            <a:r>
              <a:rPr lang="en-US" sz="1000"/>
              <a:t>Run monte_slave_pre</a:t>
            </a:r>
          </a:p>
          <a:p>
            <a:pPr algn="ctr"/>
            <a:r>
              <a:rPr lang="en-US" sz="1000"/>
              <a:t>class jobs</a:t>
            </a:r>
          </a:p>
        </p:txBody>
      </p:sp>
      <p:sp>
        <p:nvSpPr>
          <p:cNvPr id="22" name="AutoShape 39"/>
          <p:cNvSpPr>
            <a:spLocks noChangeArrowheads="1"/>
          </p:cNvSpPr>
          <p:nvPr/>
        </p:nvSpPr>
        <p:spPr bwMode="auto">
          <a:xfrm>
            <a:off x="5635374" y="2900231"/>
            <a:ext cx="1239838" cy="406400"/>
          </a:xfrm>
          <a:prstGeom prst="flowChartDecision">
            <a:avLst/>
          </a:prstGeom>
          <a:noFill/>
          <a:ln w="9525">
            <a:solidFill>
              <a:schemeClr val="tx1"/>
            </a:solidFill>
            <a:miter lim="800000"/>
            <a:headEnd/>
            <a:tailEnd/>
          </a:ln>
        </p:spPr>
        <p:txBody>
          <a:bodyPr wrap="none" anchor="ctr">
            <a:spAutoFit/>
          </a:bodyPr>
          <a:lstStyle/>
          <a:p>
            <a:pPr algn="ctr"/>
            <a:r>
              <a:rPr lang="en-US" sz="1000"/>
              <a:t>Any work</a:t>
            </a:r>
          </a:p>
        </p:txBody>
      </p:sp>
      <p:sp>
        <p:nvSpPr>
          <p:cNvPr id="23" name="AutoShape 40"/>
          <p:cNvSpPr>
            <a:spLocks noChangeArrowheads="1"/>
          </p:cNvSpPr>
          <p:nvPr/>
        </p:nvSpPr>
        <p:spPr bwMode="auto">
          <a:xfrm>
            <a:off x="7315200" y="2697791"/>
            <a:ext cx="1676400" cy="779026"/>
          </a:xfrm>
          <a:prstGeom prst="flowChartTerminator">
            <a:avLst/>
          </a:prstGeom>
          <a:noFill/>
          <a:ln w="9525">
            <a:solidFill>
              <a:schemeClr val="tx1"/>
            </a:solidFill>
            <a:miter lim="800000"/>
            <a:headEnd/>
            <a:tailEnd/>
          </a:ln>
        </p:spPr>
        <p:txBody>
          <a:bodyPr wrap="square" anchor="ctr">
            <a:spAutoFit/>
          </a:bodyPr>
          <a:lstStyle/>
          <a:p>
            <a:pPr algn="ctr"/>
            <a:r>
              <a:rPr lang="en-US" sz="1000"/>
              <a:t>monte_slave_shutdown</a:t>
            </a:r>
          </a:p>
          <a:p>
            <a:pPr algn="ctr"/>
            <a:r>
              <a:rPr lang="en-US" sz="1000"/>
              <a:t>Class jobs</a:t>
            </a:r>
          </a:p>
          <a:p>
            <a:pPr algn="ctr"/>
            <a:r>
              <a:rPr lang="en-US" sz="1000"/>
              <a:t>and exit</a:t>
            </a:r>
          </a:p>
        </p:txBody>
      </p:sp>
      <p:sp>
        <p:nvSpPr>
          <p:cNvPr id="24" name="AutoShape 42"/>
          <p:cNvSpPr>
            <a:spLocks noChangeArrowheads="1"/>
          </p:cNvSpPr>
          <p:nvPr/>
        </p:nvSpPr>
        <p:spPr bwMode="auto">
          <a:xfrm>
            <a:off x="5625056" y="5256442"/>
            <a:ext cx="1260475" cy="558800"/>
          </a:xfrm>
          <a:prstGeom prst="flowChartProcess">
            <a:avLst/>
          </a:prstGeom>
          <a:noFill/>
          <a:ln w="9525">
            <a:solidFill>
              <a:schemeClr val="tx1"/>
            </a:solidFill>
            <a:miter lim="800000"/>
            <a:headEnd/>
            <a:tailEnd/>
          </a:ln>
        </p:spPr>
        <p:txBody>
          <a:bodyPr wrap="none" anchor="ctr">
            <a:spAutoFit/>
          </a:bodyPr>
          <a:lstStyle/>
          <a:p>
            <a:pPr algn="ctr"/>
            <a:r>
              <a:rPr lang="en-US" sz="1000"/>
              <a:t>Execute run,</a:t>
            </a:r>
          </a:p>
          <a:p>
            <a:pPr algn="ctr"/>
            <a:r>
              <a:rPr lang="en-US" sz="1000"/>
              <a:t>monte_slave_post,</a:t>
            </a:r>
          </a:p>
          <a:p>
            <a:pPr algn="ctr"/>
            <a:r>
              <a:rPr lang="en-US" sz="1000"/>
              <a:t>Send results</a:t>
            </a:r>
          </a:p>
        </p:txBody>
      </p:sp>
      <p:cxnSp>
        <p:nvCxnSpPr>
          <p:cNvPr id="25" name="AutoShape 44"/>
          <p:cNvCxnSpPr>
            <a:cxnSpLocks noChangeShapeType="1"/>
            <a:stCxn id="18" idx="2"/>
            <a:endCxn id="19" idx="0"/>
          </p:cNvCxnSpPr>
          <p:nvPr/>
        </p:nvCxnSpPr>
        <p:spPr bwMode="auto">
          <a:xfrm rot="5400000">
            <a:off x="1360780" y="3091698"/>
            <a:ext cx="277479" cy="1588"/>
          </a:xfrm>
          <a:prstGeom prst="straightConnector1">
            <a:avLst/>
          </a:prstGeom>
          <a:noFill/>
          <a:ln w="9525">
            <a:solidFill>
              <a:schemeClr val="tx1"/>
            </a:solidFill>
            <a:round/>
            <a:headEnd/>
            <a:tailEnd type="triangle" w="med" len="med"/>
          </a:ln>
        </p:spPr>
      </p:cxnSp>
      <p:cxnSp>
        <p:nvCxnSpPr>
          <p:cNvPr id="26" name="AutoShape 47"/>
          <p:cNvCxnSpPr>
            <a:cxnSpLocks noChangeShapeType="1"/>
            <a:stCxn id="14" idx="2"/>
            <a:endCxn id="17" idx="0"/>
          </p:cNvCxnSpPr>
          <p:nvPr/>
        </p:nvCxnSpPr>
        <p:spPr bwMode="auto">
          <a:xfrm flipH="1">
            <a:off x="1485900" y="5468938"/>
            <a:ext cx="1588" cy="146050"/>
          </a:xfrm>
          <a:prstGeom prst="straightConnector1">
            <a:avLst/>
          </a:prstGeom>
          <a:noFill/>
          <a:ln w="9525">
            <a:solidFill>
              <a:schemeClr val="tx1"/>
            </a:solidFill>
            <a:round/>
            <a:headEnd/>
            <a:tailEnd type="triangle" w="med" len="med"/>
          </a:ln>
        </p:spPr>
      </p:cxnSp>
      <p:cxnSp>
        <p:nvCxnSpPr>
          <p:cNvPr id="27" name="AutoShape 48"/>
          <p:cNvCxnSpPr>
            <a:cxnSpLocks noChangeShapeType="1"/>
            <a:stCxn id="17" idx="1"/>
            <a:endCxn id="18" idx="1"/>
          </p:cNvCxnSpPr>
          <p:nvPr/>
        </p:nvCxnSpPr>
        <p:spPr bwMode="auto">
          <a:xfrm rot="10800000">
            <a:off x="343820" y="2750554"/>
            <a:ext cx="413419" cy="3143835"/>
          </a:xfrm>
          <a:prstGeom prst="bentConnector3">
            <a:avLst>
              <a:gd name="adj1" fmla="val 155295"/>
            </a:avLst>
          </a:prstGeom>
          <a:noFill/>
          <a:ln w="9525">
            <a:solidFill>
              <a:schemeClr val="tx1"/>
            </a:solidFill>
            <a:miter lim="800000"/>
            <a:headEnd/>
            <a:tailEnd type="triangle" w="med" len="med"/>
          </a:ln>
        </p:spPr>
      </p:cxnSp>
      <p:cxnSp>
        <p:nvCxnSpPr>
          <p:cNvPr id="28" name="AutoShape 56"/>
          <p:cNvCxnSpPr>
            <a:cxnSpLocks noChangeShapeType="1"/>
            <a:stCxn id="18" idx="3"/>
            <a:endCxn id="20" idx="1"/>
          </p:cNvCxnSpPr>
          <p:nvPr/>
        </p:nvCxnSpPr>
        <p:spPr bwMode="auto">
          <a:xfrm>
            <a:off x="2656806" y="2750553"/>
            <a:ext cx="400970" cy="12031"/>
          </a:xfrm>
          <a:prstGeom prst="straightConnector1">
            <a:avLst/>
          </a:prstGeom>
          <a:noFill/>
          <a:ln w="9525">
            <a:solidFill>
              <a:schemeClr val="tx1"/>
            </a:solidFill>
            <a:round/>
            <a:headEnd/>
            <a:tailEnd type="triangle" w="med" len="med"/>
          </a:ln>
        </p:spPr>
      </p:cxnSp>
      <p:cxnSp>
        <p:nvCxnSpPr>
          <p:cNvPr id="29" name="AutoShape 59"/>
          <p:cNvCxnSpPr>
            <a:cxnSpLocks noChangeShapeType="1"/>
            <a:stCxn id="13" idx="3"/>
            <a:endCxn id="22" idx="1"/>
          </p:cNvCxnSpPr>
          <p:nvPr/>
        </p:nvCxnSpPr>
        <p:spPr bwMode="auto">
          <a:xfrm flipV="1">
            <a:off x="3121025" y="3103431"/>
            <a:ext cx="2514349" cy="1305057"/>
          </a:xfrm>
          <a:prstGeom prst="bentConnector3">
            <a:avLst>
              <a:gd name="adj1" fmla="val 85889"/>
            </a:avLst>
          </a:prstGeom>
          <a:noFill/>
          <a:ln w="9525">
            <a:solidFill>
              <a:srgbClr val="FF0000"/>
            </a:solidFill>
            <a:miter lim="800000"/>
            <a:headEnd/>
            <a:tailEnd type="triangle" w="med" len="med"/>
          </a:ln>
        </p:spPr>
      </p:cxnSp>
      <p:cxnSp>
        <p:nvCxnSpPr>
          <p:cNvPr id="30" name="AutoShape 60"/>
          <p:cNvCxnSpPr>
            <a:cxnSpLocks noChangeShapeType="1"/>
            <a:stCxn id="14" idx="1"/>
            <a:endCxn id="18" idx="1"/>
          </p:cNvCxnSpPr>
          <p:nvPr/>
        </p:nvCxnSpPr>
        <p:spPr bwMode="auto">
          <a:xfrm rot="10800000">
            <a:off x="343820" y="2750554"/>
            <a:ext cx="367381" cy="2515185"/>
          </a:xfrm>
          <a:prstGeom prst="bentConnector3">
            <a:avLst>
              <a:gd name="adj1" fmla="val 162224"/>
            </a:avLst>
          </a:prstGeom>
          <a:noFill/>
          <a:ln w="9525">
            <a:solidFill>
              <a:schemeClr val="tx1"/>
            </a:solidFill>
            <a:miter lim="800000"/>
            <a:headEnd/>
            <a:tailEnd type="triangle" w="med" len="med"/>
          </a:ln>
        </p:spPr>
      </p:cxnSp>
      <p:sp>
        <p:nvSpPr>
          <p:cNvPr id="31" name="Text Box 61"/>
          <p:cNvSpPr txBox="1">
            <a:spLocks noChangeArrowheads="1"/>
          </p:cNvSpPr>
          <p:nvPr/>
        </p:nvSpPr>
        <p:spPr bwMode="auto">
          <a:xfrm>
            <a:off x="512763" y="5030788"/>
            <a:ext cx="276225" cy="244475"/>
          </a:xfrm>
          <a:prstGeom prst="rect">
            <a:avLst/>
          </a:prstGeom>
          <a:noFill/>
          <a:ln w="9525">
            <a:noFill/>
            <a:miter lim="800000"/>
            <a:headEnd/>
            <a:tailEnd/>
          </a:ln>
        </p:spPr>
        <p:txBody>
          <a:bodyPr wrap="none">
            <a:spAutoFit/>
          </a:bodyPr>
          <a:lstStyle/>
          <a:p>
            <a:r>
              <a:rPr lang="en-US" sz="1000"/>
              <a:t>N</a:t>
            </a:r>
          </a:p>
        </p:txBody>
      </p:sp>
      <p:sp>
        <p:nvSpPr>
          <p:cNvPr id="32" name="Text Box 62"/>
          <p:cNvSpPr txBox="1">
            <a:spLocks noChangeArrowheads="1"/>
          </p:cNvSpPr>
          <p:nvPr/>
        </p:nvSpPr>
        <p:spPr bwMode="auto">
          <a:xfrm>
            <a:off x="1651000" y="5381625"/>
            <a:ext cx="268288" cy="244475"/>
          </a:xfrm>
          <a:prstGeom prst="rect">
            <a:avLst/>
          </a:prstGeom>
          <a:noFill/>
          <a:ln w="9525">
            <a:noFill/>
            <a:miter lim="800000"/>
            <a:headEnd/>
            <a:tailEnd/>
          </a:ln>
        </p:spPr>
        <p:txBody>
          <a:bodyPr wrap="none">
            <a:spAutoFit/>
          </a:bodyPr>
          <a:lstStyle/>
          <a:p>
            <a:r>
              <a:rPr lang="en-US" sz="1000"/>
              <a:t>Y</a:t>
            </a:r>
          </a:p>
        </p:txBody>
      </p:sp>
      <p:sp>
        <p:nvSpPr>
          <p:cNvPr id="33" name="Text Box 63"/>
          <p:cNvSpPr txBox="1">
            <a:spLocks noChangeArrowheads="1"/>
          </p:cNvSpPr>
          <p:nvPr/>
        </p:nvSpPr>
        <p:spPr bwMode="auto">
          <a:xfrm>
            <a:off x="1561182" y="3032125"/>
            <a:ext cx="276225" cy="244475"/>
          </a:xfrm>
          <a:prstGeom prst="rect">
            <a:avLst/>
          </a:prstGeom>
          <a:noFill/>
          <a:ln w="9525">
            <a:noFill/>
            <a:miter lim="800000"/>
            <a:headEnd/>
            <a:tailEnd/>
          </a:ln>
        </p:spPr>
        <p:txBody>
          <a:bodyPr wrap="none">
            <a:spAutoFit/>
          </a:bodyPr>
          <a:lstStyle/>
          <a:p>
            <a:r>
              <a:rPr lang="en-US" sz="1000" dirty="0"/>
              <a:t>N</a:t>
            </a:r>
          </a:p>
        </p:txBody>
      </p:sp>
      <p:sp>
        <p:nvSpPr>
          <p:cNvPr id="34" name="Text Box 64"/>
          <p:cNvSpPr txBox="1">
            <a:spLocks noChangeArrowheads="1"/>
          </p:cNvSpPr>
          <p:nvPr/>
        </p:nvSpPr>
        <p:spPr bwMode="auto">
          <a:xfrm>
            <a:off x="1853616" y="3592095"/>
            <a:ext cx="268287" cy="244475"/>
          </a:xfrm>
          <a:prstGeom prst="rect">
            <a:avLst/>
          </a:prstGeom>
          <a:noFill/>
          <a:ln w="9525">
            <a:noFill/>
            <a:miter lim="800000"/>
            <a:headEnd/>
            <a:tailEnd/>
          </a:ln>
        </p:spPr>
        <p:txBody>
          <a:bodyPr wrap="none">
            <a:spAutoFit/>
          </a:bodyPr>
          <a:lstStyle/>
          <a:p>
            <a:r>
              <a:rPr lang="en-US" sz="1000"/>
              <a:t>Y</a:t>
            </a:r>
          </a:p>
        </p:txBody>
      </p:sp>
      <p:cxnSp>
        <p:nvCxnSpPr>
          <p:cNvPr id="35" name="AutoShape 65"/>
          <p:cNvCxnSpPr>
            <a:cxnSpLocks noChangeShapeType="1"/>
            <a:stCxn id="19" idx="2"/>
            <a:endCxn id="14" idx="0"/>
          </p:cNvCxnSpPr>
          <p:nvPr/>
        </p:nvCxnSpPr>
        <p:spPr bwMode="auto">
          <a:xfrm rot="5400000">
            <a:off x="780257" y="4344070"/>
            <a:ext cx="1424906" cy="12031"/>
          </a:xfrm>
          <a:prstGeom prst="straightConnector1">
            <a:avLst/>
          </a:prstGeom>
          <a:noFill/>
          <a:ln w="9525">
            <a:solidFill>
              <a:schemeClr val="tx1"/>
            </a:solidFill>
            <a:round/>
            <a:headEnd/>
            <a:tailEnd type="triangle" w="med" len="med"/>
          </a:ln>
        </p:spPr>
      </p:cxnSp>
      <p:cxnSp>
        <p:nvCxnSpPr>
          <p:cNvPr id="36" name="AutoShape 66"/>
          <p:cNvCxnSpPr>
            <a:cxnSpLocks noChangeShapeType="1"/>
            <a:stCxn id="19" idx="2"/>
            <a:endCxn id="13" idx="0"/>
          </p:cNvCxnSpPr>
          <p:nvPr/>
        </p:nvCxnSpPr>
        <p:spPr bwMode="auto">
          <a:xfrm rot="16200000" flipH="1">
            <a:off x="1703388" y="3432969"/>
            <a:ext cx="491456" cy="900782"/>
          </a:xfrm>
          <a:prstGeom prst="bentConnector3">
            <a:avLst>
              <a:gd name="adj1" fmla="val 50000"/>
            </a:avLst>
          </a:prstGeom>
          <a:noFill/>
          <a:ln w="9525">
            <a:solidFill>
              <a:schemeClr val="tx1"/>
            </a:solidFill>
            <a:miter lim="800000"/>
            <a:headEnd/>
            <a:tailEnd type="triangle" w="med" len="med"/>
          </a:ln>
        </p:spPr>
      </p:cxnSp>
      <p:cxnSp>
        <p:nvCxnSpPr>
          <p:cNvPr id="37" name="AutoShape 67"/>
          <p:cNvCxnSpPr>
            <a:cxnSpLocks noChangeShapeType="1"/>
            <a:stCxn id="13" idx="2"/>
            <a:endCxn id="14" idx="0"/>
          </p:cNvCxnSpPr>
          <p:nvPr/>
        </p:nvCxnSpPr>
        <p:spPr bwMode="auto">
          <a:xfrm rot="5400000">
            <a:off x="1756569" y="4418807"/>
            <a:ext cx="374650" cy="912812"/>
          </a:xfrm>
          <a:prstGeom prst="bentConnector3">
            <a:avLst>
              <a:gd name="adj1" fmla="val 50000"/>
            </a:avLst>
          </a:prstGeom>
          <a:noFill/>
          <a:ln w="9525">
            <a:solidFill>
              <a:schemeClr val="tx1"/>
            </a:solidFill>
            <a:miter lim="800000"/>
            <a:headEnd/>
            <a:tailEnd type="triangle" w="med" len="med"/>
          </a:ln>
        </p:spPr>
      </p:cxnSp>
      <p:sp>
        <p:nvSpPr>
          <p:cNvPr id="38" name="Text Box 68"/>
          <p:cNvSpPr txBox="1">
            <a:spLocks noChangeArrowheads="1"/>
          </p:cNvSpPr>
          <p:nvPr/>
        </p:nvSpPr>
        <p:spPr bwMode="auto">
          <a:xfrm>
            <a:off x="1212850" y="4300538"/>
            <a:ext cx="276225" cy="244475"/>
          </a:xfrm>
          <a:prstGeom prst="rect">
            <a:avLst/>
          </a:prstGeom>
          <a:noFill/>
          <a:ln w="9525">
            <a:noFill/>
            <a:miter lim="800000"/>
            <a:headEnd/>
            <a:tailEnd/>
          </a:ln>
        </p:spPr>
        <p:txBody>
          <a:bodyPr wrap="none">
            <a:spAutoFit/>
          </a:bodyPr>
          <a:lstStyle/>
          <a:p>
            <a:r>
              <a:rPr lang="en-US" sz="1000"/>
              <a:t>N</a:t>
            </a:r>
          </a:p>
        </p:txBody>
      </p:sp>
      <p:sp>
        <p:nvSpPr>
          <p:cNvPr id="39" name="Text Box 69"/>
          <p:cNvSpPr txBox="1">
            <a:spLocks noChangeArrowheads="1"/>
          </p:cNvSpPr>
          <p:nvPr/>
        </p:nvSpPr>
        <p:spPr bwMode="auto">
          <a:xfrm>
            <a:off x="2695575" y="2871788"/>
            <a:ext cx="268288" cy="244475"/>
          </a:xfrm>
          <a:prstGeom prst="rect">
            <a:avLst/>
          </a:prstGeom>
          <a:noFill/>
          <a:ln w="9525">
            <a:noFill/>
            <a:miter lim="800000"/>
            <a:headEnd/>
            <a:tailEnd/>
          </a:ln>
        </p:spPr>
        <p:txBody>
          <a:bodyPr wrap="none">
            <a:spAutoFit/>
          </a:bodyPr>
          <a:lstStyle/>
          <a:p>
            <a:r>
              <a:rPr lang="en-US" sz="1000"/>
              <a:t>Y</a:t>
            </a:r>
          </a:p>
        </p:txBody>
      </p:sp>
      <p:sp>
        <p:nvSpPr>
          <p:cNvPr id="40" name="Text Box 70"/>
          <p:cNvSpPr txBox="1">
            <a:spLocks noChangeArrowheads="1"/>
          </p:cNvSpPr>
          <p:nvPr/>
        </p:nvSpPr>
        <p:spPr bwMode="auto">
          <a:xfrm>
            <a:off x="6400800" y="3306762"/>
            <a:ext cx="268288" cy="244475"/>
          </a:xfrm>
          <a:prstGeom prst="rect">
            <a:avLst/>
          </a:prstGeom>
          <a:noFill/>
          <a:ln w="9525">
            <a:noFill/>
            <a:miter lim="800000"/>
            <a:headEnd/>
            <a:tailEnd/>
          </a:ln>
        </p:spPr>
        <p:txBody>
          <a:bodyPr wrap="none">
            <a:spAutoFit/>
          </a:bodyPr>
          <a:lstStyle/>
          <a:p>
            <a:r>
              <a:rPr lang="en-US" sz="1000" dirty="0"/>
              <a:t>Y</a:t>
            </a:r>
          </a:p>
        </p:txBody>
      </p:sp>
      <p:sp>
        <p:nvSpPr>
          <p:cNvPr id="41" name="Text Box 71"/>
          <p:cNvSpPr txBox="1">
            <a:spLocks noChangeArrowheads="1"/>
          </p:cNvSpPr>
          <p:nvPr/>
        </p:nvSpPr>
        <p:spPr bwMode="auto">
          <a:xfrm>
            <a:off x="6781800" y="2895600"/>
            <a:ext cx="276225" cy="244475"/>
          </a:xfrm>
          <a:prstGeom prst="rect">
            <a:avLst/>
          </a:prstGeom>
          <a:noFill/>
          <a:ln w="9525">
            <a:noFill/>
            <a:miter lim="800000"/>
            <a:headEnd/>
            <a:tailEnd/>
          </a:ln>
        </p:spPr>
        <p:txBody>
          <a:bodyPr wrap="none">
            <a:spAutoFit/>
          </a:bodyPr>
          <a:lstStyle/>
          <a:p>
            <a:r>
              <a:rPr lang="en-US" sz="1000" dirty="0"/>
              <a:t>N</a:t>
            </a:r>
          </a:p>
        </p:txBody>
      </p:sp>
      <p:cxnSp>
        <p:nvCxnSpPr>
          <p:cNvPr id="42" name="AutoShape 11"/>
          <p:cNvCxnSpPr>
            <a:cxnSpLocks noChangeShapeType="1"/>
          </p:cNvCxnSpPr>
          <p:nvPr/>
        </p:nvCxnSpPr>
        <p:spPr bwMode="auto">
          <a:xfrm>
            <a:off x="1493921" y="1336507"/>
            <a:ext cx="1588" cy="165100"/>
          </a:xfrm>
          <a:prstGeom prst="straightConnector1">
            <a:avLst/>
          </a:prstGeom>
          <a:noFill/>
          <a:ln w="9525">
            <a:solidFill>
              <a:schemeClr val="tx1"/>
            </a:solidFill>
            <a:round/>
            <a:headEnd/>
            <a:tailEnd type="triangle" w="med" len="med"/>
          </a:ln>
        </p:spPr>
      </p:cxnSp>
      <p:cxnSp>
        <p:nvCxnSpPr>
          <p:cNvPr id="43" name="AutoShape 11"/>
          <p:cNvCxnSpPr>
            <a:cxnSpLocks noChangeShapeType="1"/>
          </p:cNvCxnSpPr>
          <p:nvPr/>
        </p:nvCxnSpPr>
        <p:spPr bwMode="auto">
          <a:xfrm>
            <a:off x="1505953" y="2371223"/>
            <a:ext cx="1588" cy="165100"/>
          </a:xfrm>
          <a:prstGeom prst="straightConnector1">
            <a:avLst/>
          </a:prstGeom>
          <a:noFill/>
          <a:ln w="9525">
            <a:solidFill>
              <a:schemeClr val="tx1"/>
            </a:solidFill>
            <a:round/>
            <a:headEnd/>
            <a:tailEnd type="triangle" w="med" len="med"/>
          </a:ln>
        </p:spPr>
      </p:cxnSp>
      <p:sp>
        <p:nvSpPr>
          <p:cNvPr id="44" name="AutoShape 13"/>
          <p:cNvSpPr>
            <a:spLocks noChangeArrowheads="1"/>
          </p:cNvSpPr>
          <p:nvPr/>
        </p:nvSpPr>
        <p:spPr bwMode="auto">
          <a:xfrm>
            <a:off x="5885641" y="3530901"/>
            <a:ext cx="739305" cy="246221"/>
          </a:xfrm>
          <a:prstGeom prst="flowChartProcess">
            <a:avLst/>
          </a:prstGeom>
          <a:noFill/>
          <a:ln w="9525">
            <a:solidFill>
              <a:schemeClr val="tx1"/>
            </a:solidFill>
            <a:miter lim="800000"/>
            <a:headEnd/>
            <a:tailEnd/>
          </a:ln>
        </p:spPr>
        <p:txBody>
          <a:bodyPr wrap="none" anchor="ctr">
            <a:spAutoFit/>
          </a:bodyPr>
          <a:lstStyle/>
          <a:p>
            <a:pPr algn="ctr"/>
            <a:r>
              <a:rPr lang="en-US" sz="1000" dirty="0" smtClean="0"/>
              <a:t>Fork child</a:t>
            </a:r>
            <a:endParaRPr lang="en-US" sz="1000" dirty="0"/>
          </a:p>
        </p:txBody>
      </p:sp>
      <p:sp>
        <p:nvSpPr>
          <p:cNvPr id="45" name="AutoShape 13"/>
          <p:cNvSpPr>
            <a:spLocks noChangeArrowheads="1"/>
          </p:cNvSpPr>
          <p:nvPr/>
        </p:nvSpPr>
        <p:spPr bwMode="auto">
          <a:xfrm>
            <a:off x="5823633" y="6039512"/>
            <a:ext cx="863320" cy="400110"/>
          </a:xfrm>
          <a:prstGeom prst="flowChartProcess">
            <a:avLst/>
          </a:prstGeom>
          <a:noFill/>
          <a:ln w="9525">
            <a:solidFill>
              <a:schemeClr val="tx1"/>
            </a:solidFill>
            <a:miter lim="800000"/>
            <a:headEnd/>
            <a:tailEnd/>
          </a:ln>
        </p:spPr>
        <p:txBody>
          <a:bodyPr wrap="square" anchor="ctr">
            <a:spAutoFit/>
          </a:bodyPr>
          <a:lstStyle/>
          <a:p>
            <a:pPr algn="ctr"/>
            <a:r>
              <a:rPr lang="en-US" sz="1000" dirty="0" err="1" smtClean="0"/>
              <a:t>Fork’d</a:t>
            </a:r>
            <a:r>
              <a:rPr lang="en-US" sz="1000" dirty="0" smtClean="0"/>
              <a:t> child</a:t>
            </a:r>
          </a:p>
          <a:p>
            <a:pPr algn="ctr"/>
            <a:r>
              <a:rPr lang="en-US" sz="1000" dirty="0" smtClean="0"/>
              <a:t>Shuts down</a:t>
            </a:r>
            <a:endParaRPr lang="en-US" sz="1000" dirty="0"/>
          </a:p>
        </p:txBody>
      </p:sp>
      <p:cxnSp>
        <p:nvCxnSpPr>
          <p:cNvPr id="46" name="Elbow Connector 45"/>
          <p:cNvCxnSpPr>
            <a:stCxn id="10" idx="1"/>
            <a:endCxn id="19" idx="3"/>
          </p:cNvCxnSpPr>
          <p:nvPr/>
        </p:nvCxnSpPr>
        <p:spPr bwMode="auto">
          <a:xfrm rot="10800000" flipV="1">
            <a:off x="2337720" y="2548960"/>
            <a:ext cx="3432593" cy="885471"/>
          </a:xfrm>
          <a:prstGeom prst="bentConnector3">
            <a:avLst>
              <a:gd name="adj1" fmla="val 20557"/>
            </a:avLst>
          </a:prstGeom>
          <a:ln>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7" name="Elbow Connector 46"/>
          <p:cNvCxnSpPr>
            <a:stCxn id="11" idx="3"/>
            <a:endCxn id="16" idx="1"/>
          </p:cNvCxnSpPr>
          <p:nvPr/>
        </p:nvCxnSpPr>
        <p:spPr bwMode="auto">
          <a:xfrm flipV="1">
            <a:off x="2094581" y="1511300"/>
            <a:ext cx="3664619" cy="192589"/>
          </a:xfrm>
          <a:prstGeom prst="bentConnector3">
            <a:avLst>
              <a:gd name="adj1" fmla="val 50000"/>
            </a:avLst>
          </a:prstGeom>
          <a:noFill/>
          <a:ln w="9525" cap="flat" cmpd="sng" algn="ctr">
            <a:solidFill>
              <a:srgbClr val="FF0000"/>
            </a:solidFill>
            <a:prstDash val="solid"/>
            <a:round/>
            <a:headEnd type="none" w="med" len="med"/>
            <a:tailEnd type="triangle"/>
          </a:ln>
          <a:effectLst/>
        </p:spPr>
      </p:cxnSp>
      <p:cxnSp>
        <p:nvCxnSpPr>
          <p:cNvPr id="48" name="Elbow Connector 47"/>
          <p:cNvCxnSpPr>
            <a:stCxn id="24" idx="1"/>
            <a:endCxn id="14" idx="3"/>
          </p:cNvCxnSpPr>
          <p:nvPr/>
        </p:nvCxnSpPr>
        <p:spPr bwMode="auto">
          <a:xfrm rot="10800000">
            <a:off x="2262188" y="5265738"/>
            <a:ext cx="3362868" cy="270104"/>
          </a:xfrm>
          <a:prstGeom prst="bentConnector3">
            <a:avLst>
              <a:gd name="adj1" fmla="val 50000"/>
            </a:avLst>
          </a:prstGeom>
          <a:noFill/>
          <a:ln w="9525" cap="flat" cmpd="sng" algn="ctr">
            <a:solidFill>
              <a:srgbClr val="FF0000"/>
            </a:solidFill>
            <a:prstDash val="solid"/>
            <a:round/>
            <a:headEnd type="none" w="med" len="med"/>
            <a:tailEnd type="triangle"/>
          </a:ln>
          <a:effectLst/>
        </p:spPr>
      </p:cxnSp>
      <p:cxnSp>
        <p:nvCxnSpPr>
          <p:cNvPr id="49" name="Straight Arrow Connector 48"/>
          <p:cNvCxnSpPr>
            <a:stCxn id="16" idx="2"/>
            <a:endCxn id="12" idx="0"/>
          </p:cNvCxnSpPr>
          <p:nvPr/>
        </p:nvCxnSpPr>
        <p:spPr bwMode="auto">
          <a:xfrm rot="5400000">
            <a:off x="6143159" y="1839335"/>
            <a:ext cx="224270" cy="1588"/>
          </a:xfrm>
          <a:prstGeom prst="straightConnector1">
            <a:avLst/>
          </a:prstGeom>
          <a:noFill/>
          <a:ln w="9525" cap="flat" cmpd="sng" algn="ctr">
            <a:solidFill>
              <a:schemeClr val="tx1"/>
            </a:solidFill>
            <a:prstDash val="solid"/>
            <a:round/>
            <a:headEnd type="none" w="med" len="med"/>
            <a:tailEnd type="triangle"/>
          </a:ln>
          <a:effectLst/>
        </p:spPr>
      </p:cxnSp>
      <p:cxnSp>
        <p:nvCxnSpPr>
          <p:cNvPr id="50" name="Straight Arrow Connector 49"/>
          <p:cNvCxnSpPr>
            <a:stCxn id="12" idx="2"/>
            <a:endCxn id="10" idx="0"/>
          </p:cNvCxnSpPr>
          <p:nvPr/>
        </p:nvCxnSpPr>
        <p:spPr bwMode="auto">
          <a:xfrm rot="5400000">
            <a:off x="6143159" y="2309826"/>
            <a:ext cx="224270" cy="1"/>
          </a:xfrm>
          <a:prstGeom prst="straightConnector1">
            <a:avLst/>
          </a:prstGeom>
          <a:noFill/>
          <a:ln w="9525" cap="flat" cmpd="sng" algn="ctr">
            <a:solidFill>
              <a:schemeClr val="tx1"/>
            </a:solidFill>
            <a:prstDash val="solid"/>
            <a:round/>
            <a:headEnd type="none" w="med" len="med"/>
            <a:tailEnd type="triangle"/>
          </a:ln>
          <a:effectLst/>
        </p:spPr>
      </p:cxnSp>
      <p:cxnSp>
        <p:nvCxnSpPr>
          <p:cNvPr id="51" name="Straight Arrow Connector 50"/>
          <p:cNvCxnSpPr>
            <a:stCxn id="10" idx="2"/>
            <a:endCxn id="22" idx="0"/>
          </p:cNvCxnSpPr>
          <p:nvPr/>
        </p:nvCxnSpPr>
        <p:spPr bwMode="auto">
          <a:xfrm rot="5400000">
            <a:off x="6143158" y="2788096"/>
            <a:ext cx="224270" cy="1588"/>
          </a:xfrm>
          <a:prstGeom prst="straightConnector1">
            <a:avLst/>
          </a:prstGeom>
          <a:noFill/>
          <a:ln w="9525" cap="flat" cmpd="sng" algn="ctr">
            <a:solidFill>
              <a:schemeClr val="tx1"/>
            </a:solidFill>
            <a:prstDash val="solid"/>
            <a:round/>
            <a:headEnd type="none" w="med" len="med"/>
            <a:tailEnd type="triangle"/>
          </a:ln>
          <a:effectLst/>
        </p:spPr>
      </p:cxnSp>
      <p:cxnSp>
        <p:nvCxnSpPr>
          <p:cNvPr id="52" name="Straight Arrow Connector 51"/>
          <p:cNvCxnSpPr>
            <a:stCxn id="22" idx="2"/>
            <a:endCxn id="44" idx="0"/>
          </p:cNvCxnSpPr>
          <p:nvPr/>
        </p:nvCxnSpPr>
        <p:spPr bwMode="auto">
          <a:xfrm rot="16200000" flipH="1">
            <a:off x="6143158" y="3418765"/>
            <a:ext cx="224270" cy="1"/>
          </a:xfrm>
          <a:prstGeom prst="straightConnector1">
            <a:avLst/>
          </a:prstGeom>
          <a:noFill/>
          <a:ln w="9525" cap="flat" cmpd="sng" algn="ctr">
            <a:solidFill>
              <a:schemeClr val="tx1"/>
            </a:solidFill>
            <a:prstDash val="solid"/>
            <a:round/>
            <a:headEnd type="none" w="med" len="med"/>
            <a:tailEnd type="triangle"/>
          </a:ln>
          <a:effectLst/>
        </p:spPr>
      </p:cxnSp>
      <p:cxnSp>
        <p:nvCxnSpPr>
          <p:cNvPr id="53" name="Straight Arrow Connector 52"/>
          <p:cNvCxnSpPr>
            <a:stCxn id="44" idx="2"/>
            <a:endCxn id="9" idx="0"/>
          </p:cNvCxnSpPr>
          <p:nvPr/>
        </p:nvCxnSpPr>
        <p:spPr bwMode="auto">
          <a:xfrm rot="5400000">
            <a:off x="6143159" y="3889257"/>
            <a:ext cx="224270" cy="1588"/>
          </a:xfrm>
          <a:prstGeom prst="straightConnector1">
            <a:avLst/>
          </a:prstGeom>
          <a:noFill/>
          <a:ln w="9525" cap="flat" cmpd="sng" algn="ctr">
            <a:solidFill>
              <a:schemeClr val="tx1"/>
            </a:solidFill>
            <a:prstDash val="solid"/>
            <a:round/>
            <a:headEnd type="none" w="med" len="med"/>
            <a:tailEnd type="triangle"/>
          </a:ln>
          <a:effectLst/>
        </p:spPr>
      </p:cxnSp>
      <p:cxnSp>
        <p:nvCxnSpPr>
          <p:cNvPr id="54" name="Straight Arrow Connector 53"/>
          <p:cNvCxnSpPr>
            <a:stCxn id="9" idx="2"/>
            <a:endCxn id="21" idx="0"/>
          </p:cNvCxnSpPr>
          <p:nvPr/>
        </p:nvCxnSpPr>
        <p:spPr bwMode="auto">
          <a:xfrm rot="5400000">
            <a:off x="6143159" y="4513637"/>
            <a:ext cx="224270" cy="1"/>
          </a:xfrm>
          <a:prstGeom prst="straightConnector1">
            <a:avLst/>
          </a:prstGeom>
          <a:noFill/>
          <a:ln w="9525" cap="flat" cmpd="sng" algn="ctr">
            <a:solidFill>
              <a:schemeClr val="tx1"/>
            </a:solidFill>
            <a:prstDash val="solid"/>
            <a:round/>
            <a:headEnd type="none" w="med" len="med"/>
            <a:tailEnd type="triangle"/>
          </a:ln>
          <a:effectLst/>
        </p:spPr>
      </p:cxnSp>
      <p:cxnSp>
        <p:nvCxnSpPr>
          <p:cNvPr id="55" name="Straight Arrow Connector 54"/>
          <p:cNvCxnSpPr>
            <a:stCxn id="21" idx="2"/>
            <a:endCxn id="24" idx="0"/>
          </p:cNvCxnSpPr>
          <p:nvPr/>
        </p:nvCxnSpPr>
        <p:spPr bwMode="auto">
          <a:xfrm rot="16200000" flipH="1">
            <a:off x="6143158" y="5144306"/>
            <a:ext cx="224270" cy="1"/>
          </a:xfrm>
          <a:prstGeom prst="straightConnector1">
            <a:avLst/>
          </a:prstGeom>
          <a:noFill/>
          <a:ln w="9525" cap="flat" cmpd="sng" algn="ctr">
            <a:solidFill>
              <a:schemeClr val="tx1"/>
            </a:solidFill>
            <a:prstDash val="solid"/>
            <a:round/>
            <a:headEnd type="none" w="med" len="med"/>
            <a:tailEnd type="triangle"/>
          </a:ln>
          <a:effectLst/>
        </p:spPr>
      </p:cxnSp>
      <p:cxnSp>
        <p:nvCxnSpPr>
          <p:cNvPr id="56" name="Straight Arrow Connector 55"/>
          <p:cNvCxnSpPr>
            <a:stCxn id="24" idx="2"/>
            <a:endCxn id="45" idx="0"/>
          </p:cNvCxnSpPr>
          <p:nvPr/>
        </p:nvCxnSpPr>
        <p:spPr bwMode="auto">
          <a:xfrm rot="5400000">
            <a:off x="6143159" y="5927377"/>
            <a:ext cx="224270" cy="1"/>
          </a:xfrm>
          <a:prstGeom prst="straightConnector1">
            <a:avLst/>
          </a:prstGeom>
          <a:noFill/>
          <a:ln w="9525" cap="flat" cmpd="sng" algn="ctr">
            <a:solidFill>
              <a:schemeClr val="tx1"/>
            </a:solidFill>
            <a:prstDash val="solid"/>
            <a:round/>
            <a:headEnd type="none" w="med" len="med"/>
            <a:tailEnd type="triangle"/>
          </a:ln>
          <a:effectLst/>
        </p:spPr>
      </p:cxnSp>
      <p:cxnSp>
        <p:nvCxnSpPr>
          <p:cNvPr id="57" name="Straight Arrow Connector 56"/>
          <p:cNvCxnSpPr>
            <a:stCxn id="22" idx="3"/>
            <a:endCxn id="23" idx="1"/>
          </p:cNvCxnSpPr>
          <p:nvPr/>
        </p:nvCxnSpPr>
        <p:spPr bwMode="auto">
          <a:xfrm flipV="1">
            <a:off x="6875212" y="3087304"/>
            <a:ext cx="439988" cy="16127"/>
          </a:xfrm>
          <a:prstGeom prst="straightConnector1">
            <a:avLst/>
          </a:prstGeom>
          <a:noFill/>
          <a:ln w="9525" cap="flat" cmpd="sng" algn="ctr">
            <a:solidFill>
              <a:schemeClr val="tx1"/>
            </a:solidFill>
            <a:prstDash val="solid"/>
            <a:round/>
            <a:headEnd type="none" w="med" len="med"/>
            <a:tailEnd type="triangle"/>
          </a:ln>
          <a:effectLst/>
        </p:spPr>
      </p:cxnSp>
      <p:cxnSp>
        <p:nvCxnSpPr>
          <p:cNvPr id="58" name="Elbow Connector 57"/>
          <p:cNvCxnSpPr>
            <a:stCxn id="45" idx="3"/>
            <a:endCxn id="10" idx="3"/>
          </p:cNvCxnSpPr>
          <p:nvPr/>
        </p:nvCxnSpPr>
        <p:spPr bwMode="auto">
          <a:xfrm flipV="1">
            <a:off x="6686953" y="2548961"/>
            <a:ext cx="53321" cy="3690606"/>
          </a:xfrm>
          <a:prstGeom prst="bentConnector3">
            <a:avLst>
              <a:gd name="adj1" fmla="val 867191"/>
            </a:avLst>
          </a:prstGeom>
          <a:noFill/>
          <a:ln w="9525" cap="flat" cmpd="sng" algn="ctr">
            <a:solidFill>
              <a:schemeClr val="tx1"/>
            </a:solidFill>
            <a:prstDash val="solid"/>
            <a:round/>
            <a:headEnd type="none" w="med" len="med"/>
            <a:tailEnd type="triangle"/>
          </a:ln>
          <a:effectLst/>
        </p:spPr>
      </p:cxn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9C35C216-656B-4BD0-9B3B-4933F4C2A985}" type="datetime1">
              <a:rPr lang="en-US"/>
              <a:pPr/>
              <a:t>10/31/2011</a:t>
            </a:fld>
            <a:endParaRPr lang="en-US"/>
          </a:p>
        </p:txBody>
      </p:sp>
      <p:sp>
        <p:nvSpPr>
          <p:cNvPr id="14339" name="Footer Placeholder 4"/>
          <p:cNvSpPr>
            <a:spLocks noGrp="1"/>
          </p:cNvSpPr>
          <p:nvPr>
            <p:ph type="ftr" sz="quarter" idx="11"/>
          </p:nvPr>
        </p:nvSpPr>
        <p:spPr>
          <a:noFill/>
        </p:spPr>
        <p:txBody>
          <a:bodyPr/>
          <a:lstStyle/>
          <a:p>
            <a:r>
              <a:rPr lang="en-US" smtClean="0"/>
              <a:t>Trick Advanced Training</a:t>
            </a:r>
          </a:p>
        </p:txBody>
      </p:sp>
      <p:sp>
        <p:nvSpPr>
          <p:cNvPr id="14340" name="Slide Number Placeholder 5"/>
          <p:cNvSpPr>
            <a:spLocks noGrp="1"/>
          </p:cNvSpPr>
          <p:nvPr>
            <p:ph type="sldNum" sz="quarter" idx="12"/>
          </p:nvPr>
        </p:nvSpPr>
        <p:spPr>
          <a:noFill/>
        </p:spPr>
        <p:txBody>
          <a:bodyPr/>
          <a:lstStyle/>
          <a:p>
            <a:fld id="{B6F2D0CC-C11D-4621-8449-BD40F17683FF}" type="slidenum">
              <a:rPr lang="en-US" smtClean="0"/>
              <a:pPr/>
              <a:t>13</a:t>
            </a:fld>
            <a:endParaRPr lang="en-US" smtClean="0"/>
          </a:p>
        </p:txBody>
      </p:sp>
      <p:sp>
        <p:nvSpPr>
          <p:cNvPr id="14341" name="Rectangle 2"/>
          <p:cNvSpPr>
            <a:spLocks noGrp="1" noChangeArrowheads="1"/>
          </p:cNvSpPr>
          <p:nvPr>
            <p:ph type="title"/>
          </p:nvPr>
        </p:nvSpPr>
        <p:spPr/>
        <p:txBody>
          <a:bodyPr/>
          <a:lstStyle/>
          <a:p>
            <a:pPr eaLnBrk="1" hangingPunct="1"/>
            <a:r>
              <a:rPr lang="en-US" sz="2000" smtClean="0"/>
              <a:t>Variable Server</a:t>
            </a:r>
          </a:p>
        </p:txBody>
      </p:sp>
      <p:sp>
        <p:nvSpPr>
          <p:cNvPr id="7" name="Rectangle 3"/>
          <p:cNvSpPr txBox="1">
            <a:spLocks noChangeArrowheads="1"/>
          </p:cNvSpPr>
          <p:nvPr/>
        </p:nvSpPr>
        <p:spPr bwMode="auto">
          <a:xfrm>
            <a:off x="278171" y="1205136"/>
            <a:ext cx="8650287"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What is the variable server?</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dirty="0" smtClean="0">
                <a:ln>
                  <a:noFill/>
                </a:ln>
                <a:solidFill>
                  <a:schemeClr val="tx1"/>
                </a:solidFill>
                <a:effectLst/>
                <a:uLnTx/>
                <a:uFillTx/>
                <a:latin typeface="+mn-lt"/>
              </a:rPr>
              <a:t>The variable server is a TCP/IP server (using </a:t>
            </a:r>
            <a:r>
              <a:rPr kumimoji="0" lang="en-US" sz="1800" b="1" i="0" u="none" strike="noStrike" kern="0" cap="none" spc="0" normalizeH="0" baseline="0" noProof="0" dirty="0" err="1" smtClean="0">
                <a:ln>
                  <a:noFill/>
                </a:ln>
                <a:solidFill>
                  <a:schemeClr val="tx1"/>
                </a:solidFill>
                <a:effectLst/>
                <a:uLnTx/>
                <a:uFillTx/>
                <a:latin typeface="+mn-lt"/>
              </a:rPr>
              <a:t>Trickcomm</a:t>
            </a:r>
            <a:r>
              <a:rPr kumimoji="0" lang="en-US" sz="1800" b="1" i="0" u="none" strike="noStrike" kern="0" cap="none" spc="0" normalizeH="0" baseline="0" noProof="0" dirty="0" smtClean="0">
                <a:ln>
                  <a:noFill/>
                </a:ln>
                <a:solidFill>
                  <a:schemeClr val="tx1"/>
                </a:solidFill>
                <a:effectLst/>
                <a:uLnTx/>
                <a:uFillTx/>
                <a:latin typeface="+mn-lt"/>
              </a:rPr>
              <a:t>) which runs in an asynchronous simulation thread.  Clients may connect to the server and set/get simulation parameters.</a:t>
            </a:r>
            <a:br>
              <a:rPr kumimoji="0" lang="en-US" sz="1800" b="1" i="0" u="none" strike="noStrike" kern="0" cap="none" spc="0" normalizeH="0" baseline="0" noProof="0" dirty="0" smtClean="0">
                <a:ln>
                  <a:noFill/>
                </a:ln>
                <a:solidFill>
                  <a:schemeClr val="tx1"/>
                </a:solidFill>
                <a:effectLst/>
                <a:uLnTx/>
                <a:uFillTx/>
                <a:latin typeface="+mn-lt"/>
              </a:rPr>
            </a:br>
            <a:endParaRPr kumimoji="0" lang="en-US" sz="1800" b="1"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Why use it?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dirty="0" smtClean="0">
                <a:ln>
                  <a:noFill/>
                </a:ln>
                <a:solidFill>
                  <a:schemeClr val="tx1"/>
                </a:solidFill>
                <a:effectLst/>
                <a:uLnTx/>
                <a:uFillTx/>
                <a:latin typeface="+mn-lt"/>
              </a:rPr>
              <a:t>Nice for interactive GUIs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dirty="0" smtClean="0">
                <a:ln>
                  <a:noFill/>
                </a:ln>
                <a:solidFill>
                  <a:schemeClr val="tx1"/>
                </a:solidFill>
                <a:effectLst/>
                <a:uLnTx/>
                <a:uFillTx/>
                <a:latin typeface="+mn-lt"/>
              </a:rPr>
              <a:t>Simple asynchronous way to drive the simulation</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dirty="0" smtClean="0">
                <a:ln>
                  <a:noFill/>
                </a:ln>
                <a:solidFill>
                  <a:schemeClr val="tx1"/>
                </a:solidFill>
                <a:effectLst/>
                <a:uLnTx/>
                <a:uFillTx/>
                <a:latin typeface="+mn-lt"/>
              </a:rPr>
              <a:t>Simple interface for probing states for graphics displays or strip charts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dirty="0" smtClean="0">
                <a:ln>
                  <a:noFill/>
                </a:ln>
                <a:solidFill>
                  <a:schemeClr val="tx1"/>
                </a:solidFill>
                <a:effectLst/>
                <a:uLnTx/>
                <a:uFillTx/>
                <a:latin typeface="+mn-lt"/>
              </a:rPr>
              <a:t>Useful for crew training when an instructor needs to introduce a specific scenario on-the-fly</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dirty="0" smtClean="0">
                <a:ln>
                  <a:noFill/>
                </a:ln>
                <a:solidFill>
                  <a:schemeClr val="tx1"/>
                </a:solidFill>
                <a:effectLst/>
                <a:uLnTx/>
                <a:uFillTx/>
                <a:latin typeface="+mn-lt"/>
              </a:rPr>
              <a:t>Useful for debugging</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slow"/>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Monte Slaves</a:t>
            </a:r>
            <a:endParaRPr lang="en-US" sz="2000" dirty="0"/>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10/31/2011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130</a:t>
            </a:fld>
            <a:endParaRPr lang="en-US"/>
          </a:p>
        </p:txBody>
      </p:sp>
      <p:sp>
        <p:nvSpPr>
          <p:cNvPr id="7" name="Rectangle 3"/>
          <p:cNvSpPr txBox="1">
            <a:spLocks noChangeArrowheads="1"/>
          </p:cNvSpPr>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The master sets a timeout value</a:t>
            </a:r>
            <a:endParaRPr kumimoji="0" lang="en-US" sz="2000" b="1" i="0" u="none" strike="noStrike" kern="0" cap="none" spc="0" normalizeH="0" baseline="0" noProof="0" smtClean="0">
              <a:ln>
                <a:noFill/>
              </a:ln>
              <a:solidFill>
                <a:schemeClr val="accent2"/>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Default timeout is 120 seconds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User may change the value in the input file with the following function:  </a:t>
            </a:r>
            <a:r>
              <a:rPr kumimoji="0" lang="en-US" sz="1800" b="1" i="0" u="none" strike="noStrike" kern="0" cap="none" spc="0" normalizeH="0" baseline="0" noProof="0" smtClean="0">
                <a:ln>
                  <a:noFill/>
                </a:ln>
                <a:solidFill>
                  <a:schemeClr val="accent2">
                    <a:lumMod val="60000"/>
                    <a:lumOff val="40000"/>
                  </a:schemeClr>
                </a:solidFill>
                <a:effectLst/>
                <a:uLnTx/>
                <a:uFillTx/>
                <a:latin typeface="+mn-lt"/>
              </a:rPr>
              <a:t>trick.mc_set_timeout(double)</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Each slave must return a result within its individually timed timeout period</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If no result is returned, the slave is assumed dead and the run’s initial data is re-dispatched to the next available slave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Slaves can be “killed” and no results will be lost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en-US" sz="1800" b="1" i="0" u="none" strike="noStrike" kern="0" cap="none" spc="0" normalizeH="0" baseline="0" noProof="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en-US" sz="1800" b="1" i="0" u="none" strike="noStrike" kern="0" cap="none" spc="0" normalizeH="0" baseline="0" noProof="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en-US" sz="1800" b="1" i="0" u="none" strike="noStrike" kern="0" cap="none" spc="0" normalizeH="0" baseline="0" noProof="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en-US" sz="1800" b="1" i="0" u="none" strike="noStrike" kern="0" cap="none" spc="0" normalizeH="0" baseline="0" noProof="0" smtClean="0">
              <a:ln>
                <a:noFill/>
              </a:ln>
              <a:solidFill>
                <a:schemeClr val="tx1"/>
              </a:solidFill>
              <a:effectLst/>
              <a:uLnTx/>
              <a:uFillTx/>
              <a:latin typeface="+mn-lt"/>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slow"/>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Cannon Ball in Target Example</a:t>
            </a:r>
            <a:endParaRPr lang="en-US" sz="2000" dirty="0"/>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10/31/2011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131</a:t>
            </a:fld>
            <a:endParaRPr lang="en-US"/>
          </a:p>
        </p:txBody>
      </p:sp>
      <p:sp>
        <p:nvSpPr>
          <p:cNvPr id="7" name="Content Placeholder 2"/>
          <p:cNvSpPr>
            <a:spLocks noGrp="1"/>
          </p:cNvSpPr>
          <p:nvPr>
            <p:ph idx="1"/>
          </p:nvPr>
        </p:nvSpPr>
        <p:spPr>
          <a:xfrm>
            <a:off x="457200" y="1143000"/>
            <a:ext cx="8229600" cy="4983163"/>
          </a:xfrm>
        </p:spPr>
        <p:txBody>
          <a:bodyPr/>
          <a:lstStyle/>
          <a:p>
            <a:r>
              <a:rPr lang="en-US" dirty="0" smtClean="0"/>
              <a:t>This is the cannonball simulation example used in the tutorial with to demonstrate Monte Carlo.</a:t>
            </a:r>
          </a:p>
          <a:p>
            <a:r>
              <a:rPr lang="en-US" dirty="0" smtClean="0"/>
              <a:t>Create a </a:t>
            </a:r>
            <a:r>
              <a:rPr lang="en-US" dirty="0" err="1" smtClean="0"/>
              <a:t>monte_master_post</a:t>
            </a:r>
            <a:r>
              <a:rPr lang="en-US" dirty="0" smtClean="0"/>
              <a:t> job and a </a:t>
            </a:r>
            <a:r>
              <a:rPr lang="en-US" dirty="0" err="1" smtClean="0"/>
              <a:t>monte_slave_post</a:t>
            </a:r>
            <a:r>
              <a:rPr lang="en-US" dirty="0" smtClean="0"/>
              <a:t> job.</a:t>
            </a:r>
          </a:p>
          <a:p>
            <a:pPr lvl="1"/>
            <a:r>
              <a:rPr lang="en-US" dirty="0" smtClean="0"/>
              <a:t>The </a:t>
            </a:r>
            <a:r>
              <a:rPr lang="en-US" dirty="0" err="1" smtClean="0"/>
              <a:t>monte_master_post</a:t>
            </a:r>
            <a:r>
              <a:rPr lang="en-US" dirty="0" smtClean="0"/>
              <a:t>  job will read the CANNON </a:t>
            </a:r>
            <a:r>
              <a:rPr lang="en-US" dirty="0" err="1" smtClean="0"/>
              <a:t>struct</a:t>
            </a:r>
            <a:r>
              <a:rPr lang="en-US" dirty="0" smtClean="0"/>
              <a:t> information from the slave.  Check if the cannon landed in the target area.  Shutdown if it did, otherwise continue.</a:t>
            </a:r>
          </a:p>
          <a:p>
            <a:pPr lvl="1"/>
            <a:r>
              <a:rPr lang="en-US" dirty="0" smtClean="0"/>
              <a:t>The </a:t>
            </a:r>
            <a:r>
              <a:rPr lang="en-US" dirty="0" err="1" smtClean="0"/>
              <a:t>monte_slave_post</a:t>
            </a:r>
            <a:r>
              <a:rPr lang="en-US" dirty="0" smtClean="0"/>
              <a:t>  job will write the CANNON </a:t>
            </a:r>
            <a:r>
              <a:rPr lang="en-US" dirty="0" err="1" smtClean="0"/>
              <a:t>struct</a:t>
            </a:r>
            <a:r>
              <a:rPr lang="en-US" dirty="0" smtClean="0"/>
              <a:t> information to the master.</a:t>
            </a:r>
            <a:endParaRPr lang="en-US" dirty="0"/>
          </a:p>
        </p:txBody>
      </p:sp>
    </p:spTree>
  </p:cSld>
  <p:clrMapOvr>
    <a:masterClrMapping/>
  </p:clrMapOvr>
  <p:transition spd="slow"/>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Cannon Ball in Target Example</a:t>
            </a:r>
            <a:endParaRPr lang="en-US" sz="2000" dirty="0"/>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10/31/2011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132</a:t>
            </a:fld>
            <a:endParaRPr lang="en-US"/>
          </a:p>
        </p:txBody>
      </p:sp>
      <p:sp>
        <p:nvSpPr>
          <p:cNvPr id="7" name="Content Placeholder 2"/>
          <p:cNvSpPr>
            <a:spLocks noGrp="1"/>
          </p:cNvSpPr>
          <p:nvPr>
            <p:ph idx="1"/>
          </p:nvPr>
        </p:nvSpPr>
        <p:spPr>
          <a:xfrm>
            <a:off x="457200" y="1143001"/>
            <a:ext cx="7315200" cy="1905000"/>
          </a:xfrm>
        </p:spPr>
        <p:txBody>
          <a:bodyPr/>
          <a:lstStyle/>
          <a:p>
            <a:pPr>
              <a:buNone/>
            </a:pPr>
            <a:r>
              <a:rPr lang="en-US" sz="1800" b="0" dirty="0" smtClean="0">
                <a:latin typeface="Courier New" pitchFamily="49" charset="0"/>
                <a:cs typeface="Courier New" pitchFamily="49" charset="0"/>
              </a:rPr>
              <a:t>% </a:t>
            </a:r>
            <a:r>
              <a:rPr lang="en-US" sz="1800" b="0" dirty="0" err="1" smtClean="0">
                <a:latin typeface="Courier New" pitchFamily="49" charset="0"/>
                <a:cs typeface="Courier New" pitchFamily="49" charset="0"/>
              </a:rPr>
              <a:t>cd</a:t>
            </a:r>
            <a:r>
              <a:rPr lang="en-US" sz="1800" b="0" dirty="0" smtClean="0">
                <a:latin typeface="Courier New" pitchFamily="49" charset="0"/>
                <a:cs typeface="Courier New" pitchFamily="49" charset="0"/>
              </a:rPr>
              <a:t> $HOME/</a:t>
            </a:r>
            <a:r>
              <a:rPr lang="en-US" sz="1800" b="0" dirty="0" err="1" smtClean="0">
                <a:latin typeface="Courier New" pitchFamily="49" charset="0"/>
                <a:cs typeface="Courier New" pitchFamily="49" charset="0"/>
              </a:rPr>
              <a:t>trick_models</a:t>
            </a:r>
            <a:r>
              <a:rPr lang="en-US" sz="1800" b="0" dirty="0" smtClean="0">
                <a:latin typeface="Courier New" pitchFamily="49" charset="0"/>
                <a:cs typeface="Courier New" pitchFamily="49" charset="0"/>
              </a:rPr>
              <a:t>/cannon</a:t>
            </a:r>
          </a:p>
          <a:p>
            <a:pPr>
              <a:buNone/>
            </a:pPr>
            <a:r>
              <a:rPr lang="en-US" sz="1800" b="0" dirty="0" smtClean="0">
                <a:latin typeface="Courier New" pitchFamily="49" charset="0"/>
                <a:cs typeface="Courier New" pitchFamily="49" charset="0"/>
              </a:rPr>
              <a:t>% </a:t>
            </a:r>
            <a:r>
              <a:rPr lang="en-US" sz="1800" b="0" dirty="0" err="1" smtClean="0">
                <a:latin typeface="Courier New" pitchFamily="49" charset="0"/>
                <a:cs typeface="Courier New" pitchFamily="49" charset="0"/>
              </a:rPr>
              <a:t>mkdir</a:t>
            </a:r>
            <a:r>
              <a:rPr lang="en-US" sz="1800" b="0" dirty="0" smtClean="0">
                <a:latin typeface="Courier New" pitchFamily="49" charset="0"/>
                <a:cs typeface="Courier New" pitchFamily="49" charset="0"/>
              </a:rPr>
              <a:t> –p </a:t>
            </a:r>
            <a:r>
              <a:rPr lang="en-US" sz="1800" b="0" dirty="0" err="1" smtClean="0">
                <a:latin typeface="Courier New" pitchFamily="49" charset="0"/>
                <a:cs typeface="Courier New" pitchFamily="49" charset="0"/>
              </a:rPr>
              <a:t>monte</a:t>
            </a:r>
            <a:r>
              <a:rPr lang="en-US" sz="1800" b="0" dirty="0" smtClean="0">
                <a:latin typeface="Courier New" pitchFamily="49" charset="0"/>
                <a:cs typeface="Courier New" pitchFamily="49" charset="0"/>
              </a:rPr>
              <a:t>/</a:t>
            </a:r>
            <a:r>
              <a:rPr lang="en-US" sz="1800" b="0" dirty="0" err="1" smtClean="0">
                <a:latin typeface="Courier New" pitchFamily="49" charset="0"/>
                <a:cs typeface="Courier New" pitchFamily="49" charset="0"/>
              </a:rPr>
              <a:t>src</a:t>
            </a:r>
            <a:endParaRPr lang="en-US" sz="1800" b="0" dirty="0" smtClean="0">
              <a:latin typeface="Courier New" pitchFamily="49" charset="0"/>
              <a:cs typeface="Courier New" pitchFamily="49" charset="0"/>
            </a:endParaRPr>
          </a:p>
          <a:p>
            <a:pPr>
              <a:buNone/>
            </a:pPr>
            <a:r>
              <a:rPr lang="en-US" sz="1800" b="0" dirty="0" smtClean="0">
                <a:latin typeface="Courier New" pitchFamily="49" charset="0"/>
                <a:cs typeface="Courier New" pitchFamily="49" charset="0"/>
              </a:rPr>
              <a:t>% </a:t>
            </a:r>
            <a:r>
              <a:rPr lang="en-US" sz="1800" b="0" dirty="0" err="1" smtClean="0">
                <a:latin typeface="Courier New" pitchFamily="49" charset="0"/>
                <a:cs typeface="Courier New" pitchFamily="49" charset="0"/>
              </a:rPr>
              <a:t>mkdir</a:t>
            </a:r>
            <a:r>
              <a:rPr lang="en-US" sz="1800" b="0" dirty="0" smtClean="0">
                <a:latin typeface="Courier New" pitchFamily="49" charset="0"/>
                <a:cs typeface="Courier New" pitchFamily="49" charset="0"/>
              </a:rPr>
              <a:t> –p </a:t>
            </a:r>
            <a:r>
              <a:rPr lang="en-US" sz="1800" b="0" dirty="0" err="1" smtClean="0">
                <a:latin typeface="Courier New" pitchFamily="49" charset="0"/>
                <a:cs typeface="Courier New" pitchFamily="49" charset="0"/>
              </a:rPr>
              <a:t>monte</a:t>
            </a:r>
            <a:r>
              <a:rPr lang="en-US" sz="1800" b="0" dirty="0" smtClean="0">
                <a:latin typeface="Courier New" pitchFamily="49" charset="0"/>
                <a:cs typeface="Courier New" pitchFamily="49" charset="0"/>
              </a:rPr>
              <a:t>/include</a:t>
            </a:r>
          </a:p>
          <a:p>
            <a:pPr>
              <a:buNone/>
            </a:pPr>
            <a:r>
              <a:rPr lang="en-US" sz="1800" b="0" dirty="0" smtClean="0">
                <a:latin typeface="Courier New" pitchFamily="49" charset="0"/>
                <a:cs typeface="Courier New" pitchFamily="49" charset="0"/>
              </a:rPr>
              <a:t>% </a:t>
            </a:r>
            <a:r>
              <a:rPr lang="en-US" sz="1800" b="0" dirty="0" err="1" smtClean="0">
                <a:latin typeface="Courier New" pitchFamily="49" charset="0"/>
                <a:cs typeface="Courier New" pitchFamily="49" charset="0"/>
              </a:rPr>
              <a:t>cd</a:t>
            </a:r>
            <a:r>
              <a:rPr lang="en-US" sz="1800" b="0" dirty="0" smtClean="0">
                <a:latin typeface="Courier New" pitchFamily="49" charset="0"/>
                <a:cs typeface="Courier New" pitchFamily="49" charset="0"/>
              </a:rPr>
              <a:t> </a:t>
            </a:r>
            <a:r>
              <a:rPr lang="en-US" sz="1800" b="0" dirty="0" err="1" smtClean="0">
                <a:latin typeface="Courier New" pitchFamily="49" charset="0"/>
                <a:cs typeface="Courier New" pitchFamily="49" charset="0"/>
              </a:rPr>
              <a:t>monte</a:t>
            </a:r>
            <a:r>
              <a:rPr lang="en-US" sz="1800" b="0" dirty="0" smtClean="0">
                <a:latin typeface="Courier New" pitchFamily="49" charset="0"/>
                <a:cs typeface="Courier New" pitchFamily="49" charset="0"/>
              </a:rPr>
              <a:t>/</a:t>
            </a:r>
            <a:r>
              <a:rPr lang="en-US" sz="1800" b="0" dirty="0" err="1" smtClean="0">
                <a:latin typeface="Courier New" pitchFamily="49" charset="0"/>
                <a:cs typeface="Courier New" pitchFamily="49" charset="0"/>
              </a:rPr>
              <a:t>src</a:t>
            </a:r>
            <a:endParaRPr lang="en-US" sz="1800" b="0" dirty="0" smtClean="0">
              <a:latin typeface="Courier New" pitchFamily="49" charset="0"/>
              <a:cs typeface="Courier New" pitchFamily="49" charset="0"/>
            </a:endParaRPr>
          </a:p>
          <a:p>
            <a:pPr>
              <a:buNone/>
            </a:pPr>
            <a:r>
              <a:rPr lang="en-US" sz="1800" b="0" dirty="0" smtClean="0">
                <a:latin typeface="Courier New" pitchFamily="49" charset="0"/>
                <a:cs typeface="Courier New" pitchFamily="49" charset="0"/>
              </a:rPr>
              <a:t>%[</a:t>
            </a:r>
            <a:r>
              <a:rPr lang="en-US" sz="1800" b="0" dirty="0" err="1" smtClean="0">
                <a:latin typeface="Courier New" pitchFamily="49" charset="0"/>
                <a:cs typeface="Courier New" pitchFamily="49" charset="0"/>
              </a:rPr>
              <a:t>vi|nedit|kate</a:t>
            </a:r>
            <a:r>
              <a:rPr lang="en-US" sz="1800" b="0" dirty="0" smtClean="0">
                <a:latin typeface="Courier New" pitchFamily="49" charset="0"/>
                <a:cs typeface="Courier New" pitchFamily="49" charset="0"/>
              </a:rPr>
              <a:t>] </a:t>
            </a:r>
            <a:r>
              <a:rPr lang="en-US" sz="1800" b="0" dirty="0" err="1" smtClean="0">
                <a:latin typeface="Courier New" pitchFamily="49" charset="0"/>
                <a:cs typeface="Courier New" pitchFamily="49" charset="0"/>
              </a:rPr>
              <a:t>cannon_slave_post.c</a:t>
            </a:r>
            <a:endParaRPr lang="en-US" sz="1800" b="0" dirty="0">
              <a:latin typeface="Courier New" pitchFamily="49" charset="0"/>
              <a:cs typeface="Courier New" pitchFamily="49" charset="0"/>
            </a:endParaRPr>
          </a:p>
        </p:txBody>
      </p:sp>
      <p:sp>
        <p:nvSpPr>
          <p:cNvPr id="8" name="Rectangle 7"/>
          <p:cNvSpPr/>
          <p:nvPr/>
        </p:nvSpPr>
        <p:spPr>
          <a:xfrm>
            <a:off x="685800" y="2971800"/>
            <a:ext cx="7837402" cy="3046988"/>
          </a:xfrm>
          <a:prstGeom prst="rect">
            <a:avLst/>
          </a:prstGeom>
          <a:solidFill>
            <a:schemeClr val="accent2">
              <a:lumMod val="20000"/>
              <a:lumOff val="80000"/>
            </a:schemeClr>
          </a:solidFill>
        </p:spPr>
        <p:txBody>
          <a:bodyPr wrap="none">
            <a:spAutoFit/>
          </a:bodyPr>
          <a:lstStyle/>
          <a:p>
            <a:r>
              <a:rPr lang="en-US" sz="1600" dirty="0" smtClean="0">
                <a:latin typeface="Courier New" pitchFamily="49" charset="0"/>
                <a:cs typeface="Courier New" pitchFamily="49" charset="0"/>
              </a:rPr>
              <a:t>/************************** TRICK HEADER ********************</a:t>
            </a:r>
          </a:p>
          <a:p>
            <a:r>
              <a:rPr lang="en-US" sz="1600" dirty="0" smtClean="0">
                <a:latin typeface="Courier New" pitchFamily="49" charset="0"/>
                <a:cs typeface="Courier New" pitchFamily="49" charset="0"/>
              </a:rPr>
              <a:t>PURPOSE:                     (</a:t>
            </a:r>
            <a:r>
              <a:rPr lang="en-US" sz="1600" dirty="0" err="1" smtClean="0">
                <a:latin typeface="Courier New" pitchFamily="49" charset="0"/>
                <a:cs typeface="Courier New" pitchFamily="49" charset="0"/>
              </a:rPr>
              <a:t>Kaboom</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#include "cannon/aero/include/</a:t>
            </a:r>
            <a:r>
              <a:rPr lang="en-US" sz="1600" dirty="0" err="1" smtClean="0">
                <a:latin typeface="Courier New" pitchFamily="49" charset="0"/>
                <a:cs typeface="Courier New" pitchFamily="49" charset="0"/>
              </a:rPr>
              <a:t>cannon_aero.h</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#include "</a:t>
            </a:r>
            <a:r>
              <a:rPr lang="en-US" sz="1600" dirty="0" err="1" smtClean="0">
                <a:latin typeface="Courier New" pitchFamily="49" charset="0"/>
                <a:cs typeface="Courier New" pitchFamily="49" charset="0"/>
              </a:rPr>
              <a:t>sim_services</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MonteCarlo</a:t>
            </a:r>
            <a:r>
              <a:rPr lang="en-US" sz="1600" dirty="0" smtClean="0">
                <a:latin typeface="Courier New" pitchFamily="49" charset="0"/>
                <a:cs typeface="Courier New" pitchFamily="49" charset="0"/>
              </a:rPr>
              <a:t>/include/</a:t>
            </a:r>
            <a:r>
              <a:rPr lang="en-US" sz="1600" dirty="0" err="1" smtClean="0">
                <a:latin typeface="Courier New" pitchFamily="49" charset="0"/>
                <a:cs typeface="Courier New" pitchFamily="49" charset="0"/>
              </a:rPr>
              <a:t>montecarlo_c_intf.h</a:t>
            </a:r>
            <a:r>
              <a:rPr lang="en-US" sz="1600" dirty="0" smtClean="0">
                <a:latin typeface="Courier New" pitchFamily="49" charset="0"/>
                <a:cs typeface="Courier New" pitchFamily="49" charset="0"/>
              </a:rPr>
              <a:t>"</a:t>
            </a:r>
          </a:p>
          <a:p>
            <a:endParaRPr lang="en-US" sz="1600" dirty="0" smtClean="0">
              <a:latin typeface="Courier New" pitchFamily="49" charset="0"/>
              <a:cs typeface="Courier New" pitchFamily="49" charset="0"/>
            </a:endParaRPr>
          </a:p>
          <a:p>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cannon_slave_post</a:t>
            </a:r>
            <a:r>
              <a:rPr lang="en-US" sz="1600" dirty="0" smtClean="0">
                <a:latin typeface="Courier New" pitchFamily="49" charset="0"/>
                <a:cs typeface="Courier New" pitchFamily="49" charset="0"/>
              </a:rPr>
              <a:t>(CANNON_AERO* C)</a:t>
            </a:r>
          </a:p>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mc_write</a:t>
            </a:r>
            <a:r>
              <a:rPr lang="en-US" sz="1600" dirty="0" smtClean="0">
                <a:latin typeface="Courier New" pitchFamily="49" charset="0"/>
                <a:cs typeface="Courier New" pitchFamily="49" charset="0"/>
              </a:rPr>
              <a:t>((char*) C, </a:t>
            </a:r>
            <a:r>
              <a:rPr lang="en-US" sz="1600" dirty="0" err="1" smtClean="0">
                <a:latin typeface="Courier New" pitchFamily="49" charset="0"/>
                <a:cs typeface="Courier New" pitchFamily="49" charset="0"/>
              </a:rPr>
              <a:t>sizeof</a:t>
            </a:r>
            <a:r>
              <a:rPr lang="en-US" sz="1600" dirty="0" smtClean="0">
                <a:latin typeface="Courier New" pitchFamily="49" charset="0"/>
                <a:cs typeface="Courier New" pitchFamily="49" charset="0"/>
              </a:rPr>
              <a:t>(CANNON_AERO) );</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return(0) ;</a:t>
            </a:r>
          </a:p>
          <a:p>
            <a:r>
              <a:rPr lang="en-US" sz="1600" dirty="0" smtClean="0">
                <a:latin typeface="Courier New" pitchFamily="49" charset="0"/>
                <a:cs typeface="Courier New" pitchFamily="49" charset="0"/>
              </a:rPr>
              <a:t>}</a:t>
            </a:r>
            <a:endParaRPr lang="en-US" sz="1600" dirty="0" smtClean="0"/>
          </a:p>
        </p:txBody>
      </p:sp>
    </p:spTree>
  </p:cSld>
  <p:clrMapOvr>
    <a:masterClrMapping/>
  </p:clrMapOvr>
  <p:transition spd="slow"/>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Cannon Ball in Target Example</a:t>
            </a:r>
            <a:endParaRPr lang="en-US" sz="2000" dirty="0"/>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10/31/2011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133</a:t>
            </a:fld>
            <a:endParaRPr lang="en-US"/>
          </a:p>
        </p:txBody>
      </p:sp>
      <p:sp>
        <p:nvSpPr>
          <p:cNvPr id="7" name="Content Placeholder 2"/>
          <p:cNvSpPr txBox="1">
            <a:spLocks/>
          </p:cNvSpPr>
          <p:nvPr/>
        </p:nvSpPr>
        <p:spPr bwMode="auto">
          <a:xfrm>
            <a:off x="533400" y="914401"/>
            <a:ext cx="7315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a:t>
            </a:r>
            <a:r>
              <a:rPr kumimoji="0" lang="en-US" sz="1800" b="0" i="0" u="none" strike="noStrike" kern="0" cap="none" spc="0" normalizeH="0" baseline="0" noProof="0" dirty="0" err="1" smtClean="0">
                <a:ln>
                  <a:noFill/>
                </a:ln>
                <a:solidFill>
                  <a:schemeClr val="tx1"/>
                </a:solidFill>
                <a:effectLst/>
                <a:uLnTx/>
                <a:uFillTx/>
                <a:latin typeface="Courier New" pitchFamily="49" charset="0"/>
                <a:ea typeface="+mn-ea"/>
                <a:cs typeface="Courier New" pitchFamily="49" charset="0"/>
              </a:rPr>
              <a:t>vi|nedit|kate</a:t>
            </a:r>
            <a:r>
              <a:rPr kumimoji="0" lang="en-US" sz="1800" b="0"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 </a:t>
            </a:r>
            <a:r>
              <a:rPr kumimoji="0" lang="en-US" sz="1800" b="0" i="0" u="none" strike="noStrike" kern="0" cap="none" spc="0" normalizeH="0" baseline="0" noProof="0" dirty="0" err="1" smtClean="0">
                <a:ln>
                  <a:noFill/>
                </a:ln>
                <a:solidFill>
                  <a:schemeClr val="tx1"/>
                </a:solidFill>
                <a:effectLst/>
                <a:uLnTx/>
                <a:uFillTx/>
                <a:latin typeface="Courier New" pitchFamily="49" charset="0"/>
                <a:ea typeface="+mn-ea"/>
                <a:cs typeface="Courier New" pitchFamily="49" charset="0"/>
              </a:rPr>
              <a:t>cannon_master_post.c</a:t>
            </a:r>
            <a:endParaRPr kumimoji="0" lang="en-US" sz="18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endParaRPr>
          </a:p>
        </p:txBody>
      </p:sp>
      <p:sp>
        <p:nvSpPr>
          <p:cNvPr id="8" name="Content Placeholder 6"/>
          <p:cNvSpPr>
            <a:spLocks noGrp="1"/>
          </p:cNvSpPr>
          <p:nvPr>
            <p:ph idx="1"/>
          </p:nvPr>
        </p:nvSpPr>
        <p:spPr>
          <a:xfrm>
            <a:off x="609600" y="1600200"/>
            <a:ext cx="8001000" cy="4475071"/>
          </a:xfrm>
          <a:prstGeom prst="rect">
            <a:avLst/>
          </a:prstGeom>
          <a:solidFill>
            <a:schemeClr val="accent2">
              <a:lumMod val="20000"/>
              <a:lumOff val="80000"/>
            </a:schemeClr>
          </a:solidFill>
        </p:spPr>
        <p:txBody>
          <a:bodyPr wrap="square">
            <a:spAutoFit/>
          </a:bodyPr>
          <a:lstStyle/>
          <a:p>
            <a:pPr>
              <a:buNone/>
            </a:pPr>
            <a:r>
              <a:rPr lang="en-US" sz="1600" b="0" dirty="0" smtClean="0">
                <a:latin typeface="Courier New" pitchFamily="49" charset="0"/>
                <a:cs typeface="Courier New" pitchFamily="49" charset="0"/>
              </a:rPr>
              <a:t>/************************** TRICK HEADER ********************</a:t>
            </a:r>
          </a:p>
          <a:p>
            <a:pPr>
              <a:buNone/>
            </a:pPr>
            <a:r>
              <a:rPr lang="en-US" sz="1600" b="0" dirty="0" smtClean="0">
                <a:latin typeface="Courier New" pitchFamily="49" charset="0"/>
                <a:cs typeface="Courier New" pitchFamily="49" charset="0"/>
              </a:rPr>
              <a:t>PURPOSE:                     (</a:t>
            </a:r>
            <a:r>
              <a:rPr lang="en-US" sz="1600" b="0" dirty="0" err="1" smtClean="0">
                <a:latin typeface="Courier New" pitchFamily="49" charset="0"/>
                <a:cs typeface="Courier New" pitchFamily="49" charset="0"/>
              </a:rPr>
              <a:t>Kaboom</a:t>
            </a:r>
            <a:r>
              <a:rPr lang="en-US" sz="1600" b="0" dirty="0" smtClean="0">
                <a:latin typeface="Courier New" pitchFamily="49" charset="0"/>
                <a:cs typeface="Courier New" pitchFamily="49" charset="0"/>
              </a:rPr>
              <a:t>!!!)</a:t>
            </a:r>
          </a:p>
          <a:p>
            <a:pPr>
              <a:buNone/>
            </a:pPr>
            <a:r>
              <a:rPr lang="en-US" sz="1600" b="0" dirty="0" smtClean="0">
                <a:latin typeface="Courier New" pitchFamily="49" charset="0"/>
                <a:cs typeface="Courier New" pitchFamily="49" charset="0"/>
              </a:rPr>
              <a:t>*************************************************************/</a:t>
            </a:r>
          </a:p>
          <a:p>
            <a:pPr>
              <a:buNone/>
            </a:pPr>
            <a:r>
              <a:rPr lang="en-US" sz="1600" b="0" dirty="0" smtClean="0">
                <a:latin typeface="Courier New" pitchFamily="49" charset="0"/>
                <a:cs typeface="Courier New" pitchFamily="49" charset="0"/>
              </a:rPr>
              <a:t>#include "cannon/aero/include/</a:t>
            </a:r>
            <a:r>
              <a:rPr lang="en-US" sz="1600" b="0" dirty="0" err="1" smtClean="0">
                <a:latin typeface="Courier New" pitchFamily="49" charset="0"/>
                <a:cs typeface="Courier New" pitchFamily="49" charset="0"/>
              </a:rPr>
              <a:t>cannon_aero.h</a:t>
            </a:r>
            <a:r>
              <a:rPr lang="en-US" sz="1600" b="0" dirty="0" smtClean="0">
                <a:latin typeface="Courier New" pitchFamily="49" charset="0"/>
                <a:cs typeface="Courier New" pitchFamily="49" charset="0"/>
              </a:rPr>
              <a:t>"</a:t>
            </a:r>
          </a:p>
          <a:p>
            <a:pPr>
              <a:buNone/>
            </a:pPr>
            <a:r>
              <a:rPr lang="en-US" sz="1600" b="0" dirty="0" smtClean="0">
                <a:latin typeface="Courier New" pitchFamily="49" charset="0"/>
                <a:cs typeface="Courier New" pitchFamily="49" charset="0"/>
              </a:rPr>
              <a:t>#include "</a:t>
            </a:r>
            <a:r>
              <a:rPr lang="en-US" sz="1600" b="0" dirty="0" err="1" smtClean="0">
                <a:latin typeface="Courier New" pitchFamily="49" charset="0"/>
                <a:cs typeface="Courier New" pitchFamily="49" charset="0"/>
              </a:rPr>
              <a:t>sim_services</a:t>
            </a:r>
            <a:r>
              <a:rPr lang="en-US" sz="1600" b="0" dirty="0" smtClean="0">
                <a:latin typeface="Courier New" pitchFamily="49" charset="0"/>
                <a:cs typeface="Courier New" pitchFamily="49" charset="0"/>
              </a:rPr>
              <a:t>/</a:t>
            </a:r>
            <a:r>
              <a:rPr lang="en-US" sz="1600" b="0" dirty="0" err="1" smtClean="0">
                <a:latin typeface="Courier New" pitchFamily="49" charset="0"/>
                <a:cs typeface="Courier New" pitchFamily="49" charset="0"/>
              </a:rPr>
              <a:t>MonteCarlo</a:t>
            </a:r>
            <a:r>
              <a:rPr lang="en-US" sz="1600" b="0" dirty="0" smtClean="0">
                <a:latin typeface="Courier New" pitchFamily="49" charset="0"/>
                <a:cs typeface="Courier New" pitchFamily="49" charset="0"/>
              </a:rPr>
              <a:t>/include/</a:t>
            </a:r>
            <a:r>
              <a:rPr lang="en-US" sz="1600" b="0" dirty="0" err="1" smtClean="0">
                <a:latin typeface="Courier New" pitchFamily="49" charset="0"/>
                <a:cs typeface="Courier New" pitchFamily="49" charset="0"/>
              </a:rPr>
              <a:t>montecarlo_c_intf.h</a:t>
            </a:r>
            <a:r>
              <a:rPr lang="en-US" sz="1600" b="0" dirty="0" smtClean="0">
                <a:latin typeface="Courier New" pitchFamily="49" charset="0"/>
                <a:cs typeface="Courier New" pitchFamily="49" charset="0"/>
              </a:rPr>
              <a:t>“</a:t>
            </a:r>
          </a:p>
          <a:p>
            <a:pPr>
              <a:buNone/>
            </a:pPr>
            <a:r>
              <a:rPr lang="en-US" sz="1600" b="0" dirty="0" err="1" smtClean="0">
                <a:latin typeface="Courier New" pitchFamily="49" charset="0"/>
                <a:cs typeface="Courier New" pitchFamily="49" charset="0"/>
              </a:rPr>
              <a:t>int</a:t>
            </a:r>
            <a:r>
              <a:rPr lang="en-US" sz="1600" b="0" dirty="0" smtClean="0">
                <a:latin typeface="Courier New" pitchFamily="49" charset="0"/>
                <a:cs typeface="Courier New" pitchFamily="49" charset="0"/>
              </a:rPr>
              <a:t> </a:t>
            </a:r>
            <a:r>
              <a:rPr lang="en-US" sz="1600" b="0" dirty="0" err="1" smtClean="0">
                <a:latin typeface="Courier New" pitchFamily="49" charset="0"/>
                <a:cs typeface="Courier New" pitchFamily="49" charset="0"/>
              </a:rPr>
              <a:t>cannon_master_post</a:t>
            </a:r>
            <a:r>
              <a:rPr lang="en-US" sz="1600" b="0" dirty="0" smtClean="0">
                <a:latin typeface="Courier New" pitchFamily="49" charset="0"/>
                <a:cs typeface="Courier New" pitchFamily="49" charset="0"/>
              </a:rPr>
              <a:t>()</a:t>
            </a:r>
          </a:p>
          <a:p>
            <a:pPr>
              <a:buNone/>
            </a:pPr>
            <a:r>
              <a:rPr lang="en-US" sz="1600" b="0" dirty="0" smtClean="0">
                <a:latin typeface="Courier New" pitchFamily="49" charset="0"/>
                <a:cs typeface="Courier New" pitchFamily="49" charset="0"/>
              </a:rPr>
              <a:t>{</a:t>
            </a:r>
          </a:p>
          <a:p>
            <a:pPr>
              <a:buNone/>
            </a:pPr>
            <a:r>
              <a:rPr lang="en-US" sz="1600" b="0" dirty="0" smtClean="0">
                <a:latin typeface="Courier New" pitchFamily="49" charset="0"/>
                <a:cs typeface="Courier New" pitchFamily="49" charset="0"/>
              </a:rPr>
              <a:t>    CANNON_AERO </a:t>
            </a:r>
            <a:r>
              <a:rPr lang="en-US" sz="1600" b="0" dirty="0" err="1" smtClean="0">
                <a:latin typeface="Courier New" pitchFamily="49" charset="0"/>
                <a:cs typeface="Courier New" pitchFamily="49" charset="0"/>
              </a:rPr>
              <a:t>C_curr</a:t>
            </a:r>
            <a:r>
              <a:rPr lang="en-US" sz="1600" b="0" dirty="0" smtClean="0">
                <a:latin typeface="Courier New" pitchFamily="49" charset="0"/>
                <a:cs typeface="Courier New" pitchFamily="49" charset="0"/>
              </a:rPr>
              <a:t> ;</a:t>
            </a:r>
          </a:p>
          <a:p>
            <a:pPr>
              <a:buNone/>
            </a:pPr>
            <a:r>
              <a:rPr lang="en-US" sz="1600" b="0" dirty="0" smtClean="0">
                <a:latin typeface="Courier New" pitchFamily="49" charset="0"/>
                <a:cs typeface="Courier New" pitchFamily="49" charset="0"/>
              </a:rPr>
              <a:t>    </a:t>
            </a:r>
            <a:r>
              <a:rPr lang="en-US" sz="1600" b="0" dirty="0" err="1" smtClean="0">
                <a:latin typeface="Courier New" pitchFamily="49" charset="0"/>
                <a:cs typeface="Courier New" pitchFamily="49" charset="0"/>
              </a:rPr>
              <a:t>mc_read</a:t>
            </a:r>
            <a:r>
              <a:rPr lang="en-US" sz="1600" b="0" dirty="0" smtClean="0">
                <a:latin typeface="Courier New" pitchFamily="49" charset="0"/>
                <a:cs typeface="Courier New" pitchFamily="49" charset="0"/>
              </a:rPr>
              <a:t>((char*) &amp;</a:t>
            </a:r>
            <a:r>
              <a:rPr lang="en-US" sz="1600" b="0" dirty="0" err="1" smtClean="0">
                <a:latin typeface="Courier New" pitchFamily="49" charset="0"/>
                <a:cs typeface="Courier New" pitchFamily="49" charset="0"/>
              </a:rPr>
              <a:t>C_curr</a:t>
            </a:r>
            <a:r>
              <a:rPr lang="en-US" sz="1600" b="0" dirty="0" smtClean="0">
                <a:latin typeface="Courier New" pitchFamily="49" charset="0"/>
                <a:cs typeface="Courier New" pitchFamily="49" charset="0"/>
              </a:rPr>
              <a:t>, </a:t>
            </a:r>
            <a:r>
              <a:rPr lang="en-US" sz="1600" b="0" dirty="0" err="1" smtClean="0">
                <a:latin typeface="Courier New" pitchFamily="49" charset="0"/>
                <a:cs typeface="Courier New" pitchFamily="49" charset="0"/>
              </a:rPr>
              <a:t>sizeof</a:t>
            </a:r>
            <a:r>
              <a:rPr lang="en-US" sz="1600" b="0" dirty="0" smtClean="0">
                <a:latin typeface="Courier New" pitchFamily="49" charset="0"/>
                <a:cs typeface="Courier New" pitchFamily="49" charset="0"/>
              </a:rPr>
              <a:t>(CANNON_AERO) ) ;</a:t>
            </a:r>
          </a:p>
          <a:p>
            <a:pPr>
              <a:buNone/>
            </a:pPr>
            <a:r>
              <a:rPr lang="en-US" sz="1600" b="0" dirty="0" smtClean="0">
                <a:latin typeface="Courier New" pitchFamily="49" charset="0"/>
                <a:cs typeface="Courier New" pitchFamily="49" charset="0"/>
              </a:rPr>
              <a:t>    if ((C_curr.pos[0] &gt; 152) &amp; (C_curr.pos[0] &lt; 153)) {</a:t>
            </a:r>
          </a:p>
          <a:p>
            <a:pPr>
              <a:buNone/>
            </a:pPr>
            <a:r>
              <a:rPr lang="en-US" sz="1600" b="0" dirty="0" smtClean="0">
                <a:latin typeface="Courier New" pitchFamily="49" charset="0"/>
                <a:cs typeface="Courier New" pitchFamily="49" charset="0"/>
              </a:rPr>
              <a:t>        </a:t>
            </a:r>
            <a:r>
              <a:rPr lang="en-US" sz="1600" b="0" dirty="0" err="1" smtClean="0">
                <a:latin typeface="Courier New" pitchFamily="49" charset="0"/>
                <a:cs typeface="Courier New" pitchFamily="49" charset="0"/>
              </a:rPr>
              <a:t>exec_terminate</a:t>
            </a:r>
            <a:r>
              <a:rPr lang="en-US" sz="1600" b="0" dirty="0" smtClean="0">
                <a:latin typeface="Courier New" pitchFamily="49" charset="0"/>
                <a:cs typeface="Courier New" pitchFamily="49" charset="0"/>
              </a:rPr>
              <a:t>(“</a:t>
            </a:r>
            <a:r>
              <a:rPr lang="en-US" sz="1600" b="0" dirty="0" err="1" smtClean="0">
                <a:latin typeface="Courier New" pitchFamily="49" charset="0"/>
                <a:cs typeface="Courier New" pitchFamily="49" charset="0"/>
              </a:rPr>
              <a:t>cannon_master_post</a:t>
            </a:r>
            <a:r>
              <a:rPr lang="en-US" sz="1600" b="0" dirty="0" smtClean="0">
                <a:latin typeface="Courier New" pitchFamily="49" charset="0"/>
                <a:cs typeface="Courier New" pitchFamily="49" charset="0"/>
              </a:rPr>
              <a:t>”,</a:t>
            </a:r>
          </a:p>
          <a:p>
            <a:pPr>
              <a:buNone/>
            </a:pPr>
            <a:r>
              <a:rPr lang="en-US" sz="1600" b="0" dirty="0" smtClean="0">
                <a:latin typeface="Courier New" pitchFamily="49" charset="0"/>
                <a:cs typeface="Courier New" pitchFamily="49" charset="0"/>
              </a:rPr>
              <a:t>                       “Cannon landed in the target!”);</a:t>
            </a:r>
          </a:p>
          <a:p>
            <a:pPr>
              <a:buNone/>
            </a:pPr>
            <a:r>
              <a:rPr lang="en-US" sz="1600" b="0" dirty="0" smtClean="0">
                <a:latin typeface="Courier New" pitchFamily="49" charset="0"/>
                <a:cs typeface="Courier New" pitchFamily="49" charset="0"/>
              </a:rPr>
              <a:t>    }</a:t>
            </a:r>
          </a:p>
          <a:p>
            <a:pPr>
              <a:buNone/>
            </a:pPr>
            <a:r>
              <a:rPr lang="en-US" sz="1600" b="0" dirty="0" smtClean="0">
                <a:latin typeface="Courier New" pitchFamily="49" charset="0"/>
                <a:cs typeface="Courier New" pitchFamily="49" charset="0"/>
              </a:rPr>
              <a:t>    return(0) ;</a:t>
            </a:r>
          </a:p>
          <a:p>
            <a:pPr>
              <a:buNone/>
            </a:pPr>
            <a:r>
              <a:rPr lang="en-US" sz="1600" b="0" dirty="0" smtClean="0">
                <a:latin typeface="Courier New" pitchFamily="49" charset="0"/>
                <a:cs typeface="Courier New" pitchFamily="49" charset="0"/>
              </a:rPr>
              <a:t>}</a:t>
            </a:r>
            <a:endParaRPr lang="en-US" sz="1600" b="0" dirty="0" smtClean="0"/>
          </a:p>
        </p:txBody>
      </p:sp>
    </p:spTree>
  </p:cSld>
  <p:clrMapOvr>
    <a:masterClrMapping/>
  </p:clrMapOvr>
  <p:transition spd="slow"/>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Cannon Ball in Target Example</a:t>
            </a:r>
            <a:endParaRPr lang="en-US" sz="2000" dirty="0"/>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10/31/2011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134</a:t>
            </a:fld>
            <a:endParaRPr lang="en-US"/>
          </a:p>
        </p:txBody>
      </p:sp>
      <p:sp>
        <p:nvSpPr>
          <p:cNvPr id="7" name="Content Placeholder 2"/>
          <p:cNvSpPr>
            <a:spLocks noGrp="1"/>
          </p:cNvSpPr>
          <p:nvPr>
            <p:ph idx="1"/>
          </p:nvPr>
        </p:nvSpPr>
        <p:spPr>
          <a:xfrm>
            <a:off x="533400" y="990600"/>
            <a:ext cx="8229600" cy="762000"/>
          </a:xfrm>
        </p:spPr>
        <p:txBody>
          <a:bodyPr/>
          <a:lstStyle/>
          <a:p>
            <a:pPr>
              <a:buNone/>
            </a:pPr>
            <a:r>
              <a:rPr lang="en-US" sz="1800" dirty="0" smtClean="0">
                <a:latin typeface="Courier New" pitchFamily="49" charset="0"/>
                <a:cs typeface="Courier New" pitchFamily="49" charset="0"/>
              </a:rPr>
              <a:t>% </a:t>
            </a:r>
            <a:r>
              <a:rPr lang="en-US" sz="1800" b="0" dirty="0" err="1" smtClean="0">
                <a:latin typeface="Courier New" pitchFamily="49" charset="0"/>
                <a:cs typeface="Courier New" pitchFamily="49" charset="0"/>
              </a:rPr>
              <a:t>cd</a:t>
            </a:r>
            <a:r>
              <a:rPr lang="en-US" sz="1800" b="0" dirty="0" smtClean="0">
                <a:latin typeface="Courier New" pitchFamily="49" charset="0"/>
                <a:cs typeface="Courier New" pitchFamily="49" charset="0"/>
              </a:rPr>
              <a:t> ../include</a:t>
            </a:r>
          </a:p>
          <a:p>
            <a:pPr>
              <a:buNone/>
            </a:pPr>
            <a:r>
              <a:rPr lang="en-US" sz="1800" b="0" dirty="0" smtClean="0">
                <a:latin typeface="Courier New" pitchFamily="49" charset="0"/>
                <a:cs typeface="Courier New" pitchFamily="49" charset="0"/>
              </a:rPr>
              <a:t>% [</a:t>
            </a:r>
            <a:r>
              <a:rPr lang="en-US" sz="1800" b="0" dirty="0" err="1" smtClean="0">
                <a:latin typeface="Courier New" pitchFamily="49" charset="0"/>
                <a:cs typeface="Courier New" pitchFamily="49" charset="0"/>
              </a:rPr>
              <a:t>vi|nedit|kate</a:t>
            </a:r>
            <a:r>
              <a:rPr lang="en-US" sz="1800" b="0" dirty="0" smtClean="0">
                <a:latin typeface="Courier New" pitchFamily="49" charset="0"/>
                <a:cs typeface="Courier New" pitchFamily="49" charset="0"/>
              </a:rPr>
              <a:t>] </a:t>
            </a:r>
            <a:r>
              <a:rPr lang="en-US" sz="1800" b="0" dirty="0" err="1" smtClean="0">
                <a:latin typeface="Courier New" pitchFamily="49" charset="0"/>
                <a:cs typeface="Courier New" pitchFamily="49" charset="0"/>
              </a:rPr>
              <a:t>cannon_monte_proto.h</a:t>
            </a:r>
            <a:endParaRPr lang="en-US" sz="1800" b="0" dirty="0">
              <a:latin typeface="Courier New" pitchFamily="49" charset="0"/>
              <a:cs typeface="Courier New" pitchFamily="49" charset="0"/>
            </a:endParaRPr>
          </a:p>
        </p:txBody>
      </p:sp>
      <p:sp>
        <p:nvSpPr>
          <p:cNvPr id="8" name="Content Placeholder 6"/>
          <p:cNvSpPr txBox="1">
            <a:spLocks/>
          </p:cNvSpPr>
          <p:nvPr/>
        </p:nvSpPr>
        <p:spPr bwMode="auto">
          <a:xfrm>
            <a:off x="533400" y="1752600"/>
            <a:ext cx="8001000" cy="4475071"/>
          </a:xfrm>
          <a:prstGeom prst="rect">
            <a:avLst/>
          </a:prstGeom>
          <a:solidFill>
            <a:schemeClr val="accent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 TRICK HEADER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PURPOSE:                     (</a:t>
            </a:r>
            <a:r>
              <a:rPr kumimoji="0" lang="en-US" sz="1600" b="0" i="0" u="none" strike="noStrike" kern="0" cap="none" spc="0" normalizeH="0" baseline="0" noProof="0" dirty="0" err="1" smtClean="0">
                <a:ln>
                  <a:noFill/>
                </a:ln>
                <a:solidFill>
                  <a:schemeClr val="tx1"/>
                </a:solidFill>
                <a:effectLst/>
                <a:uLnTx/>
                <a:uFillTx/>
                <a:latin typeface="Courier New" pitchFamily="49" charset="0"/>
                <a:ea typeface="+mn-ea"/>
                <a:cs typeface="Courier New" pitchFamily="49" charset="0"/>
              </a:rPr>
              <a:t>Kaboom</a:t>
            </a:r>
            <a:r>
              <a:rPr kumimoji="0" lang="en-US" sz="1600" b="0"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a:t>
            </a:r>
          </a:p>
          <a:p>
            <a:pPr marL="342900" lvl="0" indent="-342900" eaLnBrk="0" hangingPunct="0">
              <a:spcBef>
                <a:spcPct val="20000"/>
              </a:spcBef>
            </a:pPr>
            <a:r>
              <a:rPr lang="en-US" sz="1600" kern="0" dirty="0" smtClean="0">
                <a:latin typeface="Courier New" pitchFamily="49" charset="0"/>
                <a:cs typeface="Courier New" pitchFamily="49" charset="0"/>
              </a:rPr>
              <a:t>#</a:t>
            </a:r>
            <a:r>
              <a:rPr lang="en-US" sz="1600" kern="0" dirty="0" err="1" smtClean="0">
                <a:latin typeface="Courier New" pitchFamily="49" charset="0"/>
                <a:cs typeface="Courier New" pitchFamily="49" charset="0"/>
              </a:rPr>
              <a:t>ifndef</a:t>
            </a:r>
            <a:r>
              <a:rPr lang="en-US" sz="1600" kern="0" dirty="0" smtClean="0">
                <a:latin typeface="Courier New" pitchFamily="49" charset="0"/>
                <a:cs typeface="Courier New" pitchFamily="49" charset="0"/>
              </a:rPr>
              <a:t> _</a:t>
            </a:r>
            <a:r>
              <a:rPr lang="en-US" sz="1600" kern="0" dirty="0" err="1" smtClean="0">
                <a:latin typeface="Courier New" pitchFamily="49" charset="0"/>
                <a:cs typeface="Courier New" pitchFamily="49" charset="0"/>
              </a:rPr>
              <a:t>cannon_monte_proto_h</a:t>
            </a:r>
            <a:r>
              <a:rPr lang="en-US" sz="1600" kern="0" dirty="0" smtClean="0">
                <a:latin typeface="Courier New" pitchFamily="49" charset="0"/>
                <a:cs typeface="Courier New" pitchFamily="49" charset="0"/>
              </a:rPr>
              <a:t>_</a:t>
            </a:r>
          </a:p>
          <a:p>
            <a:pPr marL="342900" lvl="0" indent="-342900" eaLnBrk="0" hangingPunct="0">
              <a:spcBef>
                <a:spcPct val="20000"/>
              </a:spcBef>
            </a:pPr>
            <a:r>
              <a:rPr lang="en-US" sz="1600" kern="0" dirty="0" smtClean="0">
                <a:latin typeface="Courier New" pitchFamily="49" charset="0"/>
                <a:cs typeface="Courier New" pitchFamily="49" charset="0"/>
              </a:rPr>
              <a:t>#define _</a:t>
            </a:r>
            <a:r>
              <a:rPr lang="en-US" sz="1600" kern="0" dirty="0" err="1" smtClean="0">
                <a:latin typeface="Courier New" pitchFamily="49" charset="0"/>
                <a:cs typeface="Courier New" pitchFamily="49" charset="0"/>
              </a:rPr>
              <a:t>cannon_monte_proto_h</a:t>
            </a:r>
            <a:r>
              <a:rPr lang="en-US" sz="1600" kern="0" dirty="0" smtClean="0">
                <a:latin typeface="Courier New" pitchFamily="49" charset="0"/>
                <a:cs typeface="Courier New" pitchFamily="49" charset="0"/>
              </a:rPr>
              <a:t>_</a:t>
            </a:r>
          </a:p>
          <a:p>
            <a:pPr marL="342900" lvl="0" indent="-342900" eaLnBrk="0" hangingPunct="0">
              <a:spcBef>
                <a:spcPct val="20000"/>
              </a:spcBef>
            </a:pPr>
            <a:r>
              <a:rPr lang="en-US" sz="1600" kern="0" dirty="0" smtClean="0">
                <a:latin typeface="Courier New" pitchFamily="49" charset="0"/>
                <a:cs typeface="Courier New" pitchFamily="49" charset="0"/>
              </a:rPr>
              <a:t>#include "cannon/aero/include/</a:t>
            </a:r>
            <a:r>
              <a:rPr lang="en-US" sz="1600" kern="0" dirty="0" err="1" smtClean="0">
                <a:latin typeface="Courier New" pitchFamily="49" charset="0"/>
                <a:cs typeface="Courier New" pitchFamily="49" charset="0"/>
              </a:rPr>
              <a:t>cannon_aero.h</a:t>
            </a:r>
            <a:r>
              <a:rPr lang="en-US" sz="1600" kern="0" dirty="0" smtClean="0">
                <a:latin typeface="Courier New" pitchFamily="49" charset="0"/>
                <a:cs typeface="Courier New" pitchFamily="49" charset="0"/>
              </a:rPr>
              <a:t>"</a:t>
            </a:r>
          </a:p>
          <a:p>
            <a:pPr marL="342900" lvl="0" indent="-342900" eaLnBrk="0" hangingPunct="0">
              <a:spcBef>
                <a:spcPct val="20000"/>
              </a:spcBef>
            </a:pPr>
            <a:r>
              <a:rPr lang="en-US" sz="1600" kern="0" dirty="0" smtClean="0">
                <a:latin typeface="Courier New" pitchFamily="49" charset="0"/>
                <a:cs typeface="Courier New" pitchFamily="49" charset="0"/>
              </a:rPr>
              <a:t>#</a:t>
            </a:r>
            <a:r>
              <a:rPr lang="en-US" sz="1600" kern="0" dirty="0" err="1" smtClean="0">
                <a:latin typeface="Courier New" pitchFamily="49" charset="0"/>
                <a:cs typeface="Courier New" pitchFamily="49" charset="0"/>
              </a:rPr>
              <a:t>ifdef</a:t>
            </a:r>
            <a:r>
              <a:rPr lang="en-US" sz="1600" kern="0" dirty="0" smtClean="0">
                <a:latin typeface="Courier New" pitchFamily="49" charset="0"/>
                <a:cs typeface="Courier New" pitchFamily="49" charset="0"/>
              </a:rPr>
              <a:t> __</a:t>
            </a:r>
            <a:r>
              <a:rPr lang="en-US" sz="1600" kern="0" dirty="0" err="1" smtClean="0">
                <a:latin typeface="Courier New" pitchFamily="49" charset="0"/>
                <a:cs typeface="Courier New" pitchFamily="49" charset="0"/>
              </a:rPr>
              <a:t>cplusplus</a:t>
            </a:r>
            <a:endParaRPr lang="en-US" sz="1600" kern="0" dirty="0" smtClean="0">
              <a:latin typeface="Courier New" pitchFamily="49" charset="0"/>
              <a:cs typeface="Courier New" pitchFamily="49" charset="0"/>
            </a:endParaRPr>
          </a:p>
          <a:p>
            <a:pPr marL="342900" lvl="0" indent="-342900" eaLnBrk="0" hangingPunct="0">
              <a:spcBef>
                <a:spcPct val="20000"/>
              </a:spcBef>
            </a:pPr>
            <a:r>
              <a:rPr lang="en-US" sz="1600" kern="0" dirty="0" smtClean="0">
                <a:latin typeface="Courier New" pitchFamily="49" charset="0"/>
                <a:cs typeface="Courier New" pitchFamily="49" charset="0"/>
              </a:rPr>
              <a:t>extern "C" {</a:t>
            </a:r>
          </a:p>
          <a:p>
            <a:pPr marL="342900" lvl="0" indent="-342900" eaLnBrk="0" hangingPunct="0">
              <a:spcBef>
                <a:spcPct val="20000"/>
              </a:spcBef>
            </a:pPr>
            <a:r>
              <a:rPr lang="en-US" sz="1600" kern="0" dirty="0" smtClean="0">
                <a:latin typeface="Courier New" pitchFamily="49" charset="0"/>
                <a:cs typeface="Courier New" pitchFamily="49" charset="0"/>
              </a:rPr>
              <a:t>#</a:t>
            </a:r>
            <a:r>
              <a:rPr lang="en-US" sz="1600" kern="0" dirty="0" err="1" smtClean="0">
                <a:latin typeface="Courier New" pitchFamily="49" charset="0"/>
                <a:cs typeface="Courier New" pitchFamily="49" charset="0"/>
              </a:rPr>
              <a:t>endif</a:t>
            </a:r>
            <a:endParaRPr lang="en-US" sz="1600" kern="0" dirty="0" smtClean="0">
              <a:latin typeface="Courier New" pitchFamily="49" charset="0"/>
              <a:cs typeface="Courier New" pitchFamily="49" charset="0"/>
            </a:endParaRPr>
          </a:p>
          <a:p>
            <a:pPr marL="342900" lvl="0" indent="-342900" eaLnBrk="0" hangingPunct="0">
              <a:spcBef>
                <a:spcPct val="20000"/>
              </a:spcBef>
            </a:pPr>
            <a:r>
              <a:rPr lang="en-US" sz="1600" kern="0" dirty="0" err="1" smtClean="0">
                <a:latin typeface="Courier New" pitchFamily="49" charset="0"/>
                <a:cs typeface="Courier New" pitchFamily="49" charset="0"/>
              </a:rPr>
              <a:t>int</a:t>
            </a:r>
            <a:r>
              <a:rPr lang="en-US" sz="1600" kern="0" dirty="0" smtClean="0">
                <a:latin typeface="Courier New" pitchFamily="49" charset="0"/>
                <a:cs typeface="Courier New" pitchFamily="49" charset="0"/>
              </a:rPr>
              <a:t> </a:t>
            </a:r>
            <a:r>
              <a:rPr lang="en-US" sz="1600" kern="0" dirty="0" err="1" smtClean="0">
                <a:latin typeface="Courier New" pitchFamily="49" charset="0"/>
                <a:cs typeface="Courier New" pitchFamily="49" charset="0"/>
              </a:rPr>
              <a:t>cannon_master_post</a:t>
            </a:r>
            <a:r>
              <a:rPr lang="en-US" sz="1600" kern="0" dirty="0" smtClean="0">
                <a:latin typeface="Courier New" pitchFamily="49" charset="0"/>
                <a:cs typeface="Courier New" pitchFamily="49" charset="0"/>
              </a:rPr>
              <a:t>();</a:t>
            </a:r>
          </a:p>
          <a:p>
            <a:pPr marL="342900" lvl="0" indent="-342900" eaLnBrk="0" hangingPunct="0">
              <a:spcBef>
                <a:spcPct val="20000"/>
              </a:spcBef>
            </a:pPr>
            <a:r>
              <a:rPr lang="en-US" sz="1600" kern="0" dirty="0" err="1" smtClean="0">
                <a:latin typeface="Courier New" pitchFamily="49" charset="0"/>
                <a:cs typeface="Courier New" pitchFamily="49" charset="0"/>
              </a:rPr>
              <a:t>int</a:t>
            </a:r>
            <a:r>
              <a:rPr lang="en-US" sz="1600" kern="0" dirty="0" smtClean="0">
                <a:latin typeface="Courier New" pitchFamily="49" charset="0"/>
                <a:cs typeface="Courier New" pitchFamily="49" charset="0"/>
              </a:rPr>
              <a:t> </a:t>
            </a:r>
            <a:r>
              <a:rPr lang="en-US" sz="1600" kern="0" dirty="0" err="1" smtClean="0">
                <a:latin typeface="Courier New" pitchFamily="49" charset="0"/>
                <a:cs typeface="Courier New" pitchFamily="49" charset="0"/>
              </a:rPr>
              <a:t>cannon_slave_post</a:t>
            </a:r>
            <a:r>
              <a:rPr lang="en-US" sz="1600" kern="0" dirty="0" smtClean="0">
                <a:latin typeface="Courier New" pitchFamily="49" charset="0"/>
                <a:cs typeface="Courier New" pitchFamily="49" charset="0"/>
              </a:rPr>
              <a:t>(CANNON_AERO*);</a:t>
            </a:r>
          </a:p>
          <a:p>
            <a:pPr marL="342900" lvl="0" indent="-342900" eaLnBrk="0" hangingPunct="0">
              <a:spcBef>
                <a:spcPct val="20000"/>
              </a:spcBef>
            </a:pPr>
            <a:r>
              <a:rPr lang="en-US" sz="1600" kern="0" dirty="0" smtClean="0">
                <a:latin typeface="Courier New" pitchFamily="49" charset="0"/>
                <a:cs typeface="Courier New" pitchFamily="49" charset="0"/>
              </a:rPr>
              <a:t>#</a:t>
            </a:r>
            <a:r>
              <a:rPr lang="en-US" sz="1600" kern="0" dirty="0" err="1" smtClean="0">
                <a:latin typeface="Courier New" pitchFamily="49" charset="0"/>
                <a:cs typeface="Courier New" pitchFamily="49" charset="0"/>
              </a:rPr>
              <a:t>ifdef</a:t>
            </a:r>
            <a:r>
              <a:rPr lang="en-US" sz="1600" kern="0" dirty="0" smtClean="0">
                <a:latin typeface="Courier New" pitchFamily="49" charset="0"/>
                <a:cs typeface="Courier New" pitchFamily="49" charset="0"/>
              </a:rPr>
              <a:t> __</a:t>
            </a:r>
            <a:r>
              <a:rPr lang="en-US" sz="1600" kern="0" dirty="0" err="1" smtClean="0">
                <a:latin typeface="Courier New" pitchFamily="49" charset="0"/>
                <a:cs typeface="Courier New" pitchFamily="49" charset="0"/>
              </a:rPr>
              <a:t>cplusplus</a:t>
            </a:r>
            <a:endParaRPr lang="en-US" sz="1600" kern="0" dirty="0" smtClean="0">
              <a:latin typeface="Courier New" pitchFamily="49" charset="0"/>
              <a:cs typeface="Courier New" pitchFamily="49" charset="0"/>
            </a:endParaRPr>
          </a:p>
          <a:p>
            <a:pPr marL="342900" lvl="0" indent="-342900" eaLnBrk="0" hangingPunct="0">
              <a:spcBef>
                <a:spcPct val="20000"/>
              </a:spcBef>
            </a:pPr>
            <a:r>
              <a:rPr lang="en-US" sz="1600" kern="0" dirty="0" smtClean="0">
                <a:latin typeface="Courier New" pitchFamily="49" charset="0"/>
                <a:cs typeface="Courier New" pitchFamily="49" charset="0"/>
              </a:rPr>
              <a:t>}</a:t>
            </a:r>
          </a:p>
          <a:p>
            <a:pPr marL="342900" lvl="0" indent="-342900" eaLnBrk="0" hangingPunct="0">
              <a:spcBef>
                <a:spcPct val="20000"/>
              </a:spcBef>
            </a:pPr>
            <a:r>
              <a:rPr lang="en-US" sz="1600" kern="0" dirty="0" smtClean="0">
                <a:latin typeface="Courier New" pitchFamily="49" charset="0"/>
                <a:cs typeface="Courier New" pitchFamily="49" charset="0"/>
              </a:rPr>
              <a:t>#</a:t>
            </a:r>
            <a:r>
              <a:rPr lang="en-US" sz="1600" kern="0" dirty="0" err="1" smtClean="0">
                <a:latin typeface="Courier New" pitchFamily="49" charset="0"/>
                <a:cs typeface="Courier New" pitchFamily="49" charset="0"/>
              </a:rPr>
              <a:t>endif</a:t>
            </a:r>
            <a:endParaRPr lang="en-US" sz="1600" kern="0" dirty="0" smtClean="0">
              <a:latin typeface="Courier New" pitchFamily="49" charset="0"/>
              <a:cs typeface="Courier New" pitchFamily="49" charset="0"/>
            </a:endParaRPr>
          </a:p>
          <a:p>
            <a:pPr marL="342900" lvl="0" indent="-342900" eaLnBrk="0" hangingPunct="0">
              <a:spcBef>
                <a:spcPct val="20000"/>
              </a:spcBef>
            </a:pPr>
            <a:r>
              <a:rPr lang="en-US" sz="1600" kern="0" dirty="0" smtClean="0">
                <a:latin typeface="Courier New" pitchFamily="49" charset="0"/>
                <a:cs typeface="Courier New" pitchFamily="49" charset="0"/>
              </a:rPr>
              <a:t>#</a:t>
            </a:r>
            <a:r>
              <a:rPr lang="en-US" sz="1600" kern="0" dirty="0" err="1" smtClean="0">
                <a:latin typeface="Courier New" pitchFamily="49" charset="0"/>
                <a:cs typeface="Courier New" pitchFamily="49" charset="0"/>
              </a:rPr>
              <a:t>endif</a:t>
            </a:r>
            <a:endParaRPr lang="en-US" sz="1600" kern="0" dirty="0" smtClean="0">
              <a:latin typeface="Courier New" pitchFamily="49" charset="0"/>
              <a:cs typeface="Courier New" pitchFamily="49" charset="0"/>
            </a:endParaRPr>
          </a:p>
        </p:txBody>
      </p:sp>
    </p:spTree>
  </p:cSld>
  <p:clrMapOvr>
    <a:masterClrMapping/>
  </p:clrMapOvr>
  <p:transition spd="slow"/>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Modify </a:t>
            </a:r>
            <a:r>
              <a:rPr lang="en-US" sz="2000" dirty="0" err="1" smtClean="0"/>
              <a:t>S_define</a:t>
            </a:r>
            <a:endParaRPr lang="en-US" sz="2000" dirty="0"/>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10/31/2011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135</a:t>
            </a:fld>
            <a:endParaRPr lang="en-US"/>
          </a:p>
        </p:txBody>
      </p:sp>
      <p:sp>
        <p:nvSpPr>
          <p:cNvPr id="7" name="Content Placeholder 2"/>
          <p:cNvSpPr>
            <a:spLocks noGrp="1"/>
          </p:cNvSpPr>
          <p:nvPr>
            <p:ph idx="1"/>
          </p:nvPr>
        </p:nvSpPr>
        <p:spPr>
          <a:xfrm>
            <a:off x="470079" y="991673"/>
            <a:ext cx="8229600" cy="3352800"/>
          </a:xfrm>
        </p:spPr>
        <p:txBody>
          <a:bodyPr/>
          <a:lstStyle/>
          <a:p>
            <a:pPr>
              <a:buNone/>
            </a:pPr>
            <a:r>
              <a:rPr lang="en-US" sz="1800" b="0" dirty="0" smtClean="0">
                <a:latin typeface="Courier New" pitchFamily="49" charset="0"/>
                <a:cs typeface="Courier New" pitchFamily="49" charset="0"/>
              </a:rPr>
              <a:t>% </a:t>
            </a:r>
            <a:r>
              <a:rPr lang="en-US" sz="1800" b="0" dirty="0" err="1" smtClean="0">
                <a:latin typeface="Courier New" pitchFamily="49" charset="0"/>
                <a:cs typeface="Courier New" pitchFamily="49" charset="0"/>
              </a:rPr>
              <a:t>cd</a:t>
            </a:r>
            <a:r>
              <a:rPr lang="en-US" sz="1800" b="0" dirty="0" smtClean="0">
                <a:latin typeface="Courier New" pitchFamily="49" charset="0"/>
                <a:cs typeface="Courier New" pitchFamily="49" charset="0"/>
              </a:rPr>
              <a:t> $HOME/</a:t>
            </a:r>
            <a:r>
              <a:rPr lang="en-US" sz="1800" b="0" dirty="0" err="1" smtClean="0">
                <a:latin typeface="Courier New" pitchFamily="49" charset="0"/>
                <a:cs typeface="Courier New" pitchFamily="49" charset="0"/>
              </a:rPr>
              <a:t>trick_sims</a:t>
            </a:r>
            <a:r>
              <a:rPr lang="en-US" sz="1800" b="0" dirty="0" smtClean="0">
                <a:latin typeface="Courier New" pitchFamily="49" charset="0"/>
                <a:cs typeface="Courier New" pitchFamily="49" charset="0"/>
              </a:rPr>
              <a:t>/</a:t>
            </a:r>
            <a:r>
              <a:rPr lang="en-US" sz="1800" b="0" dirty="0" err="1" smtClean="0">
                <a:latin typeface="Courier New" pitchFamily="49" charset="0"/>
                <a:cs typeface="Courier New" pitchFamily="49" charset="0"/>
              </a:rPr>
              <a:t>SIM_monte</a:t>
            </a:r>
            <a:endParaRPr lang="en-US" sz="1800" b="0" dirty="0" smtClean="0">
              <a:latin typeface="Courier New" pitchFamily="49" charset="0"/>
              <a:cs typeface="Courier New" pitchFamily="49" charset="0"/>
            </a:endParaRPr>
          </a:p>
          <a:p>
            <a:pPr>
              <a:buNone/>
            </a:pPr>
            <a:r>
              <a:rPr lang="en-US" sz="1800" b="0" dirty="0" smtClean="0">
                <a:latin typeface="Courier New" pitchFamily="49" charset="0"/>
                <a:cs typeface="Courier New" pitchFamily="49" charset="0"/>
              </a:rPr>
              <a:t>% [</a:t>
            </a:r>
            <a:r>
              <a:rPr lang="en-US" sz="1800" b="0" dirty="0" err="1" smtClean="0">
                <a:latin typeface="Courier New" pitchFamily="49" charset="0"/>
                <a:cs typeface="Courier New" pitchFamily="49" charset="0"/>
              </a:rPr>
              <a:t>vi|nedit|kate</a:t>
            </a:r>
            <a:r>
              <a:rPr lang="en-US" sz="1800" b="0" dirty="0" smtClean="0">
                <a:latin typeface="Courier New" pitchFamily="49" charset="0"/>
                <a:cs typeface="Courier New" pitchFamily="49" charset="0"/>
              </a:rPr>
              <a:t>] </a:t>
            </a:r>
            <a:r>
              <a:rPr lang="en-US" sz="1800" b="0" dirty="0" err="1" smtClean="0">
                <a:latin typeface="Courier New" pitchFamily="49" charset="0"/>
                <a:cs typeface="Courier New" pitchFamily="49" charset="0"/>
              </a:rPr>
              <a:t>S_define</a:t>
            </a:r>
            <a:endParaRPr lang="en-US" sz="1800" b="0" dirty="0" smtClean="0">
              <a:latin typeface="Courier New" pitchFamily="49" charset="0"/>
              <a:cs typeface="Courier New" pitchFamily="49" charset="0"/>
            </a:endParaRPr>
          </a:p>
          <a:p>
            <a:pPr>
              <a:buNone/>
            </a:pPr>
            <a:endParaRPr lang="en-US" sz="1800" b="0" dirty="0" smtClean="0">
              <a:latin typeface="Courier New" pitchFamily="49" charset="0"/>
              <a:cs typeface="Courier New" pitchFamily="49" charset="0"/>
            </a:endParaRPr>
          </a:p>
          <a:p>
            <a:r>
              <a:rPr lang="en-US" sz="1800" b="0" dirty="0" smtClean="0">
                <a:latin typeface="+mj-lt"/>
                <a:cs typeface="Courier New" pitchFamily="49" charset="0"/>
              </a:rPr>
              <a:t>Add the two new jobs to LIBRARY DEPENDENCIES</a:t>
            </a:r>
          </a:p>
          <a:p>
            <a:pPr lvl="1">
              <a:buNone/>
            </a:pPr>
            <a:r>
              <a:rPr lang="en-US" b="0" dirty="0" smtClean="0">
                <a:latin typeface="Courier New" pitchFamily="49" charset="0"/>
                <a:cs typeface="Courier New" pitchFamily="49" charset="0"/>
              </a:rPr>
              <a:t>(cannon/</a:t>
            </a:r>
            <a:r>
              <a:rPr lang="en-US" b="0" dirty="0" err="1" smtClean="0">
                <a:latin typeface="Courier New" pitchFamily="49" charset="0"/>
                <a:cs typeface="Courier New" pitchFamily="49" charset="0"/>
              </a:rPr>
              <a:t>monte</a:t>
            </a:r>
            <a:r>
              <a:rPr lang="en-US" b="0" dirty="0" smtClean="0">
                <a:latin typeface="Courier New" pitchFamily="49" charset="0"/>
                <a:cs typeface="Courier New" pitchFamily="49" charset="0"/>
              </a:rPr>
              <a:t>/</a:t>
            </a:r>
            <a:r>
              <a:rPr lang="en-US" b="0" dirty="0" err="1" smtClean="0">
                <a:latin typeface="Courier New" pitchFamily="49" charset="0"/>
                <a:cs typeface="Courier New" pitchFamily="49" charset="0"/>
              </a:rPr>
              <a:t>src</a:t>
            </a:r>
            <a:r>
              <a:rPr lang="en-US" b="0" dirty="0" smtClean="0">
                <a:latin typeface="Courier New" pitchFamily="49" charset="0"/>
                <a:cs typeface="Courier New" pitchFamily="49" charset="0"/>
              </a:rPr>
              <a:t>/</a:t>
            </a:r>
            <a:r>
              <a:rPr lang="en-US" b="0" dirty="0" err="1" smtClean="0">
                <a:latin typeface="Courier New" pitchFamily="49" charset="0"/>
                <a:cs typeface="Courier New" pitchFamily="49" charset="0"/>
              </a:rPr>
              <a:t>cannon_master_post.c</a:t>
            </a:r>
            <a:r>
              <a:rPr lang="en-US" b="0" dirty="0" smtClean="0">
                <a:latin typeface="Courier New" pitchFamily="49" charset="0"/>
                <a:cs typeface="Courier New" pitchFamily="49" charset="0"/>
              </a:rPr>
              <a:t>)</a:t>
            </a:r>
          </a:p>
          <a:p>
            <a:pPr lvl="1">
              <a:buNone/>
            </a:pPr>
            <a:r>
              <a:rPr lang="en-US" b="0" dirty="0" smtClean="0">
                <a:latin typeface="Courier New" pitchFamily="49" charset="0"/>
                <a:cs typeface="Courier New" pitchFamily="49" charset="0"/>
              </a:rPr>
              <a:t>(cannon/</a:t>
            </a:r>
            <a:r>
              <a:rPr lang="en-US" b="0" dirty="0" err="1" smtClean="0">
                <a:latin typeface="Courier New" pitchFamily="49" charset="0"/>
                <a:cs typeface="Courier New" pitchFamily="49" charset="0"/>
              </a:rPr>
              <a:t>monte</a:t>
            </a:r>
            <a:r>
              <a:rPr lang="en-US" b="0" dirty="0" smtClean="0">
                <a:latin typeface="Courier New" pitchFamily="49" charset="0"/>
                <a:cs typeface="Courier New" pitchFamily="49" charset="0"/>
              </a:rPr>
              <a:t>/</a:t>
            </a:r>
            <a:r>
              <a:rPr lang="en-US" b="0" dirty="0" err="1" smtClean="0">
                <a:latin typeface="Courier New" pitchFamily="49" charset="0"/>
                <a:cs typeface="Courier New" pitchFamily="49" charset="0"/>
              </a:rPr>
              <a:t>src</a:t>
            </a:r>
            <a:r>
              <a:rPr lang="en-US" b="0" dirty="0" smtClean="0">
                <a:latin typeface="Courier New" pitchFamily="49" charset="0"/>
                <a:cs typeface="Courier New" pitchFamily="49" charset="0"/>
              </a:rPr>
              <a:t>/</a:t>
            </a:r>
            <a:r>
              <a:rPr lang="en-US" b="0" dirty="0" err="1" smtClean="0">
                <a:latin typeface="Courier New" pitchFamily="49" charset="0"/>
                <a:cs typeface="Courier New" pitchFamily="49" charset="0"/>
              </a:rPr>
              <a:t>cannon_slave_post.c</a:t>
            </a:r>
            <a:r>
              <a:rPr lang="en-US" b="0" dirty="0" smtClean="0">
                <a:latin typeface="Courier New" pitchFamily="49" charset="0"/>
                <a:cs typeface="Courier New" pitchFamily="49" charset="0"/>
              </a:rPr>
              <a:t>)</a:t>
            </a:r>
          </a:p>
          <a:p>
            <a:pPr lvl="1">
              <a:buNone/>
            </a:pPr>
            <a:endParaRPr lang="en-US" b="0" dirty="0" smtClean="0">
              <a:latin typeface="+mj-lt"/>
              <a:cs typeface="Courier New" pitchFamily="49" charset="0"/>
            </a:endParaRPr>
          </a:p>
          <a:p>
            <a:r>
              <a:rPr lang="en-US" sz="1800" b="0" dirty="0" smtClean="0">
                <a:latin typeface="+mj-lt"/>
                <a:cs typeface="Courier New" pitchFamily="49" charset="0"/>
              </a:rPr>
              <a:t>Add the new prototype header file at the end of the ##include list</a:t>
            </a:r>
          </a:p>
          <a:p>
            <a:pPr lvl="1">
              <a:buNone/>
            </a:pPr>
            <a:r>
              <a:rPr lang="en-US" b="0" dirty="0" smtClean="0">
                <a:latin typeface="Courier New" pitchFamily="49" charset="0"/>
                <a:cs typeface="Courier New" pitchFamily="49" charset="0"/>
              </a:rPr>
              <a:t>##include “cannon/</a:t>
            </a:r>
            <a:r>
              <a:rPr lang="en-US" b="0" dirty="0" err="1" smtClean="0">
                <a:latin typeface="Courier New" pitchFamily="49" charset="0"/>
                <a:cs typeface="Courier New" pitchFamily="49" charset="0"/>
              </a:rPr>
              <a:t>monte</a:t>
            </a:r>
            <a:r>
              <a:rPr lang="en-US" b="0" dirty="0" smtClean="0">
                <a:latin typeface="Courier New" pitchFamily="49" charset="0"/>
                <a:cs typeface="Courier New" pitchFamily="49" charset="0"/>
              </a:rPr>
              <a:t>/include/</a:t>
            </a:r>
            <a:r>
              <a:rPr lang="en-US" b="0" dirty="0" err="1" smtClean="0">
                <a:latin typeface="Courier New" pitchFamily="49" charset="0"/>
                <a:cs typeface="Courier New" pitchFamily="49" charset="0"/>
              </a:rPr>
              <a:t>cannon_monte_protot.h</a:t>
            </a:r>
            <a:r>
              <a:rPr lang="en-US" b="0" dirty="0" smtClean="0">
                <a:latin typeface="Courier New" pitchFamily="49" charset="0"/>
                <a:cs typeface="Courier New" pitchFamily="49" charset="0"/>
              </a:rPr>
              <a:t>”</a:t>
            </a:r>
          </a:p>
          <a:p>
            <a:pPr lvl="1"/>
            <a:endParaRPr lang="en-US" sz="1600" b="0" dirty="0">
              <a:latin typeface="+mj-lt"/>
              <a:cs typeface="Courier New" pitchFamily="49" charset="0"/>
            </a:endParaRPr>
          </a:p>
        </p:txBody>
      </p:sp>
    </p:spTree>
  </p:cSld>
  <p:clrMapOvr>
    <a:masterClrMapping/>
  </p:clrMapOvr>
  <p:transition spd="slow"/>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Modify </a:t>
            </a:r>
            <a:r>
              <a:rPr lang="en-US" sz="2000" dirty="0" err="1" smtClean="0"/>
              <a:t>S_define</a:t>
            </a:r>
            <a:endParaRPr lang="en-US" sz="2000" dirty="0"/>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10/31/2011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136</a:t>
            </a:fld>
            <a:endParaRPr lang="en-US"/>
          </a:p>
        </p:txBody>
      </p:sp>
      <p:sp>
        <p:nvSpPr>
          <p:cNvPr id="7" name="Content Placeholder 6"/>
          <p:cNvSpPr txBox="1">
            <a:spLocks noGrp="1"/>
          </p:cNvSpPr>
          <p:nvPr>
            <p:ph idx="1"/>
          </p:nvPr>
        </p:nvSpPr>
        <p:spPr bwMode="auto">
          <a:xfrm>
            <a:off x="457200" y="1143000"/>
            <a:ext cx="8229600" cy="4499693"/>
          </a:xfrm>
          <a:prstGeom prst="rect">
            <a:avLst/>
          </a:prstGeom>
          <a:solidFill>
            <a:schemeClr val="accent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spAutoFit/>
          </a:bodyPr>
          <a:lstStyle/>
          <a:p>
            <a:pPr lvl="0">
              <a:buNone/>
            </a:pPr>
            <a:r>
              <a:rPr lang="en-US" sz="800" b="0" dirty="0" smtClean="0">
                <a:latin typeface="Courier New" pitchFamily="49" charset="0"/>
                <a:cs typeface="Courier New" pitchFamily="49" charset="0"/>
              </a:rPr>
              <a:t>	.</a:t>
            </a:r>
          </a:p>
          <a:p>
            <a:pPr lvl="0">
              <a:buNone/>
            </a:pPr>
            <a:r>
              <a:rPr lang="en-US" sz="800" b="0" dirty="0" smtClean="0">
                <a:latin typeface="Courier New" pitchFamily="49" charset="0"/>
                <a:cs typeface="Courier New" pitchFamily="49" charset="0"/>
              </a:rPr>
              <a:t>	.</a:t>
            </a:r>
          </a:p>
          <a:p>
            <a:pPr lvl="0">
              <a:buNone/>
            </a:pPr>
            <a:r>
              <a:rPr lang="en-US" sz="1600" b="0" dirty="0" smtClean="0">
                <a:latin typeface="Courier New" pitchFamily="49" charset="0"/>
                <a:cs typeface="Courier New" pitchFamily="49" charset="0"/>
              </a:rPr>
              <a:t>class </a:t>
            </a:r>
            <a:r>
              <a:rPr lang="en-US" sz="1600" b="0" dirty="0" err="1" smtClean="0">
                <a:latin typeface="Courier New" pitchFamily="49" charset="0"/>
                <a:cs typeface="Courier New" pitchFamily="49" charset="0"/>
              </a:rPr>
              <a:t>MonteSimObject</a:t>
            </a:r>
            <a:r>
              <a:rPr lang="en-US" sz="1600" b="0" dirty="0" smtClean="0">
                <a:latin typeface="Courier New" pitchFamily="49" charset="0"/>
                <a:cs typeface="Courier New" pitchFamily="49" charset="0"/>
              </a:rPr>
              <a:t> : public Trick::</a:t>
            </a:r>
            <a:r>
              <a:rPr lang="en-US" sz="1600" b="0" dirty="0" err="1" smtClean="0">
                <a:latin typeface="Courier New" pitchFamily="49" charset="0"/>
                <a:cs typeface="Courier New" pitchFamily="49" charset="0"/>
              </a:rPr>
              <a:t>SimObject</a:t>
            </a:r>
            <a:r>
              <a:rPr lang="en-US" sz="1600" b="0" dirty="0" smtClean="0">
                <a:latin typeface="Courier New" pitchFamily="49" charset="0"/>
                <a:cs typeface="Courier New" pitchFamily="49" charset="0"/>
              </a:rPr>
              <a:t> {</a:t>
            </a:r>
          </a:p>
          <a:p>
            <a:pPr lvl="0">
              <a:buNone/>
            </a:pPr>
            <a:r>
              <a:rPr lang="en-US" sz="1600" b="0" dirty="0" smtClean="0">
                <a:latin typeface="Courier New" pitchFamily="49" charset="0"/>
                <a:cs typeface="Courier New" pitchFamily="49" charset="0"/>
              </a:rPr>
              <a:t>    public:</a:t>
            </a:r>
          </a:p>
          <a:p>
            <a:pPr lvl="0">
              <a:buNone/>
            </a:pPr>
            <a:r>
              <a:rPr lang="en-US" sz="1600" b="0" dirty="0" smtClean="0">
                <a:latin typeface="Courier New" pitchFamily="49" charset="0"/>
                <a:cs typeface="Courier New" pitchFamily="49" charset="0"/>
              </a:rPr>
              <a:t>        CANNON_AERO *</a:t>
            </a:r>
            <a:r>
              <a:rPr lang="en-US" sz="1600" b="0" dirty="0" err="1" smtClean="0">
                <a:latin typeface="Courier New" pitchFamily="49" charset="0"/>
                <a:cs typeface="Courier New" pitchFamily="49" charset="0"/>
              </a:rPr>
              <a:t>cannon_ptr</a:t>
            </a:r>
            <a:r>
              <a:rPr lang="en-US" sz="1600" b="0" dirty="0" smtClean="0">
                <a:latin typeface="Courier New" pitchFamily="49" charset="0"/>
                <a:cs typeface="Courier New" pitchFamily="49" charset="0"/>
              </a:rPr>
              <a:t>;</a:t>
            </a:r>
          </a:p>
          <a:p>
            <a:pPr lvl="0">
              <a:buNone/>
            </a:pPr>
            <a:r>
              <a:rPr lang="en-US" sz="1600" b="0" dirty="0" smtClean="0">
                <a:latin typeface="Courier New" pitchFamily="49" charset="0"/>
                <a:cs typeface="Courier New" pitchFamily="49" charset="0"/>
              </a:rPr>
              <a:t>        </a:t>
            </a:r>
            <a:r>
              <a:rPr lang="en-US" sz="1600" b="0" dirty="0" err="1" smtClean="0">
                <a:latin typeface="Courier New" pitchFamily="49" charset="0"/>
                <a:cs typeface="Courier New" pitchFamily="49" charset="0"/>
              </a:rPr>
              <a:t>MonteSimObject</a:t>
            </a:r>
            <a:r>
              <a:rPr lang="en-US" sz="1600" b="0" dirty="0" smtClean="0">
                <a:latin typeface="Courier New" pitchFamily="49" charset="0"/>
                <a:cs typeface="Courier New" pitchFamily="49" charset="0"/>
              </a:rPr>
              <a:t>() {</a:t>
            </a:r>
          </a:p>
          <a:p>
            <a:pPr lvl="0">
              <a:buNone/>
            </a:pPr>
            <a:r>
              <a:rPr lang="en-US" sz="1600" b="0" dirty="0" smtClean="0">
                <a:latin typeface="Courier New" pitchFamily="49" charset="0"/>
                <a:cs typeface="Courier New" pitchFamily="49" charset="0"/>
              </a:rPr>
              <a:t>            ("</a:t>
            </a:r>
            <a:r>
              <a:rPr lang="en-US" sz="1600" b="0" dirty="0" err="1" smtClean="0">
                <a:latin typeface="Courier New" pitchFamily="49" charset="0"/>
                <a:cs typeface="Courier New" pitchFamily="49" charset="0"/>
              </a:rPr>
              <a:t>monte_master_post</a:t>
            </a:r>
            <a:r>
              <a:rPr lang="en-US" sz="1600" b="0" dirty="0" smtClean="0">
                <a:latin typeface="Courier New" pitchFamily="49" charset="0"/>
                <a:cs typeface="Courier New" pitchFamily="49" charset="0"/>
              </a:rPr>
              <a:t>") </a:t>
            </a:r>
            <a:r>
              <a:rPr lang="en-US" sz="1600" b="0" dirty="0" err="1" smtClean="0">
                <a:latin typeface="Courier New" pitchFamily="49" charset="0"/>
                <a:cs typeface="Courier New" pitchFamily="49" charset="0"/>
              </a:rPr>
              <a:t>cannon_master_post</a:t>
            </a:r>
            <a:r>
              <a:rPr lang="en-US" sz="1600" b="0" dirty="0" smtClean="0">
                <a:latin typeface="Courier New" pitchFamily="49" charset="0"/>
                <a:cs typeface="Courier New" pitchFamily="49" charset="0"/>
              </a:rPr>
              <a:t>();</a:t>
            </a:r>
          </a:p>
          <a:p>
            <a:pPr lvl="0">
              <a:buNone/>
            </a:pPr>
            <a:r>
              <a:rPr lang="en-US" sz="1600" b="0" dirty="0" smtClean="0">
                <a:latin typeface="Courier New" pitchFamily="49" charset="0"/>
                <a:cs typeface="Courier New" pitchFamily="49" charset="0"/>
              </a:rPr>
              <a:t>            ("</a:t>
            </a:r>
            <a:r>
              <a:rPr lang="en-US" sz="1600" b="0" dirty="0" err="1" smtClean="0">
                <a:latin typeface="Courier New" pitchFamily="49" charset="0"/>
                <a:cs typeface="Courier New" pitchFamily="49" charset="0"/>
              </a:rPr>
              <a:t>monte_slave_post</a:t>
            </a:r>
            <a:r>
              <a:rPr lang="en-US" sz="1600" b="0" dirty="0" smtClean="0">
                <a:latin typeface="Courier New" pitchFamily="49" charset="0"/>
                <a:cs typeface="Courier New" pitchFamily="49" charset="0"/>
              </a:rPr>
              <a:t>")  </a:t>
            </a:r>
            <a:r>
              <a:rPr lang="en-US" sz="1600" b="0" dirty="0" err="1" smtClean="0">
                <a:latin typeface="Courier New" pitchFamily="49" charset="0"/>
                <a:cs typeface="Courier New" pitchFamily="49" charset="0"/>
              </a:rPr>
              <a:t>cannon_slave_post</a:t>
            </a:r>
            <a:r>
              <a:rPr lang="en-US" sz="1600" b="0" dirty="0" smtClean="0">
                <a:latin typeface="Courier New" pitchFamily="49" charset="0"/>
                <a:cs typeface="Courier New" pitchFamily="49" charset="0"/>
              </a:rPr>
              <a:t>(</a:t>
            </a:r>
            <a:r>
              <a:rPr lang="en-US" sz="1600" b="0" dirty="0" err="1" smtClean="0">
                <a:latin typeface="Courier New" pitchFamily="49" charset="0"/>
                <a:cs typeface="Courier New" pitchFamily="49" charset="0"/>
              </a:rPr>
              <a:t>cannon_ptr</a:t>
            </a:r>
            <a:r>
              <a:rPr lang="en-US" sz="1600" b="0" dirty="0" smtClean="0">
                <a:latin typeface="Courier New" pitchFamily="49" charset="0"/>
                <a:cs typeface="Courier New" pitchFamily="49" charset="0"/>
              </a:rPr>
              <a:t>);</a:t>
            </a:r>
          </a:p>
          <a:p>
            <a:pPr lvl="0">
              <a:buNone/>
            </a:pPr>
            <a:r>
              <a:rPr lang="en-US" sz="1600" b="0" dirty="0" smtClean="0">
                <a:latin typeface="Courier New" pitchFamily="49" charset="0"/>
                <a:cs typeface="Courier New" pitchFamily="49" charset="0"/>
              </a:rPr>
              <a:t>        }</a:t>
            </a:r>
          </a:p>
          <a:p>
            <a:pPr lvl="0">
              <a:buNone/>
            </a:pPr>
            <a:r>
              <a:rPr lang="en-US" sz="1600" b="0" dirty="0" smtClean="0">
                <a:latin typeface="Courier New" pitchFamily="49" charset="0"/>
                <a:cs typeface="Courier New" pitchFamily="49" charset="0"/>
              </a:rPr>
              <a:t>};</a:t>
            </a:r>
          </a:p>
          <a:p>
            <a:pPr lvl="0">
              <a:buNone/>
            </a:pPr>
            <a:endParaRPr lang="en-US" sz="1600" b="0" dirty="0" smtClean="0">
              <a:latin typeface="Courier New" pitchFamily="49" charset="0"/>
              <a:cs typeface="Courier New" pitchFamily="49" charset="0"/>
            </a:endParaRPr>
          </a:p>
          <a:p>
            <a:pPr lvl="0">
              <a:buNone/>
            </a:pPr>
            <a:r>
              <a:rPr lang="en-US" sz="1600" b="0" dirty="0" err="1" smtClean="0">
                <a:latin typeface="Courier New" pitchFamily="49" charset="0"/>
                <a:cs typeface="Courier New" pitchFamily="49" charset="0"/>
              </a:rPr>
              <a:t>MonteSimObject</a:t>
            </a:r>
            <a:r>
              <a:rPr lang="en-US" sz="1600" b="0" dirty="0" smtClean="0">
                <a:latin typeface="Courier New" pitchFamily="49" charset="0"/>
                <a:cs typeface="Courier New" pitchFamily="49" charset="0"/>
              </a:rPr>
              <a:t> optimizer;</a:t>
            </a:r>
          </a:p>
          <a:p>
            <a:pPr lvl="0">
              <a:buNone/>
            </a:pPr>
            <a:endParaRPr kumimoji="0" lang="en-US" sz="1600" b="0" i="0" u="none" strike="noStrike" kern="0" cap="none" spc="0" normalizeH="0" baseline="0" noProof="0" dirty="0" smtClean="0">
              <a:ln>
                <a:noFill/>
              </a:ln>
              <a:solidFill>
                <a:schemeClr val="tx1"/>
              </a:solidFill>
              <a:effectLst/>
              <a:uLnTx/>
              <a:uFillTx/>
              <a:latin typeface="Courier New" pitchFamily="49" charset="0"/>
              <a:cs typeface="Courier New" pitchFamily="49" charset="0"/>
            </a:endParaRPr>
          </a:p>
          <a:p>
            <a:pPr lvl="0">
              <a:buNone/>
            </a:pPr>
            <a:r>
              <a:rPr lang="en-US" sz="1600" b="0" dirty="0" smtClean="0">
                <a:latin typeface="Courier New" pitchFamily="49" charset="0"/>
                <a:cs typeface="Courier New" pitchFamily="49" charset="0"/>
              </a:rPr>
              <a:t>void </a:t>
            </a:r>
            <a:r>
              <a:rPr lang="en-US" sz="1600" b="0" dirty="0" err="1" smtClean="0">
                <a:latin typeface="Courier New" pitchFamily="49" charset="0"/>
                <a:cs typeface="Courier New" pitchFamily="49" charset="0"/>
              </a:rPr>
              <a:t>create_connections</a:t>
            </a:r>
            <a:r>
              <a:rPr lang="en-US" sz="1600" b="0" dirty="0" smtClean="0">
                <a:latin typeface="Courier New" pitchFamily="49" charset="0"/>
                <a:cs typeface="Courier New" pitchFamily="49" charset="0"/>
              </a:rPr>
              <a:t>() {</a:t>
            </a:r>
          </a:p>
          <a:p>
            <a:pPr lvl="0">
              <a:buNone/>
            </a:pPr>
            <a:r>
              <a:rPr lang="en-US" sz="1600" b="0" dirty="0" smtClean="0">
                <a:latin typeface="Courier New" pitchFamily="49" charset="0"/>
                <a:cs typeface="Courier New" pitchFamily="49" charset="0"/>
              </a:rPr>
              <a:t>    </a:t>
            </a:r>
            <a:r>
              <a:rPr lang="en-US" sz="1600" b="0" dirty="0" err="1" smtClean="0">
                <a:latin typeface="Courier New" pitchFamily="49" charset="0"/>
                <a:cs typeface="Courier New" pitchFamily="49" charset="0"/>
              </a:rPr>
              <a:t>optimizer.cannon_ptr</a:t>
            </a:r>
            <a:r>
              <a:rPr lang="en-US" sz="1600" b="0" dirty="0" smtClean="0">
                <a:latin typeface="Courier New" pitchFamily="49" charset="0"/>
                <a:cs typeface="Courier New" pitchFamily="49" charset="0"/>
              </a:rPr>
              <a:t> = &amp;</a:t>
            </a:r>
            <a:r>
              <a:rPr lang="en-US" sz="1600" b="0" dirty="0" err="1" smtClean="0">
                <a:latin typeface="Courier New" pitchFamily="49" charset="0"/>
                <a:cs typeface="Courier New" pitchFamily="49" charset="0"/>
              </a:rPr>
              <a:t>dyn.baseball</a:t>
            </a:r>
            <a:r>
              <a:rPr lang="en-US" sz="1600" b="0" dirty="0" smtClean="0">
                <a:latin typeface="Courier New" pitchFamily="49" charset="0"/>
                <a:cs typeface="Courier New" pitchFamily="49" charset="0"/>
              </a:rPr>
              <a:t>;</a:t>
            </a:r>
          </a:p>
          <a:p>
            <a:pPr lvl="0">
              <a:buNone/>
            </a:pPr>
            <a:r>
              <a:rPr lang="en-US" sz="1600" b="0" dirty="0" smtClean="0">
                <a:latin typeface="Courier New" pitchFamily="49" charset="0"/>
                <a:cs typeface="Courier New" pitchFamily="49" charset="0"/>
              </a:rPr>
              <a:t>}</a:t>
            </a:r>
          </a:p>
        </p:txBody>
      </p:sp>
    </p:spTree>
  </p:cSld>
  <p:clrMapOvr>
    <a:masterClrMapping/>
  </p:clrMapOvr>
  <p:transition spd="slow"/>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CP and Run Simulation</a:t>
            </a:r>
            <a:endParaRPr lang="en-US" sz="2000" dirty="0"/>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10/31/2011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137</a:t>
            </a:fld>
            <a:endParaRPr lang="en-US"/>
          </a:p>
        </p:txBody>
      </p:sp>
      <p:sp>
        <p:nvSpPr>
          <p:cNvPr id="7" name="Content Placeholder 2"/>
          <p:cNvSpPr>
            <a:spLocks noGrp="1"/>
          </p:cNvSpPr>
          <p:nvPr>
            <p:ph idx="1"/>
          </p:nvPr>
        </p:nvSpPr>
        <p:spPr>
          <a:xfrm>
            <a:off x="457200" y="1143000"/>
            <a:ext cx="8229600" cy="1219199"/>
          </a:xfrm>
        </p:spPr>
        <p:txBody>
          <a:bodyPr/>
          <a:lstStyle/>
          <a:p>
            <a:pPr>
              <a:buNone/>
            </a:pPr>
            <a:r>
              <a:rPr lang="en-US" dirty="0" smtClean="0">
                <a:latin typeface="+mj-lt"/>
                <a:cs typeface="Courier New" pitchFamily="49" charset="0"/>
              </a:rPr>
              <a:t>Compile and Execute the simulation</a:t>
            </a:r>
          </a:p>
          <a:p>
            <a:pPr lvl="1">
              <a:buNone/>
            </a:pPr>
            <a:r>
              <a:rPr lang="en-US" b="0" dirty="0" smtClean="0">
                <a:latin typeface="Courier New" pitchFamily="49" charset="0"/>
                <a:cs typeface="Courier New" pitchFamily="49" charset="0"/>
              </a:rPr>
              <a:t>% CP</a:t>
            </a:r>
          </a:p>
          <a:p>
            <a:pPr lvl="1">
              <a:buNone/>
            </a:pPr>
            <a:r>
              <a:rPr lang="en-US" b="0" dirty="0" smtClean="0">
                <a:latin typeface="Courier New" pitchFamily="49" charset="0"/>
                <a:cs typeface="Courier New" pitchFamily="49" charset="0"/>
              </a:rPr>
              <a:t>% S_*exe </a:t>
            </a:r>
            <a:r>
              <a:rPr lang="en-US" b="0" dirty="0" err="1" smtClean="0">
                <a:latin typeface="Courier New" pitchFamily="49" charset="0"/>
                <a:cs typeface="Courier New" pitchFamily="49" charset="0"/>
              </a:rPr>
              <a:t>RUN_test.gauss</a:t>
            </a:r>
            <a:r>
              <a:rPr lang="en-US" b="0" dirty="0" smtClean="0">
                <a:latin typeface="Courier New" pitchFamily="49" charset="0"/>
                <a:cs typeface="Courier New" pitchFamily="49" charset="0"/>
              </a:rPr>
              <a:t>/input.py</a:t>
            </a:r>
            <a:endParaRPr lang="en-US" b="0" dirty="0">
              <a:latin typeface="Courier New" pitchFamily="49" charset="0"/>
              <a:cs typeface="Courier New" pitchFamily="49" charset="0"/>
            </a:endParaRPr>
          </a:p>
        </p:txBody>
      </p:sp>
      <p:sp>
        <p:nvSpPr>
          <p:cNvPr id="8" name="Content Placeholder 6"/>
          <p:cNvSpPr txBox="1">
            <a:spLocks/>
          </p:cNvSpPr>
          <p:nvPr/>
        </p:nvSpPr>
        <p:spPr bwMode="auto">
          <a:xfrm>
            <a:off x="228600" y="2590800"/>
            <a:ext cx="8686800" cy="2025170"/>
          </a:xfrm>
          <a:prstGeom prst="rect">
            <a:avLst/>
          </a:prstGeom>
          <a:solidFill>
            <a:schemeClr val="accent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800" b="0"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800" b="0"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	.</a:t>
            </a:r>
          </a:p>
          <a:p>
            <a:pPr marL="342900" lvl="0" indent="-342900" eaLnBrk="0" hangingPunct="0">
              <a:spcBef>
                <a:spcPct val="20000"/>
              </a:spcBef>
            </a:pPr>
            <a:r>
              <a:rPr lang="en-US" sz="1000" kern="0" dirty="0" smtClean="0">
                <a:latin typeface="Courier New" pitchFamily="49" charset="0"/>
                <a:cs typeface="Courier New" pitchFamily="49" charset="0"/>
              </a:rPr>
              <a:t>|L 1|2011/08/08,10:09:09|WonderWoman| |T 0|0.00| Monte [Master] Receiving results for run 8 from WonderWoman:1.</a:t>
            </a:r>
          </a:p>
          <a:p>
            <a:pPr marL="342900" lvl="0" indent="-342900" eaLnBrk="0" hangingPunct="0">
              <a:spcBef>
                <a:spcPct val="20000"/>
              </a:spcBef>
            </a:pPr>
            <a:r>
              <a:rPr lang="en-US" sz="1000" kern="0" dirty="0" smtClean="0">
                <a:latin typeface="Courier New" pitchFamily="49" charset="0"/>
                <a:cs typeface="Courier New" pitchFamily="49" charset="0"/>
              </a:rPr>
              <a:t>|L 1|2011/08/08,10:09:09|WonderWoman| |T 0|0.00| Monte [Master] Dispatching run 9 to WonderWoman:1.</a:t>
            </a:r>
          </a:p>
          <a:p>
            <a:pPr marL="342900" lvl="0" indent="-342900" eaLnBrk="0" hangingPunct="0">
              <a:spcBef>
                <a:spcPct val="20000"/>
              </a:spcBef>
            </a:pPr>
            <a:r>
              <a:rPr lang="en-US" sz="1000" kern="0" dirty="0" smtClean="0">
                <a:latin typeface="Courier New" pitchFamily="49" charset="0"/>
                <a:cs typeface="Courier New" pitchFamily="49" charset="0"/>
              </a:rPr>
              <a:t>|L 1|2011/08/08,10:09:09|WonderWoman| |T 0|0.00| SIMULATION TERMINATED IN</a:t>
            </a:r>
          </a:p>
          <a:p>
            <a:pPr marL="342900" lvl="0" indent="-342900" eaLnBrk="0" hangingPunct="0">
              <a:spcBef>
                <a:spcPct val="20000"/>
              </a:spcBef>
            </a:pPr>
            <a:r>
              <a:rPr lang="en-US" sz="1000" kern="0" dirty="0" smtClean="0">
                <a:latin typeface="Courier New" pitchFamily="49" charset="0"/>
                <a:cs typeface="Courier New" pitchFamily="49" charset="0"/>
              </a:rPr>
              <a:t>|L 1|2011/08/08,10:09:09|WonderWoman| |T 0|0.00|    PROCESS: 0</a:t>
            </a:r>
          </a:p>
          <a:p>
            <a:pPr marL="342900" lvl="0" indent="-342900" eaLnBrk="0" hangingPunct="0">
              <a:spcBef>
                <a:spcPct val="20000"/>
              </a:spcBef>
            </a:pPr>
            <a:r>
              <a:rPr lang="en-US" sz="1000" kern="0" dirty="0" smtClean="0">
                <a:latin typeface="Courier New" pitchFamily="49" charset="0"/>
                <a:cs typeface="Courier New" pitchFamily="49" charset="0"/>
              </a:rPr>
              <a:t>|L 1|2011/08/08,10:09:09|WonderWoman| |T 0|0.00|    ROUTINE: </a:t>
            </a:r>
            <a:r>
              <a:rPr lang="en-US" sz="1000" kern="0" dirty="0" err="1" smtClean="0">
                <a:latin typeface="Courier New" pitchFamily="49" charset="0"/>
                <a:cs typeface="Courier New" pitchFamily="49" charset="0"/>
              </a:rPr>
              <a:t>cannon_master_post</a:t>
            </a:r>
            <a:endParaRPr lang="en-US" sz="1000" kern="0" dirty="0" smtClean="0">
              <a:latin typeface="Courier New" pitchFamily="49" charset="0"/>
              <a:cs typeface="Courier New" pitchFamily="49" charset="0"/>
            </a:endParaRPr>
          </a:p>
          <a:p>
            <a:pPr marL="342900" lvl="0" indent="-342900" eaLnBrk="0" hangingPunct="0">
              <a:spcBef>
                <a:spcPct val="20000"/>
              </a:spcBef>
            </a:pPr>
            <a:r>
              <a:rPr lang="en-US" sz="1000" kern="0" dirty="0" smtClean="0">
                <a:latin typeface="Courier New" pitchFamily="49" charset="0"/>
                <a:cs typeface="Courier New" pitchFamily="49" charset="0"/>
              </a:rPr>
              <a:t>|L 1|2011/08/08,10:09:09|WonderWoman| |T 0|0.00| DIAGNOSTIC: Cannon landed in the target</a:t>
            </a:r>
          </a:p>
          <a:p>
            <a:pPr marL="342900" lvl="0" indent="-342900" eaLnBrk="0" hangingPunct="0">
              <a:spcBef>
                <a:spcPct val="20000"/>
              </a:spcBef>
            </a:pPr>
            <a:endParaRPr lang="en-US" sz="1000" kern="0" dirty="0" smtClean="0">
              <a:latin typeface="Courier New" pitchFamily="49" charset="0"/>
              <a:cs typeface="Courier New" pitchFamily="49" charset="0"/>
            </a:endParaRPr>
          </a:p>
          <a:p>
            <a:pPr marL="342900" lvl="0" indent="-342900" eaLnBrk="0" hangingPunct="0">
              <a:spcBef>
                <a:spcPct val="20000"/>
              </a:spcBef>
            </a:pPr>
            <a:r>
              <a:rPr lang="en-US" sz="1000" kern="0" dirty="0" smtClean="0">
                <a:latin typeface="Courier New" pitchFamily="49" charset="0"/>
                <a:cs typeface="Courier New" pitchFamily="49" charset="0"/>
              </a:rPr>
              <a:t>|L 1|2011/08/08,10:09:09|WonderWoman| |T 0|0.00| Monte [WonderWoman:1] : Shutdown command received from Master.</a:t>
            </a:r>
          </a:p>
          <a:p>
            <a:pPr marL="342900" lvl="0" indent="-342900" eaLnBrk="0" hangingPunct="0">
              <a:spcBef>
                <a:spcPct val="20000"/>
              </a:spcBef>
            </a:pPr>
            <a:r>
              <a:rPr lang="en-US" sz="1000" kern="0" dirty="0" smtClean="0">
                <a:latin typeface="Courier New" pitchFamily="49" charset="0"/>
                <a:cs typeface="Courier New" pitchFamily="49" charset="0"/>
              </a:rPr>
              <a:t>Shutting down.</a:t>
            </a:r>
            <a:endParaRPr kumimoji="0" lang="en-US" sz="1000" b="0"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endParaRPr>
          </a:p>
        </p:txBody>
      </p:sp>
    </p:spTree>
  </p:cSld>
  <p:clrMapOvr>
    <a:masterClrMapping/>
  </p:clrMapOvr>
  <p:transition spd="slow"/>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Monte Carlo Notes</a:t>
            </a:r>
            <a:endParaRPr lang="en-US" sz="2000" dirty="0"/>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10/31/2011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138</a:t>
            </a:fld>
            <a:endParaRPr lang="en-US"/>
          </a:p>
        </p:txBody>
      </p:sp>
      <p:sp>
        <p:nvSpPr>
          <p:cNvPr id="7" name="Rectangle 3"/>
          <p:cNvSpPr txBox="1">
            <a:spLocks noChangeArrowheads="1"/>
          </p:cNvSpPr>
          <p:nvPr/>
        </p:nvSpPr>
        <p:spPr bwMode="auto">
          <a:xfrm>
            <a:off x="457200" y="1295400"/>
            <a:ext cx="82296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A dry run flag is available:  </a:t>
            </a:r>
            <a:r>
              <a:rPr kumimoji="0" lang="en-US" sz="2000" b="1" i="0" u="none" strike="noStrike" kern="0" cap="none" spc="0" normalizeH="0" baseline="0" noProof="0" smtClean="0">
                <a:ln>
                  <a:noFill/>
                </a:ln>
                <a:solidFill>
                  <a:schemeClr val="accent2">
                    <a:lumMod val="60000"/>
                    <a:lumOff val="40000"/>
                  </a:schemeClr>
                </a:solidFill>
                <a:effectLst/>
                <a:uLnTx/>
                <a:uFillTx/>
                <a:latin typeface="Courier New" pitchFamily="49" charset="0"/>
                <a:ea typeface="+mn-ea"/>
                <a:cs typeface="Courier New" pitchFamily="49" charset="0"/>
              </a:rPr>
              <a:t>trick.mc_set_dry_run(int)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Useful for generating random distributions without actually doing the runs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See monte_runs file in the MONTE_&lt;run _directory&gt; directory</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It is also possible to run a subset of runs by using</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accent2">
                    <a:lumMod val="60000"/>
                    <a:lumOff val="40000"/>
                  </a:schemeClr>
                </a:solidFill>
                <a:effectLst/>
                <a:uLnTx/>
                <a:uFillTx/>
                <a:latin typeface="Courier New" pitchFamily="49" charset="0"/>
                <a:cs typeface="Courier New" pitchFamily="49" charset="0"/>
              </a:rPr>
              <a:t>trick.mc_add_range(&lt;run num&gt;)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accent2">
                    <a:lumMod val="60000"/>
                    <a:lumOff val="40000"/>
                  </a:schemeClr>
                </a:solidFill>
                <a:effectLst/>
                <a:uLnTx/>
                <a:uFillTx/>
                <a:latin typeface="Courier New" pitchFamily="49" charset="0"/>
                <a:cs typeface="Courier New" pitchFamily="49" charset="0"/>
              </a:rPr>
              <a:t>trick.mc_add_range(&lt;first run num&gt;, &lt;last run num&gt;)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All data recording for all runs is saved.</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Large data sets can generate enormous amounts of data.</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Take care on what to data record</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6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slow"/>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Monte Carlo Notes</a:t>
            </a:r>
            <a:endParaRPr lang="en-US" sz="2000" dirty="0"/>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10/31/2011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139</a:t>
            </a:fld>
            <a:endParaRPr lang="en-US"/>
          </a:p>
        </p:txBody>
      </p:sp>
      <p:sp>
        <p:nvSpPr>
          <p:cNvPr id="7" name="Content Placeholder 2"/>
          <p:cNvSpPr>
            <a:spLocks noGrp="1"/>
          </p:cNvSpPr>
          <p:nvPr>
            <p:ph idx="1"/>
          </p:nvPr>
        </p:nvSpPr>
        <p:spPr>
          <a:xfrm>
            <a:off x="457200" y="1371600"/>
            <a:ext cx="8229600" cy="3200400"/>
          </a:xfrm>
        </p:spPr>
        <p:txBody>
          <a:bodyPr/>
          <a:lstStyle/>
          <a:p>
            <a:pPr eaLnBrk="1" hangingPunct="1"/>
            <a:r>
              <a:rPr lang="en-US" dirty="0" smtClean="0"/>
              <a:t>A </a:t>
            </a:r>
            <a:r>
              <a:rPr lang="en-US" dirty="0" err="1" smtClean="0"/>
              <a:t>monte_input</a:t>
            </a:r>
            <a:r>
              <a:rPr lang="en-US" dirty="0" smtClean="0"/>
              <a:t> file is created in each RUN_* directory</a:t>
            </a:r>
          </a:p>
          <a:p>
            <a:pPr lvl="1" eaLnBrk="1" hangingPunct="1"/>
            <a:r>
              <a:rPr lang="en-US" dirty="0" smtClean="0"/>
              <a:t>Allows a user to execute a single </a:t>
            </a:r>
            <a:r>
              <a:rPr lang="en-US" dirty="0" err="1" smtClean="0"/>
              <a:t>monte</a:t>
            </a:r>
            <a:r>
              <a:rPr lang="en-US" dirty="0" smtClean="0"/>
              <a:t> </a:t>
            </a:r>
            <a:r>
              <a:rPr lang="en-US" dirty="0" err="1" smtClean="0"/>
              <a:t>carlo</a:t>
            </a:r>
            <a:r>
              <a:rPr lang="en-US" dirty="0" smtClean="0"/>
              <a:t> run by simply including the file in the input.py file.</a:t>
            </a:r>
          </a:p>
          <a:p>
            <a:pPr lvl="1" eaLnBrk="1" hangingPunct="1"/>
            <a:endParaRPr lang="en-US" sz="2000" dirty="0" smtClean="0"/>
          </a:p>
          <a:p>
            <a:pPr eaLnBrk="1" hangingPunct="1"/>
            <a:r>
              <a:rPr lang="en-US" dirty="0" smtClean="0"/>
              <a:t>Almost too easy to add slaves</a:t>
            </a:r>
          </a:p>
          <a:p>
            <a:pPr lvl="1" eaLnBrk="1" hangingPunct="1"/>
            <a:r>
              <a:rPr lang="en-US" dirty="0" smtClean="0"/>
              <a:t>Tendency to add machines which seem unused</a:t>
            </a:r>
          </a:p>
          <a:p>
            <a:pPr lvl="1" eaLnBrk="1" hangingPunct="1"/>
            <a:r>
              <a:rPr lang="en-US" dirty="0" smtClean="0"/>
              <a:t>Monte Carlo slaves tend to use 99.9% of CPU</a:t>
            </a:r>
          </a:p>
          <a:p>
            <a:pPr lvl="1" eaLnBrk="1" hangingPunct="1"/>
            <a:r>
              <a:rPr lang="en-US" dirty="0" smtClean="0"/>
              <a:t>Don’t use too many machines in your lab!</a:t>
            </a:r>
          </a:p>
          <a:p>
            <a:pPr lvl="1" eaLnBrk="1" hangingPunct="1"/>
            <a:endParaRPr lang="en-US" sz="1600" dirty="0" smtClean="0"/>
          </a:p>
          <a:p>
            <a:endParaRPr lang="en-US"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fld id="{BECBD7BA-0C29-44FA-A193-A7758C933300}" type="datetime1">
              <a:rPr lang="en-US"/>
              <a:pPr/>
              <a:t>10/31/2011</a:t>
            </a:fld>
            <a:endParaRPr lang="en-US"/>
          </a:p>
        </p:txBody>
      </p:sp>
      <p:sp>
        <p:nvSpPr>
          <p:cNvPr id="15363" name="Footer Placeholder 4"/>
          <p:cNvSpPr>
            <a:spLocks noGrp="1"/>
          </p:cNvSpPr>
          <p:nvPr>
            <p:ph type="ftr" sz="quarter" idx="11"/>
          </p:nvPr>
        </p:nvSpPr>
        <p:spPr>
          <a:noFill/>
        </p:spPr>
        <p:txBody>
          <a:bodyPr/>
          <a:lstStyle/>
          <a:p>
            <a:r>
              <a:rPr lang="en-US" smtClean="0"/>
              <a:t>Trick Advanced Training</a:t>
            </a:r>
          </a:p>
        </p:txBody>
      </p:sp>
      <p:sp>
        <p:nvSpPr>
          <p:cNvPr id="15364" name="Slide Number Placeholder 5"/>
          <p:cNvSpPr>
            <a:spLocks noGrp="1"/>
          </p:cNvSpPr>
          <p:nvPr>
            <p:ph type="sldNum" sz="quarter" idx="12"/>
          </p:nvPr>
        </p:nvSpPr>
        <p:spPr>
          <a:noFill/>
        </p:spPr>
        <p:txBody>
          <a:bodyPr/>
          <a:lstStyle/>
          <a:p>
            <a:fld id="{D4AA3DA0-DE24-4444-BEED-2ED120BBF390}" type="slidenum">
              <a:rPr lang="en-US" smtClean="0"/>
              <a:pPr/>
              <a:t>14</a:t>
            </a:fld>
            <a:endParaRPr lang="en-US" smtClean="0"/>
          </a:p>
        </p:txBody>
      </p:sp>
      <p:sp>
        <p:nvSpPr>
          <p:cNvPr id="15365" name="Rectangle 2"/>
          <p:cNvSpPr>
            <a:spLocks noGrp="1" noChangeArrowheads="1"/>
          </p:cNvSpPr>
          <p:nvPr>
            <p:ph type="title"/>
          </p:nvPr>
        </p:nvSpPr>
        <p:spPr/>
        <p:txBody>
          <a:bodyPr/>
          <a:lstStyle/>
          <a:p>
            <a:pPr eaLnBrk="1" hangingPunct="1"/>
            <a:r>
              <a:rPr lang="en-US" sz="2000" smtClean="0"/>
              <a:t>Variable Server</a:t>
            </a:r>
          </a:p>
        </p:txBody>
      </p:sp>
      <p:sp>
        <p:nvSpPr>
          <p:cNvPr id="8" name="Rectangle 3"/>
          <p:cNvSpPr txBox="1">
            <a:spLocks noChangeArrowheads="1"/>
          </p:cNvSpPr>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Where to connect?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Client needs to know the hostname and port</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rPr>
              <a:t>As of 10.5, the port number is determined by the operating system  </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rPr>
              <a:t>External applications must listen to the variable server broadcast channel (224.3.14.15 port 9265).</a:t>
            </a:r>
            <a:r>
              <a:rPr kumimoji="0" lang="en-US" sz="1600" b="0" i="0" u="none" strike="noStrike" kern="0" cap="none" spc="0" normalizeH="0" baseline="0" noProof="0" smtClean="0">
                <a:ln>
                  <a:noFill/>
                </a:ln>
                <a:solidFill>
                  <a:schemeClr val="tx1"/>
                </a:solidFill>
                <a:effectLst/>
                <a:uLnTx/>
                <a:uFillTx/>
                <a:latin typeface="+mn-lt"/>
              </a:rPr>
              <a:t/>
            </a:r>
            <a:br>
              <a:rPr kumimoji="0" lang="en-US" sz="1600" b="0" i="0" u="none" strike="noStrike" kern="0" cap="none" spc="0" normalizeH="0" baseline="0" noProof="0" smtClean="0">
                <a:ln>
                  <a:noFill/>
                </a:ln>
                <a:solidFill>
                  <a:schemeClr val="tx1"/>
                </a:solidFill>
                <a:effectLst/>
                <a:uLnTx/>
                <a:uFillTx/>
                <a:latin typeface="+mn-lt"/>
              </a:rPr>
            </a:b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spd="slow"/>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Date Placeholder 3"/>
          <p:cNvSpPr>
            <a:spLocks noGrp="1"/>
          </p:cNvSpPr>
          <p:nvPr>
            <p:ph type="dt" sz="quarter" idx="10"/>
          </p:nvPr>
        </p:nvSpPr>
        <p:spPr>
          <a:noFill/>
        </p:spPr>
        <p:txBody>
          <a:bodyPr/>
          <a:lstStyle/>
          <a:p>
            <a:fld id="{C3F8B2FD-207B-44C6-AC7E-9BF274843BFE}" type="datetime1">
              <a:rPr lang="en-US"/>
              <a:pPr/>
              <a:t>10/31/2011</a:t>
            </a:fld>
            <a:endParaRPr lang="en-US"/>
          </a:p>
        </p:txBody>
      </p:sp>
      <p:sp>
        <p:nvSpPr>
          <p:cNvPr id="135171" name="Footer Placeholder 4"/>
          <p:cNvSpPr>
            <a:spLocks noGrp="1"/>
          </p:cNvSpPr>
          <p:nvPr>
            <p:ph type="ftr" sz="quarter" idx="11"/>
          </p:nvPr>
        </p:nvSpPr>
        <p:spPr>
          <a:noFill/>
        </p:spPr>
        <p:txBody>
          <a:bodyPr/>
          <a:lstStyle/>
          <a:p>
            <a:r>
              <a:rPr lang="en-US" smtClean="0"/>
              <a:t>Trick Advanced Training</a:t>
            </a:r>
          </a:p>
        </p:txBody>
      </p:sp>
      <p:sp>
        <p:nvSpPr>
          <p:cNvPr id="135172" name="Slide Number Placeholder 5"/>
          <p:cNvSpPr>
            <a:spLocks noGrp="1"/>
          </p:cNvSpPr>
          <p:nvPr>
            <p:ph type="sldNum" sz="quarter" idx="12"/>
          </p:nvPr>
        </p:nvSpPr>
        <p:spPr>
          <a:noFill/>
        </p:spPr>
        <p:txBody>
          <a:bodyPr/>
          <a:lstStyle/>
          <a:p>
            <a:fld id="{8551EBD1-6342-42E0-84B4-0F041112BA07}" type="slidenum">
              <a:rPr lang="en-US" smtClean="0"/>
              <a:pPr/>
              <a:t>140</a:t>
            </a:fld>
            <a:endParaRPr lang="en-US" smtClean="0"/>
          </a:p>
        </p:txBody>
      </p:sp>
      <p:sp>
        <p:nvSpPr>
          <p:cNvPr id="135173" name="Rectangle 2"/>
          <p:cNvSpPr>
            <a:spLocks noGrp="1" noChangeArrowheads="1"/>
          </p:cNvSpPr>
          <p:nvPr>
            <p:ph type="ctrTitle"/>
          </p:nvPr>
        </p:nvSpPr>
        <p:spPr/>
        <p:txBody>
          <a:bodyPr/>
          <a:lstStyle/>
          <a:p>
            <a:pPr eaLnBrk="1" hangingPunct="1"/>
            <a:r>
              <a:rPr lang="en-US" smtClean="0"/>
              <a:t>Generic Malfunction Insertion</a:t>
            </a:r>
          </a:p>
        </p:txBody>
      </p:sp>
    </p:spTree>
  </p:cSld>
  <p:clrMapOvr>
    <a:masterClrMapping/>
  </p:clrMapOvr>
  <p:transition spd="slow"/>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Date Placeholder 3"/>
          <p:cNvSpPr>
            <a:spLocks noGrp="1"/>
          </p:cNvSpPr>
          <p:nvPr>
            <p:ph type="dt" sz="quarter" idx="10"/>
          </p:nvPr>
        </p:nvSpPr>
        <p:spPr>
          <a:noFill/>
        </p:spPr>
        <p:txBody>
          <a:bodyPr/>
          <a:lstStyle/>
          <a:p>
            <a:fld id="{12648A69-BAEF-40A9-AF4D-DE1BFC8D0D58}" type="datetime1">
              <a:rPr lang="en-US"/>
              <a:pPr/>
              <a:t>10/31/2011</a:t>
            </a:fld>
            <a:endParaRPr lang="en-US"/>
          </a:p>
        </p:txBody>
      </p:sp>
      <p:sp>
        <p:nvSpPr>
          <p:cNvPr id="136195" name="Footer Placeholder 4"/>
          <p:cNvSpPr>
            <a:spLocks noGrp="1"/>
          </p:cNvSpPr>
          <p:nvPr>
            <p:ph type="ftr" sz="quarter" idx="11"/>
          </p:nvPr>
        </p:nvSpPr>
        <p:spPr>
          <a:noFill/>
        </p:spPr>
        <p:txBody>
          <a:bodyPr/>
          <a:lstStyle/>
          <a:p>
            <a:r>
              <a:rPr lang="en-US" smtClean="0"/>
              <a:t>Trick Advanced Training</a:t>
            </a:r>
          </a:p>
        </p:txBody>
      </p:sp>
      <p:sp>
        <p:nvSpPr>
          <p:cNvPr id="136196" name="Slide Number Placeholder 5"/>
          <p:cNvSpPr>
            <a:spLocks noGrp="1"/>
          </p:cNvSpPr>
          <p:nvPr>
            <p:ph type="sldNum" sz="quarter" idx="12"/>
          </p:nvPr>
        </p:nvSpPr>
        <p:spPr>
          <a:noFill/>
        </p:spPr>
        <p:txBody>
          <a:bodyPr/>
          <a:lstStyle/>
          <a:p>
            <a:fld id="{EF7D0ED2-2EEF-4F96-8992-F3279E5052CE}" type="slidenum">
              <a:rPr lang="en-US" smtClean="0"/>
              <a:pPr/>
              <a:t>141</a:t>
            </a:fld>
            <a:endParaRPr lang="en-US" smtClean="0"/>
          </a:p>
        </p:txBody>
      </p:sp>
      <p:sp>
        <p:nvSpPr>
          <p:cNvPr id="136197" name="Rectangle 2"/>
          <p:cNvSpPr>
            <a:spLocks noGrp="1" noChangeArrowheads="1"/>
          </p:cNvSpPr>
          <p:nvPr>
            <p:ph type="title"/>
          </p:nvPr>
        </p:nvSpPr>
        <p:spPr/>
        <p:txBody>
          <a:bodyPr/>
          <a:lstStyle/>
          <a:p>
            <a:pPr eaLnBrk="1" hangingPunct="1"/>
            <a:r>
              <a:rPr lang="en-US" sz="2000" smtClean="0"/>
              <a:t>Generic Malfunction Insertion</a:t>
            </a:r>
          </a:p>
        </p:txBody>
      </p:sp>
      <p:sp>
        <p:nvSpPr>
          <p:cNvPr id="136198" name="Rectangle 3"/>
          <p:cNvSpPr>
            <a:spLocks noGrp="1" noChangeArrowheads="1"/>
          </p:cNvSpPr>
          <p:nvPr>
            <p:ph type="body" idx="1"/>
          </p:nvPr>
        </p:nvSpPr>
        <p:spPr/>
        <p:txBody>
          <a:bodyPr/>
          <a:lstStyle/>
          <a:p>
            <a:pPr eaLnBrk="1" hangingPunct="1"/>
            <a:r>
              <a:rPr lang="en-US" smtClean="0"/>
              <a:t>The Generic Malfunction Insertion capability allows users to override the value of any simulation variable or call a malfunction job at any time during the simulation</a:t>
            </a:r>
          </a:p>
          <a:p>
            <a:pPr eaLnBrk="1" hangingPunct="1"/>
            <a:endParaRPr lang="en-US" smtClean="0"/>
          </a:p>
          <a:p>
            <a:pPr eaLnBrk="1" hangingPunct="1"/>
            <a:r>
              <a:rPr lang="en-US" smtClean="0"/>
              <a:t>Two new job classes</a:t>
            </a:r>
          </a:p>
          <a:p>
            <a:pPr lvl="1" eaLnBrk="1" hangingPunct="1"/>
            <a:r>
              <a:rPr lang="en-US" smtClean="0"/>
              <a:t>malfunction</a:t>
            </a:r>
          </a:p>
          <a:p>
            <a:pPr lvl="1" eaLnBrk="1" hangingPunct="1"/>
            <a:r>
              <a:rPr lang="en-US" smtClean="0"/>
              <a:t>malfunction_trigger</a:t>
            </a:r>
          </a:p>
          <a:p>
            <a:pPr lvl="1" eaLnBrk="1" hangingPunct="1"/>
            <a:endParaRPr lang="en-US" smtClean="0"/>
          </a:p>
          <a:p>
            <a:pPr lvl="1" eaLnBrk="1" hangingPunct="1"/>
            <a:r>
              <a:rPr lang="en-US" smtClean="0"/>
              <a:t>Neither new class has a calling frequency</a:t>
            </a:r>
          </a:p>
          <a:p>
            <a:pPr lvl="1" eaLnBrk="1" hangingPunct="1"/>
            <a:r>
              <a:rPr lang="en-US" smtClean="0"/>
              <a:t>Associated with jobs within the S_define file within the malfunction definition in the input file</a:t>
            </a:r>
          </a:p>
          <a:p>
            <a:pPr lvl="1" eaLnBrk="1" hangingPunct="1"/>
            <a:r>
              <a:rPr lang="en-US" smtClean="0"/>
              <a:t>Called whenever associated jobs are called</a:t>
            </a:r>
          </a:p>
        </p:txBody>
      </p:sp>
    </p:spTree>
  </p:cSld>
  <p:clrMapOvr>
    <a:masterClrMapping/>
  </p:clrMapOvr>
  <p:transition spd="slow"/>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Date Placeholder 3"/>
          <p:cNvSpPr>
            <a:spLocks noGrp="1"/>
          </p:cNvSpPr>
          <p:nvPr>
            <p:ph type="dt" sz="quarter" idx="10"/>
          </p:nvPr>
        </p:nvSpPr>
        <p:spPr>
          <a:noFill/>
        </p:spPr>
        <p:txBody>
          <a:bodyPr/>
          <a:lstStyle/>
          <a:p>
            <a:fld id="{18D93EE2-5ED5-426B-A552-D8EE3C5001FC}" type="datetime1">
              <a:rPr lang="en-US"/>
              <a:pPr/>
              <a:t>10/31/2011</a:t>
            </a:fld>
            <a:endParaRPr lang="en-US"/>
          </a:p>
        </p:txBody>
      </p:sp>
      <p:sp>
        <p:nvSpPr>
          <p:cNvPr id="137219" name="Footer Placeholder 4"/>
          <p:cNvSpPr>
            <a:spLocks noGrp="1"/>
          </p:cNvSpPr>
          <p:nvPr>
            <p:ph type="ftr" sz="quarter" idx="11"/>
          </p:nvPr>
        </p:nvSpPr>
        <p:spPr>
          <a:noFill/>
        </p:spPr>
        <p:txBody>
          <a:bodyPr/>
          <a:lstStyle/>
          <a:p>
            <a:r>
              <a:rPr lang="en-US" smtClean="0"/>
              <a:t>Trick Advanced Training</a:t>
            </a:r>
          </a:p>
        </p:txBody>
      </p:sp>
      <p:sp>
        <p:nvSpPr>
          <p:cNvPr id="137220" name="Slide Number Placeholder 5"/>
          <p:cNvSpPr>
            <a:spLocks noGrp="1"/>
          </p:cNvSpPr>
          <p:nvPr>
            <p:ph type="sldNum" sz="quarter" idx="12"/>
          </p:nvPr>
        </p:nvSpPr>
        <p:spPr>
          <a:noFill/>
        </p:spPr>
        <p:txBody>
          <a:bodyPr/>
          <a:lstStyle/>
          <a:p>
            <a:fld id="{21DADE4C-B72C-4AD2-8FA4-46EADA7DC439}" type="slidenum">
              <a:rPr lang="en-US" smtClean="0"/>
              <a:pPr/>
              <a:t>142</a:t>
            </a:fld>
            <a:endParaRPr lang="en-US" smtClean="0"/>
          </a:p>
        </p:txBody>
      </p:sp>
      <p:sp>
        <p:nvSpPr>
          <p:cNvPr id="137221" name="Rectangle 2"/>
          <p:cNvSpPr>
            <a:spLocks noGrp="1" noChangeArrowheads="1"/>
          </p:cNvSpPr>
          <p:nvPr>
            <p:ph type="title"/>
          </p:nvPr>
        </p:nvSpPr>
        <p:spPr/>
        <p:txBody>
          <a:bodyPr/>
          <a:lstStyle/>
          <a:p>
            <a:pPr eaLnBrk="1" hangingPunct="1"/>
            <a:r>
              <a:rPr lang="en-US" sz="2000" smtClean="0"/>
              <a:t>Malfunction Syntax</a:t>
            </a:r>
          </a:p>
        </p:txBody>
      </p:sp>
      <p:sp>
        <p:nvSpPr>
          <p:cNvPr id="137222" name="Rectangle 3"/>
          <p:cNvSpPr>
            <a:spLocks noGrp="1" noChangeArrowheads="1"/>
          </p:cNvSpPr>
          <p:nvPr>
            <p:ph type="body" idx="1"/>
          </p:nvPr>
        </p:nvSpPr>
        <p:spPr/>
        <p:txBody>
          <a:bodyPr/>
          <a:lstStyle/>
          <a:p>
            <a:pPr eaLnBrk="1" hangingPunct="1"/>
            <a:r>
              <a:rPr lang="en-US" smtClean="0"/>
              <a:t>Input file malfunction syntax</a:t>
            </a:r>
          </a:p>
          <a:p>
            <a:pPr eaLnBrk="1" hangingPunct="1"/>
            <a:endParaRPr lang="en-US" smtClean="0"/>
          </a:p>
        </p:txBody>
      </p:sp>
      <p:sp>
        <p:nvSpPr>
          <p:cNvPr id="137223" name="Text Box 4"/>
          <p:cNvSpPr txBox="1">
            <a:spLocks noChangeArrowheads="1"/>
          </p:cNvSpPr>
          <p:nvPr/>
        </p:nvSpPr>
        <p:spPr bwMode="auto">
          <a:xfrm>
            <a:off x="627063" y="1604963"/>
            <a:ext cx="8159750" cy="4568825"/>
          </a:xfrm>
          <a:prstGeom prst="rect">
            <a:avLst/>
          </a:prstGeom>
          <a:solidFill>
            <a:schemeClr val="accent1"/>
          </a:solidFill>
          <a:ln w="9525">
            <a:solidFill>
              <a:schemeClr val="tx1"/>
            </a:solidFill>
            <a:miter lim="800000"/>
            <a:headEnd/>
            <a:tailEnd/>
          </a:ln>
        </p:spPr>
        <p:txBody>
          <a:bodyPr>
            <a:spAutoFit/>
          </a:bodyPr>
          <a:lstStyle/>
          <a:p>
            <a:pPr marL="342900" indent="-342900"/>
            <a:r>
              <a:rPr lang="en-US" sz="1400" b="1">
                <a:latin typeface="Courier New" pitchFamily="49" charset="0"/>
              </a:rPr>
              <a:t>begin malfunction &lt;malf_name&gt; {</a:t>
            </a:r>
          </a:p>
          <a:p>
            <a:pPr marL="342900" indent="-342900"/>
            <a:endParaRPr lang="en-US" sz="1400" b="1">
              <a:latin typeface="Courier New" pitchFamily="49" charset="0"/>
            </a:endParaRPr>
          </a:p>
          <a:p>
            <a:pPr marL="342900" indent="-342900"/>
            <a:r>
              <a:rPr lang="en-US" sz="1400" b="1">
                <a:latin typeface="Courier New" pitchFamily="49" charset="0"/>
              </a:rPr>
              <a:t>  trigger {</a:t>
            </a:r>
          </a:p>
          <a:p>
            <a:pPr marL="342900" indent="-342900"/>
            <a:r>
              <a:rPr lang="en-US" sz="1400" b="1">
                <a:latin typeface="Courier New" pitchFamily="49" charset="0"/>
              </a:rPr>
              <a:t>    condition: &lt;condition&gt; ;</a:t>
            </a:r>
          </a:p>
          <a:p>
            <a:pPr marL="342900" indent="-342900"/>
            <a:r>
              <a:rPr lang="en-US" sz="1400" b="1">
                <a:latin typeface="Courier New" pitchFamily="49" charset="0"/>
              </a:rPr>
              <a:t>      or</a:t>
            </a:r>
          </a:p>
          <a:p>
            <a:pPr marL="342900" indent="-342900"/>
            <a:r>
              <a:rPr lang="en-US" sz="1400" b="1">
                <a:latin typeface="Courier New" pitchFamily="49" charset="0"/>
              </a:rPr>
              <a:t>    job: “&lt;malf_trigger name from S_default.dat&gt;” ;</a:t>
            </a:r>
          </a:p>
          <a:p>
            <a:pPr marL="342900" indent="-342900"/>
            <a:r>
              <a:rPr lang="en-US" sz="1400" b="1">
                <a:latin typeface="Courier New" pitchFamily="49" charset="0"/>
              </a:rPr>
              <a:t>    insert_(before|after): “&lt;job from S_default.dat&gt;” ;</a:t>
            </a:r>
          </a:p>
          <a:p>
            <a:pPr marL="342900" indent="-342900"/>
            <a:r>
              <a:rPr lang="en-US" sz="1400" b="1">
                <a:latin typeface="Courier New" pitchFamily="49" charset="0"/>
              </a:rPr>
              <a:t>    hold: (Yes|No) ;</a:t>
            </a:r>
          </a:p>
          <a:p>
            <a:pPr marL="342900" indent="-342900"/>
            <a:r>
              <a:rPr lang="en-US" sz="1400" b="1">
                <a:latin typeface="Courier New" pitchFamily="49" charset="0"/>
              </a:rPr>
              <a:t>  }</a:t>
            </a:r>
          </a:p>
          <a:p>
            <a:pPr marL="342900" indent="-342900"/>
            <a:endParaRPr lang="en-US" sz="1400" b="1">
              <a:latin typeface="Courier New" pitchFamily="49" charset="0"/>
            </a:endParaRPr>
          </a:p>
          <a:p>
            <a:pPr marL="342900" indent="-342900"/>
            <a:r>
              <a:rPr lang="en-US" sz="1400" b="1">
                <a:latin typeface="Courier New" pitchFamily="49" charset="0"/>
              </a:rPr>
              <a:t>  &lt;param&gt; {</a:t>
            </a:r>
          </a:p>
          <a:p>
            <a:pPr marL="342900" indent="-342900"/>
            <a:r>
              <a:rPr lang="en-US" sz="1400" b="1">
                <a:latin typeface="Courier New" pitchFamily="49" charset="0"/>
              </a:rPr>
              <a:t>    insert_(before|after): “&lt;job from S_default.dat&gt;” ;</a:t>
            </a:r>
          </a:p>
          <a:p>
            <a:pPr marL="342900" indent="-342900"/>
            <a:r>
              <a:rPr lang="en-US" sz="1400" b="1">
                <a:latin typeface="Courier New" pitchFamily="49" charset="0"/>
              </a:rPr>
              <a:t>    units: &lt;units&gt;</a:t>
            </a:r>
          </a:p>
          <a:p>
            <a:pPr marL="342900" indent="-342900"/>
            <a:r>
              <a:rPr lang="en-US" sz="1400" b="1">
                <a:latin typeface="Courier New" pitchFamily="49" charset="0"/>
              </a:rPr>
              <a:t>    scale_factor: &lt;value&gt; ;</a:t>
            </a:r>
          </a:p>
          <a:p>
            <a:pPr marL="342900" indent="-342900"/>
            <a:r>
              <a:rPr lang="en-US" sz="1400" b="1">
                <a:latin typeface="Courier New" pitchFamily="49" charset="0"/>
              </a:rPr>
              <a:t>    bias: &lt;value&gt; ;</a:t>
            </a:r>
          </a:p>
          <a:p>
            <a:pPr marL="342900" indent="-342900"/>
            <a:r>
              <a:rPr lang="en-US" sz="1400" b="1">
                <a:latin typeface="Courier New" pitchFamily="49" charset="0"/>
              </a:rPr>
              <a:t>  }</a:t>
            </a:r>
          </a:p>
          <a:p>
            <a:pPr marL="342900" indent="-342900"/>
            <a:endParaRPr lang="en-US" sz="1400" b="1">
              <a:latin typeface="Courier New" pitchFamily="49" charset="0"/>
            </a:endParaRPr>
          </a:p>
          <a:p>
            <a:pPr marL="342900" indent="-342900"/>
            <a:r>
              <a:rPr lang="en-US" sz="1400" b="1">
                <a:latin typeface="Courier New" pitchFamily="49" charset="0"/>
              </a:rPr>
              <a:t>  call “&lt;malf job from S_default&gt;” (before|after) “&lt;job from S_default&gt;” ;</a:t>
            </a:r>
          </a:p>
          <a:p>
            <a:pPr marL="342900" indent="-342900"/>
            <a:r>
              <a:rPr lang="en-US" sz="1400" b="1">
                <a:latin typeface="Courier New" pitchFamily="49" charset="0"/>
              </a:rPr>
              <a:t>  job “&lt;job from S_default&gt;” = (On|Off) ;</a:t>
            </a:r>
          </a:p>
          <a:p>
            <a:pPr marL="342900" indent="-342900"/>
            <a:endParaRPr lang="en-US" sz="1400" b="1">
              <a:latin typeface="Courier New" pitchFamily="49" charset="0"/>
            </a:endParaRPr>
          </a:p>
          <a:p>
            <a:pPr marL="342900" indent="-342900"/>
            <a:r>
              <a:rPr lang="en-US" sz="1400" b="1">
                <a:latin typeface="Courier New" pitchFamily="49" charset="0"/>
              </a:rPr>
              <a:t>}</a:t>
            </a:r>
          </a:p>
        </p:txBody>
      </p:sp>
    </p:spTree>
  </p:cSld>
  <p:clrMapOvr>
    <a:masterClrMapping/>
  </p:clrMapOvr>
  <p:transition spd="slow"/>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Date Placeholder 3"/>
          <p:cNvSpPr>
            <a:spLocks noGrp="1"/>
          </p:cNvSpPr>
          <p:nvPr>
            <p:ph type="dt" sz="quarter" idx="10"/>
          </p:nvPr>
        </p:nvSpPr>
        <p:spPr>
          <a:noFill/>
        </p:spPr>
        <p:txBody>
          <a:bodyPr/>
          <a:lstStyle/>
          <a:p>
            <a:fld id="{E5C1003B-2546-484A-B3AF-2A26EE73E408}" type="datetime1">
              <a:rPr lang="en-US"/>
              <a:pPr/>
              <a:t>10/31/2011</a:t>
            </a:fld>
            <a:endParaRPr lang="en-US"/>
          </a:p>
        </p:txBody>
      </p:sp>
      <p:sp>
        <p:nvSpPr>
          <p:cNvPr id="138243" name="Footer Placeholder 4"/>
          <p:cNvSpPr>
            <a:spLocks noGrp="1"/>
          </p:cNvSpPr>
          <p:nvPr>
            <p:ph type="ftr" sz="quarter" idx="11"/>
          </p:nvPr>
        </p:nvSpPr>
        <p:spPr>
          <a:noFill/>
        </p:spPr>
        <p:txBody>
          <a:bodyPr/>
          <a:lstStyle/>
          <a:p>
            <a:r>
              <a:rPr lang="en-US" smtClean="0"/>
              <a:t>Trick Advanced Training</a:t>
            </a:r>
          </a:p>
        </p:txBody>
      </p:sp>
      <p:sp>
        <p:nvSpPr>
          <p:cNvPr id="138244" name="Slide Number Placeholder 5"/>
          <p:cNvSpPr>
            <a:spLocks noGrp="1"/>
          </p:cNvSpPr>
          <p:nvPr>
            <p:ph type="sldNum" sz="quarter" idx="12"/>
          </p:nvPr>
        </p:nvSpPr>
        <p:spPr>
          <a:noFill/>
        </p:spPr>
        <p:txBody>
          <a:bodyPr/>
          <a:lstStyle/>
          <a:p>
            <a:fld id="{4939459F-D2B5-4FE3-9E0D-24EBA1EF7FFA}" type="slidenum">
              <a:rPr lang="en-US" smtClean="0"/>
              <a:pPr/>
              <a:t>143</a:t>
            </a:fld>
            <a:endParaRPr lang="en-US" smtClean="0"/>
          </a:p>
        </p:txBody>
      </p:sp>
      <p:sp>
        <p:nvSpPr>
          <p:cNvPr id="138245" name="Rectangle 2"/>
          <p:cNvSpPr>
            <a:spLocks noGrp="1" noChangeArrowheads="1"/>
          </p:cNvSpPr>
          <p:nvPr>
            <p:ph type="title"/>
          </p:nvPr>
        </p:nvSpPr>
        <p:spPr/>
        <p:txBody>
          <a:bodyPr/>
          <a:lstStyle/>
          <a:p>
            <a:pPr eaLnBrk="1" hangingPunct="1"/>
            <a:r>
              <a:rPr lang="en-US" sz="2000" smtClean="0"/>
              <a:t>Triggers</a:t>
            </a:r>
          </a:p>
        </p:txBody>
      </p:sp>
      <p:sp>
        <p:nvSpPr>
          <p:cNvPr id="138246" name="Rectangle 3"/>
          <p:cNvSpPr>
            <a:spLocks noGrp="1" noChangeArrowheads="1"/>
          </p:cNvSpPr>
          <p:nvPr>
            <p:ph type="body" idx="1"/>
          </p:nvPr>
        </p:nvSpPr>
        <p:spPr/>
        <p:txBody>
          <a:bodyPr/>
          <a:lstStyle/>
          <a:p>
            <a:pPr eaLnBrk="1" hangingPunct="1"/>
            <a:r>
              <a:rPr lang="en-US" smtClean="0"/>
              <a:t>Triggers can be either a condition statement or a call to a new class of “malfunction_trigger” class job.</a:t>
            </a:r>
          </a:p>
          <a:p>
            <a:pPr lvl="1" eaLnBrk="1" hangingPunct="1"/>
            <a:r>
              <a:rPr lang="en-US" smtClean="0"/>
              <a:t>malfunction_trigger jobs are faster to execute but must be compiled and declared in the S_define file</a:t>
            </a:r>
          </a:p>
          <a:p>
            <a:pPr lvl="1" eaLnBrk="1" hangingPunct="1"/>
            <a:r>
              <a:rPr lang="en-US" smtClean="0"/>
              <a:t>Condition statements are easily modified but suffer a performance penalty when they are parsed each time the condition is evaluated</a:t>
            </a:r>
          </a:p>
          <a:p>
            <a:pPr eaLnBrk="1" hangingPunct="1"/>
            <a:r>
              <a:rPr lang="en-US" smtClean="0"/>
              <a:t>Triggers can be associated with any job in the simulation</a:t>
            </a:r>
          </a:p>
          <a:p>
            <a:pPr eaLnBrk="1" hangingPunct="1"/>
            <a:r>
              <a:rPr lang="en-US" smtClean="0"/>
              <a:t>Triggers are evaluated each time the associated job is run</a:t>
            </a:r>
          </a:p>
          <a:p>
            <a:pPr eaLnBrk="1" hangingPunct="1"/>
            <a:r>
              <a:rPr lang="en-US" smtClean="0"/>
              <a:t>Triggers may be evaluated before or after its associated job</a:t>
            </a:r>
          </a:p>
          <a:p>
            <a:pPr eaLnBrk="1" hangingPunct="1"/>
            <a:r>
              <a:rPr lang="en-US" smtClean="0"/>
              <a:t>Triggers can be held, meaning once triggered the malfunction is always on from that point on </a:t>
            </a:r>
          </a:p>
        </p:txBody>
      </p:sp>
    </p:spTree>
  </p:cSld>
  <p:clrMapOvr>
    <a:masterClrMapping/>
  </p:clrMapOvr>
  <p:transition spd="slow"/>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Date Placeholder 3"/>
          <p:cNvSpPr>
            <a:spLocks noGrp="1"/>
          </p:cNvSpPr>
          <p:nvPr>
            <p:ph type="dt" sz="quarter" idx="10"/>
          </p:nvPr>
        </p:nvSpPr>
        <p:spPr>
          <a:noFill/>
        </p:spPr>
        <p:txBody>
          <a:bodyPr/>
          <a:lstStyle/>
          <a:p>
            <a:fld id="{BCF1B797-3DB0-4654-8B8C-0EA6653ADC2F}" type="datetime1">
              <a:rPr lang="en-US"/>
              <a:pPr/>
              <a:t>10/31/2011</a:t>
            </a:fld>
            <a:endParaRPr lang="en-US"/>
          </a:p>
        </p:txBody>
      </p:sp>
      <p:sp>
        <p:nvSpPr>
          <p:cNvPr id="139267" name="Footer Placeholder 4"/>
          <p:cNvSpPr>
            <a:spLocks noGrp="1"/>
          </p:cNvSpPr>
          <p:nvPr>
            <p:ph type="ftr" sz="quarter" idx="11"/>
          </p:nvPr>
        </p:nvSpPr>
        <p:spPr>
          <a:noFill/>
        </p:spPr>
        <p:txBody>
          <a:bodyPr/>
          <a:lstStyle/>
          <a:p>
            <a:r>
              <a:rPr lang="en-US" smtClean="0"/>
              <a:t>Trick Advanced Training</a:t>
            </a:r>
          </a:p>
        </p:txBody>
      </p:sp>
      <p:sp>
        <p:nvSpPr>
          <p:cNvPr id="139268" name="Slide Number Placeholder 5"/>
          <p:cNvSpPr>
            <a:spLocks noGrp="1"/>
          </p:cNvSpPr>
          <p:nvPr>
            <p:ph type="sldNum" sz="quarter" idx="12"/>
          </p:nvPr>
        </p:nvSpPr>
        <p:spPr>
          <a:noFill/>
        </p:spPr>
        <p:txBody>
          <a:bodyPr/>
          <a:lstStyle/>
          <a:p>
            <a:fld id="{5866A9E8-2229-4C60-9172-049E11854245}" type="slidenum">
              <a:rPr lang="en-US" smtClean="0"/>
              <a:pPr/>
              <a:t>144</a:t>
            </a:fld>
            <a:endParaRPr lang="en-US" smtClean="0"/>
          </a:p>
        </p:txBody>
      </p:sp>
      <p:sp>
        <p:nvSpPr>
          <p:cNvPr id="139269" name="Rectangle 2"/>
          <p:cNvSpPr>
            <a:spLocks noGrp="1" noChangeArrowheads="1"/>
          </p:cNvSpPr>
          <p:nvPr>
            <p:ph type="title"/>
          </p:nvPr>
        </p:nvSpPr>
        <p:spPr/>
        <p:txBody>
          <a:bodyPr/>
          <a:lstStyle/>
          <a:p>
            <a:pPr eaLnBrk="1" hangingPunct="1"/>
            <a:r>
              <a:rPr lang="en-US" sz="2000" smtClean="0"/>
              <a:t>Trigger Examples</a:t>
            </a:r>
          </a:p>
        </p:txBody>
      </p:sp>
      <p:sp>
        <p:nvSpPr>
          <p:cNvPr id="139270" name="Rectangle 3"/>
          <p:cNvSpPr>
            <a:spLocks noGrp="1" noChangeArrowheads="1"/>
          </p:cNvSpPr>
          <p:nvPr>
            <p:ph type="body" idx="1"/>
          </p:nvPr>
        </p:nvSpPr>
        <p:spPr/>
        <p:txBody>
          <a:bodyPr/>
          <a:lstStyle/>
          <a:p>
            <a:pPr eaLnBrk="1" hangingPunct="1"/>
            <a:r>
              <a:rPr lang="en-US" smtClean="0"/>
              <a:t>Trigger Examples</a:t>
            </a:r>
          </a:p>
          <a:p>
            <a:pPr eaLnBrk="1" hangingPunct="1"/>
            <a:endParaRPr lang="en-US" smtClean="0"/>
          </a:p>
        </p:txBody>
      </p:sp>
      <p:sp>
        <p:nvSpPr>
          <p:cNvPr id="139271" name="Text Box 4"/>
          <p:cNvSpPr txBox="1">
            <a:spLocks noChangeArrowheads="1"/>
          </p:cNvSpPr>
          <p:nvPr/>
        </p:nvSpPr>
        <p:spPr bwMode="auto">
          <a:xfrm>
            <a:off x="608013" y="1604963"/>
            <a:ext cx="8159750" cy="1590675"/>
          </a:xfrm>
          <a:prstGeom prst="rect">
            <a:avLst/>
          </a:prstGeom>
          <a:solidFill>
            <a:schemeClr val="accent1"/>
          </a:solidFill>
          <a:ln w="9525">
            <a:solidFill>
              <a:schemeClr val="tx1"/>
            </a:solidFill>
            <a:miter lim="800000"/>
            <a:headEnd/>
            <a:tailEnd/>
          </a:ln>
        </p:spPr>
        <p:txBody>
          <a:bodyPr>
            <a:spAutoFit/>
          </a:bodyPr>
          <a:lstStyle/>
          <a:p>
            <a:pPr marL="342900" indent="-342900"/>
            <a:r>
              <a:rPr lang="en-US" sz="1400" b="1">
                <a:latin typeface="Courier New" pitchFamily="49" charset="0"/>
              </a:rPr>
              <a:t>  trigger {</a:t>
            </a:r>
          </a:p>
          <a:p>
            <a:pPr marL="342900" indent="-342900"/>
            <a:r>
              <a:rPr lang="en-US" sz="1400" b="1">
                <a:latin typeface="Courier New" pitchFamily="49" charset="0"/>
              </a:rPr>
              <a:t>    condition: &lt;condition&gt; ;</a:t>
            </a:r>
          </a:p>
          <a:p>
            <a:pPr marL="342900" indent="-342900"/>
            <a:r>
              <a:rPr lang="en-US" sz="1400" b="1">
                <a:latin typeface="Courier New" pitchFamily="49" charset="0"/>
              </a:rPr>
              <a:t>      or</a:t>
            </a:r>
          </a:p>
          <a:p>
            <a:pPr marL="342900" indent="-342900"/>
            <a:r>
              <a:rPr lang="en-US" sz="1400" b="1">
                <a:latin typeface="Courier New" pitchFamily="49" charset="0"/>
              </a:rPr>
              <a:t>    job: “&lt;malf_trigger name from S_default.dat&gt;” ;</a:t>
            </a:r>
          </a:p>
          <a:p>
            <a:pPr marL="342900" indent="-342900"/>
            <a:r>
              <a:rPr lang="en-US" sz="1400" b="1">
                <a:latin typeface="Courier New" pitchFamily="49" charset="0"/>
              </a:rPr>
              <a:t>    insert_(before|after): “&lt;job from S_default.dat&gt;” ;</a:t>
            </a:r>
          </a:p>
          <a:p>
            <a:pPr marL="342900" indent="-342900"/>
            <a:r>
              <a:rPr lang="en-US" sz="1400" b="1">
                <a:latin typeface="Courier New" pitchFamily="49" charset="0"/>
              </a:rPr>
              <a:t>    hold: (Yes|No) ;</a:t>
            </a:r>
          </a:p>
          <a:p>
            <a:pPr marL="342900" indent="-342900"/>
            <a:r>
              <a:rPr lang="en-US" sz="1400" b="1">
                <a:latin typeface="Courier New" pitchFamily="49" charset="0"/>
              </a:rPr>
              <a:t>  }</a:t>
            </a:r>
          </a:p>
        </p:txBody>
      </p:sp>
      <p:sp>
        <p:nvSpPr>
          <p:cNvPr id="139272" name="Text Box 5"/>
          <p:cNvSpPr txBox="1">
            <a:spLocks noChangeArrowheads="1"/>
          </p:cNvSpPr>
          <p:nvPr/>
        </p:nvSpPr>
        <p:spPr bwMode="auto">
          <a:xfrm>
            <a:off x="608013" y="3390900"/>
            <a:ext cx="8159750" cy="1165225"/>
          </a:xfrm>
          <a:prstGeom prst="rect">
            <a:avLst/>
          </a:prstGeom>
          <a:solidFill>
            <a:schemeClr val="accent1"/>
          </a:solidFill>
          <a:ln w="9525">
            <a:solidFill>
              <a:schemeClr val="tx1"/>
            </a:solidFill>
            <a:miter lim="800000"/>
            <a:headEnd/>
            <a:tailEnd/>
          </a:ln>
        </p:spPr>
        <p:txBody>
          <a:bodyPr>
            <a:spAutoFit/>
          </a:bodyPr>
          <a:lstStyle/>
          <a:p>
            <a:pPr marL="342900" indent="-342900"/>
            <a:r>
              <a:rPr lang="en-US" sz="1400" b="1">
                <a:latin typeface="Courier New" pitchFamily="49" charset="0"/>
              </a:rPr>
              <a:t>  trigger {</a:t>
            </a:r>
          </a:p>
          <a:p>
            <a:pPr marL="342900" indent="-342900"/>
            <a:r>
              <a:rPr lang="en-US" sz="1400" b="1">
                <a:latin typeface="Courier New" pitchFamily="49" charset="0"/>
              </a:rPr>
              <a:t>    condition: sys.exec.out.time &gt;= 30.0 ;</a:t>
            </a:r>
          </a:p>
          <a:p>
            <a:pPr marL="342900" indent="-342900"/>
            <a:r>
              <a:rPr lang="en-US" sz="1400" b="1">
                <a:latin typeface="Courier New" pitchFamily="49" charset="0"/>
              </a:rPr>
              <a:t>    insert_before: “dyn.cannon_integ(&amp;dyn.cannon)” ;</a:t>
            </a:r>
          </a:p>
          <a:p>
            <a:pPr marL="342900" indent="-342900"/>
            <a:r>
              <a:rPr lang="en-US" sz="1400" b="1">
                <a:latin typeface="Courier New" pitchFamily="49" charset="0"/>
              </a:rPr>
              <a:t>    hold: Yes ;</a:t>
            </a:r>
          </a:p>
          <a:p>
            <a:pPr marL="342900" indent="-342900"/>
            <a:r>
              <a:rPr lang="en-US" sz="1400" b="1">
                <a:latin typeface="Courier New" pitchFamily="49" charset="0"/>
              </a:rPr>
              <a:t>  }</a:t>
            </a:r>
          </a:p>
        </p:txBody>
      </p:sp>
      <p:sp>
        <p:nvSpPr>
          <p:cNvPr id="139273" name="Text Box 6"/>
          <p:cNvSpPr txBox="1">
            <a:spLocks noChangeArrowheads="1"/>
          </p:cNvSpPr>
          <p:nvPr/>
        </p:nvSpPr>
        <p:spPr bwMode="auto">
          <a:xfrm>
            <a:off x="608013" y="4743450"/>
            <a:ext cx="8159750" cy="1165225"/>
          </a:xfrm>
          <a:prstGeom prst="rect">
            <a:avLst/>
          </a:prstGeom>
          <a:solidFill>
            <a:schemeClr val="accent1"/>
          </a:solidFill>
          <a:ln w="9525">
            <a:solidFill>
              <a:schemeClr val="tx1"/>
            </a:solidFill>
            <a:miter lim="800000"/>
            <a:headEnd/>
            <a:tailEnd/>
          </a:ln>
        </p:spPr>
        <p:txBody>
          <a:bodyPr>
            <a:spAutoFit/>
          </a:bodyPr>
          <a:lstStyle/>
          <a:p>
            <a:pPr marL="342900" indent="-342900"/>
            <a:r>
              <a:rPr lang="en-US" sz="1400" b="1">
                <a:latin typeface="Courier New" pitchFamily="49" charset="0"/>
              </a:rPr>
              <a:t>  trigger {</a:t>
            </a:r>
          </a:p>
          <a:p>
            <a:pPr marL="342900" indent="-342900"/>
            <a:r>
              <a:rPr lang="en-US" sz="1400" b="1">
                <a:latin typeface="Courier New" pitchFamily="49" charset="0"/>
              </a:rPr>
              <a:t>    job: “dyn.cannon_malfunction_trigger(&amp;dyn.cannon)” ;</a:t>
            </a:r>
          </a:p>
          <a:p>
            <a:pPr marL="342900" indent="-342900"/>
            <a:r>
              <a:rPr lang="en-US" sz="1400" b="1">
                <a:latin typeface="Courier New" pitchFamily="49" charset="0"/>
              </a:rPr>
              <a:t>    insert_after: “dyn.cannon_integ(&amp;dyn.cannon)” ;</a:t>
            </a:r>
          </a:p>
          <a:p>
            <a:pPr marL="342900" indent="-342900"/>
            <a:r>
              <a:rPr lang="en-US" sz="1400" b="1">
                <a:latin typeface="Courier New" pitchFamily="49" charset="0"/>
              </a:rPr>
              <a:t>    hold: No ;</a:t>
            </a:r>
          </a:p>
          <a:p>
            <a:pPr marL="342900" indent="-342900"/>
            <a:r>
              <a:rPr lang="en-US" sz="1400" b="1">
                <a:latin typeface="Courier New" pitchFamily="49" charset="0"/>
              </a:rPr>
              <a:t>  }</a:t>
            </a:r>
          </a:p>
        </p:txBody>
      </p:sp>
    </p:spTree>
  </p:cSld>
  <p:clrMapOvr>
    <a:masterClrMapping/>
  </p:clrMapOvr>
  <p:transition spd="slow"/>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Date Placeholder 3"/>
          <p:cNvSpPr>
            <a:spLocks noGrp="1"/>
          </p:cNvSpPr>
          <p:nvPr>
            <p:ph type="dt" sz="quarter" idx="10"/>
          </p:nvPr>
        </p:nvSpPr>
        <p:spPr>
          <a:noFill/>
        </p:spPr>
        <p:txBody>
          <a:bodyPr/>
          <a:lstStyle/>
          <a:p>
            <a:fld id="{6208DD0D-345E-4CC0-BC50-5AB785B8F449}" type="datetime1">
              <a:rPr lang="en-US"/>
              <a:pPr/>
              <a:t>10/31/2011</a:t>
            </a:fld>
            <a:endParaRPr lang="en-US"/>
          </a:p>
        </p:txBody>
      </p:sp>
      <p:sp>
        <p:nvSpPr>
          <p:cNvPr id="140291" name="Footer Placeholder 4"/>
          <p:cNvSpPr>
            <a:spLocks noGrp="1"/>
          </p:cNvSpPr>
          <p:nvPr>
            <p:ph type="ftr" sz="quarter" idx="11"/>
          </p:nvPr>
        </p:nvSpPr>
        <p:spPr>
          <a:noFill/>
        </p:spPr>
        <p:txBody>
          <a:bodyPr/>
          <a:lstStyle/>
          <a:p>
            <a:r>
              <a:rPr lang="en-US" smtClean="0"/>
              <a:t>Trick Advanced Training</a:t>
            </a:r>
          </a:p>
        </p:txBody>
      </p:sp>
      <p:sp>
        <p:nvSpPr>
          <p:cNvPr id="140292" name="Slide Number Placeholder 5"/>
          <p:cNvSpPr>
            <a:spLocks noGrp="1"/>
          </p:cNvSpPr>
          <p:nvPr>
            <p:ph type="sldNum" sz="quarter" idx="12"/>
          </p:nvPr>
        </p:nvSpPr>
        <p:spPr>
          <a:noFill/>
        </p:spPr>
        <p:txBody>
          <a:bodyPr/>
          <a:lstStyle/>
          <a:p>
            <a:fld id="{BE79A403-8F29-41CB-A4A7-C58C26629B97}" type="slidenum">
              <a:rPr lang="en-US" smtClean="0"/>
              <a:pPr/>
              <a:t>145</a:t>
            </a:fld>
            <a:endParaRPr lang="en-US" smtClean="0"/>
          </a:p>
        </p:txBody>
      </p:sp>
      <p:sp>
        <p:nvSpPr>
          <p:cNvPr id="140293" name="Rectangle 2"/>
          <p:cNvSpPr>
            <a:spLocks noGrp="1" noChangeArrowheads="1"/>
          </p:cNvSpPr>
          <p:nvPr>
            <p:ph type="title"/>
          </p:nvPr>
        </p:nvSpPr>
        <p:spPr/>
        <p:txBody>
          <a:bodyPr/>
          <a:lstStyle/>
          <a:p>
            <a:pPr eaLnBrk="1" hangingPunct="1"/>
            <a:r>
              <a:rPr lang="en-US" sz="2000" smtClean="0"/>
              <a:t>Malfunction Syntax</a:t>
            </a:r>
          </a:p>
        </p:txBody>
      </p:sp>
      <p:sp>
        <p:nvSpPr>
          <p:cNvPr id="140294" name="Rectangle 3"/>
          <p:cNvSpPr>
            <a:spLocks noGrp="1" noChangeArrowheads="1"/>
          </p:cNvSpPr>
          <p:nvPr>
            <p:ph type="body" idx="1"/>
          </p:nvPr>
        </p:nvSpPr>
        <p:spPr/>
        <p:txBody>
          <a:bodyPr/>
          <a:lstStyle/>
          <a:p>
            <a:pPr eaLnBrk="1" hangingPunct="1"/>
            <a:r>
              <a:rPr lang="en-US" smtClean="0"/>
              <a:t>Parameter example</a:t>
            </a:r>
          </a:p>
          <a:p>
            <a:pPr eaLnBrk="1" hangingPunct="1"/>
            <a:endParaRPr lang="en-US" smtClean="0"/>
          </a:p>
        </p:txBody>
      </p:sp>
      <p:sp>
        <p:nvSpPr>
          <p:cNvPr id="140295" name="Text Box 4"/>
          <p:cNvSpPr txBox="1">
            <a:spLocks noChangeArrowheads="1"/>
          </p:cNvSpPr>
          <p:nvPr/>
        </p:nvSpPr>
        <p:spPr bwMode="auto">
          <a:xfrm>
            <a:off x="627063" y="1604963"/>
            <a:ext cx="8159750" cy="1377950"/>
          </a:xfrm>
          <a:prstGeom prst="rect">
            <a:avLst/>
          </a:prstGeom>
          <a:solidFill>
            <a:schemeClr val="accent1"/>
          </a:solidFill>
          <a:ln w="9525">
            <a:solidFill>
              <a:schemeClr val="tx1"/>
            </a:solidFill>
            <a:miter lim="800000"/>
            <a:headEnd/>
            <a:tailEnd/>
          </a:ln>
        </p:spPr>
        <p:txBody>
          <a:bodyPr>
            <a:spAutoFit/>
          </a:bodyPr>
          <a:lstStyle/>
          <a:p>
            <a:pPr marL="342900" indent="-342900"/>
            <a:r>
              <a:rPr lang="en-US" sz="1400" b="1">
                <a:latin typeface="Courier New" pitchFamily="49" charset="0"/>
              </a:rPr>
              <a:t>  &lt;param&gt; {</a:t>
            </a:r>
          </a:p>
          <a:p>
            <a:pPr marL="342900" indent="-342900"/>
            <a:r>
              <a:rPr lang="en-US" sz="1400" b="1">
                <a:latin typeface="Courier New" pitchFamily="49" charset="0"/>
              </a:rPr>
              <a:t>    insert_(before|after): “&lt;job from S_default.dat&gt;” ;</a:t>
            </a:r>
          </a:p>
          <a:p>
            <a:pPr marL="342900" indent="-342900"/>
            <a:r>
              <a:rPr lang="en-US" sz="1400" b="1">
                <a:latin typeface="Courier New" pitchFamily="49" charset="0"/>
              </a:rPr>
              <a:t>    units: &lt;units&gt;</a:t>
            </a:r>
          </a:p>
          <a:p>
            <a:pPr marL="342900" indent="-342900"/>
            <a:r>
              <a:rPr lang="en-US" sz="1400" b="1">
                <a:latin typeface="Courier New" pitchFamily="49" charset="0"/>
              </a:rPr>
              <a:t>    scale_factor: &lt;value&gt; ;</a:t>
            </a:r>
          </a:p>
          <a:p>
            <a:pPr marL="342900" indent="-342900"/>
            <a:r>
              <a:rPr lang="en-US" sz="1400" b="1">
                <a:latin typeface="Courier New" pitchFamily="49" charset="0"/>
              </a:rPr>
              <a:t>    bias: &lt;value&gt; ;</a:t>
            </a:r>
          </a:p>
          <a:p>
            <a:pPr marL="342900" indent="-342900"/>
            <a:r>
              <a:rPr lang="en-US" sz="1400" b="1">
                <a:latin typeface="Courier New" pitchFamily="49" charset="0"/>
              </a:rPr>
              <a:t>  }</a:t>
            </a:r>
          </a:p>
        </p:txBody>
      </p:sp>
      <p:sp>
        <p:nvSpPr>
          <p:cNvPr id="140296" name="Text Box 5"/>
          <p:cNvSpPr txBox="1">
            <a:spLocks noChangeArrowheads="1"/>
          </p:cNvSpPr>
          <p:nvPr/>
        </p:nvSpPr>
        <p:spPr bwMode="auto">
          <a:xfrm>
            <a:off x="636588" y="3135313"/>
            <a:ext cx="8159750" cy="1377950"/>
          </a:xfrm>
          <a:prstGeom prst="rect">
            <a:avLst/>
          </a:prstGeom>
          <a:solidFill>
            <a:schemeClr val="accent1"/>
          </a:solidFill>
          <a:ln w="9525">
            <a:solidFill>
              <a:schemeClr val="tx1"/>
            </a:solidFill>
            <a:miter lim="800000"/>
            <a:headEnd/>
            <a:tailEnd/>
          </a:ln>
        </p:spPr>
        <p:txBody>
          <a:bodyPr>
            <a:spAutoFit/>
          </a:bodyPr>
          <a:lstStyle/>
          <a:p>
            <a:pPr marL="342900" indent="-342900"/>
            <a:r>
              <a:rPr lang="en-US" sz="1400" b="1">
                <a:latin typeface="Courier New" pitchFamily="49" charset="0"/>
              </a:rPr>
              <a:t>  dyn.cannon.vel[0] {</a:t>
            </a:r>
          </a:p>
          <a:p>
            <a:pPr marL="342900" indent="-342900"/>
            <a:r>
              <a:rPr lang="en-US" sz="1400" b="1">
                <a:latin typeface="Courier New" pitchFamily="49" charset="0"/>
              </a:rPr>
              <a:t>    insert_after: “dyn.cannon_integ(&amp;dyn.cannon)” ;</a:t>
            </a:r>
          </a:p>
          <a:p>
            <a:pPr marL="342900" indent="-342900"/>
            <a:r>
              <a:rPr lang="en-US" sz="1400" b="1">
                <a:latin typeface="Courier New" pitchFamily="49" charset="0"/>
              </a:rPr>
              <a:t>    units: “m/s”</a:t>
            </a:r>
          </a:p>
          <a:p>
            <a:pPr marL="342900" indent="-342900"/>
            <a:r>
              <a:rPr lang="en-US" sz="1400" b="1">
                <a:latin typeface="Courier New" pitchFamily="49" charset="0"/>
              </a:rPr>
              <a:t>    scale_factor: 0.0 ;</a:t>
            </a:r>
          </a:p>
          <a:p>
            <a:pPr marL="342900" indent="-342900"/>
            <a:r>
              <a:rPr lang="en-US" sz="1400" b="1">
                <a:latin typeface="Courier New" pitchFamily="49" charset="0"/>
              </a:rPr>
              <a:t>    bias: 1.0 ;</a:t>
            </a:r>
          </a:p>
          <a:p>
            <a:pPr marL="342900" indent="-342900"/>
            <a:r>
              <a:rPr lang="en-US" sz="1400" b="1">
                <a:latin typeface="Courier New" pitchFamily="49" charset="0"/>
              </a:rPr>
              <a:t>  }</a:t>
            </a:r>
          </a:p>
        </p:txBody>
      </p:sp>
    </p:spTree>
  </p:cSld>
  <p:clrMapOvr>
    <a:masterClrMapping/>
  </p:clrMapOvr>
  <p:transition spd="slow"/>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Date Placeholder 3"/>
          <p:cNvSpPr>
            <a:spLocks noGrp="1"/>
          </p:cNvSpPr>
          <p:nvPr>
            <p:ph type="dt" sz="quarter" idx="10"/>
          </p:nvPr>
        </p:nvSpPr>
        <p:spPr>
          <a:noFill/>
        </p:spPr>
        <p:txBody>
          <a:bodyPr/>
          <a:lstStyle/>
          <a:p>
            <a:fld id="{80D7D975-BF38-45EF-B60A-549751CF2F4A}" type="datetime1">
              <a:rPr lang="en-US"/>
              <a:pPr/>
              <a:t>10/31/2011</a:t>
            </a:fld>
            <a:endParaRPr lang="en-US"/>
          </a:p>
        </p:txBody>
      </p:sp>
      <p:sp>
        <p:nvSpPr>
          <p:cNvPr id="141315" name="Footer Placeholder 4"/>
          <p:cNvSpPr>
            <a:spLocks noGrp="1"/>
          </p:cNvSpPr>
          <p:nvPr>
            <p:ph type="ftr" sz="quarter" idx="11"/>
          </p:nvPr>
        </p:nvSpPr>
        <p:spPr>
          <a:noFill/>
        </p:spPr>
        <p:txBody>
          <a:bodyPr/>
          <a:lstStyle/>
          <a:p>
            <a:r>
              <a:rPr lang="en-US" smtClean="0"/>
              <a:t>Trick Advanced Training</a:t>
            </a:r>
          </a:p>
        </p:txBody>
      </p:sp>
      <p:sp>
        <p:nvSpPr>
          <p:cNvPr id="141316" name="Slide Number Placeholder 5"/>
          <p:cNvSpPr>
            <a:spLocks noGrp="1"/>
          </p:cNvSpPr>
          <p:nvPr>
            <p:ph type="sldNum" sz="quarter" idx="12"/>
          </p:nvPr>
        </p:nvSpPr>
        <p:spPr>
          <a:noFill/>
        </p:spPr>
        <p:txBody>
          <a:bodyPr/>
          <a:lstStyle/>
          <a:p>
            <a:fld id="{A9190666-B6F3-44BB-86EE-807CD0170831}" type="slidenum">
              <a:rPr lang="en-US" smtClean="0"/>
              <a:pPr/>
              <a:t>146</a:t>
            </a:fld>
            <a:endParaRPr lang="en-US" smtClean="0"/>
          </a:p>
        </p:txBody>
      </p:sp>
      <p:sp>
        <p:nvSpPr>
          <p:cNvPr id="141317" name="Rectangle 2"/>
          <p:cNvSpPr>
            <a:spLocks noGrp="1" noChangeArrowheads="1"/>
          </p:cNvSpPr>
          <p:nvPr>
            <p:ph type="title"/>
          </p:nvPr>
        </p:nvSpPr>
        <p:spPr/>
        <p:txBody>
          <a:bodyPr/>
          <a:lstStyle/>
          <a:p>
            <a:pPr eaLnBrk="1" hangingPunct="1"/>
            <a:r>
              <a:rPr lang="en-US" sz="2000" smtClean="0"/>
              <a:t>Malfunction Syntax</a:t>
            </a:r>
          </a:p>
        </p:txBody>
      </p:sp>
      <p:sp>
        <p:nvSpPr>
          <p:cNvPr id="141318" name="Rectangle 3"/>
          <p:cNvSpPr>
            <a:spLocks noGrp="1" noChangeArrowheads="1"/>
          </p:cNvSpPr>
          <p:nvPr>
            <p:ph type="body" idx="1"/>
          </p:nvPr>
        </p:nvSpPr>
        <p:spPr/>
        <p:txBody>
          <a:bodyPr/>
          <a:lstStyle/>
          <a:p>
            <a:pPr eaLnBrk="1" hangingPunct="1"/>
            <a:r>
              <a:rPr lang="en-US" smtClean="0"/>
              <a:t>Calling a malfunction job</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Turning jobs on/off</a:t>
            </a:r>
          </a:p>
          <a:p>
            <a:pPr eaLnBrk="1" hangingPunct="1"/>
            <a:endParaRPr lang="en-US" smtClean="0"/>
          </a:p>
        </p:txBody>
      </p:sp>
      <p:sp>
        <p:nvSpPr>
          <p:cNvPr id="141319" name="Text Box 4"/>
          <p:cNvSpPr txBox="1">
            <a:spLocks noChangeArrowheads="1"/>
          </p:cNvSpPr>
          <p:nvPr/>
        </p:nvSpPr>
        <p:spPr bwMode="auto">
          <a:xfrm>
            <a:off x="627063" y="1604963"/>
            <a:ext cx="8159750" cy="314325"/>
          </a:xfrm>
          <a:prstGeom prst="rect">
            <a:avLst/>
          </a:prstGeom>
          <a:solidFill>
            <a:schemeClr val="accent1"/>
          </a:solidFill>
          <a:ln w="9525">
            <a:solidFill>
              <a:schemeClr val="tx1"/>
            </a:solidFill>
            <a:miter lim="800000"/>
            <a:headEnd/>
            <a:tailEnd/>
          </a:ln>
        </p:spPr>
        <p:txBody>
          <a:bodyPr>
            <a:spAutoFit/>
          </a:bodyPr>
          <a:lstStyle/>
          <a:p>
            <a:pPr marL="342900" indent="-342900"/>
            <a:r>
              <a:rPr lang="en-US" sz="1400" b="1">
                <a:latin typeface="Courier New" pitchFamily="49" charset="0"/>
              </a:rPr>
              <a:t>call “&lt;malf job from S_default&gt;” (before|after) “&lt;job from S_default&gt;” ;</a:t>
            </a:r>
          </a:p>
        </p:txBody>
      </p:sp>
      <p:sp>
        <p:nvSpPr>
          <p:cNvPr id="141320" name="Text Box 5"/>
          <p:cNvSpPr txBox="1">
            <a:spLocks noChangeArrowheads="1"/>
          </p:cNvSpPr>
          <p:nvPr/>
        </p:nvSpPr>
        <p:spPr bwMode="auto">
          <a:xfrm>
            <a:off x="628650" y="2147888"/>
            <a:ext cx="8159750" cy="314325"/>
          </a:xfrm>
          <a:prstGeom prst="rect">
            <a:avLst/>
          </a:prstGeom>
          <a:solidFill>
            <a:schemeClr val="accent1"/>
          </a:solidFill>
          <a:ln w="9525">
            <a:solidFill>
              <a:schemeClr val="tx1"/>
            </a:solidFill>
            <a:miter lim="800000"/>
            <a:headEnd/>
            <a:tailEnd/>
          </a:ln>
        </p:spPr>
        <p:txBody>
          <a:bodyPr>
            <a:spAutoFit/>
          </a:bodyPr>
          <a:lstStyle/>
          <a:p>
            <a:pPr marL="342900" indent="-342900"/>
            <a:r>
              <a:rPr lang="en-US" sz="1400" b="1">
                <a:latin typeface="Courier New" pitchFamily="49" charset="0"/>
              </a:rPr>
              <a:t>call “dyn.cannon_malf(&amp;dyn.cannon)” after “dyn.cannon_integ(&amp;dyn.cannon)”;</a:t>
            </a:r>
          </a:p>
        </p:txBody>
      </p:sp>
      <p:sp>
        <p:nvSpPr>
          <p:cNvPr id="141321" name="Text Box 6"/>
          <p:cNvSpPr txBox="1">
            <a:spLocks noChangeArrowheads="1"/>
          </p:cNvSpPr>
          <p:nvPr/>
        </p:nvSpPr>
        <p:spPr bwMode="auto">
          <a:xfrm>
            <a:off x="644525" y="3462338"/>
            <a:ext cx="8159750" cy="314325"/>
          </a:xfrm>
          <a:prstGeom prst="rect">
            <a:avLst/>
          </a:prstGeom>
          <a:solidFill>
            <a:schemeClr val="accent1"/>
          </a:solidFill>
          <a:ln w="9525">
            <a:solidFill>
              <a:schemeClr val="tx1"/>
            </a:solidFill>
            <a:miter lim="800000"/>
            <a:headEnd/>
            <a:tailEnd/>
          </a:ln>
        </p:spPr>
        <p:txBody>
          <a:bodyPr>
            <a:spAutoFit/>
          </a:bodyPr>
          <a:lstStyle/>
          <a:p>
            <a:pPr marL="342900" indent="-342900"/>
            <a:r>
              <a:rPr lang="en-US" sz="1400" b="1">
                <a:latin typeface="Courier New" pitchFamily="49" charset="0"/>
              </a:rPr>
              <a:t>job “&lt;malf job from S_default&gt;” = (On|Off) ;</a:t>
            </a:r>
          </a:p>
        </p:txBody>
      </p:sp>
      <p:sp>
        <p:nvSpPr>
          <p:cNvPr id="141322" name="Text Box 7"/>
          <p:cNvSpPr txBox="1">
            <a:spLocks noChangeArrowheads="1"/>
          </p:cNvSpPr>
          <p:nvPr/>
        </p:nvSpPr>
        <p:spPr bwMode="auto">
          <a:xfrm>
            <a:off x="646113" y="4005263"/>
            <a:ext cx="8159750" cy="314325"/>
          </a:xfrm>
          <a:prstGeom prst="rect">
            <a:avLst/>
          </a:prstGeom>
          <a:solidFill>
            <a:schemeClr val="accent1"/>
          </a:solidFill>
          <a:ln w="9525">
            <a:solidFill>
              <a:schemeClr val="tx1"/>
            </a:solidFill>
            <a:miter lim="800000"/>
            <a:headEnd/>
            <a:tailEnd/>
          </a:ln>
        </p:spPr>
        <p:txBody>
          <a:bodyPr>
            <a:spAutoFit/>
          </a:bodyPr>
          <a:lstStyle/>
          <a:p>
            <a:pPr marL="342900" indent="-342900"/>
            <a:r>
              <a:rPr lang="en-US" sz="1400" b="1">
                <a:latin typeface="Courier New" pitchFamily="49" charset="0"/>
              </a:rPr>
              <a:t>job “dyn.cannon_abort(&amp;dyn.cannon) = On ;</a:t>
            </a:r>
          </a:p>
        </p:txBody>
      </p:sp>
    </p:spTree>
  </p:cSld>
  <p:clrMapOvr>
    <a:masterClrMapping/>
  </p:clrMapOvr>
  <p:transition spd="slow"/>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Date Placeholder 3"/>
          <p:cNvSpPr>
            <a:spLocks noGrp="1"/>
          </p:cNvSpPr>
          <p:nvPr>
            <p:ph type="dt" sz="quarter" idx="10"/>
          </p:nvPr>
        </p:nvSpPr>
        <p:spPr>
          <a:noFill/>
        </p:spPr>
        <p:txBody>
          <a:bodyPr/>
          <a:lstStyle/>
          <a:p>
            <a:fld id="{11FEFFFE-321A-4D8B-8103-351184AAB436}" type="datetime1">
              <a:rPr lang="en-US"/>
              <a:pPr/>
              <a:t>10/31/2011</a:t>
            </a:fld>
            <a:endParaRPr lang="en-US"/>
          </a:p>
        </p:txBody>
      </p:sp>
      <p:sp>
        <p:nvSpPr>
          <p:cNvPr id="142339" name="Footer Placeholder 4"/>
          <p:cNvSpPr>
            <a:spLocks noGrp="1"/>
          </p:cNvSpPr>
          <p:nvPr>
            <p:ph type="ftr" sz="quarter" idx="11"/>
          </p:nvPr>
        </p:nvSpPr>
        <p:spPr>
          <a:noFill/>
        </p:spPr>
        <p:txBody>
          <a:bodyPr/>
          <a:lstStyle/>
          <a:p>
            <a:r>
              <a:rPr lang="en-US" smtClean="0"/>
              <a:t>Trick Advanced Training</a:t>
            </a:r>
          </a:p>
        </p:txBody>
      </p:sp>
      <p:sp>
        <p:nvSpPr>
          <p:cNvPr id="142340" name="Slide Number Placeholder 5"/>
          <p:cNvSpPr>
            <a:spLocks noGrp="1"/>
          </p:cNvSpPr>
          <p:nvPr>
            <p:ph type="sldNum" sz="quarter" idx="12"/>
          </p:nvPr>
        </p:nvSpPr>
        <p:spPr>
          <a:noFill/>
        </p:spPr>
        <p:txBody>
          <a:bodyPr/>
          <a:lstStyle/>
          <a:p>
            <a:fld id="{055A62E6-C2F8-49CD-93BD-CDB8E8F75E0E}" type="slidenum">
              <a:rPr lang="en-US" smtClean="0"/>
              <a:pPr/>
              <a:t>147</a:t>
            </a:fld>
            <a:endParaRPr lang="en-US" smtClean="0"/>
          </a:p>
        </p:txBody>
      </p:sp>
      <p:sp>
        <p:nvSpPr>
          <p:cNvPr id="142341" name="Rectangle 2"/>
          <p:cNvSpPr>
            <a:spLocks noGrp="1" noChangeArrowheads="1"/>
          </p:cNvSpPr>
          <p:nvPr>
            <p:ph type="title"/>
          </p:nvPr>
        </p:nvSpPr>
        <p:spPr/>
        <p:txBody>
          <a:bodyPr/>
          <a:lstStyle/>
          <a:p>
            <a:pPr eaLnBrk="1" hangingPunct="1"/>
            <a:r>
              <a:rPr lang="en-US" sz="2000" smtClean="0"/>
              <a:t>Malfunction Syntax</a:t>
            </a:r>
          </a:p>
        </p:txBody>
      </p:sp>
      <p:sp>
        <p:nvSpPr>
          <p:cNvPr id="142342" name="Rectangle 3"/>
          <p:cNvSpPr>
            <a:spLocks noGrp="1" noChangeArrowheads="1"/>
          </p:cNvSpPr>
          <p:nvPr>
            <p:ph type="body" idx="1"/>
          </p:nvPr>
        </p:nvSpPr>
        <p:spPr/>
        <p:txBody>
          <a:bodyPr/>
          <a:lstStyle/>
          <a:p>
            <a:pPr eaLnBrk="1" hangingPunct="1"/>
            <a:r>
              <a:rPr lang="en-US" smtClean="0"/>
              <a:t>Manually turn malfunctions on/off within the input processor or commanded from a variable server client</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Remove manual override and return to evaluating triggers</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p:txBody>
      </p:sp>
      <p:sp>
        <p:nvSpPr>
          <p:cNvPr id="142343" name="Text Box 4"/>
          <p:cNvSpPr txBox="1">
            <a:spLocks noChangeArrowheads="1"/>
          </p:cNvSpPr>
          <p:nvPr/>
        </p:nvSpPr>
        <p:spPr bwMode="auto">
          <a:xfrm>
            <a:off x="476250" y="1970088"/>
            <a:ext cx="8159750" cy="739775"/>
          </a:xfrm>
          <a:prstGeom prst="rect">
            <a:avLst/>
          </a:prstGeom>
          <a:solidFill>
            <a:schemeClr val="accent1"/>
          </a:solidFill>
          <a:ln w="9525">
            <a:solidFill>
              <a:schemeClr val="tx1"/>
            </a:solidFill>
            <a:miter lim="800000"/>
            <a:headEnd/>
            <a:tailEnd/>
          </a:ln>
        </p:spPr>
        <p:txBody>
          <a:bodyPr>
            <a:spAutoFit/>
          </a:bodyPr>
          <a:lstStyle/>
          <a:p>
            <a:pPr marL="342900" indent="-342900"/>
            <a:r>
              <a:rPr lang="en-US" sz="1400" b="1">
                <a:latin typeface="Courier New" pitchFamily="49" charset="0"/>
              </a:rPr>
              <a:t>malfunction_cmd my_malf manual_on ;</a:t>
            </a:r>
          </a:p>
          <a:p>
            <a:pPr marL="342900" indent="-342900"/>
            <a:endParaRPr lang="en-US" sz="1400" b="1">
              <a:latin typeface="Courier New" pitchFamily="49" charset="0"/>
            </a:endParaRPr>
          </a:p>
          <a:p>
            <a:pPr marL="342900" indent="-342900"/>
            <a:r>
              <a:rPr lang="en-US" sz="1400" b="1">
                <a:latin typeface="Courier New" pitchFamily="49" charset="0"/>
              </a:rPr>
              <a:t>malfunction_cmd my_malf manual_off ;</a:t>
            </a:r>
          </a:p>
        </p:txBody>
      </p:sp>
      <p:sp>
        <p:nvSpPr>
          <p:cNvPr id="142344" name="Text Box 5"/>
          <p:cNvSpPr txBox="1">
            <a:spLocks noChangeArrowheads="1"/>
          </p:cNvSpPr>
          <p:nvPr/>
        </p:nvSpPr>
        <p:spPr bwMode="auto">
          <a:xfrm>
            <a:off x="442913" y="3854450"/>
            <a:ext cx="8159750" cy="314325"/>
          </a:xfrm>
          <a:prstGeom prst="rect">
            <a:avLst/>
          </a:prstGeom>
          <a:solidFill>
            <a:schemeClr val="accent1"/>
          </a:solidFill>
          <a:ln w="9525">
            <a:solidFill>
              <a:schemeClr val="tx1"/>
            </a:solidFill>
            <a:miter lim="800000"/>
            <a:headEnd/>
            <a:tailEnd/>
          </a:ln>
        </p:spPr>
        <p:txBody>
          <a:bodyPr>
            <a:spAutoFit/>
          </a:bodyPr>
          <a:lstStyle/>
          <a:p>
            <a:pPr marL="342900" indent="-342900"/>
            <a:r>
              <a:rPr lang="en-US" sz="1400" b="1">
                <a:latin typeface="Courier New" pitchFamily="49" charset="0"/>
              </a:rPr>
              <a:t>malfunction_cmd my_malf remove_manual ;</a:t>
            </a:r>
          </a:p>
        </p:txBody>
      </p:sp>
    </p:spTree>
  </p:cSld>
  <p:clrMapOvr>
    <a:masterClrMapping/>
  </p:clrMapOvr>
  <p:transition spd="slow"/>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Date Placeholder 3"/>
          <p:cNvSpPr>
            <a:spLocks noGrp="1"/>
          </p:cNvSpPr>
          <p:nvPr>
            <p:ph type="dt" sz="quarter" idx="10"/>
          </p:nvPr>
        </p:nvSpPr>
        <p:spPr>
          <a:noFill/>
        </p:spPr>
        <p:txBody>
          <a:bodyPr/>
          <a:lstStyle/>
          <a:p>
            <a:fld id="{CF78D588-4041-42B5-B0BD-B87F02582608}" type="datetime1">
              <a:rPr lang="en-US"/>
              <a:pPr/>
              <a:t>10/31/2011</a:t>
            </a:fld>
            <a:endParaRPr lang="en-US"/>
          </a:p>
        </p:txBody>
      </p:sp>
      <p:sp>
        <p:nvSpPr>
          <p:cNvPr id="143363" name="Footer Placeholder 4"/>
          <p:cNvSpPr>
            <a:spLocks noGrp="1"/>
          </p:cNvSpPr>
          <p:nvPr>
            <p:ph type="ftr" sz="quarter" idx="11"/>
          </p:nvPr>
        </p:nvSpPr>
        <p:spPr>
          <a:noFill/>
        </p:spPr>
        <p:txBody>
          <a:bodyPr/>
          <a:lstStyle/>
          <a:p>
            <a:r>
              <a:rPr lang="en-US" smtClean="0"/>
              <a:t>Trick Advanced Training</a:t>
            </a:r>
          </a:p>
        </p:txBody>
      </p:sp>
      <p:sp>
        <p:nvSpPr>
          <p:cNvPr id="143364" name="Slide Number Placeholder 5"/>
          <p:cNvSpPr>
            <a:spLocks noGrp="1"/>
          </p:cNvSpPr>
          <p:nvPr>
            <p:ph type="sldNum" sz="quarter" idx="12"/>
          </p:nvPr>
        </p:nvSpPr>
        <p:spPr>
          <a:noFill/>
        </p:spPr>
        <p:txBody>
          <a:bodyPr/>
          <a:lstStyle/>
          <a:p>
            <a:fld id="{177694E5-DF53-4D3A-A1AE-4FF744947C4C}" type="slidenum">
              <a:rPr lang="en-US" smtClean="0"/>
              <a:pPr/>
              <a:t>148</a:t>
            </a:fld>
            <a:endParaRPr lang="en-US" smtClean="0"/>
          </a:p>
        </p:txBody>
      </p:sp>
      <p:sp>
        <p:nvSpPr>
          <p:cNvPr id="143365" name="Rectangle 2"/>
          <p:cNvSpPr>
            <a:spLocks noGrp="1" noChangeArrowheads="1"/>
          </p:cNvSpPr>
          <p:nvPr>
            <p:ph type="ctrTitle"/>
          </p:nvPr>
        </p:nvSpPr>
        <p:spPr/>
        <p:txBody>
          <a:bodyPr/>
          <a:lstStyle/>
          <a:p>
            <a:pPr eaLnBrk="1" hangingPunct="1"/>
            <a:r>
              <a:rPr lang="en-US" smtClean="0"/>
              <a:t>Units Upgrade</a:t>
            </a:r>
          </a:p>
        </p:txBody>
      </p:sp>
    </p:spTree>
  </p:cSld>
  <p:clrMapOvr>
    <a:masterClrMapping/>
  </p:clrMapOvr>
  <p:transition spd="slow"/>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Date Placeholder 3"/>
          <p:cNvSpPr>
            <a:spLocks noGrp="1"/>
          </p:cNvSpPr>
          <p:nvPr>
            <p:ph type="dt" sz="quarter" idx="10"/>
          </p:nvPr>
        </p:nvSpPr>
        <p:spPr>
          <a:noFill/>
        </p:spPr>
        <p:txBody>
          <a:bodyPr/>
          <a:lstStyle/>
          <a:p>
            <a:fld id="{956F2E1A-973A-4917-B839-AED1C085FDED}" type="datetime1">
              <a:rPr lang="en-US"/>
              <a:pPr/>
              <a:t>10/31/2011</a:t>
            </a:fld>
            <a:endParaRPr lang="en-US"/>
          </a:p>
        </p:txBody>
      </p:sp>
      <p:sp>
        <p:nvSpPr>
          <p:cNvPr id="144387" name="Footer Placeholder 4"/>
          <p:cNvSpPr>
            <a:spLocks noGrp="1"/>
          </p:cNvSpPr>
          <p:nvPr>
            <p:ph type="ftr" sz="quarter" idx="11"/>
          </p:nvPr>
        </p:nvSpPr>
        <p:spPr>
          <a:noFill/>
        </p:spPr>
        <p:txBody>
          <a:bodyPr/>
          <a:lstStyle/>
          <a:p>
            <a:r>
              <a:rPr lang="en-US" smtClean="0"/>
              <a:t>Trick Advanced Training</a:t>
            </a:r>
          </a:p>
        </p:txBody>
      </p:sp>
      <p:sp>
        <p:nvSpPr>
          <p:cNvPr id="144388" name="Slide Number Placeholder 5"/>
          <p:cNvSpPr>
            <a:spLocks noGrp="1"/>
          </p:cNvSpPr>
          <p:nvPr>
            <p:ph type="sldNum" sz="quarter" idx="12"/>
          </p:nvPr>
        </p:nvSpPr>
        <p:spPr>
          <a:noFill/>
        </p:spPr>
        <p:txBody>
          <a:bodyPr/>
          <a:lstStyle/>
          <a:p>
            <a:fld id="{2D65B9FE-E027-4C87-8C4E-BB19D1319E2E}" type="slidenum">
              <a:rPr lang="en-US" smtClean="0"/>
              <a:pPr/>
              <a:t>149</a:t>
            </a:fld>
            <a:endParaRPr lang="en-US" smtClean="0"/>
          </a:p>
        </p:txBody>
      </p:sp>
      <p:sp>
        <p:nvSpPr>
          <p:cNvPr id="144389" name="Rectangle 2"/>
          <p:cNvSpPr>
            <a:spLocks noGrp="1" noChangeArrowheads="1"/>
          </p:cNvSpPr>
          <p:nvPr>
            <p:ph type="title"/>
          </p:nvPr>
        </p:nvSpPr>
        <p:spPr/>
        <p:txBody>
          <a:bodyPr/>
          <a:lstStyle/>
          <a:p>
            <a:pPr eaLnBrk="1" hangingPunct="1"/>
            <a:r>
              <a:rPr lang="en-US" sz="2000" smtClean="0"/>
              <a:t>Units upgrades</a:t>
            </a:r>
          </a:p>
        </p:txBody>
      </p:sp>
      <p:sp>
        <p:nvSpPr>
          <p:cNvPr id="144390" name="Rectangle 3"/>
          <p:cNvSpPr>
            <a:spLocks noGrp="1" noChangeArrowheads="1"/>
          </p:cNvSpPr>
          <p:nvPr>
            <p:ph type="body" idx="1"/>
          </p:nvPr>
        </p:nvSpPr>
        <p:spPr>
          <a:xfrm>
            <a:off x="457200" y="1047750"/>
            <a:ext cx="8229600" cy="4983163"/>
          </a:xfrm>
        </p:spPr>
        <p:txBody>
          <a:bodyPr/>
          <a:lstStyle/>
          <a:p>
            <a:pPr eaLnBrk="1" hangingPunct="1"/>
            <a:r>
              <a:rPr lang="en-US" smtClean="0"/>
              <a:t>Larger set units accepted in 07</a:t>
            </a:r>
          </a:p>
          <a:p>
            <a:pPr lvl="1" eaLnBrk="1" hangingPunct="1"/>
            <a:r>
              <a:rPr lang="en-US" smtClean="0"/>
              <a:t>Many SI prefixes accepted for metric units</a:t>
            </a:r>
          </a:p>
          <a:p>
            <a:pPr lvl="2" eaLnBrk="1" hangingPunct="1"/>
            <a:r>
              <a:rPr lang="en-US" smtClean="0"/>
              <a:t>Exception is kft</a:t>
            </a:r>
          </a:p>
          <a:p>
            <a:pPr lvl="1" eaLnBrk="1" hangingPunct="1"/>
            <a:r>
              <a:rPr lang="en-US" smtClean="0"/>
              <a:t>Meters is now “m”</a:t>
            </a:r>
          </a:p>
          <a:p>
            <a:pPr lvl="1" eaLnBrk="1" hangingPunct="1"/>
            <a:r>
              <a:rPr lang="en-US" smtClean="0"/>
              <a:t>“M” still accepted for meters for backwards compatibility</a:t>
            </a:r>
          </a:p>
          <a:p>
            <a:pPr lvl="1" eaLnBrk="1" hangingPunct="1"/>
            <a:r>
              <a:rPr lang="en-US" smtClean="0"/>
              <a:t>Multiplier operators are strongly encouraged to avoid ambiguities</a:t>
            </a:r>
          </a:p>
          <a:p>
            <a:pPr lvl="2" eaLnBrk="1" hangingPunct="1"/>
            <a:r>
              <a:rPr lang="en-US" smtClean="0"/>
              <a:t>e.g.  Is “mm” millimeters or meters*meters?</a:t>
            </a:r>
          </a:p>
          <a:p>
            <a:pPr lvl="1" eaLnBrk="1" hangingPunct="1"/>
            <a:endParaRPr lang="en-US" smtClean="0"/>
          </a:p>
          <a:p>
            <a:pPr eaLnBrk="1" hangingPunct="1"/>
            <a:endParaRPr lang="en-US" smtClean="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11511FDC-2255-499B-BDE5-2F205C26A6B1}" type="datetime1">
              <a:rPr lang="en-US"/>
              <a:pPr/>
              <a:t>10/31/2011</a:t>
            </a:fld>
            <a:endParaRPr lang="en-US"/>
          </a:p>
        </p:txBody>
      </p:sp>
      <p:sp>
        <p:nvSpPr>
          <p:cNvPr id="16387" name="Footer Placeholder 4"/>
          <p:cNvSpPr>
            <a:spLocks noGrp="1"/>
          </p:cNvSpPr>
          <p:nvPr>
            <p:ph type="ftr" sz="quarter" idx="11"/>
          </p:nvPr>
        </p:nvSpPr>
        <p:spPr>
          <a:noFill/>
        </p:spPr>
        <p:txBody>
          <a:bodyPr/>
          <a:lstStyle/>
          <a:p>
            <a:r>
              <a:rPr lang="en-US" smtClean="0"/>
              <a:t>Trick Advanced Training</a:t>
            </a:r>
          </a:p>
        </p:txBody>
      </p:sp>
      <p:sp>
        <p:nvSpPr>
          <p:cNvPr id="16388" name="Slide Number Placeholder 5"/>
          <p:cNvSpPr>
            <a:spLocks noGrp="1"/>
          </p:cNvSpPr>
          <p:nvPr>
            <p:ph type="sldNum" sz="quarter" idx="12"/>
          </p:nvPr>
        </p:nvSpPr>
        <p:spPr>
          <a:noFill/>
        </p:spPr>
        <p:txBody>
          <a:bodyPr/>
          <a:lstStyle/>
          <a:p>
            <a:fld id="{5933DA04-2AF1-4AD1-A0A6-82E71EF644B9}" type="slidenum">
              <a:rPr lang="en-US" smtClean="0"/>
              <a:pPr/>
              <a:t>15</a:t>
            </a:fld>
            <a:endParaRPr lang="en-US" smtClean="0"/>
          </a:p>
        </p:txBody>
      </p:sp>
      <p:sp>
        <p:nvSpPr>
          <p:cNvPr id="16389" name="Rectangle 2"/>
          <p:cNvSpPr>
            <a:spLocks noGrp="1" noChangeArrowheads="1"/>
          </p:cNvSpPr>
          <p:nvPr>
            <p:ph type="title"/>
          </p:nvPr>
        </p:nvSpPr>
        <p:spPr/>
        <p:txBody>
          <a:bodyPr/>
          <a:lstStyle/>
          <a:p>
            <a:pPr eaLnBrk="1" hangingPunct="1"/>
            <a:r>
              <a:rPr lang="en-US" sz="2000" smtClean="0"/>
              <a:t>Variable Server</a:t>
            </a:r>
          </a:p>
        </p:txBody>
      </p:sp>
      <p:sp>
        <p:nvSpPr>
          <p:cNvPr id="8" name="Rectangle 3"/>
          <p:cNvSpPr txBox="1">
            <a:spLocks noChangeArrowheads="1"/>
          </p:cNvSpPr>
          <p:nvPr/>
        </p:nvSpPr>
        <p:spPr bwMode="auto">
          <a:xfrm>
            <a:off x="180975" y="1250950"/>
            <a:ext cx="8818563" cy="2322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Variable server sends all commands through Python</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All valid python commands available</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rPr>
              <a:t>Setting variables with assignment statements (e.g. </a:t>
            </a:r>
            <a:r>
              <a:rPr kumimoji="0" lang="en-US" sz="1800" b="1" i="0" u="none" strike="noStrike" kern="0" cap="none" spc="0" normalizeH="0" baseline="0" noProof="0" smtClean="0">
                <a:ln>
                  <a:noFill/>
                </a:ln>
                <a:solidFill>
                  <a:schemeClr val="tx1"/>
                </a:solidFill>
                <a:effectLst/>
                <a:uLnTx/>
                <a:uFillTx/>
                <a:latin typeface="Courier New" pitchFamily="49" charset="0"/>
              </a:rPr>
              <a:t>mystruct.x = 5.0</a:t>
            </a:r>
            <a:r>
              <a:rPr kumimoji="0" lang="en-US" sz="1800" b="0" i="0" u="none" strike="noStrike" kern="0" cap="none" spc="0" normalizeH="0" baseline="0" noProof="0" smtClean="0">
                <a:ln>
                  <a:noFill/>
                </a:ln>
                <a:solidFill>
                  <a:schemeClr val="tx1"/>
                </a:solidFill>
                <a:effectLst/>
                <a:uLnTx/>
                <a:uFillTx/>
                <a:latin typeface="+mn-lt"/>
              </a:rPr>
              <a:t>),</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rPr>
              <a:t>command simulation to run/freeze/dump checkpoint,</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rPr>
              <a:t>call jobs,</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rPr>
              <a:t>etc…</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spd="slow"/>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Date Placeholder 3"/>
          <p:cNvSpPr>
            <a:spLocks noGrp="1"/>
          </p:cNvSpPr>
          <p:nvPr>
            <p:ph type="dt" sz="quarter" idx="10"/>
          </p:nvPr>
        </p:nvSpPr>
        <p:spPr>
          <a:noFill/>
        </p:spPr>
        <p:txBody>
          <a:bodyPr/>
          <a:lstStyle/>
          <a:p>
            <a:fld id="{AEF5FAA1-8DD2-4B67-A1B0-F3BEB5F3EA10}" type="datetime1">
              <a:rPr lang="en-US"/>
              <a:pPr/>
              <a:t>10/31/2011</a:t>
            </a:fld>
            <a:endParaRPr lang="en-US"/>
          </a:p>
        </p:txBody>
      </p:sp>
      <p:sp>
        <p:nvSpPr>
          <p:cNvPr id="145411" name="Footer Placeholder 4"/>
          <p:cNvSpPr>
            <a:spLocks noGrp="1"/>
          </p:cNvSpPr>
          <p:nvPr>
            <p:ph type="ftr" sz="quarter" idx="11"/>
          </p:nvPr>
        </p:nvSpPr>
        <p:spPr>
          <a:noFill/>
        </p:spPr>
        <p:txBody>
          <a:bodyPr/>
          <a:lstStyle/>
          <a:p>
            <a:r>
              <a:rPr lang="en-US" smtClean="0"/>
              <a:t>Trick Advanced Training</a:t>
            </a:r>
          </a:p>
        </p:txBody>
      </p:sp>
      <p:sp>
        <p:nvSpPr>
          <p:cNvPr id="145412" name="Slide Number Placeholder 5"/>
          <p:cNvSpPr>
            <a:spLocks noGrp="1"/>
          </p:cNvSpPr>
          <p:nvPr>
            <p:ph type="sldNum" sz="quarter" idx="12"/>
          </p:nvPr>
        </p:nvSpPr>
        <p:spPr>
          <a:noFill/>
        </p:spPr>
        <p:txBody>
          <a:bodyPr/>
          <a:lstStyle/>
          <a:p>
            <a:fld id="{45F60361-A0D2-4997-B1D2-E3EA63C78F29}" type="slidenum">
              <a:rPr lang="en-US" smtClean="0"/>
              <a:pPr/>
              <a:t>150</a:t>
            </a:fld>
            <a:endParaRPr lang="en-US" smtClean="0"/>
          </a:p>
        </p:txBody>
      </p:sp>
      <p:sp>
        <p:nvSpPr>
          <p:cNvPr id="145413" name="Rectangle 2"/>
          <p:cNvSpPr>
            <a:spLocks noGrp="1" noChangeArrowheads="1"/>
          </p:cNvSpPr>
          <p:nvPr>
            <p:ph type="title"/>
          </p:nvPr>
        </p:nvSpPr>
        <p:spPr/>
        <p:txBody>
          <a:bodyPr/>
          <a:lstStyle/>
          <a:p>
            <a:pPr eaLnBrk="1" hangingPunct="1"/>
            <a:r>
              <a:rPr lang="en-US" sz="2000" smtClean="0"/>
              <a:t>ICG –u output</a:t>
            </a:r>
          </a:p>
        </p:txBody>
      </p:sp>
      <p:sp>
        <p:nvSpPr>
          <p:cNvPr id="145414" name="Text Box 3"/>
          <p:cNvSpPr txBox="1">
            <a:spLocks noChangeArrowheads="1"/>
          </p:cNvSpPr>
          <p:nvPr/>
        </p:nvSpPr>
        <p:spPr bwMode="auto">
          <a:xfrm>
            <a:off x="563563" y="1001713"/>
            <a:ext cx="8159750" cy="5130800"/>
          </a:xfrm>
          <a:prstGeom prst="rect">
            <a:avLst/>
          </a:prstGeom>
          <a:solidFill>
            <a:schemeClr val="accent1"/>
          </a:solidFill>
          <a:ln w="9525">
            <a:solidFill>
              <a:schemeClr val="tx1"/>
            </a:solidFill>
            <a:miter lim="800000"/>
            <a:headEnd/>
            <a:tailEnd/>
          </a:ln>
        </p:spPr>
        <p:txBody>
          <a:bodyPr>
            <a:spAutoFit/>
          </a:bodyPr>
          <a:lstStyle/>
          <a:p>
            <a:pPr marL="342900" indent="-342900"/>
            <a:r>
              <a:rPr lang="en-US" sz="1000" b="1">
                <a:latin typeface="Courier New" pitchFamily="49" charset="0"/>
              </a:rPr>
              <a:t>Trick Measurement Units Summary</a:t>
            </a:r>
          </a:p>
          <a:p>
            <a:pPr marL="342900" indent="-342900"/>
            <a:r>
              <a:rPr lang="en-US" sz="1000" b="1">
                <a:latin typeface="Courier New" pitchFamily="49" charset="0"/>
              </a:rPr>
              <a:t>-------------------------------</a:t>
            </a:r>
          </a:p>
          <a:p>
            <a:pPr marL="342900" indent="-342900"/>
            <a:r>
              <a:rPr lang="en-US" sz="1000" b="1">
                <a:latin typeface="Courier New" pitchFamily="49" charset="0"/>
              </a:rPr>
              <a:t>                Time:   s min  hr day</a:t>
            </a:r>
          </a:p>
          <a:p>
            <a:pPr marL="342900" indent="-342900"/>
            <a:r>
              <a:rPr lang="en-US" sz="1000" b="1">
                <a:latin typeface="Courier New" pitchFamily="49" charset="0"/>
              </a:rPr>
              <a:t>Angular Displacement:   r   d  as  am rev</a:t>
            </a:r>
          </a:p>
          <a:p>
            <a:pPr marL="342900" indent="-342900"/>
            <a:r>
              <a:rPr lang="en-US" sz="1000" b="1">
                <a:latin typeface="Courier New" pitchFamily="49" charset="0"/>
              </a:rPr>
              <a:t>             Voltage:   v</a:t>
            </a:r>
          </a:p>
          <a:p>
            <a:pPr marL="342900" indent="-342900"/>
            <a:r>
              <a:rPr lang="en-US" sz="1000" b="1">
                <a:latin typeface="Courier New" pitchFamily="49" charset="0"/>
              </a:rPr>
              <a:t>            Amperage: amp</a:t>
            </a:r>
          </a:p>
          <a:p>
            <a:pPr marL="342900" indent="-342900"/>
            <a:r>
              <a:rPr lang="en-US" sz="1000" b="1">
                <a:latin typeface="Courier New" pitchFamily="49" charset="0"/>
              </a:rPr>
              <a:t>          Resistance: ohm</a:t>
            </a:r>
          </a:p>
          <a:p>
            <a:pPr marL="342900" indent="-342900"/>
            <a:r>
              <a:rPr lang="en-US" sz="1000" b="1">
                <a:latin typeface="Courier New" pitchFamily="49" charset="0"/>
              </a:rPr>
              <a:t>               Sound:  dB</a:t>
            </a:r>
          </a:p>
          <a:p>
            <a:pPr marL="342900" indent="-342900"/>
            <a:r>
              <a:rPr lang="en-US" sz="1000" b="1">
                <a:latin typeface="Courier New" pitchFamily="49" charset="0"/>
              </a:rPr>
              <a:t>            Unitless:  -- cnt one</a:t>
            </a:r>
          </a:p>
          <a:p>
            <a:pPr marL="342900" indent="-342900"/>
            <a:endParaRPr lang="en-US" sz="1000" b="1">
              <a:latin typeface="Courier New" pitchFamily="49" charset="0"/>
            </a:endParaRPr>
          </a:p>
          <a:p>
            <a:pPr marL="342900" indent="-342900"/>
            <a:r>
              <a:rPr lang="en-US" sz="1000" b="1">
                <a:latin typeface="Courier New" pitchFamily="49" charset="0"/>
              </a:rPr>
              <a:t>English System Units</a:t>
            </a:r>
          </a:p>
          <a:p>
            <a:pPr marL="342900" indent="-342900"/>
            <a:r>
              <a:rPr lang="en-US" sz="1000" b="1">
                <a:latin typeface="Courier New" pitchFamily="49" charset="0"/>
              </a:rPr>
              <a:t>--------------------</a:t>
            </a:r>
          </a:p>
          <a:p>
            <a:pPr marL="342900" indent="-342900"/>
            <a:r>
              <a:rPr lang="en-US" sz="1000" b="1">
                <a:latin typeface="Courier New" pitchFamily="49" charset="0"/>
              </a:rPr>
              <a:t> Linear Displacement:  ft  in  yd  mi  n.m.</a:t>
            </a:r>
          </a:p>
          <a:p>
            <a:pPr marL="342900" indent="-342900"/>
            <a:r>
              <a:rPr lang="en-US" sz="1000" b="1">
                <a:latin typeface="Courier New" pitchFamily="49" charset="0"/>
              </a:rPr>
              <a:t>                Mass:  sl lbm</a:t>
            </a:r>
          </a:p>
          <a:p>
            <a:pPr marL="342900" indent="-342900"/>
            <a:r>
              <a:rPr lang="en-US" sz="1000" b="1">
                <a:latin typeface="Courier New" pitchFamily="49" charset="0"/>
              </a:rPr>
              <a:t>               Force:  oz lbf</a:t>
            </a:r>
          </a:p>
          <a:p>
            <a:pPr marL="342900" indent="-342900"/>
            <a:r>
              <a:rPr lang="en-US" sz="1000" b="1">
                <a:latin typeface="Courier New" pitchFamily="49" charset="0"/>
              </a:rPr>
              <a:t>         Temperature:   R   F</a:t>
            </a:r>
          </a:p>
          <a:p>
            <a:pPr marL="342900" indent="-342900"/>
            <a:endParaRPr lang="en-US" sz="1000" b="1">
              <a:latin typeface="Courier New" pitchFamily="49" charset="0"/>
            </a:endParaRPr>
          </a:p>
          <a:p>
            <a:pPr marL="342900" indent="-342900"/>
            <a:r>
              <a:rPr lang="en-US" sz="1000" b="1">
                <a:latin typeface="Courier New" pitchFamily="49" charset="0"/>
              </a:rPr>
              <a:t>Metric System Units</a:t>
            </a:r>
          </a:p>
          <a:p>
            <a:pPr marL="342900" indent="-342900"/>
            <a:r>
              <a:rPr lang="en-US" sz="1000" b="1">
                <a:latin typeface="Courier New" pitchFamily="49" charset="0"/>
              </a:rPr>
              <a:t>-------------------</a:t>
            </a:r>
          </a:p>
          <a:p>
            <a:pPr marL="342900" indent="-342900"/>
            <a:r>
              <a:rPr lang="en-US" sz="1000" b="1">
                <a:latin typeface="Courier New" pitchFamily="49" charset="0"/>
              </a:rPr>
              <a:t> Linear Displacement:   m</a:t>
            </a:r>
          </a:p>
          <a:p>
            <a:pPr marL="342900" indent="-342900"/>
            <a:r>
              <a:rPr lang="en-US" sz="1000" b="1">
                <a:latin typeface="Courier New" pitchFamily="49" charset="0"/>
              </a:rPr>
              <a:t>                Mass:   g  mt</a:t>
            </a:r>
          </a:p>
          <a:p>
            <a:pPr marL="342900" indent="-342900"/>
            <a:r>
              <a:rPr lang="en-US" sz="1000" b="1">
                <a:latin typeface="Courier New" pitchFamily="49" charset="0"/>
              </a:rPr>
              <a:t>               Force:   N</a:t>
            </a:r>
          </a:p>
          <a:p>
            <a:pPr marL="342900" indent="-342900"/>
            <a:r>
              <a:rPr lang="en-US" sz="1000" b="1">
                <a:latin typeface="Courier New" pitchFamily="49" charset="0"/>
              </a:rPr>
              <a:t>         Temperature:   C   K</a:t>
            </a:r>
          </a:p>
          <a:p>
            <a:pPr marL="342900" indent="-342900"/>
            <a:endParaRPr lang="en-US" sz="1000" b="1">
              <a:latin typeface="Courier New" pitchFamily="49" charset="0"/>
            </a:endParaRPr>
          </a:p>
          <a:p>
            <a:pPr marL="342900" indent="-342900"/>
            <a:r>
              <a:rPr lang="en-US" sz="1000" b="1">
                <a:latin typeface="Courier New" pitchFamily="49" charset="0"/>
              </a:rPr>
              <a:t>Prefixes for Multiples and Submultiples </a:t>
            </a:r>
          </a:p>
          <a:p>
            <a:pPr marL="342900" indent="-342900"/>
            <a:r>
              <a:rPr lang="en-US" sz="1000" b="1">
                <a:latin typeface="Courier New" pitchFamily="49" charset="0"/>
              </a:rPr>
              <a:t>(Not valid for English system units)</a:t>
            </a:r>
          </a:p>
          <a:p>
            <a:pPr marL="342900" indent="-342900"/>
            <a:r>
              <a:rPr lang="en-US" sz="1000" b="1">
                <a:latin typeface="Courier New" pitchFamily="49" charset="0"/>
              </a:rPr>
              <a:t>---------------------------------------</a:t>
            </a:r>
          </a:p>
          <a:p>
            <a:pPr marL="342900" indent="-342900"/>
            <a:r>
              <a:rPr lang="en-US" sz="1000" b="1">
                <a:latin typeface="Courier New" pitchFamily="49" charset="0"/>
              </a:rPr>
              <a:t>10**-1    d           10      da</a:t>
            </a:r>
          </a:p>
          <a:p>
            <a:pPr marL="342900" indent="-342900"/>
            <a:r>
              <a:rPr lang="en-US" sz="1000" b="1">
                <a:latin typeface="Courier New" pitchFamily="49" charset="0"/>
              </a:rPr>
              <a:t>10**-2    c           10**2    h</a:t>
            </a:r>
          </a:p>
          <a:p>
            <a:pPr marL="342900" indent="-342900"/>
            <a:r>
              <a:rPr lang="en-US" sz="1000" b="1">
                <a:latin typeface="Courier New" pitchFamily="49" charset="0"/>
              </a:rPr>
              <a:t>10**-3    m           10**3    k</a:t>
            </a:r>
          </a:p>
          <a:p>
            <a:pPr marL="342900" indent="-342900"/>
            <a:r>
              <a:rPr lang="en-US" sz="1000" b="1">
                <a:latin typeface="Courier New" pitchFamily="49" charset="0"/>
              </a:rPr>
              <a:t>10**-6    u           10**6    M</a:t>
            </a:r>
          </a:p>
          <a:p>
            <a:pPr marL="342900" indent="-342900"/>
            <a:r>
              <a:rPr lang="en-US" sz="1000" b="1">
                <a:latin typeface="Courier New" pitchFamily="49" charset="0"/>
              </a:rPr>
              <a:t>10**-9    n           10**9    G</a:t>
            </a:r>
          </a:p>
          <a:p>
            <a:pPr marL="342900" indent="-342900"/>
            <a:r>
              <a:rPr lang="en-US" sz="1000" b="1">
                <a:latin typeface="Courier New" pitchFamily="49" charset="0"/>
              </a:rPr>
              <a:t>10**-12   p           10**12   T</a:t>
            </a:r>
          </a:p>
        </p:txBody>
      </p:sp>
    </p:spTree>
  </p:cSld>
  <p:clrMapOvr>
    <a:masterClrMapping/>
  </p:clrMapOvr>
  <p:transition spd="slow"/>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Date Placeholder 2"/>
          <p:cNvSpPr>
            <a:spLocks noGrp="1"/>
          </p:cNvSpPr>
          <p:nvPr>
            <p:ph type="dt" sz="quarter" idx="10"/>
          </p:nvPr>
        </p:nvSpPr>
        <p:spPr>
          <a:noFill/>
        </p:spPr>
        <p:txBody>
          <a:bodyPr/>
          <a:lstStyle/>
          <a:p>
            <a:fld id="{59B9B9C1-78DC-49D7-AE25-E9034EE6035A}" type="datetime1">
              <a:rPr lang="en-US"/>
              <a:pPr/>
              <a:t>10/31/2011</a:t>
            </a:fld>
            <a:endParaRPr lang="en-US"/>
          </a:p>
        </p:txBody>
      </p:sp>
      <p:sp>
        <p:nvSpPr>
          <p:cNvPr id="146435" name="Footer Placeholder 3"/>
          <p:cNvSpPr>
            <a:spLocks noGrp="1"/>
          </p:cNvSpPr>
          <p:nvPr>
            <p:ph type="ftr" sz="quarter" idx="11"/>
          </p:nvPr>
        </p:nvSpPr>
        <p:spPr>
          <a:noFill/>
        </p:spPr>
        <p:txBody>
          <a:bodyPr/>
          <a:lstStyle/>
          <a:p>
            <a:r>
              <a:rPr lang="en-US" smtClean="0"/>
              <a:t>Trick Advanced Training</a:t>
            </a:r>
          </a:p>
        </p:txBody>
      </p:sp>
      <p:sp>
        <p:nvSpPr>
          <p:cNvPr id="146436" name="Slide Number Placeholder 4"/>
          <p:cNvSpPr>
            <a:spLocks noGrp="1"/>
          </p:cNvSpPr>
          <p:nvPr>
            <p:ph type="sldNum" sz="quarter" idx="12"/>
          </p:nvPr>
        </p:nvSpPr>
        <p:spPr>
          <a:noFill/>
        </p:spPr>
        <p:txBody>
          <a:bodyPr/>
          <a:lstStyle/>
          <a:p>
            <a:fld id="{8393325B-5455-4F89-BC49-0C90E91A8FBB}" type="slidenum">
              <a:rPr lang="en-US" smtClean="0"/>
              <a:pPr/>
              <a:t>151</a:t>
            </a:fld>
            <a:endParaRPr lang="en-US" smtClean="0"/>
          </a:p>
        </p:txBody>
      </p:sp>
      <p:sp>
        <p:nvSpPr>
          <p:cNvPr id="146437" name="Rectangle 2"/>
          <p:cNvSpPr>
            <a:spLocks noGrp="1" noChangeArrowheads="1"/>
          </p:cNvSpPr>
          <p:nvPr>
            <p:ph type="title"/>
          </p:nvPr>
        </p:nvSpPr>
        <p:spPr>
          <a:xfrm>
            <a:off x="685800" y="1524000"/>
            <a:ext cx="7772400" cy="1319213"/>
          </a:xfrm>
        </p:spPr>
        <p:txBody>
          <a:bodyPr lIns="90000" tIns="46800" rIns="90000" bIns="46800"/>
          <a:lstStyle/>
          <a:p>
            <a:pPr defTabSz="457200" eaLnBrk="1" hangingPunct="1">
              <a:lnSpc>
                <a:spcPts val="3813"/>
              </a:lnSpc>
              <a:buClr>
                <a:srgbClr val="00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solidFill>
                  <a:srgbClr val="000000"/>
                </a:solidFill>
              </a:rPr>
              <a:t>Wide Character (Unicode) Support</a:t>
            </a:r>
          </a:p>
        </p:txBody>
      </p:sp>
      <p:sp>
        <p:nvSpPr>
          <p:cNvPr id="146438" name="Rectangle 3"/>
          <p:cNvSpPr>
            <a:spLocks noGrp="1" noChangeArrowheads="1"/>
          </p:cNvSpPr>
          <p:nvPr>
            <p:ph type="subTitle" idx="4294967295"/>
          </p:nvPr>
        </p:nvSpPr>
        <p:spPr>
          <a:xfrm>
            <a:off x="1371600" y="3409950"/>
            <a:ext cx="6400800" cy="2898775"/>
          </a:xfrm>
        </p:spPr>
        <p:txBody>
          <a:bodyPr/>
          <a:lstStyle/>
          <a:p>
            <a:pPr marL="0" indent="0" algn="ctr" eaLnBrk="1" hangingPunct="1">
              <a:buFontTx/>
              <a:buNone/>
            </a:pPr>
            <a:endParaRPr lang="en-US" i="1" smtClean="0"/>
          </a:p>
        </p:txBody>
      </p:sp>
    </p:spTree>
  </p:cSld>
  <p:clrMapOvr>
    <a:masterClrMapping/>
  </p:clrMapOvr>
  <p:transition spd="med"/>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Date Placeholder 3"/>
          <p:cNvSpPr>
            <a:spLocks noGrp="1"/>
          </p:cNvSpPr>
          <p:nvPr>
            <p:ph type="dt" sz="quarter" idx="10"/>
          </p:nvPr>
        </p:nvSpPr>
        <p:spPr>
          <a:noFill/>
        </p:spPr>
        <p:txBody>
          <a:bodyPr/>
          <a:lstStyle/>
          <a:p>
            <a:fld id="{11430AD6-B7FE-4A84-9DC3-9A828C2966A8}" type="datetime1">
              <a:rPr lang="en-US"/>
              <a:pPr/>
              <a:t>10/31/2011</a:t>
            </a:fld>
            <a:endParaRPr lang="en-US"/>
          </a:p>
        </p:txBody>
      </p:sp>
      <p:sp>
        <p:nvSpPr>
          <p:cNvPr id="147459" name="Footer Placeholder 4"/>
          <p:cNvSpPr>
            <a:spLocks noGrp="1"/>
          </p:cNvSpPr>
          <p:nvPr>
            <p:ph type="ftr" sz="quarter" idx="11"/>
          </p:nvPr>
        </p:nvSpPr>
        <p:spPr>
          <a:noFill/>
        </p:spPr>
        <p:txBody>
          <a:bodyPr/>
          <a:lstStyle/>
          <a:p>
            <a:r>
              <a:rPr lang="en-US" smtClean="0"/>
              <a:t>Trick Advanced Training</a:t>
            </a:r>
          </a:p>
        </p:txBody>
      </p:sp>
      <p:sp>
        <p:nvSpPr>
          <p:cNvPr id="147460" name="Slide Number Placeholder 5"/>
          <p:cNvSpPr>
            <a:spLocks noGrp="1"/>
          </p:cNvSpPr>
          <p:nvPr>
            <p:ph type="sldNum" sz="quarter" idx="12"/>
          </p:nvPr>
        </p:nvSpPr>
        <p:spPr>
          <a:noFill/>
        </p:spPr>
        <p:txBody>
          <a:bodyPr/>
          <a:lstStyle/>
          <a:p>
            <a:fld id="{71697E96-4479-4FF7-BB07-8EEA0DEA4AE1}" type="slidenum">
              <a:rPr lang="en-US" smtClean="0"/>
              <a:pPr/>
              <a:t>152</a:t>
            </a:fld>
            <a:endParaRPr lang="en-US" smtClean="0"/>
          </a:p>
        </p:txBody>
      </p:sp>
      <p:sp>
        <p:nvSpPr>
          <p:cNvPr id="147461" name="Rectangle 2"/>
          <p:cNvSpPr>
            <a:spLocks noGrp="1" noChangeArrowheads="1"/>
          </p:cNvSpPr>
          <p:nvPr>
            <p:ph type="title"/>
          </p:nvPr>
        </p:nvSpPr>
        <p:spPr/>
        <p:txBody>
          <a:bodyPr/>
          <a:lstStyle/>
          <a:p>
            <a:pPr eaLnBrk="1" hangingPunct="1"/>
            <a:r>
              <a:rPr lang="en-GB" sz="2000" smtClean="0"/>
              <a:t>Wide Character Support</a:t>
            </a:r>
            <a:endParaRPr lang="en-US" sz="2000" smtClean="0"/>
          </a:p>
        </p:txBody>
      </p:sp>
      <p:sp>
        <p:nvSpPr>
          <p:cNvPr id="147462" name="Rectangle 3"/>
          <p:cNvSpPr>
            <a:spLocks noGrp="1" noChangeArrowheads="1"/>
          </p:cNvSpPr>
          <p:nvPr>
            <p:ph type="body" idx="1"/>
          </p:nvPr>
        </p:nvSpPr>
        <p:spPr/>
        <p:txBody>
          <a:bodyPr/>
          <a:lstStyle/>
          <a:p>
            <a:pPr marL="381000" indent="-381000" eaLnBrk="1" hangingPunct="1"/>
            <a:endParaRPr lang="en-GB" smtClean="0"/>
          </a:p>
          <a:p>
            <a:pPr marL="381000" indent="-381000" eaLnBrk="1" hangingPunct="1"/>
            <a:r>
              <a:rPr lang="en-GB" smtClean="0"/>
              <a:t>For Internationalization (</a:t>
            </a:r>
            <a:r>
              <a:rPr lang="en-GB" sz="1600" smtClean="0"/>
              <a:t>and/or many other Unicode characters</a:t>
            </a:r>
            <a:r>
              <a:rPr lang="en-GB" smtClean="0"/>
              <a:t> ) :</a:t>
            </a:r>
          </a:p>
          <a:p>
            <a:pPr marL="800100" lvl="1" indent="-342900" eaLnBrk="1" hangingPunct="1"/>
            <a:r>
              <a:rPr lang="en-GB" smtClean="0"/>
              <a:t>Trick 07 supports type wchar_t .</a:t>
            </a:r>
          </a:p>
          <a:p>
            <a:pPr marL="1219200" lvl="2" indent="-304800" eaLnBrk="1" hangingPunct="1"/>
            <a:r>
              <a:rPr lang="en-GB" smtClean="0"/>
              <a:t>Fully supported by Checkpoint / Reload.</a:t>
            </a:r>
          </a:p>
          <a:p>
            <a:pPr marL="1219200" lvl="2" indent="-304800" eaLnBrk="1" hangingPunct="1">
              <a:buFontTx/>
              <a:buNone/>
            </a:pPr>
            <a:endParaRPr lang="en-GB" smtClean="0"/>
          </a:p>
          <a:p>
            <a:pPr marL="1219200" lvl="2" indent="-304800" eaLnBrk="1" hangingPunct="1">
              <a:buFontTx/>
              <a:buNone/>
            </a:pPr>
            <a:endParaRPr lang="en-GB" smtClean="0"/>
          </a:p>
          <a:p>
            <a:pPr marL="1219200" lvl="2" indent="-304800" eaLnBrk="1" hangingPunct="1">
              <a:buFontTx/>
              <a:buNone/>
            </a:pPr>
            <a:endParaRPr lang="en-GB" smtClean="0"/>
          </a:p>
          <a:p>
            <a:pPr marL="381000" indent="-381000" eaLnBrk="1" hangingPunct="1">
              <a:buFontTx/>
              <a:buNone/>
            </a:pPr>
            <a:endParaRPr lang="en-US" smtClean="0"/>
          </a:p>
        </p:txBody>
      </p:sp>
    </p:spTree>
  </p:cSld>
  <p:clrMapOvr>
    <a:masterClrMapping/>
  </p:clrMapOvr>
  <p:transition spd="slow"/>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Date Placeholder 3"/>
          <p:cNvSpPr>
            <a:spLocks noGrp="1"/>
          </p:cNvSpPr>
          <p:nvPr>
            <p:ph type="dt" sz="quarter" idx="10"/>
          </p:nvPr>
        </p:nvSpPr>
        <p:spPr>
          <a:noFill/>
        </p:spPr>
        <p:txBody>
          <a:bodyPr/>
          <a:lstStyle/>
          <a:p>
            <a:fld id="{D9DCFFA0-B1C4-4163-8588-6AC9DBBCD7FC}" type="datetime1">
              <a:rPr lang="en-US"/>
              <a:pPr/>
              <a:t>10/31/2011</a:t>
            </a:fld>
            <a:endParaRPr lang="en-US"/>
          </a:p>
        </p:txBody>
      </p:sp>
      <p:sp>
        <p:nvSpPr>
          <p:cNvPr id="148483" name="Footer Placeholder 4"/>
          <p:cNvSpPr>
            <a:spLocks noGrp="1"/>
          </p:cNvSpPr>
          <p:nvPr>
            <p:ph type="ftr" sz="quarter" idx="11"/>
          </p:nvPr>
        </p:nvSpPr>
        <p:spPr>
          <a:noFill/>
        </p:spPr>
        <p:txBody>
          <a:bodyPr/>
          <a:lstStyle/>
          <a:p>
            <a:r>
              <a:rPr lang="en-US" smtClean="0"/>
              <a:t>Trick Advanced Training</a:t>
            </a:r>
          </a:p>
        </p:txBody>
      </p:sp>
      <p:sp>
        <p:nvSpPr>
          <p:cNvPr id="148484" name="Slide Number Placeholder 5"/>
          <p:cNvSpPr>
            <a:spLocks noGrp="1"/>
          </p:cNvSpPr>
          <p:nvPr>
            <p:ph type="sldNum" sz="quarter" idx="12"/>
          </p:nvPr>
        </p:nvSpPr>
        <p:spPr>
          <a:noFill/>
        </p:spPr>
        <p:txBody>
          <a:bodyPr/>
          <a:lstStyle/>
          <a:p>
            <a:fld id="{12F47780-21F0-4EFB-BCC1-B5AE8CE5FBB0}" type="slidenum">
              <a:rPr lang="en-US" smtClean="0"/>
              <a:pPr/>
              <a:t>153</a:t>
            </a:fld>
            <a:endParaRPr lang="en-US" smtClean="0"/>
          </a:p>
        </p:txBody>
      </p:sp>
      <p:sp>
        <p:nvSpPr>
          <p:cNvPr id="148485" name="Rectangle 2"/>
          <p:cNvSpPr>
            <a:spLocks noChangeArrowheads="1"/>
          </p:cNvSpPr>
          <p:nvPr/>
        </p:nvSpPr>
        <p:spPr bwMode="auto">
          <a:xfrm>
            <a:off x="473075" y="1076325"/>
            <a:ext cx="8229600" cy="4983163"/>
          </a:xfrm>
          <a:prstGeom prst="rect">
            <a:avLst/>
          </a:prstGeom>
          <a:noFill/>
          <a:ln w="9525">
            <a:noFill/>
            <a:miter lim="800000"/>
            <a:headEnd/>
            <a:tailEnd/>
          </a:ln>
        </p:spPr>
        <p:txBody>
          <a:bodyPr/>
          <a:lstStyle/>
          <a:p>
            <a:pPr marL="381000" indent="-381000">
              <a:spcBef>
                <a:spcPct val="20000"/>
              </a:spcBef>
            </a:pPr>
            <a:r>
              <a:rPr lang="en-US" sz="2000" b="1"/>
              <a:t>Pre-requisite: Setup your Locale</a:t>
            </a:r>
          </a:p>
          <a:p>
            <a:pPr marL="381000" indent="-381000">
              <a:spcBef>
                <a:spcPct val="20000"/>
              </a:spcBef>
            </a:pPr>
            <a:endParaRPr lang="en-US" sz="2000" b="1"/>
          </a:p>
          <a:p>
            <a:pPr marL="381000" indent="-381000">
              <a:spcBef>
                <a:spcPct val="20000"/>
              </a:spcBef>
            </a:pPr>
            <a:r>
              <a:rPr lang="en-US" sz="2000" b="1"/>
              <a:t>A locale specifies the national / cultural / language conventions that you would like your (locale aware apps) to follow.</a:t>
            </a:r>
          </a:p>
          <a:p>
            <a:pPr marL="381000" indent="-381000">
              <a:spcBef>
                <a:spcPct val="20000"/>
              </a:spcBef>
            </a:pPr>
            <a:r>
              <a:rPr lang="en-US" sz="2000" b="1"/>
              <a:t> </a:t>
            </a:r>
          </a:p>
          <a:p>
            <a:pPr marL="800100" lvl="1" indent="-342900">
              <a:spcBef>
                <a:spcPct val="20000"/>
              </a:spcBef>
            </a:pPr>
            <a:r>
              <a:rPr lang="en-US" b="1">
                <a:latin typeface="Courier New" pitchFamily="49" charset="0"/>
              </a:rPr>
              <a:t>setenv LC_CTYPE en_US.utf8 </a:t>
            </a:r>
            <a:r>
              <a:rPr lang="en-US" sz="1400" b="1">
                <a:latin typeface="Courier New" pitchFamily="49" charset="0"/>
                <a:sym typeface="Wingdings" pitchFamily="2" charset="2"/>
              </a:rPr>
              <a:t> Specifies character encoding.</a:t>
            </a:r>
            <a:endParaRPr lang="en-US" sz="1400" b="1">
              <a:latin typeface="Courier New" pitchFamily="49" charset="0"/>
            </a:endParaRPr>
          </a:p>
          <a:p>
            <a:pPr marL="800100" lvl="1" indent="-342900">
              <a:spcBef>
                <a:spcPct val="20000"/>
              </a:spcBef>
            </a:pPr>
            <a:r>
              <a:rPr lang="en-US" b="1">
                <a:latin typeface="Courier New" pitchFamily="49" charset="0"/>
              </a:rPr>
              <a:t>setenv LC_COLLATE POSIX  </a:t>
            </a:r>
            <a:r>
              <a:rPr lang="en-US" sz="1400" b="1">
                <a:latin typeface="Courier New" pitchFamily="49" charset="0"/>
                <a:sym typeface="Wingdings" pitchFamily="2" charset="2"/>
              </a:rPr>
              <a:t> Specifies string sorting order.</a:t>
            </a:r>
            <a:endParaRPr lang="en-US" sz="1400" b="1">
              <a:latin typeface="Courier New" pitchFamily="49" charset="0"/>
            </a:endParaRPr>
          </a:p>
          <a:p>
            <a:pPr marL="800100" lvl="1" indent="-342900">
              <a:spcBef>
                <a:spcPct val="20000"/>
              </a:spcBef>
            </a:pPr>
            <a:endParaRPr lang="en-US" b="1">
              <a:latin typeface="Courier New" pitchFamily="49" charset="0"/>
            </a:endParaRPr>
          </a:p>
          <a:p>
            <a:pPr marL="381000" indent="-381000">
              <a:spcBef>
                <a:spcPct val="20000"/>
              </a:spcBef>
            </a:pPr>
            <a:r>
              <a:rPr lang="en-US" sz="2000" b="1"/>
              <a:t>LC_CTYPE is required by Trick and must specify a UTF-8 locale (at least while the input processor is running).</a:t>
            </a:r>
          </a:p>
          <a:p>
            <a:pPr marL="381000" indent="-381000">
              <a:spcBef>
                <a:spcPct val="20000"/>
              </a:spcBef>
            </a:pPr>
            <a:endParaRPr lang="en-US" sz="2000" b="1"/>
          </a:p>
          <a:p>
            <a:pPr marL="381000" indent="-381000">
              <a:spcBef>
                <a:spcPct val="20000"/>
              </a:spcBef>
            </a:pPr>
            <a:r>
              <a:rPr lang="en-US" sz="2000" b="1"/>
              <a:t>There are additional locale environment variables. It’s not required that you set them all. For more information: % man locale</a:t>
            </a:r>
          </a:p>
          <a:p>
            <a:pPr marL="381000" indent="-381000">
              <a:spcBef>
                <a:spcPct val="20000"/>
              </a:spcBef>
            </a:pPr>
            <a:endParaRPr lang="en-US" sz="2000" b="1"/>
          </a:p>
        </p:txBody>
      </p:sp>
      <p:sp>
        <p:nvSpPr>
          <p:cNvPr id="148486" name="Rectangle 3"/>
          <p:cNvSpPr>
            <a:spLocks noChangeArrowheads="1"/>
          </p:cNvSpPr>
          <p:nvPr/>
        </p:nvSpPr>
        <p:spPr bwMode="auto">
          <a:xfrm>
            <a:off x="914400" y="152400"/>
            <a:ext cx="7391400" cy="411163"/>
          </a:xfrm>
          <a:prstGeom prst="rect">
            <a:avLst/>
          </a:prstGeom>
          <a:noFill/>
          <a:ln w="9525">
            <a:noFill/>
            <a:miter lim="800000"/>
            <a:headEnd/>
            <a:tailEnd/>
          </a:ln>
        </p:spPr>
        <p:txBody>
          <a:bodyPr anchor="ctr"/>
          <a:lstStyle/>
          <a:p>
            <a:pPr algn="ctr"/>
            <a:r>
              <a:rPr lang="en-GB" sz="2000" b="1" i="1">
                <a:solidFill>
                  <a:schemeClr val="tx2"/>
                </a:solidFill>
              </a:rPr>
              <a:t>Wide Character Support</a:t>
            </a:r>
            <a:endParaRPr lang="en-US" sz="2000" b="1" i="1">
              <a:solidFill>
                <a:schemeClr val="tx2"/>
              </a:solidFill>
            </a:endParaRPr>
          </a:p>
        </p:txBody>
      </p:sp>
    </p:spTree>
  </p:cSld>
  <p:clrMapOvr>
    <a:masterClrMapping/>
  </p:clrMapOvr>
  <p:transition spd="slow"/>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Date Placeholder 3"/>
          <p:cNvSpPr>
            <a:spLocks noGrp="1"/>
          </p:cNvSpPr>
          <p:nvPr>
            <p:ph type="dt" sz="quarter" idx="10"/>
          </p:nvPr>
        </p:nvSpPr>
        <p:spPr>
          <a:noFill/>
        </p:spPr>
        <p:txBody>
          <a:bodyPr/>
          <a:lstStyle/>
          <a:p>
            <a:fld id="{29B91867-7F4F-442F-9C34-FDEAEF6659A0}" type="datetime1">
              <a:rPr lang="en-US"/>
              <a:pPr/>
              <a:t>10/31/2011</a:t>
            </a:fld>
            <a:endParaRPr lang="en-US"/>
          </a:p>
        </p:txBody>
      </p:sp>
      <p:sp>
        <p:nvSpPr>
          <p:cNvPr id="149507" name="Footer Placeholder 4"/>
          <p:cNvSpPr>
            <a:spLocks noGrp="1"/>
          </p:cNvSpPr>
          <p:nvPr>
            <p:ph type="ftr" sz="quarter" idx="11"/>
          </p:nvPr>
        </p:nvSpPr>
        <p:spPr>
          <a:noFill/>
        </p:spPr>
        <p:txBody>
          <a:bodyPr/>
          <a:lstStyle/>
          <a:p>
            <a:r>
              <a:rPr lang="en-US" smtClean="0"/>
              <a:t>Trick Advanced Training</a:t>
            </a:r>
          </a:p>
        </p:txBody>
      </p:sp>
      <p:sp>
        <p:nvSpPr>
          <p:cNvPr id="149508" name="Slide Number Placeholder 5"/>
          <p:cNvSpPr>
            <a:spLocks noGrp="1"/>
          </p:cNvSpPr>
          <p:nvPr>
            <p:ph type="sldNum" sz="quarter" idx="12"/>
          </p:nvPr>
        </p:nvSpPr>
        <p:spPr>
          <a:noFill/>
        </p:spPr>
        <p:txBody>
          <a:bodyPr/>
          <a:lstStyle/>
          <a:p>
            <a:fld id="{B03D30FD-85D4-4639-B164-00D14E944FBA}" type="slidenum">
              <a:rPr lang="en-US" smtClean="0"/>
              <a:pPr/>
              <a:t>154</a:t>
            </a:fld>
            <a:endParaRPr lang="en-US" smtClean="0"/>
          </a:p>
        </p:txBody>
      </p:sp>
      <p:sp>
        <p:nvSpPr>
          <p:cNvPr id="149509" name="Rectangle 2"/>
          <p:cNvSpPr>
            <a:spLocks noGrp="1" noChangeArrowheads="1"/>
          </p:cNvSpPr>
          <p:nvPr>
            <p:ph type="body" idx="1"/>
          </p:nvPr>
        </p:nvSpPr>
        <p:spPr/>
        <p:txBody>
          <a:bodyPr/>
          <a:lstStyle/>
          <a:p>
            <a:pPr eaLnBrk="1" hangingPunct="1"/>
            <a:endParaRPr lang="en-US" smtClean="0"/>
          </a:p>
          <a:p>
            <a:pPr eaLnBrk="1" hangingPunct="1"/>
            <a:r>
              <a:rPr lang="en-US" smtClean="0"/>
              <a:t>Wide-character strings in a structure definition.</a:t>
            </a:r>
          </a:p>
        </p:txBody>
      </p:sp>
      <p:pic>
        <p:nvPicPr>
          <p:cNvPr id="149510" name="Picture 3" descr="5"/>
          <p:cNvPicPr>
            <a:picLocks noChangeAspect="1" noChangeArrowheads="1"/>
          </p:cNvPicPr>
          <p:nvPr/>
        </p:nvPicPr>
        <p:blipFill>
          <a:blip r:embed="rId2" cstate="print"/>
          <a:srcRect/>
          <a:stretch>
            <a:fillRect/>
          </a:stretch>
        </p:blipFill>
        <p:spPr bwMode="auto">
          <a:xfrm>
            <a:off x="549275" y="2138363"/>
            <a:ext cx="8048625" cy="3848100"/>
          </a:xfrm>
          <a:prstGeom prst="rect">
            <a:avLst/>
          </a:prstGeom>
          <a:noFill/>
          <a:ln w="9525">
            <a:noFill/>
            <a:miter lim="800000"/>
            <a:headEnd/>
            <a:tailEnd/>
          </a:ln>
        </p:spPr>
      </p:pic>
      <p:sp>
        <p:nvSpPr>
          <p:cNvPr id="149511" name="Rectangle 4"/>
          <p:cNvSpPr>
            <a:spLocks noGrp="1" noChangeArrowheads="1"/>
          </p:cNvSpPr>
          <p:nvPr>
            <p:ph type="title"/>
          </p:nvPr>
        </p:nvSpPr>
        <p:spPr/>
        <p:txBody>
          <a:bodyPr/>
          <a:lstStyle/>
          <a:p>
            <a:pPr eaLnBrk="1" hangingPunct="1"/>
            <a:r>
              <a:rPr lang="en-GB" sz="2000" smtClean="0"/>
              <a:t>Wide Character Support</a:t>
            </a:r>
            <a:endParaRPr lang="en-US" sz="2000" smtClean="0"/>
          </a:p>
        </p:txBody>
      </p:sp>
    </p:spTree>
  </p:cSld>
  <p:clrMapOvr>
    <a:masterClrMapping/>
  </p:clrMapOvr>
  <p:transition spd="slow"/>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Date Placeholder 3"/>
          <p:cNvSpPr>
            <a:spLocks noGrp="1"/>
          </p:cNvSpPr>
          <p:nvPr>
            <p:ph type="dt" sz="quarter" idx="10"/>
          </p:nvPr>
        </p:nvSpPr>
        <p:spPr>
          <a:noFill/>
        </p:spPr>
        <p:txBody>
          <a:bodyPr/>
          <a:lstStyle/>
          <a:p>
            <a:fld id="{B66B1925-0324-4360-8410-926DA4AF8F7F}" type="datetime1">
              <a:rPr lang="en-US"/>
              <a:pPr/>
              <a:t>10/31/2011</a:t>
            </a:fld>
            <a:endParaRPr lang="en-US"/>
          </a:p>
        </p:txBody>
      </p:sp>
      <p:sp>
        <p:nvSpPr>
          <p:cNvPr id="150531" name="Footer Placeholder 4"/>
          <p:cNvSpPr>
            <a:spLocks noGrp="1"/>
          </p:cNvSpPr>
          <p:nvPr>
            <p:ph type="ftr" sz="quarter" idx="11"/>
          </p:nvPr>
        </p:nvSpPr>
        <p:spPr>
          <a:noFill/>
        </p:spPr>
        <p:txBody>
          <a:bodyPr/>
          <a:lstStyle/>
          <a:p>
            <a:r>
              <a:rPr lang="en-US" smtClean="0"/>
              <a:t>Trick Advanced Training</a:t>
            </a:r>
          </a:p>
        </p:txBody>
      </p:sp>
      <p:sp>
        <p:nvSpPr>
          <p:cNvPr id="150532" name="Slide Number Placeholder 5"/>
          <p:cNvSpPr>
            <a:spLocks noGrp="1"/>
          </p:cNvSpPr>
          <p:nvPr>
            <p:ph type="sldNum" sz="quarter" idx="12"/>
          </p:nvPr>
        </p:nvSpPr>
        <p:spPr>
          <a:noFill/>
        </p:spPr>
        <p:txBody>
          <a:bodyPr/>
          <a:lstStyle/>
          <a:p>
            <a:fld id="{15F7D693-4332-491D-A652-9B9C70BADC3F}" type="slidenum">
              <a:rPr lang="en-US" smtClean="0"/>
              <a:pPr/>
              <a:t>155</a:t>
            </a:fld>
            <a:endParaRPr lang="en-US" smtClean="0"/>
          </a:p>
        </p:txBody>
      </p:sp>
      <p:sp>
        <p:nvSpPr>
          <p:cNvPr id="150533" name="Rectangle 2"/>
          <p:cNvSpPr>
            <a:spLocks noGrp="1" noChangeArrowheads="1"/>
          </p:cNvSpPr>
          <p:nvPr>
            <p:ph type="title"/>
          </p:nvPr>
        </p:nvSpPr>
        <p:spPr/>
        <p:txBody>
          <a:bodyPr/>
          <a:lstStyle/>
          <a:p>
            <a:pPr eaLnBrk="1" hangingPunct="1"/>
            <a:r>
              <a:rPr lang="en-US" sz="2000" smtClean="0"/>
              <a:t> </a:t>
            </a:r>
            <a:r>
              <a:rPr lang="en-GB" sz="1800" smtClean="0"/>
              <a:t>Wide Character Support</a:t>
            </a:r>
            <a:endParaRPr lang="en-US" sz="1800" smtClean="0"/>
          </a:p>
        </p:txBody>
      </p:sp>
      <p:sp>
        <p:nvSpPr>
          <p:cNvPr id="150534" name="Rectangle 3"/>
          <p:cNvSpPr>
            <a:spLocks noGrp="1" noChangeArrowheads="1"/>
          </p:cNvSpPr>
          <p:nvPr>
            <p:ph type="body" idx="1"/>
          </p:nvPr>
        </p:nvSpPr>
        <p:spPr/>
        <p:txBody>
          <a:bodyPr/>
          <a:lstStyle/>
          <a:p>
            <a:pPr eaLnBrk="1" hangingPunct="1">
              <a:lnSpc>
                <a:spcPct val="90000"/>
              </a:lnSpc>
            </a:pPr>
            <a:r>
              <a:rPr lang="en-US" smtClean="0"/>
              <a:t>A .d file to initialize the wide-strings.</a:t>
            </a:r>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r>
              <a:rPr lang="en-US" smtClean="0"/>
              <a:t>An alternate .d file which does exactly the same thing.</a:t>
            </a:r>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r>
              <a:rPr lang="en-US" smtClean="0"/>
              <a:t>If you can’t remember how to enter the Unicode character in your editor.</a:t>
            </a:r>
          </a:p>
        </p:txBody>
      </p:sp>
      <p:pic>
        <p:nvPicPr>
          <p:cNvPr id="150535" name="Picture 4" descr="12"/>
          <p:cNvPicPr>
            <a:picLocks noChangeAspect="1" noChangeArrowheads="1"/>
          </p:cNvPicPr>
          <p:nvPr/>
        </p:nvPicPr>
        <p:blipFill>
          <a:blip r:embed="rId2" cstate="print"/>
          <a:srcRect/>
          <a:stretch>
            <a:fillRect/>
          </a:stretch>
        </p:blipFill>
        <p:spPr bwMode="auto">
          <a:xfrm>
            <a:off x="1460500" y="3581400"/>
            <a:ext cx="5953125" cy="1571625"/>
          </a:xfrm>
          <a:prstGeom prst="rect">
            <a:avLst/>
          </a:prstGeom>
          <a:noFill/>
          <a:ln w="9525">
            <a:noFill/>
            <a:miter lim="800000"/>
            <a:headEnd/>
            <a:tailEnd/>
          </a:ln>
        </p:spPr>
      </p:pic>
      <p:pic>
        <p:nvPicPr>
          <p:cNvPr id="150536" name="Picture 5" descr="13"/>
          <p:cNvPicPr>
            <a:picLocks noChangeAspect="1" noChangeArrowheads="1"/>
          </p:cNvPicPr>
          <p:nvPr/>
        </p:nvPicPr>
        <p:blipFill>
          <a:blip r:embed="rId3" cstate="print"/>
          <a:srcRect/>
          <a:stretch>
            <a:fillRect/>
          </a:stretch>
        </p:blipFill>
        <p:spPr bwMode="auto">
          <a:xfrm>
            <a:off x="1460500" y="1531938"/>
            <a:ext cx="5953125" cy="1571625"/>
          </a:xfrm>
          <a:prstGeom prst="rect">
            <a:avLst/>
          </a:prstGeom>
          <a:noFill/>
          <a:ln w="9525">
            <a:noFill/>
            <a:miter lim="800000"/>
            <a:headEnd/>
            <a:tailEnd/>
          </a:ln>
        </p:spPr>
      </p:pic>
    </p:spTree>
  </p:cSld>
  <p:clrMapOvr>
    <a:masterClrMapping/>
  </p:clrMapOvr>
  <p:transition spd="slow"/>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Date Placeholder 3"/>
          <p:cNvSpPr>
            <a:spLocks noGrp="1"/>
          </p:cNvSpPr>
          <p:nvPr>
            <p:ph type="dt" sz="quarter" idx="10"/>
          </p:nvPr>
        </p:nvSpPr>
        <p:spPr>
          <a:noFill/>
        </p:spPr>
        <p:txBody>
          <a:bodyPr/>
          <a:lstStyle/>
          <a:p>
            <a:fld id="{23E7FFB9-E0FE-4B33-AFC1-1D65B9DE6628}" type="datetime1">
              <a:rPr lang="en-US"/>
              <a:pPr/>
              <a:t>10/31/2011</a:t>
            </a:fld>
            <a:endParaRPr lang="en-US"/>
          </a:p>
        </p:txBody>
      </p:sp>
      <p:sp>
        <p:nvSpPr>
          <p:cNvPr id="151555" name="Footer Placeholder 4"/>
          <p:cNvSpPr>
            <a:spLocks noGrp="1"/>
          </p:cNvSpPr>
          <p:nvPr>
            <p:ph type="ftr" sz="quarter" idx="11"/>
          </p:nvPr>
        </p:nvSpPr>
        <p:spPr>
          <a:noFill/>
        </p:spPr>
        <p:txBody>
          <a:bodyPr/>
          <a:lstStyle/>
          <a:p>
            <a:r>
              <a:rPr lang="en-US" smtClean="0"/>
              <a:t>Trick Advanced Training</a:t>
            </a:r>
          </a:p>
        </p:txBody>
      </p:sp>
      <p:sp>
        <p:nvSpPr>
          <p:cNvPr id="151556" name="Slide Number Placeholder 5"/>
          <p:cNvSpPr>
            <a:spLocks noGrp="1"/>
          </p:cNvSpPr>
          <p:nvPr>
            <p:ph type="sldNum" sz="quarter" idx="12"/>
          </p:nvPr>
        </p:nvSpPr>
        <p:spPr>
          <a:noFill/>
        </p:spPr>
        <p:txBody>
          <a:bodyPr/>
          <a:lstStyle/>
          <a:p>
            <a:fld id="{5E67DBBD-05DF-4961-AF07-F0F961DA4C9D}" type="slidenum">
              <a:rPr lang="en-US" smtClean="0"/>
              <a:pPr/>
              <a:t>156</a:t>
            </a:fld>
            <a:endParaRPr lang="en-US" smtClean="0"/>
          </a:p>
        </p:txBody>
      </p:sp>
      <p:sp>
        <p:nvSpPr>
          <p:cNvPr id="151557" name="Rectangle 2"/>
          <p:cNvSpPr>
            <a:spLocks noGrp="1" noChangeArrowheads="1"/>
          </p:cNvSpPr>
          <p:nvPr>
            <p:ph type="title"/>
          </p:nvPr>
        </p:nvSpPr>
        <p:spPr/>
        <p:txBody>
          <a:bodyPr/>
          <a:lstStyle/>
          <a:p>
            <a:pPr eaLnBrk="1" hangingPunct="1"/>
            <a:r>
              <a:rPr lang="en-GB" sz="2000" smtClean="0"/>
              <a:t>Wide Character Support</a:t>
            </a:r>
            <a:endParaRPr lang="en-US" sz="2000" smtClean="0"/>
          </a:p>
        </p:txBody>
      </p:sp>
      <p:sp>
        <p:nvSpPr>
          <p:cNvPr id="151558" name="Rectangle 3"/>
          <p:cNvSpPr>
            <a:spLocks noGrp="1" noChangeArrowheads="1"/>
          </p:cNvSpPr>
          <p:nvPr>
            <p:ph type="body" idx="1"/>
          </p:nvPr>
        </p:nvSpPr>
        <p:spPr/>
        <p:txBody>
          <a:bodyPr/>
          <a:lstStyle/>
          <a:p>
            <a:pPr eaLnBrk="1" hangingPunct="1"/>
            <a:r>
              <a:rPr lang="en-US" smtClean="0"/>
              <a:t>Terminal Output</a:t>
            </a:r>
          </a:p>
        </p:txBody>
      </p:sp>
      <p:pic>
        <p:nvPicPr>
          <p:cNvPr id="151559" name="Picture 4" descr="8"/>
          <p:cNvPicPr>
            <a:picLocks noChangeAspect="1" noChangeArrowheads="1"/>
          </p:cNvPicPr>
          <p:nvPr/>
        </p:nvPicPr>
        <p:blipFill>
          <a:blip r:embed="rId2" cstate="print"/>
          <a:srcRect/>
          <a:stretch>
            <a:fillRect/>
          </a:stretch>
        </p:blipFill>
        <p:spPr bwMode="auto">
          <a:xfrm>
            <a:off x="928688" y="1682750"/>
            <a:ext cx="7324725" cy="4000500"/>
          </a:xfrm>
          <a:prstGeom prst="rect">
            <a:avLst/>
          </a:prstGeom>
          <a:noFill/>
          <a:ln w="9525">
            <a:noFill/>
            <a:miter lim="800000"/>
            <a:headEnd/>
            <a:tailEnd/>
          </a:ln>
        </p:spPr>
      </p:pic>
    </p:spTree>
  </p:cSld>
  <p:clrMapOvr>
    <a:masterClrMapping/>
  </p:clrMapOvr>
  <p:transition spd="slow"/>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Date Placeholder 3"/>
          <p:cNvSpPr>
            <a:spLocks noGrp="1"/>
          </p:cNvSpPr>
          <p:nvPr>
            <p:ph type="dt" sz="quarter" idx="10"/>
          </p:nvPr>
        </p:nvSpPr>
        <p:spPr>
          <a:noFill/>
        </p:spPr>
        <p:txBody>
          <a:bodyPr/>
          <a:lstStyle/>
          <a:p>
            <a:fld id="{BD252E3E-B58B-4E41-B32F-2DF4F4A8A627}" type="datetime1">
              <a:rPr lang="en-US"/>
              <a:pPr/>
              <a:t>10/31/2011</a:t>
            </a:fld>
            <a:endParaRPr lang="en-US"/>
          </a:p>
        </p:txBody>
      </p:sp>
      <p:sp>
        <p:nvSpPr>
          <p:cNvPr id="152579" name="Footer Placeholder 4"/>
          <p:cNvSpPr>
            <a:spLocks noGrp="1"/>
          </p:cNvSpPr>
          <p:nvPr>
            <p:ph type="ftr" sz="quarter" idx="11"/>
          </p:nvPr>
        </p:nvSpPr>
        <p:spPr>
          <a:noFill/>
        </p:spPr>
        <p:txBody>
          <a:bodyPr/>
          <a:lstStyle/>
          <a:p>
            <a:r>
              <a:rPr lang="en-US" smtClean="0"/>
              <a:t>Trick Advanced Training</a:t>
            </a:r>
          </a:p>
        </p:txBody>
      </p:sp>
      <p:sp>
        <p:nvSpPr>
          <p:cNvPr id="152580" name="Slide Number Placeholder 5"/>
          <p:cNvSpPr>
            <a:spLocks noGrp="1"/>
          </p:cNvSpPr>
          <p:nvPr>
            <p:ph type="sldNum" sz="quarter" idx="12"/>
          </p:nvPr>
        </p:nvSpPr>
        <p:spPr>
          <a:noFill/>
        </p:spPr>
        <p:txBody>
          <a:bodyPr/>
          <a:lstStyle/>
          <a:p>
            <a:fld id="{CCFE76A0-00E6-46C3-B2C6-FFDFE54C9CE3}" type="slidenum">
              <a:rPr lang="en-US" smtClean="0"/>
              <a:pPr/>
              <a:t>157</a:t>
            </a:fld>
            <a:endParaRPr lang="en-US" smtClean="0"/>
          </a:p>
        </p:txBody>
      </p:sp>
      <p:sp>
        <p:nvSpPr>
          <p:cNvPr id="152581" name="Rectangle 2"/>
          <p:cNvSpPr>
            <a:spLocks noGrp="1" noChangeArrowheads="1"/>
          </p:cNvSpPr>
          <p:nvPr>
            <p:ph type="title"/>
          </p:nvPr>
        </p:nvSpPr>
        <p:spPr/>
        <p:txBody>
          <a:bodyPr/>
          <a:lstStyle/>
          <a:p>
            <a:pPr eaLnBrk="1" hangingPunct="1"/>
            <a:r>
              <a:rPr lang="en-GB" sz="2000" smtClean="0"/>
              <a:t>Wide Character Support</a:t>
            </a:r>
            <a:endParaRPr lang="en-US" sz="2000" smtClean="0"/>
          </a:p>
        </p:txBody>
      </p:sp>
      <p:sp>
        <p:nvSpPr>
          <p:cNvPr id="152582" name="Rectangle 3"/>
          <p:cNvSpPr>
            <a:spLocks noGrp="1" noChangeArrowheads="1"/>
          </p:cNvSpPr>
          <p:nvPr>
            <p:ph type="body" idx="1"/>
          </p:nvPr>
        </p:nvSpPr>
        <p:spPr/>
        <p:txBody>
          <a:bodyPr/>
          <a:lstStyle/>
          <a:p>
            <a:pPr eaLnBrk="1" hangingPunct="1"/>
            <a:r>
              <a:rPr lang="en-US" smtClean="0"/>
              <a:t>Sim Control Panel Output</a:t>
            </a:r>
          </a:p>
        </p:txBody>
      </p:sp>
      <p:pic>
        <p:nvPicPr>
          <p:cNvPr id="152583" name="Picture 4" descr="7"/>
          <p:cNvPicPr>
            <a:picLocks noChangeAspect="1" noChangeArrowheads="1"/>
          </p:cNvPicPr>
          <p:nvPr/>
        </p:nvPicPr>
        <p:blipFill>
          <a:blip r:embed="rId2" cstate="print"/>
          <a:srcRect/>
          <a:stretch>
            <a:fillRect/>
          </a:stretch>
        </p:blipFill>
        <p:spPr bwMode="auto">
          <a:xfrm>
            <a:off x="1612900" y="1608138"/>
            <a:ext cx="6148388" cy="4651375"/>
          </a:xfrm>
          <a:prstGeom prst="rect">
            <a:avLst/>
          </a:prstGeom>
          <a:noFill/>
          <a:ln w="9525">
            <a:noFill/>
            <a:miter lim="800000"/>
            <a:headEnd/>
            <a:tailEnd/>
          </a:ln>
        </p:spPr>
      </p:pic>
    </p:spTree>
  </p:cSld>
  <p:clrMapOvr>
    <a:masterClrMapping/>
  </p:clrMapOvr>
  <p:transition spd="slow"/>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Date Placeholder 3"/>
          <p:cNvSpPr>
            <a:spLocks noGrp="1"/>
          </p:cNvSpPr>
          <p:nvPr>
            <p:ph type="dt" sz="quarter" idx="10"/>
          </p:nvPr>
        </p:nvSpPr>
        <p:spPr>
          <a:noFill/>
        </p:spPr>
        <p:txBody>
          <a:bodyPr/>
          <a:lstStyle/>
          <a:p>
            <a:fld id="{2C8915B1-3D7D-42F6-875A-D1E8BEB7175E}" type="datetime1">
              <a:rPr lang="en-US"/>
              <a:pPr/>
              <a:t>10/31/2011</a:t>
            </a:fld>
            <a:endParaRPr lang="en-US"/>
          </a:p>
        </p:txBody>
      </p:sp>
      <p:sp>
        <p:nvSpPr>
          <p:cNvPr id="153603" name="Footer Placeholder 4"/>
          <p:cNvSpPr>
            <a:spLocks noGrp="1"/>
          </p:cNvSpPr>
          <p:nvPr>
            <p:ph type="ftr" sz="quarter" idx="11"/>
          </p:nvPr>
        </p:nvSpPr>
        <p:spPr>
          <a:noFill/>
        </p:spPr>
        <p:txBody>
          <a:bodyPr/>
          <a:lstStyle/>
          <a:p>
            <a:r>
              <a:rPr lang="en-US" smtClean="0"/>
              <a:t>Trick Advanced Training</a:t>
            </a:r>
          </a:p>
        </p:txBody>
      </p:sp>
      <p:sp>
        <p:nvSpPr>
          <p:cNvPr id="153604" name="Slide Number Placeholder 5"/>
          <p:cNvSpPr>
            <a:spLocks noGrp="1"/>
          </p:cNvSpPr>
          <p:nvPr>
            <p:ph type="sldNum" sz="quarter" idx="12"/>
          </p:nvPr>
        </p:nvSpPr>
        <p:spPr>
          <a:noFill/>
        </p:spPr>
        <p:txBody>
          <a:bodyPr/>
          <a:lstStyle/>
          <a:p>
            <a:fld id="{F5A54B26-1F4B-4ED7-9E43-48DEF9A28129}" type="slidenum">
              <a:rPr lang="en-US" smtClean="0"/>
              <a:pPr/>
              <a:t>158</a:t>
            </a:fld>
            <a:endParaRPr lang="en-US" smtClean="0"/>
          </a:p>
        </p:txBody>
      </p:sp>
      <p:sp>
        <p:nvSpPr>
          <p:cNvPr id="153605" name="Rectangle 2"/>
          <p:cNvSpPr>
            <a:spLocks noGrp="1" noChangeArrowheads="1"/>
          </p:cNvSpPr>
          <p:nvPr>
            <p:ph type="title"/>
          </p:nvPr>
        </p:nvSpPr>
        <p:spPr/>
        <p:txBody>
          <a:bodyPr/>
          <a:lstStyle/>
          <a:p>
            <a:pPr eaLnBrk="1" hangingPunct="1"/>
            <a:r>
              <a:rPr lang="en-GB" sz="2000" smtClean="0"/>
              <a:t>Wide Character Support</a:t>
            </a:r>
            <a:endParaRPr lang="en-US" sz="2000" smtClean="0"/>
          </a:p>
        </p:txBody>
      </p:sp>
      <p:sp>
        <p:nvSpPr>
          <p:cNvPr id="153606" name="Rectangle 3"/>
          <p:cNvSpPr>
            <a:spLocks noGrp="1" noChangeArrowheads="1"/>
          </p:cNvSpPr>
          <p:nvPr>
            <p:ph type="body" idx="1"/>
          </p:nvPr>
        </p:nvSpPr>
        <p:spPr/>
        <p:txBody>
          <a:bodyPr/>
          <a:lstStyle/>
          <a:p>
            <a:pPr eaLnBrk="1" hangingPunct="1"/>
            <a:endParaRPr lang="en-US" smtClean="0"/>
          </a:p>
          <a:p>
            <a:pPr eaLnBrk="1" hangingPunct="1"/>
            <a:r>
              <a:rPr lang="en-US" smtClean="0"/>
              <a:t>Wide character strings in a checkpoint file</a:t>
            </a:r>
          </a:p>
        </p:txBody>
      </p:sp>
      <p:pic>
        <p:nvPicPr>
          <p:cNvPr id="153607" name="Picture 4" descr="6"/>
          <p:cNvPicPr>
            <a:picLocks noChangeAspect="1" noChangeArrowheads="1"/>
          </p:cNvPicPr>
          <p:nvPr/>
        </p:nvPicPr>
        <p:blipFill>
          <a:blip r:embed="rId2" cstate="print"/>
          <a:srcRect/>
          <a:stretch>
            <a:fillRect/>
          </a:stretch>
        </p:blipFill>
        <p:spPr bwMode="auto">
          <a:xfrm>
            <a:off x="701675" y="1987550"/>
            <a:ext cx="8048625" cy="3848100"/>
          </a:xfrm>
          <a:prstGeom prst="rect">
            <a:avLst/>
          </a:prstGeom>
          <a:noFill/>
          <a:ln w="9525">
            <a:noFill/>
            <a:miter lim="800000"/>
            <a:headEnd/>
            <a:tailEnd/>
          </a:ln>
        </p:spPr>
      </p:pic>
    </p:spTree>
  </p:cSld>
  <p:clrMapOvr>
    <a:masterClrMapping/>
  </p:clrMapOvr>
  <p:transition spd="slow"/>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Date Placeholder 3"/>
          <p:cNvSpPr>
            <a:spLocks noGrp="1"/>
          </p:cNvSpPr>
          <p:nvPr>
            <p:ph type="dt" sz="quarter" idx="10"/>
          </p:nvPr>
        </p:nvSpPr>
        <p:spPr>
          <a:noFill/>
        </p:spPr>
        <p:txBody>
          <a:bodyPr/>
          <a:lstStyle/>
          <a:p>
            <a:fld id="{0DDD068B-C1FC-440C-A6C7-1937260E91FA}" type="datetime1">
              <a:rPr lang="en-US"/>
              <a:pPr/>
              <a:t>10/31/2011</a:t>
            </a:fld>
            <a:endParaRPr lang="en-US"/>
          </a:p>
        </p:txBody>
      </p:sp>
      <p:sp>
        <p:nvSpPr>
          <p:cNvPr id="154627" name="Footer Placeholder 4"/>
          <p:cNvSpPr>
            <a:spLocks noGrp="1"/>
          </p:cNvSpPr>
          <p:nvPr>
            <p:ph type="ftr" sz="quarter" idx="11"/>
          </p:nvPr>
        </p:nvSpPr>
        <p:spPr>
          <a:noFill/>
        </p:spPr>
        <p:txBody>
          <a:bodyPr/>
          <a:lstStyle/>
          <a:p>
            <a:r>
              <a:rPr lang="en-US" smtClean="0"/>
              <a:t>Trick Advanced Training</a:t>
            </a:r>
          </a:p>
        </p:txBody>
      </p:sp>
      <p:sp>
        <p:nvSpPr>
          <p:cNvPr id="154628" name="Slide Number Placeholder 5"/>
          <p:cNvSpPr>
            <a:spLocks noGrp="1"/>
          </p:cNvSpPr>
          <p:nvPr>
            <p:ph type="sldNum" sz="quarter" idx="12"/>
          </p:nvPr>
        </p:nvSpPr>
        <p:spPr>
          <a:noFill/>
        </p:spPr>
        <p:txBody>
          <a:bodyPr/>
          <a:lstStyle/>
          <a:p>
            <a:fld id="{9843E1A3-9E7E-4741-9B73-7672E2B50468}" type="slidenum">
              <a:rPr lang="en-US" smtClean="0"/>
              <a:pPr/>
              <a:t>159</a:t>
            </a:fld>
            <a:endParaRPr lang="en-US" smtClean="0"/>
          </a:p>
        </p:txBody>
      </p:sp>
      <p:sp>
        <p:nvSpPr>
          <p:cNvPr id="154629" name="Rectangle 2"/>
          <p:cNvSpPr>
            <a:spLocks noGrp="1" noChangeArrowheads="1"/>
          </p:cNvSpPr>
          <p:nvPr>
            <p:ph type="title"/>
          </p:nvPr>
        </p:nvSpPr>
        <p:spPr/>
        <p:txBody>
          <a:bodyPr/>
          <a:lstStyle/>
          <a:p>
            <a:pPr eaLnBrk="1" hangingPunct="1"/>
            <a:r>
              <a:rPr lang="en-GB" sz="2000" smtClean="0"/>
              <a:t>Wide Character Support</a:t>
            </a:r>
            <a:endParaRPr lang="en-US" sz="2000" smtClean="0"/>
          </a:p>
        </p:txBody>
      </p:sp>
      <p:sp>
        <p:nvSpPr>
          <p:cNvPr id="154630" name="Rectangle 3"/>
          <p:cNvSpPr>
            <a:spLocks noGrp="1" noChangeArrowheads="1"/>
          </p:cNvSpPr>
          <p:nvPr>
            <p:ph type="body" idx="1"/>
          </p:nvPr>
        </p:nvSpPr>
        <p:spPr/>
        <p:txBody>
          <a:bodyPr/>
          <a:lstStyle/>
          <a:p>
            <a:pPr eaLnBrk="1" hangingPunct="1"/>
            <a:r>
              <a:rPr lang="en-US" smtClean="0"/>
              <a:t>Convenience routines to convert to and from Wide-character to Narrow-character strings.</a:t>
            </a:r>
          </a:p>
        </p:txBody>
      </p:sp>
      <p:pic>
        <p:nvPicPr>
          <p:cNvPr id="154631" name="Picture 4" descr="11"/>
          <p:cNvPicPr>
            <a:picLocks noChangeAspect="1" noChangeArrowheads="1"/>
          </p:cNvPicPr>
          <p:nvPr/>
        </p:nvPicPr>
        <p:blipFill>
          <a:blip r:embed="rId2" cstate="print"/>
          <a:srcRect/>
          <a:stretch>
            <a:fillRect/>
          </a:stretch>
        </p:blipFill>
        <p:spPr bwMode="auto">
          <a:xfrm>
            <a:off x="1536700" y="2290763"/>
            <a:ext cx="6181725" cy="2705100"/>
          </a:xfrm>
          <a:prstGeom prst="rect">
            <a:avLst/>
          </a:prstGeom>
          <a:noFill/>
          <a:ln w="9525">
            <a:noFill/>
            <a:miter lim="800000"/>
            <a:headEnd/>
            <a:tailEnd/>
          </a:ln>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fld id="{3DD14375-EB14-470C-AB1F-1D4656ACEF92}" type="datetime1">
              <a:rPr lang="en-US"/>
              <a:pPr/>
              <a:t>10/31/2011</a:t>
            </a:fld>
            <a:endParaRPr lang="en-US"/>
          </a:p>
        </p:txBody>
      </p:sp>
      <p:sp>
        <p:nvSpPr>
          <p:cNvPr id="17411" name="Footer Placeholder 4"/>
          <p:cNvSpPr>
            <a:spLocks noGrp="1"/>
          </p:cNvSpPr>
          <p:nvPr>
            <p:ph type="ftr" sz="quarter" idx="11"/>
          </p:nvPr>
        </p:nvSpPr>
        <p:spPr>
          <a:noFill/>
        </p:spPr>
        <p:txBody>
          <a:bodyPr/>
          <a:lstStyle/>
          <a:p>
            <a:r>
              <a:rPr lang="en-US" smtClean="0"/>
              <a:t>Trick Advanced Training</a:t>
            </a:r>
          </a:p>
        </p:txBody>
      </p:sp>
      <p:sp>
        <p:nvSpPr>
          <p:cNvPr id="17412" name="Slide Number Placeholder 5"/>
          <p:cNvSpPr>
            <a:spLocks noGrp="1"/>
          </p:cNvSpPr>
          <p:nvPr>
            <p:ph type="sldNum" sz="quarter" idx="12"/>
          </p:nvPr>
        </p:nvSpPr>
        <p:spPr>
          <a:noFill/>
        </p:spPr>
        <p:txBody>
          <a:bodyPr/>
          <a:lstStyle/>
          <a:p>
            <a:fld id="{4CC8D565-180E-4282-B6E0-B466E8B5A713}" type="slidenum">
              <a:rPr lang="en-US" smtClean="0"/>
              <a:pPr/>
              <a:t>16</a:t>
            </a:fld>
            <a:endParaRPr lang="en-US" smtClean="0"/>
          </a:p>
        </p:txBody>
      </p:sp>
      <p:sp>
        <p:nvSpPr>
          <p:cNvPr id="17413" name="Rectangle 2"/>
          <p:cNvSpPr>
            <a:spLocks noGrp="1" noChangeArrowheads="1"/>
          </p:cNvSpPr>
          <p:nvPr>
            <p:ph type="title"/>
          </p:nvPr>
        </p:nvSpPr>
        <p:spPr/>
        <p:txBody>
          <a:bodyPr/>
          <a:lstStyle/>
          <a:p>
            <a:pPr eaLnBrk="1" hangingPunct="1"/>
            <a:r>
              <a:rPr lang="en-US" sz="2000" smtClean="0"/>
              <a:t>Variable Server</a:t>
            </a:r>
          </a:p>
        </p:txBody>
      </p:sp>
      <p:sp>
        <p:nvSpPr>
          <p:cNvPr id="8" name="Rectangle 3"/>
          <p:cNvSpPr txBox="1">
            <a:spLocks noChangeArrowheads="1"/>
          </p:cNvSpPr>
          <p:nvPr/>
        </p:nvSpPr>
        <p:spPr>
          <a:xfrm>
            <a:off x="180975" y="1250950"/>
            <a:ext cx="8818563" cy="3452813"/>
          </a:xfrm>
          <a:prstGeom prst="rect">
            <a:avLst/>
          </a:prstGeom>
        </p:spPr>
        <p:txBody>
          <a:bodyPr/>
          <a:lstStyle/>
          <a:p>
            <a:pPr marL="342900" indent="-342900">
              <a:spcBef>
                <a:spcPct val="20000"/>
              </a:spcBef>
              <a:buFontTx/>
              <a:buChar char="•"/>
              <a:defRPr/>
            </a:pPr>
            <a:r>
              <a:rPr lang="en-US" sz="2000" b="1" kern="0" dirty="0">
                <a:latin typeface="+mn-lt"/>
              </a:rPr>
              <a:t>User accessible routines</a:t>
            </a:r>
          </a:p>
          <a:p>
            <a:pPr marL="800100" lvl="1" indent="-342900">
              <a:spcBef>
                <a:spcPct val="20000"/>
              </a:spcBef>
              <a:buFontTx/>
              <a:buChar char="•"/>
              <a:defRPr/>
            </a:pPr>
            <a:r>
              <a:rPr lang="en-US" b="1" kern="0" dirty="0">
                <a:latin typeface="+mn-lt"/>
              </a:rPr>
              <a:t>These commands may be used in model code to get the status of the variable server.</a:t>
            </a:r>
          </a:p>
          <a:p>
            <a:pPr marL="1257300" lvl="2" indent="-342900">
              <a:spcBef>
                <a:spcPct val="20000"/>
              </a:spcBef>
              <a:buFontTx/>
              <a:buChar char="•"/>
              <a:defRPr/>
            </a:pPr>
            <a:r>
              <a:rPr lang="en-US" kern="0" dirty="0">
                <a:latin typeface="+mn-lt"/>
              </a:rPr>
              <a:t>const char* </a:t>
            </a:r>
            <a:r>
              <a:rPr lang="en-US" kern="0" dirty="0" err="1">
                <a:latin typeface="+mn-lt"/>
              </a:rPr>
              <a:t>var_server_get_hostname</a:t>
            </a:r>
            <a:r>
              <a:rPr lang="en-US" kern="0" dirty="0">
                <a:latin typeface="+mn-lt"/>
              </a:rPr>
              <a:t>()</a:t>
            </a:r>
          </a:p>
          <a:p>
            <a:pPr marL="1257300" lvl="2" indent="-342900">
              <a:spcBef>
                <a:spcPct val="20000"/>
              </a:spcBef>
              <a:buFontTx/>
              <a:buChar char="•"/>
              <a:defRPr/>
            </a:pPr>
            <a:r>
              <a:rPr lang="en-US" kern="0" dirty="0" err="1">
                <a:latin typeface="+mn-lt"/>
              </a:rPr>
              <a:t>int</a:t>
            </a:r>
            <a:r>
              <a:rPr lang="en-US" kern="0" dirty="0">
                <a:latin typeface="+mn-lt"/>
              </a:rPr>
              <a:t> </a:t>
            </a:r>
            <a:r>
              <a:rPr lang="en-US" kern="0" dirty="0" err="1">
                <a:latin typeface="+mn-lt"/>
              </a:rPr>
              <a:t>var_server_get_port</a:t>
            </a:r>
            <a:r>
              <a:rPr lang="en-US" kern="0" dirty="0">
                <a:latin typeface="+mn-lt"/>
              </a:rPr>
              <a:t>()</a:t>
            </a:r>
          </a:p>
          <a:p>
            <a:pPr marL="1257300" lvl="2" indent="-342900">
              <a:spcBef>
                <a:spcPct val="20000"/>
              </a:spcBef>
              <a:buFontTx/>
              <a:buChar char="•"/>
              <a:defRPr/>
            </a:pPr>
            <a:r>
              <a:rPr lang="en-US" kern="0" dirty="0" err="1">
                <a:latin typeface="+mn-lt"/>
              </a:rPr>
              <a:t>int</a:t>
            </a:r>
            <a:r>
              <a:rPr lang="en-US" kern="0" dirty="0">
                <a:latin typeface="+mn-lt"/>
              </a:rPr>
              <a:t> </a:t>
            </a:r>
            <a:r>
              <a:rPr lang="en-US" kern="0" dirty="0" err="1">
                <a:latin typeface="+mn-lt"/>
              </a:rPr>
              <a:t>var_server_get_enabled</a:t>
            </a:r>
            <a:r>
              <a:rPr lang="en-US" kern="0" dirty="0">
                <a:latin typeface="+mn-lt"/>
              </a:rPr>
              <a:t>()</a:t>
            </a:r>
          </a:p>
          <a:p>
            <a:pPr marL="1257300" lvl="2" indent="-342900">
              <a:spcBef>
                <a:spcPct val="20000"/>
              </a:spcBef>
              <a:buFontTx/>
              <a:buChar char="•"/>
              <a:defRPr/>
            </a:pPr>
            <a:r>
              <a:rPr lang="en-US" kern="0" dirty="0" err="1">
                <a:latin typeface="+mn-lt"/>
              </a:rPr>
              <a:t>int</a:t>
            </a:r>
            <a:r>
              <a:rPr lang="en-US" kern="0" dirty="0">
                <a:latin typeface="+mn-lt"/>
              </a:rPr>
              <a:t> </a:t>
            </a:r>
            <a:r>
              <a:rPr lang="en-US" kern="0" dirty="0" err="1">
                <a:latin typeface="+mn-lt"/>
              </a:rPr>
              <a:t>var_server_set_enabled</a:t>
            </a:r>
            <a:r>
              <a:rPr lang="en-US" kern="0" dirty="0">
                <a:latin typeface="+mn-lt"/>
              </a:rPr>
              <a:t>(</a:t>
            </a:r>
            <a:r>
              <a:rPr lang="en-US" kern="0" dirty="0" err="1">
                <a:latin typeface="+mn-lt"/>
              </a:rPr>
              <a:t>int</a:t>
            </a:r>
            <a:r>
              <a:rPr lang="en-US" kern="0" dirty="0">
                <a:latin typeface="+mn-lt"/>
              </a:rPr>
              <a:t> </a:t>
            </a:r>
            <a:r>
              <a:rPr lang="en-US" kern="0" dirty="0" err="1">
                <a:latin typeface="+mn-lt"/>
              </a:rPr>
              <a:t>on_off</a:t>
            </a:r>
            <a:r>
              <a:rPr lang="en-US" kern="0" dirty="0">
                <a:latin typeface="+mn-lt"/>
              </a:rPr>
              <a:t>)</a:t>
            </a:r>
          </a:p>
          <a:p>
            <a:pPr marL="342900" indent="-342900">
              <a:spcBef>
                <a:spcPct val="20000"/>
              </a:spcBef>
              <a:defRPr/>
            </a:pPr>
            <a:endParaRPr lang="en-US" kern="0" dirty="0">
              <a:latin typeface="+mn-lt"/>
            </a:endParaRPr>
          </a:p>
          <a:p>
            <a:pPr marL="342900" indent="-342900">
              <a:spcBef>
                <a:spcPct val="20000"/>
              </a:spcBef>
              <a:defRPr/>
            </a:pPr>
            <a:r>
              <a:rPr lang="en-US" b="1" kern="0" dirty="0">
                <a:latin typeface="+mn-lt"/>
              </a:rPr>
              <a:t>Note: Disabling the variable server will disable the Trick runtime GUIs.</a:t>
            </a:r>
          </a:p>
          <a:p>
            <a:pPr marL="1143000" lvl="2" indent="-228600">
              <a:spcBef>
                <a:spcPct val="20000"/>
              </a:spcBef>
              <a:buFontTx/>
              <a:buChar char="•"/>
              <a:defRPr/>
            </a:pPr>
            <a:endParaRPr lang="en-US" sz="1600" kern="0" dirty="0">
              <a:latin typeface="+mn-lt"/>
            </a:endParaRPr>
          </a:p>
        </p:txBody>
      </p:sp>
    </p:spTree>
  </p:cSld>
  <p:clrMapOvr>
    <a:masterClrMapping/>
  </p:clrMapOvr>
  <p:transition spd="slow"/>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Date Placeholder 3"/>
          <p:cNvSpPr>
            <a:spLocks noGrp="1"/>
          </p:cNvSpPr>
          <p:nvPr>
            <p:ph type="dt" sz="quarter" idx="10"/>
          </p:nvPr>
        </p:nvSpPr>
        <p:spPr>
          <a:noFill/>
        </p:spPr>
        <p:txBody>
          <a:bodyPr/>
          <a:lstStyle/>
          <a:p>
            <a:fld id="{24A1CFE7-EF53-4905-95EF-06954D208080}" type="datetime1">
              <a:rPr lang="en-US"/>
              <a:pPr/>
              <a:t>10/31/2011</a:t>
            </a:fld>
            <a:endParaRPr lang="en-US"/>
          </a:p>
        </p:txBody>
      </p:sp>
      <p:sp>
        <p:nvSpPr>
          <p:cNvPr id="155651" name="Footer Placeholder 4"/>
          <p:cNvSpPr>
            <a:spLocks noGrp="1"/>
          </p:cNvSpPr>
          <p:nvPr>
            <p:ph type="ftr" sz="quarter" idx="11"/>
          </p:nvPr>
        </p:nvSpPr>
        <p:spPr>
          <a:noFill/>
        </p:spPr>
        <p:txBody>
          <a:bodyPr/>
          <a:lstStyle/>
          <a:p>
            <a:r>
              <a:rPr lang="en-US" smtClean="0"/>
              <a:t>Trick Advanced Training</a:t>
            </a:r>
          </a:p>
        </p:txBody>
      </p:sp>
      <p:sp>
        <p:nvSpPr>
          <p:cNvPr id="155652" name="Slide Number Placeholder 5"/>
          <p:cNvSpPr>
            <a:spLocks noGrp="1"/>
          </p:cNvSpPr>
          <p:nvPr>
            <p:ph type="sldNum" sz="quarter" idx="12"/>
          </p:nvPr>
        </p:nvSpPr>
        <p:spPr>
          <a:noFill/>
        </p:spPr>
        <p:txBody>
          <a:bodyPr/>
          <a:lstStyle/>
          <a:p>
            <a:fld id="{4138AC9C-2EEE-438C-BA02-27EAF83DFDBE}" type="slidenum">
              <a:rPr lang="en-US" smtClean="0"/>
              <a:pPr/>
              <a:t>160</a:t>
            </a:fld>
            <a:endParaRPr lang="en-US" smtClean="0"/>
          </a:p>
        </p:txBody>
      </p:sp>
      <p:sp>
        <p:nvSpPr>
          <p:cNvPr id="155653" name="Rectangle 2"/>
          <p:cNvSpPr>
            <a:spLocks noGrp="1" noChangeArrowheads="1"/>
          </p:cNvSpPr>
          <p:nvPr>
            <p:ph type="ctrTitle"/>
          </p:nvPr>
        </p:nvSpPr>
        <p:spPr/>
        <p:txBody>
          <a:bodyPr/>
          <a:lstStyle/>
          <a:p>
            <a:pPr eaLnBrk="1" hangingPunct="1"/>
            <a:r>
              <a:rPr lang="en-US" smtClean="0"/>
              <a:t>Additional Material</a:t>
            </a:r>
          </a:p>
        </p:txBody>
      </p:sp>
    </p:spTree>
  </p:cSld>
  <p:clrMapOvr>
    <a:masterClrMapping/>
  </p:clrMapOvr>
  <p:transition spd="slow"/>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Date Placeholder 3"/>
          <p:cNvSpPr>
            <a:spLocks noGrp="1"/>
          </p:cNvSpPr>
          <p:nvPr>
            <p:ph type="dt" sz="quarter" idx="10"/>
          </p:nvPr>
        </p:nvSpPr>
        <p:spPr>
          <a:noFill/>
        </p:spPr>
        <p:txBody>
          <a:bodyPr/>
          <a:lstStyle/>
          <a:p>
            <a:fld id="{5E53A6F8-6393-44DA-9CB4-F12BFA82544F}" type="datetime1">
              <a:rPr lang="en-US"/>
              <a:pPr/>
              <a:t>10/31/2011</a:t>
            </a:fld>
            <a:endParaRPr lang="en-US"/>
          </a:p>
        </p:txBody>
      </p:sp>
      <p:sp>
        <p:nvSpPr>
          <p:cNvPr id="156675" name="Footer Placeholder 4"/>
          <p:cNvSpPr>
            <a:spLocks noGrp="1"/>
          </p:cNvSpPr>
          <p:nvPr>
            <p:ph type="ftr" sz="quarter" idx="11"/>
          </p:nvPr>
        </p:nvSpPr>
        <p:spPr>
          <a:noFill/>
        </p:spPr>
        <p:txBody>
          <a:bodyPr/>
          <a:lstStyle/>
          <a:p>
            <a:r>
              <a:rPr lang="en-US" smtClean="0"/>
              <a:t>Trick Advanced Training</a:t>
            </a:r>
          </a:p>
        </p:txBody>
      </p:sp>
      <p:sp>
        <p:nvSpPr>
          <p:cNvPr id="156676" name="Slide Number Placeholder 5"/>
          <p:cNvSpPr>
            <a:spLocks noGrp="1"/>
          </p:cNvSpPr>
          <p:nvPr>
            <p:ph type="sldNum" sz="quarter" idx="12"/>
          </p:nvPr>
        </p:nvSpPr>
        <p:spPr>
          <a:noFill/>
        </p:spPr>
        <p:txBody>
          <a:bodyPr/>
          <a:lstStyle/>
          <a:p>
            <a:fld id="{D7FD662B-8208-422B-8AD5-53D10E0FAB21}" type="slidenum">
              <a:rPr lang="en-US" smtClean="0"/>
              <a:pPr/>
              <a:t>161</a:t>
            </a:fld>
            <a:endParaRPr lang="en-US" smtClean="0"/>
          </a:p>
        </p:txBody>
      </p:sp>
      <p:sp>
        <p:nvSpPr>
          <p:cNvPr id="156677" name="Rectangle 2"/>
          <p:cNvSpPr>
            <a:spLocks noGrp="1" noChangeArrowheads="1"/>
          </p:cNvSpPr>
          <p:nvPr>
            <p:ph type="ctrTitle"/>
          </p:nvPr>
        </p:nvSpPr>
        <p:spPr/>
        <p:txBody>
          <a:bodyPr/>
          <a:lstStyle/>
          <a:p>
            <a:pPr eaLnBrk="1" hangingPunct="1"/>
            <a:r>
              <a:rPr lang="en-US" smtClean="0"/>
              <a:t>External Clocks and Timers</a:t>
            </a:r>
          </a:p>
        </p:txBody>
      </p:sp>
    </p:spTree>
  </p:cSld>
  <p:clrMapOvr>
    <a:masterClrMapping/>
  </p:clrMapOvr>
  <p:transition spd="slow"/>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Date Placeholder 3"/>
          <p:cNvSpPr>
            <a:spLocks noGrp="1"/>
          </p:cNvSpPr>
          <p:nvPr>
            <p:ph type="dt" sz="quarter" idx="10"/>
          </p:nvPr>
        </p:nvSpPr>
        <p:spPr>
          <a:noFill/>
        </p:spPr>
        <p:txBody>
          <a:bodyPr/>
          <a:lstStyle/>
          <a:p>
            <a:fld id="{9C82DC8E-E4AF-4A3B-B92A-1E4438912465}" type="datetime1">
              <a:rPr lang="en-US"/>
              <a:pPr/>
              <a:t>10/31/2011</a:t>
            </a:fld>
            <a:endParaRPr lang="en-US"/>
          </a:p>
        </p:txBody>
      </p:sp>
      <p:sp>
        <p:nvSpPr>
          <p:cNvPr id="157699" name="Footer Placeholder 4"/>
          <p:cNvSpPr>
            <a:spLocks noGrp="1"/>
          </p:cNvSpPr>
          <p:nvPr>
            <p:ph type="ftr" sz="quarter" idx="11"/>
          </p:nvPr>
        </p:nvSpPr>
        <p:spPr>
          <a:noFill/>
        </p:spPr>
        <p:txBody>
          <a:bodyPr/>
          <a:lstStyle/>
          <a:p>
            <a:r>
              <a:rPr lang="en-US" smtClean="0"/>
              <a:t>Trick Advanced Training</a:t>
            </a:r>
          </a:p>
        </p:txBody>
      </p:sp>
      <p:sp>
        <p:nvSpPr>
          <p:cNvPr id="157700" name="Slide Number Placeholder 5"/>
          <p:cNvSpPr>
            <a:spLocks noGrp="1"/>
          </p:cNvSpPr>
          <p:nvPr>
            <p:ph type="sldNum" sz="quarter" idx="12"/>
          </p:nvPr>
        </p:nvSpPr>
        <p:spPr>
          <a:noFill/>
        </p:spPr>
        <p:txBody>
          <a:bodyPr/>
          <a:lstStyle/>
          <a:p>
            <a:fld id="{3274C294-14B4-4CF4-B1DF-C45FBCD8135F}" type="slidenum">
              <a:rPr lang="en-US" smtClean="0"/>
              <a:pPr/>
              <a:t>162</a:t>
            </a:fld>
            <a:endParaRPr lang="en-US" smtClean="0"/>
          </a:p>
        </p:txBody>
      </p:sp>
      <p:sp>
        <p:nvSpPr>
          <p:cNvPr id="651266" name="Rectangle 2"/>
          <p:cNvSpPr>
            <a:spLocks noGrp="1" noChangeArrowheads="1"/>
          </p:cNvSpPr>
          <p:nvPr>
            <p:ph type="body"/>
          </p:nvPr>
        </p:nvSpPr>
        <p:spPr>
          <a:xfrm>
            <a:off x="685800" y="1143000"/>
            <a:ext cx="7772400" cy="5126038"/>
          </a:xfrm>
        </p:spPr>
        <p:txBody>
          <a:bodyPr lIns="0" tIns="0" rIns="0" bIns="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A Trick simulation can be configured with interval timers (or </a:t>
            </a:r>
            <a:r>
              <a:rPr lang="en-GB" sz="2000" i="0" smtClean="0">
                <a:solidFill>
                  <a:srgbClr val="0000FF"/>
                </a:solidFill>
              </a:rPr>
              <a:t>itimers</a:t>
            </a:r>
            <a:r>
              <a:rPr lang="en-GB" sz="2000" i="0" smtClean="0">
                <a:solidFill>
                  <a:schemeClr val="tx1"/>
                </a:solidFill>
              </a:rPr>
              <a:t>) that use </a:t>
            </a:r>
            <a:r>
              <a:rPr lang="en-GB" sz="2000" i="0" smtClean="0">
                <a:solidFill>
                  <a:srgbClr val="0000FF"/>
                </a:solidFill>
              </a:rPr>
              <a:t>setitimer(), pause()</a:t>
            </a:r>
            <a:r>
              <a:rPr lang="en-GB" sz="2000" i="0" smtClean="0">
                <a:solidFill>
                  <a:schemeClr val="tx1"/>
                </a:solidFill>
              </a:rPr>
              <a:t> and a signal handler to manage a “go to sleep” and “wake up” at the end of each configured itimer frame</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Itimers are suited to facilitate processor sharing</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This </a:t>
            </a:r>
            <a:r>
              <a:rPr lang="en-GB" sz="1800" i="0" smtClean="0">
                <a:solidFill>
                  <a:srgbClr val="0000FF"/>
                </a:solidFill>
              </a:rPr>
              <a:t>itimer frame</a:t>
            </a:r>
            <a:r>
              <a:rPr lang="en-GB" sz="1800" i="0" smtClean="0">
                <a:solidFill>
                  <a:schemeClr val="tx1"/>
                </a:solidFill>
              </a:rPr>
              <a:t> can be larger than the RT frame, but it must be a multiple of it</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Since UNIX signals (</a:t>
            </a:r>
            <a:r>
              <a:rPr lang="en-GB" sz="1800" i="0" smtClean="0">
                <a:solidFill>
                  <a:srgbClr val="0000FF"/>
                </a:solidFill>
              </a:rPr>
              <a:t>SIGALRM</a:t>
            </a:r>
            <a:r>
              <a:rPr lang="en-GB" sz="1800" i="0" smtClean="0">
                <a:solidFill>
                  <a:schemeClr val="tx1"/>
                </a:solidFill>
              </a:rPr>
              <a:t>) are used, this feature increases executive overhead, and itimer frames smaller than 10 milliseconds are not recommended</a:t>
            </a: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By default, during an overrun the Trick executive logs the over run and keeps going to try to catch up to real-time.</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Sim can be configured to terminate or freeze when a maximum number of over runs in a row occur, or when a single over run surpasses a specified time limit</a:t>
            </a:r>
          </a:p>
        </p:txBody>
      </p:sp>
      <p:sp>
        <p:nvSpPr>
          <p:cNvPr id="651267" name="Rectangle 3"/>
          <p:cNvSpPr>
            <a:spLocks noGrp="1" noChangeArrowheads="1"/>
          </p:cNvSpPr>
          <p:nvPr>
            <p:ph type="title" idx="1"/>
          </p:nvPr>
        </p:nvSpPr>
        <p:spPr>
          <a:xfrm>
            <a:off x="935038" y="66675"/>
            <a:ext cx="7462837" cy="552450"/>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Clocks &amp; Itimers</a:t>
            </a:r>
          </a:p>
        </p:txBody>
      </p:sp>
    </p:spTree>
  </p:cSld>
  <p:clrMapOvr>
    <a:masterClrMapping/>
  </p:clrMapOvr>
  <p:transition spd="med"/>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Date Placeholder 3"/>
          <p:cNvSpPr>
            <a:spLocks noGrp="1"/>
          </p:cNvSpPr>
          <p:nvPr>
            <p:ph type="dt" sz="quarter" idx="10"/>
          </p:nvPr>
        </p:nvSpPr>
        <p:spPr>
          <a:noFill/>
        </p:spPr>
        <p:txBody>
          <a:bodyPr/>
          <a:lstStyle/>
          <a:p>
            <a:fld id="{BF52E434-7B2D-449C-956B-105F580A0368}" type="datetime1">
              <a:rPr lang="en-US"/>
              <a:pPr/>
              <a:t>10/31/2011</a:t>
            </a:fld>
            <a:endParaRPr lang="en-US"/>
          </a:p>
        </p:txBody>
      </p:sp>
      <p:sp>
        <p:nvSpPr>
          <p:cNvPr id="158723" name="Footer Placeholder 4"/>
          <p:cNvSpPr>
            <a:spLocks noGrp="1"/>
          </p:cNvSpPr>
          <p:nvPr>
            <p:ph type="ftr" sz="quarter" idx="11"/>
          </p:nvPr>
        </p:nvSpPr>
        <p:spPr>
          <a:noFill/>
        </p:spPr>
        <p:txBody>
          <a:bodyPr/>
          <a:lstStyle/>
          <a:p>
            <a:r>
              <a:rPr lang="en-US" smtClean="0"/>
              <a:t>Trick Advanced Training</a:t>
            </a:r>
          </a:p>
        </p:txBody>
      </p:sp>
      <p:sp>
        <p:nvSpPr>
          <p:cNvPr id="158724" name="Slide Number Placeholder 5"/>
          <p:cNvSpPr>
            <a:spLocks noGrp="1"/>
          </p:cNvSpPr>
          <p:nvPr>
            <p:ph type="sldNum" sz="quarter" idx="12"/>
          </p:nvPr>
        </p:nvSpPr>
        <p:spPr>
          <a:noFill/>
        </p:spPr>
        <p:txBody>
          <a:bodyPr/>
          <a:lstStyle/>
          <a:p>
            <a:fld id="{D46DA33B-6C44-4C86-8FEA-8E168F32487E}" type="slidenum">
              <a:rPr lang="en-US" smtClean="0"/>
              <a:pPr/>
              <a:t>163</a:t>
            </a:fld>
            <a:endParaRPr lang="en-US" smtClean="0"/>
          </a:p>
        </p:txBody>
      </p:sp>
      <p:sp>
        <p:nvSpPr>
          <p:cNvPr id="653314" name="Rectangle 2"/>
          <p:cNvSpPr>
            <a:spLocks noGrp="1" noChangeArrowheads="1"/>
          </p:cNvSpPr>
          <p:nvPr>
            <p:ph type="body"/>
          </p:nvPr>
        </p:nvSpPr>
        <p:spPr>
          <a:xfrm>
            <a:off x="685800" y="1143000"/>
            <a:ext cx="7772400" cy="5126038"/>
          </a:xfrm>
        </p:spPr>
        <p:txBody>
          <a:bodyPr lIns="0" tIns="0" rIns="0" bIns="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executive clock calls</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double </a:t>
            </a:r>
            <a:r>
              <a:rPr lang="en-GB" sz="1800" i="0" smtClean="0">
                <a:solidFill>
                  <a:srgbClr val="0000FF"/>
                </a:solidFill>
              </a:rPr>
              <a:t>clock_time (GMT_STRUCT*)</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This function returns the simulation's current real-time clock value in total seconds from the simulations reference time mark</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void </a:t>
            </a:r>
            <a:r>
              <a:rPr lang="en-GB" sz="1800" i="0" smtClean="0">
                <a:solidFill>
                  <a:srgbClr val="0000FF"/>
                </a:solidFill>
              </a:rPr>
              <a:t>clock_reset (double ref)</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This function resets the simulation clock reference mark by subtracting the passed reference time (total seconds) from the current time returned by a </a:t>
            </a:r>
            <a:r>
              <a:rPr lang="en-GB" sz="1600" smtClean="0">
                <a:solidFill>
                  <a:srgbClr val="0000FF"/>
                </a:solidFill>
              </a:rPr>
              <a:t>clock_time()</a:t>
            </a:r>
            <a:r>
              <a:rPr lang="en-GB" sz="1600" smtClean="0">
                <a:solidFill>
                  <a:schemeClr val="tx1"/>
                </a:solidFill>
              </a:rPr>
              <a:t> call. </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600" smtClean="0">
              <a:solidFill>
                <a:schemeClr val="tx1"/>
              </a:solidFill>
            </a:endParaRP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These function also works with external clocks.</a:t>
            </a:r>
          </a:p>
        </p:txBody>
      </p:sp>
      <p:sp>
        <p:nvSpPr>
          <p:cNvPr id="653315" name="Rectangle 3"/>
          <p:cNvSpPr>
            <a:spLocks noGrp="1" noChangeArrowheads="1"/>
          </p:cNvSpPr>
          <p:nvPr>
            <p:ph type="title" idx="1"/>
          </p:nvPr>
        </p:nvSpPr>
        <p:spPr>
          <a:xfrm>
            <a:off x="935038" y="66675"/>
            <a:ext cx="7462837" cy="552450"/>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Executive Clock Calls</a:t>
            </a:r>
          </a:p>
        </p:txBody>
      </p:sp>
    </p:spTree>
  </p:cSld>
  <p:clrMapOvr>
    <a:masterClrMapping/>
  </p:clrMapOvr>
  <p:transition spd="med"/>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Date Placeholder 3"/>
          <p:cNvSpPr>
            <a:spLocks noGrp="1"/>
          </p:cNvSpPr>
          <p:nvPr>
            <p:ph type="dt" sz="quarter" idx="10"/>
          </p:nvPr>
        </p:nvSpPr>
        <p:spPr>
          <a:noFill/>
        </p:spPr>
        <p:txBody>
          <a:bodyPr/>
          <a:lstStyle/>
          <a:p>
            <a:fld id="{3D03876C-34FF-453F-829E-B044A24F6C03}" type="datetime1">
              <a:rPr lang="en-US"/>
              <a:pPr/>
              <a:t>10/31/2011</a:t>
            </a:fld>
            <a:endParaRPr lang="en-US"/>
          </a:p>
        </p:txBody>
      </p:sp>
      <p:sp>
        <p:nvSpPr>
          <p:cNvPr id="159747" name="Footer Placeholder 4"/>
          <p:cNvSpPr>
            <a:spLocks noGrp="1"/>
          </p:cNvSpPr>
          <p:nvPr>
            <p:ph type="ftr" sz="quarter" idx="11"/>
          </p:nvPr>
        </p:nvSpPr>
        <p:spPr>
          <a:noFill/>
        </p:spPr>
        <p:txBody>
          <a:bodyPr/>
          <a:lstStyle/>
          <a:p>
            <a:r>
              <a:rPr lang="en-US" smtClean="0"/>
              <a:t>Trick Advanced Training</a:t>
            </a:r>
          </a:p>
        </p:txBody>
      </p:sp>
      <p:sp>
        <p:nvSpPr>
          <p:cNvPr id="159748" name="Slide Number Placeholder 5"/>
          <p:cNvSpPr>
            <a:spLocks noGrp="1"/>
          </p:cNvSpPr>
          <p:nvPr>
            <p:ph type="sldNum" sz="quarter" idx="12"/>
          </p:nvPr>
        </p:nvSpPr>
        <p:spPr>
          <a:noFill/>
        </p:spPr>
        <p:txBody>
          <a:bodyPr/>
          <a:lstStyle/>
          <a:p>
            <a:fld id="{11A9EDA3-A5AB-410D-A0C8-E2355A0B681E}" type="slidenum">
              <a:rPr lang="en-US" smtClean="0"/>
              <a:pPr/>
              <a:t>164</a:t>
            </a:fld>
            <a:endParaRPr lang="en-US" smtClean="0"/>
          </a:p>
        </p:txBody>
      </p:sp>
      <p:sp>
        <p:nvSpPr>
          <p:cNvPr id="655362" name="Rectangle 2"/>
          <p:cNvSpPr>
            <a:spLocks noGrp="1" noChangeArrowheads="1"/>
          </p:cNvSpPr>
          <p:nvPr>
            <p:ph type="body"/>
          </p:nvPr>
        </p:nvSpPr>
        <p:spPr>
          <a:xfrm>
            <a:off x="685800" y="1143000"/>
            <a:ext cx="7772400" cy="5087938"/>
          </a:xfrm>
        </p:spPr>
        <p:txBody>
          <a:bodyPr lIns="0" tIns="0" rIns="0" bIns="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Trick supports the use of external clocks</a:t>
            </a:r>
          </a:p>
          <a:p>
            <a:pPr marL="703263" lvl="1" indent="-246063" algn="l" defTabSz="457200" eaLnBrk="1" hangingPunct="1">
              <a:lnSpc>
                <a:spcPct val="91000"/>
              </a:lnSpc>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To configure an external clock:</a:t>
            </a:r>
          </a:p>
          <a:p>
            <a:pPr marL="1143000" lvl="2" indent="-228600" algn="l" defTabSz="457200" eaLnBrk="1" hangingPunct="1">
              <a:lnSpc>
                <a:spcPct val="91000"/>
              </a:lnSpc>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Input file: </a:t>
            </a:r>
            <a:r>
              <a:rPr lang="en-GB" sz="1600" smtClean="0">
                <a:solidFill>
                  <a:srgbClr val="0000FF"/>
                </a:solidFill>
              </a:rPr>
              <a:t>sys.exec.in.rt_clock = EXTERNAL ;</a:t>
            </a:r>
          </a:p>
          <a:p>
            <a:pPr marL="1143000" lvl="2" indent="-228600" algn="l" defTabSz="457200" eaLnBrk="1" hangingPunct="1">
              <a:lnSpc>
                <a:spcPct val="91000"/>
              </a:lnSpc>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In an initialization job, set function pointers to user defined functions for external clock initialization and time acquisition:</a:t>
            </a:r>
          </a:p>
          <a:p>
            <a:pPr marL="1600200" lvl="3" indent="-228600" algn="l" defTabSz="457200" eaLnBrk="1" hangingPunct="1">
              <a:lnSpc>
                <a:spcPct val="91000"/>
              </a:lnSpc>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rgbClr val="0000FF"/>
                </a:solidFill>
              </a:rPr>
              <a:t>sys.exec.in.trick_external_clock_init</a:t>
            </a:r>
          </a:p>
          <a:p>
            <a:pPr marL="2057400" lvl="4" indent="-228600" algn="l" defTabSz="457200" eaLnBrk="1" hangingPunct="1">
              <a:lnSpc>
                <a:spcPct val="91000"/>
              </a:lnSpc>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chemeClr val="tx1"/>
                </a:solidFill>
              </a:rPr>
              <a:t>Make necessary systems calls to initialize external clock device and load the passed argument with total seconds (</a:t>
            </a:r>
            <a:r>
              <a:rPr lang="en-GB" sz="1600" b="0" i="0" smtClean="0">
                <a:solidFill>
                  <a:srgbClr val="0000FF"/>
                </a:solidFill>
              </a:rPr>
              <a:t>gmt-&gt;y_secs</a:t>
            </a:r>
            <a:r>
              <a:rPr lang="en-GB" sz="1600" b="0" i="0" smtClean="0">
                <a:solidFill>
                  <a:schemeClr val="tx1"/>
                </a:solidFill>
              </a:rPr>
              <a:t>), which will be used by the executive for a clock reference point. This function is of type void and the single passed argument is a pointer of type </a:t>
            </a:r>
            <a:r>
              <a:rPr lang="en-GB" sz="1600" b="0" i="0" smtClean="0">
                <a:solidFill>
                  <a:srgbClr val="0000FF"/>
                </a:solidFill>
              </a:rPr>
              <a:t>GMT_STRUCT</a:t>
            </a:r>
            <a:r>
              <a:rPr lang="en-GB" sz="1600" b="0" i="0" smtClean="0">
                <a:solidFill>
                  <a:schemeClr val="tx1"/>
                </a:solidFill>
              </a:rPr>
              <a:t>.</a:t>
            </a:r>
          </a:p>
          <a:p>
            <a:pPr marL="2057400" lvl="4" indent="-228600" algn="l" defTabSz="457200" eaLnBrk="1" hangingPunct="1">
              <a:lnSpc>
                <a:spcPct val="91000"/>
              </a:lnSpc>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rgbClr val="0000FF"/>
                </a:solidFill>
              </a:rPr>
              <a:t>void trick_external_clock_init (GMT_STRUCT * gmt)</a:t>
            </a:r>
          </a:p>
          <a:p>
            <a:pPr marL="1600200" lvl="3" indent="-228600" algn="l" defTabSz="457200" eaLnBrk="1" hangingPunct="1">
              <a:lnSpc>
                <a:spcPct val="91000"/>
              </a:lnSpc>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rgbClr val="0000FF"/>
                </a:solidFill>
              </a:rPr>
              <a:t>sys.exec.in.trick_external_clock_time</a:t>
            </a:r>
          </a:p>
          <a:p>
            <a:pPr marL="2057400" lvl="4" indent="-228600" algn="l" defTabSz="457200" eaLnBrk="1" hangingPunct="1">
              <a:lnSpc>
                <a:spcPct val="91000"/>
              </a:lnSpc>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chemeClr val="tx1"/>
                </a:solidFill>
              </a:rPr>
              <a:t>Make necessary external clock calls to load the passed argument with the current time in total seconds (</a:t>
            </a:r>
            <a:r>
              <a:rPr lang="en-GB" sz="1600" b="0" i="0" smtClean="0">
                <a:solidFill>
                  <a:srgbClr val="0000FF"/>
                </a:solidFill>
              </a:rPr>
              <a:t>gmt-&gt;y_secs</a:t>
            </a:r>
            <a:r>
              <a:rPr lang="en-GB" sz="1600" b="0" i="0" smtClean="0">
                <a:solidFill>
                  <a:schemeClr val="tx1"/>
                </a:solidFill>
              </a:rPr>
              <a:t>), which will be used by the executive for the elapsed clock time calculation (current time minus the reference point established in </a:t>
            </a:r>
            <a:r>
              <a:rPr lang="en-GB" sz="1600" b="0" i="0" smtClean="0">
                <a:solidFill>
                  <a:srgbClr val="0000FF"/>
                </a:solidFill>
              </a:rPr>
              <a:t>trick_external_clock_init()).</a:t>
            </a:r>
            <a:r>
              <a:rPr lang="en-GB" sz="1600" b="0" i="0" smtClean="0">
                <a:solidFill>
                  <a:schemeClr val="tx1"/>
                </a:solidFill>
              </a:rPr>
              <a:t> This function is of type void and the single passed argument is a pointer of type </a:t>
            </a:r>
            <a:r>
              <a:rPr lang="en-GB" sz="1600" b="0" i="0" smtClean="0">
                <a:solidFill>
                  <a:srgbClr val="0000FF"/>
                </a:solidFill>
              </a:rPr>
              <a:t>GMT_STRUCT</a:t>
            </a:r>
            <a:r>
              <a:rPr lang="en-GB" sz="1600" b="0" i="0" smtClean="0">
                <a:solidFill>
                  <a:schemeClr val="tx1"/>
                </a:solidFill>
              </a:rPr>
              <a:t>.</a:t>
            </a:r>
          </a:p>
          <a:p>
            <a:pPr marL="2057400" lvl="4" indent="-228600" algn="l" defTabSz="457200" eaLnBrk="1" hangingPunct="1">
              <a:lnSpc>
                <a:spcPct val="91000"/>
              </a:lnSpc>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rgbClr val="0000FF"/>
                </a:solidFill>
              </a:rPr>
              <a:t>void trick_external_clock_time (GMT_STRUCT * gmt)</a:t>
            </a:r>
          </a:p>
        </p:txBody>
      </p:sp>
      <p:sp>
        <p:nvSpPr>
          <p:cNvPr id="655363" name="Rectangle 3"/>
          <p:cNvSpPr>
            <a:spLocks noGrp="1" noChangeArrowheads="1"/>
          </p:cNvSpPr>
          <p:nvPr>
            <p:ph type="title" idx="1"/>
          </p:nvPr>
        </p:nvSpPr>
        <p:spPr>
          <a:xfrm>
            <a:off x="914400" y="153988"/>
            <a:ext cx="696595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External Clocks/Timers</a:t>
            </a:r>
          </a:p>
        </p:txBody>
      </p:sp>
    </p:spTree>
  </p:cSld>
  <p:clrMapOvr>
    <a:masterClrMapping/>
  </p:clrMapOvr>
  <p:transition spd="med"/>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Date Placeholder 3"/>
          <p:cNvSpPr>
            <a:spLocks noGrp="1"/>
          </p:cNvSpPr>
          <p:nvPr>
            <p:ph type="dt" sz="quarter" idx="10"/>
          </p:nvPr>
        </p:nvSpPr>
        <p:spPr>
          <a:noFill/>
        </p:spPr>
        <p:txBody>
          <a:bodyPr/>
          <a:lstStyle/>
          <a:p>
            <a:fld id="{6E468B5E-DC42-4797-A6CB-475ACE23255D}" type="datetime1">
              <a:rPr lang="en-US"/>
              <a:pPr/>
              <a:t>10/31/2011</a:t>
            </a:fld>
            <a:endParaRPr lang="en-US"/>
          </a:p>
        </p:txBody>
      </p:sp>
      <p:sp>
        <p:nvSpPr>
          <p:cNvPr id="160771" name="Footer Placeholder 4"/>
          <p:cNvSpPr>
            <a:spLocks noGrp="1"/>
          </p:cNvSpPr>
          <p:nvPr>
            <p:ph type="ftr" sz="quarter" idx="11"/>
          </p:nvPr>
        </p:nvSpPr>
        <p:spPr>
          <a:noFill/>
        </p:spPr>
        <p:txBody>
          <a:bodyPr/>
          <a:lstStyle/>
          <a:p>
            <a:r>
              <a:rPr lang="en-US" smtClean="0"/>
              <a:t>Trick Advanced Training</a:t>
            </a:r>
          </a:p>
        </p:txBody>
      </p:sp>
      <p:sp>
        <p:nvSpPr>
          <p:cNvPr id="160772" name="Slide Number Placeholder 5"/>
          <p:cNvSpPr>
            <a:spLocks noGrp="1"/>
          </p:cNvSpPr>
          <p:nvPr>
            <p:ph type="sldNum" sz="quarter" idx="12"/>
          </p:nvPr>
        </p:nvSpPr>
        <p:spPr>
          <a:noFill/>
        </p:spPr>
        <p:txBody>
          <a:bodyPr/>
          <a:lstStyle/>
          <a:p>
            <a:fld id="{8284D064-5BF6-4450-B29D-ADFBB702A1D0}" type="slidenum">
              <a:rPr lang="en-US" smtClean="0"/>
              <a:pPr/>
              <a:t>165</a:t>
            </a:fld>
            <a:endParaRPr lang="en-US" smtClean="0"/>
          </a:p>
        </p:txBody>
      </p:sp>
      <p:sp>
        <p:nvSpPr>
          <p:cNvPr id="657410" name="Rectangle 2"/>
          <p:cNvSpPr>
            <a:spLocks noGrp="1" noChangeArrowheads="1"/>
          </p:cNvSpPr>
          <p:nvPr>
            <p:ph type="body"/>
          </p:nvPr>
        </p:nvSpPr>
        <p:spPr>
          <a:xfrm>
            <a:off x="685800" y="1143000"/>
            <a:ext cx="7772400" cy="5087938"/>
          </a:xfrm>
        </p:spPr>
        <p:txBody>
          <a:bodyPr lIns="0" tIns="0" rIns="0" bIns="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Trick also supports the use of external timers</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i="0" smtClean="0">
                <a:solidFill>
                  <a:schemeClr val="tx1"/>
                </a:solidFill>
              </a:rPr>
              <a:t>To configure an external timer:</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Input file: </a:t>
            </a:r>
            <a:r>
              <a:rPr lang="en-GB" sz="1600" smtClean="0">
                <a:solidFill>
                  <a:srgbClr val="0000FF"/>
                </a:solidFill>
              </a:rPr>
              <a:t>sys.exec.in.rt_exttimer = On ;</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In an initialization job, set function pointers to user defined functions for external timer start, reset, stop &amp; pause:</a:t>
            </a:r>
          </a:p>
          <a:p>
            <a:pPr marL="1600200" lvl="3"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400" b="0" i="0" smtClean="0">
                <a:solidFill>
                  <a:srgbClr val="0000FF"/>
                </a:solidFill>
              </a:rPr>
              <a:t>sys.exec.in.trick_external_timer_start</a:t>
            </a:r>
          </a:p>
          <a:p>
            <a:pPr marL="2057400" lvl="4"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400" b="0" i="0" smtClean="0">
                <a:solidFill>
                  <a:schemeClr val="tx1"/>
                </a:solidFill>
              </a:rPr>
              <a:t>This function should make necessary systems calls to start the user defined external interval timer. The Trick executive will call this user provided function one time in initialization at the beginning of the real-time frame. The interval frame time must be defined in the Trick </a:t>
            </a:r>
            <a:r>
              <a:rPr lang="en-GB" sz="1400" b="0" i="0" smtClean="0">
                <a:solidFill>
                  <a:srgbClr val="0000FF"/>
                </a:solidFill>
              </a:rPr>
              <a:t>sys.exec.in.rt_itimer_frame</a:t>
            </a:r>
            <a:r>
              <a:rPr lang="en-GB" sz="1400" b="0" i="0" smtClean="0">
                <a:solidFill>
                  <a:schemeClr val="tx1"/>
                </a:solidFill>
              </a:rPr>
              <a:t> variable. Trick itimers can not be used in conjunction with external timers. The trick_external_timer can be set up as a one-time timer with the next interval being reset at the end of each frame with the external function </a:t>
            </a:r>
            <a:r>
              <a:rPr lang="en-GB" sz="1400" b="0" i="0" smtClean="0">
                <a:solidFill>
                  <a:srgbClr val="0000FF"/>
                </a:solidFill>
              </a:rPr>
              <a:t>trick_external_timer_reset(),</a:t>
            </a:r>
            <a:r>
              <a:rPr lang="en-GB" sz="1400" b="0" i="0" smtClean="0">
                <a:solidFill>
                  <a:schemeClr val="tx1"/>
                </a:solidFill>
              </a:rPr>
              <a:t> or it could be set up with reoccurring intervals without using the reset function. The function </a:t>
            </a:r>
            <a:r>
              <a:rPr lang="en-GB" sz="1400" b="0" i="0" smtClean="0">
                <a:solidFill>
                  <a:srgbClr val="0000FF"/>
                </a:solidFill>
              </a:rPr>
              <a:t>trick_external_timer_pause()</a:t>
            </a:r>
            <a:r>
              <a:rPr lang="en-GB" sz="1400" b="0" i="0" smtClean="0">
                <a:solidFill>
                  <a:schemeClr val="tx1"/>
                </a:solidFill>
              </a:rPr>
              <a:t> will be defined by the user to wait for the timer. This function is of type void and the single passed argument is a pointer of type void. This same voided pointer argument is passed to all of the external timer routines.</a:t>
            </a:r>
          </a:p>
          <a:p>
            <a:pPr marL="2057400" lvl="4"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400" b="0" i="0" smtClean="0">
                <a:solidFill>
                  <a:srgbClr val="0000FF"/>
                </a:solidFill>
              </a:rPr>
              <a:t>void trick_external_timer_start (void *)</a:t>
            </a:r>
          </a:p>
        </p:txBody>
      </p:sp>
      <p:sp>
        <p:nvSpPr>
          <p:cNvPr id="657411" name="Rectangle 3"/>
          <p:cNvSpPr>
            <a:spLocks noGrp="1" noChangeArrowheads="1"/>
          </p:cNvSpPr>
          <p:nvPr>
            <p:ph type="title" idx="1"/>
          </p:nvPr>
        </p:nvSpPr>
        <p:spPr>
          <a:xfrm>
            <a:off x="914400" y="153988"/>
            <a:ext cx="737870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External Clocks/Timers</a:t>
            </a:r>
          </a:p>
        </p:txBody>
      </p:sp>
    </p:spTree>
  </p:cSld>
  <p:clrMapOvr>
    <a:masterClrMapping/>
  </p:clrMapOvr>
  <p:transition spd="med"/>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Date Placeholder 3"/>
          <p:cNvSpPr>
            <a:spLocks noGrp="1"/>
          </p:cNvSpPr>
          <p:nvPr>
            <p:ph type="dt" sz="quarter" idx="10"/>
          </p:nvPr>
        </p:nvSpPr>
        <p:spPr>
          <a:noFill/>
        </p:spPr>
        <p:txBody>
          <a:bodyPr/>
          <a:lstStyle/>
          <a:p>
            <a:fld id="{197FD0D3-C475-41BF-B34E-909E367CE213}" type="datetime1">
              <a:rPr lang="en-US"/>
              <a:pPr/>
              <a:t>10/31/2011</a:t>
            </a:fld>
            <a:endParaRPr lang="en-US"/>
          </a:p>
        </p:txBody>
      </p:sp>
      <p:sp>
        <p:nvSpPr>
          <p:cNvPr id="161795" name="Footer Placeholder 4"/>
          <p:cNvSpPr>
            <a:spLocks noGrp="1"/>
          </p:cNvSpPr>
          <p:nvPr>
            <p:ph type="ftr" sz="quarter" idx="11"/>
          </p:nvPr>
        </p:nvSpPr>
        <p:spPr>
          <a:noFill/>
        </p:spPr>
        <p:txBody>
          <a:bodyPr/>
          <a:lstStyle/>
          <a:p>
            <a:r>
              <a:rPr lang="en-US" smtClean="0"/>
              <a:t>Trick Advanced Training</a:t>
            </a:r>
          </a:p>
        </p:txBody>
      </p:sp>
      <p:sp>
        <p:nvSpPr>
          <p:cNvPr id="161796" name="Slide Number Placeholder 5"/>
          <p:cNvSpPr>
            <a:spLocks noGrp="1"/>
          </p:cNvSpPr>
          <p:nvPr>
            <p:ph type="sldNum" sz="quarter" idx="12"/>
          </p:nvPr>
        </p:nvSpPr>
        <p:spPr>
          <a:noFill/>
        </p:spPr>
        <p:txBody>
          <a:bodyPr/>
          <a:lstStyle/>
          <a:p>
            <a:fld id="{FA468233-BE95-4B97-98D9-64B9E26D712F}" type="slidenum">
              <a:rPr lang="en-US" smtClean="0"/>
              <a:pPr/>
              <a:t>166</a:t>
            </a:fld>
            <a:endParaRPr lang="en-US" smtClean="0"/>
          </a:p>
        </p:txBody>
      </p:sp>
      <p:sp>
        <p:nvSpPr>
          <p:cNvPr id="161797" name="Rectangle 2"/>
          <p:cNvSpPr>
            <a:spLocks noGrp="1" noChangeArrowheads="1"/>
          </p:cNvSpPr>
          <p:nvPr>
            <p:ph type="body"/>
          </p:nvPr>
        </p:nvSpPr>
        <p:spPr>
          <a:xfrm>
            <a:off x="685800" y="1143000"/>
            <a:ext cx="7772400" cy="5087938"/>
          </a:xfrm>
        </p:spPr>
        <p:txBody>
          <a:bodyPr lIns="0" tIns="0" rIns="0" bIns="0" anchor="t"/>
          <a:lstStyle/>
          <a:p>
            <a:pPr marL="1600200" lvl="3" indent="-228600" algn="l" defTabSz="457200" eaLnBrk="1" hangingPunct="1">
              <a:spcBef>
                <a:spcPct val="20000"/>
              </a:spcBef>
              <a:buFontTx/>
              <a:buChar char="–"/>
              <a:tabLst>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GB" sz="1600" b="0" i="0" smtClean="0">
                <a:solidFill>
                  <a:srgbClr val="0000FF"/>
                </a:solidFill>
              </a:rPr>
              <a:t>sys.exec.in.trick_external_timer_reset</a:t>
            </a:r>
          </a:p>
          <a:p>
            <a:pPr marL="2057400" lvl="4" indent="-228600" algn="l" defTabSz="457200" eaLnBrk="1" hangingPunct="1">
              <a:spcBef>
                <a:spcPct val="20000"/>
              </a:spcBef>
              <a:buFontTx/>
              <a:buChar char="»"/>
              <a:tabLst>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GB" sz="1400" b="0" i="0" smtClean="0">
                <a:solidFill>
                  <a:schemeClr val="tx1"/>
                </a:solidFill>
              </a:rPr>
              <a:t>This function should make necessary systems calls to reset the user defined external interval timer (started by </a:t>
            </a:r>
            <a:r>
              <a:rPr lang="en-GB" sz="1400" b="0" i="0" smtClean="0">
                <a:solidFill>
                  <a:srgbClr val="0000FF"/>
                </a:solidFill>
              </a:rPr>
              <a:t>trick_external_timer_start()).</a:t>
            </a:r>
            <a:r>
              <a:rPr lang="en-GB" sz="1400" b="0" i="0" smtClean="0">
                <a:solidFill>
                  <a:schemeClr val="tx1"/>
                </a:solidFill>
              </a:rPr>
              <a:t> The Trick executive will call this user provided function to set the next timing interval after real-time has caught up in the under run condition. If the sim is in an overrun condition, this function will not be called called, but the external_timer_stop function will be called. The interval frame time must be defined in the Trick </a:t>
            </a:r>
            <a:r>
              <a:rPr lang="en-GB" sz="1400" b="0" i="0" smtClean="0">
                <a:solidFill>
                  <a:srgbClr val="0000FF"/>
                </a:solidFill>
              </a:rPr>
              <a:t>sys.exec.in.rt_itimer_frame</a:t>
            </a:r>
            <a:r>
              <a:rPr lang="en-GB" sz="1400" b="0" i="0" smtClean="0">
                <a:solidFill>
                  <a:schemeClr val="tx1"/>
                </a:solidFill>
              </a:rPr>
              <a:t> variable. Trick itimers can not be used in conjunction with external timers. The function </a:t>
            </a:r>
            <a:r>
              <a:rPr lang="en-GB" sz="1400" b="0" i="0" smtClean="0">
                <a:solidFill>
                  <a:srgbClr val="0000FF"/>
                </a:solidFill>
              </a:rPr>
              <a:t>trick_external_timer_pause()</a:t>
            </a:r>
            <a:r>
              <a:rPr lang="en-GB" sz="1400" b="0" i="0" smtClean="0">
                <a:solidFill>
                  <a:schemeClr val="tx1"/>
                </a:solidFill>
              </a:rPr>
              <a:t> will be defined by the user to wait for the timer. This function is of type void and the single passed argument is a pointer of type void. This same voided pointer argument is passed to all of the external timer routines.</a:t>
            </a:r>
          </a:p>
          <a:p>
            <a:pPr marL="2057400" lvl="4" indent="-228600" algn="l" defTabSz="457200" eaLnBrk="1" hangingPunct="1">
              <a:spcBef>
                <a:spcPct val="20000"/>
              </a:spcBef>
              <a:buFontTx/>
              <a:buChar char="»"/>
              <a:tabLst>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GB" sz="1400" b="0" i="0" smtClean="0">
                <a:solidFill>
                  <a:srgbClr val="0000FF"/>
                </a:solidFill>
              </a:rPr>
              <a:t>void trick_external_timer_reset (void *)</a:t>
            </a:r>
          </a:p>
          <a:p>
            <a:pPr marL="1600200" lvl="3" indent="-228600" algn="l" defTabSz="457200" eaLnBrk="1" hangingPunct="1">
              <a:spcBef>
                <a:spcPct val="20000"/>
              </a:spcBef>
              <a:buFontTx/>
              <a:buChar char="–"/>
              <a:tabLst>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GB" sz="1600" b="0" i="0" smtClean="0">
                <a:solidFill>
                  <a:srgbClr val="0000FF"/>
                </a:solidFill>
              </a:rPr>
              <a:t>sys.exec.in.trick_external_timer_stop</a:t>
            </a:r>
          </a:p>
          <a:p>
            <a:pPr marL="2057400" lvl="4" indent="-228600" algn="l" defTabSz="457200" eaLnBrk="1" hangingPunct="1">
              <a:spcBef>
                <a:spcPct val="20000"/>
              </a:spcBef>
              <a:buFontTx/>
              <a:buChar char="»"/>
              <a:tabLst>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GB" sz="1400" b="0" i="0" smtClean="0">
                <a:solidFill>
                  <a:schemeClr val="tx1"/>
                </a:solidFill>
              </a:rPr>
              <a:t>This function should make necessary systems calls to allow the external timers to recover from an overrun condition. The Trick executive will call this user provided function at the end of the simulation real-time frame when an overrun occurs. This function is of type void and the single passed argument is a pointer of type void. This same voided pointer argument is passed to all of the external timer routines.</a:t>
            </a:r>
          </a:p>
          <a:p>
            <a:pPr marL="2057400" lvl="4" indent="-228600" algn="l" defTabSz="457200" eaLnBrk="1" hangingPunct="1">
              <a:spcBef>
                <a:spcPct val="20000"/>
              </a:spcBef>
              <a:buFontTx/>
              <a:buChar char="»"/>
              <a:tabLst>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GB" sz="1400" b="0" i="0" smtClean="0">
                <a:solidFill>
                  <a:srgbClr val="0000FF"/>
                </a:solidFill>
              </a:rPr>
              <a:t>void trick_external_timer_stop (void *)</a:t>
            </a:r>
          </a:p>
        </p:txBody>
      </p:sp>
      <p:sp>
        <p:nvSpPr>
          <p:cNvPr id="659459" name="Rectangle 3"/>
          <p:cNvSpPr>
            <a:spLocks noGrp="1" noChangeArrowheads="1"/>
          </p:cNvSpPr>
          <p:nvPr>
            <p:ph type="title" idx="1"/>
          </p:nvPr>
        </p:nvSpPr>
        <p:spPr>
          <a:xfrm>
            <a:off x="914400" y="153988"/>
            <a:ext cx="737870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External Clocks/Timers</a:t>
            </a:r>
          </a:p>
        </p:txBody>
      </p:sp>
    </p:spTree>
  </p:cSld>
  <p:clrMapOvr>
    <a:masterClrMapping/>
  </p:clrMapOvr>
  <p:transition spd="med"/>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Date Placeholder 3"/>
          <p:cNvSpPr>
            <a:spLocks noGrp="1"/>
          </p:cNvSpPr>
          <p:nvPr>
            <p:ph type="dt" sz="quarter" idx="10"/>
          </p:nvPr>
        </p:nvSpPr>
        <p:spPr>
          <a:noFill/>
        </p:spPr>
        <p:txBody>
          <a:bodyPr/>
          <a:lstStyle/>
          <a:p>
            <a:fld id="{D585C070-1D41-4647-989C-DBFBD26617DE}" type="datetime1">
              <a:rPr lang="en-US"/>
              <a:pPr/>
              <a:t>10/31/2011</a:t>
            </a:fld>
            <a:endParaRPr lang="en-US"/>
          </a:p>
        </p:txBody>
      </p:sp>
      <p:sp>
        <p:nvSpPr>
          <p:cNvPr id="162819" name="Footer Placeholder 4"/>
          <p:cNvSpPr>
            <a:spLocks noGrp="1"/>
          </p:cNvSpPr>
          <p:nvPr>
            <p:ph type="ftr" sz="quarter" idx="11"/>
          </p:nvPr>
        </p:nvSpPr>
        <p:spPr>
          <a:noFill/>
        </p:spPr>
        <p:txBody>
          <a:bodyPr/>
          <a:lstStyle/>
          <a:p>
            <a:r>
              <a:rPr lang="en-US" smtClean="0"/>
              <a:t>Trick Advanced Training</a:t>
            </a:r>
          </a:p>
        </p:txBody>
      </p:sp>
      <p:sp>
        <p:nvSpPr>
          <p:cNvPr id="162820" name="Slide Number Placeholder 5"/>
          <p:cNvSpPr>
            <a:spLocks noGrp="1"/>
          </p:cNvSpPr>
          <p:nvPr>
            <p:ph type="sldNum" sz="quarter" idx="12"/>
          </p:nvPr>
        </p:nvSpPr>
        <p:spPr>
          <a:noFill/>
        </p:spPr>
        <p:txBody>
          <a:bodyPr/>
          <a:lstStyle/>
          <a:p>
            <a:fld id="{0843D98A-35AB-4A2C-8DC0-91213012B051}" type="slidenum">
              <a:rPr lang="en-US" smtClean="0"/>
              <a:pPr/>
              <a:t>167</a:t>
            </a:fld>
            <a:endParaRPr lang="en-US" smtClean="0"/>
          </a:p>
        </p:txBody>
      </p:sp>
      <p:sp>
        <p:nvSpPr>
          <p:cNvPr id="162821" name="Rectangle 2"/>
          <p:cNvSpPr>
            <a:spLocks noGrp="1" noChangeArrowheads="1"/>
          </p:cNvSpPr>
          <p:nvPr>
            <p:ph type="body"/>
          </p:nvPr>
        </p:nvSpPr>
        <p:spPr>
          <a:xfrm>
            <a:off x="685800" y="1143000"/>
            <a:ext cx="7772400" cy="5087938"/>
          </a:xfrm>
        </p:spPr>
        <p:txBody>
          <a:bodyPr lIns="0" tIns="0" rIns="0" bIns="0" anchor="t"/>
          <a:lstStyle/>
          <a:p>
            <a:pPr marL="1600200" lvl="3" indent="-228600" algn="l" defTabSz="457200" eaLnBrk="1" hangingPunct="1">
              <a:spcBef>
                <a:spcPct val="20000"/>
              </a:spcBef>
              <a:buFontTx/>
              <a:buChar char="–"/>
              <a:tabLst>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GB" sz="1600" b="0" i="0" smtClean="0">
                <a:solidFill>
                  <a:srgbClr val="0000FF"/>
                </a:solidFill>
              </a:rPr>
              <a:t>sys.exec.in.trick_external_timer_pause</a:t>
            </a:r>
          </a:p>
          <a:p>
            <a:pPr marL="2057400" lvl="4" indent="-228600" algn="l" defTabSz="457200" eaLnBrk="1" hangingPunct="1">
              <a:spcBef>
                <a:spcPct val="20000"/>
              </a:spcBef>
              <a:buFontTx/>
              <a:buChar char="»"/>
              <a:tabLst>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GB" sz="1600" b="0" i="0" smtClean="0">
                <a:solidFill>
                  <a:schemeClr val="tx1"/>
                </a:solidFill>
              </a:rPr>
              <a:t>This function should make the necessary systems calls to wait for the user defined external interval timer (defined by </a:t>
            </a:r>
            <a:r>
              <a:rPr lang="en-GB" sz="1600" b="0" i="0" smtClean="0">
                <a:solidFill>
                  <a:srgbClr val="0000FF"/>
                </a:solidFill>
              </a:rPr>
              <a:t>trick_external_timer_start()</a:t>
            </a:r>
            <a:r>
              <a:rPr lang="en-GB" sz="1600" b="0" i="0" smtClean="0">
                <a:solidFill>
                  <a:schemeClr val="tx1"/>
                </a:solidFill>
              </a:rPr>
              <a:t> and/or </a:t>
            </a:r>
            <a:r>
              <a:rPr lang="en-GB" sz="1600" b="0" i="0" smtClean="0">
                <a:solidFill>
                  <a:srgbClr val="0000FF"/>
                </a:solidFill>
              </a:rPr>
              <a:t>trick_external_timer_reset()).</a:t>
            </a:r>
            <a:r>
              <a:rPr lang="en-GB" sz="1600" b="0" i="0" smtClean="0">
                <a:solidFill>
                  <a:schemeClr val="tx1"/>
                </a:solidFill>
              </a:rPr>
              <a:t> The Trick executive will call </a:t>
            </a:r>
            <a:r>
              <a:rPr lang="en-GB" sz="1600" b="0" i="0" smtClean="0">
                <a:solidFill>
                  <a:srgbClr val="0000FF"/>
                </a:solidFill>
              </a:rPr>
              <a:t>trick_external_timer_pause()</a:t>
            </a:r>
            <a:r>
              <a:rPr lang="en-GB" sz="1600" b="0" i="0" smtClean="0">
                <a:solidFill>
                  <a:schemeClr val="tx1"/>
                </a:solidFill>
              </a:rPr>
              <a:t> at the end of each simulation itimer frame (defined by </a:t>
            </a:r>
            <a:r>
              <a:rPr lang="en-GB" sz="1600" b="0" i="0" smtClean="0">
                <a:solidFill>
                  <a:srgbClr val="0000FF"/>
                </a:solidFill>
              </a:rPr>
              <a:t>sys.exec.in.rt_itimer_frame</a:t>
            </a:r>
            <a:r>
              <a:rPr lang="en-GB" sz="1600" b="0" i="0" smtClean="0">
                <a:solidFill>
                  <a:schemeClr val="tx1"/>
                </a:solidFill>
              </a:rPr>
              <a:t>) to wait for the real-time clock to catch up. When Trick is set up to use itimers, it simply uses the UNIX </a:t>
            </a:r>
            <a:r>
              <a:rPr lang="en-GB" sz="1600" b="0" i="0" smtClean="0">
                <a:solidFill>
                  <a:srgbClr val="0000FF"/>
                </a:solidFill>
              </a:rPr>
              <a:t>pause()</a:t>
            </a:r>
            <a:r>
              <a:rPr lang="en-GB" sz="1600" b="0" i="0" smtClean="0">
                <a:solidFill>
                  <a:schemeClr val="tx1"/>
                </a:solidFill>
              </a:rPr>
              <a:t> to wait for the </a:t>
            </a:r>
            <a:r>
              <a:rPr lang="en-GB" sz="1600" b="0" i="0" smtClean="0">
                <a:solidFill>
                  <a:srgbClr val="0000FF"/>
                </a:solidFill>
              </a:rPr>
              <a:t>SIGALRM</a:t>
            </a:r>
            <a:r>
              <a:rPr lang="en-GB" sz="1600" b="0" i="0" smtClean="0">
                <a:solidFill>
                  <a:schemeClr val="tx1"/>
                </a:solidFill>
              </a:rPr>
              <a:t>. If external timers are used, </a:t>
            </a:r>
            <a:r>
              <a:rPr lang="en-GB" sz="1600" b="0" i="0" smtClean="0">
                <a:solidFill>
                  <a:srgbClr val="0000FF"/>
                </a:solidFill>
              </a:rPr>
              <a:t>trick_external_timer_pause()</a:t>
            </a:r>
            <a:r>
              <a:rPr lang="en-GB" sz="1600" b="0" i="0" smtClean="0">
                <a:solidFill>
                  <a:schemeClr val="tx1"/>
                </a:solidFill>
              </a:rPr>
              <a:t> is called in place of pause, which is used for Trick itimers. This wait can be implemented by what ever means are available to detect the timer from the timer device drivers. Again, external timers can not be used in conjunction with Trick itimers. This function is of type void and the single passed argument is a pointer of type void. This same voided pointer argument is passed to all of the external timer routines.</a:t>
            </a:r>
          </a:p>
          <a:p>
            <a:pPr marL="2057400" lvl="4" indent="-228600" algn="l" defTabSz="457200" eaLnBrk="1" hangingPunct="1">
              <a:spcBef>
                <a:spcPct val="20000"/>
              </a:spcBef>
              <a:buFontTx/>
              <a:buChar char="»"/>
              <a:tabLst>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GB" sz="1600" b="0" i="0" smtClean="0">
                <a:solidFill>
                  <a:srgbClr val="0000FF"/>
                </a:solidFill>
              </a:rPr>
              <a:t>void trick_external_timer_pause (void *)</a:t>
            </a:r>
          </a:p>
        </p:txBody>
      </p:sp>
      <p:sp>
        <p:nvSpPr>
          <p:cNvPr id="661507" name="Rectangle 3"/>
          <p:cNvSpPr>
            <a:spLocks noGrp="1" noChangeArrowheads="1"/>
          </p:cNvSpPr>
          <p:nvPr>
            <p:ph type="title" idx="1"/>
          </p:nvPr>
        </p:nvSpPr>
        <p:spPr>
          <a:xfrm>
            <a:off x="914400" y="153988"/>
            <a:ext cx="737870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External Clocks/Timers</a:t>
            </a:r>
          </a:p>
        </p:txBody>
      </p:sp>
    </p:spTree>
  </p:cSld>
  <p:clrMapOvr>
    <a:masterClrMapping/>
  </p:clrMapOvr>
  <p:transition spd="med"/>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Date Placeholder 3"/>
          <p:cNvSpPr>
            <a:spLocks noGrp="1"/>
          </p:cNvSpPr>
          <p:nvPr>
            <p:ph type="dt" sz="quarter" idx="10"/>
          </p:nvPr>
        </p:nvSpPr>
        <p:spPr>
          <a:noFill/>
        </p:spPr>
        <p:txBody>
          <a:bodyPr/>
          <a:lstStyle/>
          <a:p>
            <a:fld id="{66BE5D0F-F41E-44C8-B378-591E67207EB8}" type="datetime1">
              <a:rPr lang="en-US"/>
              <a:pPr/>
              <a:t>10/31/2011</a:t>
            </a:fld>
            <a:endParaRPr lang="en-US"/>
          </a:p>
        </p:txBody>
      </p:sp>
      <p:sp>
        <p:nvSpPr>
          <p:cNvPr id="163843" name="Footer Placeholder 4"/>
          <p:cNvSpPr>
            <a:spLocks noGrp="1"/>
          </p:cNvSpPr>
          <p:nvPr>
            <p:ph type="ftr" sz="quarter" idx="11"/>
          </p:nvPr>
        </p:nvSpPr>
        <p:spPr>
          <a:noFill/>
        </p:spPr>
        <p:txBody>
          <a:bodyPr/>
          <a:lstStyle/>
          <a:p>
            <a:r>
              <a:rPr lang="en-US" smtClean="0"/>
              <a:t>Trick Advanced Training</a:t>
            </a:r>
          </a:p>
        </p:txBody>
      </p:sp>
      <p:sp>
        <p:nvSpPr>
          <p:cNvPr id="163844" name="Slide Number Placeholder 5"/>
          <p:cNvSpPr>
            <a:spLocks noGrp="1"/>
          </p:cNvSpPr>
          <p:nvPr>
            <p:ph type="sldNum" sz="quarter" idx="12"/>
          </p:nvPr>
        </p:nvSpPr>
        <p:spPr>
          <a:noFill/>
        </p:spPr>
        <p:txBody>
          <a:bodyPr/>
          <a:lstStyle/>
          <a:p>
            <a:fld id="{B4DDAE50-26B5-4519-8FB5-D7B309CB9CD8}" type="slidenum">
              <a:rPr lang="en-US" smtClean="0"/>
              <a:pPr/>
              <a:t>168</a:t>
            </a:fld>
            <a:endParaRPr lang="en-US" smtClean="0"/>
          </a:p>
        </p:txBody>
      </p:sp>
      <p:sp>
        <p:nvSpPr>
          <p:cNvPr id="663554" name="Rectangle 2"/>
          <p:cNvSpPr>
            <a:spLocks noGrp="1" noChangeArrowheads="1"/>
          </p:cNvSpPr>
          <p:nvPr>
            <p:ph type="body"/>
          </p:nvPr>
        </p:nvSpPr>
        <p:spPr>
          <a:xfrm>
            <a:off x="685800" y="1143000"/>
            <a:ext cx="7772400" cy="5087938"/>
          </a:xfrm>
        </p:spPr>
        <p:txBody>
          <a:bodyPr lIns="0" tIns="0" rIns="0" bIns="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Example of initialization job setting up external clock/timer functions in </a:t>
            </a:r>
            <a:r>
              <a:rPr lang="en-GB" sz="2000" i="0" smtClean="0">
                <a:solidFill>
                  <a:srgbClr val="0000FF"/>
                </a:solidFill>
              </a:rPr>
              <a:t>SIM_master_timer/RUN_master</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Let's look at the src file </a:t>
            </a:r>
            <a:r>
              <a:rPr lang="en-GB" sz="1800" i="0" smtClean="0">
                <a:solidFill>
                  <a:srgbClr val="0000FF"/>
                </a:solidFill>
              </a:rPr>
              <a:t>init_ext_clock_timers.c</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View file with editor in trick_ui or terminal</a:t>
            </a:r>
          </a:p>
          <a:p>
            <a:pPr marL="703263" lvl="1" indent="-246063" algn="l" defTabSz="457200" eaLnBrk="1" hangingPunct="1">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chemeClr val="tx1"/>
              </a:solidFill>
            </a:endParaRP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Also, view </a:t>
            </a:r>
            <a:r>
              <a:rPr lang="en-GB" sz="1800" i="0" smtClean="0">
                <a:solidFill>
                  <a:srgbClr val="0000FF"/>
                </a:solidFill>
              </a:rPr>
              <a:t>S_define</a:t>
            </a:r>
            <a:r>
              <a:rPr lang="en-GB" sz="1800" i="0" smtClean="0">
                <a:solidFill>
                  <a:schemeClr val="tx1"/>
                </a:solidFill>
              </a:rPr>
              <a:t> with trick_ui or terminal</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See addition of </a:t>
            </a:r>
            <a:r>
              <a:rPr lang="en-GB" sz="1600" smtClean="0">
                <a:solidFill>
                  <a:srgbClr val="0000FF"/>
                </a:solidFill>
              </a:rPr>
              <a:t>init_ext_clock_timers()</a:t>
            </a:r>
            <a:r>
              <a:rPr lang="en-GB" sz="1600" smtClean="0">
                <a:solidFill>
                  <a:schemeClr val="tx1"/>
                </a:solidFill>
              </a:rPr>
              <a:t> initialization job call</a:t>
            </a:r>
          </a:p>
          <a:p>
            <a:pPr marL="703263" lvl="1" indent="-246063" algn="l" defTabSz="457200" eaLnBrk="1" hangingPunct="1">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b="0" smtClean="0">
              <a:solidFill>
                <a:schemeClr val="tx1"/>
              </a:solidFill>
            </a:endParaRPr>
          </a:p>
          <a:p>
            <a:pPr marL="703263" lvl="1" indent="-246063" algn="l" defTabSz="457200" eaLnBrk="1" hangingPunct="1">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chemeClr val="tx1"/>
              </a:solidFill>
            </a:endParaRP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CP </a:t>
            </a:r>
            <a:r>
              <a:rPr lang="en-GB" sz="1800" i="0" smtClean="0">
                <a:solidFill>
                  <a:srgbClr val="0000FF"/>
                </a:solidFill>
              </a:rPr>
              <a:t>SIM_master_timer</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Correct any errors</a:t>
            </a:r>
          </a:p>
          <a:p>
            <a:pPr marL="703263" lvl="1" indent="-246063" algn="l" defTabSz="457200" eaLnBrk="1" hangingPunct="1">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b="0" smtClean="0">
              <a:solidFill>
                <a:schemeClr val="tx1"/>
              </a:solidFill>
            </a:endParaRPr>
          </a:p>
        </p:txBody>
      </p:sp>
      <p:sp>
        <p:nvSpPr>
          <p:cNvPr id="663555" name="Rectangle 3"/>
          <p:cNvSpPr>
            <a:spLocks noGrp="1" noChangeArrowheads="1"/>
          </p:cNvSpPr>
          <p:nvPr>
            <p:ph type="title" idx="1"/>
          </p:nvPr>
        </p:nvSpPr>
        <p:spPr>
          <a:xfrm>
            <a:off x="914400" y="153988"/>
            <a:ext cx="737870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External Clocks/Timers</a:t>
            </a:r>
          </a:p>
        </p:txBody>
      </p:sp>
      <p:sp>
        <p:nvSpPr>
          <p:cNvPr id="163847" name="Text Box 4"/>
          <p:cNvSpPr txBox="1">
            <a:spLocks noChangeArrowheads="1"/>
          </p:cNvSpPr>
          <p:nvPr/>
        </p:nvSpPr>
        <p:spPr bwMode="auto">
          <a:xfrm>
            <a:off x="1143000" y="3429000"/>
            <a:ext cx="7046913" cy="441325"/>
          </a:xfrm>
          <a:prstGeom prst="rect">
            <a:avLst/>
          </a:prstGeom>
          <a:solidFill>
            <a:schemeClr val="accent1"/>
          </a:solidFill>
          <a:ln w="9525">
            <a:solidFill>
              <a:schemeClr val="tx1"/>
            </a:solidFill>
            <a:miter lim="800000"/>
            <a:headEnd/>
            <a:tailEnd/>
          </a:ln>
        </p:spPr>
        <p:txBody>
          <a:bodyPr tIns="91440" bIns="91440">
            <a:spAutoFit/>
          </a:bodyPr>
          <a:lstStyle/>
          <a:p>
            <a:pPr>
              <a:lnSpc>
                <a:spcPct val="101000"/>
              </a:lnSpc>
              <a:spcBef>
                <a:spcPts val="400"/>
              </a:spcBef>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(initialization) extclocktimer: init_ext_clock_timers();</a:t>
            </a:r>
            <a:endParaRPr lang="en-GB" b="1">
              <a:solidFill>
                <a:srgbClr val="000000"/>
              </a:solidFill>
              <a:latin typeface="Courier 10 Pitch" pitchFamily="1" charset="0"/>
            </a:endParaRPr>
          </a:p>
        </p:txBody>
      </p:sp>
    </p:spTree>
  </p:cSld>
  <p:clrMapOvr>
    <a:masterClrMapping/>
  </p:clrMapOvr>
  <p:transition spd="med"/>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Date Placeholder 3"/>
          <p:cNvSpPr>
            <a:spLocks noGrp="1"/>
          </p:cNvSpPr>
          <p:nvPr>
            <p:ph type="dt" sz="quarter" idx="10"/>
          </p:nvPr>
        </p:nvSpPr>
        <p:spPr>
          <a:noFill/>
        </p:spPr>
        <p:txBody>
          <a:bodyPr/>
          <a:lstStyle/>
          <a:p>
            <a:fld id="{CE468126-1EDF-45AB-A1D5-E41A5067803A}" type="datetime1">
              <a:rPr lang="en-US"/>
              <a:pPr/>
              <a:t>10/31/2011</a:t>
            </a:fld>
            <a:endParaRPr lang="en-US"/>
          </a:p>
        </p:txBody>
      </p:sp>
      <p:sp>
        <p:nvSpPr>
          <p:cNvPr id="164867" name="Footer Placeholder 4"/>
          <p:cNvSpPr>
            <a:spLocks noGrp="1"/>
          </p:cNvSpPr>
          <p:nvPr>
            <p:ph type="ftr" sz="quarter" idx="11"/>
          </p:nvPr>
        </p:nvSpPr>
        <p:spPr>
          <a:noFill/>
        </p:spPr>
        <p:txBody>
          <a:bodyPr/>
          <a:lstStyle/>
          <a:p>
            <a:r>
              <a:rPr lang="en-US" smtClean="0"/>
              <a:t>Trick Advanced Training</a:t>
            </a:r>
          </a:p>
        </p:txBody>
      </p:sp>
      <p:sp>
        <p:nvSpPr>
          <p:cNvPr id="164868" name="Slide Number Placeholder 5"/>
          <p:cNvSpPr>
            <a:spLocks noGrp="1"/>
          </p:cNvSpPr>
          <p:nvPr>
            <p:ph type="sldNum" sz="quarter" idx="12"/>
          </p:nvPr>
        </p:nvSpPr>
        <p:spPr>
          <a:noFill/>
        </p:spPr>
        <p:txBody>
          <a:bodyPr/>
          <a:lstStyle/>
          <a:p>
            <a:fld id="{53A6E8AC-F37B-4F84-A196-9FAAD06E01AA}" type="slidenum">
              <a:rPr lang="en-US" smtClean="0"/>
              <a:pPr/>
              <a:t>169</a:t>
            </a:fld>
            <a:endParaRPr lang="en-US" smtClean="0"/>
          </a:p>
        </p:txBody>
      </p:sp>
      <p:sp>
        <p:nvSpPr>
          <p:cNvPr id="665602" name="Rectangle 2"/>
          <p:cNvSpPr>
            <a:spLocks noGrp="1" noChangeArrowheads="1"/>
          </p:cNvSpPr>
          <p:nvPr>
            <p:ph type="body"/>
          </p:nvPr>
        </p:nvSpPr>
        <p:spPr>
          <a:xfrm>
            <a:off x="685800" y="1143000"/>
            <a:ext cx="7772400" cy="5087938"/>
          </a:xfrm>
        </p:spPr>
        <p:txBody>
          <a:bodyPr lIns="0" tIns="0" rIns="0" bIns="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Example of initialization job setting up external clock/timer functions in </a:t>
            </a:r>
            <a:r>
              <a:rPr lang="en-GB" sz="2000" i="0" smtClean="0">
                <a:solidFill>
                  <a:srgbClr val="0000FF"/>
                </a:solidFill>
              </a:rPr>
              <a:t>SIM_master_timer/RUN_master</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Add to input file</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chemeClr val="tx1"/>
              </a:solidFill>
            </a:endParaRP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chemeClr val="tx1"/>
              </a:solidFill>
            </a:endParaRP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chemeClr val="tx1"/>
              </a:solidFill>
            </a:endParaRP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chemeClr val="tx1"/>
              </a:solidFill>
            </a:endParaRP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chemeClr val="tx1"/>
              </a:solidFill>
            </a:endParaRP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chemeClr val="tx1"/>
              </a:solidFill>
            </a:endParaRP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chemeClr val="tx1"/>
              </a:solidFill>
            </a:endParaRP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No changes necessary in slaved simulation</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It will just keep syncing to master through sockets</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Run </a:t>
            </a:r>
            <a:r>
              <a:rPr lang="en-GB" sz="1800" i="0" smtClean="0">
                <a:solidFill>
                  <a:srgbClr val="0000FF"/>
                </a:solidFill>
              </a:rPr>
              <a:t>SIM_master_timer /RUN_master</a:t>
            </a:r>
            <a:r>
              <a:rPr lang="en-GB" sz="1800" i="0" smtClean="0">
                <a:solidFill>
                  <a:schemeClr val="tx1"/>
                </a:solidFill>
              </a:rPr>
              <a:t> to test external clock and external timer capability</a:t>
            </a:r>
          </a:p>
        </p:txBody>
      </p:sp>
      <p:sp>
        <p:nvSpPr>
          <p:cNvPr id="665603" name="Rectangle 3"/>
          <p:cNvSpPr>
            <a:spLocks noGrp="1" noChangeArrowheads="1"/>
          </p:cNvSpPr>
          <p:nvPr>
            <p:ph type="title" idx="1"/>
          </p:nvPr>
        </p:nvSpPr>
        <p:spPr>
          <a:xfrm>
            <a:off x="914400" y="153988"/>
            <a:ext cx="737870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External Clocks/Timers</a:t>
            </a:r>
          </a:p>
        </p:txBody>
      </p:sp>
      <p:sp>
        <p:nvSpPr>
          <p:cNvPr id="164871" name="Text Box 4"/>
          <p:cNvSpPr txBox="1">
            <a:spLocks noChangeArrowheads="1"/>
          </p:cNvSpPr>
          <p:nvPr/>
        </p:nvSpPr>
        <p:spPr bwMode="auto">
          <a:xfrm>
            <a:off x="1066800" y="2133600"/>
            <a:ext cx="6919913" cy="2117725"/>
          </a:xfrm>
          <a:prstGeom prst="rect">
            <a:avLst/>
          </a:prstGeom>
          <a:solidFill>
            <a:schemeClr val="accent1"/>
          </a:solidFill>
          <a:ln w="9525">
            <a:solidFill>
              <a:schemeClr val="tx1"/>
            </a:solidFill>
            <a:miter lim="800000"/>
            <a:headEnd/>
            <a:tailEnd/>
          </a:ln>
        </p:spPr>
        <p:txBody>
          <a:bodyPr tIns="91440" bIns="91440">
            <a:spAutoFit/>
          </a:bodyPr>
          <a:lstStyle/>
          <a:p>
            <a:pPr>
              <a:lnSpc>
                <a:spcPct val="101000"/>
              </a:lnSpc>
              <a:spcBef>
                <a:spcPts val="400"/>
              </a:spcBef>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sys.exec.in.rt_clock = EXTERNAL ;</a:t>
            </a:r>
          </a:p>
          <a:p>
            <a:pPr>
              <a:lnSpc>
                <a:spcPct val="101000"/>
              </a:lnSpc>
              <a:spcBef>
                <a:spcPts val="400"/>
              </a:spcBef>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sys.exec.in.rt_exttimer = On ;</a:t>
            </a:r>
          </a:p>
          <a:p>
            <a:pPr lvl="1" indent="-171450">
              <a:lnSpc>
                <a:spcPct val="101000"/>
              </a:lnSpc>
              <a:spcBef>
                <a:spcPts val="350"/>
              </a:spcBef>
              <a:buClr>
                <a:srgbClr val="000000"/>
              </a:buClr>
              <a:buSzPct val="100000"/>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note that itimer frame that is required is already set to 0.05 in Modified_data/realtime.d</a:t>
            </a:r>
          </a:p>
          <a:p>
            <a:pPr>
              <a:lnSpc>
                <a:spcPct val="101000"/>
              </a:lnSpc>
              <a:spcBef>
                <a:spcPts val="400"/>
              </a:spcBef>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sys.exec.in.rt_itimer = Off ;</a:t>
            </a:r>
          </a:p>
          <a:p>
            <a:pPr lvl="1" indent="-171450">
              <a:lnSpc>
                <a:spcPct val="101000"/>
              </a:lnSpc>
              <a:spcBef>
                <a:spcPts val="350"/>
              </a:spcBef>
              <a:buClr>
                <a:srgbClr val="000000"/>
              </a:buClr>
              <a:buSzPct val="100000"/>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external timers and itimers conflict with each other</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34EB7F3B-5BD0-485D-B39C-D042A5CA6D20}" type="datetime1">
              <a:rPr lang="en-US"/>
              <a:pPr/>
              <a:t>10/31/2011</a:t>
            </a:fld>
            <a:endParaRPr lang="en-US"/>
          </a:p>
        </p:txBody>
      </p:sp>
      <p:sp>
        <p:nvSpPr>
          <p:cNvPr id="18435" name="Footer Placeholder 4"/>
          <p:cNvSpPr>
            <a:spLocks noGrp="1"/>
          </p:cNvSpPr>
          <p:nvPr>
            <p:ph type="ftr" sz="quarter" idx="11"/>
          </p:nvPr>
        </p:nvSpPr>
        <p:spPr>
          <a:noFill/>
        </p:spPr>
        <p:txBody>
          <a:bodyPr/>
          <a:lstStyle/>
          <a:p>
            <a:r>
              <a:rPr lang="en-US" smtClean="0"/>
              <a:t>Trick Advanced Training</a:t>
            </a:r>
          </a:p>
        </p:txBody>
      </p:sp>
      <p:sp>
        <p:nvSpPr>
          <p:cNvPr id="18436" name="Slide Number Placeholder 5"/>
          <p:cNvSpPr>
            <a:spLocks noGrp="1"/>
          </p:cNvSpPr>
          <p:nvPr>
            <p:ph type="sldNum" sz="quarter" idx="12"/>
          </p:nvPr>
        </p:nvSpPr>
        <p:spPr>
          <a:noFill/>
        </p:spPr>
        <p:txBody>
          <a:bodyPr/>
          <a:lstStyle/>
          <a:p>
            <a:fld id="{F764BF14-93DC-4E7F-B93F-187225B85E73}" type="slidenum">
              <a:rPr lang="en-US" smtClean="0"/>
              <a:pPr/>
              <a:t>17</a:t>
            </a:fld>
            <a:endParaRPr lang="en-US" smtClean="0"/>
          </a:p>
        </p:txBody>
      </p:sp>
      <p:sp>
        <p:nvSpPr>
          <p:cNvPr id="18437" name="Rectangle 4"/>
          <p:cNvSpPr>
            <a:spLocks noGrp="1" noChangeArrowheads="1"/>
          </p:cNvSpPr>
          <p:nvPr>
            <p:ph type="title"/>
          </p:nvPr>
        </p:nvSpPr>
        <p:spPr/>
        <p:txBody>
          <a:bodyPr/>
          <a:lstStyle/>
          <a:p>
            <a:pPr eaLnBrk="1" hangingPunct="1"/>
            <a:r>
              <a:rPr lang="en-US" sz="2000" smtClean="0"/>
              <a:t>Variable Server</a:t>
            </a:r>
          </a:p>
        </p:txBody>
      </p:sp>
      <p:sp>
        <p:nvSpPr>
          <p:cNvPr id="8" name="Rectangle 3"/>
          <p:cNvSpPr txBox="1">
            <a:spLocks noChangeArrowheads="1"/>
          </p:cNvSpPr>
          <p:nvPr/>
        </p:nvSpPr>
        <p:spPr bwMode="auto">
          <a:xfrm>
            <a:off x="457200" y="985838"/>
            <a:ext cx="8229600" cy="5149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ts val="60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ea typeface="+mn-ea"/>
                <a:cs typeface="+mn-cs"/>
              </a:rPr>
              <a:t>In addition to handling all valid python commands, the variable server has specific commands to handle sending back data to the client at a semi-regular frequency</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trick.var_add(string var_name)</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Add a variable name to the list to send back to the client.</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trick.var_add(string var_name, string units)</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Add a variable name to the list to send back to the client with the desired return units.</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trick.var_remove(string var_name)</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Remove a variable name from the list.</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trick.var_send()</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Forces the variable server to return the list of values immediately.</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trick.var_clear()</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Clears the list of variables</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trick.var_cycle(double cycle_rate)</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Sets the frequency of data being sent</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trick.var_pause()</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Pauses variable server from returning data, but it still accepts new commands</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trick.var_unpause()</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Resumes sending the data</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trick.var_exit()</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Disconnects the current client form the variable server</a:t>
            </a:r>
            <a:endParaRPr kumimoji="0" lang="en-US" sz="14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spd="slow"/>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Date Placeholder 3"/>
          <p:cNvSpPr>
            <a:spLocks noGrp="1"/>
          </p:cNvSpPr>
          <p:nvPr>
            <p:ph type="dt" sz="quarter" idx="10"/>
          </p:nvPr>
        </p:nvSpPr>
        <p:spPr>
          <a:noFill/>
        </p:spPr>
        <p:txBody>
          <a:bodyPr/>
          <a:lstStyle/>
          <a:p>
            <a:fld id="{C326E1EE-140E-4025-994A-0B0E1DD426C6}" type="datetime1">
              <a:rPr lang="en-US"/>
              <a:pPr/>
              <a:t>10/31/2011</a:t>
            </a:fld>
            <a:endParaRPr lang="en-US"/>
          </a:p>
        </p:txBody>
      </p:sp>
      <p:sp>
        <p:nvSpPr>
          <p:cNvPr id="165891" name="Footer Placeholder 4"/>
          <p:cNvSpPr>
            <a:spLocks noGrp="1"/>
          </p:cNvSpPr>
          <p:nvPr>
            <p:ph type="ftr" sz="quarter" idx="11"/>
          </p:nvPr>
        </p:nvSpPr>
        <p:spPr>
          <a:noFill/>
        </p:spPr>
        <p:txBody>
          <a:bodyPr/>
          <a:lstStyle/>
          <a:p>
            <a:r>
              <a:rPr lang="en-US" smtClean="0"/>
              <a:t>Trick Advanced Training</a:t>
            </a:r>
          </a:p>
        </p:txBody>
      </p:sp>
      <p:sp>
        <p:nvSpPr>
          <p:cNvPr id="165892" name="Slide Number Placeholder 5"/>
          <p:cNvSpPr>
            <a:spLocks noGrp="1"/>
          </p:cNvSpPr>
          <p:nvPr>
            <p:ph type="sldNum" sz="quarter" idx="12"/>
          </p:nvPr>
        </p:nvSpPr>
        <p:spPr>
          <a:noFill/>
        </p:spPr>
        <p:txBody>
          <a:bodyPr/>
          <a:lstStyle/>
          <a:p>
            <a:fld id="{34B9CF05-2C3D-4E7B-82B5-1D72AD9E525F}" type="slidenum">
              <a:rPr lang="en-US" smtClean="0"/>
              <a:pPr/>
              <a:t>170</a:t>
            </a:fld>
            <a:endParaRPr lang="en-US" smtClean="0"/>
          </a:p>
        </p:txBody>
      </p:sp>
      <p:sp>
        <p:nvSpPr>
          <p:cNvPr id="165893" name="Rectangle 2"/>
          <p:cNvSpPr>
            <a:spLocks noGrp="1" noChangeArrowheads="1"/>
          </p:cNvSpPr>
          <p:nvPr>
            <p:ph type="ctrTitle"/>
          </p:nvPr>
        </p:nvSpPr>
        <p:spPr/>
        <p:txBody>
          <a:bodyPr/>
          <a:lstStyle/>
          <a:p>
            <a:pPr eaLnBrk="1" hangingPunct="1"/>
            <a:r>
              <a:rPr lang="en-US" smtClean="0"/>
              <a:t>External Libraries and the Trick Math Library</a:t>
            </a:r>
          </a:p>
        </p:txBody>
      </p:sp>
    </p:spTree>
  </p:cSld>
  <p:clrMapOvr>
    <a:masterClrMapping/>
  </p:clrMapOvr>
  <p:transition spd="slow"/>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Date Placeholder 3"/>
          <p:cNvSpPr>
            <a:spLocks noGrp="1"/>
          </p:cNvSpPr>
          <p:nvPr>
            <p:ph type="dt" sz="quarter" idx="10"/>
          </p:nvPr>
        </p:nvSpPr>
        <p:spPr>
          <a:noFill/>
        </p:spPr>
        <p:txBody>
          <a:bodyPr/>
          <a:lstStyle/>
          <a:p>
            <a:fld id="{970D80D5-A8A2-406B-B297-0FF4EC17B946}" type="datetime1">
              <a:rPr lang="en-US"/>
              <a:pPr/>
              <a:t>10/31/2011</a:t>
            </a:fld>
            <a:endParaRPr lang="en-US"/>
          </a:p>
        </p:txBody>
      </p:sp>
      <p:sp>
        <p:nvSpPr>
          <p:cNvPr id="166915" name="Footer Placeholder 4"/>
          <p:cNvSpPr>
            <a:spLocks noGrp="1"/>
          </p:cNvSpPr>
          <p:nvPr>
            <p:ph type="ftr" sz="quarter" idx="11"/>
          </p:nvPr>
        </p:nvSpPr>
        <p:spPr>
          <a:noFill/>
        </p:spPr>
        <p:txBody>
          <a:bodyPr/>
          <a:lstStyle/>
          <a:p>
            <a:r>
              <a:rPr lang="en-US" smtClean="0"/>
              <a:t>Trick Advanced Training</a:t>
            </a:r>
          </a:p>
        </p:txBody>
      </p:sp>
      <p:sp>
        <p:nvSpPr>
          <p:cNvPr id="166916" name="Slide Number Placeholder 5"/>
          <p:cNvSpPr>
            <a:spLocks noGrp="1"/>
          </p:cNvSpPr>
          <p:nvPr>
            <p:ph type="sldNum" sz="quarter" idx="12"/>
          </p:nvPr>
        </p:nvSpPr>
        <p:spPr>
          <a:noFill/>
        </p:spPr>
        <p:txBody>
          <a:bodyPr/>
          <a:lstStyle/>
          <a:p>
            <a:fld id="{C48579DA-162F-46EF-9C06-0E0276403B89}" type="slidenum">
              <a:rPr lang="en-US" smtClean="0"/>
              <a:pPr/>
              <a:t>171</a:t>
            </a:fld>
            <a:endParaRPr lang="en-US" smtClean="0"/>
          </a:p>
        </p:txBody>
      </p:sp>
      <p:sp>
        <p:nvSpPr>
          <p:cNvPr id="166917" name="Rectangle 2"/>
          <p:cNvSpPr>
            <a:spLocks noGrp="1" noChangeArrowheads="1"/>
          </p:cNvSpPr>
          <p:nvPr>
            <p:ph type="title"/>
          </p:nvPr>
        </p:nvSpPr>
        <p:spPr/>
        <p:txBody>
          <a:bodyPr/>
          <a:lstStyle/>
          <a:p>
            <a:pPr eaLnBrk="1" hangingPunct="1"/>
            <a:r>
              <a:rPr lang="en-US" sz="2000" smtClean="0"/>
              <a:t>Set up the Environment</a:t>
            </a:r>
          </a:p>
        </p:txBody>
      </p:sp>
      <p:sp>
        <p:nvSpPr>
          <p:cNvPr id="166918" name="Rectangle 3"/>
          <p:cNvSpPr>
            <a:spLocks noGrp="1" noChangeArrowheads="1"/>
          </p:cNvSpPr>
          <p:nvPr>
            <p:ph type="body" idx="1"/>
          </p:nvPr>
        </p:nvSpPr>
        <p:spPr/>
        <p:txBody>
          <a:bodyPr/>
          <a:lstStyle/>
          <a:p>
            <a:pPr eaLnBrk="1" hangingPunct="1"/>
            <a:r>
              <a:rPr lang="en-US" smtClean="0"/>
              <a:t>Objective</a:t>
            </a:r>
          </a:p>
          <a:p>
            <a:pPr lvl="1" eaLnBrk="1" hangingPunct="1"/>
            <a:r>
              <a:rPr lang="en-US" smtClean="0"/>
              <a:t>Setup Trick Environment</a:t>
            </a:r>
          </a:p>
          <a:p>
            <a:pPr lvl="1" eaLnBrk="1" hangingPunct="1"/>
            <a:endParaRPr lang="en-US" smtClean="0"/>
          </a:p>
          <a:p>
            <a:pPr eaLnBrk="1" hangingPunct="1"/>
            <a:r>
              <a:rPr lang="en-US" smtClean="0"/>
              <a:t>Prerequisites</a:t>
            </a:r>
          </a:p>
          <a:p>
            <a:pPr lvl="1" eaLnBrk="1" hangingPunct="1"/>
            <a:r>
              <a:rPr lang="en-US" smtClean="0"/>
              <a:t>Login credentials</a:t>
            </a:r>
          </a:p>
          <a:p>
            <a:pPr eaLnBrk="1" hangingPunct="1"/>
            <a:endParaRPr lang="en-US" smtClean="0"/>
          </a:p>
        </p:txBody>
      </p:sp>
    </p:spTree>
  </p:cSld>
  <p:clrMapOvr>
    <a:masterClrMapping/>
  </p:clrMapOvr>
  <p:transition spd="slow"/>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Date Placeholder 3"/>
          <p:cNvSpPr>
            <a:spLocks noGrp="1"/>
          </p:cNvSpPr>
          <p:nvPr>
            <p:ph type="dt" sz="quarter" idx="10"/>
          </p:nvPr>
        </p:nvSpPr>
        <p:spPr>
          <a:noFill/>
        </p:spPr>
        <p:txBody>
          <a:bodyPr/>
          <a:lstStyle/>
          <a:p>
            <a:fld id="{23BC751D-58DF-4B70-A04B-EA7B005C5ED1}" type="datetime1">
              <a:rPr lang="en-US"/>
              <a:pPr/>
              <a:t>10/31/2011</a:t>
            </a:fld>
            <a:endParaRPr lang="en-US"/>
          </a:p>
        </p:txBody>
      </p:sp>
      <p:sp>
        <p:nvSpPr>
          <p:cNvPr id="167939" name="Footer Placeholder 4"/>
          <p:cNvSpPr>
            <a:spLocks noGrp="1"/>
          </p:cNvSpPr>
          <p:nvPr>
            <p:ph type="ftr" sz="quarter" idx="11"/>
          </p:nvPr>
        </p:nvSpPr>
        <p:spPr>
          <a:noFill/>
        </p:spPr>
        <p:txBody>
          <a:bodyPr/>
          <a:lstStyle/>
          <a:p>
            <a:r>
              <a:rPr lang="en-US" smtClean="0"/>
              <a:t>Trick Advanced Training</a:t>
            </a:r>
          </a:p>
        </p:txBody>
      </p:sp>
      <p:sp>
        <p:nvSpPr>
          <p:cNvPr id="167940" name="Slide Number Placeholder 5"/>
          <p:cNvSpPr>
            <a:spLocks noGrp="1"/>
          </p:cNvSpPr>
          <p:nvPr>
            <p:ph type="sldNum" sz="quarter" idx="12"/>
          </p:nvPr>
        </p:nvSpPr>
        <p:spPr>
          <a:noFill/>
        </p:spPr>
        <p:txBody>
          <a:bodyPr/>
          <a:lstStyle/>
          <a:p>
            <a:fld id="{B89BCDDD-96F8-4571-AFD2-872583BA3947}" type="slidenum">
              <a:rPr lang="en-US" smtClean="0"/>
              <a:pPr/>
              <a:t>172</a:t>
            </a:fld>
            <a:endParaRPr lang="en-US" smtClean="0"/>
          </a:p>
        </p:txBody>
      </p:sp>
      <p:sp>
        <p:nvSpPr>
          <p:cNvPr id="167941" name="Rectangle 2"/>
          <p:cNvSpPr>
            <a:spLocks noGrp="1" noChangeArrowheads="1"/>
          </p:cNvSpPr>
          <p:nvPr>
            <p:ph type="title"/>
          </p:nvPr>
        </p:nvSpPr>
        <p:spPr/>
        <p:txBody>
          <a:bodyPr/>
          <a:lstStyle/>
          <a:p>
            <a:pPr eaLnBrk="1" hangingPunct="1"/>
            <a:r>
              <a:rPr lang="en-US" sz="2000" smtClean="0"/>
              <a:t>Adding External Libraries</a:t>
            </a:r>
          </a:p>
        </p:txBody>
      </p:sp>
      <p:sp>
        <p:nvSpPr>
          <p:cNvPr id="167942" name="Rectangle 3"/>
          <p:cNvSpPr>
            <a:spLocks noGrp="1" noChangeArrowheads="1"/>
          </p:cNvSpPr>
          <p:nvPr>
            <p:ph type="body" idx="1"/>
          </p:nvPr>
        </p:nvSpPr>
        <p:spPr/>
        <p:txBody>
          <a:bodyPr/>
          <a:lstStyle/>
          <a:p>
            <a:pPr eaLnBrk="1" hangingPunct="1"/>
            <a:r>
              <a:rPr lang="en-US" smtClean="0"/>
              <a:t>There may be situations where we want Trick just to include a pre-built library or include an entire directory with one library dependency.  To accomplish that,  Trick has multiple ways of including external libraries</a:t>
            </a:r>
          </a:p>
          <a:p>
            <a:pPr eaLnBrk="1" hangingPunct="1"/>
            <a:endParaRPr lang="en-US" smtClean="0"/>
          </a:p>
          <a:p>
            <a:pPr eaLnBrk="1" hangingPunct="1"/>
            <a:r>
              <a:rPr lang="en-US" smtClean="0"/>
              <a:t>Libraries that do not need to be compiled</a:t>
            </a:r>
          </a:p>
          <a:p>
            <a:pPr lvl="1" eaLnBrk="1" hangingPunct="1"/>
            <a:r>
              <a:rPr lang="en-US" smtClean="0"/>
              <a:t>Preferred: Add the library to the environment variable TRICK_USER_LINK_LIBS</a:t>
            </a:r>
          </a:p>
          <a:p>
            <a:pPr lvl="1" eaLnBrk="1" hangingPunct="1"/>
            <a:endParaRPr lang="en-US" smtClean="0"/>
          </a:p>
          <a:p>
            <a:pPr lvl="1" eaLnBrk="1" hangingPunct="1"/>
            <a:endParaRPr lang="en-US" smtClean="0"/>
          </a:p>
          <a:p>
            <a:pPr lvl="1" eaLnBrk="1" hangingPunct="1"/>
            <a:r>
              <a:rPr lang="en-US" smtClean="0"/>
              <a:t>Non-preferred:  Add the library to the LIBRARY_DEPENDENCY list of a module included in the simulation</a:t>
            </a:r>
          </a:p>
        </p:txBody>
      </p:sp>
      <p:sp>
        <p:nvSpPr>
          <p:cNvPr id="167943" name="Text Box 4"/>
          <p:cNvSpPr txBox="1">
            <a:spLocks noChangeArrowheads="1"/>
          </p:cNvSpPr>
          <p:nvPr/>
        </p:nvSpPr>
        <p:spPr bwMode="auto">
          <a:xfrm>
            <a:off x="1295400" y="3905250"/>
            <a:ext cx="6472238" cy="314325"/>
          </a:xfrm>
          <a:prstGeom prst="rect">
            <a:avLst/>
          </a:prstGeom>
          <a:solidFill>
            <a:schemeClr val="accent1"/>
          </a:solidFill>
          <a:ln w="9525">
            <a:solidFill>
              <a:schemeClr val="tx1"/>
            </a:solidFill>
            <a:miter lim="800000"/>
            <a:headEnd/>
            <a:tailEnd/>
          </a:ln>
        </p:spPr>
        <p:txBody>
          <a:bodyPr>
            <a:spAutoFit/>
          </a:bodyPr>
          <a:lstStyle/>
          <a:p>
            <a:r>
              <a:rPr lang="en-US" sz="1400" b="1">
                <a:latin typeface="Courier New" pitchFamily="49" charset="0"/>
              </a:rPr>
              <a:t>setenv TRICK_USER_LINK_LIBS = -L/path/to/my/lib –lmy_lib</a:t>
            </a:r>
            <a:endParaRPr lang="en-US" sz="1400">
              <a:latin typeface="Courier New" pitchFamily="49" charset="0"/>
            </a:endParaRPr>
          </a:p>
        </p:txBody>
      </p:sp>
      <p:sp>
        <p:nvSpPr>
          <p:cNvPr id="167944" name="Text Box 5"/>
          <p:cNvSpPr txBox="1">
            <a:spLocks noChangeArrowheads="1"/>
          </p:cNvSpPr>
          <p:nvPr/>
        </p:nvSpPr>
        <p:spPr bwMode="auto">
          <a:xfrm>
            <a:off x="1273175" y="5105400"/>
            <a:ext cx="6472238" cy="952500"/>
          </a:xfrm>
          <a:prstGeom prst="rect">
            <a:avLst/>
          </a:prstGeom>
          <a:solidFill>
            <a:schemeClr val="accent1"/>
          </a:solidFill>
          <a:ln w="9525">
            <a:solidFill>
              <a:schemeClr val="tx1"/>
            </a:solidFill>
            <a:miter lim="800000"/>
            <a:headEnd/>
            <a:tailEnd/>
          </a:ln>
        </p:spPr>
        <p:txBody>
          <a:bodyPr>
            <a:spAutoFit/>
          </a:bodyPr>
          <a:lstStyle/>
          <a:p>
            <a:r>
              <a:rPr lang="en-US" sz="1400" b="1">
                <a:latin typeface="Courier New" pitchFamily="49" charset="0"/>
              </a:rPr>
              <a:t>/* TRICK_HEADER</a:t>
            </a:r>
          </a:p>
          <a:p>
            <a:r>
              <a:rPr lang="en-US" sz="1400" b="1">
                <a:latin typeface="Courier New" pitchFamily="49" charset="0"/>
              </a:rPr>
              <a:t>PURPOSE: (no purpose)</a:t>
            </a:r>
          </a:p>
          <a:p>
            <a:r>
              <a:rPr lang="en-US" sz="1400" b="1">
                <a:latin typeface="Courier New" pitchFamily="49" charset="0"/>
              </a:rPr>
              <a:t>LIBRARY_DEPENDENCIES: ((lib_to_include.a))</a:t>
            </a:r>
          </a:p>
          <a:p>
            <a:r>
              <a:rPr lang="en-US" sz="1400" b="1">
                <a:latin typeface="Courier New" pitchFamily="49" charset="0"/>
              </a:rPr>
              <a:t>*/</a:t>
            </a:r>
            <a:endParaRPr lang="en-US" sz="1400">
              <a:latin typeface="Courier New" pitchFamily="49" charset="0"/>
            </a:endParaRPr>
          </a:p>
        </p:txBody>
      </p:sp>
    </p:spTree>
  </p:cSld>
  <p:clrMapOvr>
    <a:masterClrMapping/>
  </p:clrMapOvr>
  <p:transition spd="slow"/>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Date Placeholder 3"/>
          <p:cNvSpPr>
            <a:spLocks noGrp="1"/>
          </p:cNvSpPr>
          <p:nvPr>
            <p:ph type="dt" sz="quarter" idx="10"/>
          </p:nvPr>
        </p:nvSpPr>
        <p:spPr>
          <a:noFill/>
        </p:spPr>
        <p:txBody>
          <a:bodyPr/>
          <a:lstStyle/>
          <a:p>
            <a:fld id="{05BC697E-E78B-4014-890E-470FF5CC995E}" type="datetime1">
              <a:rPr lang="en-US"/>
              <a:pPr/>
              <a:t>10/31/2011</a:t>
            </a:fld>
            <a:endParaRPr lang="en-US"/>
          </a:p>
        </p:txBody>
      </p:sp>
      <p:sp>
        <p:nvSpPr>
          <p:cNvPr id="168963" name="Footer Placeholder 4"/>
          <p:cNvSpPr>
            <a:spLocks noGrp="1"/>
          </p:cNvSpPr>
          <p:nvPr>
            <p:ph type="ftr" sz="quarter" idx="11"/>
          </p:nvPr>
        </p:nvSpPr>
        <p:spPr>
          <a:noFill/>
        </p:spPr>
        <p:txBody>
          <a:bodyPr/>
          <a:lstStyle/>
          <a:p>
            <a:r>
              <a:rPr lang="en-US" smtClean="0"/>
              <a:t>Trick Advanced Training</a:t>
            </a:r>
          </a:p>
        </p:txBody>
      </p:sp>
      <p:sp>
        <p:nvSpPr>
          <p:cNvPr id="168964" name="Slide Number Placeholder 5"/>
          <p:cNvSpPr>
            <a:spLocks noGrp="1"/>
          </p:cNvSpPr>
          <p:nvPr>
            <p:ph type="sldNum" sz="quarter" idx="12"/>
          </p:nvPr>
        </p:nvSpPr>
        <p:spPr>
          <a:noFill/>
        </p:spPr>
        <p:txBody>
          <a:bodyPr/>
          <a:lstStyle/>
          <a:p>
            <a:fld id="{3F94CE8B-3921-49AE-8330-811063E7C8EB}" type="slidenum">
              <a:rPr lang="en-US" smtClean="0"/>
              <a:pPr/>
              <a:t>173</a:t>
            </a:fld>
            <a:endParaRPr lang="en-US" smtClean="0"/>
          </a:p>
        </p:txBody>
      </p:sp>
      <p:sp>
        <p:nvSpPr>
          <p:cNvPr id="168965" name="Rectangle 2"/>
          <p:cNvSpPr>
            <a:spLocks noGrp="1" noChangeArrowheads="1"/>
          </p:cNvSpPr>
          <p:nvPr>
            <p:ph type="title"/>
          </p:nvPr>
        </p:nvSpPr>
        <p:spPr/>
        <p:txBody>
          <a:bodyPr/>
          <a:lstStyle/>
          <a:p>
            <a:pPr eaLnBrk="1" hangingPunct="1"/>
            <a:r>
              <a:rPr lang="en-US" sz="2000" smtClean="0"/>
              <a:t>Adding External Libraries</a:t>
            </a:r>
          </a:p>
        </p:txBody>
      </p:sp>
      <p:sp>
        <p:nvSpPr>
          <p:cNvPr id="168966" name="Rectangle 3"/>
          <p:cNvSpPr>
            <a:spLocks noGrp="1" noChangeArrowheads="1"/>
          </p:cNvSpPr>
          <p:nvPr>
            <p:ph type="body" idx="1"/>
          </p:nvPr>
        </p:nvSpPr>
        <p:spPr/>
        <p:txBody>
          <a:bodyPr/>
          <a:lstStyle/>
          <a:p>
            <a:pPr eaLnBrk="1" hangingPunct="1"/>
            <a:r>
              <a:rPr lang="en-US" sz="1800" smtClean="0"/>
              <a:t>Libraries that do need to be compiled</a:t>
            </a:r>
          </a:p>
          <a:p>
            <a:pPr lvl="1" eaLnBrk="1" hangingPunct="1"/>
            <a:r>
              <a:rPr lang="en-US" sz="1600" smtClean="0"/>
              <a:t>Preferred: Include a file called S_overrides.mk in your sim directory that adds a dependency to your library, compiles it and includes it for linking</a:t>
            </a:r>
          </a:p>
          <a:p>
            <a:pPr lvl="1" eaLnBrk="1" hangingPunct="1"/>
            <a:r>
              <a:rPr lang="en-US" sz="1600" smtClean="0"/>
              <a:t>Great flexibility using this method, allows custom makefiles in library directories</a:t>
            </a:r>
          </a:p>
        </p:txBody>
      </p:sp>
      <p:sp>
        <p:nvSpPr>
          <p:cNvPr id="168967" name="Text Box 4"/>
          <p:cNvSpPr txBox="1">
            <a:spLocks noChangeArrowheads="1"/>
          </p:cNvSpPr>
          <p:nvPr/>
        </p:nvSpPr>
        <p:spPr bwMode="auto">
          <a:xfrm>
            <a:off x="481013" y="2724150"/>
            <a:ext cx="8128000" cy="3205163"/>
          </a:xfrm>
          <a:prstGeom prst="rect">
            <a:avLst/>
          </a:prstGeom>
          <a:solidFill>
            <a:schemeClr val="accent1"/>
          </a:solidFill>
          <a:ln w="9525">
            <a:solidFill>
              <a:schemeClr val="tx1"/>
            </a:solidFill>
            <a:miter lim="800000"/>
            <a:headEnd/>
            <a:tailEnd/>
          </a:ln>
        </p:spPr>
        <p:txBody>
          <a:bodyPr>
            <a:spAutoFit/>
          </a:bodyPr>
          <a:lstStyle/>
          <a:p>
            <a:r>
              <a:rPr lang="en-US" sz="1200" b="1">
                <a:latin typeface="Courier New" pitchFamily="49" charset="0"/>
              </a:rPr>
              <a:t># S_overrides.mk</a:t>
            </a:r>
          </a:p>
          <a:p>
            <a:endParaRPr lang="en-US" sz="1200" b="1">
              <a:latin typeface="Courier New" pitchFamily="49" charset="0"/>
            </a:endParaRPr>
          </a:p>
          <a:p>
            <a:r>
              <a:rPr lang="en-US" sz="1200" b="1">
                <a:latin typeface="Courier New" pitchFamily="49" charset="0"/>
              </a:rPr>
              <a:t>TRICK_USER_LINK_LIBS += -L${HOME}/trick_models/ball/L1/object_${TRICK_HOST_CPU} -lball</a:t>
            </a:r>
          </a:p>
          <a:p>
            <a:endParaRPr lang="en-US" sz="1200" b="1">
              <a:latin typeface="Courier New" pitchFamily="49" charset="0"/>
            </a:endParaRPr>
          </a:p>
          <a:p>
            <a:r>
              <a:rPr lang="en-US" sz="1200" b="1">
                <a:latin typeface="Courier New" pitchFamily="49" charset="0"/>
              </a:rPr>
              <a:t>${S_MAIN}:  ${HOME}/trick_models/ball/L1/object_${TRICK_HOST_CPU}/libball.a</a:t>
            </a:r>
          </a:p>
          <a:p>
            <a:endParaRPr lang="en-US" sz="1200" b="1">
              <a:latin typeface="Courier New" pitchFamily="49" charset="0"/>
            </a:endParaRPr>
          </a:p>
          <a:p>
            <a:r>
              <a:rPr lang="en-US" sz="1200" b="1">
                <a:latin typeface="Courier New" pitchFamily="49" charset="0"/>
              </a:rPr>
              <a:t>clean: clean_build_ball</a:t>
            </a:r>
          </a:p>
          <a:p>
            <a:endParaRPr lang="en-US" sz="1200" b="1">
              <a:latin typeface="Courier New" pitchFamily="49" charset="0"/>
            </a:endParaRPr>
          </a:p>
          <a:p>
            <a:r>
              <a:rPr lang="en-US" sz="1200" b="1">
                <a:latin typeface="Courier New" pitchFamily="49" charset="0"/>
              </a:rPr>
              <a:t>${HOME}/trick_models/ball/L1/Makefile:</a:t>
            </a:r>
          </a:p>
          <a:p>
            <a:r>
              <a:rPr lang="en-US" sz="1200" b="1">
                <a:latin typeface="Courier New" pitchFamily="49" charset="0"/>
              </a:rPr>
              <a:t>       cd ${HOME}/trick_models/ball/L1 ; make_build lib libball.a</a:t>
            </a:r>
          </a:p>
          <a:p>
            <a:endParaRPr lang="en-US" sz="1200" b="1">
              <a:latin typeface="Courier New" pitchFamily="49" charset="0"/>
            </a:endParaRPr>
          </a:p>
          <a:p>
            <a:r>
              <a:rPr lang="en-US" sz="1200" b="1">
                <a:latin typeface="Courier New" pitchFamily="49" charset="0"/>
              </a:rPr>
              <a:t>${HOME}/trick_models/ball/L1/object_${TRICK_HOST_CPU}/libball.a: ${HOME}/trick_models/ball/L1/Makefile</a:t>
            </a:r>
          </a:p>
          <a:p>
            <a:r>
              <a:rPr lang="en-US" sz="1200" b="1">
                <a:latin typeface="Courier New" pitchFamily="49" charset="0"/>
              </a:rPr>
              <a:t>       cd ${HOME}/trick_models/ball/L1 ; ${MAKE}</a:t>
            </a:r>
          </a:p>
          <a:p>
            <a:endParaRPr lang="en-US" sz="1200" b="1">
              <a:latin typeface="Courier New" pitchFamily="49" charset="0"/>
            </a:endParaRPr>
          </a:p>
          <a:p>
            <a:r>
              <a:rPr lang="en-US" sz="1200" b="1">
                <a:latin typeface="Courier New" pitchFamily="49" charset="0"/>
              </a:rPr>
              <a:t>clean_build_ball:</a:t>
            </a:r>
          </a:p>
          <a:p>
            <a:r>
              <a:rPr lang="en-US" sz="1200" b="1">
                <a:latin typeface="Courier New" pitchFamily="49" charset="0"/>
              </a:rPr>
              <a:t>       cd ${HOME}/trick_models/ball/L1 ; ${MAKE} clean</a:t>
            </a:r>
          </a:p>
        </p:txBody>
      </p:sp>
    </p:spTree>
  </p:cSld>
  <p:clrMapOvr>
    <a:masterClrMapping/>
  </p:clrMapOvr>
  <p:transition spd="slow"/>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Date Placeholder 3"/>
          <p:cNvSpPr>
            <a:spLocks noGrp="1"/>
          </p:cNvSpPr>
          <p:nvPr>
            <p:ph type="dt" sz="quarter" idx="10"/>
          </p:nvPr>
        </p:nvSpPr>
        <p:spPr>
          <a:noFill/>
        </p:spPr>
        <p:txBody>
          <a:bodyPr/>
          <a:lstStyle/>
          <a:p>
            <a:fld id="{BE6B5389-0BDD-443E-B104-C56231BD3503}" type="datetime1">
              <a:rPr lang="en-US"/>
              <a:pPr/>
              <a:t>10/31/2011</a:t>
            </a:fld>
            <a:endParaRPr lang="en-US"/>
          </a:p>
        </p:txBody>
      </p:sp>
      <p:sp>
        <p:nvSpPr>
          <p:cNvPr id="169987" name="Footer Placeholder 4"/>
          <p:cNvSpPr>
            <a:spLocks noGrp="1"/>
          </p:cNvSpPr>
          <p:nvPr>
            <p:ph type="ftr" sz="quarter" idx="11"/>
          </p:nvPr>
        </p:nvSpPr>
        <p:spPr>
          <a:noFill/>
        </p:spPr>
        <p:txBody>
          <a:bodyPr/>
          <a:lstStyle/>
          <a:p>
            <a:r>
              <a:rPr lang="en-US" smtClean="0"/>
              <a:t>Trick Advanced Training</a:t>
            </a:r>
          </a:p>
        </p:txBody>
      </p:sp>
      <p:sp>
        <p:nvSpPr>
          <p:cNvPr id="169988" name="Slide Number Placeholder 5"/>
          <p:cNvSpPr>
            <a:spLocks noGrp="1"/>
          </p:cNvSpPr>
          <p:nvPr>
            <p:ph type="sldNum" sz="quarter" idx="12"/>
          </p:nvPr>
        </p:nvSpPr>
        <p:spPr>
          <a:noFill/>
        </p:spPr>
        <p:txBody>
          <a:bodyPr/>
          <a:lstStyle/>
          <a:p>
            <a:fld id="{973B939B-D4B5-4B23-9CE4-5DF5C5F824E7}" type="slidenum">
              <a:rPr lang="en-US" smtClean="0"/>
              <a:pPr/>
              <a:t>174</a:t>
            </a:fld>
            <a:endParaRPr lang="en-US" smtClean="0"/>
          </a:p>
        </p:txBody>
      </p:sp>
      <p:sp>
        <p:nvSpPr>
          <p:cNvPr id="169989" name="Rectangle 2"/>
          <p:cNvSpPr>
            <a:spLocks noGrp="1" noChangeArrowheads="1"/>
          </p:cNvSpPr>
          <p:nvPr>
            <p:ph type="title"/>
          </p:nvPr>
        </p:nvSpPr>
        <p:spPr/>
        <p:txBody>
          <a:bodyPr/>
          <a:lstStyle/>
          <a:p>
            <a:pPr eaLnBrk="1" hangingPunct="1"/>
            <a:r>
              <a:rPr lang="en-US" sz="2000" smtClean="0"/>
              <a:t>Adding External Libraries</a:t>
            </a:r>
          </a:p>
        </p:txBody>
      </p:sp>
      <p:sp>
        <p:nvSpPr>
          <p:cNvPr id="169990" name="Rectangle 3"/>
          <p:cNvSpPr>
            <a:spLocks noGrp="1" noChangeArrowheads="1"/>
          </p:cNvSpPr>
          <p:nvPr>
            <p:ph type="body" idx="1"/>
          </p:nvPr>
        </p:nvSpPr>
        <p:spPr/>
        <p:txBody>
          <a:bodyPr/>
          <a:lstStyle/>
          <a:p>
            <a:pPr eaLnBrk="1" hangingPunct="1"/>
            <a:r>
              <a:rPr lang="en-US" smtClean="0"/>
              <a:t>Libraries that do need to be compiled</a:t>
            </a:r>
          </a:p>
          <a:p>
            <a:pPr lvl="1" eaLnBrk="1" hangingPunct="1"/>
            <a:r>
              <a:rPr lang="en-US" smtClean="0"/>
              <a:t>Non-preferred:  Add the library to the LIBRARY_DEPENDENCY list of a module included in the simulation.  Include a “relative” path to the library so Trick can find it.</a:t>
            </a:r>
          </a:p>
          <a:p>
            <a:pPr lvl="1" eaLnBrk="1" hangingPunct="1"/>
            <a:r>
              <a:rPr lang="en-US" smtClean="0"/>
              <a:t>Trick will gather all source files in the library path and compile them to the lib name specified in the LIBRARY_DEPENDENCY</a:t>
            </a:r>
          </a:p>
          <a:p>
            <a:pPr lvl="1" eaLnBrk="1" hangingPunct="1"/>
            <a:r>
              <a:rPr lang="en-US" smtClean="0"/>
              <a:t>All source code in the directory must compile with standard TRICK_CFLAGS</a:t>
            </a:r>
          </a:p>
        </p:txBody>
      </p:sp>
      <p:sp>
        <p:nvSpPr>
          <p:cNvPr id="169991" name="Text Box 4"/>
          <p:cNvSpPr txBox="1">
            <a:spLocks noChangeArrowheads="1"/>
          </p:cNvSpPr>
          <p:nvPr/>
        </p:nvSpPr>
        <p:spPr bwMode="auto">
          <a:xfrm>
            <a:off x="1331913" y="3757613"/>
            <a:ext cx="6472237" cy="952500"/>
          </a:xfrm>
          <a:prstGeom prst="rect">
            <a:avLst/>
          </a:prstGeom>
          <a:solidFill>
            <a:schemeClr val="accent1"/>
          </a:solidFill>
          <a:ln w="9525">
            <a:solidFill>
              <a:schemeClr val="tx1"/>
            </a:solidFill>
            <a:miter lim="800000"/>
            <a:headEnd/>
            <a:tailEnd/>
          </a:ln>
        </p:spPr>
        <p:txBody>
          <a:bodyPr>
            <a:spAutoFit/>
          </a:bodyPr>
          <a:lstStyle/>
          <a:p>
            <a:r>
              <a:rPr lang="en-US" sz="1400" b="1">
                <a:latin typeface="Courier New" pitchFamily="49" charset="0"/>
              </a:rPr>
              <a:t>/* TRICK_HEADER</a:t>
            </a:r>
          </a:p>
          <a:p>
            <a:r>
              <a:rPr lang="en-US" sz="1400" b="1">
                <a:latin typeface="Courier New" pitchFamily="49" charset="0"/>
              </a:rPr>
              <a:t>PURPOSE: (no purpose)</a:t>
            </a:r>
          </a:p>
          <a:p>
            <a:r>
              <a:rPr lang="en-US" sz="1400" b="1">
                <a:latin typeface="Courier New" pitchFamily="49" charset="0"/>
              </a:rPr>
              <a:t>LIBRARY_DEPENDENCIES: ((rel/path/to/lib/lib_to_include.a))</a:t>
            </a:r>
          </a:p>
          <a:p>
            <a:r>
              <a:rPr lang="en-US" sz="1400" b="1">
                <a:latin typeface="Courier New" pitchFamily="49" charset="0"/>
              </a:rPr>
              <a:t>*/</a:t>
            </a:r>
            <a:endParaRPr lang="en-US" sz="1400">
              <a:latin typeface="Courier New" pitchFamily="49" charset="0"/>
            </a:endParaRPr>
          </a:p>
        </p:txBody>
      </p:sp>
    </p:spTree>
  </p:cSld>
  <p:clrMapOvr>
    <a:masterClrMapping/>
  </p:clrMapOvr>
  <p:transition spd="slow"/>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Date Placeholder 3"/>
          <p:cNvSpPr>
            <a:spLocks noGrp="1"/>
          </p:cNvSpPr>
          <p:nvPr>
            <p:ph type="dt" sz="quarter" idx="10"/>
          </p:nvPr>
        </p:nvSpPr>
        <p:spPr>
          <a:noFill/>
        </p:spPr>
        <p:txBody>
          <a:bodyPr/>
          <a:lstStyle/>
          <a:p>
            <a:fld id="{F1357D1F-729C-431E-9BD8-6A97D6DA3F68}" type="datetime1">
              <a:rPr lang="en-US"/>
              <a:pPr/>
              <a:t>10/31/2011</a:t>
            </a:fld>
            <a:endParaRPr lang="en-US"/>
          </a:p>
        </p:txBody>
      </p:sp>
      <p:sp>
        <p:nvSpPr>
          <p:cNvPr id="171011" name="Footer Placeholder 4"/>
          <p:cNvSpPr>
            <a:spLocks noGrp="1"/>
          </p:cNvSpPr>
          <p:nvPr>
            <p:ph type="ftr" sz="quarter" idx="11"/>
          </p:nvPr>
        </p:nvSpPr>
        <p:spPr>
          <a:noFill/>
        </p:spPr>
        <p:txBody>
          <a:bodyPr/>
          <a:lstStyle/>
          <a:p>
            <a:r>
              <a:rPr lang="en-US" smtClean="0"/>
              <a:t>Trick Advanced Training</a:t>
            </a:r>
          </a:p>
        </p:txBody>
      </p:sp>
      <p:sp>
        <p:nvSpPr>
          <p:cNvPr id="171012" name="Slide Number Placeholder 5"/>
          <p:cNvSpPr>
            <a:spLocks noGrp="1"/>
          </p:cNvSpPr>
          <p:nvPr>
            <p:ph type="sldNum" sz="quarter" idx="12"/>
          </p:nvPr>
        </p:nvSpPr>
        <p:spPr>
          <a:noFill/>
        </p:spPr>
        <p:txBody>
          <a:bodyPr/>
          <a:lstStyle/>
          <a:p>
            <a:fld id="{4FC5D8FD-C19D-4BEC-80EE-648E5E1531F7}" type="slidenum">
              <a:rPr lang="en-US" smtClean="0"/>
              <a:pPr/>
              <a:t>175</a:t>
            </a:fld>
            <a:endParaRPr lang="en-US" smtClean="0"/>
          </a:p>
        </p:txBody>
      </p:sp>
      <p:sp>
        <p:nvSpPr>
          <p:cNvPr id="171013" name="Rectangle 2"/>
          <p:cNvSpPr>
            <a:spLocks noGrp="1" noChangeArrowheads="1"/>
          </p:cNvSpPr>
          <p:nvPr>
            <p:ph type="body" idx="1"/>
          </p:nvPr>
        </p:nvSpPr>
        <p:spPr/>
        <p:txBody>
          <a:bodyPr/>
          <a:lstStyle/>
          <a:p>
            <a:pPr eaLnBrk="1" hangingPunct="1"/>
            <a:r>
              <a:rPr lang="en-GB" smtClean="0"/>
              <a:t>The Trick mathematical support library provides numerous built-in utility functions for a variety of modeling tasks</a:t>
            </a:r>
          </a:p>
          <a:p>
            <a:pPr eaLnBrk="1" hangingPunct="1">
              <a:buFontTx/>
              <a:buNone/>
            </a:pPr>
            <a:endParaRPr lang="en-GB" smtClean="0"/>
          </a:p>
          <a:p>
            <a:pPr eaLnBrk="1" hangingPunct="1"/>
            <a:r>
              <a:rPr lang="en-GB" smtClean="0"/>
              <a:t>This library can be found in the following directory:</a:t>
            </a:r>
          </a:p>
          <a:p>
            <a:pPr eaLnBrk="1" hangingPunct="1">
              <a:buFontTx/>
              <a:buNone/>
            </a:pPr>
            <a:endParaRPr lang="en-GB" smtClean="0"/>
          </a:p>
          <a:p>
            <a:pPr algn="ctr" eaLnBrk="1" hangingPunct="1">
              <a:buFontTx/>
              <a:buNone/>
            </a:pPr>
            <a:r>
              <a:rPr lang="en-GB" b="0" smtClean="0">
                <a:latin typeface="Courier New" pitchFamily="49" charset="0"/>
              </a:rPr>
              <a:t>$TRICK_HOME/trick_source/trick_utils/math/src</a:t>
            </a:r>
            <a:endParaRPr lang="en-US" b="0" smtClean="0">
              <a:latin typeface="Courier New" pitchFamily="49" charset="0"/>
            </a:endParaRPr>
          </a:p>
        </p:txBody>
      </p:sp>
      <p:sp>
        <p:nvSpPr>
          <p:cNvPr id="171014" name="Rectangle 3"/>
          <p:cNvSpPr>
            <a:spLocks noGrp="1" noChangeArrowheads="1"/>
          </p:cNvSpPr>
          <p:nvPr>
            <p:ph type="title"/>
          </p:nvPr>
        </p:nvSpPr>
        <p:spPr/>
        <p:txBody>
          <a:bodyPr/>
          <a:lstStyle/>
          <a:p>
            <a:pPr eaLnBrk="1" hangingPunct="1"/>
            <a:r>
              <a:rPr lang="en-US" sz="2000" smtClean="0"/>
              <a:t>Trick Math Library</a:t>
            </a:r>
          </a:p>
        </p:txBody>
      </p:sp>
    </p:spTree>
  </p:cSld>
  <p:clrMapOvr>
    <a:masterClrMapping/>
  </p:clrMapOvr>
  <p:transition spd="slow"/>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Date Placeholder 3"/>
          <p:cNvSpPr>
            <a:spLocks noGrp="1"/>
          </p:cNvSpPr>
          <p:nvPr>
            <p:ph type="dt" sz="quarter" idx="10"/>
          </p:nvPr>
        </p:nvSpPr>
        <p:spPr>
          <a:noFill/>
        </p:spPr>
        <p:txBody>
          <a:bodyPr/>
          <a:lstStyle/>
          <a:p>
            <a:fld id="{06C3AE20-CBFB-4F53-A87F-3B48B6235A31}" type="datetime1">
              <a:rPr lang="en-US"/>
              <a:pPr/>
              <a:t>10/31/2011</a:t>
            </a:fld>
            <a:endParaRPr lang="en-US"/>
          </a:p>
        </p:txBody>
      </p:sp>
      <p:sp>
        <p:nvSpPr>
          <p:cNvPr id="172035" name="Footer Placeholder 4"/>
          <p:cNvSpPr>
            <a:spLocks noGrp="1"/>
          </p:cNvSpPr>
          <p:nvPr>
            <p:ph type="ftr" sz="quarter" idx="11"/>
          </p:nvPr>
        </p:nvSpPr>
        <p:spPr>
          <a:noFill/>
        </p:spPr>
        <p:txBody>
          <a:bodyPr/>
          <a:lstStyle/>
          <a:p>
            <a:r>
              <a:rPr lang="en-US" smtClean="0"/>
              <a:t>Trick Advanced Training</a:t>
            </a:r>
          </a:p>
        </p:txBody>
      </p:sp>
      <p:sp>
        <p:nvSpPr>
          <p:cNvPr id="172036" name="Slide Number Placeholder 5"/>
          <p:cNvSpPr>
            <a:spLocks noGrp="1"/>
          </p:cNvSpPr>
          <p:nvPr>
            <p:ph type="sldNum" sz="quarter" idx="12"/>
          </p:nvPr>
        </p:nvSpPr>
        <p:spPr>
          <a:noFill/>
        </p:spPr>
        <p:txBody>
          <a:bodyPr/>
          <a:lstStyle/>
          <a:p>
            <a:fld id="{6E9E067A-A8A3-4EB8-AA0F-0E8B87F4B6A5}" type="slidenum">
              <a:rPr lang="en-US" smtClean="0"/>
              <a:pPr/>
              <a:t>176</a:t>
            </a:fld>
            <a:endParaRPr lang="en-US" smtClean="0"/>
          </a:p>
        </p:txBody>
      </p:sp>
      <p:sp>
        <p:nvSpPr>
          <p:cNvPr id="172037" name="Rectangle 2"/>
          <p:cNvSpPr>
            <a:spLocks noGrp="1" noChangeArrowheads="1"/>
          </p:cNvSpPr>
          <p:nvPr>
            <p:ph type="body" idx="1"/>
          </p:nvPr>
        </p:nvSpPr>
        <p:spPr/>
        <p:txBody>
          <a:bodyPr/>
          <a:lstStyle/>
          <a:p>
            <a:pPr eaLnBrk="1" hangingPunct="1">
              <a:lnSpc>
                <a:spcPct val="80000"/>
              </a:lnSpc>
            </a:pPr>
            <a:r>
              <a:rPr lang="en-GB" smtClean="0"/>
              <a:t>List contents of the math library</a:t>
            </a:r>
          </a:p>
          <a:p>
            <a:pPr eaLnBrk="1" hangingPunct="1">
              <a:lnSpc>
                <a:spcPct val="80000"/>
              </a:lnSpc>
            </a:pPr>
            <a:endParaRPr lang="en-GB" b="0" smtClean="0"/>
          </a:p>
          <a:p>
            <a:pPr eaLnBrk="1" hangingPunct="1">
              <a:lnSpc>
                <a:spcPct val="80000"/>
              </a:lnSpc>
              <a:buFontTx/>
              <a:buNone/>
            </a:pPr>
            <a:r>
              <a:rPr lang="en-GB" sz="1400" b="0" smtClean="0">
                <a:latin typeface="Courier New" pitchFamily="49" charset="0"/>
              </a:rPr>
              <a:t>% ls $TRICK_HOME/trick_source/trick_utils/math/src</a:t>
            </a:r>
          </a:p>
          <a:p>
            <a:pPr eaLnBrk="1" hangingPunct="1">
              <a:lnSpc>
                <a:spcPts val="1000"/>
              </a:lnSpc>
              <a:buFontTx/>
              <a:buNone/>
            </a:pPr>
            <a:endParaRPr lang="en-GB" sz="900" b="0" smtClean="0">
              <a:latin typeface="Courier" pitchFamily="49" charset="0"/>
            </a:endParaRPr>
          </a:p>
          <a:p>
            <a:pPr eaLnBrk="1" hangingPunct="1">
              <a:lnSpc>
                <a:spcPts val="1300"/>
              </a:lnSpc>
              <a:buFontTx/>
              <a:buNone/>
            </a:pPr>
            <a:r>
              <a:rPr lang="en-GB" sz="1200" b="0" smtClean="0">
                <a:latin typeface="Courier New" pitchFamily="49" charset="0"/>
              </a:rPr>
              <a:t>deuler_123.c      dmtxmt.c            dvxm.c              matxmat.c</a:t>
            </a:r>
          </a:p>
          <a:p>
            <a:pPr eaLnBrk="1" hangingPunct="1">
              <a:lnSpc>
                <a:spcPts val="1300"/>
              </a:lnSpc>
              <a:buFontTx/>
              <a:buNone/>
            </a:pPr>
            <a:r>
              <a:rPr lang="en-GB" sz="1200" b="0" smtClean="0">
                <a:latin typeface="Courier New" pitchFamily="49" charset="0"/>
              </a:rPr>
              <a:t>deuler_132.c      dmtxv.c             dvxv_add.c          matxtrans.c</a:t>
            </a:r>
          </a:p>
          <a:p>
            <a:pPr eaLnBrk="1" hangingPunct="1">
              <a:lnSpc>
                <a:spcPts val="1300"/>
              </a:lnSpc>
              <a:buFontTx/>
              <a:buNone/>
            </a:pPr>
            <a:r>
              <a:rPr lang="en-GB" sz="1200" b="0" smtClean="0">
                <a:latin typeface="Courier New" pitchFamily="49" charset="0"/>
              </a:rPr>
              <a:t>deuler_213.c      dmxm.c              dvxv_sub.c          matxvec.c</a:t>
            </a:r>
          </a:p>
          <a:p>
            <a:pPr eaLnBrk="1" hangingPunct="1">
              <a:lnSpc>
                <a:spcPts val="1300"/>
              </a:lnSpc>
              <a:buFontTx/>
              <a:buNone/>
            </a:pPr>
            <a:r>
              <a:rPr lang="en-GB" sz="1200" b="0" smtClean="0">
                <a:latin typeface="Courier New" pitchFamily="49" charset="0"/>
              </a:rPr>
              <a:t>deuler_231.c      dmxmt.c             eigen_hh_red.c      quat_mult.c</a:t>
            </a:r>
          </a:p>
          <a:p>
            <a:pPr eaLnBrk="1" hangingPunct="1">
              <a:lnSpc>
                <a:spcPts val="1300"/>
              </a:lnSpc>
              <a:buFontTx/>
              <a:buNone/>
            </a:pPr>
            <a:r>
              <a:rPr lang="en-GB" sz="1200" b="0" smtClean="0">
                <a:latin typeface="Courier New" pitchFamily="49" charset="0"/>
              </a:rPr>
              <a:t>deuler_312.c      dmxv.c              eigen_jacobi_4.c    quat_norm.c</a:t>
            </a:r>
          </a:p>
          <a:p>
            <a:pPr eaLnBrk="1" hangingPunct="1">
              <a:lnSpc>
                <a:spcPts val="1300"/>
              </a:lnSpc>
              <a:buFontTx/>
              <a:buNone/>
            </a:pPr>
            <a:r>
              <a:rPr lang="en-GB" sz="1200" b="0" smtClean="0">
                <a:latin typeface="Courier New" pitchFamily="49" charset="0"/>
              </a:rPr>
              <a:t>deuler_321.c      drandom_gaussian.c  eigen_jacobi.c      quat_norm_integ.c</a:t>
            </a:r>
          </a:p>
          <a:p>
            <a:pPr eaLnBrk="1" hangingPunct="1">
              <a:lnSpc>
                <a:spcPts val="1300"/>
              </a:lnSpc>
              <a:buFontTx/>
              <a:buNone/>
            </a:pPr>
            <a:r>
              <a:rPr lang="en-GB" sz="1200" b="0" smtClean="0">
                <a:latin typeface="Courier New" pitchFamily="49" charset="0"/>
              </a:rPr>
              <a:t>dLU_Choleski.c    dS_function.c       eigen_ql.c          quat_to_mat.c</a:t>
            </a:r>
          </a:p>
          <a:p>
            <a:pPr eaLnBrk="1" hangingPunct="1">
              <a:lnSpc>
                <a:spcPts val="1300"/>
              </a:lnSpc>
              <a:buFontTx/>
              <a:buNone/>
            </a:pPr>
            <a:r>
              <a:rPr lang="en-GB" sz="1200" b="0" smtClean="0">
                <a:latin typeface="Courier New" pitchFamily="49" charset="0"/>
              </a:rPr>
              <a:t>dLU_solver.c      dsingle_axis_rot.c  euler_matrix.c      rand_num.c</a:t>
            </a:r>
          </a:p>
          <a:p>
            <a:pPr eaLnBrk="1" hangingPunct="1">
              <a:lnSpc>
                <a:spcPts val="1300"/>
              </a:lnSpc>
              <a:buFontTx/>
              <a:buNone/>
            </a:pPr>
            <a:r>
              <a:rPr lang="en-GB" sz="1200" b="0" smtClean="0">
                <a:latin typeface="Courier New" pitchFamily="49" charset="0"/>
              </a:rPr>
              <a:t>dm_add.c          dv_add.c            gauss_rnd_bell.c    roundoff.c</a:t>
            </a:r>
          </a:p>
          <a:p>
            <a:pPr eaLnBrk="1" hangingPunct="1">
              <a:lnSpc>
                <a:spcPts val="1300"/>
              </a:lnSpc>
              <a:buFontTx/>
              <a:buNone/>
            </a:pPr>
            <a:r>
              <a:rPr lang="en-GB" sz="1200" b="0" smtClean="0">
                <a:latin typeface="Courier New" pitchFamily="49" charset="0"/>
              </a:rPr>
              <a:t>dm_copy.c         dv_copy.c           gauss_rnd_pseudo.c  tm_print_error.c</a:t>
            </a:r>
          </a:p>
          <a:p>
            <a:pPr eaLnBrk="1" hangingPunct="1">
              <a:lnSpc>
                <a:spcPts val="1300"/>
              </a:lnSpc>
              <a:buFontTx/>
              <a:buNone/>
            </a:pPr>
            <a:r>
              <a:rPr lang="en-GB" sz="1200" b="0" smtClean="0">
                <a:latin typeface="Courier New" pitchFamily="49" charset="0"/>
              </a:rPr>
              <a:t>dm_ident.c        dv_cross.c          LU_bksb.c           transxmat.c</a:t>
            </a:r>
          </a:p>
          <a:p>
            <a:pPr eaLnBrk="1" hangingPunct="1">
              <a:lnSpc>
                <a:spcPts val="1300"/>
              </a:lnSpc>
              <a:buFontTx/>
              <a:buNone/>
            </a:pPr>
            <a:r>
              <a:rPr lang="en-GB" sz="1200" b="0" smtClean="0">
                <a:latin typeface="Courier New" pitchFamily="49" charset="0"/>
              </a:rPr>
              <a:t>dm_init.c         dv_dot.c            LU_dcmp.c           transxtrans.c</a:t>
            </a:r>
          </a:p>
          <a:p>
            <a:pPr eaLnBrk="1" hangingPunct="1">
              <a:lnSpc>
                <a:spcPts val="1300"/>
              </a:lnSpc>
              <a:buFontTx/>
              <a:buNone/>
            </a:pPr>
            <a:r>
              <a:rPr lang="en-GB" sz="1200" b="0" smtClean="0">
                <a:latin typeface="Courier New" pitchFamily="49" charset="0"/>
              </a:rPr>
              <a:t>dm_invert.c       dv_init.c           LUD_inv.c           transxvec.c</a:t>
            </a:r>
          </a:p>
          <a:p>
            <a:pPr eaLnBrk="1" hangingPunct="1">
              <a:lnSpc>
                <a:spcPts val="1300"/>
              </a:lnSpc>
              <a:buFontTx/>
              <a:buNone/>
            </a:pPr>
            <a:r>
              <a:rPr lang="en-GB" sz="1200" b="0" smtClean="0">
                <a:latin typeface="Courier New" pitchFamily="49" charset="0"/>
              </a:rPr>
              <a:t>dm_invert_symm.c  dv_mag.c            LUT_inv.c           trick_gsl_rand.c</a:t>
            </a:r>
          </a:p>
          <a:p>
            <a:pPr eaLnBrk="1" hangingPunct="1">
              <a:lnSpc>
                <a:spcPts val="1300"/>
              </a:lnSpc>
              <a:buFontTx/>
              <a:buNone/>
            </a:pPr>
            <a:r>
              <a:rPr lang="en-GB" sz="1200" b="0" smtClean="0">
                <a:latin typeface="Courier New" pitchFamily="49" charset="0"/>
              </a:rPr>
              <a:t>dm_orthonormal.c  dv_norm.c           makefile            trns_fnct_1o.c</a:t>
            </a:r>
          </a:p>
          <a:p>
            <a:pPr eaLnBrk="1" hangingPunct="1">
              <a:lnSpc>
                <a:spcPts val="1300"/>
              </a:lnSpc>
              <a:buFontTx/>
              <a:buNone/>
            </a:pPr>
            <a:r>
              <a:rPr lang="en-GB" sz="1200" b="0" smtClean="0">
                <a:latin typeface="Courier New" pitchFamily="49" charset="0"/>
              </a:rPr>
              <a:t>dm_print.c        dv_print.c          mat_copy.c          trns_fnct_2o.c</a:t>
            </a:r>
          </a:p>
          <a:p>
            <a:pPr eaLnBrk="1" hangingPunct="1">
              <a:lnSpc>
                <a:spcPts val="1300"/>
              </a:lnSpc>
              <a:buFontTx/>
              <a:buNone/>
            </a:pPr>
            <a:r>
              <a:rPr lang="en-GB" sz="1200" b="0" smtClean="0">
                <a:latin typeface="Courier New" pitchFamily="49" charset="0"/>
              </a:rPr>
              <a:t>dm_scale.c        dv_scale.c          mat_permute.c       uniform_rnd_1.c</a:t>
            </a:r>
          </a:p>
          <a:p>
            <a:pPr eaLnBrk="1" hangingPunct="1">
              <a:lnSpc>
                <a:spcPts val="1300"/>
              </a:lnSpc>
              <a:buFontTx/>
              <a:buNone/>
            </a:pPr>
            <a:r>
              <a:rPr lang="en-GB" sz="1200" b="0" smtClean="0">
                <a:latin typeface="Courier New" pitchFamily="49" charset="0"/>
              </a:rPr>
              <a:t>dm_sub.c          dv_skew.c           mat_print.c         uniform_rnd_triple.c</a:t>
            </a:r>
          </a:p>
          <a:p>
            <a:pPr eaLnBrk="1" hangingPunct="1">
              <a:lnSpc>
                <a:spcPts val="1300"/>
              </a:lnSpc>
              <a:buFontTx/>
              <a:buNone/>
            </a:pPr>
            <a:r>
              <a:rPr lang="en-GB" sz="1200" b="0" smtClean="0">
                <a:latin typeface="Courier New" pitchFamily="49" charset="0"/>
              </a:rPr>
              <a:t>dm_trans.c        dv_store.c          mat_to_quat.c       vec_print.c</a:t>
            </a:r>
          </a:p>
          <a:p>
            <a:pPr eaLnBrk="1" hangingPunct="1">
              <a:lnSpc>
                <a:spcPts val="1300"/>
              </a:lnSpc>
              <a:buFontTx/>
              <a:buNone/>
            </a:pPr>
            <a:r>
              <a:rPr lang="en-GB" sz="1200" b="0" smtClean="0">
                <a:latin typeface="Courier New" pitchFamily="49" charset="0"/>
              </a:rPr>
              <a:t>dmtxm.c           dv_sub.c            mat_trans.c         wave_form.c</a:t>
            </a:r>
          </a:p>
          <a:p>
            <a:pPr eaLnBrk="1" hangingPunct="1">
              <a:lnSpc>
                <a:spcPct val="80000"/>
              </a:lnSpc>
            </a:pPr>
            <a:endParaRPr lang="en-US" sz="1400" smtClean="0"/>
          </a:p>
        </p:txBody>
      </p:sp>
      <p:sp>
        <p:nvSpPr>
          <p:cNvPr id="172038" name="Rectangle 3"/>
          <p:cNvSpPr>
            <a:spLocks noGrp="1" noChangeArrowheads="1"/>
          </p:cNvSpPr>
          <p:nvPr>
            <p:ph type="title"/>
          </p:nvPr>
        </p:nvSpPr>
        <p:spPr/>
        <p:txBody>
          <a:bodyPr/>
          <a:lstStyle/>
          <a:p>
            <a:pPr eaLnBrk="1" hangingPunct="1"/>
            <a:r>
              <a:rPr lang="en-US" sz="2000" smtClean="0"/>
              <a:t>Trick Math Library (cont.)</a:t>
            </a:r>
          </a:p>
        </p:txBody>
      </p:sp>
    </p:spTree>
  </p:cSld>
  <p:clrMapOvr>
    <a:masterClrMapping/>
  </p:clrMapOvr>
  <p:transition spd="slow"/>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Date Placeholder 3"/>
          <p:cNvSpPr>
            <a:spLocks noGrp="1"/>
          </p:cNvSpPr>
          <p:nvPr>
            <p:ph type="dt" sz="quarter" idx="10"/>
          </p:nvPr>
        </p:nvSpPr>
        <p:spPr>
          <a:noFill/>
        </p:spPr>
        <p:txBody>
          <a:bodyPr/>
          <a:lstStyle/>
          <a:p>
            <a:fld id="{0C6AD4F4-B6C2-46DF-9AA8-D15710EA45A9}" type="datetime1">
              <a:rPr lang="en-US"/>
              <a:pPr/>
              <a:t>10/31/2011</a:t>
            </a:fld>
            <a:endParaRPr lang="en-US"/>
          </a:p>
        </p:txBody>
      </p:sp>
      <p:sp>
        <p:nvSpPr>
          <p:cNvPr id="173059" name="Footer Placeholder 4"/>
          <p:cNvSpPr>
            <a:spLocks noGrp="1"/>
          </p:cNvSpPr>
          <p:nvPr>
            <p:ph type="ftr" sz="quarter" idx="11"/>
          </p:nvPr>
        </p:nvSpPr>
        <p:spPr>
          <a:noFill/>
        </p:spPr>
        <p:txBody>
          <a:bodyPr/>
          <a:lstStyle/>
          <a:p>
            <a:r>
              <a:rPr lang="en-US" smtClean="0"/>
              <a:t>Trick Advanced Training</a:t>
            </a:r>
          </a:p>
        </p:txBody>
      </p:sp>
      <p:sp>
        <p:nvSpPr>
          <p:cNvPr id="173060" name="Slide Number Placeholder 5"/>
          <p:cNvSpPr>
            <a:spLocks noGrp="1"/>
          </p:cNvSpPr>
          <p:nvPr>
            <p:ph type="sldNum" sz="quarter" idx="12"/>
          </p:nvPr>
        </p:nvSpPr>
        <p:spPr>
          <a:noFill/>
        </p:spPr>
        <p:txBody>
          <a:bodyPr/>
          <a:lstStyle/>
          <a:p>
            <a:fld id="{9E8C595F-FBB9-46B8-BE3D-F13C8507E43F}" type="slidenum">
              <a:rPr lang="en-US" smtClean="0"/>
              <a:pPr/>
              <a:t>177</a:t>
            </a:fld>
            <a:endParaRPr lang="en-US" smtClean="0"/>
          </a:p>
        </p:txBody>
      </p:sp>
      <p:sp>
        <p:nvSpPr>
          <p:cNvPr id="173061" name="Rectangle 2"/>
          <p:cNvSpPr>
            <a:spLocks noGrp="1" noChangeArrowheads="1"/>
          </p:cNvSpPr>
          <p:nvPr>
            <p:ph type="body" idx="1"/>
          </p:nvPr>
        </p:nvSpPr>
        <p:spPr/>
        <p:txBody>
          <a:bodyPr/>
          <a:lstStyle/>
          <a:p>
            <a:pPr eaLnBrk="1" hangingPunct="1">
              <a:lnSpc>
                <a:spcPct val="80000"/>
              </a:lnSpc>
            </a:pPr>
            <a:r>
              <a:rPr lang="en-GB" sz="1800" smtClean="0"/>
              <a:t>Vector/Matrix algebra (3x3) – dv_*.c, dvx*.c, dm*.c and dmt*.c</a:t>
            </a:r>
          </a:p>
          <a:p>
            <a:pPr eaLnBrk="1" hangingPunct="1">
              <a:lnSpc>
                <a:spcPct val="80000"/>
              </a:lnSpc>
            </a:pPr>
            <a:endParaRPr lang="en-GB" sz="1800" smtClean="0"/>
          </a:p>
          <a:p>
            <a:pPr eaLnBrk="1" hangingPunct="1">
              <a:lnSpc>
                <a:spcPct val="80000"/>
              </a:lnSpc>
            </a:pPr>
            <a:r>
              <a:rPr lang="en-GB" sz="1800" smtClean="0"/>
              <a:t>Matrix algebra (nxn) – mat_*.c, matx*.c and transx*.c</a:t>
            </a:r>
          </a:p>
          <a:p>
            <a:pPr eaLnBrk="1" hangingPunct="1">
              <a:lnSpc>
                <a:spcPct val="80000"/>
              </a:lnSpc>
            </a:pPr>
            <a:endParaRPr lang="en-GB" sz="1800" smtClean="0"/>
          </a:p>
          <a:p>
            <a:pPr eaLnBrk="1" hangingPunct="1">
              <a:lnSpc>
                <a:spcPct val="80000"/>
              </a:lnSpc>
            </a:pPr>
            <a:r>
              <a:rPr lang="en-GB" sz="1800" smtClean="0"/>
              <a:t>Linear equation solvers -  dLU*.c, dm_invert*.c, and LU*.c</a:t>
            </a:r>
          </a:p>
          <a:p>
            <a:pPr eaLnBrk="1" hangingPunct="1">
              <a:lnSpc>
                <a:spcPct val="80000"/>
              </a:lnSpc>
            </a:pPr>
            <a:endParaRPr lang="en-GB" sz="1800" smtClean="0"/>
          </a:p>
          <a:p>
            <a:pPr eaLnBrk="1" hangingPunct="1">
              <a:lnSpc>
                <a:spcPct val="80000"/>
              </a:lnSpc>
            </a:pPr>
            <a:r>
              <a:rPr lang="en-GB" sz="1800" smtClean="0"/>
              <a:t>Euler transformations – euler_matrix.c, deuler_*.c, and dsingle_axis_rot.c</a:t>
            </a:r>
          </a:p>
          <a:p>
            <a:pPr eaLnBrk="1" hangingPunct="1">
              <a:lnSpc>
                <a:spcPct val="80000"/>
              </a:lnSpc>
            </a:pPr>
            <a:endParaRPr lang="en-GB" sz="1800" smtClean="0"/>
          </a:p>
          <a:p>
            <a:pPr eaLnBrk="1" hangingPunct="1">
              <a:lnSpc>
                <a:spcPct val="80000"/>
              </a:lnSpc>
            </a:pPr>
            <a:r>
              <a:rPr lang="en-GB" sz="1800" smtClean="0"/>
              <a:t>Quaternion transformations – quat_*.c</a:t>
            </a:r>
          </a:p>
          <a:p>
            <a:pPr eaLnBrk="1" hangingPunct="1">
              <a:lnSpc>
                <a:spcPct val="80000"/>
              </a:lnSpc>
            </a:pPr>
            <a:endParaRPr lang="en-GB" sz="1800" smtClean="0"/>
          </a:p>
          <a:p>
            <a:pPr eaLnBrk="1" hangingPunct="1">
              <a:lnSpc>
                <a:spcPct val="80000"/>
              </a:lnSpc>
            </a:pPr>
            <a:r>
              <a:rPr lang="en-GB" sz="1800" smtClean="0"/>
              <a:t>Eigensolvers - eigen_*.c</a:t>
            </a:r>
          </a:p>
          <a:p>
            <a:pPr eaLnBrk="1" hangingPunct="1">
              <a:lnSpc>
                <a:spcPct val="80000"/>
              </a:lnSpc>
            </a:pPr>
            <a:endParaRPr lang="en-GB" sz="1800" smtClean="0"/>
          </a:p>
          <a:p>
            <a:pPr eaLnBrk="1" hangingPunct="1">
              <a:lnSpc>
                <a:spcPct val="80000"/>
              </a:lnSpc>
            </a:pPr>
            <a:r>
              <a:rPr lang="en-GB" sz="1800" smtClean="0"/>
              <a:t>Random number generation – drandom_gaussian.c, gauss*.c, rand*.c, trick_gsl_rand.c, and uniform*.c</a:t>
            </a:r>
          </a:p>
          <a:p>
            <a:pPr eaLnBrk="1" hangingPunct="1">
              <a:lnSpc>
                <a:spcPct val="80000"/>
              </a:lnSpc>
            </a:pPr>
            <a:endParaRPr lang="en-GB" sz="1800" smtClean="0"/>
          </a:p>
          <a:p>
            <a:pPr eaLnBrk="1" hangingPunct="1">
              <a:lnSpc>
                <a:spcPct val="80000"/>
              </a:lnSpc>
            </a:pPr>
            <a:r>
              <a:rPr lang="en-GB" sz="1800" smtClean="0"/>
              <a:t>Other odds and ends functions (e.g., wave form generator)</a:t>
            </a:r>
            <a:endParaRPr lang="en-US" sz="1800" smtClean="0"/>
          </a:p>
        </p:txBody>
      </p:sp>
      <p:sp>
        <p:nvSpPr>
          <p:cNvPr id="173062" name="Rectangle 3"/>
          <p:cNvSpPr>
            <a:spLocks noGrp="1" noChangeArrowheads="1"/>
          </p:cNvSpPr>
          <p:nvPr>
            <p:ph type="title"/>
          </p:nvPr>
        </p:nvSpPr>
        <p:spPr/>
        <p:txBody>
          <a:bodyPr/>
          <a:lstStyle/>
          <a:p>
            <a:pPr eaLnBrk="1" hangingPunct="1"/>
            <a:r>
              <a:rPr lang="en-US" sz="2000" smtClean="0"/>
              <a:t>Trick Math Library Summary</a:t>
            </a:r>
          </a:p>
        </p:txBody>
      </p:sp>
    </p:spTree>
  </p:cSld>
  <p:clrMapOvr>
    <a:masterClrMapping/>
  </p:clrMapOvr>
  <p:transition spd="slow"/>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Date Placeholder 3"/>
          <p:cNvSpPr>
            <a:spLocks noGrp="1"/>
          </p:cNvSpPr>
          <p:nvPr>
            <p:ph type="dt" sz="quarter" idx="10"/>
          </p:nvPr>
        </p:nvSpPr>
        <p:spPr>
          <a:noFill/>
        </p:spPr>
        <p:txBody>
          <a:bodyPr/>
          <a:lstStyle/>
          <a:p>
            <a:fld id="{EB6B2124-AD24-4BF0-91FC-9815289F629E}" type="datetime1">
              <a:rPr lang="en-US"/>
              <a:pPr/>
              <a:t>10/31/2011</a:t>
            </a:fld>
            <a:endParaRPr lang="en-US"/>
          </a:p>
        </p:txBody>
      </p:sp>
      <p:sp>
        <p:nvSpPr>
          <p:cNvPr id="174083" name="Footer Placeholder 4"/>
          <p:cNvSpPr>
            <a:spLocks noGrp="1"/>
          </p:cNvSpPr>
          <p:nvPr>
            <p:ph type="ftr" sz="quarter" idx="11"/>
          </p:nvPr>
        </p:nvSpPr>
        <p:spPr>
          <a:noFill/>
        </p:spPr>
        <p:txBody>
          <a:bodyPr/>
          <a:lstStyle/>
          <a:p>
            <a:r>
              <a:rPr lang="en-US" smtClean="0"/>
              <a:t>Trick Advanced Training</a:t>
            </a:r>
          </a:p>
        </p:txBody>
      </p:sp>
      <p:sp>
        <p:nvSpPr>
          <p:cNvPr id="174084" name="Slide Number Placeholder 5"/>
          <p:cNvSpPr>
            <a:spLocks noGrp="1"/>
          </p:cNvSpPr>
          <p:nvPr>
            <p:ph type="sldNum" sz="quarter" idx="12"/>
          </p:nvPr>
        </p:nvSpPr>
        <p:spPr>
          <a:noFill/>
        </p:spPr>
        <p:txBody>
          <a:bodyPr/>
          <a:lstStyle/>
          <a:p>
            <a:fld id="{EE479664-6DCD-4BD4-8635-C2A2CEFFCF43}" type="slidenum">
              <a:rPr lang="en-US" smtClean="0"/>
              <a:pPr/>
              <a:t>178</a:t>
            </a:fld>
            <a:endParaRPr lang="en-US" smtClean="0"/>
          </a:p>
        </p:txBody>
      </p:sp>
      <p:sp>
        <p:nvSpPr>
          <p:cNvPr id="174085" name="Rectangle 2"/>
          <p:cNvSpPr>
            <a:spLocks noGrp="1" noChangeArrowheads="1"/>
          </p:cNvSpPr>
          <p:nvPr>
            <p:ph type="body" idx="1"/>
          </p:nvPr>
        </p:nvSpPr>
        <p:spPr/>
        <p:txBody>
          <a:bodyPr/>
          <a:lstStyle/>
          <a:p>
            <a:pPr eaLnBrk="1" hangingPunct="1"/>
            <a:r>
              <a:rPr lang="en-GB" smtClean="0"/>
              <a:t>Access to the Trick math library can be achieved by adding the following prototype definition to the your source code:</a:t>
            </a:r>
          </a:p>
          <a:p>
            <a:pPr eaLnBrk="1" hangingPunct="1">
              <a:buFontTx/>
              <a:buNone/>
            </a:pPr>
            <a:endParaRPr lang="en-GB" smtClean="0"/>
          </a:p>
          <a:p>
            <a:pPr algn="ctr" eaLnBrk="1" hangingPunct="1">
              <a:buFontTx/>
              <a:buNone/>
            </a:pPr>
            <a:r>
              <a:rPr lang="en-GB" sz="1600" b="0" smtClean="0">
                <a:latin typeface="Courier New" pitchFamily="49" charset="0"/>
              </a:rPr>
              <a:t>#include “trick_utils/math/include/trick_math_proto.h”</a:t>
            </a:r>
          </a:p>
          <a:p>
            <a:pPr eaLnBrk="1" hangingPunct="1">
              <a:buFontTx/>
              <a:buNone/>
            </a:pPr>
            <a:endParaRPr lang="en-GB" b="0" smtClean="0"/>
          </a:p>
          <a:p>
            <a:pPr eaLnBrk="1" hangingPunct="1"/>
            <a:r>
              <a:rPr lang="en-GB" smtClean="0"/>
              <a:t>Several other library type routines exist throughout the suite of Trick-based sim packages (e.g., robotics, GN&amp;C, mechanisms) and are planned to be folded back into this library for upcoming Trick releases</a:t>
            </a:r>
          </a:p>
          <a:p>
            <a:pPr eaLnBrk="1" hangingPunct="1"/>
            <a:endParaRPr lang="en-GB" smtClean="0"/>
          </a:p>
          <a:p>
            <a:pPr eaLnBrk="1" hangingPunct="1"/>
            <a:r>
              <a:rPr lang="en-GB" smtClean="0"/>
              <a:t>Additional capabilities/requests are always welcome!</a:t>
            </a:r>
            <a:endParaRPr lang="en-US" smtClean="0"/>
          </a:p>
        </p:txBody>
      </p:sp>
      <p:sp>
        <p:nvSpPr>
          <p:cNvPr id="174086" name="Rectangle 3"/>
          <p:cNvSpPr>
            <a:spLocks noGrp="1" noChangeArrowheads="1"/>
          </p:cNvSpPr>
          <p:nvPr>
            <p:ph type="title"/>
          </p:nvPr>
        </p:nvSpPr>
        <p:spPr/>
        <p:txBody>
          <a:bodyPr/>
          <a:lstStyle/>
          <a:p>
            <a:pPr eaLnBrk="1" hangingPunct="1"/>
            <a:r>
              <a:rPr lang="en-US" sz="2000" smtClean="0"/>
              <a:t>Trick Math Library Summary (cont.)</a:t>
            </a:r>
          </a:p>
        </p:txBody>
      </p:sp>
    </p:spTree>
  </p:cSld>
  <p:clrMapOvr>
    <a:masterClrMapping/>
  </p:clrMapOvr>
  <p:transition spd="slow"/>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Date Placeholder 3"/>
          <p:cNvSpPr>
            <a:spLocks noGrp="1"/>
          </p:cNvSpPr>
          <p:nvPr>
            <p:ph type="dt" sz="quarter" idx="10"/>
          </p:nvPr>
        </p:nvSpPr>
        <p:spPr>
          <a:noFill/>
        </p:spPr>
        <p:txBody>
          <a:bodyPr/>
          <a:lstStyle/>
          <a:p>
            <a:fld id="{DBEF4363-A35B-4650-AFF9-E2A8017E094E}" type="datetime1">
              <a:rPr lang="en-US"/>
              <a:pPr/>
              <a:t>10/31/2011</a:t>
            </a:fld>
            <a:endParaRPr lang="en-US"/>
          </a:p>
        </p:txBody>
      </p:sp>
      <p:sp>
        <p:nvSpPr>
          <p:cNvPr id="175107" name="Footer Placeholder 4"/>
          <p:cNvSpPr>
            <a:spLocks noGrp="1"/>
          </p:cNvSpPr>
          <p:nvPr>
            <p:ph type="ftr" sz="quarter" idx="11"/>
          </p:nvPr>
        </p:nvSpPr>
        <p:spPr>
          <a:noFill/>
        </p:spPr>
        <p:txBody>
          <a:bodyPr/>
          <a:lstStyle/>
          <a:p>
            <a:r>
              <a:rPr lang="en-US" smtClean="0"/>
              <a:t>Trick Advanced Training</a:t>
            </a:r>
          </a:p>
        </p:txBody>
      </p:sp>
      <p:sp>
        <p:nvSpPr>
          <p:cNvPr id="175108" name="Slide Number Placeholder 5"/>
          <p:cNvSpPr>
            <a:spLocks noGrp="1"/>
          </p:cNvSpPr>
          <p:nvPr>
            <p:ph type="sldNum" sz="quarter" idx="12"/>
          </p:nvPr>
        </p:nvSpPr>
        <p:spPr>
          <a:noFill/>
        </p:spPr>
        <p:txBody>
          <a:bodyPr/>
          <a:lstStyle/>
          <a:p>
            <a:fld id="{0016F5C1-00FC-419D-B981-3C298DB3EC17}" type="slidenum">
              <a:rPr lang="en-US" smtClean="0"/>
              <a:pPr/>
              <a:t>179</a:t>
            </a:fld>
            <a:endParaRPr lang="en-US" smtClean="0"/>
          </a:p>
        </p:txBody>
      </p:sp>
      <p:sp>
        <p:nvSpPr>
          <p:cNvPr id="175109" name="Rectangle 2"/>
          <p:cNvSpPr>
            <a:spLocks noGrp="1" noChangeArrowheads="1"/>
          </p:cNvSpPr>
          <p:nvPr>
            <p:ph type="body" idx="1"/>
          </p:nvPr>
        </p:nvSpPr>
        <p:spPr/>
        <p:txBody>
          <a:bodyPr/>
          <a:lstStyle/>
          <a:p>
            <a:pPr eaLnBrk="1" hangingPunct="1">
              <a:lnSpc>
                <a:spcPct val="90000"/>
              </a:lnSpc>
            </a:pPr>
            <a:r>
              <a:rPr lang="en-GB" smtClean="0"/>
              <a:t>Perhaps as important as the individual math subroutines is the functionality provided through the Trick math header files</a:t>
            </a:r>
          </a:p>
          <a:p>
            <a:pPr eaLnBrk="1" hangingPunct="1">
              <a:lnSpc>
                <a:spcPct val="90000"/>
              </a:lnSpc>
            </a:pPr>
            <a:endParaRPr lang="en-GB" smtClean="0"/>
          </a:p>
          <a:p>
            <a:pPr eaLnBrk="1" hangingPunct="1">
              <a:lnSpc>
                <a:spcPct val="90000"/>
              </a:lnSpc>
            </a:pPr>
            <a:r>
              <a:rPr lang="en-GB" smtClean="0"/>
              <a:t>Macros were originally created to provide execution speed over their subroutine counterparts (using the C preprocessor for inline code expansion)</a:t>
            </a:r>
          </a:p>
          <a:p>
            <a:pPr eaLnBrk="1" hangingPunct="1">
              <a:lnSpc>
                <a:spcPct val="90000"/>
              </a:lnSpc>
            </a:pPr>
            <a:endParaRPr lang="en-GB" smtClean="0"/>
          </a:p>
          <a:p>
            <a:pPr eaLnBrk="1" hangingPunct="1">
              <a:lnSpc>
                <a:spcPct val="90000"/>
              </a:lnSpc>
              <a:buFontTx/>
              <a:buNone/>
            </a:pPr>
            <a:r>
              <a:rPr lang="en-GB" sz="1600" b="0" smtClean="0">
                <a:latin typeface="Courier New" pitchFamily="49" charset="0"/>
              </a:rPr>
              <a:t>% ls -1 $TRICK_HOME/trick_source/trick_utils/math/include</a:t>
            </a:r>
          </a:p>
          <a:p>
            <a:pPr eaLnBrk="1" hangingPunct="1">
              <a:lnSpc>
                <a:spcPct val="90000"/>
              </a:lnSpc>
              <a:buFontTx/>
              <a:buNone/>
            </a:pPr>
            <a:endParaRPr lang="en-GB" sz="1600" b="0" smtClean="0">
              <a:latin typeface="Courier New" pitchFamily="49" charset="0"/>
            </a:endParaRPr>
          </a:p>
          <a:p>
            <a:pPr eaLnBrk="1" hangingPunct="1">
              <a:lnSpc>
                <a:spcPts val="1300"/>
              </a:lnSpc>
              <a:buFontTx/>
              <a:buNone/>
            </a:pPr>
            <a:r>
              <a:rPr lang="en-GB" sz="1400" b="0" smtClean="0">
                <a:latin typeface="Courier New" pitchFamily="49" charset="0"/>
              </a:rPr>
              <a:t>complex.h</a:t>
            </a:r>
          </a:p>
          <a:p>
            <a:pPr eaLnBrk="1" hangingPunct="1">
              <a:lnSpc>
                <a:spcPts val="1300"/>
              </a:lnSpc>
              <a:buFontTx/>
              <a:buNone/>
            </a:pPr>
            <a:r>
              <a:rPr lang="en-GB" sz="1400" b="0" smtClean="0">
                <a:latin typeface="Courier New" pitchFamily="49" charset="0"/>
              </a:rPr>
              <a:t>matrix_macros.h</a:t>
            </a:r>
          </a:p>
          <a:p>
            <a:pPr eaLnBrk="1" hangingPunct="1">
              <a:lnSpc>
                <a:spcPts val="1300"/>
              </a:lnSpc>
              <a:buFontTx/>
              <a:buNone/>
            </a:pPr>
            <a:r>
              <a:rPr lang="en-GB" sz="1400" b="0" smtClean="0">
                <a:latin typeface="Courier New" pitchFamily="49" charset="0"/>
              </a:rPr>
              <a:t>quat_macros.h</a:t>
            </a:r>
          </a:p>
          <a:p>
            <a:pPr eaLnBrk="1" hangingPunct="1">
              <a:lnSpc>
                <a:spcPts val="1300"/>
              </a:lnSpc>
              <a:buFontTx/>
              <a:buNone/>
            </a:pPr>
            <a:r>
              <a:rPr lang="en-GB" sz="1400" b="0" smtClean="0">
                <a:latin typeface="Courier New" pitchFamily="49" charset="0"/>
              </a:rPr>
              <a:t>rand_generator.d</a:t>
            </a:r>
          </a:p>
          <a:p>
            <a:pPr eaLnBrk="1" hangingPunct="1">
              <a:lnSpc>
                <a:spcPts val="1300"/>
              </a:lnSpc>
              <a:buFontTx/>
              <a:buNone/>
            </a:pPr>
            <a:r>
              <a:rPr lang="en-GB" sz="1400" b="0" smtClean="0">
                <a:latin typeface="Courier New" pitchFamily="49" charset="0"/>
              </a:rPr>
              <a:t>rand_generator.h</a:t>
            </a:r>
          </a:p>
          <a:p>
            <a:pPr eaLnBrk="1" hangingPunct="1">
              <a:lnSpc>
                <a:spcPts val="1300"/>
              </a:lnSpc>
              <a:buFontTx/>
              <a:buNone/>
            </a:pPr>
            <a:r>
              <a:rPr lang="en-GB" sz="1400" b="0" smtClean="0">
                <a:latin typeface="Courier New" pitchFamily="49" charset="0"/>
              </a:rPr>
              <a:t>reference_frame.h</a:t>
            </a:r>
          </a:p>
          <a:p>
            <a:pPr eaLnBrk="1" hangingPunct="1">
              <a:lnSpc>
                <a:spcPts val="1300"/>
              </a:lnSpc>
              <a:buFontTx/>
              <a:buNone/>
            </a:pPr>
            <a:r>
              <a:rPr lang="en-GB" sz="1400" b="0" smtClean="0">
                <a:latin typeface="Courier New" pitchFamily="49" charset="0"/>
              </a:rPr>
              <a:t>trick_math_error.h</a:t>
            </a:r>
          </a:p>
          <a:p>
            <a:pPr eaLnBrk="1" hangingPunct="1">
              <a:lnSpc>
                <a:spcPts val="1300"/>
              </a:lnSpc>
              <a:buFontTx/>
              <a:buNone/>
            </a:pPr>
            <a:r>
              <a:rPr lang="en-GB" sz="1400" b="0" smtClean="0">
                <a:latin typeface="Courier New" pitchFamily="49" charset="0"/>
              </a:rPr>
              <a:t>trick_math.h</a:t>
            </a:r>
          </a:p>
          <a:p>
            <a:pPr eaLnBrk="1" hangingPunct="1">
              <a:lnSpc>
                <a:spcPts val="1300"/>
              </a:lnSpc>
              <a:buFontTx/>
              <a:buNone/>
            </a:pPr>
            <a:r>
              <a:rPr lang="en-GB" sz="1400" b="0" smtClean="0">
                <a:latin typeface="Courier New" pitchFamily="49" charset="0"/>
              </a:rPr>
              <a:t>trick_math_proto.h</a:t>
            </a:r>
          </a:p>
          <a:p>
            <a:pPr eaLnBrk="1" hangingPunct="1">
              <a:lnSpc>
                <a:spcPts val="1300"/>
              </a:lnSpc>
              <a:buFontTx/>
              <a:buNone/>
            </a:pPr>
            <a:r>
              <a:rPr lang="en-GB" sz="1400" b="0" smtClean="0">
                <a:latin typeface="Courier New" pitchFamily="49" charset="0"/>
              </a:rPr>
              <a:t>vector_macros.h</a:t>
            </a:r>
          </a:p>
          <a:p>
            <a:pPr eaLnBrk="1" hangingPunct="1">
              <a:lnSpc>
                <a:spcPts val="1300"/>
              </a:lnSpc>
              <a:buFontTx/>
              <a:buNone/>
            </a:pPr>
            <a:r>
              <a:rPr lang="en-GB" sz="1400" b="0" smtClean="0">
                <a:latin typeface="Courier New" pitchFamily="49" charset="0"/>
              </a:rPr>
              <a:t>wave_form.h</a:t>
            </a:r>
          </a:p>
          <a:p>
            <a:pPr eaLnBrk="1" hangingPunct="1">
              <a:lnSpc>
                <a:spcPct val="90000"/>
              </a:lnSpc>
            </a:pPr>
            <a:endParaRPr lang="en-US" sz="2400" smtClean="0"/>
          </a:p>
        </p:txBody>
      </p:sp>
      <p:sp>
        <p:nvSpPr>
          <p:cNvPr id="175110" name="Rectangle 3"/>
          <p:cNvSpPr>
            <a:spLocks noGrp="1" noChangeArrowheads="1"/>
          </p:cNvSpPr>
          <p:nvPr>
            <p:ph type="title"/>
          </p:nvPr>
        </p:nvSpPr>
        <p:spPr/>
        <p:txBody>
          <a:bodyPr/>
          <a:lstStyle/>
          <a:p>
            <a:pPr eaLnBrk="1" hangingPunct="1"/>
            <a:r>
              <a:rPr lang="en-US" sz="2000" smtClean="0"/>
              <a:t>Trick Math Headers</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fld id="{510B4CC1-9E23-4258-A0FB-77F8961B6AEA}" type="datetime1">
              <a:rPr lang="en-US"/>
              <a:pPr/>
              <a:t>10/31/2011</a:t>
            </a:fld>
            <a:endParaRPr lang="en-US"/>
          </a:p>
        </p:txBody>
      </p:sp>
      <p:sp>
        <p:nvSpPr>
          <p:cNvPr id="19459" name="Footer Placeholder 4"/>
          <p:cNvSpPr>
            <a:spLocks noGrp="1"/>
          </p:cNvSpPr>
          <p:nvPr>
            <p:ph type="ftr" sz="quarter" idx="11"/>
          </p:nvPr>
        </p:nvSpPr>
        <p:spPr>
          <a:noFill/>
        </p:spPr>
        <p:txBody>
          <a:bodyPr/>
          <a:lstStyle/>
          <a:p>
            <a:r>
              <a:rPr lang="en-US" smtClean="0"/>
              <a:t>Trick Advanced Training</a:t>
            </a:r>
          </a:p>
        </p:txBody>
      </p:sp>
      <p:sp>
        <p:nvSpPr>
          <p:cNvPr id="19460" name="Slide Number Placeholder 5"/>
          <p:cNvSpPr>
            <a:spLocks noGrp="1"/>
          </p:cNvSpPr>
          <p:nvPr>
            <p:ph type="sldNum" sz="quarter" idx="12"/>
          </p:nvPr>
        </p:nvSpPr>
        <p:spPr>
          <a:noFill/>
        </p:spPr>
        <p:txBody>
          <a:bodyPr/>
          <a:lstStyle/>
          <a:p>
            <a:fld id="{85C2B50B-C0BA-4F4B-98B3-6197D5E5A008}" type="slidenum">
              <a:rPr lang="en-US" smtClean="0"/>
              <a:pPr/>
              <a:t>18</a:t>
            </a:fld>
            <a:endParaRPr lang="en-US" smtClean="0"/>
          </a:p>
        </p:txBody>
      </p:sp>
      <p:sp>
        <p:nvSpPr>
          <p:cNvPr id="19461" name="Rectangle 2"/>
          <p:cNvSpPr>
            <a:spLocks noGrp="1" noChangeArrowheads="1"/>
          </p:cNvSpPr>
          <p:nvPr>
            <p:ph type="title"/>
          </p:nvPr>
        </p:nvSpPr>
        <p:spPr/>
        <p:txBody>
          <a:bodyPr/>
          <a:lstStyle/>
          <a:p>
            <a:pPr eaLnBrk="1" hangingPunct="1"/>
            <a:r>
              <a:rPr lang="en-US" sz="2000" smtClean="0"/>
              <a:t>Variable Server</a:t>
            </a:r>
          </a:p>
        </p:txBody>
      </p:sp>
      <p:sp>
        <p:nvSpPr>
          <p:cNvPr id="8" name="Rectangle 3"/>
          <p:cNvSpPr txBox="1">
            <a:spLocks noChangeArrowheads="1"/>
          </p:cNvSpPr>
          <p:nvPr/>
        </p:nvSpPr>
        <p:spPr bwMode="auto">
          <a:xfrm>
            <a:off x="444500" y="927100"/>
            <a:ext cx="8229600" cy="5365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Other variable server commands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trick.var_units(string var_name, string units)</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600" b="0" i="0" u="none" strike="noStrike" kern="0" cap="none" spc="0" normalizeH="0" baseline="0" noProof="0" smtClean="0">
                <a:ln>
                  <a:noFill/>
                </a:ln>
                <a:solidFill>
                  <a:schemeClr val="tx1"/>
                </a:solidFill>
                <a:effectLst/>
                <a:uLnTx/>
                <a:uFillTx/>
                <a:latin typeface="+mn-lt"/>
              </a:rPr>
              <a:t>Use the specified units with var_name. If the units are changed, then the units are included in the returned string.</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trick.var_debug(int level)</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600" b="0" i="0" u="none" strike="noStrike" kern="0" cap="none" spc="0" normalizeH="0" baseline="0" noProof="0" smtClean="0">
                <a:ln>
                  <a:noFill/>
                </a:ln>
                <a:solidFill>
                  <a:schemeClr val="tx1"/>
                </a:solidFill>
                <a:effectLst/>
                <a:uLnTx/>
                <a:uFillTx/>
                <a:latin typeface="+mn-lt"/>
              </a:rPr>
              <a:t>The level may range from 0-3.</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600" b="0" i="0" u="none" strike="noStrike" kern="0" cap="none" spc="0" normalizeH="0" baseline="0" noProof="0" smtClean="0">
                <a:ln>
                  <a:noFill/>
                </a:ln>
                <a:solidFill>
                  <a:schemeClr val="tx1"/>
                </a:solidFill>
                <a:effectLst/>
                <a:uLnTx/>
                <a:uFillTx/>
                <a:latin typeface="+mn-lt"/>
              </a:rPr>
              <a:t>Print out increasing amounts of debugging information</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trick.var_ascii()</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600" b="0" i="0" u="none" strike="noStrike" kern="0" cap="none" spc="0" normalizeH="0" baseline="0" noProof="0" smtClean="0">
                <a:ln>
                  <a:noFill/>
                </a:ln>
                <a:solidFill>
                  <a:schemeClr val="tx1"/>
                </a:solidFill>
                <a:effectLst/>
                <a:uLnTx/>
                <a:uFillTx/>
                <a:latin typeface="+mn-lt"/>
              </a:rPr>
              <a:t>Sets the message format to ascii (default)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trick.var_binary()</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600" b="0" i="0" u="none" strike="noStrike" kern="0" cap="none" spc="0" normalizeH="0" baseline="0" noProof="0" smtClean="0">
                <a:ln>
                  <a:noFill/>
                </a:ln>
                <a:solidFill>
                  <a:schemeClr val="tx1"/>
                </a:solidFill>
                <a:effectLst/>
                <a:uLnTx/>
                <a:uFillTx/>
                <a:latin typeface="+mn-lt"/>
              </a:rPr>
              <a:t>Sets the message format to binary</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trick.var_sync(bool on_off)</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600" b="0" i="0" u="none" strike="noStrike" kern="0" cap="none" spc="0" normalizeH="0" baseline="0" noProof="0" smtClean="0">
                <a:ln>
                  <a:noFill/>
                </a:ln>
                <a:solidFill>
                  <a:schemeClr val="tx1"/>
                </a:solidFill>
                <a:effectLst/>
                <a:uLnTx/>
                <a:uFillTx/>
                <a:latin typeface="+mn-lt"/>
              </a:rPr>
              <a:t>When true, all values are time homogenous (which may slow simulation if large amounts of data are being sent).</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600" b="0" i="0" u="none" strike="noStrike" kern="0" cap="none" spc="0" normalizeH="0" baseline="0" noProof="0" smtClean="0">
                <a:ln>
                  <a:noFill/>
                </a:ln>
                <a:solidFill>
                  <a:schemeClr val="tx1"/>
                </a:solidFill>
                <a:effectLst/>
                <a:uLnTx/>
                <a:uFillTx/>
                <a:latin typeface="+mn-lt"/>
              </a:rPr>
              <a:t>When false, the values are not guaranteed to be time homogenous (timing of simulation is not affected)</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trick.var_exists(string var_name)</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600" b="0" i="0" u="none" strike="noStrike" kern="0" cap="none" spc="0" normalizeH="0" baseline="0" noProof="0" smtClean="0">
                <a:ln>
                  <a:noFill/>
                </a:ln>
                <a:solidFill>
                  <a:schemeClr val="tx1"/>
                </a:solidFill>
                <a:effectLst/>
                <a:uLnTx/>
                <a:uFillTx/>
                <a:latin typeface="+mn-lt"/>
              </a:rPr>
              <a:t>To test if a var_name exists.</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spd="slow"/>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Date Placeholder 3"/>
          <p:cNvSpPr>
            <a:spLocks noGrp="1"/>
          </p:cNvSpPr>
          <p:nvPr>
            <p:ph type="dt" sz="quarter" idx="10"/>
          </p:nvPr>
        </p:nvSpPr>
        <p:spPr>
          <a:noFill/>
        </p:spPr>
        <p:txBody>
          <a:bodyPr/>
          <a:lstStyle/>
          <a:p>
            <a:fld id="{1722041E-8803-45FA-A16F-4FCC5F7A5437}" type="datetime1">
              <a:rPr lang="en-US"/>
              <a:pPr/>
              <a:t>10/31/2011</a:t>
            </a:fld>
            <a:endParaRPr lang="en-US"/>
          </a:p>
        </p:txBody>
      </p:sp>
      <p:sp>
        <p:nvSpPr>
          <p:cNvPr id="176131" name="Footer Placeholder 4"/>
          <p:cNvSpPr>
            <a:spLocks noGrp="1"/>
          </p:cNvSpPr>
          <p:nvPr>
            <p:ph type="ftr" sz="quarter" idx="11"/>
          </p:nvPr>
        </p:nvSpPr>
        <p:spPr>
          <a:noFill/>
        </p:spPr>
        <p:txBody>
          <a:bodyPr/>
          <a:lstStyle/>
          <a:p>
            <a:r>
              <a:rPr lang="en-US" smtClean="0"/>
              <a:t>Trick Advanced Training</a:t>
            </a:r>
          </a:p>
        </p:txBody>
      </p:sp>
      <p:sp>
        <p:nvSpPr>
          <p:cNvPr id="176132" name="Slide Number Placeholder 5"/>
          <p:cNvSpPr>
            <a:spLocks noGrp="1"/>
          </p:cNvSpPr>
          <p:nvPr>
            <p:ph type="sldNum" sz="quarter" idx="12"/>
          </p:nvPr>
        </p:nvSpPr>
        <p:spPr>
          <a:noFill/>
        </p:spPr>
        <p:txBody>
          <a:bodyPr/>
          <a:lstStyle/>
          <a:p>
            <a:fld id="{69695F07-F6FE-43EF-818A-72EF10892032}" type="slidenum">
              <a:rPr lang="en-US" smtClean="0"/>
              <a:pPr/>
              <a:t>180</a:t>
            </a:fld>
            <a:endParaRPr lang="en-US" smtClean="0"/>
          </a:p>
        </p:txBody>
      </p:sp>
      <p:sp>
        <p:nvSpPr>
          <p:cNvPr id="176133" name="Rectangle 2"/>
          <p:cNvSpPr>
            <a:spLocks noGrp="1" noChangeArrowheads="1"/>
          </p:cNvSpPr>
          <p:nvPr>
            <p:ph type="body" idx="1"/>
          </p:nvPr>
        </p:nvSpPr>
        <p:spPr/>
        <p:txBody>
          <a:bodyPr/>
          <a:lstStyle/>
          <a:p>
            <a:pPr eaLnBrk="1" hangingPunct="1"/>
            <a:r>
              <a:rPr lang="en-GB" smtClean="0"/>
              <a:t>In addition to early speed benefits, many Trick math models were implemented through macros to make code more readable as well as provide easy mapping back to formulation/equations (e.g., refer to the matrix_macros and vector_macros headers)</a:t>
            </a:r>
          </a:p>
          <a:p>
            <a:pPr eaLnBrk="1" hangingPunct="1">
              <a:buFontTx/>
              <a:buNone/>
            </a:pPr>
            <a:endParaRPr lang="en-GB" smtClean="0"/>
          </a:p>
          <a:p>
            <a:pPr eaLnBrk="1" hangingPunct="1"/>
            <a:r>
              <a:rPr lang="en-GB" smtClean="0"/>
              <a:t>Euler and Quaternion transformations rely on both the reference_frame.h and quat_macros.h header files, respectively</a:t>
            </a:r>
          </a:p>
          <a:p>
            <a:pPr eaLnBrk="1" hangingPunct="1">
              <a:buFontTx/>
              <a:buNone/>
            </a:pPr>
            <a:endParaRPr lang="en-GB" smtClean="0"/>
          </a:p>
          <a:p>
            <a:pPr eaLnBrk="1" hangingPunct="1"/>
            <a:r>
              <a:rPr lang="en-GB" smtClean="0"/>
              <a:t>Access to the Trick math headers can be achieved by adding the following to your source code:</a:t>
            </a:r>
          </a:p>
          <a:p>
            <a:pPr eaLnBrk="1" hangingPunct="1"/>
            <a:endParaRPr lang="en-GB" smtClean="0"/>
          </a:p>
          <a:p>
            <a:pPr algn="ctr" eaLnBrk="1" hangingPunct="1">
              <a:buFontTx/>
              <a:buNone/>
            </a:pPr>
            <a:r>
              <a:rPr lang="en-GB" sz="1600" b="0" smtClean="0">
                <a:latin typeface="Courier New" pitchFamily="49" charset="0"/>
              </a:rPr>
              <a:t>#include "trick_utils/math/include/trick_math.h”</a:t>
            </a:r>
            <a:endParaRPr lang="en-US" sz="1600" b="0" smtClean="0">
              <a:latin typeface="Courier New" pitchFamily="49" charset="0"/>
            </a:endParaRPr>
          </a:p>
        </p:txBody>
      </p:sp>
      <p:sp>
        <p:nvSpPr>
          <p:cNvPr id="176134" name="Rectangle 3"/>
          <p:cNvSpPr>
            <a:spLocks noGrp="1" noChangeArrowheads="1"/>
          </p:cNvSpPr>
          <p:nvPr>
            <p:ph type="title"/>
          </p:nvPr>
        </p:nvSpPr>
        <p:spPr/>
        <p:txBody>
          <a:bodyPr/>
          <a:lstStyle/>
          <a:p>
            <a:pPr eaLnBrk="1" hangingPunct="1"/>
            <a:r>
              <a:rPr lang="en-US" sz="2000" smtClean="0"/>
              <a:t>Trick Math Headers (cont.)</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fld id="{A422860D-9D4D-436B-B862-A31411B945E5}" type="datetime1">
              <a:rPr lang="en-US"/>
              <a:pPr/>
              <a:t>10/31/2011</a:t>
            </a:fld>
            <a:endParaRPr lang="en-US"/>
          </a:p>
        </p:txBody>
      </p:sp>
      <p:sp>
        <p:nvSpPr>
          <p:cNvPr id="20483" name="Footer Placeholder 4"/>
          <p:cNvSpPr>
            <a:spLocks noGrp="1"/>
          </p:cNvSpPr>
          <p:nvPr>
            <p:ph type="ftr" sz="quarter" idx="11"/>
          </p:nvPr>
        </p:nvSpPr>
        <p:spPr>
          <a:noFill/>
        </p:spPr>
        <p:txBody>
          <a:bodyPr/>
          <a:lstStyle/>
          <a:p>
            <a:r>
              <a:rPr lang="en-US" smtClean="0"/>
              <a:t>Trick Advanced Training</a:t>
            </a:r>
          </a:p>
        </p:txBody>
      </p:sp>
      <p:sp>
        <p:nvSpPr>
          <p:cNvPr id="20484" name="Slide Number Placeholder 5"/>
          <p:cNvSpPr>
            <a:spLocks noGrp="1"/>
          </p:cNvSpPr>
          <p:nvPr>
            <p:ph type="sldNum" sz="quarter" idx="12"/>
          </p:nvPr>
        </p:nvSpPr>
        <p:spPr>
          <a:noFill/>
        </p:spPr>
        <p:txBody>
          <a:bodyPr/>
          <a:lstStyle/>
          <a:p>
            <a:fld id="{0C01242D-033B-4DA7-B609-6347A07FCA4F}" type="slidenum">
              <a:rPr lang="en-US" smtClean="0"/>
              <a:pPr/>
              <a:t>19</a:t>
            </a:fld>
            <a:endParaRPr lang="en-US" smtClean="0"/>
          </a:p>
        </p:txBody>
      </p:sp>
      <p:sp>
        <p:nvSpPr>
          <p:cNvPr id="20485" name="Rectangle 2"/>
          <p:cNvSpPr>
            <a:spLocks noGrp="1" noChangeArrowheads="1"/>
          </p:cNvSpPr>
          <p:nvPr>
            <p:ph type="title"/>
          </p:nvPr>
        </p:nvSpPr>
        <p:spPr/>
        <p:txBody>
          <a:bodyPr/>
          <a:lstStyle/>
          <a:p>
            <a:pPr eaLnBrk="1" hangingPunct="1"/>
            <a:r>
              <a:rPr lang="en-US" sz="2000" smtClean="0"/>
              <a:t>Variable Server</a:t>
            </a:r>
          </a:p>
        </p:txBody>
      </p:sp>
      <p:sp>
        <p:nvSpPr>
          <p:cNvPr id="8" name="Rectangle 5"/>
          <p:cNvSpPr txBox="1">
            <a:spLocks noChangeArrowheads="1"/>
          </p:cNvSpPr>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Returned Values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By default, the values are sent asynchronously to the client.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Values will be returned to the client in the same order that they were issued in the var_add command(s).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Ascii Format</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600" b="0" i="0" u="none" strike="noStrike" kern="0" cap="none" spc="0" normalizeH="0" baseline="0" noProof="0" smtClean="0">
                <a:ln>
                  <a:noFill/>
                </a:ln>
                <a:solidFill>
                  <a:schemeClr val="tx1"/>
                </a:solidFill>
                <a:effectLst/>
                <a:uLnTx/>
                <a:uFillTx/>
                <a:latin typeface="+mn-lt"/>
              </a:rPr>
              <a:t>The default format which causes the variable server to return a buffer containing a tab delimited character string in the following format:</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endParaRPr kumimoji="0" lang="en-US" sz="1600" b="0" i="0" u="none" strike="noStrike" kern="0" cap="none" spc="0" normalizeH="0" baseline="0" noProof="0" smtClean="0">
              <a:ln>
                <a:noFill/>
              </a:ln>
              <a:solidFill>
                <a:schemeClr val="tx1"/>
              </a:solidFill>
              <a:effectLst/>
              <a:uLnTx/>
              <a:uFillTx/>
              <a:latin typeface="+mn-lt"/>
            </a:endParaRPr>
          </a:p>
          <a:p>
            <a:pPr marL="34290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smtClean="0">
                <a:ln>
                  <a:noFill/>
                </a:ln>
                <a:solidFill>
                  <a:schemeClr val="tx1"/>
                </a:solidFill>
                <a:effectLst/>
                <a:uLnTx/>
                <a:uFillTx/>
                <a:latin typeface="+mn-lt"/>
                <a:ea typeface="+mn-ea"/>
                <a:cs typeface="+mn-cs"/>
              </a:rPr>
              <a:t>0\t&lt;variable1 value&gt;\t&lt;variable2 value&gt;{&lt;variable2 units&gt;}\t&lt;variableN value&gt;\n</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1600" b="0" i="0" u="none" strike="noStrike" kern="0" cap="none" spc="0" normalizeH="0" baseline="0" noProof="0" smtClean="0">
              <a:ln>
                <a:noFill/>
              </a:ln>
              <a:solidFill>
                <a:schemeClr val="tx1"/>
              </a:solidFill>
              <a:effectLst/>
              <a:uLnTx/>
              <a:uFillTx/>
              <a:latin typeface="+mn-lt"/>
              <a:ea typeface="+mn-ea"/>
              <a:cs typeface="+mn-cs"/>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600" b="0" i="0" u="none" strike="noStrike" kern="0" cap="none" spc="0" normalizeH="0" baseline="0" noProof="0" smtClean="0">
                <a:ln>
                  <a:noFill/>
                </a:ln>
                <a:solidFill>
                  <a:schemeClr val="tx1"/>
                </a:solidFill>
                <a:effectLst/>
                <a:uLnTx/>
                <a:uFillTx/>
                <a:latin typeface="+mn-lt"/>
              </a:rPr>
              <a:t>The 1</a:t>
            </a:r>
            <a:r>
              <a:rPr kumimoji="0" lang="en-US" sz="1600" b="0" i="0" u="none" strike="noStrike" kern="0" cap="none" spc="0" normalizeH="0" baseline="30000" noProof="0" smtClean="0">
                <a:ln>
                  <a:noFill/>
                </a:ln>
                <a:solidFill>
                  <a:schemeClr val="tx1"/>
                </a:solidFill>
                <a:effectLst/>
                <a:uLnTx/>
                <a:uFillTx/>
                <a:latin typeface="+mn-lt"/>
              </a:rPr>
              <a:t>st</a:t>
            </a:r>
            <a:r>
              <a:rPr kumimoji="0" lang="en-US" sz="1600" b="0" i="0" u="none" strike="noStrike" kern="0" cap="none" spc="0" normalizeH="0" baseline="0" noProof="0" smtClean="0">
                <a:ln>
                  <a:noFill/>
                </a:ln>
                <a:solidFill>
                  <a:schemeClr val="tx1"/>
                </a:solidFill>
                <a:effectLst/>
                <a:uLnTx/>
                <a:uFillTx/>
                <a:latin typeface="+mn-lt"/>
              </a:rPr>
              <a:t> value returned in the list will always be a message indicator. Below are the possible values:</a:t>
            </a:r>
          </a:p>
          <a:p>
            <a:pPr marL="1600200" marR="0" lvl="3" indent="-228600"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0 returned variable value(s) from var_add or var_send</a:t>
            </a:r>
          </a:p>
          <a:p>
            <a:pPr marL="1600200" marR="0" lvl="3" indent="-228600"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1 returned value from var_exists</a:t>
            </a:r>
          </a:p>
          <a:p>
            <a:pPr marL="2057400" marR="0" lvl="4" indent="-228600"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1&lt;1 byte binary 0 or 1&gt;</a:t>
            </a:r>
          </a:p>
          <a:p>
            <a:pPr marL="1600200" marR="0" lvl="3" indent="-228600"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2 returned value from send_sie_resource</a:t>
            </a:r>
          </a:p>
          <a:p>
            <a:pPr marL="1600200" marR="0" lvl="3" indent="-228600"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-1 input parse error occurred while processing command (NOT IMPLEMENTED)</a:t>
            </a:r>
            <a:endParaRPr kumimoji="0" lang="en-US" sz="14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3"/>
          <p:cNvSpPr>
            <a:spLocks noGrp="1"/>
          </p:cNvSpPr>
          <p:nvPr>
            <p:ph type="dt" sz="quarter" idx="10"/>
          </p:nvPr>
        </p:nvSpPr>
        <p:spPr>
          <a:noFill/>
        </p:spPr>
        <p:txBody>
          <a:bodyPr/>
          <a:lstStyle/>
          <a:p>
            <a:fld id="{EF459F73-0D73-4EE8-9265-ACF532191E63}" type="datetime1">
              <a:rPr lang="en-US"/>
              <a:pPr/>
              <a:t>10/31/2011</a:t>
            </a:fld>
            <a:endParaRPr lang="en-US"/>
          </a:p>
        </p:txBody>
      </p:sp>
      <p:sp>
        <p:nvSpPr>
          <p:cNvPr id="3075" name="Footer Placeholder 4"/>
          <p:cNvSpPr>
            <a:spLocks noGrp="1"/>
          </p:cNvSpPr>
          <p:nvPr>
            <p:ph type="ftr" sz="quarter" idx="11"/>
          </p:nvPr>
        </p:nvSpPr>
        <p:spPr>
          <a:noFill/>
        </p:spPr>
        <p:txBody>
          <a:bodyPr/>
          <a:lstStyle/>
          <a:p>
            <a:r>
              <a:rPr lang="en-US" smtClean="0"/>
              <a:t>Trick Advanced Training</a:t>
            </a:r>
          </a:p>
        </p:txBody>
      </p:sp>
      <p:sp>
        <p:nvSpPr>
          <p:cNvPr id="3076" name="Slide Number Placeholder 5"/>
          <p:cNvSpPr>
            <a:spLocks noGrp="1"/>
          </p:cNvSpPr>
          <p:nvPr>
            <p:ph type="sldNum" sz="quarter" idx="12"/>
          </p:nvPr>
        </p:nvSpPr>
        <p:spPr>
          <a:noFill/>
        </p:spPr>
        <p:txBody>
          <a:bodyPr/>
          <a:lstStyle/>
          <a:p>
            <a:fld id="{55494754-28FE-407E-9087-F49655BADFAE}" type="slidenum">
              <a:rPr lang="en-US" smtClean="0"/>
              <a:pPr/>
              <a:t>2</a:t>
            </a:fld>
            <a:endParaRPr lang="en-US" smtClean="0"/>
          </a:p>
        </p:txBody>
      </p:sp>
      <p:sp>
        <p:nvSpPr>
          <p:cNvPr id="3077" name="Rectangle 9"/>
          <p:cNvSpPr>
            <a:spLocks noGrp="1" noChangeArrowheads="1"/>
          </p:cNvSpPr>
          <p:nvPr>
            <p:ph type="title"/>
          </p:nvPr>
        </p:nvSpPr>
        <p:spPr/>
        <p:txBody>
          <a:bodyPr/>
          <a:lstStyle/>
          <a:p>
            <a:pPr eaLnBrk="1" hangingPunct="1"/>
            <a:r>
              <a:rPr lang="en-GB" sz="2000" smtClean="0"/>
              <a:t>Agenda/Schedule</a:t>
            </a:r>
          </a:p>
        </p:txBody>
      </p:sp>
      <p:sp>
        <p:nvSpPr>
          <p:cNvPr id="3078" name="Rectangle 10"/>
          <p:cNvSpPr>
            <a:spLocks noGrp="1" noChangeArrowheads="1"/>
          </p:cNvSpPr>
          <p:nvPr>
            <p:ph type="body" idx="1"/>
          </p:nvPr>
        </p:nvSpPr>
        <p:spPr/>
        <p:txBody>
          <a:bodyPr/>
          <a:lstStyle/>
          <a:p>
            <a:pPr marL="381000" indent="-381000" eaLnBrk="1" hangingPunct="1">
              <a:lnSpc>
                <a:spcPct val="90000"/>
              </a:lnSpc>
            </a:pPr>
            <a:r>
              <a:rPr lang="en-US" smtClean="0"/>
              <a:t>Realtime and Distributed Topics</a:t>
            </a:r>
          </a:p>
          <a:p>
            <a:pPr marL="800100" lvl="1" indent="-342900" eaLnBrk="1" hangingPunct="1">
              <a:lnSpc>
                <a:spcPct val="90000"/>
              </a:lnSpc>
              <a:buFontTx/>
              <a:buAutoNum type="arabicPeriod"/>
            </a:pPr>
            <a:r>
              <a:rPr lang="en-US" smtClean="0"/>
              <a:t>Trickcomm and the Variable Server</a:t>
            </a:r>
          </a:p>
          <a:p>
            <a:pPr marL="800100" lvl="1" indent="-342900" eaLnBrk="1" hangingPunct="1">
              <a:lnSpc>
                <a:spcPct val="90000"/>
              </a:lnSpc>
              <a:buFontTx/>
              <a:buAutoNum type="arabicPeriod"/>
            </a:pPr>
            <a:r>
              <a:rPr lang="en-US" smtClean="0"/>
              <a:t>Multiprocessing and Realtime</a:t>
            </a:r>
          </a:p>
          <a:p>
            <a:pPr marL="800100" lvl="1" indent="-342900" eaLnBrk="1" hangingPunct="1">
              <a:lnSpc>
                <a:spcPct val="90000"/>
              </a:lnSpc>
              <a:buFontTx/>
              <a:buAutoNum type="arabicPeriod"/>
            </a:pPr>
            <a:r>
              <a:rPr lang="en-US" smtClean="0"/>
              <a:t>Master/Slave Import/Export</a:t>
            </a:r>
          </a:p>
          <a:p>
            <a:pPr marL="800100" lvl="1" indent="-342900" eaLnBrk="1" hangingPunct="1">
              <a:lnSpc>
                <a:spcPct val="90000"/>
              </a:lnSpc>
              <a:buFontTx/>
              <a:buAutoNum type="arabicPeriod"/>
            </a:pPr>
            <a:r>
              <a:rPr lang="en-US" smtClean="0"/>
              <a:t>Real World Realtime/Multiprocessing/Master/Slave example</a:t>
            </a:r>
          </a:p>
          <a:p>
            <a:pPr marL="800100" lvl="1" indent="-342900" eaLnBrk="1" hangingPunct="1">
              <a:lnSpc>
                <a:spcPct val="90000"/>
              </a:lnSpc>
              <a:buFontTx/>
              <a:buAutoNum type="arabicPeriod"/>
            </a:pPr>
            <a:r>
              <a:rPr lang="en-US" smtClean="0"/>
              <a:t>Monte Carlo</a:t>
            </a:r>
          </a:p>
          <a:p>
            <a:pPr marL="800100" lvl="1" indent="-342900" eaLnBrk="1" hangingPunct="1">
              <a:lnSpc>
                <a:spcPct val="90000"/>
              </a:lnSpc>
              <a:buFontTx/>
              <a:buAutoNum type="arabicPeriod"/>
            </a:pPr>
            <a:r>
              <a:rPr lang="en-US" smtClean="0"/>
              <a:t>Generic Malfunction Insertion</a:t>
            </a:r>
          </a:p>
          <a:p>
            <a:pPr marL="800100" lvl="1" indent="-342900" eaLnBrk="1" hangingPunct="1">
              <a:lnSpc>
                <a:spcPct val="90000"/>
              </a:lnSpc>
              <a:buFontTx/>
              <a:buAutoNum type="arabicPeriod"/>
            </a:pPr>
            <a:r>
              <a:rPr lang="en-US" smtClean="0"/>
              <a:t>Units Upgrade</a:t>
            </a:r>
          </a:p>
          <a:p>
            <a:pPr marL="800100" lvl="1" indent="-342900" eaLnBrk="1" hangingPunct="1">
              <a:lnSpc>
                <a:spcPct val="90000"/>
              </a:lnSpc>
              <a:buFontTx/>
              <a:buAutoNum type="arabicPeriod"/>
            </a:pPr>
            <a:r>
              <a:rPr lang="en-US" smtClean="0"/>
              <a:t>Wide Character Support</a:t>
            </a:r>
          </a:p>
          <a:p>
            <a:pPr marL="800100" lvl="1" indent="-342900" eaLnBrk="1" hangingPunct="1">
              <a:lnSpc>
                <a:spcPct val="90000"/>
              </a:lnSpc>
              <a:buFontTx/>
              <a:buAutoNum type="arabicPeriod"/>
            </a:pPr>
            <a:endParaRPr lang="en-US" smtClean="0"/>
          </a:p>
          <a:p>
            <a:pPr marL="381000" indent="-381000" eaLnBrk="1" hangingPunct="1">
              <a:lnSpc>
                <a:spcPct val="90000"/>
              </a:lnSpc>
            </a:pPr>
            <a:r>
              <a:rPr lang="en-US" smtClean="0"/>
              <a:t>Additional Material</a:t>
            </a:r>
          </a:p>
          <a:p>
            <a:pPr marL="800100" lvl="1" indent="-342900" eaLnBrk="1" hangingPunct="1">
              <a:lnSpc>
                <a:spcPct val="90000"/>
              </a:lnSpc>
              <a:buFontTx/>
              <a:buAutoNum type="arabicPeriod"/>
            </a:pPr>
            <a:r>
              <a:rPr lang="en-US" smtClean="0"/>
              <a:t>External Clocks and Timers</a:t>
            </a:r>
          </a:p>
          <a:p>
            <a:pPr marL="800100" lvl="1" indent="-342900" eaLnBrk="1" hangingPunct="1">
              <a:lnSpc>
                <a:spcPct val="90000"/>
              </a:lnSpc>
              <a:buFontTx/>
              <a:buAutoNum type="arabicPeriod"/>
            </a:pPr>
            <a:r>
              <a:rPr lang="en-US" smtClean="0"/>
              <a:t>External Libraries and Trick Math Library</a:t>
            </a:r>
          </a:p>
          <a:p>
            <a:pPr marL="800100" lvl="1" indent="-342900" eaLnBrk="1" hangingPunct="1">
              <a:lnSpc>
                <a:spcPct val="90000"/>
              </a:lnSpc>
              <a:buFontTx/>
              <a:buAutoNum type="arabicPeriod"/>
            </a:pPr>
            <a:endParaRPr lang="en-US" smtClean="0"/>
          </a:p>
          <a:p>
            <a:pPr marL="1219200" lvl="2" indent="-304800" eaLnBrk="1" hangingPunct="1">
              <a:lnSpc>
                <a:spcPct val="90000"/>
              </a:lnSpc>
              <a:buFontTx/>
              <a:buAutoNum type="arabicPeriod"/>
            </a:pPr>
            <a:endParaRPr lang="en-GB"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fld id="{88F4B634-5DB7-4D93-8F7B-A4EA860082F1}" type="datetime1">
              <a:rPr lang="en-US"/>
              <a:pPr/>
              <a:t>10/31/2011</a:t>
            </a:fld>
            <a:endParaRPr lang="en-US"/>
          </a:p>
        </p:txBody>
      </p:sp>
      <p:sp>
        <p:nvSpPr>
          <p:cNvPr id="21507" name="Footer Placeholder 4"/>
          <p:cNvSpPr>
            <a:spLocks noGrp="1"/>
          </p:cNvSpPr>
          <p:nvPr>
            <p:ph type="ftr" sz="quarter" idx="11"/>
          </p:nvPr>
        </p:nvSpPr>
        <p:spPr>
          <a:noFill/>
        </p:spPr>
        <p:txBody>
          <a:bodyPr/>
          <a:lstStyle/>
          <a:p>
            <a:r>
              <a:rPr lang="en-US" smtClean="0"/>
              <a:t>Trick Advanced Training</a:t>
            </a:r>
          </a:p>
        </p:txBody>
      </p:sp>
      <p:sp>
        <p:nvSpPr>
          <p:cNvPr id="21508" name="Slide Number Placeholder 5"/>
          <p:cNvSpPr>
            <a:spLocks noGrp="1"/>
          </p:cNvSpPr>
          <p:nvPr>
            <p:ph type="sldNum" sz="quarter" idx="12"/>
          </p:nvPr>
        </p:nvSpPr>
        <p:spPr>
          <a:noFill/>
        </p:spPr>
        <p:txBody>
          <a:bodyPr/>
          <a:lstStyle/>
          <a:p>
            <a:fld id="{F4784D4D-70FC-4E26-A5AF-2DE422A60F60}" type="slidenum">
              <a:rPr lang="en-US" smtClean="0"/>
              <a:pPr/>
              <a:t>20</a:t>
            </a:fld>
            <a:endParaRPr lang="en-US" smtClean="0"/>
          </a:p>
        </p:txBody>
      </p:sp>
      <p:sp>
        <p:nvSpPr>
          <p:cNvPr id="21509" name="Rectangle 2"/>
          <p:cNvSpPr>
            <a:spLocks noGrp="1" noChangeArrowheads="1"/>
          </p:cNvSpPr>
          <p:nvPr>
            <p:ph type="title"/>
          </p:nvPr>
        </p:nvSpPr>
        <p:spPr/>
        <p:txBody>
          <a:bodyPr/>
          <a:lstStyle/>
          <a:p>
            <a:pPr eaLnBrk="1" hangingPunct="1"/>
            <a:r>
              <a:rPr lang="en-US" sz="2000" smtClean="0"/>
              <a:t>Variable Server</a:t>
            </a:r>
          </a:p>
        </p:txBody>
      </p:sp>
      <p:sp>
        <p:nvSpPr>
          <p:cNvPr id="9" name="Rectangle 5"/>
          <p:cNvSpPr txBox="1">
            <a:spLocks noChangeArrowheads="1"/>
          </p:cNvSpPr>
          <p:nvPr/>
        </p:nvSpPr>
        <p:spPr>
          <a:xfrm>
            <a:off x="444500" y="1082675"/>
            <a:ext cx="8229600" cy="4957763"/>
          </a:xfrm>
          <a:prstGeom prst="rect">
            <a:avLst/>
          </a:prstGeom>
        </p:spPr>
        <p:txBody>
          <a:bodyPr/>
          <a:lstStyle/>
          <a:p>
            <a:pPr marL="742950" lvl="1" indent="-285750">
              <a:spcBef>
                <a:spcPct val="20000"/>
              </a:spcBef>
              <a:buFontTx/>
              <a:buChar char="–"/>
              <a:defRPr/>
            </a:pPr>
            <a:r>
              <a:rPr lang="en-US" b="1" kern="0" dirty="0">
                <a:latin typeface="+mn-lt"/>
              </a:rPr>
              <a:t>Binary Format</a:t>
            </a:r>
          </a:p>
          <a:p>
            <a:pPr marL="1143000" lvl="2" indent="-228600">
              <a:spcBef>
                <a:spcPts val="24"/>
              </a:spcBef>
              <a:spcAft>
                <a:spcPts val="1200"/>
              </a:spcAft>
              <a:buFontTx/>
              <a:buChar char="•"/>
              <a:defRPr/>
            </a:pPr>
            <a:r>
              <a:rPr lang="en-US" sz="1600" kern="0" dirty="0">
                <a:latin typeface="+mn-lt"/>
              </a:rPr>
              <a:t>The variable server will return values in a binary message in the following format:</a:t>
            </a:r>
          </a:p>
          <a:p>
            <a:pPr marL="1371600" indent="-342900">
              <a:spcBef>
                <a:spcPts val="0"/>
              </a:spcBef>
              <a:defRPr/>
            </a:pPr>
            <a:r>
              <a:rPr lang="en-US" sz="1600" kern="0" dirty="0">
                <a:latin typeface="+mn-lt"/>
              </a:rPr>
              <a:t>&lt;message indicator&gt;&lt;message size&gt;&lt;N&gt;</a:t>
            </a:r>
          </a:p>
          <a:p>
            <a:pPr marL="1371600" indent="-342900">
              <a:spcBef>
                <a:spcPts val="0"/>
              </a:spcBef>
              <a:defRPr/>
            </a:pPr>
            <a:r>
              <a:rPr lang="en-US" sz="1600" kern="0" dirty="0">
                <a:latin typeface="+mn-lt"/>
              </a:rPr>
              <a:t>&lt;var1 name length&gt;&lt;var1 name&gt;&lt;var1 type&gt;&lt;var1 size&gt;&lt;var1 value&gt;</a:t>
            </a:r>
          </a:p>
          <a:p>
            <a:pPr marL="1371600" indent="-342900">
              <a:spcBef>
                <a:spcPts val="0"/>
              </a:spcBef>
              <a:defRPr/>
            </a:pPr>
            <a:r>
              <a:rPr lang="en-US" sz="1600" kern="0" dirty="0"/>
              <a:t>&lt;var2 name length&gt;&lt;var2 name&gt;&lt;var2 type&gt;&lt;var2 size&gt;&lt;var2 value&gt;</a:t>
            </a:r>
          </a:p>
          <a:p>
            <a:pPr marL="1371600">
              <a:spcBef>
                <a:spcPts val="0"/>
              </a:spcBef>
              <a:defRPr/>
            </a:pPr>
            <a:r>
              <a:rPr lang="en-US" sz="800" kern="0" dirty="0">
                <a:latin typeface="+mn-lt"/>
              </a:rPr>
              <a:t>	</a:t>
            </a:r>
            <a:r>
              <a:rPr lang="en-US" sz="800" b="1" kern="0" dirty="0">
                <a:latin typeface="+mn-lt"/>
              </a:rPr>
              <a:t>.</a:t>
            </a:r>
          </a:p>
          <a:p>
            <a:pPr marL="1371600">
              <a:spcBef>
                <a:spcPts val="0"/>
              </a:spcBef>
              <a:defRPr/>
            </a:pPr>
            <a:r>
              <a:rPr lang="en-US" sz="800" b="1" kern="0" dirty="0">
                <a:latin typeface="+mn-lt"/>
              </a:rPr>
              <a:t>	.</a:t>
            </a:r>
          </a:p>
          <a:p>
            <a:pPr marL="1371600" indent="-342900">
              <a:spcBef>
                <a:spcPts val="0"/>
              </a:spcBef>
              <a:defRPr/>
            </a:pPr>
            <a:r>
              <a:rPr lang="en-US" sz="1600" kern="0" dirty="0"/>
              <a:t>&lt;</a:t>
            </a:r>
            <a:r>
              <a:rPr lang="en-US" sz="1600" kern="0" dirty="0" err="1"/>
              <a:t>varN</a:t>
            </a:r>
            <a:r>
              <a:rPr lang="en-US" sz="1600" kern="0" dirty="0"/>
              <a:t> name length&gt;&lt;</a:t>
            </a:r>
            <a:r>
              <a:rPr lang="en-US" sz="1600" kern="0" dirty="0" err="1"/>
              <a:t>varN</a:t>
            </a:r>
            <a:r>
              <a:rPr lang="en-US" sz="1600" kern="0" dirty="0"/>
              <a:t> name&gt;&lt;</a:t>
            </a:r>
            <a:r>
              <a:rPr lang="en-US" sz="1600" kern="0" dirty="0" err="1"/>
              <a:t>varN</a:t>
            </a:r>
            <a:r>
              <a:rPr lang="en-US" sz="1600" kern="0" dirty="0"/>
              <a:t> type&gt;&lt;</a:t>
            </a:r>
            <a:r>
              <a:rPr lang="en-US" sz="1600" kern="0" dirty="0" err="1"/>
              <a:t>varN</a:t>
            </a:r>
            <a:r>
              <a:rPr lang="en-US" sz="1600" kern="0" dirty="0"/>
              <a:t> size&gt;&lt;</a:t>
            </a:r>
            <a:r>
              <a:rPr lang="en-US" sz="1600" kern="0" dirty="0" err="1"/>
              <a:t>varN</a:t>
            </a:r>
            <a:r>
              <a:rPr lang="en-US" sz="1600" kern="0" dirty="0"/>
              <a:t> value&gt;</a:t>
            </a:r>
          </a:p>
          <a:p>
            <a:pPr marL="342900" indent="-342900">
              <a:spcBef>
                <a:spcPct val="20000"/>
              </a:spcBef>
              <a:defRPr/>
            </a:pPr>
            <a:endParaRPr lang="en-US" sz="1600" kern="0" dirty="0">
              <a:latin typeface="+mn-lt"/>
            </a:endParaRPr>
          </a:p>
          <a:p>
            <a:pPr marL="1143000" lvl="2" indent="-228600">
              <a:spcBef>
                <a:spcPct val="20000"/>
              </a:spcBef>
              <a:buFontTx/>
              <a:buChar char="•"/>
              <a:defRPr/>
            </a:pPr>
            <a:r>
              <a:rPr lang="en-US" sz="1400" kern="0" dirty="0">
                <a:latin typeface="+mn-lt"/>
              </a:rPr>
              <a:t>message indicator: same possible values as the </a:t>
            </a:r>
            <a:r>
              <a:rPr lang="en-US" sz="1400" kern="0" dirty="0" err="1">
                <a:latin typeface="+mn-lt"/>
              </a:rPr>
              <a:t>Ascii</a:t>
            </a:r>
            <a:r>
              <a:rPr lang="en-US" sz="1400" kern="0" dirty="0">
                <a:latin typeface="+mn-lt"/>
              </a:rPr>
              <a:t> message : 4 byte integer</a:t>
            </a:r>
          </a:p>
          <a:p>
            <a:pPr marL="1143000" lvl="2" indent="-228600">
              <a:spcBef>
                <a:spcPct val="20000"/>
              </a:spcBef>
              <a:buFontTx/>
              <a:buChar char="•"/>
              <a:defRPr/>
            </a:pPr>
            <a:r>
              <a:rPr lang="en-US" sz="1400" kern="0" dirty="0">
                <a:latin typeface="+mn-lt"/>
              </a:rPr>
              <a:t>message size: total size of the message in bytes (NOT including message indicator) : 4 byte integer</a:t>
            </a:r>
          </a:p>
          <a:p>
            <a:pPr marL="1143000" lvl="2" indent="-228600">
              <a:spcBef>
                <a:spcPct val="20000"/>
              </a:spcBef>
              <a:buFontTx/>
              <a:buChar char="•"/>
              <a:defRPr/>
            </a:pPr>
            <a:r>
              <a:rPr lang="en-US" sz="1400" kern="0" dirty="0">
                <a:latin typeface="+mn-lt"/>
              </a:rPr>
              <a:t>N : the number of variables registered via the </a:t>
            </a:r>
            <a:r>
              <a:rPr lang="en-US" sz="1400" kern="0" dirty="0" err="1">
                <a:latin typeface="+mn-lt"/>
              </a:rPr>
              <a:t>var_add</a:t>
            </a:r>
            <a:r>
              <a:rPr lang="en-US" sz="1400" kern="0" dirty="0">
                <a:latin typeface="+mn-lt"/>
              </a:rPr>
              <a:t> command : 4 byte integer</a:t>
            </a:r>
          </a:p>
          <a:p>
            <a:pPr marL="1143000" lvl="2" indent="-228600">
              <a:spcBef>
                <a:spcPct val="20000"/>
              </a:spcBef>
              <a:buFontTx/>
              <a:buChar char="•"/>
              <a:defRPr/>
            </a:pPr>
            <a:r>
              <a:rPr lang="en-US" sz="1400" kern="0" dirty="0" err="1">
                <a:latin typeface="+mn-lt"/>
              </a:rPr>
              <a:t>Var</a:t>
            </a:r>
            <a:r>
              <a:rPr lang="en-US" sz="1400" kern="0" dirty="0">
                <a:latin typeface="+mn-lt"/>
              </a:rPr>
              <a:t> name length: the string length of the variable’s name : 4 byte integer</a:t>
            </a:r>
          </a:p>
          <a:p>
            <a:pPr marL="1143000" lvl="2" indent="-228600">
              <a:spcBef>
                <a:spcPct val="20000"/>
              </a:spcBef>
              <a:buFontTx/>
              <a:buChar char="•"/>
              <a:defRPr/>
            </a:pPr>
            <a:r>
              <a:rPr lang="en-US" sz="1400" kern="0" dirty="0" err="1">
                <a:latin typeface="+mn-lt"/>
              </a:rPr>
              <a:t>Var</a:t>
            </a:r>
            <a:r>
              <a:rPr lang="en-US" sz="1400" kern="0" dirty="0">
                <a:latin typeface="+mn-lt"/>
              </a:rPr>
              <a:t> name: the </a:t>
            </a:r>
            <a:r>
              <a:rPr lang="en-US" sz="1400" kern="0" dirty="0" err="1">
                <a:latin typeface="+mn-lt"/>
              </a:rPr>
              <a:t>Ascii</a:t>
            </a:r>
            <a:r>
              <a:rPr lang="en-US" sz="1400" kern="0" dirty="0">
                <a:latin typeface="+mn-lt"/>
              </a:rPr>
              <a:t> variable string name : </a:t>
            </a:r>
            <a:r>
              <a:rPr lang="en-US" sz="1400" kern="0" dirty="0" err="1">
                <a:latin typeface="+mn-lt"/>
              </a:rPr>
              <a:t>var</a:t>
            </a:r>
            <a:r>
              <a:rPr lang="en-US" sz="1400" kern="0" dirty="0">
                <a:latin typeface="+mn-lt"/>
              </a:rPr>
              <a:t> name length bytes of string</a:t>
            </a:r>
          </a:p>
          <a:p>
            <a:pPr marL="1143000" lvl="2" indent="-228600">
              <a:spcBef>
                <a:spcPct val="20000"/>
              </a:spcBef>
              <a:buFontTx/>
              <a:buChar char="•"/>
              <a:defRPr/>
            </a:pPr>
            <a:r>
              <a:rPr lang="en-US" sz="1400" kern="0" dirty="0" err="1">
                <a:latin typeface="+mn-lt"/>
              </a:rPr>
              <a:t>Var</a:t>
            </a:r>
            <a:r>
              <a:rPr lang="en-US" sz="1400" kern="0" dirty="0">
                <a:latin typeface="+mn-lt"/>
              </a:rPr>
              <a:t> type: Trick data type of the variable : 4 byte integer</a:t>
            </a:r>
          </a:p>
          <a:p>
            <a:pPr marL="1143000" lvl="2" indent="-228600">
              <a:spcBef>
                <a:spcPct val="20000"/>
              </a:spcBef>
              <a:buFontTx/>
              <a:buChar char="•"/>
              <a:defRPr/>
            </a:pPr>
            <a:r>
              <a:rPr lang="en-US" sz="1400" kern="0" dirty="0" err="1">
                <a:latin typeface="+mn-lt"/>
              </a:rPr>
              <a:t>Var</a:t>
            </a:r>
            <a:r>
              <a:rPr lang="en-US" sz="1400" kern="0" dirty="0">
                <a:latin typeface="+mn-lt"/>
              </a:rPr>
              <a:t> size: the number of bytes the variable occupies in memory : 4 byte integer</a:t>
            </a:r>
          </a:p>
          <a:p>
            <a:pPr marL="1143000" lvl="2" indent="-228600">
              <a:spcBef>
                <a:spcPct val="20000"/>
              </a:spcBef>
              <a:buFontTx/>
              <a:buChar char="•"/>
              <a:defRPr/>
            </a:pPr>
            <a:r>
              <a:rPr lang="en-US" sz="1400" kern="0" dirty="0" err="1">
                <a:latin typeface="+mn-lt"/>
              </a:rPr>
              <a:t>Var</a:t>
            </a:r>
            <a:r>
              <a:rPr lang="en-US" sz="1400" kern="0" dirty="0">
                <a:latin typeface="+mn-lt"/>
              </a:rPr>
              <a:t> value: the variable’s current value : </a:t>
            </a:r>
            <a:r>
              <a:rPr lang="en-US" sz="1400" kern="0" dirty="0" err="1">
                <a:latin typeface="+mn-lt"/>
              </a:rPr>
              <a:t>var</a:t>
            </a:r>
            <a:r>
              <a:rPr lang="en-US" sz="1400" kern="0" dirty="0">
                <a:latin typeface="+mn-lt"/>
              </a:rPr>
              <a:t> size bytes of </a:t>
            </a:r>
            <a:r>
              <a:rPr lang="en-US" sz="1400" kern="0" dirty="0" err="1">
                <a:latin typeface="+mn-lt"/>
              </a:rPr>
              <a:t>var</a:t>
            </a:r>
            <a:r>
              <a:rPr lang="en-US" sz="1400" kern="0" dirty="0">
                <a:latin typeface="+mn-lt"/>
              </a:rPr>
              <a:t> type</a:t>
            </a:r>
          </a:p>
          <a:p>
            <a:pPr marL="1143000" lvl="2" indent="-228600">
              <a:spcBef>
                <a:spcPct val="20000"/>
              </a:spcBef>
              <a:buFontTx/>
              <a:buChar char="•"/>
              <a:defRPr/>
            </a:pPr>
            <a:endParaRPr lang="en-US" sz="1400" kern="0" dirty="0">
              <a:latin typeface="+mn-lt"/>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fld id="{E1A0F77B-4B20-465F-B90E-0CB7968AF518}" type="datetime1">
              <a:rPr lang="en-US"/>
              <a:pPr/>
              <a:t>10/31/2011</a:t>
            </a:fld>
            <a:endParaRPr lang="en-US"/>
          </a:p>
        </p:txBody>
      </p:sp>
      <p:sp>
        <p:nvSpPr>
          <p:cNvPr id="22531" name="Footer Placeholder 4"/>
          <p:cNvSpPr>
            <a:spLocks noGrp="1"/>
          </p:cNvSpPr>
          <p:nvPr>
            <p:ph type="ftr" sz="quarter" idx="11"/>
          </p:nvPr>
        </p:nvSpPr>
        <p:spPr>
          <a:noFill/>
        </p:spPr>
        <p:txBody>
          <a:bodyPr/>
          <a:lstStyle/>
          <a:p>
            <a:r>
              <a:rPr lang="en-US" smtClean="0"/>
              <a:t>Trick Advanced Training</a:t>
            </a:r>
          </a:p>
        </p:txBody>
      </p:sp>
      <p:sp>
        <p:nvSpPr>
          <p:cNvPr id="22532" name="Slide Number Placeholder 5"/>
          <p:cNvSpPr>
            <a:spLocks noGrp="1"/>
          </p:cNvSpPr>
          <p:nvPr>
            <p:ph type="sldNum" sz="quarter" idx="12"/>
          </p:nvPr>
        </p:nvSpPr>
        <p:spPr>
          <a:noFill/>
        </p:spPr>
        <p:txBody>
          <a:bodyPr/>
          <a:lstStyle/>
          <a:p>
            <a:fld id="{B78E2A98-D104-4EB1-AFEC-AE4F8E701808}" type="slidenum">
              <a:rPr lang="en-US" smtClean="0"/>
              <a:pPr/>
              <a:t>21</a:t>
            </a:fld>
            <a:endParaRPr lang="en-US" smtClean="0"/>
          </a:p>
        </p:txBody>
      </p:sp>
      <p:sp>
        <p:nvSpPr>
          <p:cNvPr id="22533" name="Rectangle 2"/>
          <p:cNvSpPr>
            <a:spLocks noGrp="1" noChangeArrowheads="1"/>
          </p:cNvSpPr>
          <p:nvPr>
            <p:ph type="title"/>
          </p:nvPr>
        </p:nvSpPr>
        <p:spPr/>
        <p:txBody>
          <a:bodyPr/>
          <a:lstStyle/>
          <a:p>
            <a:pPr eaLnBrk="1" hangingPunct="1"/>
            <a:r>
              <a:rPr lang="en-US" sz="2000" smtClean="0"/>
              <a:t>Variable Server</a:t>
            </a:r>
          </a:p>
        </p:txBody>
      </p:sp>
      <p:sp>
        <p:nvSpPr>
          <p:cNvPr id="9" name="Rectangle 3"/>
          <p:cNvSpPr txBox="1">
            <a:spLocks noChangeArrowheads="1"/>
          </p:cNvSpPr>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All of Trick’s runtime GUIs use the variable server</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Sim control panel</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Trick View (TV)</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Malfunction Trick View (MTV)</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Stripcharts</a:t>
            </a:r>
            <a:endParaRPr kumimoji="0" lang="en-US" sz="1800" b="1"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p>
            <a:fld id="{140D4675-714A-4526-A045-113BA1E310B5}" type="datetime1">
              <a:rPr lang="en-US"/>
              <a:pPr/>
              <a:t>10/31/2011</a:t>
            </a:fld>
            <a:endParaRPr lang="en-US"/>
          </a:p>
        </p:txBody>
      </p:sp>
      <p:sp>
        <p:nvSpPr>
          <p:cNvPr id="24579" name="Footer Placeholder 4"/>
          <p:cNvSpPr>
            <a:spLocks noGrp="1"/>
          </p:cNvSpPr>
          <p:nvPr>
            <p:ph type="ftr" sz="quarter" idx="11"/>
          </p:nvPr>
        </p:nvSpPr>
        <p:spPr>
          <a:noFill/>
        </p:spPr>
        <p:txBody>
          <a:bodyPr/>
          <a:lstStyle/>
          <a:p>
            <a:r>
              <a:rPr lang="en-US" smtClean="0"/>
              <a:t>Trick Advanced Training</a:t>
            </a:r>
          </a:p>
        </p:txBody>
      </p:sp>
      <p:sp>
        <p:nvSpPr>
          <p:cNvPr id="24580" name="Slide Number Placeholder 5"/>
          <p:cNvSpPr>
            <a:spLocks noGrp="1"/>
          </p:cNvSpPr>
          <p:nvPr>
            <p:ph type="sldNum" sz="quarter" idx="12"/>
          </p:nvPr>
        </p:nvSpPr>
        <p:spPr>
          <a:noFill/>
        </p:spPr>
        <p:txBody>
          <a:bodyPr/>
          <a:lstStyle/>
          <a:p>
            <a:fld id="{2F0D821D-3FB3-4999-90CD-3217BE3A638D}" type="slidenum">
              <a:rPr lang="en-US" smtClean="0"/>
              <a:pPr/>
              <a:t>22</a:t>
            </a:fld>
            <a:endParaRPr lang="en-US" smtClean="0"/>
          </a:p>
        </p:txBody>
      </p:sp>
      <p:sp>
        <p:nvSpPr>
          <p:cNvPr id="24581" name="Rectangle 2"/>
          <p:cNvSpPr>
            <a:spLocks noGrp="1" noChangeArrowheads="1"/>
          </p:cNvSpPr>
          <p:nvPr>
            <p:ph type="ctrTitle"/>
          </p:nvPr>
        </p:nvSpPr>
        <p:spPr/>
        <p:txBody>
          <a:bodyPr/>
          <a:lstStyle/>
          <a:p>
            <a:pPr eaLnBrk="1" hangingPunct="1"/>
            <a:r>
              <a:rPr lang="en-US" smtClean="0"/>
              <a:t>Trick Real-Time</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p>
            <a:fld id="{67C999B0-BC7A-42A4-A828-14F10AD2838D}" type="datetime1">
              <a:rPr lang="en-US"/>
              <a:pPr/>
              <a:t>10/31/2011</a:t>
            </a:fld>
            <a:endParaRPr lang="en-US"/>
          </a:p>
        </p:txBody>
      </p:sp>
      <p:sp>
        <p:nvSpPr>
          <p:cNvPr id="25603" name="Footer Placeholder 4"/>
          <p:cNvSpPr>
            <a:spLocks noGrp="1"/>
          </p:cNvSpPr>
          <p:nvPr>
            <p:ph type="ftr" sz="quarter" idx="11"/>
          </p:nvPr>
        </p:nvSpPr>
        <p:spPr>
          <a:noFill/>
        </p:spPr>
        <p:txBody>
          <a:bodyPr/>
          <a:lstStyle/>
          <a:p>
            <a:r>
              <a:rPr lang="en-US" smtClean="0"/>
              <a:t>Trick Advanced Training</a:t>
            </a:r>
          </a:p>
        </p:txBody>
      </p:sp>
      <p:sp>
        <p:nvSpPr>
          <p:cNvPr id="25604" name="Slide Number Placeholder 5"/>
          <p:cNvSpPr>
            <a:spLocks noGrp="1"/>
          </p:cNvSpPr>
          <p:nvPr>
            <p:ph type="sldNum" sz="quarter" idx="12"/>
          </p:nvPr>
        </p:nvSpPr>
        <p:spPr>
          <a:noFill/>
        </p:spPr>
        <p:txBody>
          <a:bodyPr/>
          <a:lstStyle/>
          <a:p>
            <a:fld id="{91884B04-5E16-4F30-AB48-78AF986EF263}" type="slidenum">
              <a:rPr lang="en-US" smtClean="0"/>
              <a:pPr/>
              <a:t>23</a:t>
            </a:fld>
            <a:endParaRPr lang="en-US" smtClean="0"/>
          </a:p>
        </p:txBody>
      </p:sp>
      <p:sp>
        <p:nvSpPr>
          <p:cNvPr id="619522" name="Rectangle 2"/>
          <p:cNvSpPr>
            <a:spLocks noGrp="1" noChangeArrowheads="1"/>
          </p:cNvSpPr>
          <p:nvPr>
            <p:ph type="body"/>
          </p:nvPr>
        </p:nvSpPr>
        <p:spPr>
          <a:xfrm>
            <a:off x="685800" y="1143000"/>
            <a:ext cx="7772400" cy="5087938"/>
          </a:xfrm>
        </p:spPr>
        <p:txBody>
          <a:bodyPr lIns="0" tIns="0" rIns="0" bIns="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Trick's definition of a real-time simulation:</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A simulation that can consistently and repetitively execute its scheduled math models to completion within some predetermined interval time frame for an indefinite period of time. This predetermined interval time frame is referred to as the real-time frame, and it is typically determined by real-world SW/HW or some output data requirement such as 30 Hz graphics or a hardware control frequency.</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By default, Trick uses the Linux system call </a:t>
            </a:r>
            <a:r>
              <a:rPr lang="en-GB" sz="2000" i="0" smtClean="0">
                <a:solidFill>
                  <a:srgbClr val="0000FF"/>
                </a:solidFill>
              </a:rPr>
              <a:t>clock_gettime()</a:t>
            </a:r>
            <a:r>
              <a:rPr lang="en-GB" sz="2000" i="0" smtClean="0">
                <a:solidFill>
                  <a:schemeClr val="tx1"/>
                </a:solidFill>
              </a:rPr>
              <a:t> for its real-time clock reference  - (legacy call was to </a:t>
            </a:r>
            <a:r>
              <a:rPr lang="en-GB" sz="2000" i="0" smtClean="0">
                <a:solidFill>
                  <a:srgbClr val="0000FF"/>
                </a:solidFill>
              </a:rPr>
              <a:t>gettimeofday())</a:t>
            </a: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i="0" smtClean="0">
              <a:solidFill>
                <a:srgbClr val="0000FF"/>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By default, during an under run the Trick executive spins on calls to </a:t>
            </a:r>
            <a:r>
              <a:rPr lang="en-GB" sz="2000" i="0" smtClean="0">
                <a:solidFill>
                  <a:srgbClr val="0000FF"/>
                </a:solidFill>
              </a:rPr>
              <a:t>clock_gettime()</a:t>
            </a:r>
            <a:r>
              <a:rPr lang="en-GB" sz="2000" i="0" smtClean="0">
                <a:solidFill>
                  <a:schemeClr val="tx1"/>
                </a:solidFill>
              </a:rPr>
              <a:t> at the end of each real-time frame (</a:t>
            </a:r>
            <a:r>
              <a:rPr lang="en-GB" sz="2000" i="0" smtClean="0">
                <a:solidFill>
                  <a:srgbClr val="0000FF"/>
                </a:solidFill>
              </a:rPr>
              <a:t>rt_software_frame</a:t>
            </a:r>
            <a:r>
              <a:rPr lang="en-GB" sz="2000" i="0" smtClean="0">
                <a:solidFill>
                  <a:schemeClr val="tx1"/>
                </a:solidFill>
              </a:rPr>
              <a:t>) to wait for real-time to catch up to sim</a:t>
            </a:r>
          </a:p>
        </p:txBody>
      </p:sp>
      <p:sp>
        <p:nvSpPr>
          <p:cNvPr id="619523" name="Rectangle 3"/>
          <p:cNvSpPr>
            <a:spLocks noGrp="1" noChangeArrowheads="1"/>
          </p:cNvSpPr>
          <p:nvPr>
            <p:ph type="title" idx="1"/>
          </p:nvPr>
        </p:nvSpPr>
        <p:spPr>
          <a:xfrm>
            <a:off x="914400" y="153988"/>
            <a:ext cx="696595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Real-Time Clocks</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p>
            <a:fld id="{6E06B1F4-25B6-4B25-B181-60F02FE1E4EF}" type="datetime1">
              <a:rPr lang="en-US"/>
              <a:pPr/>
              <a:t>10/31/2011</a:t>
            </a:fld>
            <a:endParaRPr lang="en-US"/>
          </a:p>
        </p:txBody>
      </p:sp>
      <p:sp>
        <p:nvSpPr>
          <p:cNvPr id="26627" name="Footer Placeholder 4"/>
          <p:cNvSpPr>
            <a:spLocks noGrp="1"/>
          </p:cNvSpPr>
          <p:nvPr>
            <p:ph type="ftr" sz="quarter" idx="11"/>
          </p:nvPr>
        </p:nvSpPr>
        <p:spPr>
          <a:noFill/>
        </p:spPr>
        <p:txBody>
          <a:bodyPr/>
          <a:lstStyle/>
          <a:p>
            <a:r>
              <a:rPr lang="en-US" smtClean="0"/>
              <a:t>Trick Advanced Training</a:t>
            </a:r>
          </a:p>
        </p:txBody>
      </p:sp>
      <p:sp>
        <p:nvSpPr>
          <p:cNvPr id="26628" name="Slide Number Placeholder 5"/>
          <p:cNvSpPr>
            <a:spLocks noGrp="1"/>
          </p:cNvSpPr>
          <p:nvPr>
            <p:ph type="sldNum" sz="quarter" idx="12"/>
          </p:nvPr>
        </p:nvSpPr>
        <p:spPr>
          <a:noFill/>
        </p:spPr>
        <p:txBody>
          <a:bodyPr/>
          <a:lstStyle/>
          <a:p>
            <a:fld id="{ADE4DAA7-A66C-4220-B779-B262CC56D0B0}" type="slidenum">
              <a:rPr lang="en-US" smtClean="0"/>
              <a:pPr/>
              <a:t>24</a:t>
            </a:fld>
            <a:endParaRPr lang="en-US" smtClean="0"/>
          </a:p>
        </p:txBody>
      </p:sp>
      <p:sp>
        <p:nvSpPr>
          <p:cNvPr id="621570" name="Rectangle 2"/>
          <p:cNvSpPr>
            <a:spLocks noGrp="1" noChangeArrowheads="1"/>
          </p:cNvSpPr>
          <p:nvPr>
            <p:ph type="body"/>
          </p:nvPr>
        </p:nvSpPr>
        <p:spPr>
          <a:xfrm>
            <a:off x="685800" y="1143000"/>
            <a:ext cx="7772400" cy="5057775"/>
          </a:xfrm>
        </p:spPr>
        <p:txBody>
          <a:bodyPr lIns="90000" tIns="46800" rIns="90000" bIns="4680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Let's look at Trick real-time control parameters</a:t>
            </a:r>
          </a:p>
        </p:txBody>
      </p:sp>
      <p:sp>
        <p:nvSpPr>
          <p:cNvPr id="621571" name="Rectangle 3"/>
          <p:cNvSpPr>
            <a:spLocks noGrp="1" noChangeArrowheads="1"/>
          </p:cNvSpPr>
          <p:nvPr>
            <p:ph type="title" idx="1"/>
          </p:nvPr>
        </p:nvSpPr>
        <p:spPr>
          <a:xfrm>
            <a:off x="914400" y="153988"/>
            <a:ext cx="696595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Real-Time</a:t>
            </a:r>
          </a:p>
        </p:txBody>
      </p:sp>
      <p:sp>
        <p:nvSpPr>
          <p:cNvPr id="26631" name="Text Box 4"/>
          <p:cNvSpPr txBox="1">
            <a:spLocks noChangeArrowheads="1"/>
          </p:cNvSpPr>
          <p:nvPr/>
        </p:nvSpPr>
        <p:spPr bwMode="auto">
          <a:xfrm>
            <a:off x="1120775" y="1581150"/>
            <a:ext cx="7031038" cy="2301875"/>
          </a:xfrm>
          <a:prstGeom prst="rect">
            <a:avLst/>
          </a:prstGeom>
          <a:solidFill>
            <a:schemeClr val="accent1"/>
          </a:solidFill>
          <a:ln w="9525">
            <a:solidFill>
              <a:schemeClr val="tx1"/>
            </a:solidFill>
            <a:miter lim="800000"/>
            <a:headEnd/>
            <a:tailEnd/>
          </a:ln>
        </p:spPr>
        <p:txBody>
          <a:bodyPr>
            <a:spAutoFit/>
          </a:bodyPr>
          <a:lstStyle/>
          <a:p>
            <a:r>
              <a:rPr lang="en-GB" sz="1600" b="1">
                <a:solidFill>
                  <a:srgbClr val="FF0000"/>
                </a:solidFill>
                <a:latin typeface="Courier New" pitchFamily="49" charset="0"/>
              </a:rPr>
              <a:t>sys.exec.in.rt_software_frame = &lt;double&gt; ;</a:t>
            </a:r>
          </a:p>
          <a:p>
            <a:pPr lvl="1">
              <a:buFontTx/>
              <a:buChar char="•"/>
            </a:pPr>
            <a:r>
              <a:rPr lang="en-GB" sz="1600" b="1">
                <a:latin typeface="Courier New" pitchFamily="49" charset="0"/>
              </a:rPr>
              <a:t>defines real-time frame</a:t>
            </a:r>
          </a:p>
          <a:p>
            <a:pPr lvl="1">
              <a:buFontTx/>
              <a:buChar char="•"/>
            </a:pPr>
            <a:endParaRPr lang="en-GB" sz="1600" b="1">
              <a:latin typeface="Courier New" pitchFamily="49" charset="0"/>
            </a:endParaRPr>
          </a:p>
          <a:p>
            <a:r>
              <a:rPr lang="en-GB" sz="1600" b="1">
                <a:latin typeface="Courier New" pitchFamily="49" charset="0"/>
              </a:rPr>
              <a:t>sys.exec.in.rt_clock = (Gettimeofday|EXTERNAL);</a:t>
            </a:r>
          </a:p>
          <a:p>
            <a:pPr lvl="1">
              <a:buFontTx/>
              <a:buChar char="•"/>
            </a:pPr>
            <a:r>
              <a:rPr lang="en-GB" sz="1600" b="1">
                <a:latin typeface="Courier New" pitchFamily="49" charset="0"/>
              </a:rPr>
              <a:t>Exec_Clock enumerated type</a:t>
            </a:r>
          </a:p>
          <a:p>
            <a:pPr lvl="2">
              <a:buFontTx/>
              <a:buChar char="•"/>
            </a:pPr>
            <a:r>
              <a:rPr lang="en-GB" sz="1600" b="1">
                <a:latin typeface="Courier New" pitchFamily="49" charset="0"/>
              </a:rPr>
              <a:t>Gettimeofday – default system clock (uses clock_gettime())</a:t>
            </a:r>
          </a:p>
          <a:p>
            <a:pPr lvl="2">
              <a:buFontTx/>
              <a:buChar char="•"/>
            </a:pPr>
            <a:r>
              <a:rPr lang="en-GB" sz="1600" b="1">
                <a:latin typeface="Courier New" pitchFamily="49" charset="0"/>
              </a:rPr>
              <a:t>EXTERNAL for external clock function</a:t>
            </a:r>
          </a:p>
          <a:p>
            <a:pPr lvl="3">
              <a:buFontTx/>
              <a:buChar char="•"/>
            </a:pPr>
            <a:r>
              <a:rPr lang="en-GB" sz="1600" b="1">
                <a:latin typeface="Courier New" pitchFamily="49" charset="0"/>
              </a:rPr>
              <a:t>We will talk about this later</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fld id="{82B35F2C-27C3-4D47-8859-0ACECCA38233}" type="datetime1">
              <a:rPr lang="en-US"/>
              <a:pPr/>
              <a:t>10/31/2011</a:t>
            </a:fld>
            <a:endParaRPr lang="en-US"/>
          </a:p>
        </p:txBody>
      </p:sp>
      <p:sp>
        <p:nvSpPr>
          <p:cNvPr id="27651" name="Footer Placeholder 4"/>
          <p:cNvSpPr>
            <a:spLocks noGrp="1"/>
          </p:cNvSpPr>
          <p:nvPr>
            <p:ph type="ftr" sz="quarter" idx="11"/>
          </p:nvPr>
        </p:nvSpPr>
        <p:spPr>
          <a:noFill/>
        </p:spPr>
        <p:txBody>
          <a:bodyPr/>
          <a:lstStyle/>
          <a:p>
            <a:r>
              <a:rPr lang="en-US" smtClean="0"/>
              <a:t>Trick Advanced Training</a:t>
            </a:r>
          </a:p>
        </p:txBody>
      </p:sp>
      <p:sp>
        <p:nvSpPr>
          <p:cNvPr id="27652" name="Slide Number Placeholder 5"/>
          <p:cNvSpPr>
            <a:spLocks noGrp="1"/>
          </p:cNvSpPr>
          <p:nvPr>
            <p:ph type="sldNum" sz="quarter" idx="12"/>
          </p:nvPr>
        </p:nvSpPr>
        <p:spPr>
          <a:noFill/>
        </p:spPr>
        <p:txBody>
          <a:bodyPr/>
          <a:lstStyle/>
          <a:p>
            <a:fld id="{18D080F3-5C29-4F77-A999-AF6DEBE79D1D}" type="slidenum">
              <a:rPr lang="en-US" smtClean="0"/>
              <a:pPr/>
              <a:t>25</a:t>
            </a:fld>
            <a:endParaRPr lang="en-US" smtClean="0"/>
          </a:p>
        </p:txBody>
      </p:sp>
      <p:sp>
        <p:nvSpPr>
          <p:cNvPr id="716802" name="Rectangle 2"/>
          <p:cNvSpPr>
            <a:spLocks noGrp="1" noChangeArrowheads="1"/>
          </p:cNvSpPr>
          <p:nvPr>
            <p:ph type="body"/>
          </p:nvPr>
        </p:nvSpPr>
        <p:spPr>
          <a:xfrm>
            <a:off x="685800" y="1143000"/>
            <a:ext cx="7772400" cy="5057775"/>
          </a:xfrm>
        </p:spPr>
        <p:txBody>
          <a:bodyPr lIns="90000" tIns="46800" rIns="90000" bIns="4680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Let's look at Trick real-time control parameters -- itimers</a:t>
            </a:r>
          </a:p>
        </p:txBody>
      </p:sp>
      <p:sp>
        <p:nvSpPr>
          <p:cNvPr id="716803" name="Rectangle 3"/>
          <p:cNvSpPr>
            <a:spLocks noGrp="1" noChangeArrowheads="1"/>
          </p:cNvSpPr>
          <p:nvPr>
            <p:ph type="title" idx="1"/>
          </p:nvPr>
        </p:nvSpPr>
        <p:spPr>
          <a:xfrm>
            <a:off x="914400" y="153988"/>
            <a:ext cx="696595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Real-Time</a:t>
            </a:r>
          </a:p>
        </p:txBody>
      </p:sp>
      <p:sp>
        <p:nvSpPr>
          <p:cNvPr id="27655" name="Text Box 4"/>
          <p:cNvSpPr txBox="1">
            <a:spLocks noChangeArrowheads="1"/>
          </p:cNvSpPr>
          <p:nvPr/>
        </p:nvSpPr>
        <p:spPr bwMode="auto">
          <a:xfrm>
            <a:off x="1120775" y="1581150"/>
            <a:ext cx="7031038" cy="3768725"/>
          </a:xfrm>
          <a:prstGeom prst="rect">
            <a:avLst/>
          </a:prstGeom>
          <a:solidFill>
            <a:schemeClr val="accent1"/>
          </a:solidFill>
          <a:ln w="9525">
            <a:solidFill>
              <a:schemeClr val="tx1"/>
            </a:solidFill>
            <a:miter lim="800000"/>
            <a:headEnd/>
            <a:tailEnd/>
          </a:ln>
        </p:spPr>
        <p:txBody>
          <a:bodyPr>
            <a:spAutoFit/>
          </a:bodyPr>
          <a:lstStyle/>
          <a:p>
            <a:r>
              <a:rPr lang="en-GB" sz="1600" b="1">
                <a:latin typeface="Courier New" pitchFamily="49" charset="0"/>
              </a:rPr>
              <a:t>sys.exec.in.rt_itimer = (Yes|No) ;</a:t>
            </a:r>
          </a:p>
          <a:p>
            <a:pPr lvl="1">
              <a:buFontTx/>
              <a:buChar char="•"/>
            </a:pPr>
            <a:r>
              <a:rPr lang="en-GB" sz="1600" b="1">
                <a:latin typeface="Courier New" pitchFamily="49" charset="0"/>
              </a:rPr>
              <a:t>Flag to enable itimers</a:t>
            </a:r>
          </a:p>
          <a:p>
            <a:pPr lvl="1">
              <a:buFontTx/>
              <a:buChar char="•"/>
            </a:pPr>
            <a:endParaRPr lang="en-GB" sz="1600" b="1">
              <a:latin typeface="Courier New" pitchFamily="49" charset="0"/>
            </a:endParaRPr>
          </a:p>
          <a:p>
            <a:r>
              <a:rPr lang="en-GB" sz="1600" b="1">
                <a:latin typeface="Courier New" pitchFamily="49" charset="0"/>
              </a:rPr>
              <a:t>sys.exec.in.rt_itimer_frame = &lt;double&gt; ;</a:t>
            </a:r>
          </a:p>
          <a:p>
            <a:pPr lvl="1">
              <a:buFontTx/>
              <a:buChar char="•"/>
            </a:pPr>
            <a:r>
              <a:rPr lang="en-GB" sz="1600" b="1">
                <a:latin typeface="Courier New" pitchFamily="49" charset="0"/>
              </a:rPr>
              <a:t>defines interval for signal</a:t>
            </a:r>
          </a:p>
          <a:p>
            <a:pPr lvl="1">
              <a:buFontTx/>
              <a:buChar char="•"/>
            </a:pPr>
            <a:endParaRPr lang="en-GB" sz="1600" b="1">
              <a:latin typeface="Courier New" pitchFamily="49" charset="0"/>
            </a:endParaRPr>
          </a:p>
          <a:p>
            <a:r>
              <a:rPr lang="en-GB" sz="1600" b="1">
                <a:latin typeface="Courier New" pitchFamily="49" charset="0"/>
              </a:rPr>
              <a:t>sys.exec.in.rt_itimer_pause = (Yes|No) ;</a:t>
            </a:r>
          </a:p>
          <a:p>
            <a:pPr lvl="1">
              <a:buFontTx/>
              <a:buChar char="•"/>
            </a:pPr>
            <a:r>
              <a:rPr lang="en-GB" sz="1600" b="1">
                <a:latin typeface="Courier New" pitchFamily="49" charset="0"/>
              </a:rPr>
              <a:t>enables pause() to release process control at end of RT scheduling frame </a:t>
            </a:r>
            <a:r>
              <a:rPr lang="en-GB" sz="1600" b="1" u="sng">
                <a:latin typeface="Courier New" pitchFamily="49" charset="0"/>
              </a:rPr>
              <a:t>before</a:t>
            </a:r>
            <a:r>
              <a:rPr lang="en-GB" sz="1600" b="1">
                <a:latin typeface="Courier New" pitchFamily="49" charset="0"/>
              </a:rPr>
              <a:t> itimer signal (if not set, the executive spins on clock)</a:t>
            </a:r>
          </a:p>
          <a:p>
            <a:pPr lvl="1">
              <a:buFontTx/>
              <a:buChar char="•"/>
            </a:pPr>
            <a:endParaRPr lang="en-GB" sz="1600" b="1">
              <a:latin typeface="Courier New" pitchFamily="49" charset="0"/>
            </a:endParaRPr>
          </a:p>
          <a:p>
            <a:r>
              <a:rPr lang="en-GB" sz="1600" b="1">
                <a:latin typeface="Courier New" pitchFamily="49" charset="0"/>
              </a:rPr>
              <a:t>sys.exec.in.rt_nap = (Yes|No) ;</a:t>
            </a:r>
          </a:p>
          <a:p>
            <a:pPr lvl="1">
              <a:buFontTx/>
              <a:buChar char="•"/>
            </a:pPr>
            <a:r>
              <a:rPr lang="en-GB" sz="1600" b="1">
                <a:latin typeface="Courier New" pitchFamily="49" charset="0"/>
              </a:rPr>
              <a:t>releases process control from executive while executive is waiting for resource </a:t>
            </a:r>
            <a:r>
              <a:rPr lang="en-GB" sz="1600" b="1" u="sng">
                <a:latin typeface="Courier New" pitchFamily="49" charset="0"/>
              </a:rPr>
              <a:t>after</a:t>
            </a:r>
            <a:r>
              <a:rPr lang="en-GB" sz="1600" b="1">
                <a:latin typeface="Courier New" pitchFamily="49" charset="0"/>
              </a:rPr>
              <a:t> itimer signal</a:t>
            </a:r>
            <a:endParaRPr lang="en-US" sz="1600" b="1">
              <a:latin typeface="Courier New" pitchFamily="49" charset="0"/>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fld id="{343D64DB-9CD1-4E5E-9767-51815006F2C4}" type="datetime1">
              <a:rPr lang="en-US"/>
              <a:pPr/>
              <a:t>10/31/2011</a:t>
            </a:fld>
            <a:endParaRPr lang="en-US"/>
          </a:p>
        </p:txBody>
      </p:sp>
      <p:sp>
        <p:nvSpPr>
          <p:cNvPr id="28675" name="Footer Placeholder 4"/>
          <p:cNvSpPr>
            <a:spLocks noGrp="1"/>
          </p:cNvSpPr>
          <p:nvPr>
            <p:ph type="ftr" sz="quarter" idx="11"/>
          </p:nvPr>
        </p:nvSpPr>
        <p:spPr>
          <a:noFill/>
        </p:spPr>
        <p:txBody>
          <a:bodyPr/>
          <a:lstStyle/>
          <a:p>
            <a:r>
              <a:rPr lang="en-US" smtClean="0"/>
              <a:t>Trick Advanced Training</a:t>
            </a:r>
          </a:p>
        </p:txBody>
      </p:sp>
      <p:sp>
        <p:nvSpPr>
          <p:cNvPr id="28676" name="Slide Number Placeholder 5"/>
          <p:cNvSpPr>
            <a:spLocks noGrp="1"/>
          </p:cNvSpPr>
          <p:nvPr>
            <p:ph type="sldNum" sz="quarter" idx="12"/>
          </p:nvPr>
        </p:nvSpPr>
        <p:spPr>
          <a:noFill/>
        </p:spPr>
        <p:txBody>
          <a:bodyPr/>
          <a:lstStyle/>
          <a:p>
            <a:fld id="{2E780796-283E-4E99-A214-67C40E452E95}" type="slidenum">
              <a:rPr lang="en-US" smtClean="0"/>
              <a:pPr/>
              <a:t>26</a:t>
            </a:fld>
            <a:endParaRPr lang="en-US" smtClean="0"/>
          </a:p>
        </p:txBody>
      </p:sp>
      <p:sp>
        <p:nvSpPr>
          <p:cNvPr id="28677" name="Rectangle 2"/>
          <p:cNvSpPr>
            <a:spLocks noGrp="1" noChangeArrowheads="1"/>
          </p:cNvSpPr>
          <p:nvPr>
            <p:ph type="title"/>
          </p:nvPr>
        </p:nvSpPr>
        <p:spPr/>
        <p:txBody>
          <a:bodyPr/>
          <a:lstStyle/>
          <a:p>
            <a:pPr eaLnBrk="1" hangingPunct="1"/>
            <a:r>
              <a:rPr lang="en-US" smtClean="0"/>
              <a:t>Realtime</a:t>
            </a:r>
          </a:p>
        </p:txBody>
      </p:sp>
      <p:sp>
        <p:nvSpPr>
          <p:cNvPr id="28678" name="Text Box 3"/>
          <p:cNvSpPr txBox="1">
            <a:spLocks noChangeArrowheads="1"/>
          </p:cNvSpPr>
          <p:nvPr/>
        </p:nvSpPr>
        <p:spPr bwMode="auto">
          <a:xfrm>
            <a:off x="2286000" y="3429000"/>
            <a:ext cx="1600200" cy="314325"/>
          </a:xfrm>
          <a:prstGeom prst="rect">
            <a:avLst/>
          </a:prstGeom>
          <a:solidFill>
            <a:srgbClr val="FFFF99"/>
          </a:solidFill>
          <a:ln w="9525">
            <a:solidFill>
              <a:schemeClr val="tx1"/>
            </a:solidFill>
            <a:miter lim="800000"/>
            <a:headEnd/>
            <a:tailEnd/>
          </a:ln>
        </p:spPr>
        <p:txBody>
          <a:bodyPr>
            <a:spAutoFit/>
          </a:bodyPr>
          <a:lstStyle/>
          <a:p>
            <a:pPr>
              <a:spcBef>
                <a:spcPct val="50000"/>
              </a:spcBef>
            </a:pPr>
            <a:r>
              <a:rPr lang="en-US" sz="1400"/>
              <a:t>Scheduled Jobs</a:t>
            </a:r>
          </a:p>
        </p:txBody>
      </p:sp>
      <p:sp>
        <p:nvSpPr>
          <p:cNvPr id="28679" name="Text Box 4"/>
          <p:cNvSpPr txBox="1">
            <a:spLocks noChangeArrowheads="1"/>
          </p:cNvSpPr>
          <p:nvPr/>
        </p:nvSpPr>
        <p:spPr bwMode="auto">
          <a:xfrm>
            <a:off x="3886200" y="3429000"/>
            <a:ext cx="2362200" cy="314325"/>
          </a:xfrm>
          <a:prstGeom prst="rect">
            <a:avLst/>
          </a:prstGeom>
          <a:solidFill>
            <a:srgbClr val="3366FF"/>
          </a:solidFill>
          <a:ln w="9525">
            <a:solidFill>
              <a:schemeClr val="tx1"/>
            </a:solidFill>
            <a:miter lim="800000"/>
            <a:headEnd/>
            <a:tailEnd/>
          </a:ln>
        </p:spPr>
        <p:txBody>
          <a:bodyPr>
            <a:spAutoFit/>
          </a:bodyPr>
          <a:lstStyle/>
          <a:p>
            <a:pPr>
              <a:spcBef>
                <a:spcPct val="50000"/>
              </a:spcBef>
            </a:pPr>
            <a:r>
              <a:rPr lang="en-US" sz="1400"/>
              <a:t>Pause()</a:t>
            </a:r>
          </a:p>
        </p:txBody>
      </p:sp>
      <p:sp>
        <p:nvSpPr>
          <p:cNvPr id="28680" name="Text Box 5"/>
          <p:cNvSpPr txBox="1">
            <a:spLocks noChangeArrowheads="1"/>
          </p:cNvSpPr>
          <p:nvPr/>
        </p:nvSpPr>
        <p:spPr bwMode="auto">
          <a:xfrm>
            <a:off x="3810000" y="2819400"/>
            <a:ext cx="1066800" cy="304800"/>
          </a:xfrm>
          <a:prstGeom prst="rect">
            <a:avLst/>
          </a:prstGeom>
          <a:noFill/>
          <a:ln w="9525">
            <a:noFill/>
            <a:miter lim="800000"/>
            <a:headEnd/>
            <a:tailEnd/>
          </a:ln>
        </p:spPr>
        <p:txBody>
          <a:bodyPr>
            <a:spAutoFit/>
          </a:bodyPr>
          <a:lstStyle/>
          <a:p>
            <a:pPr>
              <a:spcBef>
                <a:spcPct val="50000"/>
              </a:spcBef>
            </a:pPr>
            <a:r>
              <a:rPr lang="en-US" sz="1400"/>
              <a:t>rt_frame n</a:t>
            </a:r>
          </a:p>
        </p:txBody>
      </p:sp>
      <p:sp>
        <p:nvSpPr>
          <p:cNvPr id="28681" name="Text Box 6"/>
          <p:cNvSpPr txBox="1">
            <a:spLocks noChangeArrowheads="1"/>
          </p:cNvSpPr>
          <p:nvPr/>
        </p:nvSpPr>
        <p:spPr bwMode="auto">
          <a:xfrm>
            <a:off x="6705600" y="2819400"/>
            <a:ext cx="1371600" cy="304800"/>
          </a:xfrm>
          <a:prstGeom prst="rect">
            <a:avLst/>
          </a:prstGeom>
          <a:noFill/>
          <a:ln w="9525">
            <a:noFill/>
            <a:miter lim="800000"/>
            <a:headEnd/>
            <a:tailEnd/>
          </a:ln>
        </p:spPr>
        <p:txBody>
          <a:bodyPr>
            <a:spAutoFit/>
          </a:bodyPr>
          <a:lstStyle/>
          <a:p>
            <a:pPr>
              <a:spcBef>
                <a:spcPct val="50000"/>
              </a:spcBef>
            </a:pPr>
            <a:r>
              <a:rPr lang="en-US" sz="1400"/>
              <a:t>rt_frame n+1</a:t>
            </a:r>
          </a:p>
        </p:txBody>
      </p:sp>
      <p:sp>
        <p:nvSpPr>
          <p:cNvPr id="28682" name="Text Box 7"/>
          <p:cNvSpPr txBox="1">
            <a:spLocks noChangeArrowheads="1"/>
          </p:cNvSpPr>
          <p:nvPr/>
        </p:nvSpPr>
        <p:spPr bwMode="auto">
          <a:xfrm>
            <a:off x="838200" y="2819400"/>
            <a:ext cx="1371600" cy="304800"/>
          </a:xfrm>
          <a:prstGeom prst="rect">
            <a:avLst/>
          </a:prstGeom>
          <a:noFill/>
          <a:ln w="9525">
            <a:noFill/>
            <a:miter lim="800000"/>
            <a:headEnd/>
            <a:tailEnd/>
          </a:ln>
        </p:spPr>
        <p:txBody>
          <a:bodyPr>
            <a:spAutoFit/>
          </a:bodyPr>
          <a:lstStyle/>
          <a:p>
            <a:pPr>
              <a:spcBef>
                <a:spcPct val="50000"/>
              </a:spcBef>
            </a:pPr>
            <a:r>
              <a:rPr lang="en-US" sz="1400"/>
              <a:t>rt_frame n-1</a:t>
            </a:r>
          </a:p>
        </p:txBody>
      </p:sp>
      <p:sp>
        <p:nvSpPr>
          <p:cNvPr id="28683" name="Line 8"/>
          <p:cNvSpPr>
            <a:spLocks noChangeShapeType="1"/>
          </p:cNvSpPr>
          <p:nvPr/>
        </p:nvSpPr>
        <p:spPr bwMode="auto">
          <a:xfrm>
            <a:off x="2286000" y="3200400"/>
            <a:ext cx="0" cy="914400"/>
          </a:xfrm>
          <a:prstGeom prst="line">
            <a:avLst/>
          </a:prstGeom>
          <a:noFill/>
          <a:ln w="38100">
            <a:solidFill>
              <a:schemeClr val="tx1"/>
            </a:solidFill>
            <a:round/>
            <a:headEnd/>
            <a:tailEnd/>
          </a:ln>
        </p:spPr>
        <p:txBody>
          <a:bodyPr anchor="ctr">
            <a:spAutoFit/>
          </a:bodyPr>
          <a:lstStyle/>
          <a:p>
            <a:endParaRPr lang="en-US"/>
          </a:p>
        </p:txBody>
      </p:sp>
      <p:sp>
        <p:nvSpPr>
          <p:cNvPr id="28684" name="Line 9"/>
          <p:cNvSpPr>
            <a:spLocks noChangeShapeType="1"/>
          </p:cNvSpPr>
          <p:nvPr/>
        </p:nvSpPr>
        <p:spPr bwMode="auto">
          <a:xfrm>
            <a:off x="2286000" y="4114800"/>
            <a:ext cx="3962400" cy="0"/>
          </a:xfrm>
          <a:prstGeom prst="line">
            <a:avLst/>
          </a:prstGeom>
          <a:noFill/>
          <a:ln w="9525">
            <a:solidFill>
              <a:schemeClr val="tx1"/>
            </a:solidFill>
            <a:round/>
            <a:headEnd type="triangle" w="med" len="med"/>
            <a:tailEnd type="triangle" w="med" len="med"/>
          </a:ln>
        </p:spPr>
        <p:txBody>
          <a:bodyPr anchor="ctr">
            <a:spAutoFit/>
          </a:bodyPr>
          <a:lstStyle/>
          <a:p>
            <a:endParaRPr lang="en-US"/>
          </a:p>
        </p:txBody>
      </p:sp>
      <p:sp>
        <p:nvSpPr>
          <p:cNvPr id="28685" name="Text Box 10"/>
          <p:cNvSpPr txBox="1">
            <a:spLocks noChangeArrowheads="1"/>
          </p:cNvSpPr>
          <p:nvPr/>
        </p:nvSpPr>
        <p:spPr bwMode="auto">
          <a:xfrm>
            <a:off x="3352800" y="4114800"/>
            <a:ext cx="2057400" cy="304800"/>
          </a:xfrm>
          <a:prstGeom prst="rect">
            <a:avLst/>
          </a:prstGeom>
          <a:noFill/>
          <a:ln w="9525">
            <a:noFill/>
            <a:miter lim="800000"/>
            <a:headEnd/>
            <a:tailEnd/>
          </a:ln>
        </p:spPr>
        <p:txBody>
          <a:bodyPr>
            <a:spAutoFit/>
          </a:bodyPr>
          <a:lstStyle/>
          <a:p>
            <a:pPr>
              <a:spcBef>
                <a:spcPct val="50000"/>
              </a:spcBef>
            </a:pPr>
            <a:r>
              <a:rPr lang="en-US" sz="1400"/>
              <a:t>rt_itimer_frame- 2 ms</a:t>
            </a:r>
          </a:p>
        </p:txBody>
      </p:sp>
      <p:sp>
        <p:nvSpPr>
          <p:cNvPr id="28686" name="Line 11"/>
          <p:cNvSpPr>
            <a:spLocks noChangeShapeType="1"/>
          </p:cNvSpPr>
          <p:nvPr/>
        </p:nvSpPr>
        <p:spPr bwMode="auto">
          <a:xfrm>
            <a:off x="6248400" y="3200400"/>
            <a:ext cx="0" cy="914400"/>
          </a:xfrm>
          <a:prstGeom prst="line">
            <a:avLst/>
          </a:prstGeom>
          <a:noFill/>
          <a:ln w="9525">
            <a:solidFill>
              <a:schemeClr val="tx1"/>
            </a:solidFill>
            <a:round/>
            <a:headEnd/>
            <a:tailEnd/>
          </a:ln>
        </p:spPr>
        <p:txBody>
          <a:bodyPr anchor="ctr">
            <a:spAutoFit/>
          </a:bodyPr>
          <a:lstStyle/>
          <a:p>
            <a:endParaRPr lang="en-US"/>
          </a:p>
        </p:txBody>
      </p:sp>
      <p:sp>
        <p:nvSpPr>
          <p:cNvPr id="28687" name="Text Box 12"/>
          <p:cNvSpPr txBox="1">
            <a:spLocks noChangeArrowheads="1"/>
          </p:cNvSpPr>
          <p:nvPr/>
        </p:nvSpPr>
        <p:spPr bwMode="auto">
          <a:xfrm>
            <a:off x="6324600" y="3886200"/>
            <a:ext cx="304800" cy="152400"/>
          </a:xfrm>
          <a:prstGeom prst="rect">
            <a:avLst/>
          </a:prstGeom>
          <a:noFill/>
          <a:ln w="9525">
            <a:noFill/>
            <a:miter lim="800000"/>
            <a:headEnd/>
            <a:tailEnd/>
          </a:ln>
        </p:spPr>
        <p:txBody>
          <a:bodyPr lIns="0" tIns="0" rIns="0" bIns="0">
            <a:spAutoFit/>
          </a:bodyPr>
          <a:lstStyle/>
          <a:p>
            <a:pPr>
              <a:spcBef>
                <a:spcPct val="50000"/>
              </a:spcBef>
            </a:pPr>
            <a:r>
              <a:rPr lang="en-US" sz="1000"/>
              <a:t>2 ms</a:t>
            </a:r>
          </a:p>
        </p:txBody>
      </p:sp>
      <p:sp>
        <p:nvSpPr>
          <p:cNvPr id="28688" name="Line 13"/>
          <p:cNvSpPr>
            <a:spLocks noChangeShapeType="1"/>
          </p:cNvSpPr>
          <p:nvPr/>
        </p:nvSpPr>
        <p:spPr bwMode="auto">
          <a:xfrm flipH="1">
            <a:off x="6096000" y="3962400"/>
            <a:ext cx="152400" cy="0"/>
          </a:xfrm>
          <a:prstGeom prst="line">
            <a:avLst/>
          </a:prstGeom>
          <a:noFill/>
          <a:ln w="9525">
            <a:solidFill>
              <a:schemeClr val="tx1"/>
            </a:solidFill>
            <a:round/>
            <a:headEnd type="triangle" w="med" len="med"/>
            <a:tailEnd/>
          </a:ln>
        </p:spPr>
        <p:txBody>
          <a:bodyPr anchor="ctr">
            <a:spAutoFit/>
          </a:bodyPr>
          <a:lstStyle/>
          <a:p>
            <a:endParaRPr lang="en-US"/>
          </a:p>
        </p:txBody>
      </p:sp>
      <p:sp>
        <p:nvSpPr>
          <p:cNvPr id="28689" name="Line 14"/>
          <p:cNvSpPr>
            <a:spLocks noChangeShapeType="1"/>
          </p:cNvSpPr>
          <p:nvPr/>
        </p:nvSpPr>
        <p:spPr bwMode="auto">
          <a:xfrm>
            <a:off x="6629400" y="3962400"/>
            <a:ext cx="152400" cy="0"/>
          </a:xfrm>
          <a:prstGeom prst="line">
            <a:avLst/>
          </a:prstGeom>
          <a:noFill/>
          <a:ln w="9525">
            <a:solidFill>
              <a:schemeClr val="tx1"/>
            </a:solidFill>
            <a:round/>
            <a:headEnd type="triangle" w="med" len="med"/>
            <a:tailEnd/>
          </a:ln>
        </p:spPr>
        <p:txBody>
          <a:bodyPr anchor="ctr">
            <a:spAutoFit/>
          </a:bodyPr>
          <a:lstStyle/>
          <a:p>
            <a:endParaRPr lang="en-US"/>
          </a:p>
        </p:txBody>
      </p:sp>
      <p:sp>
        <p:nvSpPr>
          <p:cNvPr id="28690" name="Line 15"/>
          <p:cNvSpPr>
            <a:spLocks noChangeShapeType="1"/>
          </p:cNvSpPr>
          <p:nvPr/>
        </p:nvSpPr>
        <p:spPr bwMode="auto">
          <a:xfrm>
            <a:off x="5486400" y="2514600"/>
            <a:ext cx="762000" cy="685800"/>
          </a:xfrm>
          <a:prstGeom prst="line">
            <a:avLst/>
          </a:prstGeom>
          <a:noFill/>
          <a:ln w="9525">
            <a:solidFill>
              <a:schemeClr val="tx1"/>
            </a:solidFill>
            <a:round/>
            <a:headEnd/>
            <a:tailEnd type="triangle" w="med" len="med"/>
          </a:ln>
        </p:spPr>
        <p:txBody>
          <a:bodyPr anchor="ctr">
            <a:spAutoFit/>
          </a:bodyPr>
          <a:lstStyle/>
          <a:p>
            <a:endParaRPr lang="en-US"/>
          </a:p>
        </p:txBody>
      </p:sp>
      <p:sp>
        <p:nvSpPr>
          <p:cNvPr id="28691" name="Line 16"/>
          <p:cNvSpPr>
            <a:spLocks noChangeShapeType="1"/>
          </p:cNvSpPr>
          <p:nvPr/>
        </p:nvSpPr>
        <p:spPr bwMode="auto">
          <a:xfrm flipH="1">
            <a:off x="2286000" y="2590800"/>
            <a:ext cx="457200" cy="609600"/>
          </a:xfrm>
          <a:prstGeom prst="line">
            <a:avLst/>
          </a:prstGeom>
          <a:noFill/>
          <a:ln w="9525">
            <a:solidFill>
              <a:schemeClr val="tx1"/>
            </a:solidFill>
            <a:round/>
            <a:headEnd/>
            <a:tailEnd type="triangle" w="med" len="med"/>
          </a:ln>
        </p:spPr>
        <p:txBody>
          <a:bodyPr anchor="ctr">
            <a:spAutoFit/>
          </a:bodyPr>
          <a:lstStyle/>
          <a:p>
            <a:endParaRPr lang="en-US"/>
          </a:p>
        </p:txBody>
      </p:sp>
      <p:sp>
        <p:nvSpPr>
          <p:cNvPr id="28692" name="Text Box 17"/>
          <p:cNvSpPr txBox="1">
            <a:spLocks noChangeArrowheads="1"/>
          </p:cNvSpPr>
          <p:nvPr/>
        </p:nvSpPr>
        <p:spPr bwMode="auto">
          <a:xfrm>
            <a:off x="2803525" y="2297113"/>
            <a:ext cx="1320800" cy="304800"/>
          </a:xfrm>
          <a:prstGeom prst="rect">
            <a:avLst/>
          </a:prstGeom>
          <a:noFill/>
          <a:ln w="9525">
            <a:noFill/>
            <a:miter lim="800000"/>
            <a:headEnd/>
            <a:tailEnd/>
          </a:ln>
        </p:spPr>
        <p:txBody>
          <a:bodyPr wrap="none">
            <a:spAutoFit/>
          </a:bodyPr>
          <a:lstStyle/>
          <a:p>
            <a:r>
              <a:rPr lang="en-US" sz="1400"/>
              <a:t>Itimer set here</a:t>
            </a:r>
          </a:p>
        </p:txBody>
      </p:sp>
      <p:sp>
        <p:nvSpPr>
          <p:cNvPr id="28693" name="Text Box 18"/>
          <p:cNvSpPr txBox="1">
            <a:spLocks noChangeArrowheads="1"/>
          </p:cNvSpPr>
          <p:nvPr/>
        </p:nvSpPr>
        <p:spPr bwMode="auto">
          <a:xfrm>
            <a:off x="4876800" y="2286000"/>
            <a:ext cx="1250950" cy="304800"/>
          </a:xfrm>
          <a:prstGeom prst="rect">
            <a:avLst/>
          </a:prstGeom>
          <a:noFill/>
          <a:ln w="9525">
            <a:noFill/>
            <a:miter lim="800000"/>
            <a:headEnd/>
            <a:tailEnd/>
          </a:ln>
        </p:spPr>
        <p:txBody>
          <a:bodyPr wrap="none">
            <a:spAutoFit/>
          </a:bodyPr>
          <a:lstStyle/>
          <a:p>
            <a:r>
              <a:rPr lang="en-US" sz="1400"/>
              <a:t>Itimer expires</a:t>
            </a:r>
          </a:p>
        </p:txBody>
      </p:sp>
      <p:sp>
        <p:nvSpPr>
          <p:cNvPr id="28694" name="Line 19"/>
          <p:cNvSpPr>
            <a:spLocks noChangeShapeType="1"/>
          </p:cNvSpPr>
          <p:nvPr/>
        </p:nvSpPr>
        <p:spPr bwMode="auto">
          <a:xfrm flipH="1">
            <a:off x="6400800" y="2286000"/>
            <a:ext cx="457200" cy="1143000"/>
          </a:xfrm>
          <a:prstGeom prst="line">
            <a:avLst/>
          </a:prstGeom>
          <a:noFill/>
          <a:ln w="9525">
            <a:solidFill>
              <a:schemeClr val="tx1"/>
            </a:solidFill>
            <a:round/>
            <a:headEnd/>
            <a:tailEnd type="triangle" w="med" len="med"/>
          </a:ln>
        </p:spPr>
        <p:txBody>
          <a:bodyPr anchor="ctr">
            <a:spAutoFit/>
          </a:bodyPr>
          <a:lstStyle/>
          <a:p>
            <a:endParaRPr lang="en-US"/>
          </a:p>
        </p:txBody>
      </p:sp>
      <p:sp>
        <p:nvSpPr>
          <p:cNvPr id="28695" name="Text Box 20"/>
          <p:cNvSpPr txBox="1">
            <a:spLocks noChangeArrowheads="1"/>
          </p:cNvSpPr>
          <p:nvPr/>
        </p:nvSpPr>
        <p:spPr bwMode="auto">
          <a:xfrm>
            <a:off x="6477000" y="1981200"/>
            <a:ext cx="688975" cy="304800"/>
          </a:xfrm>
          <a:prstGeom prst="rect">
            <a:avLst/>
          </a:prstGeom>
          <a:noFill/>
          <a:ln w="9525">
            <a:noFill/>
            <a:miter lim="800000"/>
            <a:headEnd/>
            <a:tailEnd/>
          </a:ln>
        </p:spPr>
        <p:txBody>
          <a:bodyPr wrap="none">
            <a:spAutoFit/>
          </a:bodyPr>
          <a:lstStyle/>
          <a:p>
            <a:r>
              <a:rPr lang="en-US" sz="1400"/>
              <a:t>rt_nap</a:t>
            </a:r>
          </a:p>
        </p:txBody>
      </p:sp>
      <p:sp>
        <p:nvSpPr>
          <p:cNvPr id="28696" name="Freeform 21"/>
          <p:cNvSpPr>
            <a:spLocks/>
          </p:cNvSpPr>
          <p:nvPr/>
        </p:nvSpPr>
        <p:spPr bwMode="auto">
          <a:xfrm>
            <a:off x="6629400" y="3429000"/>
            <a:ext cx="457200" cy="304800"/>
          </a:xfrm>
          <a:custGeom>
            <a:avLst/>
            <a:gdLst>
              <a:gd name="T0" fmla="*/ 0 w 288"/>
              <a:gd name="T1" fmla="*/ 0 h 192"/>
              <a:gd name="T2" fmla="*/ 457200 w 288"/>
              <a:gd name="T3" fmla="*/ 0 h 192"/>
              <a:gd name="T4" fmla="*/ 381000 w 288"/>
              <a:gd name="T5" fmla="*/ 76200 h 192"/>
              <a:gd name="T6" fmla="*/ 457200 w 288"/>
              <a:gd name="T7" fmla="*/ 152400 h 192"/>
              <a:gd name="T8" fmla="*/ 381000 w 288"/>
              <a:gd name="T9" fmla="*/ 228600 h 192"/>
              <a:gd name="T10" fmla="*/ 457200 w 288"/>
              <a:gd name="T11" fmla="*/ 304800 h 192"/>
              <a:gd name="T12" fmla="*/ 0 w 288"/>
              <a:gd name="T13" fmla="*/ 304800 h 192"/>
              <a:gd name="T14" fmla="*/ 0 w 288"/>
              <a:gd name="T15" fmla="*/ 0 h 192"/>
              <a:gd name="T16" fmla="*/ 0 60000 65536"/>
              <a:gd name="T17" fmla="*/ 0 60000 65536"/>
              <a:gd name="T18" fmla="*/ 0 60000 65536"/>
              <a:gd name="T19" fmla="*/ 0 60000 65536"/>
              <a:gd name="T20" fmla="*/ 0 60000 65536"/>
              <a:gd name="T21" fmla="*/ 0 60000 65536"/>
              <a:gd name="T22" fmla="*/ 0 60000 65536"/>
              <a:gd name="T23" fmla="*/ 0 60000 65536"/>
              <a:gd name="T24" fmla="*/ 0 w 288"/>
              <a:gd name="T25" fmla="*/ 0 h 192"/>
              <a:gd name="T26" fmla="*/ 288 w 288"/>
              <a:gd name="T27" fmla="*/ 192 h 1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8" h="192">
                <a:moveTo>
                  <a:pt x="0" y="0"/>
                </a:moveTo>
                <a:lnTo>
                  <a:pt x="288" y="0"/>
                </a:lnTo>
                <a:lnTo>
                  <a:pt x="240" y="48"/>
                </a:lnTo>
                <a:lnTo>
                  <a:pt x="288" y="96"/>
                </a:lnTo>
                <a:lnTo>
                  <a:pt x="240" y="144"/>
                </a:lnTo>
                <a:lnTo>
                  <a:pt x="288" y="192"/>
                </a:lnTo>
                <a:lnTo>
                  <a:pt x="0" y="192"/>
                </a:lnTo>
                <a:lnTo>
                  <a:pt x="0" y="0"/>
                </a:lnTo>
                <a:close/>
              </a:path>
            </a:pathLst>
          </a:custGeom>
          <a:solidFill>
            <a:srgbClr val="FFFF99"/>
          </a:solidFill>
          <a:ln w="9525" cap="flat" cmpd="sng">
            <a:solidFill>
              <a:schemeClr val="tx1"/>
            </a:solidFill>
            <a:prstDash val="solid"/>
            <a:round/>
            <a:headEnd/>
            <a:tailEnd/>
          </a:ln>
        </p:spPr>
        <p:txBody>
          <a:bodyPr anchor="ctr">
            <a:spAutoFit/>
          </a:bodyPr>
          <a:lstStyle/>
          <a:p>
            <a:endParaRPr lang="en-US"/>
          </a:p>
        </p:txBody>
      </p:sp>
      <p:sp>
        <p:nvSpPr>
          <p:cNvPr id="28697" name="Line 22"/>
          <p:cNvSpPr>
            <a:spLocks noChangeShapeType="1"/>
          </p:cNvSpPr>
          <p:nvPr/>
        </p:nvSpPr>
        <p:spPr bwMode="auto">
          <a:xfrm>
            <a:off x="6629400" y="3200400"/>
            <a:ext cx="0" cy="914400"/>
          </a:xfrm>
          <a:prstGeom prst="line">
            <a:avLst/>
          </a:prstGeom>
          <a:noFill/>
          <a:ln w="38100">
            <a:solidFill>
              <a:schemeClr val="tx1"/>
            </a:solidFill>
            <a:round/>
            <a:headEnd/>
            <a:tailEnd/>
          </a:ln>
        </p:spPr>
        <p:txBody>
          <a:bodyPr anchor="ctr">
            <a:spAutoFit/>
          </a:bodyPr>
          <a:lstStyle/>
          <a:p>
            <a:endParaRPr lang="en-US"/>
          </a:p>
        </p:txBody>
      </p:sp>
      <p:sp>
        <p:nvSpPr>
          <p:cNvPr id="28698" name="Line 23"/>
          <p:cNvSpPr>
            <a:spLocks noChangeShapeType="1"/>
          </p:cNvSpPr>
          <p:nvPr/>
        </p:nvSpPr>
        <p:spPr bwMode="auto">
          <a:xfrm>
            <a:off x="1600200" y="3733800"/>
            <a:ext cx="5791200" cy="0"/>
          </a:xfrm>
          <a:prstGeom prst="line">
            <a:avLst/>
          </a:prstGeom>
          <a:noFill/>
          <a:ln w="38100">
            <a:solidFill>
              <a:schemeClr val="tx1"/>
            </a:solidFill>
            <a:round/>
            <a:headEnd/>
            <a:tailEnd/>
          </a:ln>
        </p:spPr>
        <p:txBody>
          <a:bodyPr anchor="ctr">
            <a:spAutoFit/>
          </a:bodyPr>
          <a:lstStyle/>
          <a:p>
            <a:endParaRPr lang="en-US"/>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fld id="{09B01134-1DD0-4958-AF86-07E1C9E0B9BC}" type="datetime1">
              <a:rPr lang="en-US"/>
              <a:pPr/>
              <a:t>10/31/2011</a:t>
            </a:fld>
            <a:endParaRPr lang="en-US"/>
          </a:p>
        </p:txBody>
      </p:sp>
      <p:sp>
        <p:nvSpPr>
          <p:cNvPr id="29699" name="Footer Placeholder 4"/>
          <p:cNvSpPr>
            <a:spLocks noGrp="1"/>
          </p:cNvSpPr>
          <p:nvPr>
            <p:ph type="ftr" sz="quarter" idx="11"/>
          </p:nvPr>
        </p:nvSpPr>
        <p:spPr>
          <a:noFill/>
        </p:spPr>
        <p:txBody>
          <a:bodyPr/>
          <a:lstStyle/>
          <a:p>
            <a:r>
              <a:rPr lang="en-US" smtClean="0"/>
              <a:t>Trick Advanced Training</a:t>
            </a:r>
          </a:p>
        </p:txBody>
      </p:sp>
      <p:sp>
        <p:nvSpPr>
          <p:cNvPr id="29700" name="Slide Number Placeholder 5"/>
          <p:cNvSpPr>
            <a:spLocks noGrp="1"/>
          </p:cNvSpPr>
          <p:nvPr>
            <p:ph type="sldNum" sz="quarter" idx="12"/>
          </p:nvPr>
        </p:nvSpPr>
        <p:spPr>
          <a:noFill/>
        </p:spPr>
        <p:txBody>
          <a:bodyPr/>
          <a:lstStyle/>
          <a:p>
            <a:fld id="{5184B3B8-D740-4705-A490-A6231CB3127E}" type="slidenum">
              <a:rPr lang="en-US" smtClean="0"/>
              <a:pPr/>
              <a:t>27</a:t>
            </a:fld>
            <a:endParaRPr lang="en-US" smtClean="0"/>
          </a:p>
        </p:txBody>
      </p:sp>
      <p:sp>
        <p:nvSpPr>
          <p:cNvPr id="623618" name="Rectangle 2"/>
          <p:cNvSpPr>
            <a:spLocks noGrp="1" noChangeArrowheads="1"/>
          </p:cNvSpPr>
          <p:nvPr>
            <p:ph type="body"/>
          </p:nvPr>
        </p:nvSpPr>
        <p:spPr>
          <a:xfrm>
            <a:off x="685800" y="1143000"/>
            <a:ext cx="7772400" cy="5002213"/>
          </a:xfrm>
        </p:spPr>
        <p:txBody>
          <a:bodyPr lIns="90000" tIns="46800" rIns="90000" bIns="4680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Variable for simulation RT performance analysis</a:t>
            </a:r>
          </a:p>
        </p:txBody>
      </p:sp>
      <p:sp>
        <p:nvSpPr>
          <p:cNvPr id="623619" name="Rectangle 3"/>
          <p:cNvSpPr>
            <a:spLocks noGrp="1" noChangeArrowheads="1"/>
          </p:cNvSpPr>
          <p:nvPr>
            <p:ph type="title" idx="1"/>
          </p:nvPr>
        </p:nvSpPr>
        <p:spPr>
          <a:xfrm>
            <a:off x="914400" y="153988"/>
            <a:ext cx="696595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Real-Time</a:t>
            </a:r>
          </a:p>
        </p:txBody>
      </p:sp>
      <p:sp>
        <p:nvSpPr>
          <p:cNvPr id="29703" name="Text Box 4"/>
          <p:cNvSpPr txBox="1">
            <a:spLocks noChangeArrowheads="1"/>
          </p:cNvSpPr>
          <p:nvPr/>
        </p:nvSpPr>
        <p:spPr bwMode="auto">
          <a:xfrm>
            <a:off x="1030288" y="1738313"/>
            <a:ext cx="6832600" cy="1647825"/>
          </a:xfrm>
          <a:prstGeom prst="rect">
            <a:avLst/>
          </a:prstGeom>
          <a:solidFill>
            <a:schemeClr val="accent1"/>
          </a:solidFill>
          <a:ln w="9525">
            <a:solidFill>
              <a:schemeClr val="tx1"/>
            </a:solidFill>
            <a:miter lim="800000"/>
            <a:headEnd/>
            <a:tailEnd/>
          </a:ln>
        </p:spPr>
        <p:txBody>
          <a:bodyPr tIns="91440" bIns="91440">
            <a:spAutoFit/>
          </a:bodyPr>
          <a:lstStyle/>
          <a:p>
            <a:pPr>
              <a:lnSpc>
                <a:spcPct val="78000"/>
              </a:lnSpc>
              <a:spcBef>
                <a:spcPts val="450"/>
              </a:spcBef>
              <a:buClr>
                <a:srgbClr val="000000"/>
              </a:buClr>
              <a:buSzPct val="100000"/>
              <a:buFont typeface="Arial" charset="0"/>
              <a:buNone/>
              <a:tabLst>
                <a:tab pos="1373188"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 pos="10287000" algn="l"/>
              </a:tabLst>
            </a:pPr>
            <a:r>
              <a:rPr lang="en-GB" sz="1600" b="1">
                <a:solidFill>
                  <a:srgbClr val="000000"/>
                </a:solidFill>
                <a:latin typeface="Courier 10 Pitch" pitchFamily="1" charset="0"/>
              </a:rPr>
              <a:t>sys.exec.in.frame_log = (Yes|No) ;</a:t>
            </a:r>
          </a:p>
          <a:p>
            <a:pPr marL="514350" lvl="2" indent="-285750">
              <a:lnSpc>
                <a:spcPct val="78000"/>
              </a:lnSpc>
              <a:spcBef>
                <a:spcPts val="450"/>
              </a:spcBef>
              <a:buClr>
                <a:srgbClr val="000000"/>
              </a:buClr>
              <a:buSzPct val="100000"/>
              <a:buFont typeface="Arial" charset="0"/>
              <a:buChar char="•"/>
              <a:tabLst>
                <a:tab pos="1373188"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 pos="10287000" algn="l"/>
              </a:tabLst>
            </a:pPr>
            <a:r>
              <a:rPr lang="en-GB" sz="1600" b="1">
                <a:solidFill>
                  <a:srgbClr val="000000"/>
                </a:solidFill>
                <a:latin typeface="Courier 10 Pitch" pitchFamily="1" charset="0"/>
              </a:rPr>
              <a:t>Performance intrusive (increases executive overhead) flag that will log real-time analysis data for simulation</a:t>
            </a:r>
          </a:p>
          <a:p>
            <a:pPr marL="1139825" lvl="3" indent="-228600">
              <a:lnSpc>
                <a:spcPct val="78000"/>
              </a:lnSpc>
              <a:spcBef>
                <a:spcPts val="400"/>
              </a:spcBef>
              <a:buClr>
                <a:srgbClr val="000000"/>
              </a:buClr>
              <a:buSzPct val="100000"/>
              <a:buFont typeface="Arial" charset="0"/>
              <a:buChar char="–"/>
              <a:tabLst>
                <a:tab pos="1373188"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 pos="10287000" algn="l"/>
              </a:tabLst>
            </a:pPr>
            <a:r>
              <a:rPr lang="en-GB" sz="1600" b="1">
                <a:solidFill>
                  <a:srgbClr val="000000"/>
                </a:solidFill>
                <a:latin typeface="Courier 10 Pitch" pitchFamily="1" charset="0"/>
              </a:rPr>
              <a:t>Note that job performance data will be very accurate</a:t>
            </a:r>
          </a:p>
          <a:p>
            <a:pPr eaLnBrk="0" hangingPunct="0">
              <a:lnSpc>
                <a:spcPct val="83000"/>
              </a:lnSpc>
              <a:buClr>
                <a:srgbClr val="000000"/>
              </a:buClr>
              <a:buSzPct val="100000"/>
              <a:buFont typeface="Times" pitchFamily="18" charset="0"/>
              <a:buNone/>
              <a:tabLst>
                <a:tab pos="1373188"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 pos="10287000" algn="l"/>
              </a:tabLst>
            </a:pPr>
            <a:endParaRPr lang="en-GB" sz="1600" b="1">
              <a:latin typeface="Courier 10 Pitch" pitchFamily="1" charset="0"/>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p>
            <a:fld id="{F0E155DD-E8E0-417C-8FC6-D29F475AC4F7}" type="datetime1">
              <a:rPr lang="en-US"/>
              <a:pPr/>
              <a:t>10/31/2011</a:t>
            </a:fld>
            <a:endParaRPr lang="en-US"/>
          </a:p>
        </p:txBody>
      </p:sp>
      <p:sp>
        <p:nvSpPr>
          <p:cNvPr id="30723" name="Footer Placeholder 4"/>
          <p:cNvSpPr>
            <a:spLocks noGrp="1"/>
          </p:cNvSpPr>
          <p:nvPr>
            <p:ph type="ftr" sz="quarter" idx="11"/>
          </p:nvPr>
        </p:nvSpPr>
        <p:spPr>
          <a:noFill/>
        </p:spPr>
        <p:txBody>
          <a:bodyPr/>
          <a:lstStyle/>
          <a:p>
            <a:r>
              <a:rPr lang="en-US" smtClean="0"/>
              <a:t>Trick Advanced Training</a:t>
            </a:r>
          </a:p>
        </p:txBody>
      </p:sp>
      <p:sp>
        <p:nvSpPr>
          <p:cNvPr id="30724" name="Slide Number Placeholder 5"/>
          <p:cNvSpPr>
            <a:spLocks noGrp="1"/>
          </p:cNvSpPr>
          <p:nvPr>
            <p:ph type="sldNum" sz="quarter" idx="12"/>
          </p:nvPr>
        </p:nvSpPr>
        <p:spPr>
          <a:noFill/>
        </p:spPr>
        <p:txBody>
          <a:bodyPr/>
          <a:lstStyle/>
          <a:p>
            <a:fld id="{77832EE2-7765-4737-B4CD-4669D1B2256F}" type="slidenum">
              <a:rPr lang="en-US" smtClean="0"/>
              <a:pPr/>
              <a:t>28</a:t>
            </a:fld>
            <a:endParaRPr lang="en-US" smtClean="0"/>
          </a:p>
        </p:txBody>
      </p:sp>
      <p:sp>
        <p:nvSpPr>
          <p:cNvPr id="625666" name="Rectangle 2"/>
          <p:cNvSpPr>
            <a:spLocks noGrp="1" noChangeArrowheads="1"/>
          </p:cNvSpPr>
          <p:nvPr>
            <p:ph type="body"/>
          </p:nvPr>
        </p:nvSpPr>
        <p:spPr>
          <a:xfrm>
            <a:off x="685800" y="1143000"/>
            <a:ext cx="7885113" cy="5116513"/>
          </a:xfrm>
        </p:spPr>
        <p:txBody>
          <a:bodyPr lIns="90000" tIns="46800" rIns="90000" bIns="4680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Real-time process, processor and memory control variables</a:t>
            </a:r>
          </a:p>
        </p:txBody>
      </p:sp>
      <p:sp>
        <p:nvSpPr>
          <p:cNvPr id="625667" name="Rectangle 3"/>
          <p:cNvSpPr>
            <a:spLocks noGrp="1" noChangeArrowheads="1"/>
          </p:cNvSpPr>
          <p:nvPr>
            <p:ph type="title" idx="1"/>
          </p:nvPr>
        </p:nvSpPr>
        <p:spPr>
          <a:xfrm>
            <a:off x="914400" y="153988"/>
            <a:ext cx="696595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Real-Time</a:t>
            </a:r>
          </a:p>
        </p:txBody>
      </p:sp>
      <p:sp>
        <p:nvSpPr>
          <p:cNvPr id="30727" name="Text Box 4"/>
          <p:cNvSpPr txBox="1">
            <a:spLocks noChangeArrowheads="1"/>
          </p:cNvSpPr>
          <p:nvPr/>
        </p:nvSpPr>
        <p:spPr bwMode="auto">
          <a:xfrm>
            <a:off x="838200" y="1763713"/>
            <a:ext cx="7734300" cy="4460875"/>
          </a:xfrm>
          <a:prstGeom prst="rect">
            <a:avLst/>
          </a:prstGeom>
          <a:solidFill>
            <a:schemeClr val="accent1"/>
          </a:solidFill>
          <a:ln w="9525">
            <a:solidFill>
              <a:schemeClr val="tx1"/>
            </a:solidFill>
            <a:miter lim="800000"/>
            <a:headEnd/>
            <a:tailEnd/>
          </a:ln>
        </p:spPr>
        <p:txBody>
          <a:bodyPr tIns="91440" bIns="91440">
            <a:spAutoFit/>
          </a:bodyPr>
          <a:lstStyle/>
          <a:p>
            <a:pPr>
              <a:lnSpc>
                <a:spcPct val="78000"/>
              </a:lnSpc>
              <a:spcBef>
                <a:spcPts val="400"/>
              </a:spcBef>
              <a:buClr>
                <a:srgbClr val="000000"/>
              </a:buClr>
              <a:buSzPct val="100000"/>
              <a:buFont typeface="Arial" charset="0"/>
              <a:buNone/>
              <a:tabLst>
                <a:tab pos="457200" algn="l"/>
                <a:tab pos="9144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sys.exec.in.rt_cpu_number[#] = &lt;int&gt; ;</a:t>
            </a:r>
          </a:p>
          <a:p>
            <a:pPr marL="563563" lvl="3" indent="-220663">
              <a:lnSpc>
                <a:spcPct val="78000"/>
              </a:lnSpc>
              <a:spcBef>
                <a:spcPts val="400"/>
              </a:spcBef>
              <a:buClr>
                <a:srgbClr val="000000"/>
              </a:buClr>
              <a:buSzPct val="100000"/>
              <a:buFont typeface="Arial" charset="0"/>
              <a:buChar char="•"/>
              <a:tabLst>
                <a:tab pos="457200" algn="l"/>
                <a:tab pos="9144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assign CPU number to process/thread ID #, CPU numbers begin at 0</a:t>
            </a:r>
          </a:p>
          <a:p>
            <a:pPr marL="563563" lvl="3" indent="-220663">
              <a:lnSpc>
                <a:spcPct val="78000"/>
              </a:lnSpc>
              <a:spcBef>
                <a:spcPts val="400"/>
              </a:spcBef>
              <a:buClr>
                <a:srgbClr val="000000"/>
              </a:buClr>
              <a:buSzPct val="100000"/>
              <a:buFont typeface="Arial" charset="0"/>
              <a:buChar char="•"/>
              <a:tabLst>
                <a:tab pos="457200" algn="l"/>
                <a:tab pos="9144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 refers to the simulation process or thread ID; 0 is reserved for clock (SGI platform allows control of clock process), 1 is the main thread, 2 is the first child thread, n ... child threads</a:t>
            </a:r>
          </a:p>
          <a:p>
            <a:pPr>
              <a:lnSpc>
                <a:spcPct val="78000"/>
              </a:lnSpc>
              <a:spcBef>
                <a:spcPts val="400"/>
              </a:spcBef>
              <a:buClr>
                <a:srgbClr val="000000"/>
              </a:buClr>
              <a:buSzPct val="100000"/>
              <a:buFont typeface="Arial" charset="0"/>
              <a:buNone/>
              <a:tabLst>
                <a:tab pos="457200" algn="l"/>
                <a:tab pos="9144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600" b="1">
              <a:solidFill>
                <a:srgbClr val="000000"/>
              </a:solidFill>
              <a:latin typeface="Courier 10 Pitch" pitchFamily="1" charset="0"/>
            </a:endParaRPr>
          </a:p>
          <a:p>
            <a:pPr>
              <a:lnSpc>
                <a:spcPct val="78000"/>
              </a:lnSpc>
              <a:spcBef>
                <a:spcPts val="400"/>
              </a:spcBef>
              <a:buClr>
                <a:srgbClr val="000000"/>
              </a:buClr>
              <a:buSzPct val="100000"/>
              <a:buFont typeface="Arial" charset="0"/>
              <a:buNone/>
              <a:tabLst>
                <a:tab pos="457200" algn="l"/>
                <a:tab pos="9144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sys.exec.in.rt_lock_to_cpu[#] = (Yes|No) ;</a:t>
            </a:r>
          </a:p>
          <a:p>
            <a:pPr marL="563563" lvl="3" indent="-220663" algn="ctr">
              <a:lnSpc>
                <a:spcPct val="78000"/>
              </a:lnSpc>
              <a:spcBef>
                <a:spcPts val="400"/>
              </a:spcBef>
              <a:buClr>
                <a:srgbClr val="000000"/>
              </a:buClr>
              <a:buSzPct val="100000"/>
              <a:buFont typeface="Arial" charset="0"/>
              <a:buChar char="•"/>
              <a:tabLst>
                <a:tab pos="457200" algn="l"/>
                <a:tab pos="9144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000000"/>
                </a:solidFill>
                <a:latin typeface="Courier 10 Pitch" pitchFamily="1" charset="0"/>
              </a:rPr>
              <a:t>Yes to lock thread ID # to the CPU no. defined in rt_cpu_number above</a:t>
            </a:r>
            <a:endParaRPr lang="en-GB" sz="1600" b="1">
              <a:solidFill>
                <a:srgbClr val="000000"/>
              </a:solidFill>
              <a:latin typeface="Courier 10 Pitch" pitchFamily="1" charset="0"/>
            </a:endParaRPr>
          </a:p>
          <a:p>
            <a:pPr algn="ctr">
              <a:lnSpc>
                <a:spcPct val="78000"/>
              </a:lnSpc>
              <a:spcBef>
                <a:spcPts val="400"/>
              </a:spcBef>
              <a:buClr>
                <a:srgbClr val="000000"/>
              </a:buClr>
              <a:buSzPct val="100000"/>
              <a:buFont typeface="Arial" charset="0"/>
              <a:buNone/>
              <a:tabLst>
                <a:tab pos="457200" algn="l"/>
                <a:tab pos="9144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600" b="1">
              <a:solidFill>
                <a:srgbClr val="000000"/>
              </a:solidFill>
              <a:latin typeface="Courier 10 Pitch" pitchFamily="1" charset="0"/>
            </a:endParaRPr>
          </a:p>
          <a:p>
            <a:pPr>
              <a:lnSpc>
                <a:spcPct val="78000"/>
              </a:lnSpc>
              <a:spcBef>
                <a:spcPts val="450"/>
              </a:spcBef>
              <a:buClr>
                <a:srgbClr val="000000"/>
              </a:buClr>
              <a:buSzPct val="100000"/>
              <a:buFont typeface="Arial" charset="0"/>
              <a:buNone/>
              <a:tabLst>
                <a:tab pos="457200" algn="l"/>
                <a:tab pos="9144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sys.exec.in.rt_lock_memory[#] = (Yes|No) ;</a:t>
            </a:r>
          </a:p>
          <a:p>
            <a:pPr marL="563563" lvl="3" indent="-220663">
              <a:lnSpc>
                <a:spcPct val="78000"/>
              </a:lnSpc>
              <a:spcBef>
                <a:spcPts val="450"/>
              </a:spcBef>
              <a:buClr>
                <a:srgbClr val="000000"/>
              </a:buClr>
              <a:buSzPct val="100000"/>
              <a:buFont typeface="Arial" charset="0"/>
              <a:buChar char="•"/>
              <a:tabLst>
                <a:tab pos="457200" algn="l"/>
                <a:tab pos="9144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Yes to lock thread ID # into memory</a:t>
            </a:r>
          </a:p>
          <a:p>
            <a:pPr>
              <a:lnSpc>
                <a:spcPct val="78000"/>
              </a:lnSpc>
              <a:spcBef>
                <a:spcPts val="450"/>
              </a:spcBef>
              <a:buClr>
                <a:srgbClr val="000000"/>
              </a:buClr>
              <a:buSzPct val="100000"/>
              <a:buFont typeface="Arial" charset="0"/>
              <a:buNone/>
              <a:tabLst>
                <a:tab pos="457200" algn="l"/>
                <a:tab pos="9144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600" b="1">
              <a:solidFill>
                <a:srgbClr val="000000"/>
              </a:solidFill>
              <a:latin typeface="Courier 10 Pitch" pitchFamily="1" charset="0"/>
            </a:endParaRPr>
          </a:p>
          <a:p>
            <a:pPr>
              <a:lnSpc>
                <a:spcPct val="78000"/>
              </a:lnSpc>
              <a:spcBef>
                <a:spcPts val="450"/>
              </a:spcBef>
              <a:buClr>
                <a:srgbClr val="000000"/>
              </a:buClr>
              <a:buSzPct val="100000"/>
              <a:buFont typeface="Arial" charset="0"/>
              <a:buNone/>
              <a:tabLst>
                <a:tab pos="457200" algn="l"/>
                <a:tab pos="9144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sys.exec.in.rt_semaphores[#] = (Yes|No) ;</a:t>
            </a:r>
          </a:p>
          <a:p>
            <a:pPr marL="563563" lvl="3" indent="-220663">
              <a:lnSpc>
                <a:spcPct val="78000"/>
              </a:lnSpc>
              <a:spcBef>
                <a:spcPts val="450"/>
              </a:spcBef>
              <a:buClr>
                <a:srgbClr val="000000"/>
              </a:buClr>
              <a:buSzPct val="100000"/>
              <a:buFont typeface="Arial" charset="0"/>
              <a:buChar char="•"/>
              <a:tabLst>
                <a:tab pos="457200" algn="l"/>
                <a:tab pos="9144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Yes to use pthread mutexes for thread ID # synchronization (semaphore legacy syntax)</a:t>
            </a:r>
          </a:p>
          <a:p>
            <a:pPr marL="563563" lvl="3" indent="-220663">
              <a:lnSpc>
                <a:spcPct val="78000"/>
              </a:lnSpc>
              <a:spcBef>
                <a:spcPts val="450"/>
              </a:spcBef>
              <a:buClr>
                <a:srgbClr val="000000"/>
              </a:buClr>
              <a:buSzPct val="100000"/>
              <a:buFont typeface="Arial" charset="0"/>
              <a:buChar char="•"/>
              <a:tabLst>
                <a:tab pos="457200" algn="l"/>
                <a:tab pos="9144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No will use default of spinlocks (CPU hog)</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p>
            <a:fld id="{1C99B6CE-01FC-42A9-9BF9-9E7F1EADBE7C}" type="datetime1">
              <a:rPr lang="en-US"/>
              <a:pPr/>
              <a:t>10/31/2011</a:t>
            </a:fld>
            <a:endParaRPr lang="en-US"/>
          </a:p>
        </p:txBody>
      </p:sp>
      <p:sp>
        <p:nvSpPr>
          <p:cNvPr id="31747" name="Footer Placeholder 4"/>
          <p:cNvSpPr>
            <a:spLocks noGrp="1"/>
          </p:cNvSpPr>
          <p:nvPr>
            <p:ph type="ftr" sz="quarter" idx="11"/>
          </p:nvPr>
        </p:nvSpPr>
        <p:spPr>
          <a:noFill/>
        </p:spPr>
        <p:txBody>
          <a:bodyPr/>
          <a:lstStyle/>
          <a:p>
            <a:r>
              <a:rPr lang="en-US" smtClean="0"/>
              <a:t>Trick Advanced Training</a:t>
            </a:r>
          </a:p>
        </p:txBody>
      </p:sp>
      <p:sp>
        <p:nvSpPr>
          <p:cNvPr id="31748" name="Slide Number Placeholder 5"/>
          <p:cNvSpPr>
            <a:spLocks noGrp="1"/>
          </p:cNvSpPr>
          <p:nvPr>
            <p:ph type="sldNum" sz="quarter" idx="12"/>
          </p:nvPr>
        </p:nvSpPr>
        <p:spPr>
          <a:noFill/>
        </p:spPr>
        <p:txBody>
          <a:bodyPr/>
          <a:lstStyle/>
          <a:p>
            <a:fld id="{8E72C698-2E29-4EC7-8141-EB64BE59012E}" type="slidenum">
              <a:rPr lang="en-US" smtClean="0"/>
              <a:pPr/>
              <a:t>29</a:t>
            </a:fld>
            <a:endParaRPr lang="en-US" smtClean="0"/>
          </a:p>
        </p:txBody>
      </p:sp>
      <p:sp>
        <p:nvSpPr>
          <p:cNvPr id="627714" name="Rectangle 2"/>
          <p:cNvSpPr>
            <a:spLocks noGrp="1" noChangeArrowheads="1"/>
          </p:cNvSpPr>
          <p:nvPr>
            <p:ph type="body"/>
          </p:nvPr>
        </p:nvSpPr>
        <p:spPr>
          <a:xfrm>
            <a:off x="685800" y="1143000"/>
            <a:ext cx="7772400" cy="5541963"/>
          </a:xfrm>
        </p:spPr>
        <p:txBody>
          <a:bodyPr lIns="90000" tIns="46800" rIns="90000" bIns="4680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More real-time process/processor control variables</a:t>
            </a:r>
          </a:p>
        </p:txBody>
      </p:sp>
      <p:sp>
        <p:nvSpPr>
          <p:cNvPr id="627715" name="Rectangle 3"/>
          <p:cNvSpPr>
            <a:spLocks noGrp="1" noChangeArrowheads="1"/>
          </p:cNvSpPr>
          <p:nvPr>
            <p:ph type="title" idx="1"/>
          </p:nvPr>
        </p:nvSpPr>
        <p:spPr>
          <a:xfrm>
            <a:off x="914400" y="153988"/>
            <a:ext cx="696595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Real-Time</a:t>
            </a:r>
          </a:p>
        </p:txBody>
      </p:sp>
      <p:sp>
        <p:nvSpPr>
          <p:cNvPr id="31751" name="Text Box 4"/>
          <p:cNvSpPr txBox="1">
            <a:spLocks noChangeArrowheads="1"/>
          </p:cNvSpPr>
          <p:nvPr/>
        </p:nvSpPr>
        <p:spPr bwMode="auto">
          <a:xfrm>
            <a:off x="1125538" y="1763713"/>
            <a:ext cx="6799262" cy="2193925"/>
          </a:xfrm>
          <a:prstGeom prst="rect">
            <a:avLst/>
          </a:prstGeom>
          <a:solidFill>
            <a:schemeClr val="accent1"/>
          </a:solidFill>
          <a:ln w="9525">
            <a:solidFill>
              <a:schemeClr val="tx1"/>
            </a:solidFill>
            <a:miter lim="800000"/>
            <a:headEnd/>
            <a:tailEnd/>
          </a:ln>
        </p:spPr>
        <p:txBody>
          <a:bodyPr tIns="91440" bIns="91440">
            <a:spAutoFit/>
          </a:bodyPr>
          <a:lstStyle/>
          <a:p>
            <a:pPr>
              <a:lnSpc>
                <a:spcPct val="78000"/>
              </a:lnSpc>
              <a:spcBef>
                <a:spcPts val="450"/>
              </a:spcBef>
              <a:buClr>
                <a:srgbClr val="000000"/>
              </a:buClr>
              <a:buSzPct val="100000"/>
              <a:buFont typeface="Arial" charset="0"/>
              <a:buNone/>
              <a:tabLst>
                <a:tab pos="1143000" algn="l"/>
                <a:tab pos="16002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 pos="10287000" algn="l"/>
              </a:tabLst>
            </a:pPr>
            <a:r>
              <a:rPr lang="en-GB" sz="1600" b="1">
                <a:solidFill>
                  <a:srgbClr val="000000"/>
                </a:solidFill>
                <a:latin typeface="Courier 10 Pitch" pitchFamily="1" charset="0"/>
              </a:rPr>
              <a:t>sys.exec.in.rt_nond_pri[#] = (Yes|No) ;</a:t>
            </a:r>
          </a:p>
          <a:p>
            <a:pPr marL="404813" lvl="1" indent="-227013">
              <a:lnSpc>
                <a:spcPct val="78000"/>
              </a:lnSpc>
              <a:spcBef>
                <a:spcPts val="450"/>
              </a:spcBef>
              <a:buClr>
                <a:srgbClr val="000000"/>
              </a:buClr>
              <a:buSzPct val="100000"/>
              <a:buFont typeface="Arial" charset="0"/>
              <a:buChar char="•"/>
              <a:tabLst>
                <a:tab pos="1143000" algn="l"/>
                <a:tab pos="16002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 pos="10287000" algn="l"/>
              </a:tabLst>
            </a:pPr>
            <a:r>
              <a:rPr lang="en-GB" sz="1600" b="1">
                <a:solidFill>
                  <a:srgbClr val="000000"/>
                </a:solidFill>
                <a:latin typeface="Courier 10 Pitch" pitchFamily="1" charset="0"/>
              </a:rPr>
              <a:t>Yes to set the non-degrading real-time priority (defined in rt_priority below) for thread ID #</a:t>
            </a:r>
          </a:p>
          <a:p>
            <a:pPr marL="404813" lvl="1" indent="-227013">
              <a:lnSpc>
                <a:spcPct val="78000"/>
              </a:lnSpc>
              <a:spcBef>
                <a:spcPts val="450"/>
              </a:spcBef>
              <a:buClr>
                <a:srgbClr val="000000"/>
              </a:buClr>
              <a:buSzPct val="100000"/>
              <a:buFont typeface="Arial" charset="0"/>
              <a:buChar char="•"/>
              <a:tabLst>
                <a:tab pos="1143000" algn="l"/>
                <a:tab pos="16002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 pos="10287000" algn="l"/>
              </a:tabLst>
            </a:pPr>
            <a:endParaRPr lang="en-GB" sz="1600" b="1">
              <a:solidFill>
                <a:srgbClr val="000000"/>
              </a:solidFill>
              <a:latin typeface="Courier 10 Pitch" pitchFamily="1" charset="0"/>
            </a:endParaRPr>
          </a:p>
          <a:p>
            <a:pPr>
              <a:lnSpc>
                <a:spcPct val="78000"/>
              </a:lnSpc>
              <a:spcBef>
                <a:spcPts val="450"/>
              </a:spcBef>
              <a:buClr>
                <a:srgbClr val="000000"/>
              </a:buClr>
              <a:buSzPct val="100000"/>
              <a:buFont typeface="Arial" charset="0"/>
              <a:buNone/>
              <a:tabLst>
                <a:tab pos="1143000" algn="l"/>
                <a:tab pos="16002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 pos="10287000" algn="l"/>
              </a:tabLst>
            </a:pPr>
            <a:r>
              <a:rPr lang="en-GB" sz="1600" b="1">
                <a:solidFill>
                  <a:srgbClr val="000000"/>
                </a:solidFill>
                <a:latin typeface="Courier 10 Pitch" pitchFamily="1" charset="0"/>
              </a:rPr>
              <a:t>sys.exec.in.rt_priority[#] = &lt;int&gt; ;</a:t>
            </a:r>
          </a:p>
          <a:p>
            <a:pPr marL="404813" lvl="1" indent="-227013">
              <a:lnSpc>
                <a:spcPct val="78000"/>
              </a:lnSpc>
              <a:spcBef>
                <a:spcPts val="450"/>
              </a:spcBef>
              <a:buClr>
                <a:srgbClr val="000000"/>
              </a:buClr>
              <a:buSzPct val="100000"/>
              <a:buFont typeface="Arial" charset="0"/>
              <a:buChar char="•"/>
              <a:tabLst>
                <a:tab pos="1143000" algn="l"/>
                <a:tab pos="16002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 pos="10287000" algn="l"/>
              </a:tabLst>
            </a:pPr>
            <a:r>
              <a:rPr lang="en-GB" sz="1600" b="1">
                <a:solidFill>
                  <a:srgbClr val="000000"/>
                </a:solidFill>
                <a:latin typeface="Courier 10 Pitch" pitchFamily="1" charset="0"/>
              </a:rPr>
              <a:t>Real-time priority integer for thread ID # ( 1 is the highest, 2 is the second highest, ..., n)</a:t>
            </a:r>
          </a:p>
          <a:p>
            <a:pPr marL="1319213" lvl="4" indent="-342900">
              <a:lnSpc>
                <a:spcPct val="78000"/>
              </a:lnSpc>
              <a:spcBef>
                <a:spcPts val="350"/>
              </a:spcBef>
              <a:buClr>
                <a:srgbClr val="000000"/>
              </a:buClr>
              <a:buSzPct val="100000"/>
              <a:buFont typeface="Arial" charset="0"/>
              <a:buChar char="»"/>
              <a:tabLst>
                <a:tab pos="1143000" algn="l"/>
                <a:tab pos="16002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 pos="10287000" algn="l"/>
              </a:tabLst>
            </a:pPr>
            <a:r>
              <a:rPr lang="en-GB" sz="1600" b="1">
                <a:solidFill>
                  <a:srgbClr val="000000"/>
                </a:solidFill>
                <a:latin typeface="Courier 10 Pitch" pitchFamily="1" charset="0"/>
              </a:rPr>
              <a:t>Note that priority setting requires root privilege</a:t>
            </a:r>
          </a:p>
          <a:p>
            <a:pPr eaLnBrk="0" hangingPunct="0">
              <a:lnSpc>
                <a:spcPct val="83000"/>
              </a:lnSpc>
              <a:buClr>
                <a:srgbClr val="000000"/>
              </a:buClr>
              <a:buSzPct val="100000"/>
              <a:buFont typeface="Times" pitchFamily="18" charset="0"/>
              <a:buNone/>
              <a:tabLst>
                <a:tab pos="1143000" algn="l"/>
                <a:tab pos="16002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 pos="10287000" algn="l"/>
              </a:tabLst>
            </a:pPr>
            <a:endParaRPr lang="en-GB" sz="1600" b="1">
              <a:latin typeface="Courier 10 Pitch" pitchFamily="1" charset="0"/>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p>
            <a:fld id="{0194DC0E-C408-4C48-BD57-F20C8F217DBB}" type="datetime1">
              <a:rPr lang="en-US"/>
              <a:pPr/>
              <a:t>10/31/2011</a:t>
            </a:fld>
            <a:endParaRPr lang="en-US"/>
          </a:p>
        </p:txBody>
      </p:sp>
      <p:sp>
        <p:nvSpPr>
          <p:cNvPr id="4099" name="Footer Placeholder 4"/>
          <p:cNvSpPr>
            <a:spLocks noGrp="1"/>
          </p:cNvSpPr>
          <p:nvPr>
            <p:ph type="ftr" sz="quarter" idx="11"/>
          </p:nvPr>
        </p:nvSpPr>
        <p:spPr>
          <a:noFill/>
        </p:spPr>
        <p:txBody>
          <a:bodyPr/>
          <a:lstStyle/>
          <a:p>
            <a:r>
              <a:rPr lang="en-US" smtClean="0"/>
              <a:t>Trick Advanced Training</a:t>
            </a:r>
          </a:p>
        </p:txBody>
      </p:sp>
      <p:sp>
        <p:nvSpPr>
          <p:cNvPr id="4100" name="Slide Number Placeholder 5"/>
          <p:cNvSpPr>
            <a:spLocks noGrp="1"/>
          </p:cNvSpPr>
          <p:nvPr>
            <p:ph type="sldNum" sz="quarter" idx="12"/>
          </p:nvPr>
        </p:nvSpPr>
        <p:spPr>
          <a:noFill/>
        </p:spPr>
        <p:txBody>
          <a:bodyPr/>
          <a:lstStyle/>
          <a:p>
            <a:fld id="{DBA9340F-2EF2-483E-BC77-DD76CF2EB2C3}" type="slidenum">
              <a:rPr lang="en-US" smtClean="0"/>
              <a:pPr/>
              <a:t>3</a:t>
            </a:fld>
            <a:endParaRPr lang="en-US" smtClean="0"/>
          </a:p>
        </p:txBody>
      </p:sp>
      <p:sp>
        <p:nvSpPr>
          <p:cNvPr id="4101" name="Rectangle 2"/>
          <p:cNvSpPr>
            <a:spLocks noGrp="1" noChangeArrowheads="1"/>
          </p:cNvSpPr>
          <p:nvPr>
            <p:ph type="ctrTitle"/>
          </p:nvPr>
        </p:nvSpPr>
        <p:spPr/>
        <p:txBody>
          <a:bodyPr/>
          <a:lstStyle/>
          <a:p>
            <a:pPr eaLnBrk="1" hangingPunct="1"/>
            <a:r>
              <a:rPr lang="en-US" smtClean="0"/>
              <a:t>Trickcomm and the Variable Server</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p>
            <a:fld id="{0CD2C134-5091-431D-AD34-5806DEC9D61C}" type="datetime1">
              <a:rPr lang="en-US"/>
              <a:pPr/>
              <a:t>10/31/2011</a:t>
            </a:fld>
            <a:endParaRPr lang="en-US"/>
          </a:p>
        </p:txBody>
      </p:sp>
      <p:sp>
        <p:nvSpPr>
          <p:cNvPr id="32771" name="Footer Placeholder 4"/>
          <p:cNvSpPr>
            <a:spLocks noGrp="1"/>
          </p:cNvSpPr>
          <p:nvPr>
            <p:ph type="ftr" sz="quarter" idx="11"/>
          </p:nvPr>
        </p:nvSpPr>
        <p:spPr>
          <a:noFill/>
        </p:spPr>
        <p:txBody>
          <a:bodyPr/>
          <a:lstStyle/>
          <a:p>
            <a:r>
              <a:rPr lang="en-US" smtClean="0"/>
              <a:t>Trick Advanced Training</a:t>
            </a:r>
          </a:p>
        </p:txBody>
      </p:sp>
      <p:sp>
        <p:nvSpPr>
          <p:cNvPr id="32772" name="Slide Number Placeholder 5"/>
          <p:cNvSpPr>
            <a:spLocks noGrp="1"/>
          </p:cNvSpPr>
          <p:nvPr>
            <p:ph type="sldNum" sz="quarter" idx="12"/>
          </p:nvPr>
        </p:nvSpPr>
        <p:spPr>
          <a:noFill/>
        </p:spPr>
        <p:txBody>
          <a:bodyPr/>
          <a:lstStyle/>
          <a:p>
            <a:fld id="{21B47B4B-EB40-4A59-916D-DA28D2E7FD82}" type="slidenum">
              <a:rPr lang="en-US" smtClean="0"/>
              <a:pPr/>
              <a:t>30</a:t>
            </a:fld>
            <a:endParaRPr lang="en-US" smtClean="0"/>
          </a:p>
        </p:txBody>
      </p:sp>
      <p:sp>
        <p:nvSpPr>
          <p:cNvPr id="32773" name="Rectangle 6"/>
          <p:cNvSpPr>
            <a:spLocks noGrp="1" noChangeArrowheads="1"/>
          </p:cNvSpPr>
          <p:nvPr>
            <p:ph type="title"/>
          </p:nvPr>
        </p:nvSpPr>
        <p:spPr/>
        <p:txBody>
          <a:bodyPr/>
          <a:lstStyle/>
          <a:p>
            <a:pPr eaLnBrk="1" hangingPunct="1"/>
            <a:r>
              <a:rPr lang="en-GB" sz="2000" smtClean="0"/>
              <a:t>Real-Time</a:t>
            </a:r>
          </a:p>
        </p:txBody>
      </p:sp>
      <p:sp>
        <p:nvSpPr>
          <p:cNvPr id="32774" name="Rectangle 7"/>
          <p:cNvSpPr>
            <a:spLocks noGrp="1" noChangeArrowheads="1"/>
          </p:cNvSpPr>
          <p:nvPr>
            <p:ph type="body" idx="1"/>
          </p:nvPr>
        </p:nvSpPr>
        <p:spPr/>
        <p:txBody>
          <a:bodyPr/>
          <a:lstStyle/>
          <a:p>
            <a:pPr eaLnBrk="1" hangingPunct="1"/>
            <a:r>
              <a:rPr lang="en-GB" smtClean="0"/>
              <a:t>Several of the realtime features require the simulation to run as root</a:t>
            </a:r>
          </a:p>
          <a:p>
            <a:pPr eaLnBrk="1" hangingPunct="1"/>
            <a:r>
              <a:rPr lang="en-GB" smtClean="0"/>
              <a:t>Ways to give root privilege to sim</a:t>
            </a:r>
          </a:p>
          <a:p>
            <a:pPr lvl="1" eaLnBrk="1" hangingPunct="1"/>
            <a:r>
              <a:rPr lang="en-GB" smtClean="0"/>
              <a:t>Run as root, or</a:t>
            </a:r>
          </a:p>
          <a:p>
            <a:pPr lvl="1" eaLnBrk="1" hangingPunct="1"/>
            <a:r>
              <a:rPr lang="en-GB" smtClean="0"/>
              <a:t>Change owner of executable to root and set user id bit</a:t>
            </a:r>
          </a:p>
          <a:p>
            <a:pPr lvl="2" eaLnBrk="1" hangingPunct="1"/>
            <a:r>
              <a:rPr lang="en-GB" smtClean="0"/>
              <a:t>su to root or use sudo command (see man page) to give root privileges using chown and chmod commands</a:t>
            </a:r>
          </a:p>
          <a:p>
            <a:pPr lvl="2" eaLnBrk="1" hangingPunct="1"/>
            <a:endParaRPr lang="en-GB" smtClean="0"/>
          </a:p>
          <a:p>
            <a:pPr lvl="2" eaLnBrk="1" hangingPunct="1"/>
            <a:endParaRPr lang="en-GB" smtClean="0"/>
          </a:p>
        </p:txBody>
      </p:sp>
      <p:sp>
        <p:nvSpPr>
          <p:cNvPr id="32775" name="Text Box 3"/>
          <p:cNvSpPr txBox="1">
            <a:spLocks noChangeArrowheads="1"/>
          </p:cNvSpPr>
          <p:nvPr/>
        </p:nvSpPr>
        <p:spPr bwMode="auto">
          <a:xfrm>
            <a:off x="1681163" y="3617913"/>
            <a:ext cx="6332537" cy="600075"/>
          </a:xfrm>
          <a:prstGeom prst="rect">
            <a:avLst/>
          </a:prstGeom>
          <a:solidFill>
            <a:schemeClr val="accent1"/>
          </a:solidFill>
          <a:ln w="9525">
            <a:solidFill>
              <a:schemeClr val="tx1"/>
            </a:solidFill>
            <a:miter lim="800000"/>
            <a:headEnd/>
            <a:tailEnd/>
          </a:ln>
        </p:spPr>
        <p:txBody>
          <a:bodyPr tIns="91440" bIns="91440">
            <a:spAutoFit/>
          </a:bodyPr>
          <a:lstStyle/>
          <a:p>
            <a:pPr eaLnBrk="0" hangingPunct="0">
              <a:lnSpc>
                <a:spcPct val="83000"/>
              </a:lnSpc>
              <a:buClr>
                <a:srgbClr val="000000"/>
              </a:buClr>
              <a:buSzPct val="100000"/>
              <a:buFont typeface="Times"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latin typeface="Courier 10 Pitch" pitchFamily="1" charset="0"/>
              </a:rPr>
              <a:t>&gt; chown root S_main_Linux_3.4_234.exe</a:t>
            </a:r>
          </a:p>
          <a:p>
            <a:pPr eaLnBrk="0" hangingPunct="0">
              <a:lnSpc>
                <a:spcPct val="83000"/>
              </a:lnSpc>
              <a:buClr>
                <a:srgbClr val="000000"/>
              </a:buClr>
              <a:buSzPct val="100000"/>
              <a:buFont typeface="Times"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latin typeface="Courier 10 Pitch" pitchFamily="1" charset="0"/>
              </a:rPr>
              <a:t>&gt; chmod 4775 S_main_Linux_3.4_234.exe</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p>
            <a:fld id="{A8ADC79F-9267-4814-A619-5E5171168BF4}" type="datetime1">
              <a:rPr lang="en-US"/>
              <a:pPr/>
              <a:t>10/31/2011</a:t>
            </a:fld>
            <a:endParaRPr lang="en-US"/>
          </a:p>
        </p:txBody>
      </p:sp>
      <p:sp>
        <p:nvSpPr>
          <p:cNvPr id="33795" name="Footer Placeholder 4"/>
          <p:cNvSpPr>
            <a:spLocks noGrp="1"/>
          </p:cNvSpPr>
          <p:nvPr>
            <p:ph type="ftr" sz="quarter" idx="11"/>
          </p:nvPr>
        </p:nvSpPr>
        <p:spPr>
          <a:noFill/>
        </p:spPr>
        <p:txBody>
          <a:bodyPr/>
          <a:lstStyle/>
          <a:p>
            <a:r>
              <a:rPr lang="en-US" smtClean="0"/>
              <a:t>Trick Advanced Training</a:t>
            </a:r>
          </a:p>
        </p:txBody>
      </p:sp>
      <p:sp>
        <p:nvSpPr>
          <p:cNvPr id="33796" name="Slide Number Placeholder 5"/>
          <p:cNvSpPr>
            <a:spLocks noGrp="1"/>
          </p:cNvSpPr>
          <p:nvPr>
            <p:ph type="sldNum" sz="quarter" idx="12"/>
          </p:nvPr>
        </p:nvSpPr>
        <p:spPr>
          <a:noFill/>
        </p:spPr>
        <p:txBody>
          <a:bodyPr/>
          <a:lstStyle/>
          <a:p>
            <a:fld id="{18B8ED05-D133-416F-9AA6-6FC1368DA185}" type="slidenum">
              <a:rPr lang="en-US" smtClean="0"/>
              <a:pPr/>
              <a:t>31</a:t>
            </a:fld>
            <a:endParaRPr lang="en-US" smtClean="0"/>
          </a:p>
        </p:txBody>
      </p:sp>
      <p:sp>
        <p:nvSpPr>
          <p:cNvPr id="640002" name="Rectangle 2"/>
          <p:cNvSpPr>
            <a:spLocks noGrp="1" noChangeArrowheads="1"/>
          </p:cNvSpPr>
          <p:nvPr>
            <p:ph type="body"/>
          </p:nvPr>
        </p:nvSpPr>
        <p:spPr>
          <a:xfrm>
            <a:off x="685800" y="1143000"/>
            <a:ext cx="7772400" cy="5087938"/>
          </a:xfrm>
        </p:spPr>
        <p:txBody>
          <a:bodyPr lIns="0" tIns="0" rIns="0" bIns="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Recommended services to turn off to protect against system interrupts and process context switching</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Turn off everything but:</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acpid, anacron, atd, autofs, crond, cups, gpm, kudzu, lm_sensors, messagebus, netfs, nfslock, portmap, rawdevices, sshd, syslog, xinet.d</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IMPORTANT service to turn off!</a:t>
            </a:r>
          </a:p>
          <a:p>
            <a:pPr marL="1600200" lvl="3"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chemeClr val="tx1"/>
                </a:solidFill>
              </a:rPr>
              <a:t>If left on, the </a:t>
            </a:r>
            <a:r>
              <a:rPr lang="en-GB" sz="1600" i="0" smtClean="0">
                <a:solidFill>
                  <a:schemeClr val="tx1"/>
                </a:solidFill>
              </a:rPr>
              <a:t>irqbalance</a:t>
            </a:r>
            <a:r>
              <a:rPr lang="en-GB" sz="1600" b="0" i="0" smtClean="0">
                <a:solidFill>
                  <a:schemeClr val="tx1"/>
                </a:solidFill>
              </a:rPr>
              <a:t> service can change processor interrupt assignments during simulation execution</a:t>
            </a: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Cat </a:t>
            </a:r>
            <a:r>
              <a:rPr lang="en-GB" sz="2000" i="0" smtClean="0">
                <a:solidFill>
                  <a:srgbClr val="0000FF"/>
                </a:solidFill>
              </a:rPr>
              <a:t>/proc/interrupts</a:t>
            </a:r>
            <a:r>
              <a:rPr lang="en-GB" sz="2000" i="0" smtClean="0">
                <a:solidFill>
                  <a:schemeClr val="tx1"/>
                </a:solidFill>
              </a:rPr>
              <a:t> to see interrupt to processor mapping</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This may help in your Trick process to processor real-time assignments for muti-processor platforms</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Assign Trick real-time process to processors that do not have interrupts assigned to them</a:t>
            </a:r>
          </a:p>
        </p:txBody>
      </p:sp>
      <p:sp>
        <p:nvSpPr>
          <p:cNvPr id="640003" name="Rectangle 3"/>
          <p:cNvSpPr>
            <a:spLocks noGrp="1" noChangeArrowheads="1"/>
          </p:cNvSpPr>
          <p:nvPr>
            <p:ph type="title" idx="1"/>
          </p:nvPr>
        </p:nvSpPr>
        <p:spPr>
          <a:xfrm>
            <a:off x="914400" y="153988"/>
            <a:ext cx="696595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Interrupt Topics</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fld id="{0B0C6CAB-35AC-44D7-8A78-BFC94DF10013}" type="datetime1">
              <a:rPr lang="en-US"/>
              <a:pPr/>
              <a:t>10/31/2011</a:t>
            </a:fld>
            <a:endParaRPr lang="en-US"/>
          </a:p>
        </p:txBody>
      </p:sp>
      <p:sp>
        <p:nvSpPr>
          <p:cNvPr id="34819" name="Footer Placeholder 4"/>
          <p:cNvSpPr>
            <a:spLocks noGrp="1"/>
          </p:cNvSpPr>
          <p:nvPr>
            <p:ph type="ftr" sz="quarter" idx="11"/>
          </p:nvPr>
        </p:nvSpPr>
        <p:spPr>
          <a:noFill/>
        </p:spPr>
        <p:txBody>
          <a:bodyPr/>
          <a:lstStyle/>
          <a:p>
            <a:r>
              <a:rPr lang="en-US" smtClean="0"/>
              <a:t>Trick Advanced Training</a:t>
            </a:r>
          </a:p>
        </p:txBody>
      </p:sp>
      <p:sp>
        <p:nvSpPr>
          <p:cNvPr id="34820" name="Slide Number Placeholder 5"/>
          <p:cNvSpPr>
            <a:spLocks noGrp="1"/>
          </p:cNvSpPr>
          <p:nvPr>
            <p:ph type="sldNum" sz="quarter" idx="12"/>
          </p:nvPr>
        </p:nvSpPr>
        <p:spPr>
          <a:noFill/>
        </p:spPr>
        <p:txBody>
          <a:bodyPr/>
          <a:lstStyle/>
          <a:p>
            <a:fld id="{5FA7A8A8-1E90-4C63-944F-D7EA4306746C}" type="slidenum">
              <a:rPr lang="en-US" smtClean="0"/>
              <a:pPr/>
              <a:t>32</a:t>
            </a:fld>
            <a:endParaRPr lang="en-US" smtClean="0"/>
          </a:p>
        </p:txBody>
      </p:sp>
      <p:sp>
        <p:nvSpPr>
          <p:cNvPr id="34821" name="Rectangle 2"/>
          <p:cNvSpPr>
            <a:spLocks noGrp="1" noChangeArrowheads="1"/>
          </p:cNvSpPr>
          <p:nvPr>
            <p:ph type="title"/>
          </p:nvPr>
        </p:nvSpPr>
        <p:spPr/>
        <p:txBody>
          <a:bodyPr/>
          <a:lstStyle/>
          <a:p>
            <a:pPr eaLnBrk="1" hangingPunct="1"/>
            <a:r>
              <a:rPr lang="en-US" sz="2000" smtClean="0"/>
              <a:t>Isolate Processors</a:t>
            </a:r>
          </a:p>
        </p:txBody>
      </p:sp>
      <p:sp>
        <p:nvSpPr>
          <p:cNvPr id="34822" name="Rectangle 3"/>
          <p:cNvSpPr>
            <a:spLocks noGrp="1" noChangeArrowheads="1"/>
          </p:cNvSpPr>
          <p:nvPr>
            <p:ph type="body" idx="1"/>
          </p:nvPr>
        </p:nvSpPr>
        <p:spPr/>
        <p:txBody>
          <a:bodyPr/>
          <a:lstStyle/>
          <a:p>
            <a:pPr eaLnBrk="1" hangingPunct="1"/>
            <a:r>
              <a:rPr lang="en-GB" smtClean="0"/>
              <a:t>Set “isolcpus” option in “/boot/grub/menu.lst” to isolate CPU from UNIX scheduler</a:t>
            </a:r>
          </a:p>
          <a:p>
            <a:pPr lvl="1" eaLnBrk="1" hangingPunct="1">
              <a:buFontTx/>
              <a:buNone/>
            </a:pPr>
            <a:endParaRPr lang="en-US" smtClean="0"/>
          </a:p>
        </p:txBody>
      </p:sp>
      <p:sp>
        <p:nvSpPr>
          <p:cNvPr id="34823" name="Text Box 4"/>
          <p:cNvSpPr txBox="1">
            <a:spLocks noChangeArrowheads="1"/>
          </p:cNvSpPr>
          <p:nvPr/>
        </p:nvSpPr>
        <p:spPr bwMode="auto">
          <a:xfrm>
            <a:off x="1139825" y="2041525"/>
            <a:ext cx="6799263" cy="1203325"/>
          </a:xfrm>
          <a:prstGeom prst="rect">
            <a:avLst/>
          </a:prstGeom>
          <a:solidFill>
            <a:schemeClr val="accent1"/>
          </a:solidFill>
          <a:ln w="9525">
            <a:solidFill>
              <a:schemeClr val="tx1"/>
            </a:solidFill>
            <a:miter lim="800000"/>
            <a:headEnd/>
            <a:tailEnd/>
          </a:ln>
        </p:spPr>
        <p:txBody>
          <a:bodyPr tIns="91440" bIns="91440">
            <a:spAutoFit/>
          </a:bodyPr>
          <a:lstStyle/>
          <a:p>
            <a:pPr>
              <a:lnSpc>
                <a:spcPct val="78000"/>
              </a:lnSpc>
              <a:spcBef>
                <a:spcPts val="450"/>
              </a:spcBef>
              <a:buClr>
                <a:srgbClr val="000000"/>
              </a:buClr>
              <a:buSzPct val="100000"/>
              <a:buFont typeface="Arial" charset="0"/>
              <a:buNone/>
              <a:tabLst>
                <a:tab pos="1143000" algn="l"/>
                <a:tab pos="16002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 pos="10287000" algn="l"/>
              </a:tabLst>
            </a:pPr>
            <a:r>
              <a:rPr lang="en-GB" sz="1600" b="1">
                <a:solidFill>
                  <a:srgbClr val="000000"/>
                </a:solidFill>
                <a:latin typeface="Courier 10 Pitch" pitchFamily="1" charset="0"/>
              </a:rPr>
              <a:t>title Fedora Core ISOLATE_CPU_1 </a:t>
            </a:r>
            <a:br>
              <a:rPr lang="en-GB" sz="1600" b="1">
                <a:solidFill>
                  <a:srgbClr val="000000"/>
                </a:solidFill>
                <a:latin typeface="Courier 10 Pitch" pitchFamily="1" charset="0"/>
              </a:rPr>
            </a:br>
            <a:r>
              <a:rPr lang="en-GB" sz="1600" b="1">
                <a:solidFill>
                  <a:srgbClr val="000000"/>
                </a:solidFill>
                <a:latin typeface="Courier 10 Pitch" pitchFamily="1" charset="0"/>
              </a:rPr>
              <a:t> root (hd0,2) </a:t>
            </a:r>
            <a:br>
              <a:rPr lang="en-GB" sz="1600" b="1">
                <a:solidFill>
                  <a:srgbClr val="000000"/>
                </a:solidFill>
                <a:latin typeface="Courier 10 Pitch" pitchFamily="1" charset="0"/>
              </a:rPr>
            </a:br>
            <a:r>
              <a:rPr lang="en-GB" sz="1600" b="1">
                <a:solidFill>
                  <a:srgbClr val="000000"/>
                </a:solidFill>
                <a:latin typeface="Courier 10 Pitch" pitchFamily="1" charset="0"/>
              </a:rPr>
              <a:t> kernel /vmlinuz-2.6.12-1.1376_FC3 ro</a:t>
            </a:r>
          </a:p>
          <a:p>
            <a:pPr>
              <a:lnSpc>
                <a:spcPct val="78000"/>
              </a:lnSpc>
              <a:spcBef>
                <a:spcPts val="450"/>
              </a:spcBef>
              <a:buClr>
                <a:srgbClr val="000000"/>
              </a:buClr>
              <a:buSzPct val="100000"/>
              <a:buFont typeface="Arial" charset="0"/>
              <a:buNone/>
              <a:tabLst>
                <a:tab pos="1143000" algn="l"/>
                <a:tab pos="16002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 pos="10287000" algn="l"/>
              </a:tabLst>
            </a:pPr>
            <a:r>
              <a:rPr lang="en-GB" sz="1600" b="1">
                <a:solidFill>
                  <a:srgbClr val="000000"/>
                </a:solidFill>
                <a:latin typeface="Courier 10 Pitch" pitchFamily="1" charset="0"/>
              </a:rPr>
              <a:t> root=/dev/VolGroup00/LogVol00 rhgb quiet </a:t>
            </a:r>
            <a:r>
              <a:rPr lang="en-GB" sz="1600" b="1">
                <a:solidFill>
                  <a:srgbClr val="FF0000"/>
                </a:solidFill>
                <a:latin typeface="Courier 10 Pitch" pitchFamily="1" charset="0"/>
              </a:rPr>
              <a:t>isolcpus=1</a:t>
            </a:r>
            <a:r>
              <a:rPr lang="en-GB" sz="1600" b="1">
                <a:solidFill>
                  <a:srgbClr val="000000"/>
                </a:solidFill>
                <a:latin typeface="Courier 10 Pitch" pitchFamily="1" charset="0"/>
              </a:rPr>
              <a:t> </a:t>
            </a:r>
            <a:br>
              <a:rPr lang="en-GB" sz="1600" b="1">
                <a:solidFill>
                  <a:srgbClr val="000000"/>
                </a:solidFill>
                <a:latin typeface="Courier 10 Pitch" pitchFamily="1" charset="0"/>
              </a:rPr>
            </a:br>
            <a:r>
              <a:rPr lang="en-GB" sz="1600" b="1">
                <a:solidFill>
                  <a:srgbClr val="000000"/>
                </a:solidFill>
                <a:latin typeface="Courier 10 Pitch" pitchFamily="1" charset="0"/>
              </a:rPr>
              <a:t> initrd /initrd-2.6.12-1.1376_FC3.img </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p>
            <a:fld id="{CA13AD57-C8F4-4B2F-9617-54D362238641}" type="datetime1">
              <a:rPr lang="en-US"/>
              <a:pPr/>
              <a:t>10/31/2011</a:t>
            </a:fld>
            <a:endParaRPr lang="en-US"/>
          </a:p>
        </p:txBody>
      </p:sp>
      <p:sp>
        <p:nvSpPr>
          <p:cNvPr id="35843" name="Footer Placeholder 4"/>
          <p:cNvSpPr>
            <a:spLocks noGrp="1"/>
          </p:cNvSpPr>
          <p:nvPr>
            <p:ph type="ftr" sz="quarter" idx="11"/>
          </p:nvPr>
        </p:nvSpPr>
        <p:spPr>
          <a:noFill/>
        </p:spPr>
        <p:txBody>
          <a:bodyPr/>
          <a:lstStyle/>
          <a:p>
            <a:r>
              <a:rPr lang="en-US" smtClean="0"/>
              <a:t>Trick Advanced Training</a:t>
            </a:r>
          </a:p>
        </p:txBody>
      </p:sp>
      <p:sp>
        <p:nvSpPr>
          <p:cNvPr id="35844" name="Slide Number Placeholder 5"/>
          <p:cNvSpPr>
            <a:spLocks noGrp="1"/>
          </p:cNvSpPr>
          <p:nvPr>
            <p:ph type="sldNum" sz="quarter" idx="12"/>
          </p:nvPr>
        </p:nvSpPr>
        <p:spPr>
          <a:noFill/>
        </p:spPr>
        <p:txBody>
          <a:bodyPr/>
          <a:lstStyle/>
          <a:p>
            <a:fld id="{C4F6E4B3-26CE-4AAB-B624-06AA3FE3BF9A}" type="slidenum">
              <a:rPr lang="en-US" smtClean="0"/>
              <a:pPr/>
              <a:t>33</a:t>
            </a:fld>
            <a:endParaRPr lang="en-US" smtClean="0"/>
          </a:p>
        </p:txBody>
      </p:sp>
      <p:sp>
        <p:nvSpPr>
          <p:cNvPr id="35845" name="Rectangle 2"/>
          <p:cNvSpPr>
            <a:spLocks noGrp="1" noChangeArrowheads="1"/>
          </p:cNvSpPr>
          <p:nvPr>
            <p:ph type="title"/>
          </p:nvPr>
        </p:nvSpPr>
        <p:spPr/>
        <p:txBody>
          <a:bodyPr/>
          <a:lstStyle/>
          <a:p>
            <a:pPr eaLnBrk="1" hangingPunct="1"/>
            <a:r>
              <a:rPr lang="en-US" sz="2000" smtClean="0"/>
              <a:t>Interrupts cont.</a:t>
            </a:r>
          </a:p>
        </p:txBody>
      </p:sp>
      <p:sp>
        <p:nvSpPr>
          <p:cNvPr id="35846" name="Rectangle 3"/>
          <p:cNvSpPr>
            <a:spLocks noGrp="1" noChangeArrowheads="1"/>
          </p:cNvSpPr>
          <p:nvPr>
            <p:ph type="body" idx="1"/>
          </p:nvPr>
        </p:nvSpPr>
        <p:spPr/>
        <p:txBody>
          <a:bodyPr/>
          <a:lstStyle/>
          <a:p>
            <a:pPr eaLnBrk="1" hangingPunct="1"/>
            <a:r>
              <a:rPr lang="en-US" smtClean="0"/>
              <a:t>Interrupts can be mapped to specific processors to optimize processor and hardware I/O performance</a:t>
            </a:r>
          </a:p>
          <a:p>
            <a:pPr lvl="1" eaLnBrk="1" hangingPunct="1"/>
            <a:r>
              <a:rPr lang="en-US" smtClean="0"/>
              <a:t>/proc/interrupts</a:t>
            </a:r>
          </a:p>
          <a:p>
            <a:pPr lvl="2" eaLnBrk="1" hangingPunct="1"/>
            <a:r>
              <a:rPr lang="en-US" smtClean="0"/>
              <a:t>Dynamically updated file showing current interrupts and CPU mapping</a:t>
            </a:r>
          </a:p>
          <a:p>
            <a:pPr lvl="1" eaLnBrk="1" hangingPunct="1"/>
            <a:r>
              <a:rPr lang="en-US" smtClean="0"/>
              <a:t>/proc/irq/*</a:t>
            </a:r>
          </a:p>
          <a:p>
            <a:pPr lvl="2" eaLnBrk="1" hangingPunct="1"/>
            <a:r>
              <a:rPr lang="en-US" smtClean="0"/>
              <a:t>Directories where * is the interrupt number that is shown in /proc/interrupts</a:t>
            </a:r>
          </a:p>
          <a:p>
            <a:pPr lvl="2" eaLnBrk="1" hangingPunct="1"/>
            <a:r>
              <a:rPr lang="en-US" smtClean="0"/>
              <a:t>Each irq directory contains a “special file” named smp_affinity which contains the bit wise number for the processor designation</a:t>
            </a:r>
          </a:p>
          <a:p>
            <a:pPr lvl="2" eaLnBrk="1" hangingPunct="1"/>
            <a:r>
              <a:rPr lang="en-US" smtClean="0"/>
              <a:t>smp_affinity files get reset every time you reboot so you need an initialization script to configure them</a:t>
            </a:r>
          </a:p>
          <a:p>
            <a:pPr lvl="2" eaLnBrk="1" hangingPunct="1"/>
            <a:r>
              <a:rPr lang="en-US" smtClean="0"/>
              <a:t>Interrupt balancing service (irqbalance) may need to be turned off</a:t>
            </a:r>
          </a:p>
          <a:p>
            <a:pPr lvl="1" eaLnBrk="1" hangingPunct="1"/>
            <a:r>
              <a:rPr lang="en-US" smtClean="0"/>
              <a:t>In general, interrupts not relevant to your real-time process should be redirected away from your real-time processor</a:t>
            </a:r>
          </a:p>
          <a:p>
            <a:pPr eaLnBrk="1" hangingPunct="1"/>
            <a:endParaRPr lang="en-US" smtClean="0"/>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p>
            <a:fld id="{6CAD1A71-9417-49FF-8450-A598790FBA4C}" type="datetime1">
              <a:rPr lang="en-US"/>
              <a:pPr/>
              <a:t>10/31/2011</a:t>
            </a:fld>
            <a:endParaRPr lang="en-US"/>
          </a:p>
        </p:txBody>
      </p:sp>
      <p:sp>
        <p:nvSpPr>
          <p:cNvPr id="36867" name="Footer Placeholder 4"/>
          <p:cNvSpPr>
            <a:spLocks noGrp="1"/>
          </p:cNvSpPr>
          <p:nvPr>
            <p:ph type="ftr" sz="quarter" idx="11"/>
          </p:nvPr>
        </p:nvSpPr>
        <p:spPr>
          <a:noFill/>
        </p:spPr>
        <p:txBody>
          <a:bodyPr/>
          <a:lstStyle/>
          <a:p>
            <a:r>
              <a:rPr lang="en-US" smtClean="0"/>
              <a:t>Trick Advanced Training</a:t>
            </a:r>
          </a:p>
        </p:txBody>
      </p:sp>
      <p:sp>
        <p:nvSpPr>
          <p:cNvPr id="36868" name="Slide Number Placeholder 5"/>
          <p:cNvSpPr>
            <a:spLocks noGrp="1"/>
          </p:cNvSpPr>
          <p:nvPr>
            <p:ph type="sldNum" sz="quarter" idx="12"/>
          </p:nvPr>
        </p:nvSpPr>
        <p:spPr>
          <a:noFill/>
        </p:spPr>
        <p:txBody>
          <a:bodyPr/>
          <a:lstStyle/>
          <a:p>
            <a:fld id="{6182E9A9-CECA-4021-9DA9-0C9ADD7005FB}" type="slidenum">
              <a:rPr lang="en-US" smtClean="0"/>
              <a:pPr/>
              <a:t>34</a:t>
            </a:fld>
            <a:endParaRPr lang="en-US" smtClean="0"/>
          </a:p>
        </p:txBody>
      </p:sp>
      <p:sp>
        <p:nvSpPr>
          <p:cNvPr id="36869" name="Rectangle 2"/>
          <p:cNvSpPr>
            <a:spLocks noGrp="1" noChangeArrowheads="1"/>
          </p:cNvSpPr>
          <p:nvPr>
            <p:ph type="ctrTitle"/>
          </p:nvPr>
        </p:nvSpPr>
        <p:spPr/>
        <p:txBody>
          <a:bodyPr/>
          <a:lstStyle/>
          <a:p>
            <a:pPr eaLnBrk="1" hangingPunct="1"/>
            <a:r>
              <a:rPr lang="en-US" smtClean="0"/>
              <a:t>MultiProcess (threaded) Simulations</a:t>
            </a: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p>
            <a:fld id="{C2D8AF95-72D7-4523-AA9D-79DCF8C22204}" type="datetime1">
              <a:rPr lang="en-US"/>
              <a:pPr/>
              <a:t>10/31/2011</a:t>
            </a:fld>
            <a:endParaRPr lang="en-US"/>
          </a:p>
        </p:txBody>
      </p:sp>
      <p:sp>
        <p:nvSpPr>
          <p:cNvPr id="37891" name="Footer Placeholder 4"/>
          <p:cNvSpPr>
            <a:spLocks noGrp="1"/>
          </p:cNvSpPr>
          <p:nvPr>
            <p:ph type="ftr" sz="quarter" idx="11"/>
          </p:nvPr>
        </p:nvSpPr>
        <p:spPr>
          <a:noFill/>
        </p:spPr>
        <p:txBody>
          <a:bodyPr/>
          <a:lstStyle/>
          <a:p>
            <a:r>
              <a:rPr lang="en-US" smtClean="0"/>
              <a:t>Trick Advanced Training</a:t>
            </a:r>
          </a:p>
        </p:txBody>
      </p:sp>
      <p:sp>
        <p:nvSpPr>
          <p:cNvPr id="37892" name="Slide Number Placeholder 5"/>
          <p:cNvSpPr>
            <a:spLocks noGrp="1"/>
          </p:cNvSpPr>
          <p:nvPr>
            <p:ph type="sldNum" sz="quarter" idx="12"/>
          </p:nvPr>
        </p:nvSpPr>
        <p:spPr>
          <a:noFill/>
        </p:spPr>
        <p:txBody>
          <a:bodyPr/>
          <a:lstStyle/>
          <a:p>
            <a:fld id="{C33A93E7-648F-46F7-8881-60A622B3C359}" type="slidenum">
              <a:rPr lang="en-US" smtClean="0"/>
              <a:pPr/>
              <a:t>35</a:t>
            </a:fld>
            <a:endParaRPr lang="en-US" smtClean="0"/>
          </a:p>
        </p:txBody>
      </p:sp>
      <p:sp>
        <p:nvSpPr>
          <p:cNvPr id="403458" name="Rectangle 2"/>
          <p:cNvSpPr>
            <a:spLocks noGrp="1" noChangeArrowheads="1"/>
          </p:cNvSpPr>
          <p:nvPr>
            <p:ph type="body"/>
          </p:nvPr>
        </p:nvSpPr>
        <p:spPr>
          <a:xfrm>
            <a:off x="685800" y="1143000"/>
            <a:ext cx="7772400" cy="5418138"/>
          </a:xfrm>
        </p:spPr>
        <p:txBody>
          <a:bodyPr lIns="90000" tIns="46800" rIns="90000" bIns="4680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Bring up trick_ui panel and select </a:t>
            </a:r>
            <a:r>
              <a:rPr lang="en-GB" sz="2000" i="0" smtClean="0">
                <a:solidFill>
                  <a:srgbClr val="0000FF"/>
                </a:solidFill>
              </a:rPr>
              <a:t>SIM_cannon_multi</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CP </a:t>
            </a:r>
            <a:r>
              <a:rPr lang="en-GB" sz="1800" i="0" smtClean="0">
                <a:solidFill>
                  <a:srgbClr val="0000FF"/>
                </a:solidFill>
              </a:rPr>
              <a:t>SIM_cannon_multi</a:t>
            </a:r>
          </a:p>
        </p:txBody>
      </p:sp>
      <p:sp>
        <p:nvSpPr>
          <p:cNvPr id="403459" name="Rectangle 3"/>
          <p:cNvSpPr>
            <a:spLocks noGrp="1" noChangeArrowheads="1"/>
          </p:cNvSpPr>
          <p:nvPr>
            <p:ph type="title" idx="1"/>
          </p:nvPr>
        </p:nvSpPr>
        <p:spPr>
          <a:xfrm>
            <a:off x="915988" y="160338"/>
            <a:ext cx="7394575" cy="3984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Multi-Processing</a:t>
            </a: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p>
            <a:fld id="{C1B5BFEF-7405-46B6-A1EA-F9147D08B5D5}" type="datetime1">
              <a:rPr lang="en-US"/>
              <a:pPr/>
              <a:t>10/31/2011</a:t>
            </a:fld>
            <a:endParaRPr lang="en-US"/>
          </a:p>
        </p:txBody>
      </p:sp>
      <p:sp>
        <p:nvSpPr>
          <p:cNvPr id="38915" name="Footer Placeholder 4"/>
          <p:cNvSpPr>
            <a:spLocks noGrp="1"/>
          </p:cNvSpPr>
          <p:nvPr>
            <p:ph type="ftr" sz="quarter" idx="11"/>
          </p:nvPr>
        </p:nvSpPr>
        <p:spPr>
          <a:noFill/>
        </p:spPr>
        <p:txBody>
          <a:bodyPr/>
          <a:lstStyle/>
          <a:p>
            <a:r>
              <a:rPr lang="en-US" smtClean="0"/>
              <a:t>Trick Advanced Training</a:t>
            </a:r>
          </a:p>
        </p:txBody>
      </p:sp>
      <p:sp>
        <p:nvSpPr>
          <p:cNvPr id="38916" name="Slide Number Placeholder 5"/>
          <p:cNvSpPr>
            <a:spLocks noGrp="1"/>
          </p:cNvSpPr>
          <p:nvPr>
            <p:ph type="sldNum" sz="quarter" idx="12"/>
          </p:nvPr>
        </p:nvSpPr>
        <p:spPr>
          <a:noFill/>
        </p:spPr>
        <p:txBody>
          <a:bodyPr/>
          <a:lstStyle/>
          <a:p>
            <a:fld id="{D1CD6239-27E7-4F70-8EC6-A07883975955}" type="slidenum">
              <a:rPr lang="en-US" smtClean="0"/>
              <a:pPr/>
              <a:t>36</a:t>
            </a:fld>
            <a:endParaRPr lang="en-US" smtClean="0"/>
          </a:p>
        </p:txBody>
      </p:sp>
      <p:sp>
        <p:nvSpPr>
          <p:cNvPr id="38917" name="Rectangle 4"/>
          <p:cNvSpPr>
            <a:spLocks noGrp="1" noChangeArrowheads="1"/>
          </p:cNvSpPr>
          <p:nvPr>
            <p:ph type="title"/>
          </p:nvPr>
        </p:nvSpPr>
        <p:spPr/>
        <p:txBody>
          <a:bodyPr/>
          <a:lstStyle/>
          <a:p>
            <a:pPr eaLnBrk="1" hangingPunct="1"/>
            <a:r>
              <a:rPr lang="en-GB" sz="2000" smtClean="0"/>
              <a:t>Multi-Processing</a:t>
            </a:r>
            <a:endParaRPr lang="en-US" sz="2000" smtClean="0"/>
          </a:p>
        </p:txBody>
      </p:sp>
      <p:sp>
        <p:nvSpPr>
          <p:cNvPr id="38918" name="Rectangle 5"/>
          <p:cNvSpPr>
            <a:spLocks noGrp="1" noChangeArrowheads="1"/>
          </p:cNvSpPr>
          <p:nvPr>
            <p:ph type="body" idx="1"/>
          </p:nvPr>
        </p:nvSpPr>
        <p:spPr/>
        <p:txBody>
          <a:bodyPr/>
          <a:lstStyle/>
          <a:p>
            <a:pPr eaLnBrk="1" hangingPunct="1"/>
            <a:r>
              <a:rPr lang="en-GB" smtClean="0"/>
              <a:t>Real-time features typically controlled from </a:t>
            </a:r>
            <a:r>
              <a:rPr lang="en-GB" sz="1800" smtClean="0"/>
              <a:t>Modified_data/realtime.d</a:t>
            </a:r>
            <a:endParaRPr lang="en-GB" smtClean="0"/>
          </a:p>
          <a:p>
            <a:pPr lvl="2" eaLnBrk="1" hangingPunct="1"/>
            <a:r>
              <a:rPr lang="en-GB" smtClean="0"/>
              <a:t>Add to </a:t>
            </a:r>
            <a:r>
              <a:rPr lang="en-GB" smtClean="0">
                <a:solidFill>
                  <a:srgbClr val="0033CC"/>
                </a:solidFill>
              </a:rPr>
              <a:t>RUN_grav/input</a:t>
            </a:r>
            <a:r>
              <a:rPr lang="en-GB" smtClean="0"/>
              <a:t> file just for this lesson</a:t>
            </a:r>
          </a:p>
          <a:p>
            <a:pPr lvl="2" eaLnBrk="1" hangingPunct="1"/>
            <a:endParaRPr lang="en-GB" smtClean="0"/>
          </a:p>
          <a:p>
            <a:pPr lvl="2" eaLnBrk="1" hangingPunct="1"/>
            <a:endParaRPr lang="en-GB" smtClean="0"/>
          </a:p>
          <a:p>
            <a:pPr lvl="2" eaLnBrk="1" hangingPunct="1"/>
            <a:endParaRPr lang="en-GB" smtClean="0"/>
          </a:p>
          <a:p>
            <a:pPr lvl="2" eaLnBrk="1" hangingPunct="1"/>
            <a:endParaRPr lang="en-GB" smtClean="0"/>
          </a:p>
          <a:p>
            <a:pPr lvl="2" eaLnBrk="1" hangingPunct="1"/>
            <a:endParaRPr lang="en-GB" smtClean="0"/>
          </a:p>
          <a:p>
            <a:pPr lvl="2" eaLnBrk="1" hangingPunct="1"/>
            <a:endParaRPr lang="en-GB" smtClean="0"/>
          </a:p>
          <a:p>
            <a:pPr lvl="1" eaLnBrk="1" hangingPunct="1"/>
            <a:r>
              <a:rPr lang="en-GB" smtClean="0"/>
              <a:t>10 millisecond frame (</a:t>
            </a:r>
            <a:r>
              <a:rPr lang="en-GB" smtClean="0">
                <a:solidFill>
                  <a:srgbClr val="0000FF"/>
                </a:solidFill>
              </a:rPr>
              <a:t>rt_software_frame</a:t>
            </a:r>
            <a:r>
              <a:rPr lang="en-GB" smtClean="0"/>
              <a:t>) with itimers enabled</a:t>
            </a:r>
          </a:p>
          <a:p>
            <a:pPr lvl="2" eaLnBrk="1" hangingPunct="1"/>
            <a:r>
              <a:rPr lang="en-GB" smtClean="0"/>
              <a:t>Itimers and itimer pause keep sim from spinning on clock during underrun; prevents thrashing on single CPU machines</a:t>
            </a:r>
          </a:p>
          <a:p>
            <a:pPr lvl="1" eaLnBrk="1" hangingPunct="1"/>
            <a:r>
              <a:rPr lang="en-GB" smtClean="0"/>
              <a:t>frame_log parameter turns on real-time analysis logging</a:t>
            </a:r>
          </a:p>
          <a:p>
            <a:pPr lvl="1" eaLnBrk="1" hangingPunct="1"/>
            <a:endParaRPr lang="en-GB" smtClean="0"/>
          </a:p>
          <a:p>
            <a:pPr eaLnBrk="1" hangingPunct="1"/>
            <a:r>
              <a:rPr lang="en-GB" smtClean="0"/>
              <a:t>Select RUN_grav and “Run” sim</a:t>
            </a:r>
          </a:p>
          <a:p>
            <a:pPr eaLnBrk="1" hangingPunct="1"/>
            <a:endParaRPr lang="en-US" smtClean="0"/>
          </a:p>
        </p:txBody>
      </p:sp>
      <p:sp>
        <p:nvSpPr>
          <p:cNvPr id="38919" name="Text Box 6"/>
          <p:cNvSpPr txBox="1">
            <a:spLocks noChangeArrowheads="1"/>
          </p:cNvSpPr>
          <p:nvPr/>
        </p:nvSpPr>
        <p:spPr bwMode="auto">
          <a:xfrm>
            <a:off x="1700213" y="2319338"/>
            <a:ext cx="5559425" cy="1165225"/>
          </a:xfrm>
          <a:prstGeom prst="rect">
            <a:avLst/>
          </a:prstGeom>
          <a:solidFill>
            <a:schemeClr val="accent1"/>
          </a:solidFill>
          <a:ln w="9525">
            <a:solidFill>
              <a:schemeClr val="tx1"/>
            </a:solidFill>
            <a:miter lim="800000"/>
            <a:headEnd/>
            <a:tailEnd/>
          </a:ln>
        </p:spPr>
        <p:txBody>
          <a:bodyPr>
            <a:spAutoFit/>
          </a:bodyPr>
          <a:lstStyle/>
          <a:p>
            <a:r>
              <a:rPr lang="en-GB" sz="1400" b="1">
                <a:latin typeface="Courier New" pitchFamily="49" charset="0"/>
              </a:rPr>
              <a:t>sys.exec.in.frame_log = Yes ;</a:t>
            </a:r>
          </a:p>
          <a:p>
            <a:r>
              <a:rPr lang="en-GB" sz="1400" b="1">
                <a:latin typeface="Courier New" pitchFamily="49" charset="0"/>
              </a:rPr>
              <a:t>sys.exec.in.rt_software_frame {s} = 0.01 ;</a:t>
            </a:r>
          </a:p>
          <a:p>
            <a:r>
              <a:rPr lang="en-GB" sz="1400" b="1">
                <a:latin typeface="Courier New" pitchFamily="49" charset="0"/>
              </a:rPr>
              <a:t>sys.exec.in.rt_itimer = Yes ;</a:t>
            </a:r>
          </a:p>
          <a:p>
            <a:r>
              <a:rPr lang="en-GB" sz="1400" b="1">
                <a:latin typeface="Courier New" pitchFamily="49" charset="0"/>
              </a:rPr>
              <a:t>sys.exec.in.rt_itimer_pause = Yes ;</a:t>
            </a:r>
          </a:p>
          <a:p>
            <a:r>
              <a:rPr lang="en-GB" sz="1400" b="1">
                <a:latin typeface="Courier New" pitchFamily="49" charset="0"/>
              </a:rPr>
              <a:t>sys.exec.in.rt_itimer_frame {s} = 0.01 ;</a:t>
            </a:r>
            <a:endParaRPr lang="en-US" sz="1400" b="1">
              <a:latin typeface="Courier New" pitchFamily="49" charset="0"/>
            </a:endParaRP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p>
            <a:fld id="{EDF8E3A3-1AAF-410F-A403-FFCA345B19B3}" type="datetime1">
              <a:rPr lang="en-US"/>
              <a:pPr/>
              <a:t>10/31/2011</a:t>
            </a:fld>
            <a:endParaRPr lang="en-US"/>
          </a:p>
        </p:txBody>
      </p:sp>
      <p:sp>
        <p:nvSpPr>
          <p:cNvPr id="39939" name="Footer Placeholder 4"/>
          <p:cNvSpPr>
            <a:spLocks noGrp="1"/>
          </p:cNvSpPr>
          <p:nvPr>
            <p:ph type="ftr" sz="quarter" idx="11"/>
          </p:nvPr>
        </p:nvSpPr>
        <p:spPr>
          <a:noFill/>
        </p:spPr>
        <p:txBody>
          <a:bodyPr/>
          <a:lstStyle/>
          <a:p>
            <a:r>
              <a:rPr lang="en-US" smtClean="0"/>
              <a:t>Trick Advanced Training</a:t>
            </a:r>
          </a:p>
        </p:txBody>
      </p:sp>
      <p:sp>
        <p:nvSpPr>
          <p:cNvPr id="39940" name="Slide Number Placeholder 5"/>
          <p:cNvSpPr>
            <a:spLocks noGrp="1"/>
          </p:cNvSpPr>
          <p:nvPr>
            <p:ph type="sldNum" sz="quarter" idx="12"/>
          </p:nvPr>
        </p:nvSpPr>
        <p:spPr>
          <a:noFill/>
        </p:spPr>
        <p:txBody>
          <a:bodyPr/>
          <a:lstStyle/>
          <a:p>
            <a:fld id="{9E02257F-F98A-4AFF-8042-1E8555D49EFF}" type="slidenum">
              <a:rPr lang="en-US" smtClean="0"/>
              <a:pPr/>
              <a:t>37</a:t>
            </a:fld>
            <a:endParaRPr lang="en-US" smtClean="0"/>
          </a:p>
        </p:txBody>
      </p:sp>
      <p:sp>
        <p:nvSpPr>
          <p:cNvPr id="407554" name="Rectangle 2"/>
          <p:cNvSpPr>
            <a:spLocks noGrp="1" noChangeArrowheads="1"/>
          </p:cNvSpPr>
          <p:nvPr>
            <p:ph type="body"/>
          </p:nvPr>
        </p:nvSpPr>
        <p:spPr>
          <a:xfrm>
            <a:off x="685800" y="1143000"/>
            <a:ext cx="7772400" cy="4981575"/>
          </a:xfrm>
        </p:spPr>
        <p:txBody>
          <a:bodyPr lIns="90000" tIns="46800" rIns="90000" bIns="4680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Bring up Data Products from trick_ui (DP button)</a:t>
            </a: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Expand </a:t>
            </a:r>
            <a:r>
              <a:rPr lang="en-GB" sz="2000" i="0" smtClean="0">
                <a:solidFill>
                  <a:srgbClr val="0000FF"/>
                </a:solidFill>
              </a:rPr>
              <a:t>SIM_cannon_multi</a:t>
            </a:r>
            <a:r>
              <a:rPr lang="en-GB" sz="2000" i="0" smtClean="0">
                <a:solidFill>
                  <a:schemeClr val="tx1"/>
                </a:solidFill>
              </a:rPr>
              <a:t> and select </a:t>
            </a:r>
            <a:r>
              <a:rPr lang="en-GB" sz="2000" i="0" smtClean="0">
                <a:solidFill>
                  <a:srgbClr val="0000FF"/>
                </a:solidFill>
              </a:rPr>
              <a:t>RUN_grav</a:t>
            </a:r>
            <a:r>
              <a:rPr lang="en-GB" sz="2000" i="0" smtClean="0">
                <a:solidFill>
                  <a:schemeClr val="tx1"/>
                </a:solidFill>
              </a:rPr>
              <a:t> from sim pane and select </a:t>
            </a:r>
            <a:r>
              <a:rPr lang="en-GB" sz="2000" i="0" smtClean="0">
                <a:solidFill>
                  <a:srgbClr val="0000FF"/>
                </a:solidFill>
              </a:rPr>
              <a:t>DP_rt_frame</a:t>
            </a:r>
            <a:r>
              <a:rPr lang="en-GB" sz="2000" i="0" smtClean="0">
                <a:solidFill>
                  <a:schemeClr val="tx1"/>
                </a:solidFill>
              </a:rPr>
              <a:t> from Data Product pane</a:t>
            </a: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Launch single plot (square) from upper left menu bar</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Real-Time Scheduling Frame</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Gives overrun/underrun in terms of overrun</a:t>
            </a:r>
          </a:p>
          <a:p>
            <a:pPr marL="1600200" lvl="3"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chemeClr val="tx1"/>
                </a:solidFill>
              </a:rPr>
              <a:t>Overrun value is negative mirror of underrun</a:t>
            </a:r>
          </a:p>
          <a:p>
            <a:pPr marL="1600200" lvl="3"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chemeClr val="tx1"/>
                </a:solidFill>
              </a:rPr>
              <a:t>Add plotted overrun value to RT frame to get used processing time</a:t>
            </a:r>
          </a:p>
          <a:p>
            <a:pPr marL="2057400" lvl="4"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chemeClr val="tx1"/>
                </a:solidFill>
              </a:rPr>
              <a:t>e.g.: if overrun value is -0.00995 for a 0.01 second frame, then only 0.00005 or 50 microseconds of the 10 ms frame was used</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Try zooming plot with middle mouse drag</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Changing axis scale with left mouse drag</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Right mouse resets plot</a:t>
            </a:r>
          </a:p>
        </p:txBody>
      </p:sp>
      <p:sp>
        <p:nvSpPr>
          <p:cNvPr id="407555" name="Rectangle 3"/>
          <p:cNvSpPr>
            <a:spLocks noGrp="1" noChangeArrowheads="1"/>
          </p:cNvSpPr>
          <p:nvPr>
            <p:ph type="title" idx="1"/>
          </p:nvPr>
        </p:nvSpPr>
        <p:spPr>
          <a:xfrm>
            <a:off x="915988" y="160338"/>
            <a:ext cx="7394575" cy="3984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Multi-Processing</a:t>
            </a: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p>
            <a:fld id="{4765E55A-FB0D-4B71-8E2D-336BDBD91AC9}" type="datetime1">
              <a:rPr lang="en-US"/>
              <a:pPr/>
              <a:t>10/31/2011</a:t>
            </a:fld>
            <a:endParaRPr lang="en-US"/>
          </a:p>
        </p:txBody>
      </p:sp>
      <p:sp>
        <p:nvSpPr>
          <p:cNvPr id="40963" name="Footer Placeholder 4"/>
          <p:cNvSpPr>
            <a:spLocks noGrp="1"/>
          </p:cNvSpPr>
          <p:nvPr>
            <p:ph type="ftr" sz="quarter" idx="11"/>
          </p:nvPr>
        </p:nvSpPr>
        <p:spPr>
          <a:noFill/>
        </p:spPr>
        <p:txBody>
          <a:bodyPr/>
          <a:lstStyle/>
          <a:p>
            <a:r>
              <a:rPr lang="en-US" smtClean="0"/>
              <a:t>Trick Advanced Training</a:t>
            </a:r>
          </a:p>
        </p:txBody>
      </p:sp>
      <p:sp>
        <p:nvSpPr>
          <p:cNvPr id="40964" name="Slide Number Placeholder 5"/>
          <p:cNvSpPr>
            <a:spLocks noGrp="1"/>
          </p:cNvSpPr>
          <p:nvPr>
            <p:ph type="sldNum" sz="quarter" idx="12"/>
          </p:nvPr>
        </p:nvSpPr>
        <p:spPr>
          <a:noFill/>
        </p:spPr>
        <p:txBody>
          <a:bodyPr/>
          <a:lstStyle/>
          <a:p>
            <a:fld id="{1E39AABA-E6E6-438B-A69C-2F2C3A967F49}" type="slidenum">
              <a:rPr lang="en-US" smtClean="0"/>
              <a:pPr/>
              <a:t>38</a:t>
            </a:fld>
            <a:endParaRPr lang="en-US" smtClean="0"/>
          </a:p>
        </p:txBody>
      </p:sp>
      <p:sp>
        <p:nvSpPr>
          <p:cNvPr id="409602" name="Rectangle 2"/>
          <p:cNvSpPr>
            <a:spLocks noGrp="1" noChangeArrowheads="1"/>
          </p:cNvSpPr>
          <p:nvPr>
            <p:ph type="body"/>
          </p:nvPr>
        </p:nvSpPr>
        <p:spPr>
          <a:xfrm>
            <a:off x="685800" y="1143000"/>
            <a:ext cx="7772400" cy="4981575"/>
          </a:xfrm>
        </p:spPr>
        <p:txBody>
          <a:bodyPr lIns="90000" tIns="46800" rIns="90000" bIns="4680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Other Real-Time Scheduling Frame Plots</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Frame Scheduling Time</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Executive overhead plot</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Asynchronous Must Finish (AMF), Child Start and Complete, Depends On, and Master/Slave Sync Wait Time Plots</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chemeClr val="tx1"/>
                </a:solidFill>
              </a:rPr>
              <a:t>Measures wait times</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Data Recording</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chemeClr val="tx1"/>
                </a:solidFill>
              </a:rPr>
              <a:t>Measures time spent in data recording</a:t>
            </a: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Exit Real-Time Scheduling plot set from “Exit Plots” pop up dialog</a:t>
            </a: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i="0" smtClean="0">
              <a:solidFill>
                <a:schemeClr val="tx1"/>
              </a:solidFill>
            </a:endParaRPr>
          </a:p>
        </p:txBody>
      </p:sp>
      <p:sp>
        <p:nvSpPr>
          <p:cNvPr id="409603" name="Rectangle 3"/>
          <p:cNvSpPr>
            <a:spLocks noGrp="1" noChangeArrowheads="1"/>
          </p:cNvSpPr>
          <p:nvPr>
            <p:ph type="title" idx="1"/>
          </p:nvPr>
        </p:nvSpPr>
        <p:spPr>
          <a:xfrm>
            <a:off x="915988" y="160338"/>
            <a:ext cx="7394575" cy="3984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Multi-Processing</a:t>
            </a: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p>
            <a:fld id="{4B0EDD09-9C1F-4F51-85AD-4F757CF5CB39}" type="datetime1">
              <a:rPr lang="en-US"/>
              <a:pPr/>
              <a:t>10/31/2011</a:t>
            </a:fld>
            <a:endParaRPr lang="en-US"/>
          </a:p>
        </p:txBody>
      </p:sp>
      <p:sp>
        <p:nvSpPr>
          <p:cNvPr id="41987" name="Footer Placeholder 4"/>
          <p:cNvSpPr>
            <a:spLocks noGrp="1"/>
          </p:cNvSpPr>
          <p:nvPr>
            <p:ph type="ftr" sz="quarter" idx="11"/>
          </p:nvPr>
        </p:nvSpPr>
        <p:spPr>
          <a:noFill/>
        </p:spPr>
        <p:txBody>
          <a:bodyPr/>
          <a:lstStyle/>
          <a:p>
            <a:r>
              <a:rPr lang="en-US" smtClean="0"/>
              <a:t>Trick Advanced Training</a:t>
            </a:r>
          </a:p>
        </p:txBody>
      </p:sp>
      <p:sp>
        <p:nvSpPr>
          <p:cNvPr id="41988" name="Slide Number Placeholder 5"/>
          <p:cNvSpPr>
            <a:spLocks noGrp="1"/>
          </p:cNvSpPr>
          <p:nvPr>
            <p:ph type="sldNum" sz="quarter" idx="12"/>
          </p:nvPr>
        </p:nvSpPr>
        <p:spPr>
          <a:noFill/>
        </p:spPr>
        <p:txBody>
          <a:bodyPr/>
          <a:lstStyle/>
          <a:p>
            <a:fld id="{93F19DB2-6A39-4FD7-973C-C41820CA6211}" type="slidenum">
              <a:rPr lang="en-US" smtClean="0"/>
              <a:pPr/>
              <a:t>39</a:t>
            </a:fld>
            <a:endParaRPr lang="en-US" smtClean="0"/>
          </a:p>
        </p:txBody>
      </p:sp>
      <p:sp>
        <p:nvSpPr>
          <p:cNvPr id="411650" name="Rectangle 2"/>
          <p:cNvSpPr>
            <a:spLocks noGrp="1" noChangeArrowheads="1"/>
          </p:cNvSpPr>
          <p:nvPr>
            <p:ph type="body"/>
          </p:nvPr>
        </p:nvSpPr>
        <p:spPr>
          <a:xfrm>
            <a:off x="685800" y="1143000"/>
            <a:ext cx="7772400" cy="4981575"/>
          </a:xfrm>
        </p:spPr>
        <p:txBody>
          <a:bodyPr lIns="90000" tIns="46800" rIns="90000" bIns="4680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Deselect (dbl click) </a:t>
            </a:r>
            <a:r>
              <a:rPr lang="en-GB" sz="2000" i="0" smtClean="0">
                <a:solidFill>
                  <a:srgbClr val="0000FF"/>
                </a:solidFill>
              </a:rPr>
              <a:t>DP_rt_frame</a:t>
            </a:r>
            <a:r>
              <a:rPr lang="en-GB" sz="2000" i="0" smtClean="0">
                <a:solidFill>
                  <a:schemeClr val="tx1"/>
                </a:solidFill>
              </a:rPr>
              <a:t> from Data Product pane</a:t>
            </a: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Select (dbl click) </a:t>
            </a:r>
            <a:r>
              <a:rPr lang="en-GB" sz="2000" i="0" smtClean="0">
                <a:solidFill>
                  <a:srgbClr val="0000FF"/>
                </a:solidFill>
              </a:rPr>
              <a:t>DP_rt_itimer, DP_rt_jobs &amp; DP_rt_timeline</a:t>
            </a:r>
            <a:r>
              <a:rPr lang="en-GB" sz="2000" i="0" smtClean="0">
                <a:solidFill>
                  <a:schemeClr val="tx1"/>
                </a:solidFill>
              </a:rPr>
              <a:t> from Data Product pane</a:t>
            </a: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Launch single plot (square) from upper left menu bar</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i="0" smtClean="0">
                <a:solidFill>
                  <a:schemeClr val="tx1"/>
                </a:solidFill>
              </a:rPr>
              <a:t>Job Execution Times</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chemeClr val="tx1"/>
                </a:solidFill>
              </a:rPr>
              <a:t>Each job plot point contains an accumulative sum of time the job has executed in each RT frame</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chemeClr val="tx1"/>
                </a:solidFill>
              </a:rPr>
              <a:t>Also gives executive overhead plot </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i="0" smtClean="0">
                <a:solidFill>
                  <a:schemeClr val="tx1"/>
                </a:solidFill>
              </a:rPr>
              <a:t>Execution Timelines</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chemeClr val="tx1"/>
                </a:solidFill>
              </a:rPr>
              <a:t>Shows Job ID with respect to Real-Time (bar chart)</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chemeClr val="tx1"/>
                </a:solidFill>
              </a:rPr>
              <a:t>set </a:t>
            </a:r>
            <a:r>
              <a:rPr lang="en-GB" sz="1600" b="0" i="0" smtClean="0">
                <a:solidFill>
                  <a:srgbClr val="0000FF"/>
                </a:solidFill>
              </a:rPr>
              <a:t>sys.exec.in.frame_log_max_samples</a:t>
            </a:r>
            <a:r>
              <a:rPr lang="en-GB" sz="1600" b="0" i="0" smtClean="0">
                <a:solidFill>
                  <a:schemeClr val="tx1"/>
                </a:solidFill>
              </a:rPr>
              <a:t> to increase logging time</a:t>
            </a: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Exit plots</a:t>
            </a: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i="0" smtClean="0">
              <a:solidFill>
                <a:schemeClr val="tx1"/>
              </a:solidFill>
            </a:endParaRPr>
          </a:p>
        </p:txBody>
      </p:sp>
      <p:sp>
        <p:nvSpPr>
          <p:cNvPr id="411651" name="Rectangle 3"/>
          <p:cNvSpPr>
            <a:spLocks noGrp="1" noChangeArrowheads="1"/>
          </p:cNvSpPr>
          <p:nvPr>
            <p:ph type="title" idx="1"/>
          </p:nvPr>
        </p:nvSpPr>
        <p:spPr>
          <a:xfrm>
            <a:off x="915988" y="160338"/>
            <a:ext cx="7394575" cy="3984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Multi-Processing</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p>
            <a:fld id="{21C3BF04-1468-4C02-9D0E-DFB3580206CB}" type="datetime1">
              <a:rPr lang="en-US"/>
              <a:pPr/>
              <a:t>10/31/2011</a:t>
            </a:fld>
            <a:endParaRPr lang="en-US"/>
          </a:p>
        </p:txBody>
      </p:sp>
      <p:sp>
        <p:nvSpPr>
          <p:cNvPr id="5123" name="Footer Placeholder 4"/>
          <p:cNvSpPr>
            <a:spLocks noGrp="1"/>
          </p:cNvSpPr>
          <p:nvPr>
            <p:ph type="ftr" sz="quarter" idx="11"/>
          </p:nvPr>
        </p:nvSpPr>
        <p:spPr>
          <a:noFill/>
        </p:spPr>
        <p:txBody>
          <a:bodyPr/>
          <a:lstStyle/>
          <a:p>
            <a:r>
              <a:rPr lang="en-US" smtClean="0"/>
              <a:t>Trick Advanced Training</a:t>
            </a:r>
          </a:p>
        </p:txBody>
      </p:sp>
      <p:sp>
        <p:nvSpPr>
          <p:cNvPr id="5124" name="Slide Number Placeholder 5"/>
          <p:cNvSpPr>
            <a:spLocks noGrp="1"/>
          </p:cNvSpPr>
          <p:nvPr>
            <p:ph type="sldNum" sz="quarter" idx="12"/>
          </p:nvPr>
        </p:nvSpPr>
        <p:spPr>
          <a:noFill/>
        </p:spPr>
        <p:txBody>
          <a:bodyPr/>
          <a:lstStyle/>
          <a:p>
            <a:fld id="{FEDB341B-1185-452B-B0B9-02CA9384EADE}" type="slidenum">
              <a:rPr lang="en-US" smtClean="0"/>
              <a:pPr/>
              <a:t>4</a:t>
            </a:fld>
            <a:endParaRPr lang="en-US" smtClean="0"/>
          </a:p>
        </p:txBody>
      </p:sp>
      <p:sp>
        <p:nvSpPr>
          <p:cNvPr id="5125" name="Rectangle 2"/>
          <p:cNvSpPr>
            <a:spLocks noGrp="1" noChangeArrowheads="1"/>
          </p:cNvSpPr>
          <p:nvPr>
            <p:ph type="title"/>
          </p:nvPr>
        </p:nvSpPr>
        <p:spPr/>
        <p:txBody>
          <a:bodyPr/>
          <a:lstStyle/>
          <a:p>
            <a:pPr eaLnBrk="1" hangingPunct="1"/>
            <a:r>
              <a:rPr lang="en-US" sz="2000" smtClean="0"/>
              <a:t>Trickcomm and the Variable Server</a:t>
            </a:r>
          </a:p>
        </p:txBody>
      </p:sp>
      <p:sp>
        <p:nvSpPr>
          <p:cNvPr id="5126" name="Rectangle 3"/>
          <p:cNvSpPr>
            <a:spLocks noGrp="1" noChangeArrowheads="1"/>
          </p:cNvSpPr>
          <p:nvPr>
            <p:ph type="body" idx="1"/>
          </p:nvPr>
        </p:nvSpPr>
        <p:spPr/>
        <p:txBody>
          <a:bodyPr/>
          <a:lstStyle/>
          <a:p>
            <a:pPr eaLnBrk="1" hangingPunct="1"/>
            <a:r>
              <a:rPr lang="en-US" smtClean="0"/>
              <a:t>Objective</a:t>
            </a:r>
          </a:p>
          <a:p>
            <a:pPr lvl="1" eaLnBrk="1" hangingPunct="1"/>
            <a:r>
              <a:rPr lang="en-GB" smtClean="0"/>
              <a:t>Describe the Trickcomm package</a:t>
            </a:r>
          </a:p>
          <a:p>
            <a:pPr lvl="1" eaLnBrk="1" hangingPunct="1"/>
            <a:r>
              <a:rPr lang="en-GB" smtClean="0"/>
              <a:t>Describe the Variable server</a:t>
            </a:r>
            <a:endParaRPr lang="en-US" smtClean="0"/>
          </a:p>
          <a:p>
            <a:pPr eaLnBrk="1" hangingPunct="1"/>
            <a:endParaRPr lang="en-US" smtClean="0"/>
          </a:p>
          <a:p>
            <a:pPr eaLnBrk="1" hangingPunct="1"/>
            <a:r>
              <a:rPr lang="en-US" smtClean="0"/>
              <a:t>Prerequisites</a:t>
            </a:r>
          </a:p>
          <a:p>
            <a:pPr lvl="1" eaLnBrk="1" hangingPunct="1"/>
            <a:r>
              <a:rPr lang="en-US" smtClean="0"/>
              <a:t>Knowledge of sockets</a:t>
            </a:r>
          </a:p>
          <a:p>
            <a:pPr eaLnBrk="1" hangingPunct="1"/>
            <a:endParaRPr lang="en-US" smtClean="0"/>
          </a:p>
          <a:p>
            <a:pPr eaLnBrk="1" hangingPunct="1"/>
            <a:endParaRPr lang="en-US" smtClean="0"/>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p>
            <a:fld id="{2F6ED34E-9E2C-4E1E-8A9E-ADC0435F91D5}" type="datetime1">
              <a:rPr lang="en-US"/>
              <a:pPr/>
              <a:t>10/31/2011</a:t>
            </a:fld>
            <a:endParaRPr lang="en-US"/>
          </a:p>
        </p:txBody>
      </p:sp>
      <p:sp>
        <p:nvSpPr>
          <p:cNvPr id="43011" name="Footer Placeholder 4"/>
          <p:cNvSpPr>
            <a:spLocks noGrp="1"/>
          </p:cNvSpPr>
          <p:nvPr>
            <p:ph type="ftr" sz="quarter" idx="11"/>
          </p:nvPr>
        </p:nvSpPr>
        <p:spPr>
          <a:noFill/>
        </p:spPr>
        <p:txBody>
          <a:bodyPr/>
          <a:lstStyle/>
          <a:p>
            <a:r>
              <a:rPr lang="en-US" smtClean="0"/>
              <a:t>Trick Advanced Training</a:t>
            </a:r>
          </a:p>
        </p:txBody>
      </p:sp>
      <p:sp>
        <p:nvSpPr>
          <p:cNvPr id="43012" name="Slide Number Placeholder 5"/>
          <p:cNvSpPr>
            <a:spLocks noGrp="1"/>
          </p:cNvSpPr>
          <p:nvPr>
            <p:ph type="sldNum" sz="quarter" idx="12"/>
          </p:nvPr>
        </p:nvSpPr>
        <p:spPr>
          <a:noFill/>
        </p:spPr>
        <p:txBody>
          <a:bodyPr/>
          <a:lstStyle/>
          <a:p>
            <a:fld id="{D40F5F5F-1555-4FBF-9668-5381E671C7B8}" type="slidenum">
              <a:rPr lang="en-US" smtClean="0"/>
              <a:pPr/>
              <a:t>40</a:t>
            </a:fld>
            <a:endParaRPr lang="en-US" smtClean="0"/>
          </a:p>
        </p:txBody>
      </p:sp>
      <p:sp>
        <p:nvSpPr>
          <p:cNvPr id="413698" name="Rectangle 2"/>
          <p:cNvSpPr>
            <a:spLocks noGrp="1" noChangeArrowheads="1"/>
          </p:cNvSpPr>
          <p:nvPr>
            <p:ph type="body"/>
          </p:nvPr>
        </p:nvSpPr>
        <p:spPr>
          <a:xfrm>
            <a:off x="685800" y="1143000"/>
            <a:ext cx="7772400" cy="5165725"/>
          </a:xfrm>
        </p:spPr>
        <p:txBody>
          <a:bodyPr lIns="90000" tIns="46800" rIns="90000" bIns="4680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Since the sim still runs real-time, let's add a </a:t>
            </a:r>
            <a:r>
              <a:rPr lang="en-GB" sz="2000" i="0" smtClean="0">
                <a:solidFill>
                  <a:srgbClr val="0000FF"/>
                </a:solidFill>
              </a:rPr>
              <a:t>sleep(1)</a:t>
            </a:r>
            <a:r>
              <a:rPr lang="en-GB" sz="2000" i="0" smtClean="0">
                <a:solidFill>
                  <a:schemeClr val="tx1"/>
                </a:solidFill>
              </a:rPr>
              <a:t> system call to the </a:t>
            </a:r>
            <a:r>
              <a:rPr lang="en-GB" sz="2000" i="0" smtClean="0">
                <a:solidFill>
                  <a:srgbClr val="0000FF"/>
                </a:solidFill>
              </a:rPr>
              <a:t>cannon_print_position2()</a:t>
            </a:r>
            <a:r>
              <a:rPr lang="en-GB" sz="2000" i="0" smtClean="0">
                <a:solidFill>
                  <a:schemeClr val="tx1"/>
                </a:solidFill>
              </a:rPr>
              <a:t> function to induce an overrun</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Use the trick_ui to edit </a:t>
            </a:r>
            <a:r>
              <a:rPr lang="en-GB" sz="1800" i="0" smtClean="0">
                <a:solidFill>
                  <a:srgbClr val="0000FF"/>
                </a:solidFill>
              </a:rPr>
              <a:t>cannon_print_position2.c</a:t>
            </a:r>
            <a:r>
              <a:rPr lang="en-GB" sz="1800" i="0" smtClean="0">
                <a:solidFill>
                  <a:schemeClr val="tx1"/>
                </a:solidFill>
              </a:rPr>
              <a:t> </a:t>
            </a: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Turn off </a:t>
            </a:r>
            <a:r>
              <a:rPr lang="en-GB" sz="2000" i="0" smtClean="0">
                <a:solidFill>
                  <a:srgbClr val="0000FF"/>
                </a:solidFill>
              </a:rPr>
              <a:t>itimers</a:t>
            </a:r>
            <a:r>
              <a:rPr lang="en-GB" sz="2000" i="0" smtClean="0">
                <a:solidFill>
                  <a:schemeClr val="tx1"/>
                </a:solidFill>
              </a:rPr>
              <a:t> in </a:t>
            </a:r>
            <a:r>
              <a:rPr lang="en-GB" sz="2000" i="0" smtClean="0">
                <a:solidFill>
                  <a:srgbClr val="0000FF"/>
                </a:solidFill>
              </a:rPr>
              <a:t>RUN_grav/input</a:t>
            </a:r>
            <a:r>
              <a:rPr lang="en-GB" sz="2000" i="0" smtClean="0">
                <a:solidFill>
                  <a:schemeClr val="tx1"/>
                </a:solidFill>
              </a:rPr>
              <a:t> to prevent interval timer signal from interrupting sleep </a:t>
            </a:r>
          </a:p>
          <a:p>
            <a:pPr marL="303213" indent="-303213" algn="l" defTabSz="457200" eaLnBrk="1" hangingPunct="1">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Make </a:t>
            </a:r>
            <a:r>
              <a:rPr lang="en-GB" sz="2000" i="0" smtClean="0">
                <a:solidFill>
                  <a:srgbClr val="0000FF"/>
                </a:solidFill>
              </a:rPr>
              <a:t>SIM_cannon_multi </a:t>
            </a:r>
            <a:r>
              <a:rPr lang="en-GB" sz="2000" i="0" smtClean="0">
                <a:solidFill>
                  <a:schemeClr val="tx1"/>
                </a:solidFill>
              </a:rPr>
              <a:t>(No need to re-CP since S_define did not change)</a:t>
            </a: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Select and execute</a:t>
            </a:r>
            <a:r>
              <a:rPr lang="en-GB" sz="2000" i="0" smtClean="0">
                <a:solidFill>
                  <a:srgbClr val="0000FF"/>
                </a:solidFill>
              </a:rPr>
              <a:t> SIM_cannon_multi </a:t>
            </a:r>
            <a:r>
              <a:rPr lang="en-GB" sz="2000" i="0" smtClean="0">
                <a:solidFill>
                  <a:schemeClr val="tx1"/>
                </a:solidFill>
              </a:rPr>
              <a:t>with </a:t>
            </a:r>
            <a:r>
              <a:rPr lang="en-GB" sz="2000" i="0" smtClean="0">
                <a:solidFill>
                  <a:srgbClr val="0000FF"/>
                </a:solidFill>
              </a:rPr>
              <a:t>RUN_grav</a:t>
            </a:r>
            <a:r>
              <a:rPr lang="en-GB" sz="2000" i="0" smtClean="0">
                <a:solidFill>
                  <a:schemeClr val="tx1"/>
                </a:solidFill>
              </a:rPr>
              <a:t> again</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Notice constant overrun state</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Freeze and shut down the simulation</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chemeClr val="tx1"/>
              </a:solidFill>
            </a:endParaRPr>
          </a:p>
        </p:txBody>
      </p:sp>
      <p:sp>
        <p:nvSpPr>
          <p:cNvPr id="413699" name="Rectangle 3"/>
          <p:cNvSpPr>
            <a:spLocks noGrp="1" noChangeArrowheads="1"/>
          </p:cNvSpPr>
          <p:nvPr>
            <p:ph type="title" idx="1"/>
          </p:nvPr>
        </p:nvSpPr>
        <p:spPr>
          <a:xfrm>
            <a:off x="915988" y="160338"/>
            <a:ext cx="7394575" cy="3984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Multi-Processing</a:t>
            </a:r>
          </a:p>
        </p:txBody>
      </p:sp>
      <p:sp>
        <p:nvSpPr>
          <p:cNvPr id="43015" name="Text Box 15"/>
          <p:cNvSpPr txBox="1">
            <a:spLocks noChangeArrowheads="1"/>
          </p:cNvSpPr>
          <p:nvPr/>
        </p:nvSpPr>
        <p:spPr bwMode="auto">
          <a:xfrm>
            <a:off x="1309688" y="3251200"/>
            <a:ext cx="5559425" cy="314325"/>
          </a:xfrm>
          <a:prstGeom prst="rect">
            <a:avLst/>
          </a:prstGeom>
          <a:solidFill>
            <a:schemeClr val="accent1"/>
          </a:solidFill>
          <a:ln w="9525">
            <a:solidFill>
              <a:schemeClr val="tx1"/>
            </a:solidFill>
            <a:miter lim="800000"/>
            <a:headEnd/>
            <a:tailEnd/>
          </a:ln>
        </p:spPr>
        <p:txBody>
          <a:bodyPr>
            <a:spAutoFit/>
          </a:bodyPr>
          <a:lstStyle/>
          <a:p>
            <a:r>
              <a:rPr lang="en-GB" sz="1400" b="1">
                <a:latin typeface="Courier New" pitchFamily="49" charset="0"/>
              </a:rPr>
              <a:t>sys.exec.in.rt_itimer = No ;</a:t>
            </a:r>
            <a:endParaRPr lang="en-US" sz="1400" b="1">
              <a:latin typeface="Courier New" pitchFamily="49" charset="0"/>
            </a:endParaRP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p:spPr>
        <p:txBody>
          <a:bodyPr/>
          <a:lstStyle/>
          <a:p>
            <a:fld id="{EA737A1F-DCF9-4EDB-A5AF-92B151574BE5}" type="datetime1">
              <a:rPr lang="en-US"/>
              <a:pPr/>
              <a:t>10/31/2011</a:t>
            </a:fld>
            <a:endParaRPr lang="en-US"/>
          </a:p>
        </p:txBody>
      </p:sp>
      <p:sp>
        <p:nvSpPr>
          <p:cNvPr id="44035" name="Footer Placeholder 4"/>
          <p:cNvSpPr>
            <a:spLocks noGrp="1"/>
          </p:cNvSpPr>
          <p:nvPr>
            <p:ph type="ftr" sz="quarter" idx="11"/>
          </p:nvPr>
        </p:nvSpPr>
        <p:spPr>
          <a:noFill/>
        </p:spPr>
        <p:txBody>
          <a:bodyPr/>
          <a:lstStyle/>
          <a:p>
            <a:r>
              <a:rPr lang="en-US" smtClean="0"/>
              <a:t>Trick Advanced Training</a:t>
            </a:r>
          </a:p>
        </p:txBody>
      </p:sp>
      <p:sp>
        <p:nvSpPr>
          <p:cNvPr id="44036" name="Slide Number Placeholder 5"/>
          <p:cNvSpPr>
            <a:spLocks noGrp="1"/>
          </p:cNvSpPr>
          <p:nvPr>
            <p:ph type="sldNum" sz="quarter" idx="12"/>
          </p:nvPr>
        </p:nvSpPr>
        <p:spPr>
          <a:noFill/>
        </p:spPr>
        <p:txBody>
          <a:bodyPr/>
          <a:lstStyle/>
          <a:p>
            <a:fld id="{05B3325A-2DFB-4C61-9765-CB147392B0AA}" type="slidenum">
              <a:rPr lang="en-US" smtClean="0"/>
              <a:pPr/>
              <a:t>41</a:t>
            </a:fld>
            <a:endParaRPr lang="en-US" smtClean="0"/>
          </a:p>
        </p:txBody>
      </p:sp>
      <p:sp>
        <p:nvSpPr>
          <p:cNvPr id="415746" name="Rectangle 2"/>
          <p:cNvSpPr>
            <a:spLocks noGrp="1" noChangeArrowheads="1"/>
          </p:cNvSpPr>
          <p:nvPr>
            <p:ph type="body"/>
          </p:nvPr>
        </p:nvSpPr>
        <p:spPr>
          <a:xfrm>
            <a:off x="685800" y="1143000"/>
            <a:ext cx="7772400" cy="5165725"/>
          </a:xfrm>
        </p:spPr>
        <p:txBody>
          <a:bodyPr lIns="90000" tIns="46800" rIns="90000" bIns="4680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Bring up real-time frame plot (</a:t>
            </a:r>
            <a:r>
              <a:rPr lang="en-GB" sz="2000" i="0" smtClean="0">
                <a:solidFill>
                  <a:srgbClr val="0000FF"/>
                </a:solidFill>
              </a:rPr>
              <a:t>DP_rt_frame</a:t>
            </a:r>
            <a:r>
              <a:rPr lang="en-GB" sz="2000" i="0" smtClean="0">
                <a:solidFill>
                  <a:schemeClr val="tx1"/>
                </a:solidFill>
              </a:rPr>
              <a:t>) again to show plot of continuous overrun (first deselect other plots)</a:t>
            </a: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Now bring up </a:t>
            </a:r>
            <a:r>
              <a:rPr lang="en-GB" sz="2000" i="0" smtClean="0">
                <a:solidFill>
                  <a:srgbClr val="0000FF"/>
                </a:solidFill>
              </a:rPr>
              <a:t>DP_rt_jobs</a:t>
            </a:r>
            <a:r>
              <a:rPr lang="en-GB" sz="2000" i="0" smtClean="0">
                <a:solidFill>
                  <a:schemeClr val="tx1"/>
                </a:solidFill>
              </a:rPr>
              <a:t> plot to show each job’s execution performance for each RT frame</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Notice 1 second overruns in </a:t>
            </a:r>
            <a:r>
              <a:rPr lang="en-GB" sz="1800" i="0" smtClean="0">
                <a:solidFill>
                  <a:srgbClr val="0000FF"/>
                </a:solidFill>
              </a:rPr>
              <a:t>cannon_print_position2()</a:t>
            </a:r>
            <a:r>
              <a:rPr lang="en-GB" sz="1800" i="0" smtClean="0">
                <a:solidFill>
                  <a:schemeClr val="tx1"/>
                </a:solidFill>
              </a:rPr>
              <a:t> job plot</a:t>
            </a: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Exit plots</a:t>
            </a:r>
          </a:p>
          <a:p>
            <a:pPr marL="703263" lvl="1" indent="-246063" algn="l" defTabSz="457200" eaLnBrk="1" hangingPunct="1">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chemeClr val="tx1"/>
              </a:solidFill>
            </a:endParaRPr>
          </a:p>
        </p:txBody>
      </p:sp>
      <p:sp>
        <p:nvSpPr>
          <p:cNvPr id="415747" name="Rectangle 3"/>
          <p:cNvSpPr>
            <a:spLocks noGrp="1" noChangeArrowheads="1"/>
          </p:cNvSpPr>
          <p:nvPr>
            <p:ph type="title" idx="1"/>
          </p:nvPr>
        </p:nvSpPr>
        <p:spPr>
          <a:xfrm>
            <a:off x="915988" y="160338"/>
            <a:ext cx="7394575" cy="3984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Multi-Processing</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p:spPr>
        <p:txBody>
          <a:bodyPr/>
          <a:lstStyle/>
          <a:p>
            <a:fld id="{8BCBD7E9-ED9F-4138-8469-A551C204DB37}" type="datetime1">
              <a:rPr lang="en-US"/>
              <a:pPr/>
              <a:t>10/31/2011</a:t>
            </a:fld>
            <a:endParaRPr lang="en-US"/>
          </a:p>
        </p:txBody>
      </p:sp>
      <p:sp>
        <p:nvSpPr>
          <p:cNvPr id="45059" name="Footer Placeholder 4"/>
          <p:cNvSpPr>
            <a:spLocks noGrp="1"/>
          </p:cNvSpPr>
          <p:nvPr>
            <p:ph type="ftr" sz="quarter" idx="11"/>
          </p:nvPr>
        </p:nvSpPr>
        <p:spPr>
          <a:noFill/>
        </p:spPr>
        <p:txBody>
          <a:bodyPr/>
          <a:lstStyle/>
          <a:p>
            <a:r>
              <a:rPr lang="en-US" smtClean="0"/>
              <a:t>Trick Advanced Training</a:t>
            </a:r>
          </a:p>
        </p:txBody>
      </p:sp>
      <p:sp>
        <p:nvSpPr>
          <p:cNvPr id="45060" name="Slide Number Placeholder 5"/>
          <p:cNvSpPr>
            <a:spLocks noGrp="1"/>
          </p:cNvSpPr>
          <p:nvPr>
            <p:ph type="sldNum" sz="quarter" idx="12"/>
          </p:nvPr>
        </p:nvSpPr>
        <p:spPr>
          <a:noFill/>
        </p:spPr>
        <p:txBody>
          <a:bodyPr/>
          <a:lstStyle/>
          <a:p>
            <a:fld id="{F6B5AB34-3BCE-49BF-9B49-54EADC26D994}" type="slidenum">
              <a:rPr lang="en-US" smtClean="0"/>
              <a:pPr/>
              <a:t>42</a:t>
            </a:fld>
            <a:endParaRPr lang="en-US" smtClean="0"/>
          </a:p>
        </p:txBody>
      </p:sp>
      <p:sp>
        <p:nvSpPr>
          <p:cNvPr id="417794" name="Rectangle 2"/>
          <p:cNvSpPr>
            <a:spLocks noGrp="1" noChangeArrowheads="1"/>
          </p:cNvSpPr>
          <p:nvPr>
            <p:ph type="body"/>
          </p:nvPr>
        </p:nvSpPr>
        <p:spPr>
          <a:xfrm>
            <a:off x="685800" y="1143000"/>
            <a:ext cx="7772400" cy="5294313"/>
          </a:xfrm>
        </p:spPr>
        <p:txBody>
          <a:bodyPr lIns="90000" tIns="46800" rIns="90000" bIns="4680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Let's use Trick pthreads multi-processing capability to solve overrun problem</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Trick Multi-threaded simulations are called process groups</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With trick_ui, edit S_define and add a </a:t>
            </a:r>
            <a:r>
              <a:rPr lang="en-GB" sz="1800" i="0" smtClean="0">
                <a:solidFill>
                  <a:srgbClr val="0000FF"/>
                </a:solidFill>
              </a:rPr>
              <a:t>C1</a:t>
            </a:r>
            <a:r>
              <a:rPr lang="en-GB" sz="1800" i="0" smtClean="0">
                <a:solidFill>
                  <a:schemeClr val="tx1"/>
                </a:solidFill>
              </a:rPr>
              <a:t> (Child thread 1) to the front of the </a:t>
            </a:r>
            <a:r>
              <a:rPr lang="en-GB" sz="1800" smtClean="0">
                <a:solidFill>
                  <a:srgbClr val="0000FF"/>
                </a:solidFill>
              </a:rPr>
              <a:t>cannon_print_position2()</a:t>
            </a:r>
            <a:r>
              <a:rPr lang="en-GB" sz="1800" i="0" smtClean="0">
                <a:solidFill>
                  <a:schemeClr val="tx1"/>
                </a:solidFill>
              </a:rPr>
              <a:t> job call</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This will cause this job to run in parallel for the 0.1 second job frame</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Re-CP </a:t>
            </a:r>
            <a:r>
              <a:rPr lang="en-GB" sz="1800" i="0" smtClean="0">
                <a:solidFill>
                  <a:srgbClr val="0000FF"/>
                </a:solidFill>
              </a:rPr>
              <a:t>SIM_cannon_multi</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Turn itimers back on (threaded child processes do not receive itimer signals)</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Edit </a:t>
            </a:r>
            <a:r>
              <a:rPr lang="en-GB" sz="1600" smtClean="0">
                <a:solidFill>
                  <a:srgbClr val="0000FF"/>
                </a:solidFill>
              </a:rPr>
              <a:t>RUN_grav/input</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Rerun </a:t>
            </a:r>
            <a:r>
              <a:rPr lang="en-GB" sz="1800" i="0" smtClean="0">
                <a:solidFill>
                  <a:srgbClr val="0000FF"/>
                </a:solidFill>
              </a:rPr>
              <a:t>RUN_grav</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Note that the overruns did not go away</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chemeClr val="tx1"/>
                </a:solidFill>
              </a:rPr>
              <a:t>What can we change about the parallel job to make the overruns go away?</a:t>
            </a:r>
          </a:p>
          <a:p>
            <a:pPr marL="703263" lvl="1" indent="-246063" algn="l" defTabSz="457200" eaLnBrk="1" hangingPunct="1">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chemeClr val="tx1"/>
              </a:solidFill>
            </a:endParaRPr>
          </a:p>
        </p:txBody>
      </p:sp>
      <p:sp>
        <p:nvSpPr>
          <p:cNvPr id="417795" name="Rectangle 3"/>
          <p:cNvSpPr>
            <a:spLocks noGrp="1" noChangeArrowheads="1"/>
          </p:cNvSpPr>
          <p:nvPr>
            <p:ph type="title" idx="1"/>
          </p:nvPr>
        </p:nvSpPr>
        <p:spPr>
          <a:xfrm>
            <a:off x="914400" y="153988"/>
            <a:ext cx="696595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Multi-Processing</a:t>
            </a: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p:spPr>
        <p:txBody>
          <a:bodyPr/>
          <a:lstStyle/>
          <a:p>
            <a:fld id="{7D674F3B-3F4D-40B0-A666-B6A25B9D15FF}" type="datetime1">
              <a:rPr lang="en-US"/>
              <a:pPr/>
              <a:t>10/31/2011</a:t>
            </a:fld>
            <a:endParaRPr lang="en-US"/>
          </a:p>
        </p:txBody>
      </p:sp>
      <p:sp>
        <p:nvSpPr>
          <p:cNvPr id="46083" name="Footer Placeholder 4"/>
          <p:cNvSpPr>
            <a:spLocks noGrp="1"/>
          </p:cNvSpPr>
          <p:nvPr>
            <p:ph type="ftr" sz="quarter" idx="11"/>
          </p:nvPr>
        </p:nvSpPr>
        <p:spPr>
          <a:noFill/>
        </p:spPr>
        <p:txBody>
          <a:bodyPr/>
          <a:lstStyle/>
          <a:p>
            <a:r>
              <a:rPr lang="en-US" smtClean="0"/>
              <a:t>Trick Advanced Training</a:t>
            </a:r>
          </a:p>
        </p:txBody>
      </p:sp>
      <p:sp>
        <p:nvSpPr>
          <p:cNvPr id="46084" name="Slide Number Placeholder 5"/>
          <p:cNvSpPr>
            <a:spLocks noGrp="1"/>
          </p:cNvSpPr>
          <p:nvPr>
            <p:ph type="sldNum" sz="quarter" idx="12"/>
          </p:nvPr>
        </p:nvSpPr>
        <p:spPr>
          <a:noFill/>
        </p:spPr>
        <p:txBody>
          <a:bodyPr/>
          <a:lstStyle/>
          <a:p>
            <a:fld id="{50B62D9C-994F-432D-8BD5-BC4769503432}" type="slidenum">
              <a:rPr lang="en-US" smtClean="0"/>
              <a:pPr/>
              <a:t>43</a:t>
            </a:fld>
            <a:endParaRPr lang="en-US" smtClean="0"/>
          </a:p>
        </p:txBody>
      </p:sp>
      <p:sp>
        <p:nvSpPr>
          <p:cNvPr id="419842" name="Rectangle 2"/>
          <p:cNvSpPr>
            <a:spLocks noGrp="1" noChangeArrowheads="1"/>
          </p:cNvSpPr>
          <p:nvPr>
            <p:ph type="body"/>
          </p:nvPr>
        </p:nvSpPr>
        <p:spPr>
          <a:xfrm>
            <a:off x="685800" y="1143000"/>
            <a:ext cx="7772400" cy="5294313"/>
          </a:xfrm>
        </p:spPr>
        <p:txBody>
          <a:bodyPr lIns="90000" tIns="46800" rIns="90000" bIns="4680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Why didn’t the overruns go away?</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The Trick simulation executive still waits for each “synchronous” job at the end of each job frame before moving to the next job frame</a:t>
            </a: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Edit the </a:t>
            </a:r>
            <a:r>
              <a:rPr lang="en-GB" sz="2000" i="0" smtClean="0">
                <a:solidFill>
                  <a:srgbClr val="0000FF"/>
                </a:solidFill>
              </a:rPr>
              <a:t>S_define</a:t>
            </a:r>
            <a:r>
              <a:rPr lang="en-GB" sz="2000" i="0" smtClean="0">
                <a:solidFill>
                  <a:schemeClr val="tx1"/>
                </a:solidFill>
              </a:rPr>
              <a:t> file and change the </a:t>
            </a:r>
            <a:r>
              <a:rPr lang="en-GB" sz="2000" i="0" smtClean="0">
                <a:solidFill>
                  <a:srgbClr val="0000FF"/>
                </a:solidFill>
              </a:rPr>
              <a:t>cannon_print_position2</a:t>
            </a:r>
            <a:r>
              <a:rPr lang="en-GB" sz="2000" i="0" smtClean="0">
                <a:solidFill>
                  <a:schemeClr val="tx1"/>
                </a:solidFill>
              </a:rPr>
              <a:t> job class to </a:t>
            </a:r>
            <a:r>
              <a:rPr lang="en-GB" sz="2000" i="0" smtClean="0">
                <a:solidFill>
                  <a:srgbClr val="0000FF"/>
                </a:solidFill>
              </a:rPr>
              <a:t>asynchronous</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This will cause the executive scheduler to not wait for job to complete and only reschedule after completion</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rgbClr val="0000FF"/>
                </a:solidFill>
              </a:rPr>
              <a:t>asynchonous_must_finish</a:t>
            </a:r>
            <a:r>
              <a:rPr lang="en-GB" sz="1600" smtClean="0">
                <a:solidFill>
                  <a:schemeClr val="tx1"/>
                </a:solidFill>
              </a:rPr>
              <a:t> job class will cause the executive to wait for the job to finish if it is time to reschedule it</a:t>
            </a: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After saving the </a:t>
            </a:r>
            <a:r>
              <a:rPr lang="en-GB" sz="2000" i="0" smtClean="0">
                <a:solidFill>
                  <a:srgbClr val="0000FF"/>
                </a:solidFill>
              </a:rPr>
              <a:t>S_define</a:t>
            </a:r>
            <a:r>
              <a:rPr lang="en-GB" sz="2000" i="0" smtClean="0">
                <a:solidFill>
                  <a:schemeClr val="tx1"/>
                </a:solidFill>
              </a:rPr>
              <a:t> file, Re-CP, and rerun to see that overruns go away</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Look at </a:t>
            </a:r>
            <a:r>
              <a:rPr lang="en-GB" sz="1800" i="0" smtClean="0">
                <a:solidFill>
                  <a:srgbClr val="0000FF"/>
                </a:solidFill>
              </a:rPr>
              <a:t>DP_rt_frame</a:t>
            </a:r>
            <a:r>
              <a:rPr lang="en-GB" sz="1800" i="0" smtClean="0">
                <a:solidFill>
                  <a:schemeClr val="tx1"/>
                </a:solidFill>
              </a:rPr>
              <a:t> plots again</a:t>
            </a:r>
          </a:p>
          <a:p>
            <a:pPr marL="303213" indent="-303213" algn="l" defTabSz="457200" eaLnBrk="1" hangingPunct="1">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i="0" smtClean="0">
              <a:solidFill>
                <a:schemeClr val="tx1"/>
              </a:solidFill>
            </a:endParaRPr>
          </a:p>
        </p:txBody>
      </p:sp>
      <p:sp>
        <p:nvSpPr>
          <p:cNvPr id="419843" name="Rectangle 3"/>
          <p:cNvSpPr>
            <a:spLocks noGrp="1" noChangeArrowheads="1"/>
          </p:cNvSpPr>
          <p:nvPr>
            <p:ph type="title" idx="1"/>
          </p:nvPr>
        </p:nvSpPr>
        <p:spPr>
          <a:xfrm>
            <a:off x="914400" y="153988"/>
            <a:ext cx="696595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Multi-Processing</a:t>
            </a: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p:spPr>
        <p:txBody>
          <a:bodyPr/>
          <a:lstStyle/>
          <a:p>
            <a:fld id="{3B034496-1403-4519-AE60-183CD8A4FD74}" type="datetime1">
              <a:rPr lang="en-US"/>
              <a:pPr/>
              <a:t>10/31/2011</a:t>
            </a:fld>
            <a:endParaRPr lang="en-US"/>
          </a:p>
        </p:txBody>
      </p:sp>
      <p:sp>
        <p:nvSpPr>
          <p:cNvPr id="47107" name="Footer Placeholder 4"/>
          <p:cNvSpPr>
            <a:spLocks noGrp="1"/>
          </p:cNvSpPr>
          <p:nvPr>
            <p:ph type="ftr" sz="quarter" idx="11"/>
          </p:nvPr>
        </p:nvSpPr>
        <p:spPr>
          <a:noFill/>
        </p:spPr>
        <p:txBody>
          <a:bodyPr/>
          <a:lstStyle/>
          <a:p>
            <a:r>
              <a:rPr lang="en-US" smtClean="0"/>
              <a:t>Trick Advanced Training</a:t>
            </a:r>
          </a:p>
        </p:txBody>
      </p:sp>
      <p:sp>
        <p:nvSpPr>
          <p:cNvPr id="47108" name="Slide Number Placeholder 5"/>
          <p:cNvSpPr>
            <a:spLocks noGrp="1"/>
          </p:cNvSpPr>
          <p:nvPr>
            <p:ph type="sldNum" sz="quarter" idx="12"/>
          </p:nvPr>
        </p:nvSpPr>
        <p:spPr>
          <a:noFill/>
        </p:spPr>
        <p:txBody>
          <a:bodyPr/>
          <a:lstStyle/>
          <a:p>
            <a:fld id="{06FDA86C-8186-453C-97FE-A023033C790E}" type="slidenum">
              <a:rPr lang="en-US" smtClean="0"/>
              <a:pPr/>
              <a:t>44</a:t>
            </a:fld>
            <a:endParaRPr lang="en-US" smtClean="0"/>
          </a:p>
        </p:txBody>
      </p:sp>
      <p:sp>
        <p:nvSpPr>
          <p:cNvPr id="645122" name="Rectangle 2"/>
          <p:cNvSpPr>
            <a:spLocks noGrp="1" noChangeArrowheads="1"/>
          </p:cNvSpPr>
          <p:nvPr>
            <p:ph type="body"/>
          </p:nvPr>
        </p:nvSpPr>
        <p:spPr>
          <a:xfrm>
            <a:off x="685800" y="1143000"/>
            <a:ext cx="7772400" cy="5541963"/>
          </a:xfrm>
        </p:spPr>
        <p:txBody>
          <a:bodyPr lIns="90000" tIns="46800" rIns="90000" bIns="4680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Real-time parameters for cannon multi-process simulation</a:t>
            </a: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sz="20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rgbClr val="000000"/>
                </a:solidFill>
              </a:rPr>
              <a:t>Uncomment these real-time control parameters in </a:t>
            </a:r>
            <a:r>
              <a:rPr lang="en-GB" sz="2000" i="0" smtClean="0">
                <a:solidFill>
                  <a:srgbClr val="0000FF"/>
                </a:solidFill>
              </a:rPr>
              <a:t>RUN_grav/input</a:t>
            </a:r>
          </a:p>
        </p:txBody>
      </p:sp>
      <p:sp>
        <p:nvSpPr>
          <p:cNvPr id="645123" name="Rectangle 3"/>
          <p:cNvSpPr>
            <a:spLocks noGrp="1" noChangeArrowheads="1"/>
          </p:cNvSpPr>
          <p:nvPr>
            <p:ph type="title" idx="1"/>
          </p:nvPr>
        </p:nvSpPr>
        <p:spPr>
          <a:xfrm>
            <a:off x="914400" y="153988"/>
            <a:ext cx="696595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Multi-Processing</a:t>
            </a:r>
          </a:p>
        </p:txBody>
      </p:sp>
      <p:sp>
        <p:nvSpPr>
          <p:cNvPr id="47111" name="Text Box 4"/>
          <p:cNvSpPr txBox="1">
            <a:spLocks noChangeArrowheads="1"/>
          </p:cNvSpPr>
          <p:nvPr/>
        </p:nvSpPr>
        <p:spPr bwMode="auto">
          <a:xfrm>
            <a:off x="1135063" y="1803400"/>
            <a:ext cx="6799262" cy="2428875"/>
          </a:xfrm>
          <a:prstGeom prst="rect">
            <a:avLst/>
          </a:prstGeom>
          <a:solidFill>
            <a:schemeClr val="accent1"/>
          </a:solidFill>
          <a:ln w="9525">
            <a:solidFill>
              <a:schemeClr val="tx1"/>
            </a:solidFill>
            <a:miter lim="800000"/>
            <a:headEnd/>
            <a:tailEnd/>
          </a:ln>
        </p:spPr>
        <p:txBody>
          <a:bodyPr tIns="91440" bIns="91440">
            <a:spAutoFit/>
          </a:bodyPr>
          <a:lstStyle/>
          <a:p>
            <a:pPr eaLnBrk="0" hangingPunct="0">
              <a:lnSpc>
                <a:spcPct val="83000"/>
              </a:lnSpc>
              <a:buClr>
                <a:srgbClr val="000000"/>
              </a:buClr>
              <a:buSzPct val="100000"/>
              <a:buFont typeface="Times"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latin typeface="Courier New" pitchFamily="49" charset="0"/>
              </a:rPr>
              <a:t>#define CLOCK  0</a:t>
            </a:r>
          </a:p>
          <a:p>
            <a:pPr eaLnBrk="0" hangingPunct="0">
              <a:lnSpc>
                <a:spcPct val="83000"/>
              </a:lnSpc>
              <a:buClr>
                <a:srgbClr val="000000"/>
              </a:buClr>
              <a:buSzPct val="100000"/>
              <a:buFont typeface="Times"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latin typeface="Courier New" pitchFamily="49" charset="0"/>
              </a:rPr>
              <a:t>#define PARENT  1</a:t>
            </a:r>
          </a:p>
          <a:p>
            <a:pPr eaLnBrk="0" hangingPunct="0">
              <a:lnSpc>
                <a:spcPct val="83000"/>
              </a:lnSpc>
              <a:buClr>
                <a:srgbClr val="000000"/>
              </a:buClr>
              <a:buSzPct val="100000"/>
              <a:buFont typeface="Times"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latin typeface="Courier New" pitchFamily="49" charset="0"/>
              </a:rPr>
              <a:t>#define CHILD_THR  2</a:t>
            </a:r>
          </a:p>
          <a:p>
            <a:pPr eaLnBrk="0" hangingPunct="0">
              <a:lnSpc>
                <a:spcPct val="83000"/>
              </a:lnSpc>
              <a:buClr>
                <a:srgbClr val="000000"/>
              </a:buClr>
              <a:buSzPct val="100000"/>
              <a:buFont typeface="Times"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latin typeface="Courier New" pitchFamily="49" charset="0"/>
              </a:rPr>
              <a:t>sys.exec.in.rt_nap = Yes;</a:t>
            </a:r>
          </a:p>
          <a:p>
            <a:pPr eaLnBrk="0" hangingPunct="0">
              <a:lnSpc>
                <a:spcPct val="83000"/>
              </a:lnSpc>
              <a:buClr>
                <a:srgbClr val="000000"/>
              </a:buClr>
              <a:buSzPct val="100000"/>
              <a:buFont typeface="Times"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latin typeface="Courier New" pitchFamily="49" charset="0"/>
              </a:rPr>
              <a:t>sys.exec.in.rt_semaphores[CHILD_THR] = Yes;</a:t>
            </a:r>
          </a:p>
          <a:p>
            <a:pPr eaLnBrk="0" hangingPunct="0">
              <a:lnSpc>
                <a:spcPct val="83000"/>
              </a:lnSpc>
              <a:buClr>
                <a:srgbClr val="000000"/>
              </a:buClr>
              <a:buSzPct val="100000"/>
              <a:buFont typeface="Times"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latin typeface="Courier New" pitchFamily="49" charset="0"/>
              </a:rPr>
              <a:t>sys.exec.in.rt_cpu_number[PARENT] = 0;</a:t>
            </a:r>
          </a:p>
          <a:p>
            <a:pPr eaLnBrk="0" hangingPunct="0">
              <a:lnSpc>
                <a:spcPct val="83000"/>
              </a:lnSpc>
              <a:buClr>
                <a:srgbClr val="000000"/>
              </a:buClr>
              <a:buSzPct val="100000"/>
              <a:buFont typeface="Times"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latin typeface="Courier New" pitchFamily="49" charset="0"/>
              </a:rPr>
              <a:t>sys.exec.in.rt_cpu_number[CHILD_THR] = 0;</a:t>
            </a:r>
          </a:p>
          <a:p>
            <a:pPr eaLnBrk="0" hangingPunct="0">
              <a:lnSpc>
                <a:spcPct val="83000"/>
              </a:lnSpc>
              <a:buClr>
                <a:srgbClr val="000000"/>
              </a:buClr>
              <a:buSzPct val="100000"/>
              <a:buFont typeface="Times"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latin typeface="Courier New" pitchFamily="49" charset="0"/>
              </a:rPr>
              <a:t>sys.exec.in.rt_lock_to_cpu[PARENT] = Yes;</a:t>
            </a:r>
          </a:p>
          <a:p>
            <a:pPr eaLnBrk="0" hangingPunct="0">
              <a:lnSpc>
                <a:spcPct val="83000"/>
              </a:lnSpc>
              <a:buClr>
                <a:srgbClr val="000000"/>
              </a:buClr>
              <a:buSzPct val="100000"/>
              <a:buFont typeface="Times"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latin typeface="Courier New" pitchFamily="49" charset="0"/>
              </a:rPr>
              <a:t>sys.exec.in.rt_lock_to_cpu[CHILD_THR] = Yes;</a:t>
            </a:r>
          </a:p>
          <a:p>
            <a:pPr eaLnBrk="0" hangingPunct="0">
              <a:lnSpc>
                <a:spcPct val="83000"/>
              </a:lnSpc>
              <a:buClr>
                <a:srgbClr val="000000"/>
              </a:buClr>
              <a:buSzPct val="100000"/>
              <a:buFont typeface="Times"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latin typeface="Courier New" pitchFamily="49" charset="0"/>
              </a:rPr>
              <a:t>sys.exec.in.rt_nond_pri[PARENT] = Yes;</a:t>
            </a:r>
          </a:p>
          <a:p>
            <a:pPr eaLnBrk="0" hangingPunct="0">
              <a:lnSpc>
                <a:spcPct val="83000"/>
              </a:lnSpc>
              <a:buClr>
                <a:srgbClr val="000000"/>
              </a:buClr>
              <a:buSzPct val="100000"/>
              <a:buFont typeface="Times"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latin typeface="Courier New" pitchFamily="49" charset="0"/>
              </a:rPr>
              <a:t>sys.exec.in.rt_priority[PARENT] = 1;</a:t>
            </a: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p:spPr>
        <p:txBody>
          <a:bodyPr/>
          <a:lstStyle/>
          <a:p>
            <a:fld id="{D1D16DB5-91BF-4DD2-97CF-7D6106C15CFF}" type="datetime1">
              <a:rPr lang="en-US"/>
              <a:pPr/>
              <a:t>10/31/2011</a:t>
            </a:fld>
            <a:endParaRPr lang="en-US"/>
          </a:p>
        </p:txBody>
      </p:sp>
      <p:sp>
        <p:nvSpPr>
          <p:cNvPr id="48131" name="Footer Placeholder 4"/>
          <p:cNvSpPr>
            <a:spLocks noGrp="1"/>
          </p:cNvSpPr>
          <p:nvPr>
            <p:ph type="ftr" sz="quarter" idx="11"/>
          </p:nvPr>
        </p:nvSpPr>
        <p:spPr>
          <a:noFill/>
        </p:spPr>
        <p:txBody>
          <a:bodyPr/>
          <a:lstStyle/>
          <a:p>
            <a:r>
              <a:rPr lang="en-US" smtClean="0"/>
              <a:t>Trick Advanced Training</a:t>
            </a:r>
          </a:p>
        </p:txBody>
      </p:sp>
      <p:sp>
        <p:nvSpPr>
          <p:cNvPr id="48132" name="Slide Number Placeholder 5"/>
          <p:cNvSpPr>
            <a:spLocks noGrp="1"/>
          </p:cNvSpPr>
          <p:nvPr>
            <p:ph type="sldNum" sz="quarter" idx="12"/>
          </p:nvPr>
        </p:nvSpPr>
        <p:spPr>
          <a:noFill/>
        </p:spPr>
        <p:txBody>
          <a:bodyPr/>
          <a:lstStyle/>
          <a:p>
            <a:fld id="{0C27206A-6030-4677-B346-E726F7605938}" type="slidenum">
              <a:rPr lang="en-US" smtClean="0"/>
              <a:pPr/>
              <a:t>45</a:t>
            </a:fld>
            <a:endParaRPr lang="en-US" smtClean="0"/>
          </a:p>
        </p:txBody>
      </p:sp>
      <p:sp>
        <p:nvSpPr>
          <p:cNvPr id="48133" name="Rectangle 7"/>
          <p:cNvSpPr>
            <a:spLocks noGrp="1" noChangeArrowheads="1"/>
          </p:cNvSpPr>
          <p:nvPr>
            <p:ph type="title"/>
          </p:nvPr>
        </p:nvSpPr>
        <p:spPr/>
        <p:txBody>
          <a:bodyPr/>
          <a:lstStyle/>
          <a:p>
            <a:pPr eaLnBrk="1" hangingPunct="1"/>
            <a:r>
              <a:rPr lang="en-GB" sz="2000" smtClean="0"/>
              <a:t>Multi-Processing</a:t>
            </a:r>
          </a:p>
        </p:txBody>
      </p:sp>
      <p:sp>
        <p:nvSpPr>
          <p:cNvPr id="48134" name="Rectangle 8"/>
          <p:cNvSpPr>
            <a:spLocks noGrp="1" noChangeArrowheads="1"/>
          </p:cNvSpPr>
          <p:nvPr>
            <p:ph type="body" idx="1"/>
          </p:nvPr>
        </p:nvSpPr>
        <p:spPr/>
        <p:txBody>
          <a:bodyPr/>
          <a:lstStyle/>
          <a:p>
            <a:pPr eaLnBrk="1" hangingPunct="1"/>
            <a:r>
              <a:rPr lang="en-GB" smtClean="0"/>
              <a:t>Change owner of executable to root and set user id bit</a:t>
            </a:r>
          </a:p>
          <a:p>
            <a:pPr lvl="1" eaLnBrk="1" hangingPunct="1"/>
            <a:r>
              <a:rPr lang="en-GB" smtClean="0"/>
              <a:t>su to root or use sudo command (see man page) to give root privileges using chown and chmod commands</a:t>
            </a:r>
          </a:p>
          <a:p>
            <a:pPr lvl="2" eaLnBrk="1" hangingPunct="1"/>
            <a:endParaRPr lang="en-GB" smtClean="0"/>
          </a:p>
          <a:p>
            <a:pPr lvl="2" eaLnBrk="1" hangingPunct="1"/>
            <a:endParaRPr lang="en-GB" smtClean="0"/>
          </a:p>
          <a:p>
            <a:pPr lvl="2" eaLnBrk="1" hangingPunct="1"/>
            <a:endParaRPr lang="en-GB" smtClean="0"/>
          </a:p>
          <a:p>
            <a:pPr lvl="1" eaLnBrk="1" hangingPunct="1"/>
            <a:endParaRPr lang="en-GB" smtClean="0"/>
          </a:p>
          <a:p>
            <a:pPr lvl="1" eaLnBrk="1" hangingPunct="1"/>
            <a:r>
              <a:rPr lang="en-GB" smtClean="0"/>
              <a:t>Configure simulation with root access</a:t>
            </a:r>
          </a:p>
          <a:p>
            <a:pPr lvl="1" eaLnBrk="1" hangingPunct="1"/>
            <a:r>
              <a:rPr lang="en-GB" smtClean="0"/>
              <a:t>Rerun simulation</a:t>
            </a:r>
          </a:p>
          <a:p>
            <a:pPr lvl="1" eaLnBrk="1" hangingPunct="1"/>
            <a:r>
              <a:rPr lang="en-GB" smtClean="0"/>
              <a:t>Look at RT plots and notice tight repeatable performance (should be no abnormal spikes)</a:t>
            </a:r>
          </a:p>
        </p:txBody>
      </p:sp>
      <p:sp>
        <p:nvSpPr>
          <p:cNvPr id="48135" name="Text Box 4"/>
          <p:cNvSpPr txBox="1">
            <a:spLocks noChangeArrowheads="1"/>
          </p:cNvSpPr>
          <p:nvPr/>
        </p:nvSpPr>
        <p:spPr bwMode="auto">
          <a:xfrm>
            <a:off x="1681163" y="2273300"/>
            <a:ext cx="6332537" cy="1006475"/>
          </a:xfrm>
          <a:prstGeom prst="rect">
            <a:avLst/>
          </a:prstGeom>
          <a:solidFill>
            <a:schemeClr val="accent1"/>
          </a:solidFill>
          <a:ln w="9525">
            <a:solidFill>
              <a:schemeClr val="tx1"/>
            </a:solidFill>
            <a:miter lim="800000"/>
            <a:headEnd/>
            <a:tailEnd/>
          </a:ln>
        </p:spPr>
        <p:txBody>
          <a:bodyPr tIns="91440" bIns="91440">
            <a:spAutoFit/>
          </a:bodyPr>
          <a:lstStyle/>
          <a:p>
            <a:pPr eaLnBrk="0" hangingPunct="0">
              <a:lnSpc>
                <a:spcPct val="83000"/>
              </a:lnSpc>
              <a:buClr>
                <a:srgbClr val="000000"/>
              </a:buClr>
              <a:buSzPct val="100000"/>
              <a:buFont typeface="Times"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latin typeface="Courier 10 Pitch" pitchFamily="1" charset="0"/>
              </a:rPr>
              <a:t>&gt; cd ~/trick_sims/SIM_cannon_multi</a:t>
            </a:r>
          </a:p>
          <a:p>
            <a:pPr eaLnBrk="0" hangingPunct="0">
              <a:lnSpc>
                <a:spcPct val="83000"/>
              </a:lnSpc>
              <a:buClr>
                <a:srgbClr val="000000"/>
              </a:buClr>
              <a:buSzPct val="100000"/>
              <a:buFont typeface="Times"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latin typeface="Courier 10 Pitch" pitchFamily="1" charset="0"/>
              </a:rPr>
              <a:t>&gt; sudo su</a:t>
            </a:r>
          </a:p>
          <a:p>
            <a:pPr eaLnBrk="0" hangingPunct="0">
              <a:lnSpc>
                <a:spcPct val="83000"/>
              </a:lnSpc>
              <a:buClr>
                <a:srgbClr val="000000"/>
              </a:buClr>
              <a:buSzPct val="100000"/>
              <a:buFont typeface="Times"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latin typeface="Courier 10 Pitch" pitchFamily="1" charset="0"/>
              </a:rPr>
              <a:t>&gt; chown root S_main_${TRICK_HOST_CPU}.exe</a:t>
            </a:r>
          </a:p>
          <a:p>
            <a:pPr eaLnBrk="0" hangingPunct="0">
              <a:lnSpc>
                <a:spcPct val="83000"/>
              </a:lnSpc>
              <a:buClr>
                <a:srgbClr val="000000"/>
              </a:buClr>
              <a:buSzPct val="100000"/>
              <a:buFont typeface="Times"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latin typeface="Courier 10 Pitch" pitchFamily="1" charset="0"/>
              </a:rPr>
              <a:t>&gt; chmod 4775 S_main_${TRICK_HOST_CPU}.exe</a:t>
            </a: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p:spPr>
        <p:txBody>
          <a:bodyPr/>
          <a:lstStyle/>
          <a:p>
            <a:fld id="{DC2B1736-73CC-4FC4-BBA8-4A3329D76C56}" type="datetime1">
              <a:rPr lang="en-US"/>
              <a:pPr/>
              <a:t>10/31/2011</a:t>
            </a:fld>
            <a:endParaRPr lang="en-US"/>
          </a:p>
        </p:txBody>
      </p:sp>
      <p:sp>
        <p:nvSpPr>
          <p:cNvPr id="49155" name="Footer Placeholder 4"/>
          <p:cNvSpPr>
            <a:spLocks noGrp="1"/>
          </p:cNvSpPr>
          <p:nvPr>
            <p:ph type="ftr" sz="quarter" idx="11"/>
          </p:nvPr>
        </p:nvSpPr>
        <p:spPr>
          <a:noFill/>
        </p:spPr>
        <p:txBody>
          <a:bodyPr/>
          <a:lstStyle/>
          <a:p>
            <a:r>
              <a:rPr lang="en-US" smtClean="0"/>
              <a:t>Trick Advanced Training</a:t>
            </a:r>
          </a:p>
        </p:txBody>
      </p:sp>
      <p:sp>
        <p:nvSpPr>
          <p:cNvPr id="49156" name="Slide Number Placeholder 5"/>
          <p:cNvSpPr>
            <a:spLocks noGrp="1"/>
          </p:cNvSpPr>
          <p:nvPr>
            <p:ph type="sldNum" sz="quarter" idx="12"/>
          </p:nvPr>
        </p:nvSpPr>
        <p:spPr>
          <a:noFill/>
        </p:spPr>
        <p:txBody>
          <a:bodyPr/>
          <a:lstStyle/>
          <a:p>
            <a:fld id="{82ED69FE-E6B2-467F-AE4A-ADF413450734}" type="slidenum">
              <a:rPr lang="en-US" smtClean="0"/>
              <a:pPr/>
              <a:t>46</a:t>
            </a:fld>
            <a:endParaRPr lang="en-US" smtClean="0"/>
          </a:p>
        </p:txBody>
      </p:sp>
      <p:sp>
        <p:nvSpPr>
          <p:cNvPr id="49157" name="Rectangle 2"/>
          <p:cNvSpPr>
            <a:spLocks noGrp="1" noChangeArrowheads="1"/>
          </p:cNvSpPr>
          <p:nvPr>
            <p:ph type="ctrTitle"/>
          </p:nvPr>
        </p:nvSpPr>
        <p:spPr/>
        <p:txBody>
          <a:bodyPr/>
          <a:lstStyle/>
          <a:p>
            <a:pPr eaLnBrk="1" hangingPunct="1"/>
            <a:r>
              <a:rPr lang="en-US" smtClean="0"/>
              <a:t>Master/Slave Import/Export</a:t>
            </a: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p:spPr>
        <p:txBody>
          <a:bodyPr/>
          <a:lstStyle/>
          <a:p>
            <a:fld id="{C2AA4F7D-B1F1-4644-8E55-C1C80A82A7C5}" type="datetime1">
              <a:rPr lang="en-US"/>
              <a:pPr/>
              <a:t>10/31/2011</a:t>
            </a:fld>
            <a:endParaRPr lang="en-US"/>
          </a:p>
        </p:txBody>
      </p:sp>
      <p:sp>
        <p:nvSpPr>
          <p:cNvPr id="50179" name="Footer Placeholder 4"/>
          <p:cNvSpPr>
            <a:spLocks noGrp="1"/>
          </p:cNvSpPr>
          <p:nvPr>
            <p:ph type="ftr" sz="quarter" idx="11"/>
          </p:nvPr>
        </p:nvSpPr>
        <p:spPr>
          <a:noFill/>
        </p:spPr>
        <p:txBody>
          <a:bodyPr/>
          <a:lstStyle/>
          <a:p>
            <a:r>
              <a:rPr lang="en-US" smtClean="0"/>
              <a:t>Trick Advanced Training</a:t>
            </a:r>
          </a:p>
        </p:txBody>
      </p:sp>
      <p:sp>
        <p:nvSpPr>
          <p:cNvPr id="50180" name="Slide Number Placeholder 5"/>
          <p:cNvSpPr>
            <a:spLocks noGrp="1"/>
          </p:cNvSpPr>
          <p:nvPr>
            <p:ph type="sldNum" sz="quarter" idx="12"/>
          </p:nvPr>
        </p:nvSpPr>
        <p:spPr>
          <a:noFill/>
        </p:spPr>
        <p:txBody>
          <a:bodyPr/>
          <a:lstStyle/>
          <a:p>
            <a:fld id="{CDB716C7-F648-463C-BB35-E5F25E83E1EA}" type="slidenum">
              <a:rPr lang="en-US" smtClean="0"/>
              <a:pPr/>
              <a:t>47</a:t>
            </a:fld>
            <a:endParaRPr lang="en-US" smtClean="0"/>
          </a:p>
        </p:txBody>
      </p:sp>
      <p:sp>
        <p:nvSpPr>
          <p:cNvPr id="439298" name="Rectangle 2"/>
          <p:cNvSpPr>
            <a:spLocks noGrp="1" noChangeArrowheads="1"/>
          </p:cNvSpPr>
          <p:nvPr>
            <p:ph type="body"/>
          </p:nvPr>
        </p:nvSpPr>
        <p:spPr>
          <a:xfrm>
            <a:off x="685800" y="1143000"/>
            <a:ext cx="7772400" cy="5541963"/>
          </a:xfrm>
        </p:spPr>
        <p:txBody>
          <a:bodyPr lIns="90000" tIns="46800" rIns="90000" bIns="4680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Trick uses a master/slave start up and sync design</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Multiple S_defines, one master process and up to 16 slave processes</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Master launches slaves with remote (</a:t>
            </a:r>
            <a:r>
              <a:rPr lang="en-GB" sz="1600" smtClean="0">
                <a:solidFill>
                  <a:srgbClr val="0000FF"/>
                </a:solidFill>
              </a:rPr>
              <a:t>rsh</a:t>
            </a:r>
            <a:r>
              <a:rPr lang="en-GB" sz="1600" smtClean="0">
                <a:solidFill>
                  <a:schemeClr val="tx1"/>
                </a:solidFill>
              </a:rPr>
              <a:t>) or secure (</a:t>
            </a:r>
            <a:r>
              <a:rPr lang="en-GB" sz="1600" smtClean="0">
                <a:solidFill>
                  <a:srgbClr val="0000FF"/>
                </a:solidFill>
              </a:rPr>
              <a:t>ssh</a:t>
            </a:r>
            <a:r>
              <a:rPr lang="en-GB" sz="1600" smtClean="0">
                <a:solidFill>
                  <a:schemeClr val="tx1"/>
                </a:solidFill>
              </a:rPr>
              <a:t>) shell</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Slave process clocks are synced to the master over sockets</a:t>
            </a:r>
          </a:p>
          <a:p>
            <a:pPr marL="1600200" lvl="3"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chemeClr val="tx1"/>
                </a:solidFill>
              </a:rPr>
              <a:t>Frequency of sync defined with </a:t>
            </a:r>
            <a:r>
              <a:rPr lang="en-GB" sz="1600" b="0" i="0" smtClean="0">
                <a:solidFill>
                  <a:srgbClr val="0000FF"/>
                </a:solidFill>
              </a:rPr>
              <a:t>sys.exec.in.rt_sync_frame</a:t>
            </a:r>
          </a:p>
          <a:p>
            <a:pPr marL="1600200" lvl="3"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rgbClr val="0000FF"/>
                </a:solidFill>
              </a:rPr>
              <a:t>rt_sync_frame</a:t>
            </a:r>
            <a:r>
              <a:rPr lang="en-GB" sz="1600" b="0" i="0" smtClean="0">
                <a:solidFill>
                  <a:schemeClr val="tx1"/>
                </a:solidFill>
              </a:rPr>
              <a:t> may be equal to or larger than </a:t>
            </a:r>
            <a:r>
              <a:rPr lang="en-GB" sz="1600" b="0" i="0" smtClean="0">
                <a:solidFill>
                  <a:srgbClr val="0000FF"/>
                </a:solidFill>
              </a:rPr>
              <a:t>rt_software_frame</a:t>
            </a:r>
            <a:r>
              <a:rPr lang="en-GB" sz="1600" b="0" i="0" smtClean="0">
                <a:solidFill>
                  <a:schemeClr val="tx1"/>
                </a:solidFill>
              </a:rPr>
              <a:t>, but it must be a multiple of it</a:t>
            </a:r>
          </a:p>
          <a:p>
            <a:pPr marL="1600200" lvl="3"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rgbClr val="0000FF"/>
                </a:solidFill>
              </a:rPr>
              <a:t>Itimer pause</a:t>
            </a:r>
            <a:r>
              <a:rPr lang="en-GB" sz="1600" b="0" i="0" smtClean="0">
                <a:solidFill>
                  <a:schemeClr val="tx1"/>
                </a:solidFill>
              </a:rPr>
              <a:t> capability on slaved processes is deactivated because of master sync</a:t>
            </a:r>
          </a:p>
          <a:p>
            <a:pPr marL="1600200" lvl="3"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rgbClr val="0000FF"/>
                </a:solidFill>
              </a:rPr>
              <a:t>External timers</a:t>
            </a:r>
            <a:r>
              <a:rPr lang="en-GB" sz="1600" b="0" i="0" smtClean="0">
                <a:solidFill>
                  <a:schemeClr val="tx1"/>
                </a:solidFill>
              </a:rPr>
              <a:t> with pause capability can be used on slaves</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By default, the master/slave processes will go to sleep (socket select call) waiting for handshake synchronization</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Each master or slave process can also use Trick pthread or child multi-process capability (called a process group)</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There is </a:t>
            </a:r>
            <a:r>
              <a:rPr lang="en-GB" sz="1800" i="0" smtClean="0">
                <a:solidFill>
                  <a:srgbClr val="0000FF"/>
                </a:solidFill>
              </a:rPr>
              <a:t>S_define</a:t>
            </a:r>
            <a:r>
              <a:rPr lang="en-GB" sz="1800" i="0" smtClean="0">
                <a:solidFill>
                  <a:schemeClr val="tx1"/>
                </a:solidFill>
              </a:rPr>
              <a:t> syntax for </a:t>
            </a:r>
            <a:r>
              <a:rPr lang="en-GB" sz="1800" i="0" smtClean="0">
                <a:solidFill>
                  <a:srgbClr val="0000FF"/>
                </a:solidFill>
              </a:rPr>
              <a:t>importing</a:t>
            </a:r>
            <a:r>
              <a:rPr lang="en-GB" sz="1800" i="0" smtClean="0">
                <a:solidFill>
                  <a:schemeClr val="tx1"/>
                </a:solidFill>
              </a:rPr>
              <a:t> and </a:t>
            </a:r>
            <a:r>
              <a:rPr lang="en-GB" sz="1800" i="0" smtClean="0">
                <a:solidFill>
                  <a:srgbClr val="0000FF"/>
                </a:solidFill>
              </a:rPr>
              <a:t>exporting</a:t>
            </a:r>
            <a:r>
              <a:rPr lang="en-GB" sz="1800" i="0" smtClean="0">
                <a:solidFill>
                  <a:schemeClr val="tx1"/>
                </a:solidFill>
              </a:rPr>
              <a:t> data between master/slave process groups</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Trickcomm code is auto generated (uses tc_multiconnect)</a:t>
            </a:r>
          </a:p>
        </p:txBody>
      </p:sp>
      <p:sp>
        <p:nvSpPr>
          <p:cNvPr id="439299" name="Rectangle 3"/>
          <p:cNvSpPr>
            <a:spLocks noGrp="1" noChangeArrowheads="1"/>
          </p:cNvSpPr>
          <p:nvPr>
            <p:ph type="title" idx="1"/>
          </p:nvPr>
        </p:nvSpPr>
        <p:spPr>
          <a:xfrm>
            <a:off x="914400" y="153988"/>
            <a:ext cx="696595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Distributed Processing</a:t>
            </a: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p:spPr>
        <p:txBody>
          <a:bodyPr/>
          <a:lstStyle/>
          <a:p>
            <a:fld id="{ABB84190-DC1A-4560-AC9B-45152632FD2A}" type="datetime1">
              <a:rPr lang="en-US"/>
              <a:pPr/>
              <a:t>10/31/2011</a:t>
            </a:fld>
            <a:endParaRPr lang="en-US"/>
          </a:p>
        </p:txBody>
      </p:sp>
      <p:sp>
        <p:nvSpPr>
          <p:cNvPr id="51203" name="Footer Placeholder 4"/>
          <p:cNvSpPr>
            <a:spLocks noGrp="1"/>
          </p:cNvSpPr>
          <p:nvPr>
            <p:ph type="ftr" sz="quarter" idx="11"/>
          </p:nvPr>
        </p:nvSpPr>
        <p:spPr>
          <a:noFill/>
        </p:spPr>
        <p:txBody>
          <a:bodyPr/>
          <a:lstStyle/>
          <a:p>
            <a:r>
              <a:rPr lang="en-US" smtClean="0"/>
              <a:t>Trick Advanced Training</a:t>
            </a:r>
          </a:p>
        </p:txBody>
      </p:sp>
      <p:sp>
        <p:nvSpPr>
          <p:cNvPr id="51204" name="Slide Number Placeholder 5"/>
          <p:cNvSpPr>
            <a:spLocks noGrp="1"/>
          </p:cNvSpPr>
          <p:nvPr>
            <p:ph type="sldNum" sz="quarter" idx="12"/>
          </p:nvPr>
        </p:nvSpPr>
        <p:spPr>
          <a:noFill/>
        </p:spPr>
        <p:txBody>
          <a:bodyPr/>
          <a:lstStyle/>
          <a:p>
            <a:fld id="{BCE91756-9D20-447E-BCCB-CDD0E9C03091}" type="slidenum">
              <a:rPr lang="en-US" smtClean="0"/>
              <a:pPr/>
              <a:t>48</a:t>
            </a:fld>
            <a:endParaRPr lang="en-US" smtClean="0"/>
          </a:p>
        </p:txBody>
      </p:sp>
      <p:sp>
        <p:nvSpPr>
          <p:cNvPr id="441346" name="Rectangle 2"/>
          <p:cNvSpPr>
            <a:spLocks noGrp="1" noChangeArrowheads="1"/>
          </p:cNvSpPr>
          <p:nvPr>
            <p:ph type="body"/>
          </p:nvPr>
        </p:nvSpPr>
        <p:spPr>
          <a:xfrm>
            <a:off x="685800" y="1143000"/>
            <a:ext cx="7772400" cy="5541963"/>
          </a:xfrm>
        </p:spPr>
        <p:txBody>
          <a:bodyPr lIns="90000" tIns="46800" rIns="90000" bIns="4680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Let's look at a master/slave distributed sim across two S_defines, and </a:t>
            </a:r>
            <a:r>
              <a:rPr lang="en-GB" sz="2000" i="0" smtClean="0">
                <a:solidFill>
                  <a:srgbClr val="0000FF"/>
                </a:solidFill>
              </a:rPr>
              <a:t>import/export</a:t>
            </a:r>
            <a:r>
              <a:rPr lang="en-GB" sz="2000" i="0" smtClean="0">
                <a:solidFill>
                  <a:schemeClr val="tx1"/>
                </a:solidFill>
              </a:rPr>
              <a:t> data between them</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rgbClr val="0000FF"/>
                </a:solidFill>
              </a:rPr>
              <a:t>SIM_master_imp_exp</a:t>
            </a:r>
            <a:r>
              <a:rPr lang="en-GB" sz="1800" i="0" smtClean="0">
                <a:solidFill>
                  <a:schemeClr val="tx1"/>
                </a:solidFill>
              </a:rPr>
              <a:t> and </a:t>
            </a:r>
            <a:r>
              <a:rPr lang="en-GB" sz="1800" i="0" smtClean="0">
                <a:solidFill>
                  <a:srgbClr val="0000FF"/>
                </a:solidFill>
              </a:rPr>
              <a:t>SIM_slave_imp_exp</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Bring up the trick_ui and let's look at the two simulations</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First, look at the </a:t>
            </a:r>
            <a:r>
              <a:rPr lang="en-GB" sz="1600" smtClean="0">
                <a:solidFill>
                  <a:srgbClr val="0000FF"/>
                </a:solidFill>
              </a:rPr>
              <a:t>S_define</a:t>
            </a:r>
            <a:r>
              <a:rPr lang="en-GB" sz="1600" smtClean="0">
                <a:solidFill>
                  <a:schemeClr val="tx1"/>
                </a:solidFill>
              </a:rPr>
              <a:t> for both sims</a:t>
            </a:r>
          </a:p>
          <a:p>
            <a:pPr marL="1600200" lvl="3"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chemeClr val="tx1"/>
                </a:solidFill>
              </a:rPr>
              <a:t>Simple single </a:t>
            </a:r>
            <a:r>
              <a:rPr lang="en-GB" sz="1600" b="0" i="0" smtClean="0">
                <a:solidFill>
                  <a:srgbClr val="0000FF"/>
                </a:solidFill>
              </a:rPr>
              <a:t>sim_object</a:t>
            </a:r>
            <a:r>
              <a:rPr lang="en-GB" sz="1600" b="0" i="0" smtClean="0">
                <a:solidFill>
                  <a:schemeClr val="tx1"/>
                </a:solidFill>
              </a:rPr>
              <a:t> with initialization and scheduled jobs</a:t>
            </a:r>
          </a:p>
          <a:p>
            <a:pPr marL="2057400" lvl="4"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chemeClr val="tx1"/>
                </a:solidFill>
              </a:rPr>
              <a:t>Notice </a:t>
            </a:r>
            <a:r>
              <a:rPr lang="en-GB" sz="1600" b="0" i="0" smtClean="0">
                <a:solidFill>
                  <a:srgbClr val="0000FF"/>
                </a:solidFill>
              </a:rPr>
              <a:t>P#</a:t>
            </a:r>
            <a:r>
              <a:rPr lang="en-GB" sz="1600" b="0" i="0" smtClean="0">
                <a:solidFill>
                  <a:schemeClr val="tx1"/>
                </a:solidFill>
              </a:rPr>
              <a:t> syntax for </a:t>
            </a:r>
            <a:r>
              <a:rPr lang="en-GB" sz="1600" b="0" i="0" smtClean="0">
                <a:solidFill>
                  <a:srgbClr val="0000FF"/>
                </a:solidFill>
              </a:rPr>
              <a:t>phased</a:t>
            </a:r>
            <a:r>
              <a:rPr lang="en-GB" sz="1600" b="0" i="0" smtClean="0">
                <a:solidFill>
                  <a:schemeClr val="tx1"/>
                </a:solidFill>
              </a:rPr>
              <a:t> initialization job sequencing</a:t>
            </a:r>
          </a:p>
          <a:p>
            <a:pPr marL="2057400" lvl="4"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chemeClr val="tx1"/>
                </a:solidFill>
              </a:rPr>
              <a:t>Notice </a:t>
            </a:r>
            <a:r>
              <a:rPr lang="en-GB" sz="1600" b="0" i="0" smtClean="0">
                <a:solidFill>
                  <a:srgbClr val="0000FF"/>
                </a:solidFill>
              </a:rPr>
              <a:t>import/export</a:t>
            </a:r>
            <a:r>
              <a:rPr lang="en-GB" sz="1600" b="0" i="0" smtClean="0">
                <a:solidFill>
                  <a:schemeClr val="tx1"/>
                </a:solidFill>
              </a:rPr>
              <a:t> syntax - exported messages are attached to the job before its syntax and imported messages are attached to the job that immediately follows its syntax </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Use trick_ui to view simple </a:t>
            </a:r>
            <a:r>
              <a:rPr lang="en-GB" sz="1600" smtClean="0">
                <a:solidFill>
                  <a:srgbClr val="0000FF"/>
                </a:solidFill>
              </a:rPr>
              <a:t>src</a:t>
            </a:r>
            <a:r>
              <a:rPr lang="en-GB" sz="1600" smtClean="0">
                <a:solidFill>
                  <a:schemeClr val="tx1"/>
                </a:solidFill>
              </a:rPr>
              <a:t> and </a:t>
            </a:r>
            <a:r>
              <a:rPr lang="en-GB" sz="1600" smtClean="0">
                <a:solidFill>
                  <a:srgbClr val="0000FF"/>
                </a:solidFill>
              </a:rPr>
              <a:t>include</a:t>
            </a:r>
            <a:r>
              <a:rPr lang="en-GB" sz="1600" smtClean="0">
                <a:solidFill>
                  <a:schemeClr val="tx1"/>
                </a:solidFill>
              </a:rPr>
              <a:t> files for simulations</a:t>
            </a:r>
          </a:p>
          <a:p>
            <a:pPr marL="1143000" lvl="2"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solidFill>
                  <a:schemeClr val="tx1"/>
                </a:solidFill>
              </a:rPr>
              <a:t>Finally, let's look at the </a:t>
            </a:r>
            <a:r>
              <a:rPr lang="en-GB" sz="1600" smtClean="0">
                <a:solidFill>
                  <a:srgbClr val="0000FF"/>
                </a:solidFill>
              </a:rPr>
              <a:t>input file</a:t>
            </a:r>
            <a:r>
              <a:rPr lang="en-GB" sz="1600" smtClean="0">
                <a:solidFill>
                  <a:schemeClr val="tx1"/>
                </a:solidFill>
              </a:rPr>
              <a:t> setup for both simulations</a:t>
            </a:r>
          </a:p>
          <a:p>
            <a:pPr marL="1600200" lvl="3" indent="-228600"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0" i="0" smtClean="0">
                <a:solidFill>
                  <a:schemeClr val="tx1"/>
                </a:solidFill>
              </a:rPr>
              <a:t>Notice the setup for </a:t>
            </a:r>
            <a:r>
              <a:rPr lang="en-GB" sz="1600" b="0" i="0" smtClean="0">
                <a:solidFill>
                  <a:srgbClr val="0000FF"/>
                </a:solidFill>
              </a:rPr>
              <a:t>master/slave</a:t>
            </a:r>
            <a:r>
              <a:rPr lang="en-GB" sz="1600" b="0" i="0" smtClean="0">
                <a:solidFill>
                  <a:schemeClr val="tx1"/>
                </a:solidFill>
              </a:rPr>
              <a:t> configuration</a:t>
            </a:r>
          </a:p>
        </p:txBody>
      </p:sp>
      <p:sp>
        <p:nvSpPr>
          <p:cNvPr id="441347" name="Rectangle 3"/>
          <p:cNvSpPr>
            <a:spLocks noGrp="1" noChangeArrowheads="1"/>
          </p:cNvSpPr>
          <p:nvPr>
            <p:ph type="title" idx="1"/>
          </p:nvPr>
        </p:nvSpPr>
        <p:spPr>
          <a:xfrm>
            <a:off x="914400" y="153988"/>
            <a:ext cx="696595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Distributed Processing</a:t>
            </a: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p:spPr>
        <p:txBody>
          <a:bodyPr/>
          <a:lstStyle/>
          <a:p>
            <a:fld id="{F060A36A-23B3-4738-8DB4-71DD2D67CBDC}" type="datetime1">
              <a:rPr lang="en-US"/>
              <a:pPr/>
              <a:t>10/31/2011</a:t>
            </a:fld>
            <a:endParaRPr lang="en-US"/>
          </a:p>
        </p:txBody>
      </p:sp>
      <p:sp>
        <p:nvSpPr>
          <p:cNvPr id="52227" name="Footer Placeholder 4"/>
          <p:cNvSpPr>
            <a:spLocks noGrp="1"/>
          </p:cNvSpPr>
          <p:nvPr>
            <p:ph type="ftr" sz="quarter" idx="11"/>
          </p:nvPr>
        </p:nvSpPr>
        <p:spPr>
          <a:noFill/>
        </p:spPr>
        <p:txBody>
          <a:bodyPr/>
          <a:lstStyle/>
          <a:p>
            <a:r>
              <a:rPr lang="en-US" smtClean="0"/>
              <a:t>Trick Advanced Training</a:t>
            </a:r>
          </a:p>
        </p:txBody>
      </p:sp>
      <p:sp>
        <p:nvSpPr>
          <p:cNvPr id="52228" name="Slide Number Placeholder 5"/>
          <p:cNvSpPr>
            <a:spLocks noGrp="1"/>
          </p:cNvSpPr>
          <p:nvPr>
            <p:ph type="sldNum" sz="quarter" idx="12"/>
          </p:nvPr>
        </p:nvSpPr>
        <p:spPr>
          <a:noFill/>
        </p:spPr>
        <p:txBody>
          <a:bodyPr/>
          <a:lstStyle/>
          <a:p>
            <a:fld id="{9C82149B-813E-4DE7-955B-14AC4B755CC5}" type="slidenum">
              <a:rPr lang="en-US" smtClean="0"/>
              <a:pPr/>
              <a:t>49</a:t>
            </a:fld>
            <a:endParaRPr lang="en-US" smtClean="0"/>
          </a:p>
        </p:txBody>
      </p:sp>
      <p:sp>
        <p:nvSpPr>
          <p:cNvPr id="443394" name="Rectangle 2"/>
          <p:cNvSpPr>
            <a:spLocks noGrp="1" noChangeArrowheads="1"/>
          </p:cNvSpPr>
          <p:nvPr>
            <p:ph type="body"/>
          </p:nvPr>
        </p:nvSpPr>
        <p:spPr>
          <a:xfrm>
            <a:off x="685800" y="1066800"/>
            <a:ext cx="7772400" cy="3468688"/>
          </a:xfrm>
        </p:spPr>
        <p:txBody>
          <a:bodyPr lIns="90000" tIns="46800" rIns="90000" bIns="46800" anchor="t"/>
          <a:lstStyle/>
          <a:p>
            <a:pPr marL="303213" indent="-303213" algn="l" defTabSz="457200" eaLnBrk="1" hangingPunct="1">
              <a:lnSpc>
                <a:spcPct val="90000"/>
              </a:lnSpc>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rgbClr val="0000FF"/>
                </a:solidFill>
              </a:rPr>
              <a:t>CP</a:t>
            </a:r>
            <a:r>
              <a:rPr lang="en-GB" sz="2000" i="0" smtClean="0">
                <a:solidFill>
                  <a:schemeClr val="tx1"/>
                </a:solidFill>
              </a:rPr>
              <a:t> both SIM_master_imp_exp and SIM_slave_imp_exp sims with the trick_ui</a:t>
            </a:r>
          </a:p>
          <a:p>
            <a:pPr marL="703263" lvl="1" indent="-246063" algn="l" defTabSz="457200" eaLnBrk="1" hangingPunct="1">
              <a:lnSpc>
                <a:spcPct val="91000"/>
              </a:lnSpc>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Check for and resolve any errors</a:t>
            </a:r>
          </a:p>
          <a:p>
            <a:pPr marL="703263" lvl="1" indent="-246063" algn="l" defTabSz="457200" eaLnBrk="1" hangingPunct="1">
              <a:lnSpc>
                <a:spcPct val="91000"/>
              </a:lnSpc>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chemeClr val="tx1"/>
              </a:solidFill>
            </a:endParaRPr>
          </a:p>
          <a:p>
            <a:pPr marL="303213" indent="-303213" algn="l" defTabSz="457200" eaLnBrk="1" hangingPunct="1">
              <a:lnSpc>
                <a:spcPct val="90000"/>
              </a:lnSpc>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Configure sim &amp; shell to use </a:t>
            </a:r>
            <a:r>
              <a:rPr lang="en-GB" sz="2000" i="0" smtClean="0">
                <a:solidFill>
                  <a:srgbClr val="0000FF"/>
                </a:solidFill>
              </a:rPr>
              <a:t>secure shell</a:t>
            </a:r>
            <a:r>
              <a:rPr lang="en-GB" sz="2000" i="0" smtClean="0">
                <a:solidFill>
                  <a:schemeClr val="tx1"/>
                </a:solidFill>
              </a:rPr>
              <a:t> for slave startup</a:t>
            </a:r>
          </a:p>
          <a:p>
            <a:pPr marL="703263" lvl="1" indent="-246063" algn="l" defTabSz="457200" eaLnBrk="1" hangingPunct="1">
              <a:lnSpc>
                <a:spcPct val="91000"/>
              </a:lnSpc>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Under </a:t>
            </a:r>
            <a:r>
              <a:rPr lang="en-GB" sz="1800" i="0" smtClean="0">
                <a:solidFill>
                  <a:srgbClr val="0000FF"/>
                </a:solidFill>
              </a:rPr>
              <a:t>SIM_master_imp_exp</a:t>
            </a:r>
            <a:r>
              <a:rPr lang="en-GB" sz="1800" i="0" smtClean="0">
                <a:solidFill>
                  <a:schemeClr val="tx1"/>
                </a:solidFill>
              </a:rPr>
              <a:t>, edit </a:t>
            </a:r>
            <a:r>
              <a:rPr lang="en-GB" sz="1800" i="0" smtClean="0">
                <a:solidFill>
                  <a:srgbClr val="0000FF"/>
                </a:solidFill>
              </a:rPr>
              <a:t>RUN_Master/input</a:t>
            </a:r>
          </a:p>
          <a:p>
            <a:pPr marL="1143000" lvl="2" indent="-228600" algn="l" defTabSz="457200" eaLnBrk="1" hangingPunct="1">
              <a:lnSpc>
                <a:spcPct val="91000"/>
              </a:lnSpc>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i="0" smtClean="0">
                <a:solidFill>
                  <a:schemeClr val="tx1"/>
                </a:solidFill>
              </a:rPr>
              <a:t>Add the line</a:t>
            </a:r>
          </a:p>
          <a:p>
            <a:pPr marL="1143000" lvl="2" indent="-228600" algn="l" defTabSz="457200" eaLnBrk="1" hangingPunct="1">
              <a:lnSpc>
                <a:spcPct val="91000"/>
              </a:lnSpc>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600" i="0" smtClean="0">
              <a:solidFill>
                <a:schemeClr val="tx1"/>
              </a:solidFill>
            </a:endParaRPr>
          </a:p>
          <a:p>
            <a:pPr marL="1143000" lvl="2" indent="-228600" algn="l" defTabSz="457200" eaLnBrk="1" hangingPunct="1">
              <a:lnSpc>
                <a:spcPct val="91000"/>
              </a:lnSpc>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600" i="0" smtClean="0">
              <a:solidFill>
                <a:schemeClr val="tx1"/>
              </a:solidFill>
            </a:endParaRPr>
          </a:p>
          <a:p>
            <a:pPr marL="1143000" lvl="2" indent="-228600" algn="l" defTabSz="457200" eaLnBrk="1" hangingPunct="1">
              <a:lnSpc>
                <a:spcPct val="91000"/>
              </a:lnSpc>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600" i="0" smtClean="0">
              <a:solidFill>
                <a:schemeClr val="tx1"/>
              </a:solidFill>
            </a:endParaRPr>
          </a:p>
          <a:p>
            <a:pPr marL="1143000" lvl="2" indent="-228600" algn="l" defTabSz="457200" eaLnBrk="1" hangingPunct="1">
              <a:lnSpc>
                <a:spcPct val="90000"/>
              </a:lnSpc>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i="0" smtClean="0">
                <a:solidFill>
                  <a:srgbClr val="000000"/>
                </a:solidFill>
              </a:rPr>
              <a:t>You may also need to add </a:t>
            </a:r>
            <a:r>
              <a:rPr lang="en-GB" sz="1600" i="0" smtClean="0">
                <a:solidFill>
                  <a:srgbClr val="0000FF"/>
                </a:solidFill>
              </a:rPr>
              <a:t>“./”</a:t>
            </a:r>
            <a:r>
              <a:rPr lang="en-GB" sz="1600" i="0" smtClean="0">
                <a:solidFill>
                  <a:srgbClr val="000000"/>
                </a:solidFill>
              </a:rPr>
              <a:t> to </a:t>
            </a:r>
            <a:r>
              <a:rPr lang="en-GB" sz="1600" i="0" smtClean="0">
                <a:solidFill>
                  <a:srgbClr val="0000FF"/>
                </a:solidFill>
              </a:rPr>
              <a:t>S_main_name</a:t>
            </a:r>
            <a:r>
              <a:rPr lang="en-GB" sz="1600" i="0" smtClean="0">
                <a:solidFill>
                  <a:srgbClr val="000000"/>
                </a:solidFill>
              </a:rPr>
              <a:t> to resolve the executable path if </a:t>
            </a:r>
            <a:r>
              <a:rPr lang="en-GB" sz="1600" i="0" smtClean="0">
                <a:solidFill>
                  <a:srgbClr val="0000FF"/>
                </a:solidFill>
              </a:rPr>
              <a:t>“.”</a:t>
            </a:r>
            <a:r>
              <a:rPr lang="en-GB" sz="1600" i="0" smtClean="0">
                <a:solidFill>
                  <a:srgbClr val="000000"/>
                </a:solidFill>
              </a:rPr>
              <a:t> is not in your environment shell path</a:t>
            </a:r>
          </a:p>
          <a:p>
            <a:pPr marL="1143000" lvl="2" indent="-228600" algn="l" defTabSz="457200" eaLnBrk="1" hangingPunct="1">
              <a:lnSpc>
                <a:spcPct val="91000"/>
              </a:lnSpc>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600" i="0" smtClean="0">
              <a:solidFill>
                <a:schemeClr val="tx1"/>
              </a:solidFill>
            </a:endParaRPr>
          </a:p>
        </p:txBody>
      </p:sp>
      <p:sp>
        <p:nvSpPr>
          <p:cNvPr id="443395" name="Rectangle 3"/>
          <p:cNvSpPr>
            <a:spLocks noGrp="1" noChangeArrowheads="1"/>
          </p:cNvSpPr>
          <p:nvPr>
            <p:ph type="title" idx="1"/>
          </p:nvPr>
        </p:nvSpPr>
        <p:spPr>
          <a:xfrm>
            <a:off x="914400" y="153988"/>
            <a:ext cx="696595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Distributed Processing</a:t>
            </a:r>
          </a:p>
        </p:txBody>
      </p:sp>
      <p:sp>
        <p:nvSpPr>
          <p:cNvPr id="52231" name="Text Box 11"/>
          <p:cNvSpPr txBox="1">
            <a:spLocks noChangeArrowheads="1"/>
          </p:cNvSpPr>
          <p:nvPr/>
        </p:nvSpPr>
        <p:spPr bwMode="auto">
          <a:xfrm>
            <a:off x="1690688" y="3357563"/>
            <a:ext cx="5019675" cy="441325"/>
          </a:xfrm>
          <a:prstGeom prst="rect">
            <a:avLst/>
          </a:prstGeom>
          <a:solidFill>
            <a:schemeClr val="accent1"/>
          </a:solidFill>
          <a:ln w="9525">
            <a:solidFill>
              <a:schemeClr val="tx1"/>
            </a:solidFill>
            <a:miter lim="800000"/>
            <a:headEnd/>
            <a:tailEnd/>
          </a:ln>
        </p:spPr>
        <p:txBody>
          <a:bodyPr tIns="91440" bIns="91440">
            <a:spAutoFit/>
          </a:bodyPr>
          <a:lstStyle/>
          <a:p>
            <a:pPr>
              <a:lnSpc>
                <a:spcPct val="101000"/>
              </a:lnSpc>
              <a:spcBef>
                <a:spcPts val="350"/>
              </a:spcBef>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sys.exec.in.remote_shell = TRICK_SSH ;</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fld id="{3706FEAC-15AD-4C93-92E1-19334842688B}" type="datetime1">
              <a:rPr lang="en-US"/>
              <a:pPr/>
              <a:t>10/31/2011</a:t>
            </a:fld>
            <a:endParaRPr lang="en-US"/>
          </a:p>
        </p:txBody>
      </p:sp>
      <p:sp>
        <p:nvSpPr>
          <p:cNvPr id="6147" name="Footer Placeholder 4"/>
          <p:cNvSpPr>
            <a:spLocks noGrp="1"/>
          </p:cNvSpPr>
          <p:nvPr>
            <p:ph type="ftr" sz="quarter" idx="11"/>
          </p:nvPr>
        </p:nvSpPr>
        <p:spPr>
          <a:noFill/>
        </p:spPr>
        <p:txBody>
          <a:bodyPr/>
          <a:lstStyle/>
          <a:p>
            <a:r>
              <a:rPr lang="en-US" smtClean="0"/>
              <a:t>Trick Advanced Training</a:t>
            </a:r>
          </a:p>
        </p:txBody>
      </p:sp>
      <p:sp>
        <p:nvSpPr>
          <p:cNvPr id="6148" name="Slide Number Placeholder 5"/>
          <p:cNvSpPr>
            <a:spLocks noGrp="1"/>
          </p:cNvSpPr>
          <p:nvPr>
            <p:ph type="sldNum" sz="quarter" idx="12"/>
          </p:nvPr>
        </p:nvSpPr>
        <p:spPr>
          <a:noFill/>
        </p:spPr>
        <p:txBody>
          <a:bodyPr/>
          <a:lstStyle/>
          <a:p>
            <a:fld id="{6FAB1800-701B-4C96-A898-8EF56A44D4B9}" type="slidenum">
              <a:rPr lang="en-US" smtClean="0"/>
              <a:pPr/>
              <a:t>5</a:t>
            </a:fld>
            <a:endParaRPr lang="en-US" smtClean="0"/>
          </a:p>
        </p:txBody>
      </p:sp>
      <p:sp>
        <p:nvSpPr>
          <p:cNvPr id="6149" name="Rectangle 2"/>
          <p:cNvSpPr>
            <a:spLocks noGrp="1" noChangeArrowheads="1"/>
          </p:cNvSpPr>
          <p:nvPr>
            <p:ph type="title"/>
          </p:nvPr>
        </p:nvSpPr>
        <p:spPr/>
        <p:txBody>
          <a:bodyPr/>
          <a:lstStyle/>
          <a:p>
            <a:pPr eaLnBrk="1" hangingPunct="1"/>
            <a:r>
              <a:rPr lang="en-US" sz="2000" smtClean="0"/>
              <a:t>Trickcomm</a:t>
            </a:r>
          </a:p>
        </p:txBody>
      </p:sp>
      <p:sp>
        <p:nvSpPr>
          <p:cNvPr id="6150" name="Rectangle 3"/>
          <p:cNvSpPr>
            <a:spLocks noGrp="1" noChangeArrowheads="1"/>
          </p:cNvSpPr>
          <p:nvPr>
            <p:ph type="body" idx="1"/>
          </p:nvPr>
        </p:nvSpPr>
        <p:spPr/>
        <p:txBody>
          <a:bodyPr/>
          <a:lstStyle/>
          <a:p>
            <a:pPr eaLnBrk="1" hangingPunct="1"/>
            <a:r>
              <a:rPr lang="en-GB" dirty="0" err="1" smtClean="0">
                <a:solidFill>
                  <a:srgbClr val="000000"/>
                </a:solidFill>
              </a:rPr>
              <a:t>Trickcomm</a:t>
            </a:r>
            <a:r>
              <a:rPr lang="en-GB" dirty="0" smtClean="0">
                <a:solidFill>
                  <a:srgbClr val="000000"/>
                </a:solidFill>
              </a:rPr>
              <a:t> is a C library built on top of the system TCP/IP socket library.</a:t>
            </a:r>
          </a:p>
          <a:p>
            <a:pPr eaLnBrk="1" hangingPunct="1"/>
            <a:endParaRPr lang="en-GB" dirty="0" smtClean="0">
              <a:solidFill>
                <a:srgbClr val="000000"/>
              </a:solidFill>
            </a:endParaRPr>
          </a:p>
          <a:p>
            <a:pPr eaLnBrk="1" hangingPunct="1"/>
            <a:r>
              <a:rPr lang="en-GB" dirty="0" smtClean="0">
                <a:solidFill>
                  <a:srgbClr val="000000"/>
                </a:solidFill>
              </a:rPr>
              <a:t>Originally, </a:t>
            </a:r>
            <a:r>
              <a:rPr lang="en-GB" dirty="0" err="1" smtClean="0">
                <a:solidFill>
                  <a:srgbClr val="000000"/>
                </a:solidFill>
              </a:rPr>
              <a:t>Trickcomm</a:t>
            </a:r>
            <a:r>
              <a:rPr lang="en-GB" dirty="0" smtClean="0">
                <a:solidFill>
                  <a:srgbClr val="000000"/>
                </a:solidFill>
              </a:rPr>
              <a:t> was provided as a consistent “stream” interface over sockets, reflective memory, and shared memory. </a:t>
            </a:r>
          </a:p>
          <a:p>
            <a:pPr eaLnBrk="1" hangingPunct="1">
              <a:buFontTx/>
              <a:buNone/>
            </a:pPr>
            <a:r>
              <a:rPr lang="en-GB" dirty="0" smtClean="0">
                <a:solidFill>
                  <a:srgbClr val="000000"/>
                </a:solidFill>
              </a:rPr>
              <a:t> </a:t>
            </a:r>
          </a:p>
          <a:p>
            <a:pPr eaLnBrk="1" hangingPunct="1"/>
            <a:r>
              <a:rPr lang="en-GB" dirty="0" smtClean="0">
                <a:solidFill>
                  <a:srgbClr val="000000"/>
                </a:solidFill>
              </a:rPr>
              <a:t>Sockets </a:t>
            </a:r>
            <a:r>
              <a:rPr lang="en-GB" dirty="0" smtClean="0">
                <a:solidFill>
                  <a:srgbClr val="000000"/>
                </a:solidFill>
              </a:rPr>
              <a:t>have proved fast enough so </a:t>
            </a:r>
            <a:r>
              <a:rPr lang="en-GB" dirty="0" err="1" smtClean="0">
                <a:solidFill>
                  <a:srgbClr val="000000"/>
                </a:solidFill>
              </a:rPr>
              <a:t>Trickcomm</a:t>
            </a:r>
            <a:r>
              <a:rPr lang="en-GB" dirty="0" smtClean="0">
                <a:solidFill>
                  <a:srgbClr val="000000"/>
                </a:solidFill>
              </a:rPr>
              <a:t> only supports </a:t>
            </a:r>
            <a:r>
              <a:rPr lang="en-GB" dirty="0" smtClean="0">
                <a:solidFill>
                  <a:srgbClr val="000000"/>
                </a:solidFill>
              </a:rPr>
              <a:t>sockets.</a:t>
            </a:r>
            <a:endParaRPr lang="en-GB" dirty="0" smtClean="0">
              <a:solidFill>
                <a:srgbClr val="000000"/>
              </a:solidFill>
            </a:endParaRPr>
          </a:p>
          <a:p>
            <a:pPr eaLnBrk="1" hangingPunct="1"/>
            <a:endParaRPr lang="en-GB" dirty="0" smtClean="0">
              <a:solidFill>
                <a:srgbClr val="000000"/>
              </a:solidFill>
            </a:endParaRPr>
          </a:p>
          <a:p>
            <a:pPr eaLnBrk="1" hangingPunct="1"/>
            <a:r>
              <a:rPr lang="en-GB" dirty="0" err="1" smtClean="0">
                <a:solidFill>
                  <a:srgbClr val="000000"/>
                </a:solidFill>
              </a:rPr>
              <a:t>Trickcomm</a:t>
            </a:r>
            <a:r>
              <a:rPr lang="en-GB" dirty="0" smtClean="0">
                <a:solidFill>
                  <a:srgbClr val="000000"/>
                </a:solidFill>
              </a:rPr>
              <a:t> can be used as a standalone package.</a:t>
            </a:r>
          </a:p>
          <a:p>
            <a:pPr lvl="1" eaLnBrk="1" hangingPunct="1"/>
            <a:r>
              <a:rPr lang="en-GB" dirty="0" smtClean="0">
                <a:solidFill>
                  <a:srgbClr val="000000"/>
                </a:solidFill>
              </a:rPr>
              <a:t>Usable as a library to non-Trick </a:t>
            </a:r>
            <a:r>
              <a:rPr lang="en-GB" dirty="0" err="1" smtClean="0">
                <a:solidFill>
                  <a:srgbClr val="000000"/>
                </a:solidFill>
              </a:rPr>
              <a:t>sims</a:t>
            </a:r>
            <a:endParaRPr lang="en-GB" dirty="0" smtClean="0">
              <a:solidFill>
                <a:srgbClr val="000000"/>
              </a:solidFill>
            </a:endParaRPr>
          </a:p>
          <a:p>
            <a:pPr lvl="1" eaLnBrk="1" hangingPunct="1"/>
            <a:r>
              <a:rPr lang="en-GB" dirty="0" smtClean="0">
                <a:solidFill>
                  <a:srgbClr val="000000"/>
                </a:solidFill>
              </a:rPr>
              <a:t>Usable under Windows  </a:t>
            </a:r>
          </a:p>
          <a:p>
            <a:pPr eaLnBrk="1" hangingPunct="1">
              <a:buFontTx/>
              <a:buNone/>
            </a:pPr>
            <a:endParaRPr lang="en-US" dirty="0" smtClean="0"/>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p:spPr>
        <p:txBody>
          <a:bodyPr/>
          <a:lstStyle/>
          <a:p>
            <a:fld id="{36A94E11-B4A8-4EB5-BB5D-78E3FFA82092}" type="datetime1">
              <a:rPr lang="en-US"/>
              <a:pPr/>
              <a:t>10/31/2011</a:t>
            </a:fld>
            <a:endParaRPr lang="en-US"/>
          </a:p>
        </p:txBody>
      </p:sp>
      <p:sp>
        <p:nvSpPr>
          <p:cNvPr id="53251" name="Footer Placeholder 4"/>
          <p:cNvSpPr>
            <a:spLocks noGrp="1"/>
          </p:cNvSpPr>
          <p:nvPr>
            <p:ph type="ftr" sz="quarter" idx="11"/>
          </p:nvPr>
        </p:nvSpPr>
        <p:spPr>
          <a:noFill/>
        </p:spPr>
        <p:txBody>
          <a:bodyPr/>
          <a:lstStyle/>
          <a:p>
            <a:r>
              <a:rPr lang="en-US" smtClean="0"/>
              <a:t>Trick Advanced Training</a:t>
            </a:r>
          </a:p>
        </p:txBody>
      </p:sp>
      <p:sp>
        <p:nvSpPr>
          <p:cNvPr id="53252" name="Slide Number Placeholder 5"/>
          <p:cNvSpPr>
            <a:spLocks noGrp="1"/>
          </p:cNvSpPr>
          <p:nvPr>
            <p:ph type="sldNum" sz="quarter" idx="12"/>
          </p:nvPr>
        </p:nvSpPr>
        <p:spPr>
          <a:noFill/>
        </p:spPr>
        <p:txBody>
          <a:bodyPr/>
          <a:lstStyle/>
          <a:p>
            <a:fld id="{59976F98-FE8C-4CE6-8960-8CF9F262EDF5}" type="slidenum">
              <a:rPr lang="en-US" smtClean="0"/>
              <a:pPr/>
              <a:t>50</a:t>
            </a:fld>
            <a:endParaRPr lang="en-US" smtClean="0"/>
          </a:p>
        </p:txBody>
      </p:sp>
      <p:sp>
        <p:nvSpPr>
          <p:cNvPr id="603138" name="Rectangle 2"/>
          <p:cNvSpPr>
            <a:spLocks noGrp="1" noChangeArrowheads="1"/>
          </p:cNvSpPr>
          <p:nvPr>
            <p:ph type="body"/>
          </p:nvPr>
        </p:nvSpPr>
        <p:spPr>
          <a:xfrm>
            <a:off x="685800" y="1066800"/>
            <a:ext cx="7772400" cy="4811713"/>
          </a:xfrm>
        </p:spPr>
        <p:txBody>
          <a:bodyPr lIns="90000" tIns="46800" rIns="90000" bIns="4680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Continue secure shell configuration</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rgbClr val="000000"/>
                </a:solidFill>
              </a:rPr>
              <a:t>From terminal and home directory:</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rgbClr val="000000"/>
              </a:solidFill>
            </a:endParaRP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rgbClr val="000000"/>
              </a:solidFill>
            </a:endParaRP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rgbClr val="000000"/>
              </a:solidFill>
            </a:endParaRP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rgbClr val="000000"/>
              </a:solidFill>
            </a:endParaRP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rgbClr val="000000"/>
              </a:solidFill>
            </a:endParaRP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rgbClr val="000000"/>
              </a:solidFill>
            </a:endParaRPr>
          </a:p>
          <a:p>
            <a:pPr marL="703263" lvl="1" indent="-246063" algn="l" defTabSz="457200" eaLnBrk="1" hangingPunct="1">
              <a:lnSpc>
                <a:spcPct val="91000"/>
              </a:lnSpc>
              <a:spcBef>
                <a:spcPts val="450"/>
              </a:spcBef>
              <a:buClr>
                <a:srgbClr val="000000"/>
              </a:buClr>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rgbClr val="000000"/>
                </a:solidFill>
              </a:rPr>
              <a:t>Run </a:t>
            </a:r>
            <a:r>
              <a:rPr lang="en-GB" sz="1800" i="0" smtClean="0">
                <a:solidFill>
                  <a:srgbClr val="0000FF"/>
                </a:solidFill>
              </a:rPr>
              <a:t>ssh</a:t>
            </a:r>
            <a:r>
              <a:rPr lang="en-GB" sz="1800" i="0" smtClean="0">
                <a:solidFill>
                  <a:srgbClr val="000000"/>
                </a:solidFill>
              </a:rPr>
              <a:t> command twice to create </a:t>
            </a:r>
            <a:r>
              <a:rPr lang="en-GB" sz="1800" i="0" smtClean="0">
                <a:solidFill>
                  <a:srgbClr val="0000FF"/>
                </a:solidFill>
              </a:rPr>
              <a:t>known_hosts</a:t>
            </a:r>
            <a:r>
              <a:rPr lang="en-GB" sz="1800" i="0" smtClean="0">
                <a:solidFill>
                  <a:srgbClr val="000000"/>
                </a:solidFill>
              </a:rPr>
              <a:t> and test that ssh command works with no password prompt:</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b="0" i="0" smtClean="0">
              <a:solidFill>
                <a:schemeClr val="tx1"/>
              </a:solidFill>
            </a:endParaRPr>
          </a:p>
        </p:txBody>
      </p:sp>
      <p:sp>
        <p:nvSpPr>
          <p:cNvPr id="603139" name="Rectangle 3"/>
          <p:cNvSpPr>
            <a:spLocks noGrp="1" noChangeArrowheads="1"/>
          </p:cNvSpPr>
          <p:nvPr>
            <p:ph type="title" idx="1"/>
          </p:nvPr>
        </p:nvSpPr>
        <p:spPr>
          <a:xfrm>
            <a:off x="914400" y="153988"/>
            <a:ext cx="696595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Distributed Processing</a:t>
            </a:r>
          </a:p>
        </p:txBody>
      </p:sp>
      <p:sp>
        <p:nvSpPr>
          <p:cNvPr id="53255" name="Text Box 9"/>
          <p:cNvSpPr txBox="1">
            <a:spLocks noChangeArrowheads="1"/>
          </p:cNvSpPr>
          <p:nvPr/>
        </p:nvSpPr>
        <p:spPr bwMode="auto">
          <a:xfrm>
            <a:off x="1720850" y="1901825"/>
            <a:ext cx="5106988" cy="1882775"/>
          </a:xfrm>
          <a:prstGeom prst="rect">
            <a:avLst/>
          </a:prstGeom>
          <a:solidFill>
            <a:schemeClr val="accent1"/>
          </a:solidFill>
          <a:ln w="9525">
            <a:solidFill>
              <a:schemeClr val="tx1"/>
            </a:solidFill>
            <a:miter lim="800000"/>
            <a:headEnd/>
            <a:tailEnd/>
          </a:ln>
        </p:spPr>
        <p:txBody>
          <a:bodyPr tIns="91440" bIns="91440">
            <a:spAutoFit/>
          </a:bodyPr>
          <a:lstStyle/>
          <a:p>
            <a:pPr>
              <a:lnSpc>
                <a:spcPct val="101000"/>
              </a:lnSpc>
              <a:spcBef>
                <a:spcPts val="400"/>
              </a:spcBef>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 ssh-keygen -t dsa</a:t>
            </a:r>
          </a:p>
          <a:p>
            <a:pPr lvl="1">
              <a:lnSpc>
                <a:spcPct val="101000"/>
              </a:lnSpc>
              <a:spcBef>
                <a:spcPts val="400"/>
              </a:spcBef>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(3 questions will be asked, hit return for all 3)</a:t>
            </a:r>
          </a:p>
          <a:p>
            <a:pPr>
              <a:lnSpc>
                <a:spcPct val="101000"/>
              </a:lnSpc>
              <a:spcBef>
                <a:spcPts val="400"/>
              </a:spcBef>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 cd ~/.ssh</a:t>
            </a:r>
          </a:p>
          <a:p>
            <a:pPr>
              <a:lnSpc>
                <a:spcPct val="101000"/>
              </a:lnSpc>
              <a:spcBef>
                <a:spcPts val="400"/>
              </a:spcBef>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 cp id_dsa identity</a:t>
            </a:r>
          </a:p>
          <a:p>
            <a:pPr>
              <a:lnSpc>
                <a:spcPct val="101000"/>
              </a:lnSpc>
              <a:spcBef>
                <a:spcPts val="400"/>
              </a:spcBef>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 cp id_dsa.pub authorized_keys</a:t>
            </a:r>
          </a:p>
        </p:txBody>
      </p:sp>
      <p:sp>
        <p:nvSpPr>
          <p:cNvPr id="53256" name="Text Box 15"/>
          <p:cNvSpPr txBox="1">
            <a:spLocks noChangeArrowheads="1"/>
          </p:cNvSpPr>
          <p:nvPr/>
        </p:nvSpPr>
        <p:spPr bwMode="auto">
          <a:xfrm>
            <a:off x="1752600" y="4413250"/>
            <a:ext cx="5019675" cy="1609725"/>
          </a:xfrm>
          <a:prstGeom prst="rect">
            <a:avLst/>
          </a:prstGeom>
          <a:solidFill>
            <a:schemeClr val="accent1"/>
          </a:solidFill>
          <a:ln w="9525">
            <a:solidFill>
              <a:schemeClr val="tx1"/>
            </a:solidFill>
            <a:miter lim="800000"/>
            <a:headEnd/>
            <a:tailEnd/>
          </a:ln>
        </p:spPr>
        <p:txBody>
          <a:bodyPr tIns="91440" bIns="91440">
            <a:spAutoFit/>
          </a:bodyPr>
          <a:lstStyle/>
          <a:p>
            <a:pPr>
              <a:lnSpc>
                <a:spcPct val="101000"/>
              </a:lnSpc>
              <a:spcBef>
                <a:spcPts val="350"/>
              </a:spcBef>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 ssh localhost ls</a:t>
            </a:r>
          </a:p>
          <a:p>
            <a:pPr>
              <a:lnSpc>
                <a:spcPct val="101000"/>
              </a:lnSpc>
              <a:spcBef>
                <a:spcPts val="350"/>
              </a:spcBef>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&lt;asks a question&gt; Answer “yes”</a:t>
            </a:r>
          </a:p>
          <a:p>
            <a:pPr>
              <a:lnSpc>
                <a:spcPct val="101000"/>
              </a:lnSpc>
              <a:spcBef>
                <a:spcPts val="350"/>
              </a:spcBef>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&lt;listing&gt;</a:t>
            </a:r>
          </a:p>
          <a:p>
            <a:pPr>
              <a:lnSpc>
                <a:spcPct val="101000"/>
              </a:lnSpc>
              <a:spcBef>
                <a:spcPts val="350"/>
              </a:spcBef>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 ssh localhost ls</a:t>
            </a:r>
          </a:p>
          <a:p>
            <a:pPr>
              <a:lnSpc>
                <a:spcPct val="101000"/>
              </a:lnSpc>
              <a:spcBef>
                <a:spcPts val="350"/>
              </a:spcBef>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10 Pitch" pitchFamily="1" charset="0"/>
              </a:rPr>
              <a:t>&lt;listing given without questions&gt;</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a:noFill/>
        </p:spPr>
        <p:txBody>
          <a:bodyPr/>
          <a:lstStyle/>
          <a:p>
            <a:fld id="{C5363C7F-592B-447F-8970-641B28CF8FEA}" type="datetime1">
              <a:rPr lang="en-US"/>
              <a:pPr/>
              <a:t>10/31/2011</a:t>
            </a:fld>
            <a:endParaRPr lang="en-US"/>
          </a:p>
        </p:txBody>
      </p:sp>
      <p:sp>
        <p:nvSpPr>
          <p:cNvPr id="54275" name="Footer Placeholder 4"/>
          <p:cNvSpPr>
            <a:spLocks noGrp="1"/>
          </p:cNvSpPr>
          <p:nvPr>
            <p:ph type="ftr" sz="quarter" idx="11"/>
          </p:nvPr>
        </p:nvSpPr>
        <p:spPr>
          <a:noFill/>
        </p:spPr>
        <p:txBody>
          <a:bodyPr/>
          <a:lstStyle/>
          <a:p>
            <a:r>
              <a:rPr lang="en-US" smtClean="0"/>
              <a:t>Trick Advanced Training</a:t>
            </a:r>
          </a:p>
        </p:txBody>
      </p:sp>
      <p:sp>
        <p:nvSpPr>
          <p:cNvPr id="54276" name="Slide Number Placeholder 5"/>
          <p:cNvSpPr>
            <a:spLocks noGrp="1"/>
          </p:cNvSpPr>
          <p:nvPr>
            <p:ph type="sldNum" sz="quarter" idx="12"/>
          </p:nvPr>
        </p:nvSpPr>
        <p:spPr>
          <a:noFill/>
        </p:spPr>
        <p:txBody>
          <a:bodyPr/>
          <a:lstStyle/>
          <a:p>
            <a:fld id="{CCE2E536-1E13-4E39-A03A-D77E2A2EDF03}" type="slidenum">
              <a:rPr lang="en-US" smtClean="0"/>
              <a:pPr/>
              <a:t>51</a:t>
            </a:fld>
            <a:endParaRPr lang="en-US" smtClean="0"/>
          </a:p>
        </p:txBody>
      </p:sp>
      <p:sp>
        <p:nvSpPr>
          <p:cNvPr id="445442" name="Rectangle 2"/>
          <p:cNvSpPr>
            <a:spLocks noGrp="1" noChangeArrowheads="1"/>
          </p:cNvSpPr>
          <p:nvPr>
            <p:ph type="body"/>
          </p:nvPr>
        </p:nvSpPr>
        <p:spPr>
          <a:xfrm>
            <a:off x="685800" y="1143000"/>
            <a:ext cx="7772400" cy="5102225"/>
          </a:xfrm>
        </p:spPr>
        <p:txBody>
          <a:bodyPr lIns="90000" tIns="46800" rIns="90000" bIns="4680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Add </a:t>
            </a:r>
            <a:r>
              <a:rPr lang="en-GB" sz="2000" i="0" smtClean="0">
                <a:solidFill>
                  <a:srgbClr val="0000FF"/>
                </a:solidFill>
              </a:rPr>
              <a:t>“sys.exec.in.echo_job = Yes;”</a:t>
            </a:r>
            <a:r>
              <a:rPr lang="en-GB" sz="2000" i="0" smtClean="0">
                <a:solidFill>
                  <a:schemeClr val="tx1"/>
                </a:solidFill>
              </a:rPr>
              <a:t> to the input file for both </a:t>
            </a:r>
            <a:r>
              <a:rPr lang="en-GB" sz="2000" i="0" smtClean="0">
                <a:solidFill>
                  <a:srgbClr val="0000FF"/>
                </a:solidFill>
              </a:rPr>
              <a:t>Sim_master_imp_exp/RUN_Master</a:t>
            </a:r>
            <a:r>
              <a:rPr lang="en-GB" sz="2000" i="0" smtClean="0">
                <a:solidFill>
                  <a:schemeClr val="tx1"/>
                </a:solidFill>
              </a:rPr>
              <a:t> and </a:t>
            </a:r>
            <a:r>
              <a:rPr lang="en-GB" sz="2000" i="0" smtClean="0">
                <a:solidFill>
                  <a:srgbClr val="0000FF"/>
                </a:solidFill>
              </a:rPr>
              <a:t>Sim_slave_imp_exp/RUN_Slave</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This will show verbose print outs of job execution time</a:t>
            </a: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Also, comment out the stop time in </a:t>
            </a:r>
            <a:r>
              <a:rPr lang="en-GB" sz="2000" i="0" smtClean="0">
                <a:solidFill>
                  <a:srgbClr val="0000FF"/>
                </a:solidFill>
              </a:rPr>
              <a:t>RUN_Master/input</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We can use the sim control panel to freeze and shutdown</a:t>
            </a: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Run </a:t>
            </a:r>
            <a:r>
              <a:rPr lang="en-GB" sz="2000" i="0" smtClean="0">
                <a:solidFill>
                  <a:srgbClr val="0000FF"/>
                </a:solidFill>
              </a:rPr>
              <a:t>Sim_master_imp_exp</a:t>
            </a:r>
            <a:r>
              <a:rPr lang="en-GB" sz="2000" i="0" smtClean="0">
                <a:solidFill>
                  <a:schemeClr val="tx1"/>
                </a:solidFill>
              </a:rPr>
              <a:t> with </a:t>
            </a:r>
            <a:r>
              <a:rPr lang="en-GB" sz="2000" i="0" smtClean="0">
                <a:solidFill>
                  <a:srgbClr val="0000FF"/>
                </a:solidFill>
              </a:rPr>
              <a:t>RUN_Master</a:t>
            </a:r>
            <a:r>
              <a:rPr lang="en-GB" sz="2000" i="0" smtClean="0">
                <a:solidFill>
                  <a:schemeClr val="tx1"/>
                </a:solidFill>
              </a:rPr>
              <a:t> from the trick_ui</a:t>
            </a:r>
          </a:p>
          <a:p>
            <a:pPr marL="303213" indent="-303213" algn="l" defTabSz="457200" eaLnBrk="1" hangingPunct="1">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Notice that since </a:t>
            </a:r>
            <a:r>
              <a:rPr lang="en-GB" sz="2000" i="0" smtClean="0">
                <a:solidFill>
                  <a:srgbClr val="0000FF"/>
                </a:solidFill>
              </a:rPr>
              <a:t>sys.exec.in.enable_init_stepping</a:t>
            </a:r>
            <a:r>
              <a:rPr lang="en-GB" sz="2000" i="0" smtClean="0">
                <a:solidFill>
                  <a:schemeClr val="tx1"/>
                </a:solidFill>
              </a:rPr>
              <a:t> is turned on in the master's input file, the control panel is waiting to step through the phased initialization class jobs</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Step through phased init jobs to get to freeze, then run</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Freeze and shutdown the sim after about 20 seconds</a:t>
            </a:r>
          </a:p>
        </p:txBody>
      </p:sp>
      <p:sp>
        <p:nvSpPr>
          <p:cNvPr id="445443" name="Rectangle 3"/>
          <p:cNvSpPr>
            <a:spLocks noGrp="1" noChangeArrowheads="1"/>
          </p:cNvSpPr>
          <p:nvPr>
            <p:ph type="title" idx="1"/>
          </p:nvPr>
        </p:nvSpPr>
        <p:spPr>
          <a:xfrm>
            <a:off x="914400" y="153988"/>
            <a:ext cx="696595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Distributed Processing</a:t>
            </a:r>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p:cNvSpPr>
            <a:spLocks noGrp="1"/>
          </p:cNvSpPr>
          <p:nvPr>
            <p:ph type="dt" sz="quarter" idx="10"/>
          </p:nvPr>
        </p:nvSpPr>
        <p:spPr>
          <a:noFill/>
        </p:spPr>
        <p:txBody>
          <a:bodyPr/>
          <a:lstStyle/>
          <a:p>
            <a:fld id="{3BE214F0-4DBB-41BC-AB82-071C022F10D5}" type="datetime1">
              <a:rPr lang="en-US"/>
              <a:pPr/>
              <a:t>10/31/2011</a:t>
            </a:fld>
            <a:endParaRPr lang="en-US"/>
          </a:p>
        </p:txBody>
      </p:sp>
      <p:sp>
        <p:nvSpPr>
          <p:cNvPr id="55299" name="Footer Placeholder 4"/>
          <p:cNvSpPr>
            <a:spLocks noGrp="1"/>
          </p:cNvSpPr>
          <p:nvPr>
            <p:ph type="ftr" sz="quarter" idx="11"/>
          </p:nvPr>
        </p:nvSpPr>
        <p:spPr>
          <a:noFill/>
        </p:spPr>
        <p:txBody>
          <a:bodyPr/>
          <a:lstStyle/>
          <a:p>
            <a:r>
              <a:rPr lang="en-US" smtClean="0"/>
              <a:t>Trick Advanced Training</a:t>
            </a:r>
          </a:p>
        </p:txBody>
      </p:sp>
      <p:sp>
        <p:nvSpPr>
          <p:cNvPr id="55300" name="Slide Number Placeholder 5"/>
          <p:cNvSpPr>
            <a:spLocks noGrp="1"/>
          </p:cNvSpPr>
          <p:nvPr>
            <p:ph type="sldNum" sz="quarter" idx="12"/>
          </p:nvPr>
        </p:nvSpPr>
        <p:spPr>
          <a:noFill/>
        </p:spPr>
        <p:txBody>
          <a:bodyPr/>
          <a:lstStyle/>
          <a:p>
            <a:fld id="{FA1C94E8-503A-4597-9287-B2007011C339}" type="slidenum">
              <a:rPr lang="en-US" smtClean="0"/>
              <a:pPr/>
              <a:t>52</a:t>
            </a:fld>
            <a:endParaRPr lang="en-US" smtClean="0"/>
          </a:p>
        </p:txBody>
      </p:sp>
      <p:sp>
        <p:nvSpPr>
          <p:cNvPr id="447490" name="Rectangle 2"/>
          <p:cNvSpPr>
            <a:spLocks noGrp="1" noChangeArrowheads="1"/>
          </p:cNvSpPr>
          <p:nvPr>
            <p:ph type="body"/>
          </p:nvPr>
        </p:nvSpPr>
        <p:spPr>
          <a:xfrm>
            <a:off x="685800" y="1143000"/>
            <a:ext cx="7772400" cy="5087938"/>
          </a:xfrm>
        </p:spPr>
        <p:txBody>
          <a:bodyPr lIns="90000" tIns="46800" rIns="90000" bIns="4680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View Status Messages pane in sim control panel for execution history of Master/Slave run </a:t>
            </a:r>
          </a:p>
          <a:p>
            <a:pPr marL="303213" indent="-303213" algn="l" defTabSz="457200" eaLnBrk="1" hangingPunct="1">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Exit sim control and bring up </a:t>
            </a:r>
            <a:r>
              <a:rPr lang="en-GB" sz="1800" i="0" smtClean="0">
                <a:solidFill>
                  <a:srgbClr val="0000FF"/>
                </a:solidFill>
              </a:rPr>
              <a:t>DP</a:t>
            </a:r>
            <a:r>
              <a:rPr lang="en-GB" sz="1800" i="0" smtClean="0">
                <a:solidFill>
                  <a:schemeClr val="tx1"/>
                </a:solidFill>
              </a:rPr>
              <a:t> from the trick_ui</a:t>
            </a: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Select </a:t>
            </a:r>
            <a:r>
              <a:rPr lang="en-GB" sz="1800" i="0" smtClean="0">
                <a:solidFill>
                  <a:srgbClr val="0000FF"/>
                </a:solidFill>
              </a:rPr>
              <a:t>SIM_master_imp_exp/RUN_master</a:t>
            </a:r>
            <a:r>
              <a:rPr lang="en-GB" sz="1800" i="0" smtClean="0">
                <a:solidFill>
                  <a:schemeClr val="tx1"/>
                </a:solidFill>
              </a:rPr>
              <a:t> from the Sims/Runs pane and </a:t>
            </a:r>
            <a:r>
              <a:rPr lang="en-GB" sz="1800" i="0" smtClean="0">
                <a:solidFill>
                  <a:srgbClr val="0000FF"/>
                </a:solidFill>
              </a:rPr>
              <a:t>DP_test</a:t>
            </a:r>
            <a:r>
              <a:rPr lang="en-GB" sz="1800" i="0" smtClean="0">
                <a:solidFill>
                  <a:schemeClr val="tx1"/>
                </a:solidFill>
              </a:rPr>
              <a:t> from the Data Product pane</a:t>
            </a:r>
          </a:p>
          <a:p>
            <a:pPr marL="303213" indent="-303213" algn="l" defTabSz="457200" eaLnBrk="1" hangingPunct="1">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Then click on the single plot icon in the upper left to bring up plot of import/export test data</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i="0" smtClean="0">
                <a:solidFill>
                  <a:schemeClr val="tx1"/>
                </a:solidFill>
              </a:rPr>
              <a:t>Do these values make sense?</a:t>
            </a:r>
          </a:p>
          <a:p>
            <a:pPr marL="703263" lvl="1" indent="-246063" algn="l" defTabSz="457200" eaLnBrk="1" hangingPunct="1">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6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Also look at the </a:t>
            </a:r>
            <a:r>
              <a:rPr lang="en-GB" sz="1800" i="0" smtClean="0">
                <a:solidFill>
                  <a:srgbClr val="0000FF"/>
                </a:solidFill>
              </a:rPr>
              <a:t>DP_rt</a:t>
            </a:r>
            <a:r>
              <a:rPr lang="en-GB" sz="1800" i="0" smtClean="0">
                <a:solidFill>
                  <a:schemeClr val="tx1"/>
                </a:solidFill>
              </a:rPr>
              <a:t> plots</a:t>
            </a:r>
          </a:p>
          <a:p>
            <a:pPr marL="303213" indent="-303213" algn="l" defTabSz="457200" eaLnBrk="1" hangingPunct="1">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A few words about dynamic connections between sims</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i="0" smtClean="0">
                <a:solidFill>
                  <a:schemeClr val="tx1"/>
                </a:solidFill>
              </a:rPr>
              <a:t>Users can build their own connection managers with Trick by using child threads and asynchronous class jobs</a:t>
            </a:r>
          </a:p>
        </p:txBody>
      </p:sp>
      <p:sp>
        <p:nvSpPr>
          <p:cNvPr id="447491" name="Rectangle 3"/>
          <p:cNvSpPr>
            <a:spLocks noGrp="1" noChangeArrowheads="1"/>
          </p:cNvSpPr>
          <p:nvPr>
            <p:ph type="title" idx="1"/>
          </p:nvPr>
        </p:nvSpPr>
        <p:spPr>
          <a:xfrm>
            <a:off x="914400" y="153988"/>
            <a:ext cx="696595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Distributed Processing</a:t>
            </a:r>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p:spPr>
        <p:txBody>
          <a:bodyPr/>
          <a:lstStyle/>
          <a:p>
            <a:fld id="{0882FB96-0769-476A-8D9F-9840914032C2}" type="datetime1">
              <a:rPr lang="en-US"/>
              <a:pPr/>
              <a:t>10/31/2011</a:t>
            </a:fld>
            <a:endParaRPr lang="en-US"/>
          </a:p>
        </p:txBody>
      </p:sp>
      <p:sp>
        <p:nvSpPr>
          <p:cNvPr id="56323" name="Footer Placeholder 4"/>
          <p:cNvSpPr>
            <a:spLocks noGrp="1"/>
          </p:cNvSpPr>
          <p:nvPr>
            <p:ph type="ftr" sz="quarter" idx="11"/>
          </p:nvPr>
        </p:nvSpPr>
        <p:spPr>
          <a:noFill/>
        </p:spPr>
        <p:txBody>
          <a:bodyPr/>
          <a:lstStyle/>
          <a:p>
            <a:r>
              <a:rPr lang="en-US" smtClean="0"/>
              <a:t>Trick Advanced Training</a:t>
            </a:r>
          </a:p>
        </p:txBody>
      </p:sp>
      <p:sp>
        <p:nvSpPr>
          <p:cNvPr id="56324" name="Slide Number Placeholder 5"/>
          <p:cNvSpPr>
            <a:spLocks noGrp="1"/>
          </p:cNvSpPr>
          <p:nvPr>
            <p:ph type="sldNum" sz="quarter" idx="12"/>
          </p:nvPr>
        </p:nvSpPr>
        <p:spPr>
          <a:noFill/>
        </p:spPr>
        <p:txBody>
          <a:bodyPr/>
          <a:lstStyle/>
          <a:p>
            <a:fld id="{2BCD77EF-22C7-4C18-8CF5-1C6ACFA314A6}" type="slidenum">
              <a:rPr lang="en-US" smtClean="0"/>
              <a:pPr/>
              <a:t>53</a:t>
            </a:fld>
            <a:endParaRPr lang="en-US" smtClean="0"/>
          </a:p>
        </p:txBody>
      </p:sp>
      <p:sp>
        <p:nvSpPr>
          <p:cNvPr id="449538" name="Rectangle 2"/>
          <p:cNvSpPr>
            <a:spLocks noGrp="1" noChangeArrowheads="1"/>
          </p:cNvSpPr>
          <p:nvPr>
            <p:ph type="body"/>
          </p:nvPr>
        </p:nvSpPr>
        <p:spPr>
          <a:xfrm>
            <a:off x="685800" y="1143000"/>
            <a:ext cx="7772400" cy="5087938"/>
          </a:xfrm>
        </p:spPr>
        <p:txBody>
          <a:bodyPr lIns="0" tIns="0" rIns="0" bIns="0" anchor="t"/>
          <a:lstStyle/>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Job Phasing (of regularly scheduled jobs)</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S_define Syntax </a:t>
            </a:r>
            <a:r>
              <a:rPr lang="en-GB" sz="1800" i="0" smtClean="0">
                <a:solidFill>
                  <a:srgbClr val="0000FF"/>
                </a:solidFill>
              </a:rPr>
              <a:t>(P#)</a:t>
            </a:r>
            <a:r>
              <a:rPr lang="en-GB" sz="1800" i="0" smtClean="0">
                <a:solidFill>
                  <a:schemeClr val="tx1"/>
                </a:solidFill>
              </a:rPr>
              <a:t> is identical to initialization job phasing</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Initialization class job phases are synchronized across distributed simulations, but regularly scheduled phased jobs only perform a reorder sync within a single S_define</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When regularly scheduled jobs use phasing (P#), the sort order becomes class, phase, and top down order in S_define</a:t>
            </a:r>
          </a:p>
          <a:p>
            <a:pPr marL="703263" lvl="1" indent="-24606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i="0" smtClean="0">
                <a:solidFill>
                  <a:schemeClr val="tx1"/>
                </a:solidFill>
              </a:rPr>
              <a:t>Phasing gives users another mechanism for scheduling order of like class jobs that is independent of top down order in S_define</a:t>
            </a:r>
          </a:p>
          <a:p>
            <a:pPr marL="703263" lvl="1" indent="-246063" algn="l" defTabSz="457200" eaLnBrk="1" hangingPunct="1">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Start (or offset) and stop times can also be defined for each job entry in the S_define file</a:t>
            </a: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i="0" smtClean="0">
              <a:solidFill>
                <a:schemeClr val="tx1"/>
              </a:solidFill>
            </a:endParaRPr>
          </a:p>
          <a:p>
            <a:pPr marL="303213" indent="-303213" algn="l" defTabSz="457200" eaLnBrk="1" hangingPunct="1">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i="0" smtClean="0">
                <a:solidFill>
                  <a:schemeClr val="tx1"/>
                </a:solidFill>
              </a:rPr>
              <a:t>See Trick user's guide for more info on job syntax in the S_define</a:t>
            </a:r>
          </a:p>
        </p:txBody>
      </p:sp>
      <p:sp>
        <p:nvSpPr>
          <p:cNvPr id="449539" name="Rectangle 3"/>
          <p:cNvSpPr>
            <a:spLocks noGrp="1" noChangeArrowheads="1"/>
          </p:cNvSpPr>
          <p:nvPr>
            <p:ph type="title" idx="1"/>
          </p:nvPr>
        </p:nvSpPr>
        <p:spPr>
          <a:xfrm>
            <a:off x="914400" y="153988"/>
            <a:ext cx="6965950" cy="411162"/>
          </a:xfrm>
        </p:spPr>
        <p:txBody>
          <a:bodyPr lIns="90000" tIns="46800" rIns="90000" bIns="46800" anchor="ctr"/>
          <a:lstStyle/>
          <a:p>
            <a:pPr marL="0" indent="0" algn="ctr" defTabSz="457200" eaLnBrk="1" hangingPunct="1">
              <a:spcBef>
                <a:spcPct val="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i="1" smtClean="0">
                <a:solidFill>
                  <a:schemeClr val="tx2"/>
                </a:solidFill>
              </a:rPr>
              <a:t>Phasing &amp; Job Times</a:t>
            </a:r>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p:txBody>
          <a:bodyPr/>
          <a:lstStyle/>
          <a:p>
            <a:pPr eaLnBrk="1" hangingPunct="1"/>
            <a:r>
              <a:rPr lang="en-GB" smtClean="0"/>
              <a:t>Trick Simulation Environment:</a:t>
            </a:r>
            <a:br>
              <a:rPr lang="en-GB" smtClean="0"/>
            </a:br>
            <a:r>
              <a:rPr lang="en-GB" smtClean="0"/>
              <a:t>Real World Real Time HIL Application</a:t>
            </a:r>
            <a:endParaRPr lang="en-US" smtClean="0"/>
          </a:p>
        </p:txBody>
      </p:sp>
      <p:sp>
        <p:nvSpPr>
          <p:cNvPr id="57347" name="Rectangle 3"/>
          <p:cNvSpPr>
            <a:spLocks noGrp="1" noChangeArrowheads="1"/>
          </p:cNvSpPr>
          <p:nvPr>
            <p:ph type="subTitle" idx="1"/>
          </p:nvPr>
        </p:nvSpPr>
        <p:spPr/>
        <p:txBody>
          <a:bodyPr/>
          <a:lstStyle/>
          <a:p>
            <a:pPr eaLnBrk="1" hangingPunct="1">
              <a:lnSpc>
                <a:spcPct val="89000"/>
              </a:lnSpc>
              <a:spcBef>
                <a:spcPts val="450"/>
              </a:spcBef>
            </a:pPr>
            <a:r>
              <a:rPr lang="en-GB" sz="1800" smtClean="0"/>
              <a:t>Alex Lin (NASA/ER7)</a:t>
            </a:r>
          </a:p>
          <a:p>
            <a:pPr eaLnBrk="1" hangingPunct="1">
              <a:lnSpc>
                <a:spcPct val="89000"/>
              </a:lnSpc>
              <a:spcBef>
                <a:spcPts val="450"/>
              </a:spcBef>
            </a:pPr>
            <a:r>
              <a:rPr lang="en-GB" sz="1800" smtClean="0"/>
              <a:t> February 14</a:t>
            </a:r>
            <a:r>
              <a:rPr lang="en-GB" sz="1800" baseline="33000" smtClean="0"/>
              <a:t>th</a:t>
            </a:r>
            <a:r>
              <a:rPr lang="en-GB" sz="1800" smtClean="0"/>
              <a:t>-16</a:t>
            </a:r>
            <a:r>
              <a:rPr lang="en-GB" sz="1800" baseline="33000" smtClean="0"/>
              <a:t>th</a:t>
            </a:r>
            <a:r>
              <a:rPr lang="en-GB" sz="1800" smtClean="0"/>
              <a:t>, 2006</a:t>
            </a:r>
          </a:p>
          <a:p>
            <a:pPr eaLnBrk="1" hangingPunct="1"/>
            <a:endParaRPr lang="en-US" sz="1800" smtClean="0"/>
          </a:p>
        </p:txBody>
      </p:sp>
      <p:sp>
        <p:nvSpPr>
          <p:cNvPr id="57348" name="Date Placeholder 3"/>
          <p:cNvSpPr>
            <a:spLocks noGrp="1"/>
          </p:cNvSpPr>
          <p:nvPr>
            <p:ph type="dt" sz="quarter" idx="10"/>
          </p:nvPr>
        </p:nvSpPr>
        <p:spPr>
          <a:noFill/>
        </p:spPr>
        <p:txBody>
          <a:bodyPr/>
          <a:lstStyle/>
          <a:p>
            <a:fld id="{9F34F55E-7D17-4FC1-A6E3-7A0E127E8BC1}" type="datetime1">
              <a:rPr lang="en-US"/>
              <a:pPr/>
              <a:t>10/31/2011</a:t>
            </a:fld>
            <a:endParaRPr lang="en-US"/>
          </a:p>
        </p:txBody>
      </p:sp>
      <p:sp>
        <p:nvSpPr>
          <p:cNvPr id="57349" name="Slide Number Placeholder 4"/>
          <p:cNvSpPr>
            <a:spLocks noGrp="1"/>
          </p:cNvSpPr>
          <p:nvPr>
            <p:ph type="sldNum" sz="quarter" idx="12"/>
          </p:nvPr>
        </p:nvSpPr>
        <p:spPr>
          <a:noFill/>
        </p:spPr>
        <p:txBody>
          <a:bodyPr/>
          <a:lstStyle/>
          <a:p>
            <a:fld id="{8017DC2B-267E-4C41-8095-20889869B565}" type="slidenum">
              <a:rPr lang="en-US" smtClean="0"/>
              <a:pPr/>
              <a:t>54</a:t>
            </a:fld>
            <a:endParaRPr lang="en-US" smtClean="0"/>
          </a:p>
        </p:txBody>
      </p:sp>
      <p:sp>
        <p:nvSpPr>
          <p:cNvPr id="57350" name="Footer Placeholder 5"/>
          <p:cNvSpPr>
            <a:spLocks noGrp="1"/>
          </p:cNvSpPr>
          <p:nvPr>
            <p:ph type="ftr" sz="quarter" idx="11"/>
          </p:nvPr>
        </p:nvSpPr>
        <p:spPr>
          <a:noFill/>
        </p:spPr>
        <p:txBody>
          <a:bodyPr/>
          <a:lstStyle/>
          <a:p>
            <a:r>
              <a:rPr lang="en-US" smtClean="0"/>
              <a:t>Trick Advanced Training</a:t>
            </a: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p:spPr>
        <p:txBody>
          <a:bodyPr/>
          <a:lstStyle/>
          <a:p>
            <a:fld id="{D2142084-F353-409C-A61F-FB5ED77A87E4}" type="datetime1">
              <a:rPr lang="en-US"/>
              <a:pPr/>
              <a:t>10/31/2011</a:t>
            </a:fld>
            <a:endParaRPr lang="en-US"/>
          </a:p>
        </p:txBody>
      </p:sp>
      <p:sp>
        <p:nvSpPr>
          <p:cNvPr id="58371" name="Footer Placeholder 4"/>
          <p:cNvSpPr>
            <a:spLocks noGrp="1"/>
          </p:cNvSpPr>
          <p:nvPr>
            <p:ph type="ftr" sz="quarter" idx="11"/>
          </p:nvPr>
        </p:nvSpPr>
        <p:spPr>
          <a:noFill/>
        </p:spPr>
        <p:txBody>
          <a:bodyPr/>
          <a:lstStyle/>
          <a:p>
            <a:r>
              <a:rPr lang="en-US" smtClean="0"/>
              <a:t>Trick Advanced Training</a:t>
            </a:r>
          </a:p>
        </p:txBody>
      </p:sp>
      <p:sp>
        <p:nvSpPr>
          <p:cNvPr id="58372" name="Slide Number Placeholder 5"/>
          <p:cNvSpPr>
            <a:spLocks noGrp="1"/>
          </p:cNvSpPr>
          <p:nvPr>
            <p:ph type="sldNum" sz="quarter" idx="12"/>
          </p:nvPr>
        </p:nvSpPr>
        <p:spPr>
          <a:noFill/>
        </p:spPr>
        <p:txBody>
          <a:bodyPr/>
          <a:lstStyle/>
          <a:p>
            <a:fld id="{6098BFD7-E245-4299-9BBD-889876F75665}" type="slidenum">
              <a:rPr lang="en-US" smtClean="0"/>
              <a:pPr/>
              <a:t>55</a:t>
            </a:fld>
            <a:endParaRPr lang="en-US" smtClean="0"/>
          </a:p>
        </p:txBody>
      </p:sp>
      <p:sp>
        <p:nvSpPr>
          <p:cNvPr id="58373" name="Rectangle 2"/>
          <p:cNvSpPr>
            <a:spLocks noGrp="1" noChangeArrowheads="1"/>
          </p:cNvSpPr>
          <p:nvPr>
            <p:ph type="title"/>
          </p:nvPr>
        </p:nvSpPr>
        <p:spPr/>
        <p:txBody>
          <a:bodyPr/>
          <a:lstStyle/>
          <a:p>
            <a:pPr eaLnBrk="1" hangingPunct="1"/>
            <a:r>
              <a:rPr lang="en-US" sz="2000" smtClean="0"/>
              <a:t>MRMDF Introduction</a:t>
            </a:r>
          </a:p>
        </p:txBody>
      </p:sp>
      <p:sp>
        <p:nvSpPr>
          <p:cNvPr id="58374" name="Rectangle 3"/>
          <p:cNvSpPr>
            <a:spLocks noGrp="1" noChangeArrowheads="1"/>
          </p:cNvSpPr>
          <p:nvPr>
            <p:ph type="body" idx="1"/>
          </p:nvPr>
        </p:nvSpPr>
        <p:spPr/>
        <p:txBody>
          <a:bodyPr/>
          <a:lstStyle/>
          <a:p>
            <a:pPr eaLnBrk="1" hangingPunct="1"/>
            <a:r>
              <a:rPr lang="en-US" smtClean="0"/>
              <a:t>The Multi-use Remote Manipulator Development Facility (MRMDF) is an International Space Station ground facility supporting</a:t>
            </a:r>
          </a:p>
          <a:p>
            <a:pPr lvl="1" eaLnBrk="1" hangingPunct="1"/>
            <a:r>
              <a:rPr lang="en-US" smtClean="0"/>
              <a:t>Astronaut training</a:t>
            </a:r>
          </a:p>
          <a:p>
            <a:pPr lvl="1" eaLnBrk="1" hangingPunct="1"/>
            <a:r>
              <a:rPr lang="en-US" smtClean="0"/>
              <a:t>Procedures development</a:t>
            </a:r>
          </a:p>
          <a:p>
            <a:pPr lvl="1" eaLnBrk="1" hangingPunct="1"/>
            <a:r>
              <a:rPr lang="en-US" smtClean="0"/>
              <a:t>Engineering evaluations associated with the operations of the Space Station Remote Manipulator System (SSRMS)</a:t>
            </a:r>
          </a:p>
          <a:p>
            <a:pPr eaLnBrk="1" hangingPunct="1"/>
            <a:endParaRPr lang="en-US" smtClean="0"/>
          </a:p>
          <a:p>
            <a:pPr eaLnBrk="1" hangingPunct="1"/>
            <a:r>
              <a:rPr lang="en-US" smtClean="0"/>
              <a:t>Full scale functional replica of the SSRMS designed to operate in the 1-g environment</a:t>
            </a:r>
          </a:p>
          <a:p>
            <a:pPr lvl="1" eaLnBrk="1" hangingPunct="1"/>
            <a:r>
              <a:rPr lang="en-US" smtClean="0"/>
              <a:t>Hydraulically actuated arm</a:t>
            </a:r>
          </a:p>
          <a:p>
            <a:pPr lvl="1" eaLnBrk="1" hangingPunct="1"/>
            <a:r>
              <a:rPr lang="en-US" smtClean="0"/>
              <a:t>Arm control and safety electronics</a:t>
            </a:r>
          </a:p>
          <a:p>
            <a:pPr lvl="1" eaLnBrk="1" hangingPunct="1"/>
            <a:r>
              <a:rPr lang="en-US" smtClean="0"/>
              <a:t>Functional End Effector</a:t>
            </a:r>
          </a:p>
          <a:p>
            <a:pPr lvl="1" eaLnBrk="1" hangingPunct="1"/>
            <a:r>
              <a:rPr lang="en-US" smtClean="0"/>
              <a:t>Test Director Console</a:t>
            </a:r>
          </a:p>
          <a:p>
            <a:pPr lvl="1" eaLnBrk="1" hangingPunct="1"/>
            <a:r>
              <a:rPr lang="en-US" smtClean="0"/>
              <a:t>SSRMS simulation</a:t>
            </a:r>
          </a:p>
          <a:p>
            <a:pPr lvl="1" eaLnBrk="1" hangingPunct="1"/>
            <a:endParaRPr lang="en-US" smtClean="0"/>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a:spLocks noGrp="1"/>
          </p:cNvSpPr>
          <p:nvPr>
            <p:ph type="dt" sz="quarter" idx="10"/>
          </p:nvPr>
        </p:nvSpPr>
        <p:spPr>
          <a:noFill/>
        </p:spPr>
        <p:txBody>
          <a:bodyPr/>
          <a:lstStyle/>
          <a:p>
            <a:fld id="{5259A634-56A9-45D5-8483-F5568E64DDEE}" type="datetime1">
              <a:rPr lang="en-US"/>
              <a:pPr/>
              <a:t>10/31/2011</a:t>
            </a:fld>
            <a:endParaRPr lang="en-US"/>
          </a:p>
        </p:txBody>
      </p:sp>
      <p:sp>
        <p:nvSpPr>
          <p:cNvPr id="59395" name="Footer Placeholder 4"/>
          <p:cNvSpPr>
            <a:spLocks noGrp="1"/>
          </p:cNvSpPr>
          <p:nvPr>
            <p:ph type="ftr" sz="quarter" idx="11"/>
          </p:nvPr>
        </p:nvSpPr>
        <p:spPr>
          <a:noFill/>
        </p:spPr>
        <p:txBody>
          <a:bodyPr/>
          <a:lstStyle/>
          <a:p>
            <a:r>
              <a:rPr lang="en-US" smtClean="0"/>
              <a:t>Trick Advanced Training</a:t>
            </a:r>
          </a:p>
        </p:txBody>
      </p:sp>
      <p:sp>
        <p:nvSpPr>
          <p:cNvPr id="59396" name="Slide Number Placeholder 5"/>
          <p:cNvSpPr>
            <a:spLocks noGrp="1"/>
          </p:cNvSpPr>
          <p:nvPr>
            <p:ph type="sldNum" sz="quarter" idx="12"/>
          </p:nvPr>
        </p:nvSpPr>
        <p:spPr>
          <a:noFill/>
        </p:spPr>
        <p:txBody>
          <a:bodyPr/>
          <a:lstStyle/>
          <a:p>
            <a:fld id="{C4CB3ACD-6E2C-49DC-98BF-70135180D8CA}" type="slidenum">
              <a:rPr lang="en-US" smtClean="0"/>
              <a:pPr/>
              <a:t>56</a:t>
            </a:fld>
            <a:endParaRPr lang="en-US" smtClean="0"/>
          </a:p>
        </p:txBody>
      </p:sp>
      <p:sp>
        <p:nvSpPr>
          <p:cNvPr id="59397" name="Rectangle 2"/>
          <p:cNvSpPr>
            <a:spLocks noGrp="1" noChangeArrowheads="1"/>
          </p:cNvSpPr>
          <p:nvPr>
            <p:ph type="title"/>
          </p:nvPr>
        </p:nvSpPr>
        <p:spPr/>
        <p:txBody>
          <a:bodyPr/>
          <a:lstStyle/>
          <a:p>
            <a:pPr eaLnBrk="1" hangingPunct="1"/>
            <a:r>
              <a:rPr lang="en-US" sz="2000" smtClean="0"/>
              <a:t>MRMDF Introduction</a:t>
            </a:r>
          </a:p>
        </p:txBody>
      </p:sp>
      <p:pic>
        <p:nvPicPr>
          <p:cNvPr id="59398" name="Picture 3" descr="mrmdf_facility_02"/>
          <p:cNvPicPr>
            <a:picLocks noChangeAspect="1" noChangeArrowheads="1"/>
          </p:cNvPicPr>
          <p:nvPr/>
        </p:nvPicPr>
        <p:blipFill>
          <a:blip r:embed="rId2" cstate="print"/>
          <a:srcRect/>
          <a:stretch>
            <a:fillRect/>
          </a:stretch>
        </p:blipFill>
        <p:spPr bwMode="auto">
          <a:xfrm>
            <a:off x="990600" y="1143000"/>
            <a:ext cx="6705600" cy="5030788"/>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p:cNvSpPr>
            <a:spLocks noGrp="1"/>
          </p:cNvSpPr>
          <p:nvPr>
            <p:ph type="dt" sz="quarter" idx="10"/>
          </p:nvPr>
        </p:nvSpPr>
        <p:spPr>
          <a:noFill/>
        </p:spPr>
        <p:txBody>
          <a:bodyPr/>
          <a:lstStyle/>
          <a:p>
            <a:fld id="{4B82E21D-B122-488E-B190-D390FF299964}" type="datetime1">
              <a:rPr lang="en-US"/>
              <a:pPr/>
              <a:t>10/31/2011</a:t>
            </a:fld>
            <a:endParaRPr lang="en-US"/>
          </a:p>
        </p:txBody>
      </p:sp>
      <p:sp>
        <p:nvSpPr>
          <p:cNvPr id="60419" name="Footer Placeholder 4"/>
          <p:cNvSpPr>
            <a:spLocks noGrp="1"/>
          </p:cNvSpPr>
          <p:nvPr>
            <p:ph type="ftr" sz="quarter" idx="11"/>
          </p:nvPr>
        </p:nvSpPr>
        <p:spPr>
          <a:noFill/>
        </p:spPr>
        <p:txBody>
          <a:bodyPr/>
          <a:lstStyle/>
          <a:p>
            <a:r>
              <a:rPr lang="en-US" smtClean="0"/>
              <a:t>Trick Advanced Training</a:t>
            </a:r>
          </a:p>
        </p:txBody>
      </p:sp>
      <p:sp>
        <p:nvSpPr>
          <p:cNvPr id="60420" name="Slide Number Placeholder 5"/>
          <p:cNvSpPr>
            <a:spLocks noGrp="1"/>
          </p:cNvSpPr>
          <p:nvPr>
            <p:ph type="sldNum" sz="quarter" idx="12"/>
          </p:nvPr>
        </p:nvSpPr>
        <p:spPr>
          <a:noFill/>
        </p:spPr>
        <p:txBody>
          <a:bodyPr/>
          <a:lstStyle/>
          <a:p>
            <a:fld id="{2CAEECD5-E2C5-4D6D-ABC4-287E3A1B0098}" type="slidenum">
              <a:rPr lang="en-US" smtClean="0"/>
              <a:pPr/>
              <a:t>57</a:t>
            </a:fld>
            <a:endParaRPr lang="en-US" smtClean="0"/>
          </a:p>
        </p:txBody>
      </p:sp>
      <p:sp>
        <p:nvSpPr>
          <p:cNvPr id="60421" name="Rectangle 2"/>
          <p:cNvSpPr>
            <a:spLocks noGrp="1" noChangeArrowheads="1"/>
          </p:cNvSpPr>
          <p:nvPr>
            <p:ph type="title"/>
          </p:nvPr>
        </p:nvSpPr>
        <p:spPr/>
        <p:txBody>
          <a:bodyPr/>
          <a:lstStyle/>
          <a:p>
            <a:pPr eaLnBrk="1" hangingPunct="1"/>
            <a:r>
              <a:rPr lang="en-US" sz="2000" smtClean="0"/>
              <a:t>MRMDF Introduction</a:t>
            </a:r>
          </a:p>
        </p:txBody>
      </p:sp>
      <p:sp>
        <p:nvSpPr>
          <p:cNvPr id="60422" name="Rectangle 3"/>
          <p:cNvSpPr>
            <a:spLocks noGrp="1" noChangeArrowheads="1"/>
          </p:cNvSpPr>
          <p:nvPr>
            <p:ph type="body" idx="1"/>
          </p:nvPr>
        </p:nvSpPr>
        <p:spPr/>
        <p:txBody>
          <a:bodyPr/>
          <a:lstStyle/>
          <a:p>
            <a:pPr eaLnBrk="1" hangingPunct="1"/>
            <a:r>
              <a:rPr lang="en-US" smtClean="0"/>
              <a:t>Part 1</a:t>
            </a:r>
          </a:p>
          <a:p>
            <a:pPr lvl="1" eaLnBrk="1" hangingPunct="1"/>
            <a:r>
              <a:rPr lang="en-US" smtClean="0"/>
              <a:t>Machine hardware and software configuration</a:t>
            </a:r>
          </a:p>
          <a:p>
            <a:pPr lvl="1" eaLnBrk="1" hangingPunct="1"/>
            <a:r>
              <a:rPr lang="en-US" smtClean="0"/>
              <a:t>MRMDF real-time parameter settings</a:t>
            </a:r>
          </a:p>
          <a:p>
            <a:pPr lvl="1" eaLnBrk="1" hangingPunct="1"/>
            <a:endParaRPr lang="en-US" smtClean="0"/>
          </a:p>
          <a:p>
            <a:pPr eaLnBrk="1" hangingPunct="1"/>
            <a:r>
              <a:rPr lang="en-US" smtClean="0"/>
              <a:t>Part 2</a:t>
            </a:r>
          </a:p>
          <a:p>
            <a:pPr lvl="1" eaLnBrk="1" hangingPunct="1"/>
            <a:r>
              <a:rPr lang="en-US" smtClean="0"/>
              <a:t>Real time performance analysis using Data Products</a:t>
            </a:r>
          </a:p>
          <a:p>
            <a:pPr lvl="1" eaLnBrk="1" hangingPunct="1"/>
            <a:endParaRPr lang="en-US" smtClean="0"/>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p:spPr>
        <p:txBody>
          <a:bodyPr/>
          <a:lstStyle/>
          <a:p>
            <a:fld id="{34C98C0A-0919-4A1F-8329-AD6363652C30}" type="datetime1">
              <a:rPr lang="en-US"/>
              <a:pPr/>
              <a:t>10/31/2011</a:t>
            </a:fld>
            <a:endParaRPr lang="en-US"/>
          </a:p>
        </p:txBody>
      </p:sp>
      <p:sp>
        <p:nvSpPr>
          <p:cNvPr id="61443" name="Footer Placeholder 4"/>
          <p:cNvSpPr>
            <a:spLocks noGrp="1"/>
          </p:cNvSpPr>
          <p:nvPr>
            <p:ph type="ftr" sz="quarter" idx="11"/>
          </p:nvPr>
        </p:nvSpPr>
        <p:spPr>
          <a:noFill/>
        </p:spPr>
        <p:txBody>
          <a:bodyPr/>
          <a:lstStyle/>
          <a:p>
            <a:r>
              <a:rPr lang="en-US" smtClean="0"/>
              <a:t>Trick Advanced Training</a:t>
            </a:r>
          </a:p>
        </p:txBody>
      </p:sp>
      <p:sp>
        <p:nvSpPr>
          <p:cNvPr id="61444" name="Slide Number Placeholder 5"/>
          <p:cNvSpPr>
            <a:spLocks noGrp="1"/>
          </p:cNvSpPr>
          <p:nvPr>
            <p:ph type="sldNum" sz="quarter" idx="12"/>
          </p:nvPr>
        </p:nvSpPr>
        <p:spPr>
          <a:noFill/>
        </p:spPr>
        <p:txBody>
          <a:bodyPr/>
          <a:lstStyle/>
          <a:p>
            <a:fld id="{0686D596-1168-4FB5-93D8-9DB90F7C2BC8}" type="slidenum">
              <a:rPr lang="en-US" smtClean="0"/>
              <a:pPr/>
              <a:t>58</a:t>
            </a:fld>
            <a:endParaRPr lang="en-US" smtClean="0"/>
          </a:p>
        </p:txBody>
      </p:sp>
      <p:sp>
        <p:nvSpPr>
          <p:cNvPr id="61445" name="Rectangle 2"/>
          <p:cNvSpPr>
            <a:spLocks noGrp="1" noChangeArrowheads="1"/>
          </p:cNvSpPr>
          <p:nvPr>
            <p:ph type="title"/>
          </p:nvPr>
        </p:nvSpPr>
        <p:spPr/>
        <p:txBody>
          <a:bodyPr/>
          <a:lstStyle/>
          <a:p>
            <a:pPr eaLnBrk="1" hangingPunct="1"/>
            <a:r>
              <a:rPr lang="en-US" sz="2000" smtClean="0"/>
              <a:t>MRMDF Introduction</a:t>
            </a:r>
          </a:p>
        </p:txBody>
      </p:sp>
      <p:sp>
        <p:nvSpPr>
          <p:cNvPr id="61446" name="Rectangle 3"/>
          <p:cNvSpPr>
            <a:spLocks noGrp="1" noChangeArrowheads="1"/>
          </p:cNvSpPr>
          <p:nvPr>
            <p:ph type="body" idx="1"/>
          </p:nvPr>
        </p:nvSpPr>
        <p:spPr/>
        <p:txBody>
          <a:bodyPr/>
          <a:lstStyle/>
          <a:p>
            <a:pPr eaLnBrk="1" hangingPunct="1"/>
            <a:r>
              <a:rPr lang="en-US" smtClean="0"/>
              <a:t>MRMDF is a distributed system using 5 computers</a:t>
            </a:r>
          </a:p>
          <a:p>
            <a:pPr lvl="1" eaLnBrk="1" hangingPunct="1"/>
            <a:r>
              <a:rPr lang="en-US" smtClean="0"/>
              <a:t>Test Directors Console (TDC) </a:t>
            </a:r>
          </a:p>
          <a:p>
            <a:pPr lvl="2" eaLnBrk="1" hangingPunct="1"/>
            <a:r>
              <a:rPr lang="en-US" smtClean="0"/>
              <a:t>Desktop Dell 2GHz Xeon workstation</a:t>
            </a:r>
          </a:p>
          <a:p>
            <a:pPr lvl="2" eaLnBrk="1" hangingPunct="1"/>
            <a:r>
              <a:rPr lang="en-US" smtClean="0"/>
              <a:t>Test Director interface</a:t>
            </a:r>
          </a:p>
          <a:p>
            <a:pPr lvl="1" eaLnBrk="1" hangingPunct="1"/>
            <a:r>
              <a:rPr lang="en-US" smtClean="0"/>
              <a:t>Facility Control System Electronics (FCSE)</a:t>
            </a:r>
          </a:p>
          <a:p>
            <a:pPr lvl="2" eaLnBrk="1" hangingPunct="1"/>
            <a:r>
              <a:rPr lang="en-US" smtClean="0"/>
              <a:t>VMIC 7750 VME Single Board computer 1.26Ghz Pentium III</a:t>
            </a:r>
          </a:p>
          <a:p>
            <a:pPr lvl="1" eaLnBrk="1" hangingPunct="1"/>
            <a:r>
              <a:rPr lang="en-US" smtClean="0"/>
              <a:t>2 Manipulator Control System Electronics (MCSEA) and (MCSEB)</a:t>
            </a:r>
          </a:p>
          <a:p>
            <a:pPr lvl="2" eaLnBrk="1" hangingPunct="1"/>
            <a:r>
              <a:rPr lang="en-US" smtClean="0"/>
              <a:t>VMIC 7750 VME Single Board computer 1.26Ghz Pentium III</a:t>
            </a:r>
          </a:p>
          <a:p>
            <a:pPr lvl="1" eaLnBrk="1" hangingPunct="1"/>
            <a:r>
              <a:rPr lang="en-US" smtClean="0"/>
              <a:t>SSRMS simulation or Basic Operational Robotics Instructional System (BORIS) simulation</a:t>
            </a:r>
          </a:p>
          <a:p>
            <a:pPr lvl="2" eaLnBrk="1" hangingPunct="1"/>
            <a:r>
              <a:rPr lang="en-US" smtClean="0"/>
              <a:t>Desktop Dell Dual 2GHz Xeon workstation</a:t>
            </a:r>
          </a:p>
          <a:p>
            <a:pPr lvl="2" eaLnBrk="1" hangingPunct="1"/>
            <a:r>
              <a:rPr lang="en-US" smtClean="0"/>
              <a:t>Astronaut/Trainer interface</a:t>
            </a:r>
          </a:p>
          <a:p>
            <a:pPr lvl="2" eaLnBrk="1" hangingPunct="1"/>
            <a:endParaRPr lang="en-US" smtClean="0"/>
          </a:p>
          <a:p>
            <a:pPr eaLnBrk="1" hangingPunct="1"/>
            <a:r>
              <a:rPr lang="en-US" smtClean="0"/>
              <a:t>Facility is on an isolated 1Gbs network</a:t>
            </a:r>
          </a:p>
          <a:p>
            <a:pPr lvl="1" eaLnBrk="1" hangingPunct="1"/>
            <a:r>
              <a:rPr lang="en-US" smtClean="0"/>
              <a:t>All network cards are 100Mbs</a:t>
            </a:r>
          </a:p>
          <a:p>
            <a:pPr lvl="2" eaLnBrk="1" hangingPunct="1"/>
            <a:endParaRPr lang="en-US" smtClean="0"/>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p:spPr>
        <p:txBody>
          <a:bodyPr/>
          <a:lstStyle/>
          <a:p>
            <a:fld id="{E1E21476-64D3-4FB5-A39D-078393319B88}" type="datetime1">
              <a:rPr lang="en-US"/>
              <a:pPr/>
              <a:t>10/31/2011</a:t>
            </a:fld>
            <a:endParaRPr lang="en-US"/>
          </a:p>
        </p:txBody>
      </p:sp>
      <p:sp>
        <p:nvSpPr>
          <p:cNvPr id="62467" name="Footer Placeholder 4"/>
          <p:cNvSpPr>
            <a:spLocks noGrp="1"/>
          </p:cNvSpPr>
          <p:nvPr>
            <p:ph type="ftr" sz="quarter" idx="11"/>
          </p:nvPr>
        </p:nvSpPr>
        <p:spPr>
          <a:noFill/>
        </p:spPr>
        <p:txBody>
          <a:bodyPr/>
          <a:lstStyle/>
          <a:p>
            <a:r>
              <a:rPr lang="en-US" smtClean="0"/>
              <a:t>Trick Advanced Training</a:t>
            </a:r>
          </a:p>
        </p:txBody>
      </p:sp>
      <p:sp>
        <p:nvSpPr>
          <p:cNvPr id="62468" name="Slide Number Placeholder 5"/>
          <p:cNvSpPr>
            <a:spLocks noGrp="1"/>
          </p:cNvSpPr>
          <p:nvPr>
            <p:ph type="sldNum" sz="quarter" idx="12"/>
          </p:nvPr>
        </p:nvSpPr>
        <p:spPr>
          <a:noFill/>
        </p:spPr>
        <p:txBody>
          <a:bodyPr/>
          <a:lstStyle/>
          <a:p>
            <a:fld id="{E51E9284-0E1B-4C74-83DD-9E719C782EB2}" type="slidenum">
              <a:rPr lang="en-US" smtClean="0"/>
              <a:pPr/>
              <a:t>59</a:t>
            </a:fld>
            <a:endParaRPr lang="en-US" smtClean="0"/>
          </a:p>
        </p:txBody>
      </p:sp>
      <p:sp>
        <p:nvSpPr>
          <p:cNvPr id="62469" name="Rectangle 2"/>
          <p:cNvSpPr>
            <a:spLocks noGrp="1" noChangeArrowheads="1"/>
          </p:cNvSpPr>
          <p:nvPr>
            <p:ph type="title"/>
          </p:nvPr>
        </p:nvSpPr>
        <p:spPr/>
        <p:txBody>
          <a:bodyPr/>
          <a:lstStyle/>
          <a:p>
            <a:pPr eaLnBrk="1" hangingPunct="1"/>
            <a:r>
              <a:rPr lang="en-US" sz="2000" smtClean="0"/>
              <a:t>MRMDF Machine Configuration</a:t>
            </a:r>
          </a:p>
        </p:txBody>
      </p:sp>
      <p:sp>
        <p:nvSpPr>
          <p:cNvPr id="62470" name="Rectangle 3"/>
          <p:cNvSpPr>
            <a:spLocks noGrp="1" noChangeArrowheads="1"/>
          </p:cNvSpPr>
          <p:nvPr>
            <p:ph type="body" idx="1"/>
          </p:nvPr>
        </p:nvSpPr>
        <p:spPr/>
        <p:txBody>
          <a:bodyPr/>
          <a:lstStyle/>
          <a:p>
            <a:pPr eaLnBrk="1" hangingPunct="1">
              <a:buFontTx/>
              <a:buNone/>
            </a:pPr>
            <a:endParaRPr lang="en-US" smtClean="0"/>
          </a:p>
          <a:p>
            <a:pPr eaLnBrk="1" hangingPunct="1"/>
            <a:r>
              <a:rPr lang="en-US" smtClean="0"/>
              <a:t>All computers running RedHat Enterprise Linux 4 (RHEL4)</a:t>
            </a:r>
          </a:p>
          <a:p>
            <a:pPr lvl="1" eaLnBrk="1" hangingPunct="1"/>
            <a:r>
              <a:rPr lang="en-US" smtClean="0"/>
              <a:t>Non-updated straight from the RHEL4 CD installation</a:t>
            </a:r>
          </a:p>
          <a:p>
            <a:pPr lvl="1" eaLnBrk="1" hangingPunct="1"/>
            <a:r>
              <a:rPr lang="en-US" smtClean="0"/>
              <a:t>Embedded computers set to boot to run level 3 (multi-user text only)</a:t>
            </a:r>
          </a:p>
          <a:p>
            <a:pPr lvl="1" eaLnBrk="1" hangingPunct="1"/>
            <a:r>
              <a:rPr lang="en-US" smtClean="0"/>
              <a:t>TDC and BORIS computers set to run level 5</a:t>
            </a:r>
          </a:p>
          <a:p>
            <a:pPr lvl="1" eaLnBrk="1" hangingPunct="1"/>
            <a:endParaRPr lang="en-US" smtClean="0"/>
          </a:p>
          <a:p>
            <a:pPr eaLnBrk="1" hangingPunct="1"/>
            <a:r>
              <a:rPr lang="en-US" smtClean="0"/>
              <a:t>Some services turned off because they are non-essential or may hurt real-time performance</a:t>
            </a:r>
          </a:p>
          <a:p>
            <a:pPr lvl="1" eaLnBrk="1" hangingPunct="1"/>
            <a:r>
              <a:rPr lang="en-US" smtClean="0"/>
              <a:t>irqbalance</a:t>
            </a:r>
          </a:p>
          <a:p>
            <a:pPr lvl="1" eaLnBrk="1" hangingPunct="1"/>
            <a:r>
              <a:rPr lang="en-US" smtClean="0"/>
              <a:t>cpuspeed</a:t>
            </a:r>
          </a:p>
          <a:p>
            <a:pPr lvl="1" eaLnBrk="1" hangingPunct="1"/>
            <a:r>
              <a:rPr lang="en-US" smtClean="0"/>
              <a:t>sendmail</a:t>
            </a:r>
          </a:p>
          <a:p>
            <a:pPr lvl="1" eaLnBrk="1" hangingPunct="1"/>
            <a:endParaRPr lang="en-US" smtClean="0"/>
          </a:p>
          <a:p>
            <a:pPr lvl="1" eaLnBrk="1" hangingPunct="1"/>
            <a:endParaRPr lang="en-US" smtClean="0"/>
          </a:p>
          <a:p>
            <a:pPr lvl="1" eaLnBrk="1" hangingPunct="1"/>
            <a:endParaRPr lang="en-US" smtClean="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p>
            <a:fld id="{E1BB1107-DC85-49FD-A383-CBDA3662E2B9}" type="datetime1">
              <a:rPr lang="en-US"/>
              <a:pPr/>
              <a:t>10/31/2011</a:t>
            </a:fld>
            <a:endParaRPr lang="en-US"/>
          </a:p>
        </p:txBody>
      </p:sp>
      <p:sp>
        <p:nvSpPr>
          <p:cNvPr id="7171" name="Footer Placeholder 4"/>
          <p:cNvSpPr>
            <a:spLocks noGrp="1"/>
          </p:cNvSpPr>
          <p:nvPr>
            <p:ph type="ftr" sz="quarter" idx="11"/>
          </p:nvPr>
        </p:nvSpPr>
        <p:spPr>
          <a:noFill/>
        </p:spPr>
        <p:txBody>
          <a:bodyPr/>
          <a:lstStyle/>
          <a:p>
            <a:r>
              <a:rPr lang="en-US" smtClean="0"/>
              <a:t>Trick Advanced Training</a:t>
            </a:r>
          </a:p>
        </p:txBody>
      </p:sp>
      <p:sp>
        <p:nvSpPr>
          <p:cNvPr id="7172" name="Slide Number Placeholder 5"/>
          <p:cNvSpPr>
            <a:spLocks noGrp="1"/>
          </p:cNvSpPr>
          <p:nvPr>
            <p:ph type="sldNum" sz="quarter" idx="12"/>
          </p:nvPr>
        </p:nvSpPr>
        <p:spPr>
          <a:noFill/>
        </p:spPr>
        <p:txBody>
          <a:bodyPr/>
          <a:lstStyle/>
          <a:p>
            <a:fld id="{01DC8243-2A1C-41E6-9A42-CDB63C4AEB79}" type="slidenum">
              <a:rPr lang="en-US" smtClean="0"/>
              <a:pPr/>
              <a:t>6</a:t>
            </a:fld>
            <a:endParaRPr lang="en-US" smtClean="0"/>
          </a:p>
        </p:txBody>
      </p:sp>
      <p:sp>
        <p:nvSpPr>
          <p:cNvPr id="7173" name="Rectangle 2"/>
          <p:cNvSpPr>
            <a:spLocks noGrp="1" noChangeArrowheads="1"/>
          </p:cNvSpPr>
          <p:nvPr>
            <p:ph type="title"/>
          </p:nvPr>
        </p:nvSpPr>
        <p:spPr/>
        <p:txBody>
          <a:bodyPr/>
          <a:lstStyle/>
          <a:p>
            <a:pPr eaLnBrk="1" hangingPunct="1"/>
            <a:r>
              <a:rPr lang="en-US" sz="2000" smtClean="0"/>
              <a:t>Trickcomm</a:t>
            </a:r>
          </a:p>
        </p:txBody>
      </p:sp>
      <p:sp>
        <p:nvSpPr>
          <p:cNvPr id="7174" name="Rectangle 3"/>
          <p:cNvSpPr>
            <a:spLocks noGrp="1" noChangeArrowheads="1"/>
          </p:cNvSpPr>
          <p:nvPr>
            <p:ph type="body" idx="1"/>
          </p:nvPr>
        </p:nvSpPr>
        <p:spPr/>
        <p:txBody>
          <a:bodyPr/>
          <a:lstStyle/>
          <a:p>
            <a:pPr eaLnBrk="1" hangingPunct="1"/>
            <a:r>
              <a:rPr lang="en-US" smtClean="0"/>
              <a:t>Provided functions – Connecting (Server) </a:t>
            </a:r>
          </a:p>
          <a:p>
            <a:pPr lvl="1" eaLnBrk="1" hangingPunct="1"/>
            <a:r>
              <a:rPr lang="en-US" smtClean="0"/>
              <a:t>tc_init(TCDevice * listen_device) ;</a:t>
            </a:r>
          </a:p>
          <a:p>
            <a:pPr lvl="2" eaLnBrk="1" hangingPunct="1"/>
            <a:r>
              <a:rPr lang="en-US" smtClean="0"/>
              <a:t>Initializes a listen socket and begins listening for a client connection.  </a:t>
            </a:r>
          </a:p>
          <a:p>
            <a:pPr lvl="2" eaLnBrk="1" hangingPunct="1"/>
            <a:r>
              <a:rPr lang="en-US" b="1" smtClean="0">
                <a:latin typeface="Courier New" pitchFamily="49" charset="0"/>
              </a:rPr>
              <a:t>listen_device.port</a:t>
            </a:r>
            <a:r>
              <a:rPr lang="en-US" smtClean="0"/>
              <a:t> must be specified. Uses unix </a:t>
            </a:r>
            <a:r>
              <a:rPr lang="en-US" i="1" smtClean="0"/>
              <a:t>listen().</a:t>
            </a:r>
            <a:endParaRPr lang="en-US" smtClean="0"/>
          </a:p>
          <a:p>
            <a:pPr lvl="1" eaLnBrk="1" hangingPunct="1"/>
            <a:r>
              <a:rPr lang="en-US" smtClean="0"/>
              <a:t>tc_listen(TCDevice * listen_device) ;</a:t>
            </a:r>
          </a:p>
          <a:p>
            <a:pPr lvl="2" eaLnBrk="1" hangingPunct="1"/>
            <a:r>
              <a:rPr lang="en-US" smtClean="0"/>
              <a:t>Returns true if a client is trying to connect on the listen socket. </a:t>
            </a:r>
          </a:p>
          <a:p>
            <a:pPr lvl="2" eaLnBrk="1" hangingPunct="1"/>
            <a:r>
              <a:rPr lang="en-US" smtClean="0"/>
              <a:t>Uses unix </a:t>
            </a:r>
            <a:r>
              <a:rPr lang="en-US" i="1" smtClean="0"/>
              <a:t>poll().</a:t>
            </a:r>
            <a:endParaRPr lang="en-US" smtClean="0"/>
          </a:p>
          <a:p>
            <a:pPr lvl="1" eaLnBrk="1" hangingPunct="1"/>
            <a:r>
              <a:rPr lang="en-US" smtClean="0"/>
              <a:t>tc_accept(TCDevice *listen_device, TCDevice *device) ;</a:t>
            </a:r>
          </a:p>
          <a:p>
            <a:pPr lvl="2" eaLnBrk="1" hangingPunct="1"/>
            <a:r>
              <a:rPr lang="en-US" smtClean="0"/>
              <a:t>Accepts the client connection request from </a:t>
            </a:r>
            <a:r>
              <a:rPr lang="en-US" b="1" smtClean="0">
                <a:latin typeface="Courier New" pitchFamily="49" charset="0"/>
              </a:rPr>
              <a:t>listen_device</a:t>
            </a:r>
            <a:r>
              <a:rPr lang="en-US" smtClean="0"/>
              <a:t> onto </a:t>
            </a:r>
            <a:r>
              <a:rPr lang="en-US" b="1" smtClean="0">
                <a:latin typeface="Courier New" pitchFamily="49" charset="0"/>
              </a:rPr>
              <a:t>device</a:t>
            </a:r>
            <a:r>
              <a:rPr lang="en-US" smtClean="0"/>
              <a:t>. </a:t>
            </a:r>
          </a:p>
          <a:p>
            <a:pPr lvl="2" eaLnBrk="1" hangingPunct="1"/>
            <a:r>
              <a:rPr lang="en-US" smtClean="0"/>
              <a:t>Will block until client connects. Endianness of client is recorded.</a:t>
            </a:r>
          </a:p>
          <a:p>
            <a:pPr lvl="2" eaLnBrk="1" hangingPunct="1"/>
            <a:r>
              <a:rPr lang="en-US" smtClean="0"/>
              <a:t>Uses unix </a:t>
            </a:r>
            <a:r>
              <a:rPr lang="en-US" i="1" smtClean="0"/>
              <a:t>accept().</a:t>
            </a:r>
            <a:endParaRPr lang="en-US" smtClean="0"/>
          </a:p>
          <a:p>
            <a:pPr eaLnBrk="1" hangingPunct="1"/>
            <a:r>
              <a:rPr lang="en-US" smtClean="0"/>
              <a:t>Provided function – Connecting (Client)</a:t>
            </a:r>
          </a:p>
          <a:p>
            <a:pPr lvl="1" eaLnBrk="1" hangingPunct="1"/>
            <a:r>
              <a:rPr lang="en-US" smtClean="0"/>
              <a:t>tc_connect(TCDevice *device);</a:t>
            </a:r>
          </a:p>
          <a:p>
            <a:pPr lvl="2" eaLnBrk="1" hangingPunct="1"/>
            <a:r>
              <a:rPr lang="en-US" smtClean="0"/>
              <a:t>Connects to a listening socket. Endianness of server is recorded.</a:t>
            </a:r>
          </a:p>
          <a:p>
            <a:pPr lvl="2" eaLnBrk="1" hangingPunct="1"/>
            <a:r>
              <a:rPr lang="en-US" b="1" smtClean="0">
                <a:latin typeface="Courier New" pitchFamily="49" charset="0"/>
              </a:rPr>
              <a:t>listen_device.port</a:t>
            </a:r>
            <a:r>
              <a:rPr lang="en-US" smtClean="0"/>
              <a:t> &amp; </a:t>
            </a:r>
            <a:r>
              <a:rPr lang="en-US" b="1" smtClean="0">
                <a:latin typeface="Courier New" pitchFamily="49" charset="0"/>
              </a:rPr>
              <a:t>hostname</a:t>
            </a:r>
            <a:r>
              <a:rPr lang="en-US" smtClean="0"/>
              <a:t> must be specified. Uses unix </a:t>
            </a:r>
            <a:r>
              <a:rPr lang="en-US" i="1" smtClean="0"/>
              <a:t>connect().</a:t>
            </a:r>
            <a:endParaRPr lang="en-US" smtClean="0"/>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0"/>
          </p:nvPr>
        </p:nvSpPr>
        <p:spPr>
          <a:noFill/>
        </p:spPr>
        <p:txBody>
          <a:bodyPr/>
          <a:lstStyle/>
          <a:p>
            <a:fld id="{4390B266-4808-4799-9252-BADF67CB40C6}" type="datetime1">
              <a:rPr lang="en-US"/>
              <a:pPr/>
              <a:t>10/31/2011</a:t>
            </a:fld>
            <a:endParaRPr lang="en-US"/>
          </a:p>
        </p:txBody>
      </p:sp>
      <p:sp>
        <p:nvSpPr>
          <p:cNvPr id="63491" name="Footer Placeholder 4"/>
          <p:cNvSpPr>
            <a:spLocks noGrp="1"/>
          </p:cNvSpPr>
          <p:nvPr>
            <p:ph type="ftr" sz="quarter" idx="11"/>
          </p:nvPr>
        </p:nvSpPr>
        <p:spPr>
          <a:noFill/>
        </p:spPr>
        <p:txBody>
          <a:bodyPr/>
          <a:lstStyle/>
          <a:p>
            <a:r>
              <a:rPr lang="en-US" smtClean="0"/>
              <a:t>Trick Advanced Training</a:t>
            </a:r>
          </a:p>
        </p:txBody>
      </p:sp>
      <p:sp>
        <p:nvSpPr>
          <p:cNvPr id="63492" name="Slide Number Placeholder 5"/>
          <p:cNvSpPr>
            <a:spLocks noGrp="1"/>
          </p:cNvSpPr>
          <p:nvPr>
            <p:ph type="sldNum" sz="quarter" idx="12"/>
          </p:nvPr>
        </p:nvSpPr>
        <p:spPr>
          <a:noFill/>
        </p:spPr>
        <p:txBody>
          <a:bodyPr/>
          <a:lstStyle/>
          <a:p>
            <a:fld id="{A1FC9BE5-AC40-4A3D-9E73-542C8854F31A}" type="slidenum">
              <a:rPr lang="en-US" smtClean="0"/>
              <a:pPr/>
              <a:t>60</a:t>
            </a:fld>
            <a:endParaRPr lang="en-US" smtClean="0"/>
          </a:p>
        </p:txBody>
      </p:sp>
      <p:sp>
        <p:nvSpPr>
          <p:cNvPr id="63493" name="Rectangle 2"/>
          <p:cNvSpPr>
            <a:spLocks noGrp="1" noChangeArrowheads="1"/>
          </p:cNvSpPr>
          <p:nvPr>
            <p:ph type="title"/>
          </p:nvPr>
        </p:nvSpPr>
        <p:spPr/>
        <p:txBody>
          <a:bodyPr/>
          <a:lstStyle/>
          <a:p>
            <a:pPr eaLnBrk="1" hangingPunct="1"/>
            <a:r>
              <a:rPr lang="en-US" sz="2000" smtClean="0"/>
              <a:t>MRMDF Machine Configuration</a:t>
            </a:r>
          </a:p>
        </p:txBody>
      </p:sp>
      <p:sp>
        <p:nvSpPr>
          <p:cNvPr id="63494" name="Rectangle 3"/>
          <p:cNvSpPr>
            <a:spLocks noGrp="1" noChangeArrowheads="1"/>
          </p:cNvSpPr>
          <p:nvPr>
            <p:ph type="body" idx="1"/>
          </p:nvPr>
        </p:nvSpPr>
        <p:spPr/>
        <p:txBody>
          <a:bodyPr/>
          <a:lstStyle/>
          <a:p>
            <a:pPr eaLnBrk="1" hangingPunct="1"/>
            <a:r>
              <a:rPr lang="en-US" smtClean="0"/>
              <a:t>Output of services still running on embedded computers</a:t>
            </a:r>
          </a:p>
          <a:p>
            <a:pPr eaLnBrk="1" hangingPunct="1"/>
            <a:endParaRPr lang="en-US" smtClean="0"/>
          </a:p>
        </p:txBody>
      </p:sp>
      <p:sp>
        <p:nvSpPr>
          <p:cNvPr id="63495" name="Text Box 4"/>
          <p:cNvSpPr txBox="1">
            <a:spLocks noChangeArrowheads="1"/>
          </p:cNvSpPr>
          <p:nvPr/>
        </p:nvSpPr>
        <p:spPr bwMode="auto">
          <a:xfrm>
            <a:off x="914400" y="1828800"/>
            <a:ext cx="7467600" cy="3935413"/>
          </a:xfrm>
          <a:prstGeom prst="rect">
            <a:avLst/>
          </a:prstGeom>
          <a:solidFill>
            <a:schemeClr val="accent1"/>
          </a:solidFill>
          <a:ln w="9525">
            <a:solidFill>
              <a:schemeClr val="tx1"/>
            </a:solidFill>
            <a:miter lim="800000"/>
            <a:headEnd/>
            <a:tailEnd/>
          </a:ln>
        </p:spPr>
        <p:txBody>
          <a:bodyPr>
            <a:spAutoFit/>
          </a:bodyPr>
          <a:lstStyle/>
          <a:p>
            <a:r>
              <a:rPr lang="en-US" sz="1200" b="1">
                <a:latin typeface="Courier New" pitchFamily="49" charset="0"/>
              </a:rPr>
              <a:t>&gt; chkconfig --list | grep "3:on" | sort</a:t>
            </a:r>
          </a:p>
          <a:p>
            <a:r>
              <a:rPr lang="en-US" sz="1200" b="1">
                <a:latin typeface="Courier New" pitchFamily="49" charset="0"/>
              </a:rPr>
              <a:t>acpid           0:off   1:off   2:off   3:on    4:on    5:on    6:off</a:t>
            </a:r>
          </a:p>
          <a:p>
            <a:r>
              <a:rPr lang="en-US" sz="1200" b="1">
                <a:latin typeface="Courier New" pitchFamily="49" charset="0"/>
              </a:rPr>
              <a:t>anacron         0:off   1:off   2:on    3:on    4:on    5:on    6:off</a:t>
            </a:r>
          </a:p>
          <a:p>
            <a:r>
              <a:rPr lang="en-US" sz="1200" b="1">
                <a:latin typeface="Courier New" pitchFamily="49" charset="0"/>
              </a:rPr>
              <a:t>atd             0:off   1:off   2:off   3:on    4:on    5:on    6:off</a:t>
            </a:r>
          </a:p>
          <a:p>
            <a:r>
              <a:rPr lang="en-US" sz="1200" b="1">
                <a:latin typeface="Courier New" pitchFamily="49" charset="0"/>
              </a:rPr>
              <a:t>autofs          0:off   1:off   2:off   3:on    4:on    5:on    6:off</a:t>
            </a:r>
          </a:p>
          <a:p>
            <a:r>
              <a:rPr lang="en-US" sz="1200" b="1">
                <a:latin typeface="Courier New" pitchFamily="49" charset="0"/>
              </a:rPr>
              <a:t>crond           0:off   1:off   2:on    3:on    4:on    5:on    6:off</a:t>
            </a:r>
          </a:p>
          <a:p>
            <a:r>
              <a:rPr lang="en-US" sz="1200" b="1">
                <a:latin typeface="Courier New" pitchFamily="49" charset="0"/>
              </a:rPr>
              <a:t>cups            0:off   1:off   2:on    3:on    4:on    5:on    6:off</a:t>
            </a:r>
          </a:p>
          <a:p>
            <a:r>
              <a:rPr lang="en-US" sz="1200" b="1">
                <a:latin typeface="Courier New" pitchFamily="49" charset="0"/>
              </a:rPr>
              <a:t>gpm             0:off   1:off   2:on    3:on    4:on    5:on    6:off</a:t>
            </a:r>
          </a:p>
          <a:p>
            <a:r>
              <a:rPr lang="en-US" sz="1200" b="1">
                <a:latin typeface="Courier New" pitchFamily="49" charset="0"/>
              </a:rPr>
              <a:t>kudzu           0:off   1:off   2:off   3:on    4:on    5:on    6:off</a:t>
            </a:r>
          </a:p>
          <a:p>
            <a:r>
              <a:rPr lang="en-US" sz="1200" b="1">
                <a:latin typeface="Courier New" pitchFamily="49" charset="0"/>
              </a:rPr>
              <a:t>lm_sensors      0:off   1:off   2:on    3:on    4:on    5:on    6:off</a:t>
            </a:r>
          </a:p>
          <a:p>
            <a:r>
              <a:rPr lang="en-US" sz="1200" b="1">
                <a:latin typeface="Courier New" pitchFamily="49" charset="0"/>
              </a:rPr>
              <a:t>messagebus      0:off   1:off   2:off   3:on    4:on    5:on    6:off</a:t>
            </a:r>
          </a:p>
          <a:p>
            <a:r>
              <a:rPr lang="en-US" sz="1200" b="1">
                <a:latin typeface="Courier New" pitchFamily="49" charset="0"/>
              </a:rPr>
              <a:t>netfs           0:off   1:off   2:off   3:on    4:on    5:on    6:off</a:t>
            </a:r>
          </a:p>
          <a:p>
            <a:r>
              <a:rPr lang="en-US" sz="1200" b="1">
                <a:latin typeface="Courier New" pitchFamily="49" charset="0"/>
              </a:rPr>
              <a:t>network         0:off   1:off   2:on    3:on    4:on    5:on    6:off</a:t>
            </a:r>
          </a:p>
          <a:p>
            <a:r>
              <a:rPr lang="en-US" sz="1200" b="1">
                <a:latin typeface="Courier New" pitchFamily="49" charset="0"/>
              </a:rPr>
              <a:t>nfslock         0:off   1:off   2:off   3:on    4:on    5:on    6:off</a:t>
            </a:r>
          </a:p>
          <a:p>
            <a:r>
              <a:rPr lang="en-US" sz="1200" b="1">
                <a:latin typeface="Courier New" pitchFamily="49" charset="0"/>
              </a:rPr>
              <a:t>portmap         0:off   1:off   2:off   3:on    4:on    5:on    6:off</a:t>
            </a:r>
          </a:p>
          <a:p>
            <a:r>
              <a:rPr lang="en-US" sz="1200" b="1">
                <a:latin typeface="Courier New" pitchFamily="49" charset="0"/>
              </a:rPr>
              <a:t>rawdevices      0:off   1:off   2:off   3:on    4:on    5:on    6:off</a:t>
            </a:r>
          </a:p>
          <a:p>
            <a:r>
              <a:rPr lang="en-US" sz="1200" b="1">
                <a:latin typeface="Courier New" pitchFamily="49" charset="0"/>
              </a:rPr>
              <a:t>sshd            0:off   1:off   2:on    3:on    4:on    5:on    6:off</a:t>
            </a:r>
          </a:p>
          <a:p>
            <a:r>
              <a:rPr lang="en-US" sz="1200" b="1">
                <a:latin typeface="Courier New" pitchFamily="49" charset="0"/>
              </a:rPr>
              <a:t>syslog          0:off   1:off   2:on    3:on    4:on    5:on    6:off</a:t>
            </a:r>
          </a:p>
          <a:p>
            <a:r>
              <a:rPr lang="en-US" sz="1200" b="1">
                <a:latin typeface="Courier New" pitchFamily="49" charset="0"/>
              </a:rPr>
              <a:t>xfs             0:off   1:off   2:on    3:on    4:on    5:on    6:off</a:t>
            </a:r>
          </a:p>
          <a:p>
            <a:r>
              <a:rPr lang="en-US" sz="1200" b="1">
                <a:latin typeface="Courier New" pitchFamily="49" charset="0"/>
              </a:rPr>
              <a:t>xinetd          0:off   1:off   2:off   3:on    4:on    5:on    6:off</a:t>
            </a:r>
          </a:p>
          <a:p>
            <a:endParaRPr lang="en-US" sz="1200" b="1">
              <a:latin typeface="Courier New" pitchFamily="49" charset="0"/>
            </a:endParaRP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0"/>
          </p:nvPr>
        </p:nvSpPr>
        <p:spPr>
          <a:noFill/>
        </p:spPr>
        <p:txBody>
          <a:bodyPr/>
          <a:lstStyle/>
          <a:p>
            <a:fld id="{19F64854-EB19-42E2-B8ED-32CA96C15942}" type="datetime1">
              <a:rPr lang="en-US"/>
              <a:pPr/>
              <a:t>10/31/2011</a:t>
            </a:fld>
            <a:endParaRPr lang="en-US"/>
          </a:p>
        </p:txBody>
      </p:sp>
      <p:sp>
        <p:nvSpPr>
          <p:cNvPr id="64515" name="Footer Placeholder 4"/>
          <p:cNvSpPr>
            <a:spLocks noGrp="1"/>
          </p:cNvSpPr>
          <p:nvPr>
            <p:ph type="ftr" sz="quarter" idx="11"/>
          </p:nvPr>
        </p:nvSpPr>
        <p:spPr>
          <a:noFill/>
        </p:spPr>
        <p:txBody>
          <a:bodyPr/>
          <a:lstStyle/>
          <a:p>
            <a:r>
              <a:rPr lang="en-US" smtClean="0"/>
              <a:t>Trick Advanced Training</a:t>
            </a:r>
          </a:p>
        </p:txBody>
      </p:sp>
      <p:sp>
        <p:nvSpPr>
          <p:cNvPr id="64516" name="Slide Number Placeholder 5"/>
          <p:cNvSpPr>
            <a:spLocks noGrp="1"/>
          </p:cNvSpPr>
          <p:nvPr>
            <p:ph type="sldNum" sz="quarter" idx="12"/>
          </p:nvPr>
        </p:nvSpPr>
        <p:spPr>
          <a:noFill/>
        </p:spPr>
        <p:txBody>
          <a:bodyPr/>
          <a:lstStyle/>
          <a:p>
            <a:fld id="{5B28904C-A4BA-4149-A88E-8CC63F0574DC}" type="slidenum">
              <a:rPr lang="en-US" smtClean="0"/>
              <a:pPr/>
              <a:t>61</a:t>
            </a:fld>
            <a:endParaRPr lang="en-US" smtClean="0"/>
          </a:p>
        </p:txBody>
      </p:sp>
      <p:sp>
        <p:nvSpPr>
          <p:cNvPr id="64517" name="Rectangle 2"/>
          <p:cNvSpPr>
            <a:spLocks noGrp="1" noChangeArrowheads="1"/>
          </p:cNvSpPr>
          <p:nvPr>
            <p:ph type="title"/>
          </p:nvPr>
        </p:nvSpPr>
        <p:spPr/>
        <p:txBody>
          <a:bodyPr/>
          <a:lstStyle/>
          <a:p>
            <a:pPr eaLnBrk="1" hangingPunct="1"/>
            <a:r>
              <a:rPr lang="en-US" sz="2000" smtClean="0"/>
              <a:t>MRMDF Machine Configuration</a:t>
            </a:r>
          </a:p>
        </p:txBody>
      </p:sp>
      <p:sp>
        <p:nvSpPr>
          <p:cNvPr id="64518" name="Rectangle 3"/>
          <p:cNvSpPr>
            <a:spLocks noGrp="1" noChangeArrowheads="1"/>
          </p:cNvSpPr>
          <p:nvPr>
            <p:ph type="body" idx="1"/>
          </p:nvPr>
        </p:nvSpPr>
        <p:spPr/>
        <p:txBody>
          <a:bodyPr/>
          <a:lstStyle/>
          <a:p>
            <a:pPr eaLnBrk="1" hangingPunct="1"/>
            <a:r>
              <a:rPr lang="en-US" smtClean="0"/>
              <a:t>Output of “lsmod” command</a:t>
            </a:r>
          </a:p>
        </p:txBody>
      </p:sp>
      <p:sp>
        <p:nvSpPr>
          <p:cNvPr id="64519" name="Text Box 4"/>
          <p:cNvSpPr txBox="1">
            <a:spLocks noChangeArrowheads="1"/>
          </p:cNvSpPr>
          <p:nvPr/>
        </p:nvSpPr>
        <p:spPr bwMode="auto">
          <a:xfrm>
            <a:off x="914400" y="1752600"/>
            <a:ext cx="7467600" cy="4300538"/>
          </a:xfrm>
          <a:prstGeom prst="rect">
            <a:avLst/>
          </a:prstGeom>
          <a:solidFill>
            <a:schemeClr val="accent1"/>
          </a:solidFill>
          <a:ln w="9525">
            <a:solidFill>
              <a:schemeClr val="tx1"/>
            </a:solidFill>
            <a:miter lim="800000"/>
            <a:headEnd/>
            <a:tailEnd/>
          </a:ln>
        </p:spPr>
        <p:txBody>
          <a:bodyPr>
            <a:spAutoFit/>
          </a:bodyPr>
          <a:lstStyle/>
          <a:p>
            <a:r>
              <a:rPr lang="en-US" sz="1200" b="1">
                <a:latin typeface="Courier New" pitchFamily="49" charset="0"/>
              </a:rPr>
              <a:t>&gt; lsmod</a:t>
            </a:r>
          </a:p>
          <a:p>
            <a:r>
              <a:rPr lang="en-US" sz="1200" b="1">
                <a:latin typeface="Courier New" pitchFamily="49" charset="0"/>
              </a:rPr>
              <a:t>Module                  Size  Used by</a:t>
            </a:r>
          </a:p>
          <a:p>
            <a:r>
              <a:rPr lang="en-US" sz="1200" b="1">
                <a:latin typeface="Courier New" pitchFamily="49" charset="0"/>
              </a:rPr>
              <a:t>nfs                   218309  0</a:t>
            </a:r>
          </a:p>
          <a:p>
            <a:r>
              <a:rPr lang="en-US" sz="1200" b="1">
                <a:latin typeface="Courier New" pitchFamily="49" charset="0"/>
              </a:rPr>
              <a:t>lockd                  63977  1 nfs</a:t>
            </a:r>
          </a:p>
          <a:p>
            <a:r>
              <a:rPr lang="en-US" sz="1200" b="1">
                <a:latin typeface="Courier New" pitchFamily="49" charset="0"/>
              </a:rPr>
              <a:t>sunrpc                157093  3 nfs,lockd</a:t>
            </a:r>
          </a:p>
          <a:p>
            <a:r>
              <a:rPr lang="en-US" sz="1200" b="1">
                <a:latin typeface="Courier New" pitchFamily="49" charset="0"/>
              </a:rPr>
              <a:t>vme_vmitmrf            11752  0</a:t>
            </a:r>
          </a:p>
          <a:p>
            <a:r>
              <a:rPr lang="en-US" sz="1200" b="1">
                <a:latin typeface="Courier New" pitchFamily="49" charset="0"/>
              </a:rPr>
              <a:t>vme_universe          108708  0</a:t>
            </a:r>
          </a:p>
          <a:p>
            <a:r>
              <a:rPr lang="en-US" sz="1200" b="1">
                <a:latin typeface="Courier New" pitchFamily="49" charset="0"/>
              </a:rPr>
              <a:t>md5                     4033  1</a:t>
            </a:r>
          </a:p>
          <a:p>
            <a:r>
              <a:rPr lang="en-US" sz="1200" b="1">
                <a:latin typeface="Courier New" pitchFamily="49" charset="0"/>
              </a:rPr>
              <a:t>ipv6                  232705  12</a:t>
            </a:r>
          </a:p>
          <a:p>
            <a:r>
              <a:rPr lang="en-US" sz="1200" b="1">
                <a:latin typeface="Courier New" pitchFamily="49" charset="0"/>
              </a:rPr>
              <a:t>parport_pc             24705  0</a:t>
            </a:r>
          </a:p>
          <a:p>
            <a:r>
              <a:rPr lang="en-US" sz="1200" b="1">
                <a:latin typeface="Courier New" pitchFamily="49" charset="0"/>
              </a:rPr>
              <a:t>lp                     12077  0</a:t>
            </a:r>
          </a:p>
          <a:p>
            <a:r>
              <a:rPr lang="en-US" sz="1200" b="1">
                <a:latin typeface="Courier New" pitchFamily="49" charset="0"/>
              </a:rPr>
              <a:t>parport                37129  2 parport_pc,lp</a:t>
            </a:r>
          </a:p>
          <a:p>
            <a:r>
              <a:rPr lang="en-US" sz="1200" b="1">
                <a:latin typeface="Courier New" pitchFamily="49" charset="0"/>
              </a:rPr>
              <a:t>autofs4                23237  1</a:t>
            </a:r>
          </a:p>
          <a:p>
            <a:r>
              <a:rPr lang="en-US" sz="1200" b="1">
                <a:latin typeface="Courier New" pitchFamily="49" charset="0"/>
              </a:rPr>
              <a:t>i2c_dev                11329  0</a:t>
            </a:r>
          </a:p>
          <a:p>
            <a:r>
              <a:rPr lang="en-US" sz="1200" b="1">
                <a:latin typeface="Courier New" pitchFamily="49" charset="0"/>
              </a:rPr>
              <a:t>i2c_core               22081  1 i2c_dev</a:t>
            </a:r>
          </a:p>
          <a:p>
            <a:r>
              <a:rPr lang="en-US" sz="1200" b="1">
                <a:latin typeface="Courier New" pitchFamily="49" charset="0"/>
              </a:rPr>
              <a:t>dm_mod                 54741  0</a:t>
            </a:r>
          </a:p>
          <a:p>
            <a:r>
              <a:rPr lang="en-US" sz="1200" b="1">
                <a:latin typeface="Courier New" pitchFamily="49" charset="0"/>
              </a:rPr>
              <a:t>uhci_hcd               31065  0</a:t>
            </a:r>
          </a:p>
          <a:p>
            <a:r>
              <a:rPr lang="en-US" sz="1200" b="1">
                <a:latin typeface="Courier New" pitchFamily="49" charset="0"/>
              </a:rPr>
              <a:t>hw_random               5845  0</a:t>
            </a:r>
          </a:p>
          <a:p>
            <a:r>
              <a:rPr lang="en-US" sz="1200" b="1">
                <a:latin typeface="Courier New" pitchFamily="49" charset="0"/>
              </a:rPr>
              <a:t>e100                   39493  0</a:t>
            </a:r>
          </a:p>
          <a:p>
            <a:r>
              <a:rPr lang="en-US" sz="1200" b="1">
                <a:latin typeface="Courier New" pitchFamily="49" charset="0"/>
              </a:rPr>
              <a:t>mii                     4673  1 e100</a:t>
            </a:r>
          </a:p>
          <a:p>
            <a:r>
              <a:rPr lang="en-US" sz="1200" b="1">
                <a:latin typeface="Courier New" pitchFamily="49" charset="0"/>
              </a:rPr>
              <a:t>floppy                 58481  0</a:t>
            </a:r>
          </a:p>
          <a:p>
            <a:r>
              <a:rPr lang="en-US" sz="1200" b="1">
                <a:latin typeface="Courier New" pitchFamily="49" charset="0"/>
              </a:rPr>
              <a:t>ext3                  116809  1</a:t>
            </a:r>
          </a:p>
          <a:p>
            <a:r>
              <a:rPr lang="en-US" sz="1200" b="1">
                <a:latin typeface="Courier New" pitchFamily="49" charset="0"/>
              </a:rPr>
              <a:t>jbd                    71257  1 ext3</a:t>
            </a: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p:cNvSpPr>
            <a:spLocks noGrp="1"/>
          </p:cNvSpPr>
          <p:nvPr>
            <p:ph type="dt" sz="quarter" idx="10"/>
          </p:nvPr>
        </p:nvSpPr>
        <p:spPr>
          <a:noFill/>
        </p:spPr>
        <p:txBody>
          <a:bodyPr/>
          <a:lstStyle/>
          <a:p>
            <a:fld id="{E251E426-5EBC-4655-B2B2-7A52DA6B6B09}" type="datetime1">
              <a:rPr lang="en-US"/>
              <a:pPr/>
              <a:t>10/31/2011</a:t>
            </a:fld>
            <a:endParaRPr lang="en-US"/>
          </a:p>
        </p:txBody>
      </p:sp>
      <p:sp>
        <p:nvSpPr>
          <p:cNvPr id="65539" name="Footer Placeholder 4"/>
          <p:cNvSpPr>
            <a:spLocks noGrp="1"/>
          </p:cNvSpPr>
          <p:nvPr>
            <p:ph type="ftr" sz="quarter" idx="11"/>
          </p:nvPr>
        </p:nvSpPr>
        <p:spPr>
          <a:noFill/>
        </p:spPr>
        <p:txBody>
          <a:bodyPr/>
          <a:lstStyle/>
          <a:p>
            <a:r>
              <a:rPr lang="en-US" smtClean="0"/>
              <a:t>Trick Advanced Training</a:t>
            </a:r>
          </a:p>
        </p:txBody>
      </p:sp>
      <p:sp>
        <p:nvSpPr>
          <p:cNvPr id="65540" name="Slide Number Placeholder 5"/>
          <p:cNvSpPr>
            <a:spLocks noGrp="1"/>
          </p:cNvSpPr>
          <p:nvPr>
            <p:ph type="sldNum" sz="quarter" idx="12"/>
          </p:nvPr>
        </p:nvSpPr>
        <p:spPr>
          <a:noFill/>
        </p:spPr>
        <p:txBody>
          <a:bodyPr/>
          <a:lstStyle/>
          <a:p>
            <a:fld id="{B2B01F5C-CACC-4EDB-A41B-375AA709CB10}" type="slidenum">
              <a:rPr lang="en-US" smtClean="0"/>
              <a:pPr/>
              <a:t>62</a:t>
            </a:fld>
            <a:endParaRPr lang="en-US" smtClean="0"/>
          </a:p>
        </p:txBody>
      </p:sp>
      <p:sp>
        <p:nvSpPr>
          <p:cNvPr id="65541" name="Rectangle 2"/>
          <p:cNvSpPr>
            <a:spLocks noGrp="1" noChangeArrowheads="1"/>
          </p:cNvSpPr>
          <p:nvPr>
            <p:ph type="title"/>
          </p:nvPr>
        </p:nvSpPr>
        <p:spPr/>
        <p:txBody>
          <a:bodyPr/>
          <a:lstStyle/>
          <a:p>
            <a:pPr eaLnBrk="1" hangingPunct="1"/>
            <a:r>
              <a:rPr lang="en-US" sz="2000" smtClean="0"/>
              <a:t>MRMDF Machine Configuration</a:t>
            </a:r>
          </a:p>
        </p:txBody>
      </p:sp>
      <p:sp>
        <p:nvSpPr>
          <p:cNvPr id="65542" name="Rectangle 3"/>
          <p:cNvSpPr>
            <a:spLocks noGrp="1" noChangeArrowheads="1"/>
          </p:cNvSpPr>
          <p:nvPr>
            <p:ph type="body" idx="1"/>
          </p:nvPr>
        </p:nvSpPr>
        <p:spPr/>
        <p:txBody>
          <a:bodyPr/>
          <a:lstStyle/>
          <a:p>
            <a:pPr eaLnBrk="1" hangingPunct="1"/>
            <a:r>
              <a:rPr lang="en-US" smtClean="0"/>
              <a:t>irqbalance service turned off the BORIS computer</a:t>
            </a:r>
          </a:p>
          <a:p>
            <a:pPr lvl="1" eaLnBrk="1" hangingPunct="1"/>
            <a:r>
              <a:rPr lang="en-US" smtClean="0"/>
              <a:t>irqbalance is a service that tries to spread interrupt handling to all available processors</a:t>
            </a:r>
          </a:p>
          <a:p>
            <a:pPr lvl="2" eaLnBrk="1" hangingPunct="1"/>
            <a:r>
              <a:rPr lang="en-US" smtClean="0"/>
              <a:t>Reassigns interrupts to specific processors </a:t>
            </a:r>
          </a:p>
          <a:p>
            <a:pPr lvl="2" eaLnBrk="1" hangingPunct="1"/>
            <a:r>
              <a:rPr lang="en-US" smtClean="0"/>
              <a:t>If a simulation is “burning” all CPU cycles, any interrupt assigned to that CPU will not be serviced.  The machine will appear “locked up”</a:t>
            </a:r>
          </a:p>
          <a:p>
            <a:pPr eaLnBrk="1" hangingPunct="1"/>
            <a:endParaRPr lang="en-US" smtClean="0"/>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quarter" idx="10"/>
          </p:nvPr>
        </p:nvSpPr>
        <p:spPr>
          <a:noFill/>
        </p:spPr>
        <p:txBody>
          <a:bodyPr/>
          <a:lstStyle/>
          <a:p>
            <a:fld id="{7923852C-252D-4A13-9E51-F5E760484D05}" type="datetime1">
              <a:rPr lang="en-US"/>
              <a:pPr/>
              <a:t>10/31/2011</a:t>
            </a:fld>
            <a:endParaRPr lang="en-US"/>
          </a:p>
        </p:txBody>
      </p:sp>
      <p:sp>
        <p:nvSpPr>
          <p:cNvPr id="66563" name="Footer Placeholder 4"/>
          <p:cNvSpPr>
            <a:spLocks noGrp="1"/>
          </p:cNvSpPr>
          <p:nvPr>
            <p:ph type="ftr" sz="quarter" idx="11"/>
          </p:nvPr>
        </p:nvSpPr>
        <p:spPr>
          <a:noFill/>
        </p:spPr>
        <p:txBody>
          <a:bodyPr/>
          <a:lstStyle/>
          <a:p>
            <a:r>
              <a:rPr lang="en-US" smtClean="0"/>
              <a:t>Trick Advanced Training</a:t>
            </a:r>
          </a:p>
        </p:txBody>
      </p:sp>
      <p:sp>
        <p:nvSpPr>
          <p:cNvPr id="66564" name="Slide Number Placeholder 5"/>
          <p:cNvSpPr>
            <a:spLocks noGrp="1"/>
          </p:cNvSpPr>
          <p:nvPr>
            <p:ph type="sldNum" sz="quarter" idx="12"/>
          </p:nvPr>
        </p:nvSpPr>
        <p:spPr>
          <a:noFill/>
        </p:spPr>
        <p:txBody>
          <a:bodyPr/>
          <a:lstStyle/>
          <a:p>
            <a:fld id="{1CA8A885-E2A4-4775-80DF-0C59789D985D}" type="slidenum">
              <a:rPr lang="en-US" smtClean="0"/>
              <a:pPr/>
              <a:t>63</a:t>
            </a:fld>
            <a:endParaRPr lang="en-US" smtClean="0"/>
          </a:p>
        </p:txBody>
      </p:sp>
      <p:sp>
        <p:nvSpPr>
          <p:cNvPr id="66565" name="Rectangle 2"/>
          <p:cNvSpPr>
            <a:spLocks noGrp="1" noChangeArrowheads="1"/>
          </p:cNvSpPr>
          <p:nvPr>
            <p:ph type="title"/>
          </p:nvPr>
        </p:nvSpPr>
        <p:spPr/>
        <p:txBody>
          <a:bodyPr/>
          <a:lstStyle/>
          <a:p>
            <a:pPr eaLnBrk="1" hangingPunct="1"/>
            <a:r>
              <a:rPr lang="en-US" sz="2000" smtClean="0"/>
              <a:t>MRMDF Machine Configuration</a:t>
            </a:r>
          </a:p>
        </p:txBody>
      </p:sp>
      <p:sp>
        <p:nvSpPr>
          <p:cNvPr id="66566" name="Rectangle 3"/>
          <p:cNvSpPr>
            <a:spLocks noGrp="1" noChangeArrowheads="1"/>
          </p:cNvSpPr>
          <p:nvPr>
            <p:ph type="body" idx="1"/>
          </p:nvPr>
        </p:nvSpPr>
        <p:spPr/>
        <p:txBody>
          <a:bodyPr/>
          <a:lstStyle/>
          <a:p>
            <a:pPr eaLnBrk="1" hangingPunct="1"/>
            <a:r>
              <a:rPr lang="en-US" smtClean="0"/>
              <a:t>Output of “cat /proc/interrupts” with irqbalance on</a:t>
            </a:r>
          </a:p>
          <a:p>
            <a:pPr eaLnBrk="1" hangingPunct="1"/>
            <a:endParaRPr lang="en-US" smtClean="0"/>
          </a:p>
        </p:txBody>
      </p:sp>
      <p:sp>
        <p:nvSpPr>
          <p:cNvPr id="66567" name="Text Box 4"/>
          <p:cNvSpPr txBox="1">
            <a:spLocks noChangeArrowheads="1"/>
          </p:cNvSpPr>
          <p:nvPr/>
        </p:nvSpPr>
        <p:spPr bwMode="auto">
          <a:xfrm>
            <a:off x="914400" y="1752600"/>
            <a:ext cx="7467600" cy="3662363"/>
          </a:xfrm>
          <a:prstGeom prst="rect">
            <a:avLst/>
          </a:prstGeom>
          <a:solidFill>
            <a:schemeClr val="accent1"/>
          </a:solidFill>
          <a:ln w="9525">
            <a:solidFill>
              <a:schemeClr val="tx1"/>
            </a:solidFill>
            <a:miter lim="800000"/>
            <a:headEnd/>
            <a:tailEnd/>
          </a:ln>
        </p:spPr>
        <p:txBody>
          <a:bodyPr>
            <a:spAutoFit/>
          </a:bodyPr>
          <a:lstStyle/>
          <a:p>
            <a:r>
              <a:rPr lang="en-US" sz="1200" b="1">
                <a:latin typeface="Courier New" pitchFamily="49" charset="0"/>
              </a:rPr>
              <a:t>&gt; cat /proc/interrupts</a:t>
            </a:r>
          </a:p>
          <a:p>
            <a:r>
              <a:rPr lang="en-US"/>
              <a:t>                </a:t>
            </a:r>
            <a:r>
              <a:rPr lang="en-US" sz="1200" b="1">
                <a:latin typeface="Courier New" pitchFamily="49" charset="0"/>
              </a:rPr>
              <a:t>CPU0       CPU1</a:t>
            </a:r>
          </a:p>
          <a:p>
            <a:r>
              <a:rPr lang="en-US" sz="1200" b="1">
                <a:latin typeface="Courier New" pitchFamily="49" charset="0"/>
              </a:rPr>
              <a:t>  0:  686551361  690211955    IO-APIC-edge  timer</a:t>
            </a:r>
          </a:p>
          <a:p>
            <a:r>
              <a:rPr lang="en-US" sz="1200" b="1">
                <a:latin typeface="Courier New" pitchFamily="49" charset="0"/>
              </a:rPr>
              <a:t>  1:      65200      64966    IO-APIC-edge  i8042</a:t>
            </a:r>
          </a:p>
          <a:p>
            <a:r>
              <a:rPr lang="en-US" sz="1200" b="1">
                <a:latin typeface="Courier New" pitchFamily="49" charset="0"/>
              </a:rPr>
              <a:t>  8:          1          0    IO-APIC-edge  rtc</a:t>
            </a:r>
          </a:p>
          <a:p>
            <a:r>
              <a:rPr lang="en-US" sz="1200" b="1">
                <a:latin typeface="Courier New" pitchFamily="49" charset="0"/>
              </a:rPr>
              <a:t>  9:          0          0   IO-APIC-level  acpi</a:t>
            </a:r>
          </a:p>
          <a:p>
            <a:r>
              <a:rPr lang="en-US" sz="1200" b="1">
                <a:latin typeface="Courier New" pitchFamily="49" charset="0"/>
              </a:rPr>
              <a:t> 12:          0          0    IO-APIC-edge  i8042</a:t>
            </a:r>
          </a:p>
          <a:p>
            <a:r>
              <a:rPr lang="en-US" sz="1200" b="1">
                <a:latin typeface="Courier New" pitchFamily="49" charset="0"/>
              </a:rPr>
              <a:t> 14:     273884     283455    IO-APIC-edge  ide0</a:t>
            </a:r>
          </a:p>
          <a:p>
            <a:r>
              <a:rPr lang="en-US" sz="1200" b="1">
                <a:latin typeface="Courier New" pitchFamily="49" charset="0"/>
              </a:rPr>
              <a:t> 15:   10380479   10961469    IO-APIC-edge  ide1</a:t>
            </a:r>
          </a:p>
          <a:p>
            <a:r>
              <a:rPr lang="en-US" sz="1200" b="1">
                <a:latin typeface="Courier New" pitchFamily="49" charset="0"/>
              </a:rPr>
              <a:t>169:    8677476    8633408   IO-APIC-level  uhci_hcd</a:t>
            </a:r>
          </a:p>
          <a:p>
            <a:r>
              <a:rPr lang="en-US" sz="1200" b="1">
                <a:latin typeface="Courier New" pitchFamily="49" charset="0"/>
              </a:rPr>
              <a:t>177:       7127       7074   IO-APIC-level  Intel 82801BA-ICH2</a:t>
            </a:r>
          </a:p>
          <a:p>
            <a:r>
              <a:rPr lang="en-US" sz="1200" b="1">
                <a:latin typeface="Courier New" pitchFamily="49" charset="0"/>
              </a:rPr>
              <a:t>185:   32970665          0   IO-APIC-level  uhci_hcd, eth0</a:t>
            </a:r>
          </a:p>
          <a:p>
            <a:r>
              <a:rPr lang="en-US" sz="1200" b="1">
                <a:latin typeface="Courier New" pitchFamily="49" charset="0"/>
              </a:rPr>
              <a:t>193:   55050079   55390831   IO-APIC-level  ohci1394, nvidia</a:t>
            </a:r>
          </a:p>
          <a:p>
            <a:r>
              <a:rPr lang="en-US" sz="1200" b="1">
                <a:latin typeface="Courier New" pitchFamily="49" charset="0"/>
              </a:rPr>
              <a:t>201:         30          0   IO-APIC-level  aic7xxx</a:t>
            </a:r>
          </a:p>
          <a:p>
            <a:r>
              <a:rPr lang="en-US" sz="1200" b="1">
                <a:latin typeface="Courier New" pitchFamily="49" charset="0"/>
              </a:rPr>
              <a:t>209:    1678484    1679598   IO-APIC-level  aic7xxx</a:t>
            </a:r>
          </a:p>
          <a:p>
            <a:r>
              <a:rPr lang="en-US" sz="1200" b="1">
                <a:latin typeface="Courier New" pitchFamily="49" charset="0"/>
              </a:rPr>
              <a:t>NMI:          0          0</a:t>
            </a:r>
          </a:p>
          <a:p>
            <a:r>
              <a:rPr lang="en-US" sz="1200" b="1">
                <a:latin typeface="Courier New" pitchFamily="49" charset="0"/>
              </a:rPr>
              <a:t>LOC: 1376788791 1376785050</a:t>
            </a:r>
          </a:p>
          <a:p>
            <a:r>
              <a:rPr lang="en-US" sz="1200" b="1">
                <a:latin typeface="Courier New" pitchFamily="49" charset="0"/>
              </a:rPr>
              <a:t>ERR:         10</a:t>
            </a:r>
          </a:p>
          <a:p>
            <a:r>
              <a:rPr lang="en-US" sz="1200" b="1">
                <a:latin typeface="Courier New" pitchFamily="49" charset="0"/>
              </a:rPr>
              <a:t>MIS:          0</a:t>
            </a:r>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p:cNvSpPr>
            <a:spLocks noGrp="1"/>
          </p:cNvSpPr>
          <p:nvPr>
            <p:ph type="dt" sz="quarter" idx="10"/>
          </p:nvPr>
        </p:nvSpPr>
        <p:spPr>
          <a:noFill/>
        </p:spPr>
        <p:txBody>
          <a:bodyPr/>
          <a:lstStyle/>
          <a:p>
            <a:fld id="{2162D023-EA97-4737-962B-0896327745A7}" type="datetime1">
              <a:rPr lang="en-US"/>
              <a:pPr/>
              <a:t>10/31/2011</a:t>
            </a:fld>
            <a:endParaRPr lang="en-US"/>
          </a:p>
        </p:txBody>
      </p:sp>
      <p:sp>
        <p:nvSpPr>
          <p:cNvPr id="67587" name="Footer Placeholder 4"/>
          <p:cNvSpPr>
            <a:spLocks noGrp="1"/>
          </p:cNvSpPr>
          <p:nvPr>
            <p:ph type="ftr" sz="quarter" idx="11"/>
          </p:nvPr>
        </p:nvSpPr>
        <p:spPr>
          <a:noFill/>
        </p:spPr>
        <p:txBody>
          <a:bodyPr/>
          <a:lstStyle/>
          <a:p>
            <a:r>
              <a:rPr lang="en-US" smtClean="0"/>
              <a:t>Trick Advanced Training</a:t>
            </a:r>
          </a:p>
        </p:txBody>
      </p:sp>
      <p:sp>
        <p:nvSpPr>
          <p:cNvPr id="67588" name="Slide Number Placeholder 5"/>
          <p:cNvSpPr>
            <a:spLocks noGrp="1"/>
          </p:cNvSpPr>
          <p:nvPr>
            <p:ph type="sldNum" sz="quarter" idx="12"/>
          </p:nvPr>
        </p:nvSpPr>
        <p:spPr>
          <a:noFill/>
        </p:spPr>
        <p:txBody>
          <a:bodyPr/>
          <a:lstStyle/>
          <a:p>
            <a:fld id="{627A8229-A485-4D57-80E6-F4186AD2ECF2}" type="slidenum">
              <a:rPr lang="en-US" smtClean="0"/>
              <a:pPr/>
              <a:t>64</a:t>
            </a:fld>
            <a:endParaRPr lang="en-US" smtClean="0"/>
          </a:p>
        </p:txBody>
      </p:sp>
      <p:sp>
        <p:nvSpPr>
          <p:cNvPr id="67589" name="Rectangle 2"/>
          <p:cNvSpPr>
            <a:spLocks noGrp="1" noChangeArrowheads="1"/>
          </p:cNvSpPr>
          <p:nvPr>
            <p:ph type="title"/>
          </p:nvPr>
        </p:nvSpPr>
        <p:spPr/>
        <p:txBody>
          <a:bodyPr/>
          <a:lstStyle/>
          <a:p>
            <a:pPr eaLnBrk="1" hangingPunct="1"/>
            <a:r>
              <a:rPr lang="en-US" sz="2000" smtClean="0"/>
              <a:t>MRMDF Machine Configuration</a:t>
            </a:r>
          </a:p>
        </p:txBody>
      </p:sp>
      <p:sp>
        <p:nvSpPr>
          <p:cNvPr id="67590" name="Rectangle 3"/>
          <p:cNvSpPr>
            <a:spLocks noGrp="1" noChangeArrowheads="1"/>
          </p:cNvSpPr>
          <p:nvPr>
            <p:ph type="body" idx="1"/>
          </p:nvPr>
        </p:nvSpPr>
        <p:spPr/>
        <p:txBody>
          <a:bodyPr/>
          <a:lstStyle/>
          <a:p>
            <a:pPr eaLnBrk="1" hangingPunct="1"/>
            <a:r>
              <a:rPr lang="en-US" smtClean="0"/>
              <a:t>Output of “cat /proc/interrupts” with irqbalance off on the BORIS computer</a:t>
            </a:r>
          </a:p>
          <a:p>
            <a:pPr eaLnBrk="1" hangingPunct="1"/>
            <a:endParaRPr lang="en-US" smtClean="0"/>
          </a:p>
          <a:p>
            <a:pPr eaLnBrk="1" hangingPunct="1"/>
            <a:endParaRPr lang="en-US" smtClean="0"/>
          </a:p>
        </p:txBody>
      </p:sp>
      <p:sp>
        <p:nvSpPr>
          <p:cNvPr id="67591" name="Text Box 4"/>
          <p:cNvSpPr txBox="1">
            <a:spLocks noChangeArrowheads="1"/>
          </p:cNvSpPr>
          <p:nvPr/>
        </p:nvSpPr>
        <p:spPr bwMode="auto">
          <a:xfrm>
            <a:off x="914400" y="1905000"/>
            <a:ext cx="7467600" cy="3297238"/>
          </a:xfrm>
          <a:prstGeom prst="rect">
            <a:avLst/>
          </a:prstGeom>
          <a:solidFill>
            <a:schemeClr val="accent1"/>
          </a:solidFill>
          <a:ln w="9525">
            <a:solidFill>
              <a:schemeClr val="tx1"/>
            </a:solidFill>
            <a:miter lim="800000"/>
            <a:headEnd/>
            <a:tailEnd/>
          </a:ln>
        </p:spPr>
        <p:txBody>
          <a:bodyPr>
            <a:spAutoFit/>
          </a:bodyPr>
          <a:lstStyle/>
          <a:p>
            <a:r>
              <a:rPr lang="en-US" sz="1200" b="1">
                <a:latin typeface="Courier New" pitchFamily="49" charset="0"/>
              </a:rPr>
              <a:t>&gt; cat /proc/interrupts</a:t>
            </a:r>
          </a:p>
          <a:p>
            <a:r>
              <a:rPr lang="en-US"/>
              <a:t>                </a:t>
            </a:r>
            <a:r>
              <a:rPr lang="en-US" sz="1200" b="1">
                <a:latin typeface="Courier New" pitchFamily="49" charset="0"/>
              </a:rPr>
              <a:t>CPU0       CPU1</a:t>
            </a:r>
          </a:p>
          <a:p>
            <a:r>
              <a:rPr lang="en-US" sz="1200" b="1">
                <a:latin typeface="Courier New" pitchFamily="49" charset="0"/>
              </a:rPr>
              <a:t>  0:  451274705          0    IO-APIC-edge  timer</a:t>
            </a:r>
          </a:p>
          <a:p>
            <a:r>
              <a:rPr lang="en-US" sz="1200" b="1">
                <a:latin typeface="Courier New" pitchFamily="49" charset="0"/>
              </a:rPr>
              <a:t>  1:        552          0    IO-APIC-edge  i8042</a:t>
            </a:r>
          </a:p>
          <a:p>
            <a:r>
              <a:rPr lang="en-US" sz="1200" b="1">
                <a:latin typeface="Courier New" pitchFamily="49" charset="0"/>
              </a:rPr>
              <a:t>  8:          1          0    IO-APIC-edge  rtc</a:t>
            </a:r>
          </a:p>
          <a:p>
            <a:r>
              <a:rPr lang="en-US" sz="1200" b="1">
                <a:latin typeface="Courier New" pitchFamily="49" charset="0"/>
              </a:rPr>
              <a:t>  9:          0          0   IO-APIC-level  acpi</a:t>
            </a:r>
          </a:p>
          <a:p>
            <a:r>
              <a:rPr lang="en-US" sz="1200" b="1">
                <a:latin typeface="Courier New" pitchFamily="49" charset="0"/>
              </a:rPr>
              <a:t> 12:     506838          0    IO-APIC-edge  i8042</a:t>
            </a:r>
          </a:p>
          <a:p>
            <a:r>
              <a:rPr lang="en-US" sz="1200" b="1">
                <a:latin typeface="Courier New" pitchFamily="49" charset="0"/>
              </a:rPr>
              <a:t> 14:      79358          0    IO-APIC-edge  ide0</a:t>
            </a:r>
          </a:p>
          <a:p>
            <a:r>
              <a:rPr lang="en-US" sz="1200" b="1">
                <a:latin typeface="Courier New" pitchFamily="49" charset="0"/>
              </a:rPr>
              <a:t> 15:    4058658          0    IO-APIC-edge  ide1</a:t>
            </a:r>
          </a:p>
          <a:p>
            <a:r>
              <a:rPr lang="en-US" sz="1200" b="1">
                <a:latin typeface="Courier New" pitchFamily="49" charset="0"/>
              </a:rPr>
              <a:t>169:          0          0   IO-APIC-level  uhci_hcd</a:t>
            </a:r>
          </a:p>
          <a:p>
            <a:r>
              <a:rPr lang="en-US" sz="1200" b="1">
                <a:latin typeface="Courier New" pitchFamily="49" charset="0"/>
              </a:rPr>
              <a:t>177:       1278          0   IO-APIC-level  Intel 82801BA-ICH2</a:t>
            </a:r>
          </a:p>
          <a:p>
            <a:r>
              <a:rPr lang="en-US" sz="1200" b="1">
                <a:latin typeface="Courier New" pitchFamily="49" charset="0"/>
              </a:rPr>
              <a:t>185:    9368789          0   IO-APIC-level  eth0, uhci_hcd</a:t>
            </a:r>
          </a:p>
          <a:p>
            <a:r>
              <a:rPr lang="en-US" sz="1200" b="1">
                <a:latin typeface="Courier New" pitchFamily="49" charset="0"/>
              </a:rPr>
              <a:t>193:   27195681          0   IO-APIC-level  nvidia</a:t>
            </a:r>
          </a:p>
          <a:p>
            <a:r>
              <a:rPr lang="en-US" sz="1200" b="1">
                <a:latin typeface="Courier New" pitchFamily="49" charset="0"/>
              </a:rPr>
              <a:t>NMI:          0          0</a:t>
            </a:r>
          </a:p>
          <a:p>
            <a:r>
              <a:rPr lang="en-US" sz="1200" b="1">
                <a:latin typeface="Courier New" pitchFamily="49" charset="0"/>
              </a:rPr>
              <a:t>LOC:  451282615  451282536</a:t>
            </a:r>
          </a:p>
          <a:p>
            <a:r>
              <a:rPr lang="en-US" sz="1200" b="1">
                <a:latin typeface="Courier New" pitchFamily="49" charset="0"/>
              </a:rPr>
              <a:t>ERR:          2</a:t>
            </a:r>
          </a:p>
          <a:p>
            <a:r>
              <a:rPr lang="en-US" sz="1200" b="1">
                <a:latin typeface="Courier New" pitchFamily="49" charset="0"/>
              </a:rPr>
              <a:t>MIS:          0</a:t>
            </a: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p:cNvSpPr>
            <a:spLocks noGrp="1"/>
          </p:cNvSpPr>
          <p:nvPr>
            <p:ph type="dt" sz="quarter" idx="10"/>
          </p:nvPr>
        </p:nvSpPr>
        <p:spPr>
          <a:noFill/>
        </p:spPr>
        <p:txBody>
          <a:bodyPr/>
          <a:lstStyle/>
          <a:p>
            <a:fld id="{A51EFF9B-07E8-4FD6-A87C-DA5B2F3379DE}" type="datetime1">
              <a:rPr lang="en-US"/>
              <a:pPr/>
              <a:t>10/31/2011</a:t>
            </a:fld>
            <a:endParaRPr lang="en-US"/>
          </a:p>
        </p:txBody>
      </p:sp>
      <p:sp>
        <p:nvSpPr>
          <p:cNvPr id="68611" name="Footer Placeholder 4"/>
          <p:cNvSpPr>
            <a:spLocks noGrp="1"/>
          </p:cNvSpPr>
          <p:nvPr>
            <p:ph type="ftr" sz="quarter" idx="11"/>
          </p:nvPr>
        </p:nvSpPr>
        <p:spPr>
          <a:noFill/>
        </p:spPr>
        <p:txBody>
          <a:bodyPr/>
          <a:lstStyle/>
          <a:p>
            <a:r>
              <a:rPr lang="en-US" smtClean="0"/>
              <a:t>Trick Advanced Training</a:t>
            </a:r>
          </a:p>
        </p:txBody>
      </p:sp>
      <p:sp>
        <p:nvSpPr>
          <p:cNvPr id="68612" name="Slide Number Placeholder 5"/>
          <p:cNvSpPr>
            <a:spLocks noGrp="1"/>
          </p:cNvSpPr>
          <p:nvPr>
            <p:ph type="sldNum" sz="quarter" idx="12"/>
          </p:nvPr>
        </p:nvSpPr>
        <p:spPr>
          <a:noFill/>
        </p:spPr>
        <p:txBody>
          <a:bodyPr/>
          <a:lstStyle/>
          <a:p>
            <a:fld id="{097480F6-AF90-46AF-A32E-024D6AD62562}" type="slidenum">
              <a:rPr lang="en-US" smtClean="0"/>
              <a:pPr/>
              <a:t>65</a:t>
            </a:fld>
            <a:endParaRPr lang="en-US" smtClean="0"/>
          </a:p>
        </p:txBody>
      </p:sp>
      <p:sp>
        <p:nvSpPr>
          <p:cNvPr id="68613" name="Rectangle 2"/>
          <p:cNvSpPr>
            <a:spLocks noGrp="1" noChangeArrowheads="1"/>
          </p:cNvSpPr>
          <p:nvPr>
            <p:ph type="title"/>
          </p:nvPr>
        </p:nvSpPr>
        <p:spPr/>
        <p:txBody>
          <a:bodyPr/>
          <a:lstStyle/>
          <a:p>
            <a:pPr eaLnBrk="1" hangingPunct="1"/>
            <a:r>
              <a:rPr lang="en-US" sz="2000" smtClean="0"/>
              <a:t>MRMDF Trick Real-time Features</a:t>
            </a:r>
          </a:p>
        </p:txBody>
      </p:sp>
      <p:sp>
        <p:nvSpPr>
          <p:cNvPr id="68614" name="Rectangle 3"/>
          <p:cNvSpPr>
            <a:spLocks noGrp="1" noChangeArrowheads="1"/>
          </p:cNvSpPr>
          <p:nvPr>
            <p:ph type="body" idx="1"/>
          </p:nvPr>
        </p:nvSpPr>
        <p:spPr/>
        <p:txBody>
          <a:bodyPr/>
          <a:lstStyle/>
          <a:p>
            <a:pPr eaLnBrk="1" hangingPunct="1"/>
            <a:r>
              <a:rPr lang="en-US" smtClean="0"/>
              <a:t>All machines in the MRMDF use a modified Trick 05.6.1</a:t>
            </a:r>
          </a:p>
          <a:p>
            <a:pPr lvl="1" eaLnBrk="1" hangingPunct="1"/>
            <a:r>
              <a:rPr lang="en-US" smtClean="0"/>
              <a:t>All MRMDF specific changes merged back into Trick 05.7.0</a:t>
            </a:r>
          </a:p>
          <a:p>
            <a:pPr eaLnBrk="1" hangingPunct="1"/>
            <a:endParaRPr lang="en-US" smtClean="0"/>
          </a:p>
          <a:p>
            <a:pPr eaLnBrk="1" hangingPunct="1"/>
            <a:r>
              <a:rPr lang="en-US" smtClean="0"/>
              <a:t>MRMDF uses many of the real-time features in Trick</a:t>
            </a:r>
          </a:p>
          <a:p>
            <a:pPr lvl="1" eaLnBrk="1" hangingPunct="1"/>
            <a:r>
              <a:rPr lang="en-US" smtClean="0"/>
              <a:t>Scheduling </a:t>
            </a:r>
          </a:p>
          <a:p>
            <a:pPr lvl="2" eaLnBrk="1" hangingPunct="1"/>
            <a:r>
              <a:rPr lang="en-US" smtClean="0"/>
              <a:t>30Hz sync frame (0.033330 sec)</a:t>
            </a:r>
          </a:p>
          <a:p>
            <a:pPr lvl="2" eaLnBrk="1" hangingPunct="1"/>
            <a:r>
              <a:rPr lang="en-US" smtClean="0"/>
              <a:t>300Hz real time loop (0.003333 sec)</a:t>
            </a:r>
          </a:p>
          <a:p>
            <a:pPr lvl="1" eaLnBrk="1" hangingPunct="1"/>
            <a:r>
              <a:rPr lang="en-US" smtClean="0"/>
              <a:t>Distributed application across 5 computers</a:t>
            </a:r>
          </a:p>
          <a:p>
            <a:pPr lvl="1" eaLnBrk="1" hangingPunct="1"/>
            <a:r>
              <a:rPr lang="en-US" smtClean="0"/>
              <a:t>Master/Slave synchronization</a:t>
            </a:r>
          </a:p>
          <a:p>
            <a:pPr lvl="1" eaLnBrk="1" hangingPunct="1"/>
            <a:r>
              <a:rPr lang="en-GB" smtClean="0"/>
              <a:t>Clock/timers - </a:t>
            </a:r>
            <a:r>
              <a:rPr lang="en-US" smtClean="0"/>
              <a:t>External timers</a:t>
            </a:r>
          </a:p>
          <a:p>
            <a:pPr lvl="1" eaLnBrk="1" hangingPunct="1"/>
            <a:r>
              <a:rPr lang="en-US" smtClean="0"/>
              <a:t>Real-time controls and parameters</a:t>
            </a:r>
          </a:p>
          <a:p>
            <a:pPr lvl="1" eaLnBrk="1" hangingPunct="1"/>
            <a:r>
              <a:rPr lang="en-US" smtClean="0"/>
              <a:t>Multi-threaded applications</a:t>
            </a:r>
          </a:p>
          <a:p>
            <a:pPr eaLnBrk="1" hangingPunct="1">
              <a:buFontTx/>
              <a:buNone/>
            </a:pPr>
            <a:endParaRPr lang="en-US" smtClean="0"/>
          </a:p>
        </p:txBody>
      </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3"/>
          <p:cNvSpPr>
            <a:spLocks noGrp="1"/>
          </p:cNvSpPr>
          <p:nvPr>
            <p:ph type="dt" sz="quarter" idx="10"/>
          </p:nvPr>
        </p:nvSpPr>
        <p:spPr>
          <a:noFill/>
        </p:spPr>
        <p:txBody>
          <a:bodyPr/>
          <a:lstStyle/>
          <a:p>
            <a:fld id="{1A31BA38-0C45-4930-9B09-4EBDF5CCC2C9}" type="datetime1">
              <a:rPr lang="en-US"/>
              <a:pPr/>
              <a:t>10/31/2011</a:t>
            </a:fld>
            <a:endParaRPr lang="en-US"/>
          </a:p>
        </p:txBody>
      </p:sp>
      <p:sp>
        <p:nvSpPr>
          <p:cNvPr id="69635" name="Footer Placeholder 4"/>
          <p:cNvSpPr>
            <a:spLocks noGrp="1"/>
          </p:cNvSpPr>
          <p:nvPr>
            <p:ph type="ftr" sz="quarter" idx="11"/>
          </p:nvPr>
        </p:nvSpPr>
        <p:spPr>
          <a:noFill/>
        </p:spPr>
        <p:txBody>
          <a:bodyPr/>
          <a:lstStyle/>
          <a:p>
            <a:r>
              <a:rPr lang="en-US" smtClean="0"/>
              <a:t>Trick Advanced Training</a:t>
            </a:r>
          </a:p>
        </p:txBody>
      </p:sp>
      <p:sp>
        <p:nvSpPr>
          <p:cNvPr id="69636" name="Slide Number Placeholder 5"/>
          <p:cNvSpPr>
            <a:spLocks noGrp="1"/>
          </p:cNvSpPr>
          <p:nvPr>
            <p:ph type="sldNum" sz="quarter" idx="12"/>
          </p:nvPr>
        </p:nvSpPr>
        <p:spPr>
          <a:noFill/>
        </p:spPr>
        <p:txBody>
          <a:bodyPr/>
          <a:lstStyle/>
          <a:p>
            <a:fld id="{E14C83D6-D153-44A8-AE00-DDC5EA1A0B24}" type="slidenum">
              <a:rPr lang="en-US" smtClean="0"/>
              <a:pPr/>
              <a:t>66</a:t>
            </a:fld>
            <a:endParaRPr lang="en-US" smtClean="0"/>
          </a:p>
        </p:txBody>
      </p:sp>
      <p:sp>
        <p:nvSpPr>
          <p:cNvPr id="69637" name="Rectangle 2"/>
          <p:cNvSpPr>
            <a:spLocks noGrp="1" noChangeArrowheads="1"/>
          </p:cNvSpPr>
          <p:nvPr>
            <p:ph type="title"/>
          </p:nvPr>
        </p:nvSpPr>
        <p:spPr/>
        <p:txBody>
          <a:bodyPr/>
          <a:lstStyle/>
          <a:p>
            <a:pPr eaLnBrk="1" hangingPunct="1"/>
            <a:r>
              <a:rPr lang="en-US" sz="2000" smtClean="0"/>
              <a:t>MRMDF Real-time Scheduling</a:t>
            </a:r>
          </a:p>
        </p:txBody>
      </p:sp>
      <p:sp>
        <p:nvSpPr>
          <p:cNvPr id="69638" name="Rectangle 3"/>
          <p:cNvSpPr>
            <a:spLocks noGrp="1" noChangeArrowheads="1"/>
          </p:cNvSpPr>
          <p:nvPr>
            <p:ph type="body" idx="1"/>
          </p:nvPr>
        </p:nvSpPr>
        <p:spPr/>
        <p:txBody>
          <a:bodyPr/>
          <a:lstStyle/>
          <a:p>
            <a:pPr eaLnBrk="1" hangingPunct="1"/>
            <a:r>
              <a:rPr lang="en-US" sz="1600" smtClean="0"/>
              <a:t>Scheduling</a:t>
            </a:r>
          </a:p>
          <a:p>
            <a:pPr lvl="1" eaLnBrk="1" hangingPunct="1"/>
            <a:r>
              <a:rPr lang="en-US" sz="1400" smtClean="0"/>
              <a:t>30Hz sync frame and 300Hz real time loop</a:t>
            </a:r>
          </a:p>
          <a:p>
            <a:pPr lvl="1" eaLnBrk="1" hangingPunct="1"/>
            <a:r>
              <a:rPr lang="en-US" sz="1400" smtClean="0"/>
              <a:t>Paritial S_define listing from an MCSE</a:t>
            </a:r>
          </a:p>
        </p:txBody>
      </p:sp>
      <p:sp>
        <p:nvSpPr>
          <p:cNvPr id="69639" name="Text Box 4"/>
          <p:cNvSpPr txBox="1">
            <a:spLocks noChangeArrowheads="1"/>
          </p:cNvSpPr>
          <p:nvPr/>
        </p:nvSpPr>
        <p:spPr bwMode="auto">
          <a:xfrm>
            <a:off x="914400" y="2133600"/>
            <a:ext cx="7391400" cy="3935413"/>
          </a:xfrm>
          <a:prstGeom prst="rect">
            <a:avLst/>
          </a:prstGeom>
          <a:solidFill>
            <a:schemeClr val="accent1"/>
          </a:solidFill>
          <a:ln w="9525">
            <a:solidFill>
              <a:schemeClr val="tx1"/>
            </a:solidFill>
            <a:miter lim="800000"/>
            <a:headEnd/>
            <a:tailEnd/>
          </a:ln>
        </p:spPr>
        <p:txBody>
          <a:bodyPr>
            <a:spAutoFit/>
          </a:bodyPr>
          <a:lstStyle/>
          <a:p>
            <a:r>
              <a:rPr lang="en-US" sz="1200" b="1">
                <a:latin typeface="Courier New" pitchFamily="49" charset="0"/>
              </a:rPr>
              <a:t>#define HZ30   0.033330   /*--- MRM SW FREQUENCY CYCLE TIME    ---*/</a:t>
            </a:r>
          </a:p>
          <a:p>
            <a:endParaRPr lang="en-US" sz="1200" b="1">
              <a:latin typeface="Courier New" pitchFamily="49" charset="0"/>
            </a:endParaRPr>
          </a:p>
          <a:p>
            <a:r>
              <a:rPr lang="en-US" sz="1200" b="1">
                <a:latin typeface="Courier New" pitchFamily="49" charset="0"/>
              </a:rPr>
              <a:t>sim_object {</a:t>
            </a:r>
          </a:p>
          <a:p>
            <a:endParaRPr lang="en-US" sz="1200" b="1">
              <a:latin typeface="Courier New" pitchFamily="49" charset="0"/>
            </a:endParaRPr>
          </a:p>
          <a:p>
            <a:r>
              <a:rPr lang="en-US" sz="1200" b="1">
                <a:latin typeface="Courier New" pitchFamily="49" charset="0"/>
              </a:rPr>
              <a:t>&lt;data structures and init jobs&gt;</a:t>
            </a:r>
          </a:p>
          <a:p>
            <a:r>
              <a:rPr lang="en-US" sz="1200" b="1">
                <a:latin typeface="Courier New" pitchFamily="49" charset="0"/>
              </a:rPr>
              <a:t> </a:t>
            </a:r>
          </a:p>
          <a:p>
            <a:r>
              <a:rPr lang="en-US" sz="1200" b="1">
                <a:latin typeface="Courier New" pitchFamily="49" charset="0"/>
              </a:rPr>
              <a:t>(HZ30)          mcse/device: mcse_rs422_write(…) ;</a:t>
            </a:r>
          </a:p>
          <a:p>
            <a:r>
              <a:rPr lang="en-US" sz="1200" b="1">
                <a:latin typeface="Courier New" pitchFamily="49" charset="0"/>
              </a:rPr>
              <a:t>(HZ30,0.003333) mcse/comm: mcse_tdc_read(…) ;</a:t>
            </a:r>
          </a:p>
          <a:p>
            <a:r>
              <a:rPr lang="en-US" sz="1200" b="1">
                <a:latin typeface="Courier New" pitchFamily="49" charset="0"/>
              </a:rPr>
              <a:t>(HZ30,0.006666) mcse/device: mcse_rs422_read(…);</a:t>
            </a:r>
          </a:p>
          <a:p>
            <a:r>
              <a:rPr lang="en-US" sz="1200" b="1">
                <a:latin typeface="Courier New" pitchFamily="49" charset="0"/>
              </a:rPr>
              <a:t>(HZ30,0.006666) mcse/device: mcse_device_read(…) ;</a:t>
            </a:r>
          </a:p>
          <a:p>
            <a:r>
              <a:rPr lang="en-US" sz="1200" b="1">
                <a:latin typeface="Courier New" pitchFamily="49" charset="0"/>
              </a:rPr>
              <a:t>(HZ30,0.006666) mcse/mrm: mcse_exec(…) ;</a:t>
            </a:r>
          </a:p>
          <a:p>
            <a:r>
              <a:rPr lang="en-US" sz="1200" b="1">
                <a:latin typeface="Courier New" pitchFamily="49" charset="0"/>
              </a:rPr>
              <a:t>(HZ30,0.013332) mcse/mee: mee_exec(…);</a:t>
            </a:r>
          </a:p>
          <a:p>
            <a:r>
              <a:rPr lang="en-US" sz="1200" b="1">
                <a:latin typeface="Courier New" pitchFamily="49" charset="0"/>
              </a:rPr>
              <a:t>(HZ30,0.013332) mcse/poa: poa_exec(…);</a:t>
            </a:r>
          </a:p>
          <a:p>
            <a:r>
              <a:rPr lang="en-US" sz="1200" b="1">
                <a:latin typeface="Courier New" pitchFamily="49" charset="0"/>
              </a:rPr>
              <a:t>(HZ30,0.016665) mcse/comm: mcse_fcse_read(…) ; </a:t>
            </a:r>
          </a:p>
          <a:p>
            <a:r>
              <a:rPr lang="en-US" sz="1200" b="1">
                <a:latin typeface="Courier New" pitchFamily="49" charset="0"/>
              </a:rPr>
              <a:t>(HZ30,0.016665) mcse/comm: mcse_simhost_read(…) ;</a:t>
            </a:r>
          </a:p>
          <a:p>
            <a:r>
              <a:rPr lang="en-US" sz="1200" b="1">
                <a:latin typeface="Courier New" pitchFamily="49" charset="0"/>
              </a:rPr>
              <a:t>(HZ30,0.016665) mcse/manipulator: manipulator_exec(…);</a:t>
            </a:r>
          </a:p>
          <a:p>
            <a:r>
              <a:rPr lang="en-US" sz="1200" b="1">
                <a:latin typeface="Courier New" pitchFamily="49" charset="0"/>
              </a:rPr>
              <a:t>(HZ30,0.016665) mcse/jbce_sim: jbce_sim(…);</a:t>
            </a:r>
          </a:p>
          <a:p>
            <a:r>
              <a:rPr lang="en-US" sz="1200" b="1">
                <a:latin typeface="Courier New" pitchFamily="49" charset="0"/>
              </a:rPr>
              <a:t>(HZ30,0.016665) mcse/comm: mcse_simhost_write(…) ;</a:t>
            </a:r>
          </a:p>
          <a:p>
            <a:r>
              <a:rPr lang="en-US" sz="1200" b="1">
                <a:latin typeface="Courier New" pitchFamily="49" charset="0"/>
              </a:rPr>
              <a:t>(HZ30,0.016665) mcse/comm: mcse_fcse_export(…) ;</a:t>
            </a:r>
          </a:p>
          <a:p>
            <a:endParaRPr lang="en-US" sz="1200" b="1">
              <a:latin typeface="Courier New" pitchFamily="49" charset="0"/>
            </a:endParaRPr>
          </a:p>
          <a:p>
            <a:r>
              <a:rPr lang="en-US" sz="1200" b="1">
                <a:latin typeface="Courier New" pitchFamily="49" charset="0"/>
              </a:rPr>
              <a:t>} mcse ;</a:t>
            </a: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p:cNvSpPr>
            <a:spLocks noGrp="1"/>
          </p:cNvSpPr>
          <p:nvPr>
            <p:ph type="dt" sz="quarter" idx="10"/>
          </p:nvPr>
        </p:nvSpPr>
        <p:spPr>
          <a:noFill/>
        </p:spPr>
        <p:txBody>
          <a:bodyPr/>
          <a:lstStyle/>
          <a:p>
            <a:fld id="{99F0B22D-5512-483B-AFD9-8AC80B114948}" type="datetime1">
              <a:rPr lang="en-US"/>
              <a:pPr/>
              <a:t>10/31/2011</a:t>
            </a:fld>
            <a:endParaRPr lang="en-US"/>
          </a:p>
        </p:txBody>
      </p:sp>
      <p:sp>
        <p:nvSpPr>
          <p:cNvPr id="70659" name="Footer Placeholder 4"/>
          <p:cNvSpPr>
            <a:spLocks noGrp="1"/>
          </p:cNvSpPr>
          <p:nvPr>
            <p:ph type="ftr" sz="quarter" idx="11"/>
          </p:nvPr>
        </p:nvSpPr>
        <p:spPr>
          <a:noFill/>
        </p:spPr>
        <p:txBody>
          <a:bodyPr/>
          <a:lstStyle/>
          <a:p>
            <a:r>
              <a:rPr lang="en-US" smtClean="0"/>
              <a:t>Trick Advanced Training</a:t>
            </a:r>
          </a:p>
        </p:txBody>
      </p:sp>
      <p:sp>
        <p:nvSpPr>
          <p:cNvPr id="70660" name="Slide Number Placeholder 5"/>
          <p:cNvSpPr>
            <a:spLocks noGrp="1"/>
          </p:cNvSpPr>
          <p:nvPr>
            <p:ph type="sldNum" sz="quarter" idx="12"/>
          </p:nvPr>
        </p:nvSpPr>
        <p:spPr>
          <a:noFill/>
        </p:spPr>
        <p:txBody>
          <a:bodyPr/>
          <a:lstStyle/>
          <a:p>
            <a:fld id="{F7577867-F369-4B84-BC07-AE17C1778471}" type="slidenum">
              <a:rPr lang="en-US" smtClean="0"/>
              <a:pPr/>
              <a:t>67</a:t>
            </a:fld>
            <a:endParaRPr lang="en-US" smtClean="0"/>
          </a:p>
        </p:txBody>
      </p:sp>
      <p:sp>
        <p:nvSpPr>
          <p:cNvPr id="70661" name="Rectangle 2"/>
          <p:cNvSpPr>
            <a:spLocks noGrp="1" noChangeArrowheads="1"/>
          </p:cNvSpPr>
          <p:nvPr>
            <p:ph type="title"/>
          </p:nvPr>
        </p:nvSpPr>
        <p:spPr/>
        <p:txBody>
          <a:bodyPr/>
          <a:lstStyle/>
          <a:p>
            <a:pPr eaLnBrk="1" hangingPunct="1"/>
            <a:r>
              <a:rPr lang="en-US" sz="2000" smtClean="0"/>
              <a:t>MRMDF Real-time Scheduling</a:t>
            </a:r>
          </a:p>
        </p:txBody>
      </p:sp>
      <p:sp>
        <p:nvSpPr>
          <p:cNvPr id="70662" name="Rectangle 3"/>
          <p:cNvSpPr>
            <a:spLocks noGrp="1" noChangeArrowheads="1"/>
          </p:cNvSpPr>
          <p:nvPr>
            <p:ph type="body" idx="1"/>
          </p:nvPr>
        </p:nvSpPr>
        <p:spPr/>
        <p:txBody>
          <a:bodyPr/>
          <a:lstStyle/>
          <a:p>
            <a:pPr eaLnBrk="1" hangingPunct="1"/>
            <a:r>
              <a:rPr lang="en-US" smtClean="0"/>
              <a:t>To set the frequencies in the S_define file is not enough to run real-time.   Real time performance is greatly shaped by one parameter in the input file.</a:t>
            </a:r>
          </a:p>
          <a:p>
            <a:pPr eaLnBrk="1" hangingPunct="1"/>
            <a:endParaRPr lang="en-US" smtClean="0"/>
          </a:p>
          <a:p>
            <a:pPr eaLnBrk="1" hangingPunct="1"/>
            <a:endParaRPr lang="en-US" smtClean="0"/>
          </a:p>
          <a:p>
            <a:pPr lvl="1" eaLnBrk="1" hangingPunct="1"/>
            <a:r>
              <a:rPr lang="en-US" smtClean="0"/>
              <a:t>Setting rt_software_frame to 3.333ms tells Trick to schedule jobs for the next 3.333ms to run and wait (if underrunning) for the next frame</a:t>
            </a:r>
          </a:p>
          <a:p>
            <a:pPr eaLnBrk="1" hangingPunct="1"/>
            <a:endParaRPr lang="en-US" smtClean="0"/>
          </a:p>
        </p:txBody>
      </p:sp>
      <p:sp>
        <p:nvSpPr>
          <p:cNvPr id="70663" name="Text Box 4"/>
          <p:cNvSpPr txBox="1">
            <a:spLocks noChangeArrowheads="1"/>
          </p:cNvSpPr>
          <p:nvPr/>
        </p:nvSpPr>
        <p:spPr bwMode="auto">
          <a:xfrm>
            <a:off x="914400" y="2286000"/>
            <a:ext cx="7467600" cy="284163"/>
          </a:xfrm>
          <a:prstGeom prst="rect">
            <a:avLst/>
          </a:prstGeom>
          <a:solidFill>
            <a:schemeClr val="accent1"/>
          </a:solidFill>
          <a:ln w="9525">
            <a:solidFill>
              <a:schemeClr val="tx1"/>
            </a:solidFill>
            <a:miter lim="800000"/>
            <a:headEnd/>
            <a:tailEnd/>
          </a:ln>
        </p:spPr>
        <p:txBody>
          <a:bodyPr>
            <a:spAutoFit/>
          </a:bodyPr>
          <a:lstStyle/>
          <a:p>
            <a:r>
              <a:rPr lang="en-US" sz="1200" b="1">
                <a:latin typeface="Courier New" pitchFamily="49" charset="0"/>
              </a:rPr>
              <a:t>sys.exec.in.rt_software_frame {s} = 0.0033330 ;</a:t>
            </a:r>
          </a:p>
        </p:txBody>
      </p:sp>
      <p:sp>
        <p:nvSpPr>
          <p:cNvPr id="70664" name="Text Box 5"/>
          <p:cNvSpPr txBox="1">
            <a:spLocks noChangeArrowheads="1"/>
          </p:cNvSpPr>
          <p:nvPr/>
        </p:nvSpPr>
        <p:spPr bwMode="auto">
          <a:xfrm rot="-5400000">
            <a:off x="532607" y="4650581"/>
            <a:ext cx="1211262" cy="244475"/>
          </a:xfrm>
          <a:prstGeom prst="rect">
            <a:avLst/>
          </a:prstGeom>
          <a:noFill/>
          <a:ln w="9525">
            <a:noFill/>
            <a:miter lim="800000"/>
            <a:headEnd/>
            <a:tailEnd/>
          </a:ln>
        </p:spPr>
        <p:txBody>
          <a:bodyPr wrap="none">
            <a:spAutoFit/>
          </a:bodyPr>
          <a:lstStyle/>
          <a:p>
            <a:r>
              <a:rPr lang="en-US" sz="1000"/>
              <a:t>mcse_rs422_write</a:t>
            </a:r>
          </a:p>
        </p:txBody>
      </p:sp>
      <p:grpSp>
        <p:nvGrpSpPr>
          <p:cNvPr id="70665" name="Group 6"/>
          <p:cNvGrpSpPr>
            <a:grpSpLocks/>
          </p:cNvGrpSpPr>
          <p:nvPr/>
        </p:nvGrpSpPr>
        <p:grpSpPr bwMode="auto">
          <a:xfrm>
            <a:off x="990600" y="5334000"/>
            <a:ext cx="7353300" cy="579438"/>
            <a:chOff x="624" y="3264"/>
            <a:chExt cx="4632" cy="365"/>
          </a:xfrm>
        </p:grpSpPr>
        <p:grpSp>
          <p:nvGrpSpPr>
            <p:cNvPr id="70671" name="Group 7"/>
            <p:cNvGrpSpPr>
              <a:grpSpLocks/>
            </p:cNvGrpSpPr>
            <p:nvPr/>
          </p:nvGrpSpPr>
          <p:grpSpPr bwMode="auto">
            <a:xfrm>
              <a:off x="720" y="3264"/>
              <a:ext cx="4272" cy="192"/>
              <a:chOff x="720" y="3024"/>
              <a:chExt cx="4320" cy="192"/>
            </a:xfrm>
          </p:grpSpPr>
          <p:sp>
            <p:nvSpPr>
              <p:cNvPr id="70683" name="Line 8"/>
              <p:cNvSpPr>
                <a:spLocks noChangeShapeType="1"/>
              </p:cNvSpPr>
              <p:nvPr/>
            </p:nvSpPr>
            <p:spPr bwMode="auto">
              <a:xfrm>
                <a:off x="720" y="3120"/>
                <a:ext cx="4320" cy="0"/>
              </a:xfrm>
              <a:prstGeom prst="line">
                <a:avLst/>
              </a:prstGeom>
              <a:noFill/>
              <a:ln w="19050">
                <a:solidFill>
                  <a:schemeClr val="tx1"/>
                </a:solidFill>
                <a:round/>
                <a:headEnd/>
                <a:tailEnd/>
              </a:ln>
            </p:spPr>
            <p:txBody>
              <a:bodyPr anchor="ctr">
                <a:spAutoFit/>
              </a:bodyPr>
              <a:lstStyle/>
              <a:p>
                <a:endParaRPr lang="en-US"/>
              </a:p>
            </p:txBody>
          </p:sp>
          <p:sp>
            <p:nvSpPr>
              <p:cNvPr id="70684" name="Line 9"/>
              <p:cNvSpPr>
                <a:spLocks noChangeShapeType="1"/>
              </p:cNvSpPr>
              <p:nvPr/>
            </p:nvSpPr>
            <p:spPr bwMode="auto">
              <a:xfrm>
                <a:off x="720" y="3024"/>
                <a:ext cx="0" cy="192"/>
              </a:xfrm>
              <a:prstGeom prst="line">
                <a:avLst/>
              </a:prstGeom>
              <a:noFill/>
              <a:ln w="19050">
                <a:solidFill>
                  <a:schemeClr val="tx1"/>
                </a:solidFill>
                <a:round/>
                <a:headEnd/>
                <a:tailEnd/>
              </a:ln>
            </p:spPr>
            <p:txBody>
              <a:bodyPr anchor="ctr">
                <a:spAutoFit/>
              </a:bodyPr>
              <a:lstStyle/>
              <a:p>
                <a:endParaRPr lang="en-US"/>
              </a:p>
            </p:txBody>
          </p:sp>
          <p:sp>
            <p:nvSpPr>
              <p:cNvPr id="70685" name="Line 10"/>
              <p:cNvSpPr>
                <a:spLocks noChangeShapeType="1"/>
              </p:cNvSpPr>
              <p:nvPr/>
            </p:nvSpPr>
            <p:spPr bwMode="auto">
              <a:xfrm>
                <a:off x="5040" y="3024"/>
                <a:ext cx="0" cy="192"/>
              </a:xfrm>
              <a:prstGeom prst="line">
                <a:avLst/>
              </a:prstGeom>
              <a:noFill/>
              <a:ln w="19050">
                <a:solidFill>
                  <a:schemeClr val="tx1"/>
                </a:solidFill>
                <a:round/>
                <a:headEnd/>
                <a:tailEnd/>
              </a:ln>
            </p:spPr>
            <p:txBody>
              <a:bodyPr anchor="ctr">
                <a:spAutoFit/>
              </a:bodyPr>
              <a:lstStyle/>
              <a:p>
                <a:endParaRPr lang="en-US"/>
              </a:p>
            </p:txBody>
          </p:sp>
          <p:sp>
            <p:nvSpPr>
              <p:cNvPr id="70686" name="Line 11"/>
              <p:cNvSpPr>
                <a:spLocks noChangeShapeType="1"/>
              </p:cNvSpPr>
              <p:nvPr/>
            </p:nvSpPr>
            <p:spPr bwMode="auto">
              <a:xfrm>
                <a:off x="1152" y="3024"/>
                <a:ext cx="0" cy="192"/>
              </a:xfrm>
              <a:prstGeom prst="line">
                <a:avLst/>
              </a:prstGeom>
              <a:noFill/>
              <a:ln w="9525">
                <a:solidFill>
                  <a:schemeClr val="tx1"/>
                </a:solidFill>
                <a:round/>
                <a:headEnd/>
                <a:tailEnd/>
              </a:ln>
            </p:spPr>
            <p:txBody>
              <a:bodyPr anchor="ctr">
                <a:spAutoFit/>
              </a:bodyPr>
              <a:lstStyle/>
              <a:p>
                <a:endParaRPr lang="en-US"/>
              </a:p>
            </p:txBody>
          </p:sp>
          <p:sp>
            <p:nvSpPr>
              <p:cNvPr id="70687" name="Line 12"/>
              <p:cNvSpPr>
                <a:spLocks noChangeShapeType="1"/>
              </p:cNvSpPr>
              <p:nvPr/>
            </p:nvSpPr>
            <p:spPr bwMode="auto">
              <a:xfrm>
                <a:off x="1584" y="3024"/>
                <a:ext cx="0" cy="192"/>
              </a:xfrm>
              <a:prstGeom prst="line">
                <a:avLst/>
              </a:prstGeom>
              <a:noFill/>
              <a:ln w="9525">
                <a:solidFill>
                  <a:schemeClr val="tx1"/>
                </a:solidFill>
                <a:round/>
                <a:headEnd/>
                <a:tailEnd/>
              </a:ln>
            </p:spPr>
            <p:txBody>
              <a:bodyPr anchor="ctr">
                <a:spAutoFit/>
              </a:bodyPr>
              <a:lstStyle/>
              <a:p>
                <a:endParaRPr lang="en-US"/>
              </a:p>
            </p:txBody>
          </p:sp>
          <p:sp>
            <p:nvSpPr>
              <p:cNvPr id="70688" name="Line 13"/>
              <p:cNvSpPr>
                <a:spLocks noChangeShapeType="1"/>
              </p:cNvSpPr>
              <p:nvPr/>
            </p:nvSpPr>
            <p:spPr bwMode="auto">
              <a:xfrm>
                <a:off x="2016" y="3024"/>
                <a:ext cx="0" cy="192"/>
              </a:xfrm>
              <a:prstGeom prst="line">
                <a:avLst/>
              </a:prstGeom>
              <a:noFill/>
              <a:ln w="9525">
                <a:solidFill>
                  <a:schemeClr val="tx1"/>
                </a:solidFill>
                <a:round/>
                <a:headEnd/>
                <a:tailEnd/>
              </a:ln>
            </p:spPr>
            <p:txBody>
              <a:bodyPr anchor="ctr">
                <a:spAutoFit/>
              </a:bodyPr>
              <a:lstStyle/>
              <a:p>
                <a:endParaRPr lang="en-US"/>
              </a:p>
            </p:txBody>
          </p:sp>
          <p:sp>
            <p:nvSpPr>
              <p:cNvPr id="70689" name="Line 14"/>
              <p:cNvSpPr>
                <a:spLocks noChangeShapeType="1"/>
              </p:cNvSpPr>
              <p:nvPr/>
            </p:nvSpPr>
            <p:spPr bwMode="auto">
              <a:xfrm>
                <a:off x="2448" y="3024"/>
                <a:ext cx="0" cy="192"/>
              </a:xfrm>
              <a:prstGeom prst="line">
                <a:avLst/>
              </a:prstGeom>
              <a:noFill/>
              <a:ln w="9525">
                <a:solidFill>
                  <a:schemeClr val="tx1"/>
                </a:solidFill>
                <a:round/>
                <a:headEnd/>
                <a:tailEnd/>
              </a:ln>
            </p:spPr>
            <p:txBody>
              <a:bodyPr anchor="ctr">
                <a:spAutoFit/>
              </a:bodyPr>
              <a:lstStyle/>
              <a:p>
                <a:endParaRPr lang="en-US"/>
              </a:p>
            </p:txBody>
          </p:sp>
          <p:sp>
            <p:nvSpPr>
              <p:cNvPr id="70690" name="Line 15"/>
              <p:cNvSpPr>
                <a:spLocks noChangeShapeType="1"/>
              </p:cNvSpPr>
              <p:nvPr/>
            </p:nvSpPr>
            <p:spPr bwMode="auto">
              <a:xfrm>
                <a:off x="2880" y="3024"/>
                <a:ext cx="0" cy="192"/>
              </a:xfrm>
              <a:prstGeom prst="line">
                <a:avLst/>
              </a:prstGeom>
              <a:noFill/>
              <a:ln w="9525">
                <a:solidFill>
                  <a:schemeClr val="tx1"/>
                </a:solidFill>
                <a:round/>
                <a:headEnd/>
                <a:tailEnd/>
              </a:ln>
            </p:spPr>
            <p:txBody>
              <a:bodyPr anchor="ctr">
                <a:spAutoFit/>
              </a:bodyPr>
              <a:lstStyle/>
              <a:p>
                <a:endParaRPr lang="en-US"/>
              </a:p>
            </p:txBody>
          </p:sp>
          <p:sp>
            <p:nvSpPr>
              <p:cNvPr id="70691" name="Line 16"/>
              <p:cNvSpPr>
                <a:spLocks noChangeShapeType="1"/>
              </p:cNvSpPr>
              <p:nvPr/>
            </p:nvSpPr>
            <p:spPr bwMode="auto">
              <a:xfrm>
                <a:off x="3312" y="3024"/>
                <a:ext cx="0" cy="192"/>
              </a:xfrm>
              <a:prstGeom prst="line">
                <a:avLst/>
              </a:prstGeom>
              <a:noFill/>
              <a:ln w="9525">
                <a:solidFill>
                  <a:schemeClr val="tx1"/>
                </a:solidFill>
                <a:round/>
                <a:headEnd/>
                <a:tailEnd/>
              </a:ln>
            </p:spPr>
            <p:txBody>
              <a:bodyPr anchor="ctr">
                <a:spAutoFit/>
              </a:bodyPr>
              <a:lstStyle/>
              <a:p>
                <a:endParaRPr lang="en-US"/>
              </a:p>
            </p:txBody>
          </p:sp>
          <p:sp>
            <p:nvSpPr>
              <p:cNvPr id="70692" name="Line 17"/>
              <p:cNvSpPr>
                <a:spLocks noChangeShapeType="1"/>
              </p:cNvSpPr>
              <p:nvPr/>
            </p:nvSpPr>
            <p:spPr bwMode="auto">
              <a:xfrm>
                <a:off x="3744" y="3024"/>
                <a:ext cx="0" cy="192"/>
              </a:xfrm>
              <a:prstGeom prst="line">
                <a:avLst/>
              </a:prstGeom>
              <a:noFill/>
              <a:ln w="9525">
                <a:solidFill>
                  <a:schemeClr val="tx1"/>
                </a:solidFill>
                <a:round/>
                <a:headEnd/>
                <a:tailEnd/>
              </a:ln>
            </p:spPr>
            <p:txBody>
              <a:bodyPr anchor="ctr">
                <a:spAutoFit/>
              </a:bodyPr>
              <a:lstStyle/>
              <a:p>
                <a:endParaRPr lang="en-US"/>
              </a:p>
            </p:txBody>
          </p:sp>
          <p:sp>
            <p:nvSpPr>
              <p:cNvPr id="70693" name="Line 18"/>
              <p:cNvSpPr>
                <a:spLocks noChangeShapeType="1"/>
              </p:cNvSpPr>
              <p:nvPr/>
            </p:nvSpPr>
            <p:spPr bwMode="auto">
              <a:xfrm>
                <a:off x="4176" y="3024"/>
                <a:ext cx="0" cy="192"/>
              </a:xfrm>
              <a:prstGeom prst="line">
                <a:avLst/>
              </a:prstGeom>
              <a:noFill/>
              <a:ln w="9525">
                <a:solidFill>
                  <a:schemeClr val="tx1"/>
                </a:solidFill>
                <a:round/>
                <a:headEnd/>
                <a:tailEnd/>
              </a:ln>
            </p:spPr>
            <p:txBody>
              <a:bodyPr anchor="ctr">
                <a:spAutoFit/>
              </a:bodyPr>
              <a:lstStyle/>
              <a:p>
                <a:endParaRPr lang="en-US"/>
              </a:p>
            </p:txBody>
          </p:sp>
          <p:sp>
            <p:nvSpPr>
              <p:cNvPr id="70694" name="Line 19"/>
              <p:cNvSpPr>
                <a:spLocks noChangeShapeType="1"/>
              </p:cNvSpPr>
              <p:nvPr/>
            </p:nvSpPr>
            <p:spPr bwMode="auto">
              <a:xfrm>
                <a:off x="4608" y="3024"/>
                <a:ext cx="0" cy="192"/>
              </a:xfrm>
              <a:prstGeom prst="line">
                <a:avLst/>
              </a:prstGeom>
              <a:noFill/>
              <a:ln w="9525">
                <a:solidFill>
                  <a:schemeClr val="tx1"/>
                </a:solidFill>
                <a:round/>
                <a:headEnd/>
                <a:tailEnd/>
              </a:ln>
            </p:spPr>
            <p:txBody>
              <a:bodyPr anchor="ctr">
                <a:spAutoFit/>
              </a:bodyPr>
              <a:lstStyle/>
              <a:p>
                <a:endParaRPr lang="en-US"/>
              </a:p>
            </p:txBody>
          </p:sp>
        </p:grpSp>
        <p:sp>
          <p:nvSpPr>
            <p:cNvPr id="70672" name="Text Box 20"/>
            <p:cNvSpPr txBox="1">
              <a:spLocks noChangeArrowheads="1"/>
            </p:cNvSpPr>
            <p:nvPr/>
          </p:nvSpPr>
          <p:spPr bwMode="auto">
            <a:xfrm>
              <a:off x="624" y="3456"/>
              <a:ext cx="169" cy="173"/>
            </a:xfrm>
            <a:prstGeom prst="rect">
              <a:avLst/>
            </a:prstGeom>
            <a:noFill/>
            <a:ln w="9525">
              <a:noFill/>
              <a:miter lim="800000"/>
              <a:headEnd/>
              <a:tailEnd/>
            </a:ln>
          </p:spPr>
          <p:txBody>
            <a:bodyPr wrap="none">
              <a:spAutoFit/>
            </a:bodyPr>
            <a:lstStyle/>
            <a:p>
              <a:r>
                <a:rPr lang="en-US" sz="1200"/>
                <a:t>0</a:t>
              </a:r>
            </a:p>
          </p:txBody>
        </p:sp>
        <p:sp>
          <p:nvSpPr>
            <p:cNvPr id="70673" name="Text Box 21"/>
            <p:cNvSpPr txBox="1">
              <a:spLocks noChangeArrowheads="1"/>
            </p:cNvSpPr>
            <p:nvPr/>
          </p:nvSpPr>
          <p:spPr bwMode="auto">
            <a:xfrm>
              <a:off x="1440" y="3456"/>
              <a:ext cx="355" cy="173"/>
            </a:xfrm>
            <a:prstGeom prst="rect">
              <a:avLst/>
            </a:prstGeom>
            <a:noFill/>
            <a:ln w="9525">
              <a:noFill/>
              <a:miter lim="800000"/>
              <a:headEnd/>
              <a:tailEnd/>
            </a:ln>
          </p:spPr>
          <p:txBody>
            <a:bodyPr wrap="none">
              <a:spAutoFit/>
            </a:bodyPr>
            <a:lstStyle/>
            <a:p>
              <a:r>
                <a:rPr lang="en-US" sz="1200"/>
                <a:t>6.666</a:t>
              </a:r>
            </a:p>
          </p:txBody>
        </p:sp>
        <p:sp>
          <p:nvSpPr>
            <p:cNvPr id="70674" name="Text Box 22"/>
            <p:cNvSpPr txBox="1">
              <a:spLocks noChangeArrowheads="1"/>
            </p:cNvSpPr>
            <p:nvPr/>
          </p:nvSpPr>
          <p:spPr bwMode="auto">
            <a:xfrm>
              <a:off x="1008" y="3456"/>
              <a:ext cx="355" cy="173"/>
            </a:xfrm>
            <a:prstGeom prst="rect">
              <a:avLst/>
            </a:prstGeom>
            <a:noFill/>
            <a:ln w="9525">
              <a:noFill/>
              <a:miter lim="800000"/>
              <a:headEnd/>
              <a:tailEnd/>
            </a:ln>
          </p:spPr>
          <p:txBody>
            <a:bodyPr wrap="none">
              <a:spAutoFit/>
            </a:bodyPr>
            <a:lstStyle/>
            <a:p>
              <a:r>
                <a:rPr lang="en-US" sz="1200"/>
                <a:t>3.333</a:t>
              </a:r>
            </a:p>
          </p:txBody>
        </p:sp>
        <p:sp>
          <p:nvSpPr>
            <p:cNvPr id="70675" name="Text Box 23"/>
            <p:cNvSpPr txBox="1">
              <a:spLocks noChangeArrowheads="1"/>
            </p:cNvSpPr>
            <p:nvPr/>
          </p:nvSpPr>
          <p:spPr bwMode="auto">
            <a:xfrm>
              <a:off x="1872" y="3456"/>
              <a:ext cx="355" cy="173"/>
            </a:xfrm>
            <a:prstGeom prst="rect">
              <a:avLst/>
            </a:prstGeom>
            <a:noFill/>
            <a:ln w="9525">
              <a:noFill/>
              <a:miter lim="800000"/>
              <a:headEnd/>
              <a:tailEnd/>
            </a:ln>
          </p:spPr>
          <p:txBody>
            <a:bodyPr wrap="none">
              <a:spAutoFit/>
            </a:bodyPr>
            <a:lstStyle/>
            <a:p>
              <a:r>
                <a:rPr lang="en-US" sz="1200"/>
                <a:t>9.999</a:t>
              </a:r>
            </a:p>
          </p:txBody>
        </p:sp>
        <p:sp>
          <p:nvSpPr>
            <p:cNvPr id="70676" name="Text Box 24"/>
            <p:cNvSpPr txBox="1">
              <a:spLocks noChangeArrowheads="1"/>
            </p:cNvSpPr>
            <p:nvPr/>
          </p:nvSpPr>
          <p:spPr bwMode="auto">
            <a:xfrm>
              <a:off x="2256" y="3456"/>
              <a:ext cx="408" cy="173"/>
            </a:xfrm>
            <a:prstGeom prst="rect">
              <a:avLst/>
            </a:prstGeom>
            <a:noFill/>
            <a:ln w="9525">
              <a:noFill/>
              <a:miter lim="800000"/>
              <a:headEnd/>
              <a:tailEnd/>
            </a:ln>
          </p:spPr>
          <p:txBody>
            <a:bodyPr wrap="none">
              <a:spAutoFit/>
            </a:bodyPr>
            <a:lstStyle/>
            <a:p>
              <a:r>
                <a:rPr lang="en-US" sz="1200"/>
                <a:t>13.332</a:t>
              </a:r>
            </a:p>
          </p:txBody>
        </p:sp>
        <p:sp>
          <p:nvSpPr>
            <p:cNvPr id="70677" name="Text Box 25"/>
            <p:cNvSpPr txBox="1">
              <a:spLocks noChangeArrowheads="1"/>
            </p:cNvSpPr>
            <p:nvPr/>
          </p:nvSpPr>
          <p:spPr bwMode="auto">
            <a:xfrm>
              <a:off x="2688" y="3456"/>
              <a:ext cx="408" cy="173"/>
            </a:xfrm>
            <a:prstGeom prst="rect">
              <a:avLst/>
            </a:prstGeom>
            <a:noFill/>
            <a:ln w="9525">
              <a:noFill/>
              <a:miter lim="800000"/>
              <a:headEnd/>
              <a:tailEnd/>
            </a:ln>
          </p:spPr>
          <p:txBody>
            <a:bodyPr wrap="none">
              <a:spAutoFit/>
            </a:bodyPr>
            <a:lstStyle/>
            <a:p>
              <a:r>
                <a:rPr lang="en-US" sz="1200"/>
                <a:t>16.665</a:t>
              </a:r>
            </a:p>
          </p:txBody>
        </p:sp>
        <p:sp>
          <p:nvSpPr>
            <p:cNvPr id="70678" name="Text Box 26"/>
            <p:cNvSpPr txBox="1">
              <a:spLocks noChangeArrowheads="1"/>
            </p:cNvSpPr>
            <p:nvPr/>
          </p:nvSpPr>
          <p:spPr bwMode="auto">
            <a:xfrm>
              <a:off x="3120" y="3456"/>
              <a:ext cx="408" cy="173"/>
            </a:xfrm>
            <a:prstGeom prst="rect">
              <a:avLst/>
            </a:prstGeom>
            <a:noFill/>
            <a:ln w="9525">
              <a:noFill/>
              <a:miter lim="800000"/>
              <a:headEnd/>
              <a:tailEnd/>
            </a:ln>
          </p:spPr>
          <p:txBody>
            <a:bodyPr wrap="none">
              <a:spAutoFit/>
            </a:bodyPr>
            <a:lstStyle/>
            <a:p>
              <a:r>
                <a:rPr lang="en-US" sz="1200"/>
                <a:t>19.998</a:t>
              </a:r>
            </a:p>
          </p:txBody>
        </p:sp>
        <p:sp>
          <p:nvSpPr>
            <p:cNvPr id="70679" name="Text Box 27"/>
            <p:cNvSpPr txBox="1">
              <a:spLocks noChangeArrowheads="1"/>
            </p:cNvSpPr>
            <p:nvPr/>
          </p:nvSpPr>
          <p:spPr bwMode="auto">
            <a:xfrm>
              <a:off x="3552" y="3456"/>
              <a:ext cx="408" cy="173"/>
            </a:xfrm>
            <a:prstGeom prst="rect">
              <a:avLst/>
            </a:prstGeom>
            <a:noFill/>
            <a:ln w="9525">
              <a:noFill/>
              <a:miter lim="800000"/>
              <a:headEnd/>
              <a:tailEnd/>
            </a:ln>
          </p:spPr>
          <p:txBody>
            <a:bodyPr wrap="none">
              <a:spAutoFit/>
            </a:bodyPr>
            <a:lstStyle/>
            <a:p>
              <a:r>
                <a:rPr lang="en-US" sz="1200"/>
                <a:t>23.331</a:t>
              </a:r>
            </a:p>
          </p:txBody>
        </p:sp>
        <p:sp>
          <p:nvSpPr>
            <p:cNvPr id="70680" name="Text Box 28"/>
            <p:cNvSpPr txBox="1">
              <a:spLocks noChangeArrowheads="1"/>
            </p:cNvSpPr>
            <p:nvPr/>
          </p:nvSpPr>
          <p:spPr bwMode="auto">
            <a:xfrm>
              <a:off x="3984" y="3456"/>
              <a:ext cx="408" cy="173"/>
            </a:xfrm>
            <a:prstGeom prst="rect">
              <a:avLst/>
            </a:prstGeom>
            <a:noFill/>
            <a:ln w="9525">
              <a:noFill/>
              <a:miter lim="800000"/>
              <a:headEnd/>
              <a:tailEnd/>
            </a:ln>
          </p:spPr>
          <p:txBody>
            <a:bodyPr wrap="none">
              <a:spAutoFit/>
            </a:bodyPr>
            <a:lstStyle/>
            <a:p>
              <a:r>
                <a:rPr lang="en-US" sz="1200"/>
                <a:t>26.664</a:t>
              </a:r>
            </a:p>
          </p:txBody>
        </p:sp>
        <p:sp>
          <p:nvSpPr>
            <p:cNvPr id="70681" name="Text Box 29"/>
            <p:cNvSpPr txBox="1">
              <a:spLocks noChangeArrowheads="1"/>
            </p:cNvSpPr>
            <p:nvPr/>
          </p:nvSpPr>
          <p:spPr bwMode="auto">
            <a:xfrm>
              <a:off x="4416" y="3456"/>
              <a:ext cx="408" cy="173"/>
            </a:xfrm>
            <a:prstGeom prst="rect">
              <a:avLst/>
            </a:prstGeom>
            <a:noFill/>
            <a:ln w="9525">
              <a:noFill/>
              <a:miter lim="800000"/>
              <a:headEnd/>
              <a:tailEnd/>
            </a:ln>
          </p:spPr>
          <p:txBody>
            <a:bodyPr wrap="none">
              <a:spAutoFit/>
            </a:bodyPr>
            <a:lstStyle/>
            <a:p>
              <a:r>
                <a:rPr lang="en-US" sz="1200"/>
                <a:t>29.997</a:t>
              </a:r>
            </a:p>
          </p:txBody>
        </p:sp>
        <p:sp>
          <p:nvSpPr>
            <p:cNvPr id="70682" name="Text Box 30"/>
            <p:cNvSpPr txBox="1">
              <a:spLocks noChangeArrowheads="1"/>
            </p:cNvSpPr>
            <p:nvPr/>
          </p:nvSpPr>
          <p:spPr bwMode="auto">
            <a:xfrm>
              <a:off x="4848" y="3456"/>
              <a:ext cx="408" cy="173"/>
            </a:xfrm>
            <a:prstGeom prst="rect">
              <a:avLst/>
            </a:prstGeom>
            <a:noFill/>
            <a:ln w="9525">
              <a:noFill/>
              <a:miter lim="800000"/>
              <a:headEnd/>
              <a:tailEnd/>
            </a:ln>
          </p:spPr>
          <p:txBody>
            <a:bodyPr wrap="none">
              <a:spAutoFit/>
            </a:bodyPr>
            <a:lstStyle/>
            <a:p>
              <a:r>
                <a:rPr lang="en-US" sz="1200"/>
                <a:t>33.330</a:t>
              </a:r>
            </a:p>
          </p:txBody>
        </p:sp>
      </p:grpSp>
      <p:sp>
        <p:nvSpPr>
          <p:cNvPr id="70666" name="Text Box 31"/>
          <p:cNvSpPr txBox="1">
            <a:spLocks noChangeArrowheads="1"/>
          </p:cNvSpPr>
          <p:nvPr/>
        </p:nvSpPr>
        <p:spPr bwMode="auto">
          <a:xfrm rot="-5400000">
            <a:off x="1300163" y="4689475"/>
            <a:ext cx="1047750" cy="244475"/>
          </a:xfrm>
          <a:prstGeom prst="rect">
            <a:avLst/>
          </a:prstGeom>
          <a:noFill/>
          <a:ln w="9525">
            <a:noFill/>
            <a:miter lim="800000"/>
            <a:headEnd/>
            <a:tailEnd/>
          </a:ln>
        </p:spPr>
        <p:txBody>
          <a:bodyPr wrap="none">
            <a:spAutoFit/>
          </a:bodyPr>
          <a:lstStyle/>
          <a:p>
            <a:r>
              <a:rPr lang="en-US" sz="1000"/>
              <a:t>mcse_tdc_read</a:t>
            </a:r>
          </a:p>
        </p:txBody>
      </p:sp>
      <p:sp>
        <p:nvSpPr>
          <p:cNvPr id="70667" name="Text Box 32"/>
          <p:cNvSpPr txBox="1">
            <a:spLocks noChangeArrowheads="1"/>
          </p:cNvSpPr>
          <p:nvPr/>
        </p:nvSpPr>
        <p:spPr bwMode="auto">
          <a:xfrm rot="-5400000">
            <a:off x="2041526" y="4445000"/>
            <a:ext cx="1244600" cy="549275"/>
          </a:xfrm>
          <a:prstGeom prst="rect">
            <a:avLst/>
          </a:prstGeom>
          <a:noFill/>
          <a:ln w="9525">
            <a:noFill/>
            <a:miter lim="800000"/>
            <a:headEnd/>
            <a:tailEnd/>
          </a:ln>
        </p:spPr>
        <p:txBody>
          <a:bodyPr wrap="none">
            <a:spAutoFit/>
          </a:bodyPr>
          <a:lstStyle/>
          <a:p>
            <a:r>
              <a:rPr lang="en-US" sz="1000"/>
              <a:t>mcse_rs422_read</a:t>
            </a:r>
          </a:p>
          <a:p>
            <a:r>
              <a:rPr lang="en-US" sz="1000"/>
              <a:t>mcse_device_read</a:t>
            </a:r>
          </a:p>
          <a:p>
            <a:r>
              <a:rPr lang="en-US" sz="1000"/>
              <a:t>mcse_exec</a:t>
            </a:r>
          </a:p>
        </p:txBody>
      </p:sp>
      <p:sp>
        <p:nvSpPr>
          <p:cNvPr id="70668" name="Text Box 33"/>
          <p:cNvSpPr txBox="1">
            <a:spLocks noChangeArrowheads="1"/>
          </p:cNvSpPr>
          <p:nvPr/>
        </p:nvSpPr>
        <p:spPr bwMode="auto">
          <a:xfrm rot="-5400000">
            <a:off x="3574257" y="4720431"/>
            <a:ext cx="766762" cy="396875"/>
          </a:xfrm>
          <a:prstGeom prst="rect">
            <a:avLst/>
          </a:prstGeom>
          <a:noFill/>
          <a:ln w="9525">
            <a:noFill/>
            <a:miter lim="800000"/>
            <a:headEnd/>
            <a:tailEnd/>
          </a:ln>
        </p:spPr>
        <p:txBody>
          <a:bodyPr wrap="none">
            <a:spAutoFit/>
          </a:bodyPr>
          <a:lstStyle/>
          <a:p>
            <a:r>
              <a:rPr lang="en-US" sz="1000"/>
              <a:t>mee_exec</a:t>
            </a:r>
          </a:p>
          <a:p>
            <a:r>
              <a:rPr lang="en-US" sz="1000"/>
              <a:t>poa_exec</a:t>
            </a:r>
          </a:p>
        </p:txBody>
      </p:sp>
      <p:sp>
        <p:nvSpPr>
          <p:cNvPr id="70669" name="Text Box 34"/>
          <p:cNvSpPr txBox="1">
            <a:spLocks noChangeArrowheads="1"/>
          </p:cNvSpPr>
          <p:nvPr/>
        </p:nvSpPr>
        <p:spPr bwMode="auto">
          <a:xfrm rot="-5400000">
            <a:off x="4207670" y="4129881"/>
            <a:ext cx="1331912" cy="1006475"/>
          </a:xfrm>
          <a:prstGeom prst="rect">
            <a:avLst/>
          </a:prstGeom>
          <a:noFill/>
          <a:ln w="9525">
            <a:noFill/>
            <a:miter lim="800000"/>
            <a:headEnd/>
            <a:tailEnd/>
          </a:ln>
        </p:spPr>
        <p:txBody>
          <a:bodyPr wrap="none">
            <a:spAutoFit/>
          </a:bodyPr>
          <a:lstStyle/>
          <a:p>
            <a:r>
              <a:rPr lang="en-US" sz="1000"/>
              <a:t>mcse_fcse_read</a:t>
            </a:r>
          </a:p>
          <a:p>
            <a:r>
              <a:rPr lang="en-US" sz="1000"/>
              <a:t>mcse_simhost_read</a:t>
            </a:r>
          </a:p>
          <a:p>
            <a:r>
              <a:rPr lang="en-US" sz="1000"/>
              <a:t>manipulator_exec</a:t>
            </a:r>
          </a:p>
          <a:p>
            <a:r>
              <a:rPr lang="en-US" sz="1000"/>
              <a:t>jbce_sim</a:t>
            </a:r>
          </a:p>
          <a:p>
            <a:r>
              <a:rPr lang="en-US" sz="1000"/>
              <a:t>mcse_simhost_write</a:t>
            </a:r>
          </a:p>
          <a:p>
            <a:r>
              <a:rPr lang="en-US" sz="1000"/>
              <a:t>mcse_fcse_export</a:t>
            </a:r>
          </a:p>
        </p:txBody>
      </p:sp>
      <p:sp>
        <p:nvSpPr>
          <p:cNvPr id="70670" name="Text Box 35"/>
          <p:cNvSpPr txBox="1">
            <a:spLocks noChangeArrowheads="1"/>
          </p:cNvSpPr>
          <p:nvPr/>
        </p:nvSpPr>
        <p:spPr bwMode="auto">
          <a:xfrm>
            <a:off x="4038600" y="5791200"/>
            <a:ext cx="1149350" cy="366713"/>
          </a:xfrm>
          <a:prstGeom prst="rect">
            <a:avLst/>
          </a:prstGeom>
          <a:noFill/>
          <a:ln w="9525">
            <a:noFill/>
            <a:miter lim="800000"/>
            <a:headEnd/>
            <a:tailEnd/>
          </a:ln>
        </p:spPr>
        <p:txBody>
          <a:bodyPr wrap="none">
            <a:spAutoFit/>
          </a:bodyPr>
          <a:lstStyle/>
          <a:p>
            <a:r>
              <a:rPr lang="en-US"/>
              <a:t>Time(ms)</a:t>
            </a:r>
          </a:p>
        </p:txBody>
      </p:sp>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3"/>
          <p:cNvSpPr>
            <a:spLocks noGrp="1"/>
          </p:cNvSpPr>
          <p:nvPr>
            <p:ph type="dt" sz="quarter" idx="10"/>
          </p:nvPr>
        </p:nvSpPr>
        <p:spPr>
          <a:noFill/>
        </p:spPr>
        <p:txBody>
          <a:bodyPr/>
          <a:lstStyle/>
          <a:p>
            <a:fld id="{575605B9-4FB5-4525-98AE-B65FEB388209}" type="datetime1">
              <a:rPr lang="en-US"/>
              <a:pPr/>
              <a:t>10/31/2011</a:t>
            </a:fld>
            <a:endParaRPr lang="en-US"/>
          </a:p>
        </p:txBody>
      </p:sp>
      <p:sp>
        <p:nvSpPr>
          <p:cNvPr id="71683" name="Footer Placeholder 4"/>
          <p:cNvSpPr>
            <a:spLocks noGrp="1"/>
          </p:cNvSpPr>
          <p:nvPr>
            <p:ph type="ftr" sz="quarter" idx="11"/>
          </p:nvPr>
        </p:nvSpPr>
        <p:spPr>
          <a:noFill/>
        </p:spPr>
        <p:txBody>
          <a:bodyPr/>
          <a:lstStyle/>
          <a:p>
            <a:r>
              <a:rPr lang="en-US" smtClean="0"/>
              <a:t>Trick Advanced Training</a:t>
            </a:r>
          </a:p>
        </p:txBody>
      </p:sp>
      <p:sp>
        <p:nvSpPr>
          <p:cNvPr id="71684" name="Slide Number Placeholder 5"/>
          <p:cNvSpPr>
            <a:spLocks noGrp="1"/>
          </p:cNvSpPr>
          <p:nvPr>
            <p:ph type="sldNum" sz="quarter" idx="12"/>
          </p:nvPr>
        </p:nvSpPr>
        <p:spPr>
          <a:noFill/>
        </p:spPr>
        <p:txBody>
          <a:bodyPr/>
          <a:lstStyle/>
          <a:p>
            <a:fld id="{E1507D23-8C43-4FF1-8419-8C5EDD844FE4}" type="slidenum">
              <a:rPr lang="en-US" smtClean="0"/>
              <a:pPr/>
              <a:t>68</a:t>
            </a:fld>
            <a:endParaRPr lang="en-US" smtClean="0"/>
          </a:p>
        </p:txBody>
      </p:sp>
      <p:sp>
        <p:nvSpPr>
          <p:cNvPr id="71685" name="Rectangle 2"/>
          <p:cNvSpPr>
            <a:spLocks noGrp="1" noChangeArrowheads="1"/>
          </p:cNvSpPr>
          <p:nvPr>
            <p:ph type="title"/>
          </p:nvPr>
        </p:nvSpPr>
        <p:spPr/>
        <p:txBody>
          <a:bodyPr/>
          <a:lstStyle/>
          <a:p>
            <a:pPr eaLnBrk="1" hangingPunct="1"/>
            <a:r>
              <a:rPr lang="en-US" sz="2000" smtClean="0"/>
              <a:t>MRMDF Real-time Scheduling</a:t>
            </a:r>
          </a:p>
        </p:txBody>
      </p:sp>
      <p:sp>
        <p:nvSpPr>
          <p:cNvPr id="71686" name="Rectangle 3"/>
          <p:cNvSpPr>
            <a:spLocks noGrp="1" noChangeArrowheads="1"/>
          </p:cNvSpPr>
          <p:nvPr>
            <p:ph type="body" idx="1"/>
          </p:nvPr>
        </p:nvSpPr>
        <p:spPr/>
        <p:txBody>
          <a:bodyPr/>
          <a:lstStyle/>
          <a:p>
            <a:pPr lvl="1" eaLnBrk="1" hangingPunct="1"/>
            <a:r>
              <a:rPr lang="en-US" smtClean="0"/>
              <a:t>If we had set rt_software_frame to 33.33ms, all jobs within each 33.33ms would be scheduled to run in succession.</a:t>
            </a:r>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p:txBody>
      </p:sp>
      <p:sp>
        <p:nvSpPr>
          <p:cNvPr id="71687" name="Text Box 4"/>
          <p:cNvSpPr txBox="1">
            <a:spLocks noChangeArrowheads="1"/>
          </p:cNvSpPr>
          <p:nvPr/>
        </p:nvSpPr>
        <p:spPr bwMode="auto">
          <a:xfrm rot="-5400000">
            <a:off x="1245395" y="1266031"/>
            <a:ext cx="1566862" cy="2073275"/>
          </a:xfrm>
          <a:prstGeom prst="rect">
            <a:avLst/>
          </a:prstGeom>
          <a:noFill/>
          <a:ln w="9525">
            <a:noFill/>
            <a:miter lim="800000"/>
            <a:headEnd/>
            <a:tailEnd/>
          </a:ln>
        </p:spPr>
        <p:txBody>
          <a:bodyPr>
            <a:spAutoFit/>
          </a:bodyPr>
          <a:lstStyle/>
          <a:p>
            <a:r>
              <a:rPr lang="en-US" sz="1000"/>
              <a:t>mcse_rs422_write</a:t>
            </a:r>
          </a:p>
          <a:p>
            <a:r>
              <a:rPr lang="en-US" sz="1000"/>
              <a:t>mcse_tdc_read</a:t>
            </a:r>
          </a:p>
          <a:p>
            <a:r>
              <a:rPr lang="en-US" sz="1000"/>
              <a:t>mcse_rs422_read</a:t>
            </a:r>
          </a:p>
          <a:p>
            <a:r>
              <a:rPr lang="en-US" sz="1000"/>
              <a:t>mcse_device_read</a:t>
            </a:r>
          </a:p>
          <a:p>
            <a:r>
              <a:rPr lang="en-US" sz="1000"/>
              <a:t>mcse_exec</a:t>
            </a:r>
          </a:p>
          <a:p>
            <a:r>
              <a:rPr lang="en-US" sz="1000"/>
              <a:t>mee_exec</a:t>
            </a:r>
          </a:p>
          <a:p>
            <a:r>
              <a:rPr lang="en-US" sz="1000"/>
              <a:t>poa_exec</a:t>
            </a:r>
          </a:p>
          <a:p>
            <a:r>
              <a:rPr lang="en-US" sz="1000"/>
              <a:t>mcse_fcse_read</a:t>
            </a:r>
          </a:p>
          <a:p>
            <a:r>
              <a:rPr lang="en-US" sz="1000"/>
              <a:t>mcse_simhost_read</a:t>
            </a:r>
          </a:p>
          <a:p>
            <a:r>
              <a:rPr lang="en-US" sz="1000"/>
              <a:t>manipulator_exec</a:t>
            </a:r>
          </a:p>
          <a:p>
            <a:r>
              <a:rPr lang="en-US" sz="1000"/>
              <a:t>jbce_sim</a:t>
            </a:r>
          </a:p>
          <a:p>
            <a:r>
              <a:rPr lang="en-US" sz="1000"/>
              <a:t>mcse_simhost_write</a:t>
            </a:r>
          </a:p>
          <a:p>
            <a:r>
              <a:rPr lang="en-US" sz="1000"/>
              <a:t>mcse_fcse_export</a:t>
            </a:r>
          </a:p>
        </p:txBody>
      </p:sp>
      <p:grpSp>
        <p:nvGrpSpPr>
          <p:cNvPr id="71688" name="Group 5"/>
          <p:cNvGrpSpPr>
            <a:grpSpLocks/>
          </p:cNvGrpSpPr>
          <p:nvPr/>
        </p:nvGrpSpPr>
        <p:grpSpPr bwMode="auto">
          <a:xfrm>
            <a:off x="990600" y="3048000"/>
            <a:ext cx="7353300" cy="579438"/>
            <a:chOff x="624" y="3264"/>
            <a:chExt cx="4632" cy="365"/>
          </a:xfrm>
        </p:grpSpPr>
        <p:grpSp>
          <p:nvGrpSpPr>
            <p:cNvPr id="71689" name="Group 6"/>
            <p:cNvGrpSpPr>
              <a:grpSpLocks/>
            </p:cNvGrpSpPr>
            <p:nvPr/>
          </p:nvGrpSpPr>
          <p:grpSpPr bwMode="auto">
            <a:xfrm>
              <a:off x="720" y="3264"/>
              <a:ext cx="4272" cy="192"/>
              <a:chOff x="720" y="3024"/>
              <a:chExt cx="4320" cy="192"/>
            </a:xfrm>
          </p:grpSpPr>
          <p:sp>
            <p:nvSpPr>
              <p:cNvPr id="71701" name="Line 7"/>
              <p:cNvSpPr>
                <a:spLocks noChangeShapeType="1"/>
              </p:cNvSpPr>
              <p:nvPr/>
            </p:nvSpPr>
            <p:spPr bwMode="auto">
              <a:xfrm>
                <a:off x="720" y="3120"/>
                <a:ext cx="4320" cy="0"/>
              </a:xfrm>
              <a:prstGeom prst="line">
                <a:avLst/>
              </a:prstGeom>
              <a:noFill/>
              <a:ln w="19050">
                <a:solidFill>
                  <a:schemeClr val="tx1"/>
                </a:solidFill>
                <a:round/>
                <a:headEnd/>
                <a:tailEnd/>
              </a:ln>
            </p:spPr>
            <p:txBody>
              <a:bodyPr anchor="ctr">
                <a:spAutoFit/>
              </a:bodyPr>
              <a:lstStyle/>
              <a:p>
                <a:endParaRPr lang="en-US"/>
              </a:p>
            </p:txBody>
          </p:sp>
          <p:sp>
            <p:nvSpPr>
              <p:cNvPr id="71702" name="Line 8"/>
              <p:cNvSpPr>
                <a:spLocks noChangeShapeType="1"/>
              </p:cNvSpPr>
              <p:nvPr/>
            </p:nvSpPr>
            <p:spPr bwMode="auto">
              <a:xfrm>
                <a:off x="720" y="3024"/>
                <a:ext cx="0" cy="192"/>
              </a:xfrm>
              <a:prstGeom prst="line">
                <a:avLst/>
              </a:prstGeom>
              <a:noFill/>
              <a:ln w="19050">
                <a:solidFill>
                  <a:schemeClr val="tx1"/>
                </a:solidFill>
                <a:round/>
                <a:headEnd/>
                <a:tailEnd/>
              </a:ln>
            </p:spPr>
            <p:txBody>
              <a:bodyPr anchor="ctr">
                <a:spAutoFit/>
              </a:bodyPr>
              <a:lstStyle/>
              <a:p>
                <a:endParaRPr lang="en-US"/>
              </a:p>
            </p:txBody>
          </p:sp>
          <p:sp>
            <p:nvSpPr>
              <p:cNvPr id="71703" name="Line 9"/>
              <p:cNvSpPr>
                <a:spLocks noChangeShapeType="1"/>
              </p:cNvSpPr>
              <p:nvPr/>
            </p:nvSpPr>
            <p:spPr bwMode="auto">
              <a:xfrm>
                <a:off x="5040" y="3024"/>
                <a:ext cx="0" cy="192"/>
              </a:xfrm>
              <a:prstGeom prst="line">
                <a:avLst/>
              </a:prstGeom>
              <a:noFill/>
              <a:ln w="19050">
                <a:solidFill>
                  <a:schemeClr val="tx1"/>
                </a:solidFill>
                <a:round/>
                <a:headEnd/>
                <a:tailEnd/>
              </a:ln>
            </p:spPr>
            <p:txBody>
              <a:bodyPr anchor="ctr">
                <a:spAutoFit/>
              </a:bodyPr>
              <a:lstStyle/>
              <a:p>
                <a:endParaRPr lang="en-US"/>
              </a:p>
            </p:txBody>
          </p:sp>
          <p:sp>
            <p:nvSpPr>
              <p:cNvPr id="71704" name="Line 10"/>
              <p:cNvSpPr>
                <a:spLocks noChangeShapeType="1"/>
              </p:cNvSpPr>
              <p:nvPr/>
            </p:nvSpPr>
            <p:spPr bwMode="auto">
              <a:xfrm>
                <a:off x="1152" y="3024"/>
                <a:ext cx="0" cy="192"/>
              </a:xfrm>
              <a:prstGeom prst="line">
                <a:avLst/>
              </a:prstGeom>
              <a:noFill/>
              <a:ln w="9525">
                <a:solidFill>
                  <a:schemeClr val="tx1"/>
                </a:solidFill>
                <a:round/>
                <a:headEnd/>
                <a:tailEnd/>
              </a:ln>
            </p:spPr>
            <p:txBody>
              <a:bodyPr anchor="ctr">
                <a:spAutoFit/>
              </a:bodyPr>
              <a:lstStyle/>
              <a:p>
                <a:endParaRPr lang="en-US"/>
              </a:p>
            </p:txBody>
          </p:sp>
          <p:sp>
            <p:nvSpPr>
              <p:cNvPr id="71705" name="Line 11"/>
              <p:cNvSpPr>
                <a:spLocks noChangeShapeType="1"/>
              </p:cNvSpPr>
              <p:nvPr/>
            </p:nvSpPr>
            <p:spPr bwMode="auto">
              <a:xfrm>
                <a:off x="1584" y="3024"/>
                <a:ext cx="0" cy="192"/>
              </a:xfrm>
              <a:prstGeom prst="line">
                <a:avLst/>
              </a:prstGeom>
              <a:noFill/>
              <a:ln w="9525">
                <a:solidFill>
                  <a:schemeClr val="tx1"/>
                </a:solidFill>
                <a:round/>
                <a:headEnd/>
                <a:tailEnd/>
              </a:ln>
            </p:spPr>
            <p:txBody>
              <a:bodyPr anchor="ctr">
                <a:spAutoFit/>
              </a:bodyPr>
              <a:lstStyle/>
              <a:p>
                <a:endParaRPr lang="en-US"/>
              </a:p>
            </p:txBody>
          </p:sp>
          <p:sp>
            <p:nvSpPr>
              <p:cNvPr id="71706" name="Line 12"/>
              <p:cNvSpPr>
                <a:spLocks noChangeShapeType="1"/>
              </p:cNvSpPr>
              <p:nvPr/>
            </p:nvSpPr>
            <p:spPr bwMode="auto">
              <a:xfrm>
                <a:off x="2016" y="3024"/>
                <a:ext cx="0" cy="192"/>
              </a:xfrm>
              <a:prstGeom prst="line">
                <a:avLst/>
              </a:prstGeom>
              <a:noFill/>
              <a:ln w="9525">
                <a:solidFill>
                  <a:schemeClr val="tx1"/>
                </a:solidFill>
                <a:round/>
                <a:headEnd/>
                <a:tailEnd/>
              </a:ln>
            </p:spPr>
            <p:txBody>
              <a:bodyPr anchor="ctr">
                <a:spAutoFit/>
              </a:bodyPr>
              <a:lstStyle/>
              <a:p>
                <a:endParaRPr lang="en-US"/>
              </a:p>
            </p:txBody>
          </p:sp>
          <p:sp>
            <p:nvSpPr>
              <p:cNvPr id="71707" name="Line 13"/>
              <p:cNvSpPr>
                <a:spLocks noChangeShapeType="1"/>
              </p:cNvSpPr>
              <p:nvPr/>
            </p:nvSpPr>
            <p:spPr bwMode="auto">
              <a:xfrm>
                <a:off x="2448" y="3024"/>
                <a:ext cx="0" cy="192"/>
              </a:xfrm>
              <a:prstGeom prst="line">
                <a:avLst/>
              </a:prstGeom>
              <a:noFill/>
              <a:ln w="9525">
                <a:solidFill>
                  <a:schemeClr val="tx1"/>
                </a:solidFill>
                <a:round/>
                <a:headEnd/>
                <a:tailEnd/>
              </a:ln>
            </p:spPr>
            <p:txBody>
              <a:bodyPr anchor="ctr">
                <a:spAutoFit/>
              </a:bodyPr>
              <a:lstStyle/>
              <a:p>
                <a:endParaRPr lang="en-US"/>
              </a:p>
            </p:txBody>
          </p:sp>
          <p:sp>
            <p:nvSpPr>
              <p:cNvPr id="71708" name="Line 14"/>
              <p:cNvSpPr>
                <a:spLocks noChangeShapeType="1"/>
              </p:cNvSpPr>
              <p:nvPr/>
            </p:nvSpPr>
            <p:spPr bwMode="auto">
              <a:xfrm>
                <a:off x="2880" y="3024"/>
                <a:ext cx="0" cy="192"/>
              </a:xfrm>
              <a:prstGeom prst="line">
                <a:avLst/>
              </a:prstGeom>
              <a:noFill/>
              <a:ln w="9525">
                <a:solidFill>
                  <a:schemeClr val="tx1"/>
                </a:solidFill>
                <a:round/>
                <a:headEnd/>
                <a:tailEnd/>
              </a:ln>
            </p:spPr>
            <p:txBody>
              <a:bodyPr anchor="ctr">
                <a:spAutoFit/>
              </a:bodyPr>
              <a:lstStyle/>
              <a:p>
                <a:endParaRPr lang="en-US"/>
              </a:p>
            </p:txBody>
          </p:sp>
          <p:sp>
            <p:nvSpPr>
              <p:cNvPr id="71709" name="Line 15"/>
              <p:cNvSpPr>
                <a:spLocks noChangeShapeType="1"/>
              </p:cNvSpPr>
              <p:nvPr/>
            </p:nvSpPr>
            <p:spPr bwMode="auto">
              <a:xfrm>
                <a:off x="3312" y="3024"/>
                <a:ext cx="0" cy="192"/>
              </a:xfrm>
              <a:prstGeom prst="line">
                <a:avLst/>
              </a:prstGeom>
              <a:noFill/>
              <a:ln w="9525">
                <a:solidFill>
                  <a:schemeClr val="tx1"/>
                </a:solidFill>
                <a:round/>
                <a:headEnd/>
                <a:tailEnd/>
              </a:ln>
            </p:spPr>
            <p:txBody>
              <a:bodyPr anchor="ctr">
                <a:spAutoFit/>
              </a:bodyPr>
              <a:lstStyle/>
              <a:p>
                <a:endParaRPr lang="en-US"/>
              </a:p>
            </p:txBody>
          </p:sp>
          <p:sp>
            <p:nvSpPr>
              <p:cNvPr id="71710" name="Line 16"/>
              <p:cNvSpPr>
                <a:spLocks noChangeShapeType="1"/>
              </p:cNvSpPr>
              <p:nvPr/>
            </p:nvSpPr>
            <p:spPr bwMode="auto">
              <a:xfrm>
                <a:off x="3744" y="3024"/>
                <a:ext cx="0" cy="192"/>
              </a:xfrm>
              <a:prstGeom prst="line">
                <a:avLst/>
              </a:prstGeom>
              <a:noFill/>
              <a:ln w="9525">
                <a:solidFill>
                  <a:schemeClr val="tx1"/>
                </a:solidFill>
                <a:round/>
                <a:headEnd/>
                <a:tailEnd/>
              </a:ln>
            </p:spPr>
            <p:txBody>
              <a:bodyPr anchor="ctr">
                <a:spAutoFit/>
              </a:bodyPr>
              <a:lstStyle/>
              <a:p>
                <a:endParaRPr lang="en-US"/>
              </a:p>
            </p:txBody>
          </p:sp>
          <p:sp>
            <p:nvSpPr>
              <p:cNvPr id="71711" name="Line 17"/>
              <p:cNvSpPr>
                <a:spLocks noChangeShapeType="1"/>
              </p:cNvSpPr>
              <p:nvPr/>
            </p:nvSpPr>
            <p:spPr bwMode="auto">
              <a:xfrm>
                <a:off x="4176" y="3024"/>
                <a:ext cx="0" cy="192"/>
              </a:xfrm>
              <a:prstGeom prst="line">
                <a:avLst/>
              </a:prstGeom>
              <a:noFill/>
              <a:ln w="9525">
                <a:solidFill>
                  <a:schemeClr val="tx1"/>
                </a:solidFill>
                <a:round/>
                <a:headEnd/>
                <a:tailEnd/>
              </a:ln>
            </p:spPr>
            <p:txBody>
              <a:bodyPr anchor="ctr">
                <a:spAutoFit/>
              </a:bodyPr>
              <a:lstStyle/>
              <a:p>
                <a:endParaRPr lang="en-US"/>
              </a:p>
            </p:txBody>
          </p:sp>
          <p:sp>
            <p:nvSpPr>
              <p:cNvPr id="71712" name="Line 18"/>
              <p:cNvSpPr>
                <a:spLocks noChangeShapeType="1"/>
              </p:cNvSpPr>
              <p:nvPr/>
            </p:nvSpPr>
            <p:spPr bwMode="auto">
              <a:xfrm>
                <a:off x="4608" y="3024"/>
                <a:ext cx="0" cy="192"/>
              </a:xfrm>
              <a:prstGeom prst="line">
                <a:avLst/>
              </a:prstGeom>
              <a:noFill/>
              <a:ln w="9525">
                <a:solidFill>
                  <a:schemeClr val="tx1"/>
                </a:solidFill>
                <a:round/>
                <a:headEnd/>
                <a:tailEnd/>
              </a:ln>
            </p:spPr>
            <p:txBody>
              <a:bodyPr anchor="ctr">
                <a:spAutoFit/>
              </a:bodyPr>
              <a:lstStyle/>
              <a:p>
                <a:endParaRPr lang="en-US"/>
              </a:p>
            </p:txBody>
          </p:sp>
        </p:grpSp>
        <p:sp>
          <p:nvSpPr>
            <p:cNvPr id="71690" name="Text Box 19"/>
            <p:cNvSpPr txBox="1">
              <a:spLocks noChangeArrowheads="1"/>
            </p:cNvSpPr>
            <p:nvPr/>
          </p:nvSpPr>
          <p:spPr bwMode="auto">
            <a:xfrm>
              <a:off x="624" y="3456"/>
              <a:ext cx="169" cy="173"/>
            </a:xfrm>
            <a:prstGeom prst="rect">
              <a:avLst/>
            </a:prstGeom>
            <a:noFill/>
            <a:ln w="9525">
              <a:noFill/>
              <a:miter lim="800000"/>
              <a:headEnd/>
              <a:tailEnd/>
            </a:ln>
          </p:spPr>
          <p:txBody>
            <a:bodyPr wrap="none">
              <a:spAutoFit/>
            </a:bodyPr>
            <a:lstStyle/>
            <a:p>
              <a:r>
                <a:rPr lang="en-US" sz="1200"/>
                <a:t>0</a:t>
              </a:r>
            </a:p>
          </p:txBody>
        </p:sp>
        <p:sp>
          <p:nvSpPr>
            <p:cNvPr id="71691" name="Text Box 20"/>
            <p:cNvSpPr txBox="1">
              <a:spLocks noChangeArrowheads="1"/>
            </p:cNvSpPr>
            <p:nvPr/>
          </p:nvSpPr>
          <p:spPr bwMode="auto">
            <a:xfrm>
              <a:off x="1440" y="3456"/>
              <a:ext cx="355" cy="173"/>
            </a:xfrm>
            <a:prstGeom prst="rect">
              <a:avLst/>
            </a:prstGeom>
            <a:noFill/>
            <a:ln w="9525">
              <a:noFill/>
              <a:miter lim="800000"/>
              <a:headEnd/>
              <a:tailEnd/>
            </a:ln>
          </p:spPr>
          <p:txBody>
            <a:bodyPr wrap="none">
              <a:spAutoFit/>
            </a:bodyPr>
            <a:lstStyle/>
            <a:p>
              <a:r>
                <a:rPr lang="en-US" sz="1200"/>
                <a:t>6.666</a:t>
              </a:r>
            </a:p>
          </p:txBody>
        </p:sp>
        <p:sp>
          <p:nvSpPr>
            <p:cNvPr id="71692" name="Text Box 21"/>
            <p:cNvSpPr txBox="1">
              <a:spLocks noChangeArrowheads="1"/>
            </p:cNvSpPr>
            <p:nvPr/>
          </p:nvSpPr>
          <p:spPr bwMode="auto">
            <a:xfrm>
              <a:off x="1008" y="3456"/>
              <a:ext cx="355" cy="173"/>
            </a:xfrm>
            <a:prstGeom prst="rect">
              <a:avLst/>
            </a:prstGeom>
            <a:noFill/>
            <a:ln w="9525">
              <a:noFill/>
              <a:miter lim="800000"/>
              <a:headEnd/>
              <a:tailEnd/>
            </a:ln>
          </p:spPr>
          <p:txBody>
            <a:bodyPr wrap="none">
              <a:spAutoFit/>
            </a:bodyPr>
            <a:lstStyle/>
            <a:p>
              <a:r>
                <a:rPr lang="en-US" sz="1200"/>
                <a:t>3.333</a:t>
              </a:r>
            </a:p>
          </p:txBody>
        </p:sp>
        <p:sp>
          <p:nvSpPr>
            <p:cNvPr id="71693" name="Text Box 22"/>
            <p:cNvSpPr txBox="1">
              <a:spLocks noChangeArrowheads="1"/>
            </p:cNvSpPr>
            <p:nvPr/>
          </p:nvSpPr>
          <p:spPr bwMode="auto">
            <a:xfrm>
              <a:off x="1872" y="3456"/>
              <a:ext cx="355" cy="173"/>
            </a:xfrm>
            <a:prstGeom prst="rect">
              <a:avLst/>
            </a:prstGeom>
            <a:noFill/>
            <a:ln w="9525">
              <a:noFill/>
              <a:miter lim="800000"/>
              <a:headEnd/>
              <a:tailEnd/>
            </a:ln>
          </p:spPr>
          <p:txBody>
            <a:bodyPr wrap="none">
              <a:spAutoFit/>
            </a:bodyPr>
            <a:lstStyle/>
            <a:p>
              <a:r>
                <a:rPr lang="en-US" sz="1200"/>
                <a:t>9.999</a:t>
              </a:r>
            </a:p>
          </p:txBody>
        </p:sp>
        <p:sp>
          <p:nvSpPr>
            <p:cNvPr id="71694" name="Text Box 23"/>
            <p:cNvSpPr txBox="1">
              <a:spLocks noChangeArrowheads="1"/>
            </p:cNvSpPr>
            <p:nvPr/>
          </p:nvSpPr>
          <p:spPr bwMode="auto">
            <a:xfrm>
              <a:off x="2256" y="3456"/>
              <a:ext cx="408" cy="173"/>
            </a:xfrm>
            <a:prstGeom prst="rect">
              <a:avLst/>
            </a:prstGeom>
            <a:noFill/>
            <a:ln w="9525">
              <a:noFill/>
              <a:miter lim="800000"/>
              <a:headEnd/>
              <a:tailEnd/>
            </a:ln>
          </p:spPr>
          <p:txBody>
            <a:bodyPr wrap="none">
              <a:spAutoFit/>
            </a:bodyPr>
            <a:lstStyle/>
            <a:p>
              <a:r>
                <a:rPr lang="en-US" sz="1200"/>
                <a:t>13.332</a:t>
              </a:r>
            </a:p>
          </p:txBody>
        </p:sp>
        <p:sp>
          <p:nvSpPr>
            <p:cNvPr id="71695" name="Text Box 24"/>
            <p:cNvSpPr txBox="1">
              <a:spLocks noChangeArrowheads="1"/>
            </p:cNvSpPr>
            <p:nvPr/>
          </p:nvSpPr>
          <p:spPr bwMode="auto">
            <a:xfrm>
              <a:off x="2688" y="3456"/>
              <a:ext cx="408" cy="173"/>
            </a:xfrm>
            <a:prstGeom prst="rect">
              <a:avLst/>
            </a:prstGeom>
            <a:noFill/>
            <a:ln w="9525">
              <a:noFill/>
              <a:miter lim="800000"/>
              <a:headEnd/>
              <a:tailEnd/>
            </a:ln>
          </p:spPr>
          <p:txBody>
            <a:bodyPr wrap="none">
              <a:spAutoFit/>
            </a:bodyPr>
            <a:lstStyle/>
            <a:p>
              <a:r>
                <a:rPr lang="en-US" sz="1200"/>
                <a:t>16.665</a:t>
              </a:r>
            </a:p>
          </p:txBody>
        </p:sp>
        <p:sp>
          <p:nvSpPr>
            <p:cNvPr id="71696" name="Text Box 25"/>
            <p:cNvSpPr txBox="1">
              <a:spLocks noChangeArrowheads="1"/>
            </p:cNvSpPr>
            <p:nvPr/>
          </p:nvSpPr>
          <p:spPr bwMode="auto">
            <a:xfrm>
              <a:off x="3120" y="3456"/>
              <a:ext cx="408" cy="173"/>
            </a:xfrm>
            <a:prstGeom prst="rect">
              <a:avLst/>
            </a:prstGeom>
            <a:noFill/>
            <a:ln w="9525">
              <a:noFill/>
              <a:miter lim="800000"/>
              <a:headEnd/>
              <a:tailEnd/>
            </a:ln>
          </p:spPr>
          <p:txBody>
            <a:bodyPr wrap="none">
              <a:spAutoFit/>
            </a:bodyPr>
            <a:lstStyle/>
            <a:p>
              <a:r>
                <a:rPr lang="en-US" sz="1200"/>
                <a:t>19.998</a:t>
              </a:r>
            </a:p>
          </p:txBody>
        </p:sp>
        <p:sp>
          <p:nvSpPr>
            <p:cNvPr id="71697" name="Text Box 26"/>
            <p:cNvSpPr txBox="1">
              <a:spLocks noChangeArrowheads="1"/>
            </p:cNvSpPr>
            <p:nvPr/>
          </p:nvSpPr>
          <p:spPr bwMode="auto">
            <a:xfrm>
              <a:off x="3552" y="3456"/>
              <a:ext cx="408" cy="173"/>
            </a:xfrm>
            <a:prstGeom prst="rect">
              <a:avLst/>
            </a:prstGeom>
            <a:noFill/>
            <a:ln w="9525">
              <a:noFill/>
              <a:miter lim="800000"/>
              <a:headEnd/>
              <a:tailEnd/>
            </a:ln>
          </p:spPr>
          <p:txBody>
            <a:bodyPr wrap="none">
              <a:spAutoFit/>
            </a:bodyPr>
            <a:lstStyle/>
            <a:p>
              <a:r>
                <a:rPr lang="en-US" sz="1200"/>
                <a:t>23.331</a:t>
              </a:r>
            </a:p>
          </p:txBody>
        </p:sp>
        <p:sp>
          <p:nvSpPr>
            <p:cNvPr id="71698" name="Text Box 27"/>
            <p:cNvSpPr txBox="1">
              <a:spLocks noChangeArrowheads="1"/>
            </p:cNvSpPr>
            <p:nvPr/>
          </p:nvSpPr>
          <p:spPr bwMode="auto">
            <a:xfrm>
              <a:off x="3984" y="3456"/>
              <a:ext cx="408" cy="173"/>
            </a:xfrm>
            <a:prstGeom prst="rect">
              <a:avLst/>
            </a:prstGeom>
            <a:noFill/>
            <a:ln w="9525">
              <a:noFill/>
              <a:miter lim="800000"/>
              <a:headEnd/>
              <a:tailEnd/>
            </a:ln>
          </p:spPr>
          <p:txBody>
            <a:bodyPr wrap="none">
              <a:spAutoFit/>
            </a:bodyPr>
            <a:lstStyle/>
            <a:p>
              <a:r>
                <a:rPr lang="en-US" sz="1200"/>
                <a:t>26.664</a:t>
              </a:r>
            </a:p>
          </p:txBody>
        </p:sp>
        <p:sp>
          <p:nvSpPr>
            <p:cNvPr id="71699" name="Text Box 28"/>
            <p:cNvSpPr txBox="1">
              <a:spLocks noChangeArrowheads="1"/>
            </p:cNvSpPr>
            <p:nvPr/>
          </p:nvSpPr>
          <p:spPr bwMode="auto">
            <a:xfrm>
              <a:off x="4416" y="3456"/>
              <a:ext cx="408" cy="173"/>
            </a:xfrm>
            <a:prstGeom prst="rect">
              <a:avLst/>
            </a:prstGeom>
            <a:noFill/>
            <a:ln w="9525">
              <a:noFill/>
              <a:miter lim="800000"/>
              <a:headEnd/>
              <a:tailEnd/>
            </a:ln>
          </p:spPr>
          <p:txBody>
            <a:bodyPr wrap="none">
              <a:spAutoFit/>
            </a:bodyPr>
            <a:lstStyle/>
            <a:p>
              <a:r>
                <a:rPr lang="en-US" sz="1200"/>
                <a:t>29.997</a:t>
              </a:r>
            </a:p>
          </p:txBody>
        </p:sp>
        <p:sp>
          <p:nvSpPr>
            <p:cNvPr id="71700" name="Text Box 29"/>
            <p:cNvSpPr txBox="1">
              <a:spLocks noChangeArrowheads="1"/>
            </p:cNvSpPr>
            <p:nvPr/>
          </p:nvSpPr>
          <p:spPr bwMode="auto">
            <a:xfrm>
              <a:off x="4848" y="3456"/>
              <a:ext cx="408" cy="173"/>
            </a:xfrm>
            <a:prstGeom prst="rect">
              <a:avLst/>
            </a:prstGeom>
            <a:noFill/>
            <a:ln w="9525">
              <a:noFill/>
              <a:miter lim="800000"/>
              <a:headEnd/>
              <a:tailEnd/>
            </a:ln>
          </p:spPr>
          <p:txBody>
            <a:bodyPr wrap="none">
              <a:spAutoFit/>
            </a:bodyPr>
            <a:lstStyle/>
            <a:p>
              <a:r>
                <a:rPr lang="en-US" sz="1200"/>
                <a:t>33.330</a:t>
              </a:r>
            </a:p>
          </p:txBody>
        </p:sp>
      </p:gr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3"/>
          <p:cNvSpPr>
            <a:spLocks noGrp="1"/>
          </p:cNvSpPr>
          <p:nvPr>
            <p:ph type="dt" sz="quarter" idx="10"/>
          </p:nvPr>
        </p:nvSpPr>
        <p:spPr>
          <a:noFill/>
        </p:spPr>
        <p:txBody>
          <a:bodyPr/>
          <a:lstStyle/>
          <a:p>
            <a:fld id="{90CF306E-363E-4869-A87F-CEBB8A4AAA09}" type="datetime1">
              <a:rPr lang="en-US"/>
              <a:pPr/>
              <a:t>10/31/2011</a:t>
            </a:fld>
            <a:endParaRPr lang="en-US"/>
          </a:p>
        </p:txBody>
      </p:sp>
      <p:sp>
        <p:nvSpPr>
          <p:cNvPr id="72707" name="Footer Placeholder 4"/>
          <p:cNvSpPr>
            <a:spLocks noGrp="1"/>
          </p:cNvSpPr>
          <p:nvPr>
            <p:ph type="ftr" sz="quarter" idx="11"/>
          </p:nvPr>
        </p:nvSpPr>
        <p:spPr>
          <a:noFill/>
        </p:spPr>
        <p:txBody>
          <a:bodyPr/>
          <a:lstStyle/>
          <a:p>
            <a:r>
              <a:rPr lang="en-US" smtClean="0"/>
              <a:t>Trick Advanced Training</a:t>
            </a:r>
          </a:p>
        </p:txBody>
      </p:sp>
      <p:sp>
        <p:nvSpPr>
          <p:cNvPr id="72708" name="Slide Number Placeholder 5"/>
          <p:cNvSpPr>
            <a:spLocks noGrp="1"/>
          </p:cNvSpPr>
          <p:nvPr>
            <p:ph type="sldNum" sz="quarter" idx="12"/>
          </p:nvPr>
        </p:nvSpPr>
        <p:spPr>
          <a:noFill/>
        </p:spPr>
        <p:txBody>
          <a:bodyPr/>
          <a:lstStyle/>
          <a:p>
            <a:fld id="{471E8E08-A954-4C95-923B-B40342CDB15E}" type="slidenum">
              <a:rPr lang="en-US" smtClean="0"/>
              <a:pPr/>
              <a:t>69</a:t>
            </a:fld>
            <a:endParaRPr lang="en-US" smtClean="0"/>
          </a:p>
        </p:txBody>
      </p:sp>
      <p:sp>
        <p:nvSpPr>
          <p:cNvPr id="72709" name="Rectangle 2"/>
          <p:cNvSpPr>
            <a:spLocks noGrp="1" noChangeArrowheads="1"/>
          </p:cNvSpPr>
          <p:nvPr>
            <p:ph type="title"/>
          </p:nvPr>
        </p:nvSpPr>
        <p:spPr/>
        <p:txBody>
          <a:bodyPr/>
          <a:lstStyle/>
          <a:p>
            <a:pPr eaLnBrk="1" hangingPunct="1"/>
            <a:r>
              <a:rPr lang="en-US" sz="2000" smtClean="0"/>
              <a:t>MRMDF Master/Slave Configuration</a:t>
            </a:r>
          </a:p>
        </p:txBody>
      </p:sp>
      <p:sp>
        <p:nvSpPr>
          <p:cNvPr id="72710" name="Rectangle 3"/>
          <p:cNvSpPr>
            <a:spLocks noGrp="1" noChangeArrowheads="1"/>
          </p:cNvSpPr>
          <p:nvPr>
            <p:ph type="body" idx="1"/>
          </p:nvPr>
        </p:nvSpPr>
        <p:spPr/>
        <p:txBody>
          <a:bodyPr/>
          <a:lstStyle/>
          <a:p>
            <a:pPr eaLnBrk="1" hangingPunct="1"/>
            <a:r>
              <a:rPr lang="en-US" smtClean="0"/>
              <a:t>Master/Slave synchronization</a:t>
            </a:r>
          </a:p>
          <a:p>
            <a:pPr lvl="1" eaLnBrk="1" hangingPunct="1"/>
            <a:r>
              <a:rPr lang="en-US" smtClean="0"/>
              <a:t>MRMDF requires 4 computers to communicate synchronously</a:t>
            </a:r>
          </a:p>
          <a:p>
            <a:pPr lvl="1" eaLnBrk="1" hangingPunct="1"/>
            <a:r>
              <a:rPr lang="en-US" smtClean="0"/>
              <a:t>To ensure that all simulations are working with to the same clock we use Trick’s Master/Slave synchronization capabilities</a:t>
            </a:r>
          </a:p>
          <a:p>
            <a:pPr lvl="1" eaLnBrk="1" hangingPunct="1"/>
            <a:r>
              <a:rPr lang="en-US" smtClean="0"/>
              <a:t>4 of the 5 computers participate in the Master/Slave setup</a:t>
            </a:r>
          </a:p>
          <a:p>
            <a:pPr lvl="2" eaLnBrk="1" hangingPunct="1"/>
            <a:r>
              <a:rPr lang="en-US" smtClean="0"/>
              <a:t>FCSE Master</a:t>
            </a:r>
          </a:p>
          <a:p>
            <a:pPr lvl="2" eaLnBrk="1" hangingPunct="1"/>
            <a:r>
              <a:rPr lang="en-US" smtClean="0"/>
              <a:t>MCSEA Slave</a:t>
            </a:r>
          </a:p>
          <a:p>
            <a:pPr lvl="2" eaLnBrk="1" hangingPunct="1"/>
            <a:r>
              <a:rPr lang="en-US" smtClean="0"/>
              <a:t>MCSEB Slave</a:t>
            </a:r>
          </a:p>
          <a:p>
            <a:pPr lvl="2" eaLnBrk="1" hangingPunct="1"/>
            <a:r>
              <a:rPr lang="en-US" smtClean="0"/>
              <a:t>SSRMS/BORIS Slave</a:t>
            </a:r>
          </a:p>
          <a:p>
            <a:pPr eaLnBrk="1" hangingPunct="1"/>
            <a:endParaRPr lang="en-US" smtClean="0"/>
          </a:p>
          <a:p>
            <a:pPr eaLnBrk="1" hangingPunct="1"/>
            <a:r>
              <a:rPr lang="en-US" smtClean="0"/>
              <a:t>The 5</a:t>
            </a:r>
            <a:r>
              <a:rPr lang="en-US" baseline="30000" smtClean="0"/>
              <a:t>th</a:t>
            </a:r>
            <a:r>
              <a:rPr lang="en-US" smtClean="0"/>
              <a:t> computer, the TDC is asynchronously connected to all systems</a:t>
            </a:r>
          </a:p>
          <a:p>
            <a:pPr lvl="1" eaLnBrk="1" hangingPunct="1"/>
            <a:r>
              <a:rPr lang="en-US" smtClean="0"/>
              <a:t>Controls simulation mode of the system</a:t>
            </a:r>
          </a:p>
          <a:p>
            <a:pPr eaLnBrk="1" hangingPunct="1"/>
            <a:endParaRPr lang="en-US" smtClean="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p>
            <a:fld id="{E4B569A7-3D44-4C04-BE4C-80D04DEC68A0}" type="datetime1">
              <a:rPr lang="en-US"/>
              <a:pPr/>
              <a:t>10/31/2011</a:t>
            </a:fld>
            <a:endParaRPr lang="en-US"/>
          </a:p>
        </p:txBody>
      </p:sp>
      <p:sp>
        <p:nvSpPr>
          <p:cNvPr id="8195" name="Footer Placeholder 4"/>
          <p:cNvSpPr>
            <a:spLocks noGrp="1"/>
          </p:cNvSpPr>
          <p:nvPr>
            <p:ph type="ftr" sz="quarter" idx="11"/>
          </p:nvPr>
        </p:nvSpPr>
        <p:spPr>
          <a:noFill/>
        </p:spPr>
        <p:txBody>
          <a:bodyPr/>
          <a:lstStyle/>
          <a:p>
            <a:r>
              <a:rPr lang="en-US" smtClean="0"/>
              <a:t>Trick Advanced Training</a:t>
            </a:r>
          </a:p>
        </p:txBody>
      </p:sp>
      <p:sp>
        <p:nvSpPr>
          <p:cNvPr id="8196" name="Slide Number Placeholder 5"/>
          <p:cNvSpPr>
            <a:spLocks noGrp="1"/>
          </p:cNvSpPr>
          <p:nvPr>
            <p:ph type="sldNum" sz="quarter" idx="12"/>
          </p:nvPr>
        </p:nvSpPr>
        <p:spPr>
          <a:noFill/>
        </p:spPr>
        <p:txBody>
          <a:bodyPr/>
          <a:lstStyle/>
          <a:p>
            <a:fld id="{55273E34-4D04-4F65-BAAE-288F0CC04318}" type="slidenum">
              <a:rPr lang="en-US" smtClean="0"/>
              <a:pPr/>
              <a:t>7</a:t>
            </a:fld>
            <a:endParaRPr lang="en-US" smtClean="0"/>
          </a:p>
        </p:txBody>
      </p:sp>
      <p:sp>
        <p:nvSpPr>
          <p:cNvPr id="8197" name="Rectangle 2"/>
          <p:cNvSpPr>
            <a:spLocks noGrp="1" noChangeArrowheads="1"/>
          </p:cNvSpPr>
          <p:nvPr>
            <p:ph type="title"/>
          </p:nvPr>
        </p:nvSpPr>
        <p:spPr/>
        <p:txBody>
          <a:bodyPr/>
          <a:lstStyle/>
          <a:p>
            <a:pPr eaLnBrk="1" hangingPunct="1"/>
            <a:r>
              <a:rPr lang="en-US" sz="2000" smtClean="0"/>
              <a:t>Trickcomm</a:t>
            </a:r>
          </a:p>
        </p:txBody>
      </p:sp>
      <p:sp>
        <p:nvSpPr>
          <p:cNvPr id="8198" name="Rectangle 3"/>
          <p:cNvSpPr>
            <a:spLocks noGrp="1" noChangeArrowheads="1"/>
          </p:cNvSpPr>
          <p:nvPr>
            <p:ph type="body" idx="1"/>
          </p:nvPr>
        </p:nvSpPr>
        <p:spPr/>
        <p:txBody>
          <a:bodyPr/>
          <a:lstStyle/>
          <a:p>
            <a:pPr eaLnBrk="1" hangingPunct="1"/>
            <a:r>
              <a:rPr lang="en-US" dirty="0" smtClean="0"/>
              <a:t>Provided functions – Connecting (Server and Client)</a:t>
            </a:r>
          </a:p>
          <a:p>
            <a:pPr lvl="1" eaLnBrk="1" hangingPunct="1"/>
            <a:r>
              <a:rPr lang="en-US" sz="1600" dirty="0" err="1" smtClean="0"/>
              <a:t>tc_multiconnect</a:t>
            </a:r>
            <a:r>
              <a:rPr lang="en-US" sz="1600" dirty="0" smtClean="0"/>
              <a:t>(</a:t>
            </a:r>
            <a:r>
              <a:rPr lang="en-US" sz="1600" dirty="0" err="1" smtClean="0"/>
              <a:t>TCdevice</a:t>
            </a:r>
            <a:r>
              <a:rPr lang="en-US" sz="1600" dirty="0" smtClean="0"/>
              <a:t> *device, char *</a:t>
            </a:r>
            <a:r>
              <a:rPr lang="en-US" sz="1600" dirty="0" err="1" smtClean="0"/>
              <a:t>connection_tag</a:t>
            </a:r>
            <a:r>
              <a:rPr lang="en-US" sz="1600" dirty="0" smtClean="0"/>
              <a:t>, char *</a:t>
            </a:r>
            <a:r>
              <a:rPr lang="en-US" sz="1600" dirty="0" err="1" smtClean="0"/>
              <a:t>my_tag</a:t>
            </a:r>
            <a:r>
              <a:rPr lang="en-US" sz="1600" dirty="0" smtClean="0"/>
              <a:t>, </a:t>
            </a:r>
            <a:r>
              <a:rPr lang="en-US" sz="1600" dirty="0" err="1" smtClean="0"/>
              <a:t>TrickErroHndlr</a:t>
            </a:r>
            <a:r>
              <a:rPr lang="en-US" sz="1600" dirty="0" smtClean="0"/>
              <a:t> *</a:t>
            </a:r>
            <a:r>
              <a:rPr lang="en-US" sz="1600" dirty="0" err="1" smtClean="0"/>
              <a:t>error_handler</a:t>
            </a:r>
            <a:r>
              <a:rPr lang="en-US" sz="1600" dirty="0" smtClean="0"/>
              <a:t>) ;</a:t>
            </a:r>
          </a:p>
          <a:p>
            <a:pPr lvl="2" eaLnBrk="1" hangingPunct="1"/>
            <a:r>
              <a:rPr lang="en-US" dirty="0" smtClean="0"/>
              <a:t>Both the server and client call </a:t>
            </a:r>
            <a:r>
              <a:rPr lang="en-US" dirty="0" err="1" smtClean="0"/>
              <a:t>tc_multiconnect</a:t>
            </a:r>
            <a:endParaRPr lang="en-US" dirty="0" smtClean="0"/>
          </a:p>
          <a:p>
            <a:pPr lvl="2" eaLnBrk="1" hangingPunct="1"/>
            <a:r>
              <a:rPr lang="en-US" dirty="0" smtClean="0"/>
              <a:t>Each side provides </a:t>
            </a:r>
            <a:r>
              <a:rPr lang="en-US" b="1" dirty="0" err="1" smtClean="0">
                <a:latin typeface="Courier New" pitchFamily="49" charset="0"/>
              </a:rPr>
              <a:t>connection_tag</a:t>
            </a:r>
            <a:r>
              <a:rPr lang="en-US" dirty="0" smtClean="0"/>
              <a:t> which must be equal</a:t>
            </a:r>
          </a:p>
          <a:p>
            <a:pPr lvl="2" eaLnBrk="1" hangingPunct="1"/>
            <a:r>
              <a:rPr lang="en-US" dirty="0" smtClean="0"/>
              <a:t>Each side provides </a:t>
            </a:r>
            <a:r>
              <a:rPr lang="en-US" b="1" dirty="0" err="1" smtClean="0">
                <a:latin typeface="Courier New" pitchFamily="49" charset="0"/>
              </a:rPr>
              <a:t>my_tag</a:t>
            </a:r>
            <a:r>
              <a:rPr lang="en-US" dirty="0" smtClean="0"/>
              <a:t> which must be different</a:t>
            </a:r>
          </a:p>
          <a:p>
            <a:pPr lvl="2" eaLnBrk="1" hangingPunct="1"/>
            <a:r>
              <a:rPr lang="en-US" dirty="0" err="1" smtClean="0"/>
              <a:t>tc_multiconnect</a:t>
            </a:r>
            <a:r>
              <a:rPr lang="en-US" dirty="0" smtClean="0"/>
              <a:t> will use multicasting sockets to find other connections that have the same </a:t>
            </a:r>
            <a:r>
              <a:rPr lang="en-US" b="1" dirty="0" err="1" smtClean="0">
                <a:latin typeface="Courier New" pitchFamily="49" charset="0"/>
              </a:rPr>
              <a:t>connection_tag</a:t>
            </a:r>
            <a:r>
              <a:rPr lang="en-US" dirty="0" smtClean="0"/>
              <a:t> and different </a:t>
            </a:r>
            <a:r>
              <a:rPr lang="en-US" b="1" dirty="0" err="1" smtClean="0">
                <a:latin typeface="Courier New" pitchFamily="49" charset="0"/>
              </a:rPr>
              <a:t>my_tag</a:t>
            </a:r>
            <a:endParaRPr lang="en-US" dirty="0" smtClean="0"/>
          </a:p>
          <a:p>
            <a:pPr lvl="2" eaLnBrk="1" hangingPunct="1"/>
            <a:r>
              <a:rPr lang="en-US" dirty="0" err="1" smtClean="0"/>
              <a:t>tc_multiconnect</a:t>
            </a:r>
            <a:r>
              <a:rPr lang="en-US" dirty="0" smtClean="0"/>
              <a:t> will determine who is the server and client and call </a:t>
            </a:r>
            <a:r>
              <a:rPr lang="en-US" dirty="0" err="1" smtClean="0"/>
              <a:t>tc_accept</a:t>
            </a:r>
            <a:r>
              <a:rPr lang="en-US" dirty="0" smtClean="0"/>
              <a:t> and </a:t>
            </a:r>
            <a:r>
              <a:rPr lang="en-US" dirty="0" err="1" smtClean="0"/>
              <a:t>tc_connect</a:t>
            </a:r>
            <a:r>
              <a:rPr lang="en-US" dirty="0" smtClean="0"/>
              <a:t> with appropriate port numbers to establish a connection (user does not specify port)</a:t>
            </a:r>
          </a:p>
          <a:p>
            <a:pPr lvl="2" eaLnBrk="1" hangingPunct="1"/>
            <a:r>
              <a:rPr lang="en-US" dirty="0" err="1" smtClean="0"/>
              <a:t>tc_multiconnect</a:t>
            </a:r>
            <a:r>
              <a:rPr lang="en-US" dirty="0" smtClean="0"/>
              <a:t> returns when the connection is made</a:t>
            </a:r>
          </a:p>
        </p:txBody>
      </p:sp>
      <p:sp>
        <p:nvSpPr>
          <p:cNvPr id="8199" name="Text Box 4"/>
          <p:cNvSpPr txBox="1">
            <a:spLocks noChangeArrowheads="1"/>
          </p:cNvSpPr>
          <p:nvPr/>
        </p:nvSpPr>
        <p:spPr bwMode="auto">
          <a:xfrm>
            <a:off x="536575" y="4902200"/>
            <a:ext cx="7793038" cy="1165225"/>
          </a:xfrm>
          <a:prstGeom prst="rect">
            <a:avLst/>
          </a:prstGeom>
          <a:solidFill>
            <a:schemeClr val="accent1"/>
          </a:solidFill>
          <a:ln w="9525">
            <a:solidFill>
              <a:schemeClr val="tx1"/>
            </a:solidFill>
            <a:miter lim="800000"/>
            <a:headEnd/>
            <a:tailEnd/>
          </a:ln>
        </p:spPr>
        <p:txBody>
          <a:bodyPr>
            <a:spAutoFit/>
          </a:bodyPr>
          <a:lstStyle/>
          <a:p>
            <a:pPr marL="342900" indent="-342900"/>
            <a:r>
              <a:rPr lang="en-US" sz="1400" b="1">
                <a:latin typeface="Courier New" pitchFamily="49" charset="0"/>
              </a:rPr>
              <a:t>process 1:</a:t>
            </a:r>
          </a:p>
          <a:p>
            <a:pPr marL="342900" indent="-342900"/>
            <a:r>
              <a:rPr lang="en-US" sz="1400" b="1">
                <a:latin typeface="Courier New" pitchFamily="49" charset="0"/>
              </a:rPr>
              <a:t>tc_multiconnect(dev , “important_comm!” , “side a” , err_hndlr) ;</a:t>
            </a:r>
          </a:p>
          <a:p>
            <a:pPr marL="342900" indent="-342900"/>
            <a:endParaRPr lang="en-US" sz="1400" b="1">
              <a:latin typeface="Courier New" pitchFamily="49" charset="0"/>
            </a:endParaRPr>
          </a:p>
          <a:p>
            <a:pPr marL="342900" indent="-342900"/>
            <a:r>
              <a:rPr lang="en-US" sz="1400" b="1">
                <a:latin typeface="Courier New" pitchFamily="49" charset="0"/>
              </a:rPr>
              <a:t>process 2:</a:t>
            </a:r>
          </a:p>
          <a:p>
            <a:pPr marL="342900" indent="-342900"/>
            <a:r>
              <a:rPr lang="en-US" sz="1400" b="1">
                <a:latin typeface="Courier New" pitchFamily="49" charset="0"/>
              </a:rPr>
              <a:t>tc_multiconnect(dev , “important_comm!” , “side b” , err_hndlr) ;</a:t>
            </a: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3"/>
          <p:cNvSpPr>
            <a:spLocks noGrp="1"/>
          </p:cNvSpPr>
          <p:nvPr>
            <p:ph type="dt" sz="quarter" idx="10"/>
          </p:nvPr>
        </p:nvSpPr>
        <p:spPr>
          <a:noFill/>
        </p:spPr>
        <p:txBody>
          <a:bodyPr/>
          <a:lstStyle/>
          <a:p>
            <a:fld id="{A41CFA6A-FF24-44C8-A917-7D1BED076D5F}" type="datetime1">
              <a:rPr lang="en-US"/>
              <a:pPr/>
              <a:t>10/31/2011</a:t>
            </a:fld>
            <a:endParaRPr lang="en-US"/>
          </a:p>
        </p:txBody>
      </p:sp>
      <p:sp>
        <p:nvSpPr>
          <p:cNvPr id="73731" name="Footer Placeholder 4"/>
          <p:cNvSpPr>
            <a:spLocks noGrp="1"/>
          </p:cNvSpPr>
          <p:nvPr>
            <p:ph type="ftr" sz="quarter" idx="11"/>
          </p:nvPr>
        </p:nvSpPr>
        <p:spPr>
          <a:noFill/>
        </p:spPr>
        <p:txBody>
          <a:bodyPr/>
          <a:lstStyle/>
          <a:p>
            <a:r>
              <a:rPr lang="en-US" smtClean="0"/>
              <a:t>Trick Advanced Training</a:t>
            </a:r>
          </a:p>
        </p:txBody>
      </p:sp>
      <p:sp>
        <p:nvSpPr>
          <p:cNvPr id="73732" name="Slide Number Placeholder 5"/>
          <p:cNvSpPr>
            <a:spLocks noGrp="1"/>
          </p:cNvSpPr>
          <p:nvPr>
            <p:ph type="sldNum" sz="quarter" idx="12"/>
          </p:nvPr>
        </p:nvSpPr>
        <p:spPr>
          <a:noFill/>
        </p:spPr>
        <p:txBody>
          <a:bodyPr/>
          <a:lstStyle/>
          <a:p>
            <a:fld id="{6F148DAD-E252-4CDD-8B6A-657025FD49A9}" type="slidenum">
              <a:rPr lang="en-US" smtClean="0"/>
              <a:pPr/>
              <a:t>70</a:t>
            </a:fld>
            <a:endParaRPr lang="en-US" smtClean="0"/>
          </a:p>
        </p:txBody>
      </p:sp>
      <p:sp>
        <p:nvSpPr>
          <p:cNvPr id="73733" name="Rectangle 2"/>
          <p:cNvSpPr>
            <a:spLocks noChangeArrowheads="1"/>
          </p:cNvSpPr>
          <p:nvPr/>
        </p:nvSpPr>
        <p:spPr bwMode="auto">
          <a:xfrm>
            <a:off x="1066800" y="1371600"/>
            <a:ext cx="4419600" cy="4267200"/>
          </a:xfrm>
          <a:prstGeom prst="rect">
            <a:avLst/>
          </a:prstGeom>
          <a:solidFill>
            <a:schemeClr val="accent1"/>
          </a:solidFill>
          <a:ln w="9525">
            <a:solidFill>
              <a:schemeClr val="tx1"/>
            </a:solidFill>
            <a:miter lim="800000"/>
            <a:headEnd/>
            <a:tailEnd/>
          </a:ln>
        </p:spPr>
        <p:txBody>
          <a:bodyPr/>
          <a:lstStyle/>
          <a:p>
            <a:pPr algn="ctr"/>
            <a:r>
              <a:rPr lang="en-US" b="1"/>
              <a:t>Master/Slave</a:t>
            </a:r>
          </a:p>
        </p:txBody>
      </p:sp>
      <p:sp>
        <p:nvSpPr>
          <p:cNvPr id="73734" name="Rectangle 3"/>
          <p:cNvSpPr>
            <a:spLocks noGrp="1" noChangeArrowheads="1"/>
          </p:cNvSpPr>
          <p:nvPr>
            <p:ph type="title"/>
          </p:nvPr>
        </p:nvSpPr>
        <p:spPr/>
        <p:txBody>
          <a:bodyPr/>
          <a:lstStyle/>
          <a:p>
            <a:pPr eaLnBrk="1" hangingPunct="1"/>
            <a:r>
              <a:rPr lang="en-US" sz="2000" smtClean="0"/>
              <a:t>MRMDF Master/Slave configuration</a:t>
            </a:r>
          </a:p>
        </p:txBody>
      </p:sp>
      <p:sp>
        <p:nvSpPr>
          <p:cNvPr id="73735" name="Text Box 4"/>
          <p:cNvSpPr txBox="1">
            <a:spLocks noChangeArrowheads="1"/>
          </p:cNvSpPr>
          <p:nvPr/>
        </p:nvSpPr>
        <p:spPr bwMode="auto">
          <a:xfrm>
            <a:off x="6553200" y="1371600"/>
            <a:ext cx="1219200" cy="376238"/>
          </a:xfrm>
          <a:prstGeom prst="rect">
            <a:avLst/>
          </a:prstGeom>
          <a:solidFill>
            <a:srgbClr val="FFFF99"/>
          </a:solidFill>
          <a:ln w="9525">
            <a:solidFill>
              <a:schemeClr val="tx1"/>
            </a:solidFill>
            <a:miter lim="800000"/>
            <a:headEnd/>
            <a:tailEnd/>
          </a:ln>
        </p:spPr>
        <p:txBody>
          <a:bodyPr>
            <a:spAutoFit/>
          </a:bodyPr>
          <a:lstStyle/>
          <a:p>
            <a:pPr algn="ctr">
              <a:spcBef>
                <a:spcPct val="50000"/>
              </a:spcBef>
            </a:pPr>
            <a:r>
              <a:rPr lang="en-US" b="1"/>
              <a:t>TDC</a:t>
            </a:r>
          </a:p>
        </p:txBody>
      </p:sp>
      <p:sp>
        <p:nvSpPr>
          <p:cNvPr id="73736" name="Text Box 5"/>
          <p:cNvSpPr txBox="1">
            <a:spLocks noChangeArrowheads="1"/>
          </p:cNvSpPr>
          <p:nvPr/>
        </p:nvSpPr>
        <p:spPr bwMode="auto">
          <a:xfrm>
            <a:off x="1219200" y="1981200"/>
            <a:ext cx="1981200" cy="376238"/>
          </a:xfrm>
          <a:prstGeom prst="rect">
            <a:avLst/>
          </a:prstGeom>
          <a:solidFill>
            <a:srgbClr val="FFFF99"/>
          </a:solidFill>
          <a:ln w="9525">
            <a:solidFill>
              <a:schemeClr val="tx1"/>
            </a:solidFill>
            <a:miter lim="800000"/>
            <a:headEnd/>
            <a:tailEnd/>
          </a:ln>
        </p:spPr>
        <p:txBody>
          <a:bodyPr>
            <a:spAutoFit/>
          </a:bodyPr>
          <a:lstStyle/>
          <a:p>
            <a:pPr algn="ctr">
              <a:spcBef>
                <a:spcPct val="50000"/>
              </a:spcBef>
            </a:pPr>
            <a:r>
              <a:rPr lang="en-US" b="1"/>
              <a:t>FCSE (Master)</a:t>
            </a:r>
          </a:p>
        </p:txBody>
      </p:sp>
      <p:sp>
        <p:nvSpPr>
          <p:cNvPr id="73737" name="Text Box 6"/>
          <p:cNvSpPr txBox="1">
            <a:spLocks noChangeArrowheads="1"/>
          </p:cNvSpPr>
          <p:nvPr/>
        </p:nvSpPr>
        <p:spPr bwMode="auto">
          <a:xfrm>
            <a:off x="3276600" y="2895600"/>
            <a:ext cx="1828800" cy="376238"/>
          </a:xfrm>
          <a:prstGeom prst="rect">
            <a:avLst/>
          </a:prstGeom>
          <a:solidFill>
            <a:srgbClr val="FFFF99"/>
          </a:solidFill>
          <a:ln w="9525">
            <a:solidFill>
              <a:schemeClr val="tx1"/>
            </a:solidFill>
            <a:miter lim="800000"/>
            <a:headEnd/>
            <a:tailEnd/>
          </a:ln>
        </p:spPr>
        <p:txBody>
          <a:bodyPr>
            <a:spAutoFit/>
          </a:bodyPr>
          <a:lstStyle/>
          <a:p>
            <a:pPr algn="ctr">
              <a:spcBef>
                <a:spcPct val="50000"/>
              </a:spcBef>
            </a:pPr>
            <a:r>
              <a:rPr lang="en-US" b="1"/>
              <a:t>MCSEA (slave)</a:t>
            </a:r>
          </a:p>
        </p:txBody>
      </p:sp>
      <p:sp>
        <p:nvSpPr>
          <p:cNvPr id="73738" name="Text Box 7"/>
          <p:cNvSpPr txBox="1">
            <a:spLocks noChangeArrowheads="1"/>
          </p:cNvSpPr>
          <p:nvPr/>
        </p:nvSpPr>
        <p:spPr bwMode="auto">
          <a:xfrm>
            <a:off x="3276600" y="3810000"/>
            <a:ext cx="1828800" cy="376238"/>
          </a:xfrm>
          <a:prstGeom prst="rect">
            <a:avLst/>
          </a:prstGeom>
          <a:solidFill>
            <a:srgbClr val="FFFF99"/>
          </a:solidFill>
          <a:ln w="9525">
            <a:solidFill>
              <a:schemeClr val="tx1"/>
            </a:solidFill>
            <a:miter lim="800000"/>
            <a:headEnd/>
            <a:tailEnd/>
          </a:ln>
        </p:spPr>
        <p:txBody>
          <a:bodyPr>
            <a:spAutoFit/>
          </a:bodyPr>
          <a:lstStyle/>
          <a:p>
            <a:pPr algn="ctr">
              <a:spcBef>
                <a:spcPct val="50000"/>
              </a:spcBef>
            </a:pPr>
            <a:r>
              <a:rPr lang="en-US" b="1"/>
              <a:t>MCSEB (slave)</a:t>
            </a:r>
          </a:p>
        </p:txBody>
      </p:sp>
      <p:sp>
        <p:nvSpPr>
          <p:cNvPr id="73739" name="Text Box 8"/>
          <p:cNvSpPr txBox="1">
            <a:spLocks noChangeArrowheads="1"/>
          </p:cNvSpPr>
          <p:nvPr/>
        </p:nvSpPr>
        <p:spPr bwMode="auto">
          <a:xfrm>
            <a:off x="3276600" y="4724400"/>
            <a:ext cx="1828800" cy="376238"/>
          </a:xfrm>
          <a:prstGeom prst="rect">
            <a:avLst/>
          </a:prstGeom>
          <a:solidFill>
            <a:srgbClr val="FFFF99"/>
          </a:solidFill>
          <a:ln w="9525">
            <a:solidFill>
              <a:schemeClr val="tx1"/>
            </a:solidFill>
            <a:miter lim="800000"/>
            <a:headEnd/>
            <a:tailEnd/>
          </a:ln>
        </p:spPr>
        <p:txBody>
          <a:bodyPr>
            <a:spAutoFit/>
          </a:bodyPr>
          <a:lstStyle/>
          <a:p>
            <a:pPr algn="ctr">
              <a:spcBef>
                <a:spcPct val="50000"/>
              </a:spcBef>
            </a:pPr>
            <a:r>
              <a:rPr lang="en-US" b="1"/>
              <a:t>BORIS (slave)</a:t>
            </a:r>
          </a:p>
        </p:txBody>
      </p:sp>
      <p:sp>
        <p:nvSpPr>
          <p:cNvPr id="73740" name="Line 9"/>
          <p:cNvSpPr>
            <a:spLocks noChangeShapeType="1"/>
          </p:cNvSpPr>
          <p:nvPr/>
        </p:nvSpPr>
        <p:spPr bwMode="auto">
          <a:xfrm>
            <a:off x="3200400" y="2133600"/>
            <a:ext cx="4038600" cy="0"/>
          </a:xfrm>
          <a:prstGeom prst="line">
            <a:avLst/>
          </a:prstGeom>
          <a:noFill/>
          <a:ln w="9525">
            <a:solidFill>
              <a:srgbClr val="C0C0C0"/>
            </a:solidFill>
            <a:prstDash val="dash"/>
            <a:round/>
            <a:headEnd/>
            <a:tailEnd/>
          </a:ln>
        </p:spPr>
        <p:txBody>
          <a:bodyPr anchor="ctr">
            <a:spAutoFit/>
          </a:bodyPr>
          <a:lstStyle/>
          <a:p>
            <a:endParaRPr lang="en-US"/>
          </a:p>
        </p:txBody>
      </p:sp>
      <p:sp>
        <p:nvSpPr>
          <p:cNvPr id="73741" name="Line 10"/>
          <p:cNvSpPr>
            <a:spLocks noChangeShapeType="1"/>
          </p:cNvSpPr>
          <p:nvPr/>
        </p:nvSpPr>
        <p:spPr bwMode="auto">
          <a:xfrm>
            <a:off x="2209800" y="2362200"/>
            <a:ext cx="0" cy="2514600"/>
          </a:xfrm>
          <a:prstGeom prst="line">
            <a:avLst/>
          </a:prstGeom>
          <a:noFill/>
          <a:ln w="12700">
            <a:solidFill>
              <a:schemeClr val="tx1"/>
            </a:solidFill>
            <a:round/>
            <a:headEnd/>
            <a:tailEnd/>
          </a:ln>
        </p:spPr>
        <p:txBody>
          <a:bodyPr anchor="ctr">
            <a:spAutoFit/>
          </a:bodyPr>
          <a:lstStyle/>
          <a:p>
            <a:endParaRPr lang="en-US"/>
          </a:p>
        </p:txBody>
      </p:sp>
      <p:sp>
        <p:nvSpPr>
          <p:cNvPr id="73742" name="Line 11"/>
          <p:cNvSpPr>
            <a:spLocks noChangeShapeType="1"/>
          </p:cNvSpPr>
          <p:nvPr/>
        </p:nvSpPr>
        <p:spPr bwMode="auto">
          <a:xfrm>
            <a:off x="2209800" y="3048000"/>
            <a:ext cx="1066800" cy="0"/>
          </a:xfrm>
          <a:prstGeom prst="line">
            <a:avLst/>
          </a:prstGeom>
          <a:noFill/>
          <a:ln w="12700">
            <a:solidFill>
              <a:schemeClr val="tx1"/>
            </a:solidFill>
            <a:round/>
            <a:headEnd/>
            <a:tailEnd/>
          </a:ln>
        </p:spPr>
        <p:txBody>
          <a:bodyPr anchor="ctr">
            <a:spAutoFit/>
          </a:bodyPr>
          <a:lstStyle/>
          <a:p>
            <a:endParaRPr lang="en-US"/>
          </a:p>
        </p:txBody>
      </p:sp>
      <p:sp>
        <p:nvSpPr>
          <p:cNvPr id="73743" name="Line 12"/>
          <p:cNvSpPr>
            <a:spLocks noChangeShapeType="1"/>
          </p:cNvSpPr>
          <p:nvPr/>
        </p:nvSpPr>
        <p:spPr bwMode="auto">
          <a:xfrm>
            <a:off x="2209800" y="3962400"/>
            <a:ext cx="1066800" cy="0"/>
          </a:xfrm>
          <a:prstGeom prst="line">
            <a:avLst/>
          </a:prstGeom>
          <a:noFill/>
          <a:ln w="12700">
            <a:solidFill>
              <a:schemeClr val="tx1"/>
            </a:solidFill>
            <a:round/>
            <a:headEnd/>
            <a:tailEnd/>
          </a:ln>
        </p:spPr>
        <p:txBody>
          <a:bodyPr anchor="ctr">
            <a:spAutoFit/>
          </a:bodyPr>
          <a:lstStyle/>
          <a:p>
            <a:endParaRPr lang="en-US"/>
          </a:p>
        </p:txBody>
      </p:sp>
      <p:sp>
        <p:nvSpPr>
          <p:cNvPr id="73744" name="Line 13"/>
          <p:cNvSpPr>
            <a:spLocks noChangeShapeType="1"/>
          </p:cNvSpPr>
          <p:nvPr/>
        </p:nvSpPr>
        <p:spPr bwMode="auto">
          <a:xfrm>
            <a:off x="2209800" y="4876800"/>
            <a:ext cx="1066800" cy="0"/>
          </a:xfrm>
          <a:prstGeom prst="line">
            <a:avLst/>
          </a:prstGeom>
          <a:noFill/>
          <a:ln w="12700">
            <a:solidFill>
              <a:schemeClr val="tx1"/>
            </a:solidFill>
            <a:round/>
            <a:headEnd/>
            <a:tailEnd/>
          </a:ln>
        </p:spPr>
        <p:txBody>
          <a:bodyPr anchor="ctr">
            <a:spAutoFit/>
          </a:bodyPr>
          <a:lstStyle/>
          <a:p>
            <a:endParaRPr lang="en-US"/>
          </a:p>
        </p:txBody>
      </p:sp>
      <p:sp>
        <p:nvSpPr>
          <p:cNvPr id="73745" name="Line 14"/>
          <p:cNvSpPr>
            <a:spLocks noChangeShapeType="1"/>
          </p:cNvSpPr>
          <p:nvPr/>
        </p:nvSpPr>
        <p:spPr bwMode="auto">
          <a:xfrm>
            <a:off x="7239000" y="1752600"/>
            <a:ext cx="0" cy="3200400"/>
          </a:xfrm>
          <a:prstGeom prst="line">
            <a:avLst/>
          </a:prstGeom>
          <a:noFill/>
          <a:ln w="9525">
            <a:solidFill>
              <a:srgbClr val="C0C0C0"/>
            </a:solidFill>
            <a:prstDash val="dash"/>
            <a:round/>
            <a:headEnd/>
            <a:tailEnd/>
          </a:ln>
        </p:spPr>
        <p:txBody>
          <a:bodyPr anchor="ctr">
            <a:spAutoFit/>
          </a:bodyPr>
          <a:lstStyle/>
          <a:p>
            <a:endParaRPr lang="en-US"/>
          </a:p>
        </p:txBody>
      </p:sp>
      <p:sp>
        <p:nvSpPr>
          <p:cNvPr id="73746" name="Line 15"/>
          <p:cNvSpPr>
            <a:spLocks noChangeShapeType="1"/>
          </p:cNvSpPr>
          <p:nvPr/>
        </p:nvSpPr>
        <p:spPr bwMode="auto">
          <a:xfrm>
            <a:off x="5105400" y="3048000"/>
            <a:ext cx="2133600" cy="0"/>
          </a:xfrm>
          <a:prstGeom prst="line">
            <a:avLst/>
          </a:prstGeom>
          <a:noFill/>
          <a:ln w="9525">
            <a:solidFill>
              <a:srgbClr val="C0C0C0"/>
            </a:solidFill>
            <a:prstDash val="dash"/>
            <a:round/>
            <a:headEnd/>
            <a:tailEnd/>
          </a:ln>
        </p:spPr>
        <p:txBody>
          <a:bodyPr anchor="ctr">
            <a:spAutoFit/>
          </a:bodyPr>
          <a:lstStyle/>
          <a:p>
            <a:endParaRPr lang="en-US"/>
          </a:p>
        </p:txBody>
      </p:sp>
      <p:sp>
        <p:nvSpPr>
          <p:cNvPr id="73747" name="Line 16"/>
          <p:cNvSpPr>
            <a:spLocks noChangeShapeType="1"/>
          </p:cNvSpPr>
          <p:nvPr/>
        </p:nvSpPr>
        <p:spPr bwMode="auto">
          <a:xfrm>
            <a:off x="5105400" y="3962400"/>
            <a:ext cx="2133600" cy="0"/>
          </a:xfrm>
          <a:prstGeom prst="line">
            <a:avLst/>
          </a:prstGeom>
          <a:noFill/>
          <a:ln w="9525">
            <a:solidFill>
              <a:srgbClr val="C0C0C0"/>
            </a:solidFill>
            <a:prstDash val="dash"/>
            <a:round/>
            <a:headEnd/>
            <a:tailEnd/>
          </a:ln>
        </p:spPr>
        <p:txBody>
          <a:bodyPr anchor="ctr">
            <a:spAutoFit/>
          </a:bodyPr>
          <a:lstStyle/>
          <a:p>
            <a:endParaRPr lang="en-US"/>
          </a:p>
        </p:txBody>
      </p:sp>
      <p:sp>
        <p:nvSpPr>
          <p:cNvPr id="73748" name="Line 17"/>
          <p:cNvSpPr>
            <a:spLocks noChangeShapeType="1"/>
          </p:cNvSpPr>
          <p:nvPr/>
        </p:nvSpPr>
        <p:spPr bwMode="auto">
          <a:xfrm>
            <a:off x="5105400" y="4876800"/>
            <a:ext cx="2133600" cy="0"/>
          </a:xfrm>
          <a:prstGeom prst="line">
            <a:avLst/>
          </a:prstGeom>
          <a:noFill/>
          <a:ln w="9525">
            <a:solidFill>
              <a:srgbClr val="C0C0C0"/>
            </a:solidFill>
            <a:prstDash val="dash"/>
            <a:round/>
            <a:headEnd/>
            <a:tailEnd/>
          </a:ln>
        </p:spPr>
        <p:txBody>
          <a:bodyPr anchor="ctr">
            <a:spAutoFit/>
          </a:bodyPr>
          <a:lstStyle/>
          <a:p>
            <a:endParaRPr lang="en-US"/>
          </a:p>
        </p:txBody>
      </p:sp>
      <p:sp>
        <p:nvSpPr>
          <p:cNvPr id="73749" name="Text Box 18"/>
          <p:cNvSpPr txBox="1">
            <a:spLocks noChangeArrowheads="1"/>
          </p:cNvSpPr>
          <p:nvPr/>
        </p:nvSpPr>
        <p:spPr bwMode="auto">
          <a:xfrm rot="-5400000">
            <a:off x="6704012" y="3354388"/>
            <a:ext cx="765175" cy="304800"/>
          </a:xfrm>
          <a:prstGeom prst="rect">
            <a:avLst/>
          </a:prstGeom>
          <a:noFill/>
          <a:ln w="9525">
            <a:noFill/>
            <a:miter lim="800000"/>
            <a:headEnd/>
            <a:tailEnd/>
          </a:ln>
        </p:spPr>
        <p:txBody>
          <a:bodyPr wrap="none">
            <a:spAutoFit/>
          </a:bodyPr>
          <a:lstStyle/>
          <a:p>
            <a:r>
              <a:rPr lang="en-US" sz="1400"/>
              <a:t>Moding</a:t>
            </a:r>
          </a:p>
        </p:txBody>
      </p:sp>
      <p:sp>
        <p:nvSpPr>
          <p:cNvPr id="73750" name="Text Box 19"/>
          <p:cNvSpPr txBox="1">
            <a:spLocks noChangeArrowheads="1"/>
          </p:cNvSpPr>
          <p:nvPr/>
        </p:nvSpPr>
        <p:spPr bwMode="auto">
          <a:xfrm rot="-5400000">
            <a:off x="1447800" y="3429000"/>
            <a:ext cx="1219200" cy="304800"/>
          </a:xfrm>
          <a:prstGeom prst="rect">
            <a:avLst/>
          </a:prstGeom>
          <a:noFill/>
          <a:ln w="9525">
            <a:noFill/>
            <a:miter lim="800000"/>
            <a:headEnd/>
            <a:tailEnd/>
          </a:ln>
        </p:spPr>
        <p:txBody>
          <a:bodyPr wrap="none">
            <a:spAutoFit/>
          </a:bodyPr>
          <a:lstStyle/>
          <a:p>
            <a:r>
              <a:rPr lang="en-US" sz="1400"/>
              <a:t>Master/Slave</a:t>
            </a:r>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3"/>
          <p:cNvSpPr>
            <a:spLocks noGrp="1"/>
          </p:cNvSpPr>
          <p:nvPr>
            <p:ph type="dt" sz="quarter" idx="10"/>
          </p:nvPr>
        </p:nvSpPr>
        <p:spPr>
          <a:noFill/>
        </p:spPr>
        <p:txBody>
          <a:bodyPr/>
          <a:lstStyle/>
          <a:p>
            <a:fld id="{F45577CB-EF27-4C46-A6EB-2CB42D28DC48}" type="datetime1">
              <a:rPr lang="en-US"/>
              <a:pPr/>
              <a:t>10/31/2011</a:t>
            </a:fld>
            <a:endParaRPr lang="en-US"/>
          </a:p>
        </p:txBody>
      </p:sp>
      <p:sp>
        <p:nvSpPr>
          <p:cNvPr id="74755" name="Footer Placeholder 4"/>
          <p:cNvSpPr>
            <a:spLocks noGrp="1"/>
          </p:cNvSpPr>
          <p:nvPr>
            <p:ph type="ftr" sz="quarter" idx="11"/>
          </p:nvPr>
        </p:nvSpPr>
        <p:spPr>
          <a:noFill/>
        </p:spPr>
        <p:txBody>
          <a:bodyPr/>
          <a:lstStyle/>
          <a:p>
            <a:r>
              <a:rPr lang="en-US" smtClean="0"/>
              <a:t>Trick Advanced Training</a:t>
            </a:r>
          </a:p>
        </p:txBody>
      </p:sp>
      <p:sp>
        <p:nvSpPr>
          <p:cNvPr id="74756" name="Slide Number Placeholder 5"/>
          <p:cNvSpPr>
            <a:spLocks noGrp="1"/>
          </p:cNvSpPr>
          <p:nvPr>
            <p:ph type="sldNum" sz="quarter" idx="12"/>
          </p:nvPr>
        </p:nvSpPr>
        <p:spPr>
          <a:noFill/>
        </p:spPr>
        <p:txBody>
          <a:bodyPr/>
          <a:lstStyle/>
          <a:p>
            <a:fld id="{63D8ACB9-5967-465A-9811-EED8C3EAB24D}" type="slidenum">
              <a:rPr lang="en-US" smtClean="0"/>
              <a:pPr/>
              <a:t>71</a:t>
            </a:fld>
            <a:endParaRPr lang="en-US" smtClean="0"/>
          </a:p>
        </p:txBody>
      </p:sp>
      <p:sp>
        <p:nvSpPr>
          <p:cNvPr id="74757" name="Rectangle 2"/>
          <p:cNvSpPr>
            <a:spLocks noGrp="1" noChangeArrowheads="1"/>
          </p:cNvSpPr>
          <p:nvPr>
            <p:ph type="title"/>
          </p:nvPr>
        </p:nvSpPr>
        <p:spPr/>
        <p:txBody>
          <a:bodyPr/>
          <a:lstStyle/>
          <a:p>
            <a:pPr eaLnBrk="1" hangingPunct="1"/>
            <a:r>
              <a:rPr lang="en-US" sz="2000" smtClean="0"/>
              <a:t>Master/Slave Configuration</a:t>
            </a:r>
          </a:p>
        </p:txBody>
      </p:sp>
      <p:sp>
        <p:nvSpPr>
          <p:cNvPr id="74758" name="Rectangle 3"/>
          <p:cNvSpPr>
            <a:spLocks noGrp="1" noChangeArrowheads="1"/>
          </p:cNvSpPr>
          <p:nvPr>
            <p:ph type="body" idx="1"/>
          </p:nvPr>
        </p:nvSpPr>
        <p:spPr/>
        <p:txBody>
          <a:bodyPr/>
          <a:lstStyle/>
          <a:p>
            <a:pPr eaLnBrk="1" hangingPunct="1"/>
            <a:r>
              <a:rPr lang="en-US" sz="1600" smtClean="0"/>
              <a:t>Partial input file detailing Master/Slave activation and synchronization (FCSE)</a:t>
            </a:r>
          </a:p>
        </p:txBody>
      </p:sp>
      <p:sp>
        <p:nvSpPr>
          <p:cNvPr id="74759" name="Text Box 4"/>
          <p:cNvSpPr txBox="1">
            <a:spLocks noChangeArrowheads="1"/>
          </p:cNvSpPr>
          <p:nvPr/>
        </p:nvSpPr>
        <p:spPr bwMode="auto">
          <a:xfrm>
            <a:off x="914400" y="1524000"/>
            <a:ext cx="7099300" cy="3570288"/>
          </a:xfrm>
          <a:prstGeom prst="rect">
            <a:avLst/>
          </a:prstGeom>
          <a:solidFill>
            <a:schemeClr val="accent1"/>
          </a:solidFill>
          <a:ln w="9525">
            <a:solidFill>
              <a:schemeClr val="tx1"/>
            </a:solidFill>
            <a:miter lim="800000"/>
            <a:headEnd/>
            <a:tailEnd/>
          </a:ln>
        </p:spPr>
        <p:txBody>
          <a:bodyPr>
            <a:spAutoFit/>
          </a:bodyPr>
          <a:lstStyle/>
          <a:p>
            <a:r>
              <a:rPr lang="en-US" sz="1200" b="1">
                <a:latin typeface="Courier New" pitchFamily="49" charset="0"/>
              </a:rPr>
              <a:t>/* Activation */</a:t>
            </a:r>
          </a:p>
          <a:p>
            <a:r>
              <a:rPr lang="en-US" sz="1200" b="1">
                <a:latin typeface="Courier New" pitchFamily="49" charset="0"/>
              </a:rPr>
              <a:t>sys.exec.in.ms_sync  = Master_sync ;</a:t>
            </a:r>
          </a:p>
          <a:p>
            <a:r>
              <a:rPr lang="en-US" sz="1200" b="1">
                <a:latin typeface="Courier New" pitchFamily="49" charset="0"/>
              </a:rPr>
              <a:t>sys.exec.in.remote_shell = TRICK_SSH ;</a:t>
            </a:r>
          </a:p>
          <a:p>
            <a:endParaRPr lang="en-US" sz="1200" b="1">
              <a:latin typeface="Courier New" pitchFamily="49" charset="0"/>
            </a:endParaRPr>
          </a:p>
          <a:p>
            <a:r>
              <a:rPr lang="en-US" sz="1200" b="1">
                <a:latin typeface="Courier New" pitchFamily="49" charset="0"/>
              </a:rPr>
              <a:t>int num_slaves = 0 ;</a:t>
            </a:r>
          </a:p>
          <a:p>
            <a:endParaRPr lang="en-US" sz="1200" b="1">
              <a:latin typeface="Courier New" pitchFamily="49" charset="0"/>
            </a:endParaRPr>
          </a:p>
          <a:p>
            <a:r>
              <a:rPr lang="en-US" sz="1200" b="1">
                <a:latin typeface="Courier New" pitchFamily="49" charset="0"/>
              </a:rPr>
              <a:t>sys.exec.in.activate_slave[num_slaves]         = Yes ;</a:t>
            </a:r>
          </a:p>
          <a:p>
            <a:r>
              <a:rPr lang="en-US" sz="1200" b="1">
                <a:latin typeface="Courier New" pitchFamily="49" charset="0"/>
              </a:rPr>
              <a:t>sys.exec.in.slaves[num_slaves].machine_name    = "${MCSEA_HOST}" ;</a:t>
            </a:r>
          </a:p>
          <a:p>
            <a:r>
              <a:rPr lang="en-US" sz="1200" b="1">
                <a:latin typeface="Courier New" pitchFamily="49" charset="0"/>
              </a:rPr>
              <a:t>sys.exec.in.slaves[num_slaves].sim_path        = "${MCSEA_SIM_DIR}" ;</a:t>
            </a:r>
          </a:p>
          <a:p>
            <a:r>
              <a:rPr lang="en-US" sz="1200" b="1">
                <a:latin typeface="Courier New" pitchFamily="49" charset="0"/>
              </a:rPr>
              <a:t>sys.exec.in.slaves[num_slaves].S_main_args[0]  = "${MCSEA_RUN_DIR}/input" ;</a:t>
            </a:r>
          </a:p>
          <a:p>
            <a:r>
              <a:rPr lang="en-US" sz="1200" b="1">
                <a:latin typeface="Courier New" pitchFamily="49" charset="0"/>
              </a:rPr>
              <a:t>num_slaves++ ;</a:t>
            </a:r>
          </a:p>
          <a:p>
            <a:endParaRPr lang="en-US" sz="1200" b="1">
              <a:latin typeface="Courier New" pitchFamily="49" charset="0"/>
            </a:endParaRPr>
          </a:p>
          <a:p>
            <a:r>
              <a:rPr lang="en-US" sz="1200" b="1">
                <a:latin typeface="Courier New" pitchFamily="49" charset="0"/>
              </a:rPr>
              <a:t>&lt;similar code for mcse_b and boris&gt;</a:t>
            </a:r>
          </a:p>
          <a:p>
            <a:endParaRPr lang="en-US" sz="1200" b="1">
              <a:latin typeface="Courier New" pitchFamily="49" charset="0"/>
            </a:endParaRPr>
          </a:p>
          <a:p>
            <a:r>
              <a:rPr lang="en-US" sz="1200" b="1">
                <a:latin typeface="Courier New" pitchFamily="49" charset="0"/>
              </a:rPr>
              <a:t>sys.exec.in.slave_cnt = num_slaves ;</a:t>
            </a:r>
          </a:p>
          <a:p>
            <a:endParaRPr lang="en-US" sz="1200" b="1">
              <a:latin typeface="Courier New" pitchFamily="49" charset="0"/>
            </a:endParaRPr>
          </a:p>
          <a:p>
            <a:r>
              <a:rPr lang="en-US" sz="1200" b="1">
                <a:latin typeface="Courier New" pitchFamily="49" charset="0"/>
              </a:rPr>
              <a:t>/* Synchronization */</a:t>
            </a:r>
          </a:p>
          <a:p>
            <a:r>
              <a:rPr lang="en-US" sz="1200" b="1">
                <a:latin typeface="Courier New" pitchFamily="49" charset="0"/>
              </a:rPr>
              <a:t>sys.exec.work.slave_sync_at_init = Yes ;</a:t>
            </a:r>
          </a:p>
          <a:p>
            <a:r>
              <a:rPr lang="en-US" sz="1200" b="1">
                <a:latin typeface="Courier New" pitchFamily="49" charset="0"/>
              </a:rPr>
              <a:t>sys.exec.in.sync_error_terminate = No ;</a:t>
            </a:r>
          </a:p>
        </p:txBody>
      </p:sp>
    </p:spTree>
  </p:cSld>
  <p:clrMapOvr>
    <a:masterClrMapping/>
  </p:clrMapOvr>
  <p:transition spd="slow">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3"/>
          <p:cNvSpPr>
            <a:spLocks noGrp="1"/>
          </p:cNvSpPr>
          <p:nvPr>
            <p:ph type="dt" sz="quarter" idx="10"/>
          </p:nvPr>
        </p:nvSpPr>
        <p:spPr>
          <a:noFill/>
        </p:spPr>
        <p:txBody>
          <a:bodyPr/>
          <a:lstStyle/>
          <a:p>
            <a:fld id="{26700603-0B39-468D-B046-AB02DD8B51F8}" type="datetime1">
              <a:rPr lang="en-US"/>
              <a:pPr/>
              <a:t>10/31/2011</a:t>
            </a:fld>
            <a:endParaRPr lang="en-US"/>
          </a:p>
        </p:txBody>
      </p:sp>
      <p:sp>
        <p:nvSpPr>
          <p:cNvPr id="75779" name="Footer Placeholder 4"/>
          <p:cNvSpPr>
            <a:spLocks noGrp="1"/>
          </p:cNvSpPr>
          <p:nvPr>
            <p:ph type="ftr" sz="quarter" idx="11"/>
          </p:nvPr>
        </p:nvSpPr>
        <p:spPr>
          <a:noFill/>
        </p:spPr>
        <p:txBody>
          <a:bodyPr/>
          <a:lstStyle/>
          <a:p>
            <a:r>
              <a:rPr lang="en-US" smtClean="0"/>
              <a:t>Trick Advanced Training</a:t>
            </a:r>
          </a:p>
        </p:txBody>
      </p:sp>
      <p:sp>
        <p:nvSpPr>
          <p:cNvPr id="75780" name="Slide Number Placeholder 5"/>
          <p:cNvSpPr>
            <a:spLocks noGrp="1"/>
          </p:cNvSpPr>
          <p:nvPr>
            <p:ph type="sldNum" sz="quarter" idx="12"/>
          </p:nvPr>
        </p:nvSpPr>
        <p:spPr>
          <a:noFill/>
        </p:spPr>
        <p:txBody>
          <a:bodyPr/>
          <a:lstStyle/>
          <a:p>
            <a:fld id="{7871B19B-71F6-478D-9EDA-47904A14DECB}" type="slidenum">
              <a:rPr lang="en-US" smtClean="0"/>
              <a:pPr/>
              <a:t>72</a:t>
            </a:fld>
            <a:endParaRPr lang="en-US" smtClean="0"/>
          </a:p>
        </p:txBody>
      </p:sp>
      <p:sp>
        <p:nvSpPr>
          <p:cNvPr id="75781" name="Rectangle 2"/>
          <p:cNvSpPr>
            <a:spLocks noGrp="1" noChangeArrowheads="1"/>
          </p:cNvSpPr>
          <p:nvPr>
            <p:ph type="title"/>
          </p:nvPr>
        </p:nvSpPr>
        <p:spPr/>
        <p:txBody>
          <a:bodyPr/>
          <a:lstStyle/>
          <a:p>
            <a:pPr eaLnBrk="1" hangingPunct="1"/>
            <a:r>
              <a:rPr lang="en-US" sz="2000" smtClean="0"/>
              <a:t>Master/Slave Configuration</a:t>
            </a:r>
          </a:p>
        </p:txBody>
      </p:sp>
      <p:sp>
        <p:nvSpPr>
          <p:cNvPr id="75782" name="Rectangle 3"/>
          <p:cNvSpPr>
            <a:spLocks noGrp="1" noChangeArrowheads="1"/>
          </p:cNvSpPr>
          <p:nvPr>
            <p:ph type="body" idx="1"/>
          </p:nvPr>
        </p:nvSpPr>
        <p:spPr/>
        <p:txBody>
          <a:bodyPr/>
          <a:lstStyle/>
          <a:p>
            <a:pPr eaLnBrk="1" hangingPunct="1"/>
            <a:r>
              <a:rPr lang="en-US" sz="1600" smtClean="0"/>
              <a:t>Partial input file detailing Master/Slave activation and synchronization (FCSE)</a:t>
            </a:r>
          </a:p>
        </p:txBody>
      </p:sp>
      <p:sp>
        <p:nvSpPr>
          <p:cNvPr id="75783" name="Text Box 4"/>
          <p:cNvSpPr txBox="1">
            <a:spLocks noChangeArrowheads="1"/>
          </p:cNvSpPr>
          <p:nvPr/>
        </p:nvSpPr>
        <p:spPr bwMode="auto">
          <a:xfrm>
            <a:off x="914400" y="1524000"/>
            <a:ext cx="7099300" cy="3570288"/>
          </a:xfrm>
          <a:prstGeom prst="rect">
            <a:avLst/>
          </a:prstGeom>
          <a:solidFill>
            <a:schemeClr val="accent1"/>
          </a:solidFill>
          <a:ln w="9525">
            <a:solidFill>
              <a:schemeClr val="tx1"/>
            </a:solidFill>
            <a:miter lim="800000"/>
            <a:headEnd/>
            <a:tailEnd/>
          </a:ln>
        </p:spPr>
        <p:txBody>
          <a:bodyPr>
            <a:spAutoFit/>
          </a:bodyPr>
          <a:lstStyle/>
          <a:p>
            <a:r>
              <a:rPr lang="en-US" sz="1200" b="1">
                <a:solidFill>
                  <a:srgbClr val="CFCFCF"/>
                </a:solidFill>
                <a:latin typeface="Courier New" pitchFamily="49" charset="0"/>
              </a:rPr>
              <a:t>/* Activation */</a:t>
            </a:r>
          </a:p>
          <a:p>
            <a:r>
              <a:rPr lang="en-US" sz="1200" b="1">
                <a:latin typeface="Courier New" pitchFamily="49" charset="0"/>
              </a:rPr>
              <a:t>sys.exec.in.ms_sync  = Master_sync ;</a:t>
            </a:r>
          </a:p>
          <a:p>
            <a:r>
              <a:rPr lang="en-US" sz="1200" b="1">
                <a:solidFill>
                  <a:srgbClr val="CFCFCF"/>
                </a:solidFill>
                <a:latin typeface="Courier New" pitchFamily="49" charset="0"/>
              </a:rPr>
              <a:t>sys.exec.in.remote_shell = TRICK_SSH ;</a:t>
            </a:r>
          </a:p>
          <a:p>
            <a:endParaRPr lang="en-US" sz="1200" b="1">
              <a:solidFill>
                <a:srgbClr val="CFCFCF"/>
              </a:solidFill>
              <a:latin typeface="Courier New" pitchFamily="49" charset="0"/>
            </a:endParaRPr>
          </a:p>
          <a:p>
            <a:r>
              <a:rPr lang="en-US" sz="1200" b="1">
                <a:solidFill>
                  <a:srgbClr val="CFCFCF"/>
                </a:solidFill>
                <a:latin typeface="Courier New" pitchFamily="49" charset="0"/>
              </a:rPr>
              <a:t>int num_slaves = 0 ;</a:t>
            </a:r>
          </a:p>
          <a:p>
            <a:endParaRPr lang="en-US" sz="1200" b="1">
              <a:solidFill>
                <a:srgbClr val="CFCFCF"/>
              </a:solidFill>
              <a:latin typeface="Courier New" pitchFamily="49" charset="0"/>
            </a:endParaRPr>
          </a:p>
          <a:p>
            <a:r>
              <a:rPr lang="en-US" sz="1200" b="1">
                <a:solidFill>
                  <a:srgbClr val="CFCFCF"/>
                </a:solidFill>
                <a:latin typeface="Courier New" pitchFamily="49" charset="0"/>
              </a:rPr>
              <a:t>sys.exec.in.activate_slave[num_slaves]         = Yes ;</a:t>
            </a:r>
          </a:p>
          <a:p>
            <a:r>
              <a:rPr lang="en-US" sz="1200" b="1">
                <a:solidFill>
                  <a:srgbClr val="CFCFCF"/>
                </a:solidFill>
                <a:latin typeface="Courier New" pitchFamily="49" charset="0"/>
              </a:rPr>
              <a:t>sys.exec.in.slaves[num_slaves].machine_name    = "${MCSEA_HOST}" ;</a:t>
            </a:r>
          </a:p>
          <a:p>
            <a:r>
              <a:rPr lang="en-US" sz="1200" b="1">
                <a:solidFill>
                  <a:srgbClr val="CFCFCF"/>
                </a:solidFill>
                <a:latin typeface="Courier New" pitchFamily="49" charset="0"/>
              </a:rPr>
              <a:t>sys.exec.in.slaves[num_slaves].sim_path        = "${MCSEA_SIM_DIR}" ;</a:t>
            </a:r>
          </a:p>
          <a:p>
            <a:r>
              <a:rPr lang="en-US" sz="1200" b="1">
                <a:solidFill>
                  <a:srgbClr val="CFCFCF"/>
                </a:solidFill>
                <a:latin typeface="Courier New" pitchFamily="49" charset="0"/>
              </a:rPr>
              <a:t>sys.exec.in.slaves[num_slaves].S_main_args[0]  = "${MCSEA_RUN_DIR}/input" ;</a:t>
            </a:r>
          </a:p>
          <a:p>
            <a:r>
              <a:rPr lang="en-US" sz="1200" b="1">
                <a:solidFill>
                  <a:srgbClr val="CFCFCF"/>
                </a:solidFill>
                <a:latin typeface="Courier New" pitchFamily="49" charset="0"/>
              </a:rPr>
              <a:t>num_slaves++ ;</a:t>
            </a:r>
          </a:p>
          <a:p>
            <a:endParaRPr lang="en-US" sz="1200" b="1">
              <a:solidFill>
                <a:srgbClr val="CFCFCF"/>
              </a:solidFill>
              <a:latin typeface="Courier New" pitchFamily="49" charset="0"/>
            </a:endParaRPr>
          </a:p>
          <a:p>
            <a:r>
              <a:rPr lang="en-US" sz="1200" b="1">
                <a:solidFill>
                  <a:srgbClr val="CFCFCF"/>
                </a:solidFill>
                <a:latin typeface="Courier New" pitchFamily="49" charset="0"/>
              </a:rPr>
              <a:t>&lt;similar code for mcse_b and boris&gt;</a:t>
            </a:r>
          </a:p>
          <a:p>
            <a:endParaRPr lang="en-US" sz="1200" b="1">
              <a:solidFill>
                <a:srgbClr val="CFCFCF"/>
              </a:solidFill>
              <a:latin typeface="Courier New" pitchFamily="49" charset="0"/>
            </a:endParaRPr>
          </a:p>
          <a:p>
            <a:r>
              <a:rPr lang="en-US" sz="1200" b="1">
                <a:solidFill>
                  <a:srgbClr val="CFCFCF"/>
                </a:solidFill>
                <a:latin typeface="Courier New" pitchFamily="49" charset="0"/>
              </a:rPr>
              <a:t>sys.exec.in.slave_cnt = num_slaves ;</a:t>
            </a:r>
          </a:p>
          <a:p>
            <a:endParaRPr lang="en-US" sz="1200" b="1">
              <a:solidFill>
                <a:srgbClr val="CFCFCF"/>
              </a:solidFill>
              <a:latin typeface="Courier New" pitchFamily="49" charset="0"/>
            </a:endParaRPr>
          </a:p>
          <a:p>
            <a:r>
              <a:rPr lang="en-US" sz="1200" b="1">
                <a:solidFill>
                  <a:srgbClr val="CFCFCF"/>
                </a:solidFill>
                <a:latin typeface="Courier New" pitchFamily="49" charset="0"/>
              </a:rPr>
              <a:t>/* Synchronization */</a:t>
            </a:r>
          </a:p>
          <a:p>
            <a:r>
              <a:rPr lang="en-US" sz="1200" b="1">
                <a:solidFill>
                  <a:srgbClr val="CFCFCF"/>
                </a:solidFill>
                <a:latin typeface="Courier New" pitchFamily="49" charset="0"/>
              </a:rPr>
              <a:t>sys.exec.work.slave_sync_at_init = Yes ;</a:t>
            </a:r>
          </a:p>
          <a:p>
            <a:r>
              <a:rPr lang="en-US" sz="1200" b="1">
                <a:solidFill>
                  <a:srgbClr val="CFCFCF"/>
                </a:solidFill>
                <a:latin typeface="Courier New" pitchFamily="49" charset="0"/>
              </a:rPr>
              <a:t>sys.exec.in.sync_error_terminate = No ;</a:t>
            </a:r>
          </a:p>
        </p:txBody>
      </p:sp>
      <p:sp>
        <p:nvSpPr>
          <p:cNvPr id="75784" name="Rectangle 5"/>
          <p:cNvSpPr>
            <a:spLocks noChangeArrowheads="1"/>
          </p:cNvSpPr>
          <p:nvPr/>
        </p:nvSpPr>
        <p:spPr bwMode="auto">
          <a:xfrm>
            <a:off x="457200" y="5181600"/>
            <a:ext cx="8229600" cy="990600"/>
          </a:xfrm>
          <a:prstGeom prst="rect">
            <a:avLst/>
          </a:prstGeom>
          <a:noFill/>
          <a:ln w="9525">
            <a:noFill/>
            <a:miter lim="800000"/>
            <a:headEnd/>
            <a:tailEnd/>
          </a:ln>
        </p:spPr>
        <p:txBody>
          <a:bodyPr/>
          <a:lstStyle/>
          <a:p>
            <a:pPr marL="742950" lvl="1" indent="-285750">
              <a:spcBef>
                <a:spcPct val="20000"/>
              </a:spcBef>
              <a:buFontTx/>
              <a:buChar char="–"/>
            </a:pPr>
            <a:r>
              <a:rPr lang="en-US" sz="1600" b="1"/>
              <a:t>Turns on Master/Slave sync.  Choices are</a:t>
            </a:r>
          </a:p>
          <a:p>
            <a:pPr marL="1143000" lvl="2" indent="-228600">
              <a:spcBef>
                <a:spcPct val="20000"/>
              </a:spcBef>
              <a:buFontTx/>
              <a:buChar char="•"/>
            </a:pPr>
            <a:r>
              <a:rPr lang="en-US" sz="1400"/>
              <a:t>Master_sync</a:t>
            </a:r>
          </a:p>
          <a:p>
            <a:pPr marL="1143000" lvl="2" indent="-228600">
              <a:spcBef>
                <a:spcPct val="20000"/>
              </a:spcBef>
              <a:buFontTx/>
              <a:buChar char="•"/>
            </a:pPr>
            <a:r>
              <a:rPr lang="en-US" sz="1400"/>
              <a:t>Slave_Sync</a:t>
            </a:r>
          </a:p>
          <a:p>
            <a:pPr marL="1143000" lvl="2" indent="-228600">
              <a:spcBef>
                <a:spcPct val="20000"/>
              </a:spcBef>
              <a:buFontTx/>
              <a:buChar char="•"/>
            </a:pPr>
            <a:r>
              <a:rPr lang="en-US" sz="1400"/>
              <a:t>No_sync</a:t>
            </a:r>
          </a:p>
        </p:txBody>
      </p:sp>
    </p:spTree>
  </p:cSld>
  <p:clrMapOvr>
    <a:masterClrMapping/>
  </p:clrMapOvr>
  <p:transition spd="slow">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3"/>
          <p:cNvSpPr>
            <a:spLocks noGrp="1"/>
          </p:cNvSpPr>
          <p:nvPr>
            <p:ph type="dt" sz="quarter" idx="10"/>
          </p:nvPr>
        </p:nvSpPr>
        <p:spPr>
          <a:noFill/>
        </p:spPr>
        <p:txBody>
          <a:bodyPr/>
          <a:lstStyle/>
          <a:p>
            <a:fld id="{6FCDB4B0-5303-4D96-8C36-D0B4CD8BC06F}" type="datetime1">
              <a:rPr lang="en-US"/>
              <a:pPr/>
              <a:t>10/31/2011</a:t>
            </a:fld>
            <a:endParaRPr lang="en-US"/>
          </a:p>
        </p:txBody>
      </p:sp>
      <p:sp>
        <p:nvSpPr>
          <p:cNvPr id="76803" name="Footer Placeholder 4"/>
          <p:cNvSpPr>
            <a:spLocks noGrp="1"/>
          </p:cNvSpPr>
          <p:nvPr>
            <p:ph type="ftr" sz="quarter" idx="11"/>
          </p:nvPr>
        </p:nvSpPr>
        <p:spPr>
          <a:noFill/>
        </p:spPr>
        <p:txBody>
          <a:bodyPr/>
          <a:lstStyle/>
          <a:p>
            <a:r>
              <a:rPr lang="en-US" smtClean="0"/>
              <a:t>Trick Advanced Training</a:t>
            </a:r>
          </a:p>
        </p:txBody>
      </p:sp>
      <p:sp>
        <p:nvSpPr>
          <p:cNvPr id="76804" name="Slide Number Placeholder 5"/>
          <p:cNvSpPr>
            <a:spLocks noGrp="1"/>
          </p:cNvSpPr>
          <p:nvPr>
            <p:ph type="sldNum" sz="quarter" idx="12"/>
          </p:nvPr>
        </p:nvSpPr>
        <p:spPr>
          <a:noFill/>
        </p:spPr>
        <p:txBody>
          <a:bodyPr/>
          <a:lstStyle/>
          <a:p>
            <a:fld id="{BEAE0C8C-00C2-4D35-AF34-5560A42978C9}" type="slidenum">
              <a:rPr lang="en-US" smtClean="0"/>
              <a:pPr/>
              <a:t>73</a:t>
            </a:fld>
            <a:endParaRPr lang="en-US" smtClean="0"/>
          </a:p>
        </p:txBody>
      </p:sp>
      <p:sp>
        <p:nvSpPr>
          <p:cNvPr id="76805" name="Rectangle 2"/>
          <p:cNvSpPr>
            <a:spLocks noGrp="1" noChangeArrowheads="1"/>
          </p:cNvSpPr>
          <p:nvPr>
            <p:ph type="title"/>
          </p:nvPr>
        </p:nvSpPr>
        <p:spPr/>
        <p:txBody>
          <a:bodyPr/>
          <a:lstStyle/>
          <a:p>
            <a:pPr eaLnBrk="1" hangingPunct="1"/>
            <a:r>
              <a:rPr lang="en-US" sz="2000" smtClean="0"/>
              <a:t>Master/Slave Configuration</a:t>
            </a:r>
          </a:p>
        </p:txBody>
      </p:sp>
      <p:sp>
        <p:nvSpPr>
          <p:cNvPr id="76806" name="Rectangle 3"/>
          <p:cNvSpPr>
            <a:spLocks noGrp="1" noChangeArrowheads="1"/>
          </p:cNvSpPr>
          <p:nvPr>
            <p:ph type="body" idx="1"/>
          </p:nvPr>
        </p:nvSpPr>
        <p:spPr/>
        <p:txBody>
          <a:bodyPr/>
          <a:lstStyle/>
          <a:p>
            <a:pPr eaLnBrk="1" hangingPunct="1"/>
            <a:r>
              <a:rPr lang="en-US" sz="1600" smtClean="0"/>
              <a:t>Partial input file detailing Master/Slave activation and synchronization (FCSE)</a:t>
            </a:r>
          </a:p>
        </p:txBody>
      </p:sp>
      <p:sp>
        <p:nvSpPr>
          <p:cNvPr id="76807" name="Text Box 4"/>
          <p:cNvSpPr txBox="1">
            <a:spLocks noChangeArrowheads="1"/>
          </p:cNvSpPr>
          <p:nvPr/>
        </p:nvSpPr>
        <p:spPr bwMode="auto">
          <a:xfrm>
            <a:off x="914400" y="1524000"/>
            <a:ext cx="7099300" cy="3570288"/>
          </a:xfrm>
          <a:prstGeom prst="rect">
            <a:avLst/>
          </a:prstGeom>
          <a:solidFill>
            <a:schemeClr val="accent1"/>
          </a:solidFill>
          <a:ln w="9525">
            <a:solidFill>
              <a:schemeClr val="tx1"/>
            </a:solidFill>
            <a:miter lim="800000"/>
            <a:headEnd/>
            <a:tailEnd/>
          </a:ln>
        </p:spPr>
        <p:txBody>
          <a:bodyPr>
            <a:spAutoFit/>
          </a:bodyPr>
          <a:lstStyle/>
          <a:p>
            <a:r>
              <a:rPr lang="en-US" sz="1200" b="1">
                <a:solidFill>
                  <a:srgbClr val="CFCFCF"/>
                </a:solidFill>
                <a:latin typeface="Courier New" pitchFamily="49" charset="0"/>
              </a:rPr>
              <a:t>/* Activation */</a:t>
            </a:r>
          </a:p>
          <a:p>
            <a:r>
              <a:rPr lang="en-US" sz="1200" b="1">
                <a:solidFill>
                  <a:srgbClr val="CFCFCF"/>
                </a:solidFill>
                <a:latin typeface="Courier New" pitchFamily="49" charset="0"/>
              </a:rPr>
              <a:t>sys.exec.in.ms_sync  = Master_sync ;</a:t>
            </a:r>
          </a:p>
          <a:p>
            <a:r>
              <a:rPr lang="en-US" sz="1200" b="1">
                <a:latin typeface="Courier New" pitchFamily="49" charset="0"/>
              </a:rPr>
              <a:t>sys.exec.in.remote_shell = TRICK_SSH ;</a:t>
            </a:r>
          </a:p>
          <a:p>
            <a:endParaRPr lang="en-US" sz="1200" b="1">
              <a:latin typeface="Courier New" pitchFamily="49" charset="0"/>
            </a:endParaRPr>
          </a:p>
          <a:p>
            <a:r>
              <a:rPr lang="en-US" sz="1200" b="1">
                <a:solidFill>
                  <a:srgbClr val="CFCFCF"/>
                </a:solidFill>
                <a:latin typeface="Courier New" pitchFamily="49" charset="0"/>
              </a:rPr>
              <a:t>int num_slaves = 0 ;</a:t>
            </a:r>
          </a:p>
          <a:p>
            <a:endParaRPr lang="en-US" sz="1200" b="1">
              <a:solidFill>
                <a:srgbClr val="CFCFCF"/>
              </a:solidFill>
              <a:latin typeface="Courier New" pitchFamily="49" charset="0"/>
            </a:endParaRPr>
          </a:p>
          <a:p>
            <a:r>
              <a:rPr lang="en-US" sz="1200" b="1">
                <a:solidFill>
                  <a:srgbClr val="CFCFCF"/>
                </a:solidFill>
                <a:latin typeface="Courier New" pitchFamily="49" charset="0"/>
              </a:rPr>
              <a:t>sys.exec.in.activate_slave[num_slaves]         = Yes ;</a:t>
            </a:r>
          </a:p>
          <a:p>
            <a:r>
              <a:rPr lang="en-US" sz="1200" b="1">
                <a:solidFill>
                  <a:srgbClr val="CFCFCF"/>
                </a:solidFill>
                <a:latin typeface="Courier New" pitchFamily="49" charset="0"/>
              </a:rPr>
              <a:t>sys.exec.in.slaves[num_slaves].machine_name    = "${MCSEA_HOST}" ;</a:t>
            </a:r>
          </a:p>
          <a:p>
            <a:r>
              <a:rPr lang="en-US" sz="1200" b="1">
                <a:solidFill>
                  <a:srgbClr val="CFCFCF"/>
                </a:solidFill>
                <a:latin typeface="Courier New" pitchFamily="49" charset="0"/>
              </a:rPr>
              <a:t>sys.exec.in.slaves[num_slaves].sim_path        = "${MCSEA_SIM_DIR}" ;</a:t>
            </a:r>
          </a:p>
          <a:p>
            <a:r>
              <a:rPr lang="en-US" sz="1200" b="1">
                <a:solidFill>
                  <a:srgbClr val="CFCFCF"/>
                </a:solidFill>
                <a:latin typeface="Courier New" pitchFamily="49" charset="0"/>
              </a:rPr>
              <a:t>sys.exec.in.slaves[num_slaves].S_main_args[0]  = "${MCSEA_RUN_DIR}/input" ;</a:t>
            </a:r>
          </a:p>
          <a:p>
            <a:r>
              <a:rPr lang="en-US" sz="1200" b="1">
                <a:solidFill>
                  <a:srgbClr val="CFCFCF"/>
                </a:solidFill>
                <a:latin typeface="Courier New" pitchFamily="49" charset="0"/>
              </a:rPr>
              <a:t>num_slaves++ ;</a:t>
            </a:r>
          </a:p>
          <a:p>
            <a:endParaRPr lang="en-US" sz="1200" b="1">
              <a:solidFill>
                <a:srgbClr val="CFCFCF"/>
              </a:solidFill>
              <a:latin typeface="Courier New" pitchFamily="49" charset="0"/>
            </a:endParaRPr>
          </a:p>
          <a:p>
            <a:r>
              <a:rPr lang="en-US" sz="1200" b="1">
                <a:solidFill>
                  <a:srgbClr val="CFCFCF"/>
                </a:solidFill>
                <a:latin typeface="Courier New" pitchFamily="49" charset="0"/>
              </a:rPr>
              <a:t>&lt;similar code for mcse_b and boris&gt;</a:t>
            </a:r>
          </a:p>
          <a:p>
            <a:endParaRPr lang="en-US" sz="1200" b="1">
              <a:solidFill>
                <a:srgbClr val="CFCFCF"/>
              </a:solidFill>
              <a:latin typeface="Courier New" pitchFamily="49" charset="0"/>
            </a:endParaRPr>
          </a:p>
          <a:p>
            <a:r>
              <a:rPr lang="en-US" sz="1200" b="1">
                <a:solidFill>
                  <a:srgbClr val="CFCFCF"/>
                </a:solidFill>
                <a:latin typeface="Courier New" pitchFamily="49" charset="0"/>
              </a:rPr>
              <a:t>sys.exec.in.slave_cnt = num_slaves ;</a:t>
            </a:r>
          </a:p>
          <a:p>
            <a:endParaRPr lang="en-US" sz="1200" b="1">
              <a:solidFill>
                <a:srgbClr val="CFCFCF"/>
              </a:solidFill>
              <a:latin typeface="Courier New" pitchFamily="49" charset="0"/>
            </a:endParaRPr>
          </a:p>
          <a:p>
            <a:r>
              <a:rPr lang="en-US" sz="1200" b="1">
                <a:solidFill>
                  <a:srgbClr val="CFCFCF"/>
                </a:solidFill>
                <a:latin typeface="Courier New" pitchFamily="49" charset="0"/>
              </a:rPr>
              <a:t>/* Synchronization */</a:t>
            </a:r>
          </a:p>
          <a:p>
            <a:r>
              <a:rPr lang="en-US" sz="1200" b="1">
                <a:solidFill>
                  <a:srgbClr val="CFCFCF"/>
                </a:solidFill>
                <a:latin typeface="Courier New" pitchFamily="49" charset="0"/>
              </a:rPr>
              <a:t>sys.exec.work.slave_sync_at_init = Yes ;</a:t>
            </a:r>
          </a:p>
          <a:p>
            <a:r>
              <a:rPr lang="en-US" sz="1200" b="1">
                <a:solidFill>
                  <a:srgbClr val="CFCFCF"/>
                </a:solidFill>
                <a:latin typeface="Courier New" pitchFamily="49" charset="0"/>
              </a:rPr>
              <a:t>sys.exec.in.sync_error_terminate = No ;</a:t>
            </a:r>
          </a:p>
        </p:txBody>
      </p:sp>
      <p:sp>
        <p:nvSpPr>
          <p:cNvPr id="76808" name="Rectangle 5"/>
          <p:cNvSpPr>
            <a:spLocks noChangeArrowheads="1"/>
          </p:cNvSpPr>
          <p:nvPr/>
        </p:nvSpPr>
        <p:spPr bwMode="auto">
          <a:xfrm>
            <a:off x="457200" y="5181600"/>
            <a:ext cx="8229600" cy="990600"/>
          </a:xfrm>
          <a:prstGeom prst="rect">
            <a:avLst/>
          </a:prstGeom>
          <a:noFill/>
          <a:ln w="9525">
            <a:noFill/>
            <a:miter lim="800000"/>
            <a:headEnd/>
            <a:tailEnd/>
          </a:ln>
        </p:spPr>
        <p:txBody>
          <a:bodyPr/>
          <a:lstStyle/>
          <a:p>
            <a:pPr marL="742950" lvl="1" indent="-285750">
              <a:spcBef>
                <a:spcPct val="20000"/>
              </a:spcBef>
              <a:buFontTx/>
              <a:buChar char="–"/>
            </a:pPr>
            <a:r>
              <a:rPr lang="en-US" b="1"/>
              <a:t>Which remote shell to use to start slave simulations. Choices are</a:t>
            </a:r>
          </a:p>
          <a:p>
            <a:pPr marL="1143000" lvl="2" indent="-228600">
              <a:spcBef>
                <a:spcPct val="20000"/>
              </a:spcBef>
              <a:buFontTx/>
              <a:buChar char="•"/>
            </a:pPr>
            <a:r>
              <a:rPr lang="en-US" sz="1600"/>
              <a:t>TRICK_SSH</a:t>
            </a:r>
          </a:p>
          <a:p>
            <a:pPr marL="1143000" lvl="2" indent="-228600">
              <a:spcBef>
                <a:spcPct val="20000"/>
              </a:spcBef>
              <a:buFontTx/>
              <a:buChar char="•"/>
            </a:pPr>
            <a:r>
              <a:rPr lang="en-US" sz="1600"/>
              <a:t>TRICK_RSH</a:t>
            </a:r>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ate Placeholder 3"/>
          <p:cNvSpPr>
            <a:spLocks noGrp="1"/>
          </p:cNvSpPr>
          <p:nvPr>
            <p:ph type="dt" sz="quarter" idx="10"/>
          </p:nvPr>
        </p:nvSpPr>
        <p:spPr>
          <a:noFill/>
        </p:spPr>
        <p:txBody>
          <a:bodyPr/>
          <a:lstStyle/>
          <a:p>
            <a:fld id="{B119A25C-8F4C-4218-86ED-30512A2C8113}" type="datetime1">
              <a:rPr lang="en-US"/>
              <a:pPr/>
              <a:t>10/31/2011</a:t>
            </a:fld>
            <a:endParaRPr lang="en-US"/>
          </a:p>
        </p:txBody>
      </p:sp>
      <p:sp>
        <p:nvSpPr>
          <p:cNvPr id="77827" name="Footer Placeholder 4"/>
          <p:cNvSpPr>
            <a:spLocks noGrp="1"/>
          </p:cNvSpPr>
          <p:nvPr>
            <p:ph type="ftr" sz="quarter" idx="11"/>
          </p:nvPr>
        </p:nvSpPr>
        <p:spPr>
          <a:noFill/>
        </p:spPr>
        <p:txBody>
          <a:bodyPr/>
          <a:lstStyle/>
          <a:p>
            <a:r>
              <a:rPr lang="en-US" smtClean="0"/>
              <a:t>Trick Advanced Training</a:t>
            </a:r>
          </a:p>
        </p:txBody>
      </p:sp>
      <p:sp>
        <p:nvSpPr>
          <p:cNvPr id="77828" name="Slide Number Placeholder 5"/>
          <p:cNvSpPr>
            <a:spLocks noGrp="1"/>
          </p:cNvSpPr>
          <p:nvPr>
            <p:ph type="sldNum" sz="quarter" idx="12"/>
          </p:nvPr>
        </p:nvSpPr>
        <p:spPr>
          <a:noFill/>
        </p:spPr>
        <p:txBody>
          <a:bodyPr/>
          <a:lstStyle/>
          <a:p>
            <a:fld id="{2B37DC97-6ECC-4190-B4B2-97F8D44CF078}" type="slidenum">
              <a:rPr lang="en-US" smtClean="0"/>
              <a:pPr/>
              <a:t>74</a:t>
            </a:fld>
            <a:endParaRPr lang="en-US" smtClean="0"/>
          </a:p>
        </p:txBody>
      </p:sp>
      <p:sp>
        <p:nvSpPr>
          <p:cNvPr id="77829" name="Rectangle 2"/>
          <p:cNvSpPr>
            <a:spLocks noGrp="1" noChangeArrowheads="1"/>
          </p:cNvSpPr>
          <p:nvPr>
            <p:ph type="title"/>
          </p:nvPr>
        </p:nvSpPr>
        <p:spPr/>
        <p:txBody>
          <a:bodyPr/>
          <a:lstStyle/>
          <a:p>
            <a:pPr eaLnBrk="1" hangingPunct="1"/>
            <a:r>
              <a:rPr lang="en-US" sz="2000" smtClean="0"/>
              <a:t>Master/Slave Configuration</a:t>
            </a:r>
          </a:p>
        </p:txBody>
      </p:sp>
      <p:sp>
        <p:nvSpPr>
          <p:cNvPr id="77830" name="Rectangle 3"/>
          <p:cNvSpPr>
            <a:spLocks noGrp="1" noChangeArrowheads="1"/>
          </p:cNvSpPr>
          <p:nvPr>
            <p:ph type="body" idx="1"/>
          </p:nvPr>
        </p:nvSpPr>
        <p:spPr/>
        <p:txBody>
          <a:bodyPr/>
          <a:lstStyle/>
          <a:p>
            <a:pPr eaLnBrk="1" hangingPunct="1"/>
            <a:r>
              <a:rPr lang="en-US" sz="1600" smtClean="0"/>
              <a:t>Partial input file detailing Master/Slave activation and synchronization (FCSE)</a:t>
            </a:r>
          </a:p>
        </p:txBody>
      </p:sp>
      <p:sp>
        <p:nvSpPr>
          <p:cNvPr id="77831" name="Text Box 4"/>
          <p:cNvSpPr txBox="1">
            <a:spLocks noChangeArrowheads="1"/>
          </p:cNvSpPr>
          <p:nvPr/>
        </p:nvSpPr>
        <p:spPr bwMode="auto">
          <a:xfrm>
            <a:off x="914400" y="1524000"/>
            <a:ext cx="7099300" cy="3570288"/>
          </a:xfrm>
          <a:prstGeom prst="rect">
            <a:avLst/>
          </a:prstGeom>
          <a:solidFill>
            <a:schemeClr val="accent1"/>
          </a:solidFill>
          <a:ln w="9525">
            <a:solidFill>
              <a:schemeClr val="tx1"/>
            </a:solidFill>
            <a:miter lim="800000"/>
            <a:headEnd/>
            <a:tailEnd/>
          </a:ln>
        </p:spPr>
        <p:txBody>
          <a:bodyPr>
            <a:spAutoFit/>
          </a:bodyPr>
          <a:lstStyle/>
          <a:p>
            <a:r>
              <a:rPr lang="en-US" sz="1200" b="1">
                <a:solidFill>
                  <a:srgbClr val="CFCFCF"/>
                </a:solidFill>
                <a:latin typeface="Courier New" pitchFamily="49" charset="0"/>
              </a:rPr>
              <a:t>/* Activation */</a:t>
            </a:r>
          </a:p>
          <a:p>
            <a:r>
              <a:rPr lang="en-US" sz="1200" b="1">
                <a:solidFill>
                  <a:srgbClr val="CFCFCF"/>
                </a:solidFill>
                <a:latin typeface="Courier New" pitchFamily="49" charset="0"/>
              </a:rPr>
              <a:t>sys.exec.in.ms_sync  = Master_sync ;</a:t>
            </a:r>
          </a:p>
          <a:p>
            <a:r>
              <a:rPr lang="en-US" sz="1200" b="1">
                <a:solidFill>
                  <a:srgbClr val="CFCFCF"/>
                </a:solidFill>
                <a:latin typeface="Courier New" pitchFamily="49" charset="0"/>
              </a:rPr>
              <a:t>sys.exec.in.remote_shell = TRICK_SSH ;</a:t>
            </a:r>
          </a:p>
          <a:p>
            <a:endParaRPr lang="en-US" sz="1200" b="1">
              <a:solidFill>
                <a:srgbClr val="CFCFCF"/>
              </a:solidFill>
              <a:latin typeface="Courier New" pitchFamily="49" charset="0"/>
            </a:endParaRPr>
          </a:p>
          <a:p>
            <a:r>
              <a:rPr lang="en-US" sz="1200" b="1">
                <a:solidFill>
                  <a:srgbClr val="CFCFCF"/>
                </a:solidFill>
                <a:latin typeface="Courier New" pitchFamily="49" charset="0"/>
              </a:rPr>
              <a:t>int num_slaves = 0 ;</a:t>
            </a:r>
          </a:p>
          <a:p>
            <a:endParaRPr lang="en-US" sz="1200" b="1">
              <a:solidFill>
                <a:srgbClr val="CFCFCF"/>
              </a:solidFill>
              <a:latin typeface="Courier New" pitchFamily="49" charset="0"/>
            </a:endParaRPr>
          </a:p>
          <a:p>
            <a:r>
              <a:rPr lang="en-US" sz="1200" b="1">
                <a:latin typeface="Courier New" pitchFamily="49" charset="0"/>
              </a:rPr>
              <a:t>sys.exec.in.activate_slave[num_slaves]         = Yes ;</a:t>
            </a:r>
          </a:p>
          <a:p>
            <a:r>
              <a:rPr lang="en-US" sz="1200" b="1">
                <a:solidFill>
                  <a:srgbClr val="CFCFCF"/>
                </a:solidFill>
                <a:latin typeface="Courier New" pitchFamily="49" charset="0"/>
              </a:rPr>
              <a:t>sys.exec.in.slaves[num_slaves].machine_name    = "${MCSEA_HOST}" ;</a:t>
            </a:r>
          </a:p>
          <a:p>
            <a:r>
              <a:rPr lang="en-US" sz="1200" b="1">
                <a:solidFill>
                  <a:srgbClr val="CFCFCF"/>
                </a:solidFill>
                <a:latin typeface="Courier New" pitchFamily="49" charset="0"/>
              </a:rPr>
              <a:t>sys.exec.in.slaves[num_slaves].sim_path        = "${MCSEA_SIM_DIR}" ;</a:t>
            </a:r>
          </a:p>
          <a:p>
            <a:r>
              <a:rPr lang="en-US" sz="1200" b="1">
                <a:solidFill>
                  <a:srgbClr val="CFCFCF"/>
                </a:solidFill>
                <a:latin typeface="Courier New" pitchFamily="49" charset="0"/>
              </a:rPr>
              <a:t>sys.exec.in.slaves[num_slaves].S_main_args[0]  = "${MCSEA_RUN_DIR}/input" ;</a:t>
            </a:r>
          </a:p>
          <a:p>
            <a:r>
              <a:rPr lang="en-US" sz="1200" b="1">
                <a:solidFill>
                  <a:srgbClr val="CFCFCF"/>
                </a:solidFill>
                <a:latin typeface="Courier New" pitchFamily="49" charset="0"/>
              </a:rPr>
              <a:t>num_slaves++ ;</a:t>
            </a:r>
          </a:p>
          <a:p>
            <a:endParaRPr lang="en-US" sz="1200" b="1">
              <a:solidFill>
                <a:srgbClr val="CFCFCF"/>
              </a:solidFill>
              <a:latin typeface="Courier New" pitchFamily="49" charset="0"/>
            </a:endParaRPr>
          </a:p>
          <a:p>
            <a:r>
              <a:rPr lang="en-US" sz="1200" b="1">
                <a:solidFill>
                  <a:srgbClr val="CFCFCF"/>
                </a:solidFill>
                <a:latin typeface="Courier New" pitchFamily="49" charset="0"/>
              </a:rPr>
              <a:t>&lt;similar code for mcse_b and boris&gt;</a:t>
            </a:r>
          </a:p>
          <a:p>
            <a:endParaRPr lang="en-US" sz="1200" b="1">
              <a:solidFill>
                <a:srgbClr val="CFCFCF"/>
              </a:solidFill>
              <a:latin typeface="Courier New" pitchFamily="49" charset="0"/>
            </a:endParaRPr>
          </a:p>
          <a:p>
            <a:r>
              <a:rPr lang="en-US" sz="1200" b="1">
                <a:solidFill>
                  <a:srgbClr val="CFCFCF"/>
                </a:solidFill>
                <a:latin typeface="Courier New" pitchFamily="49" charset="0"/>
              </a:rPr>
              <a:t>sys.exec.in.slave_cnt = num_slaves ;</a:t>
            </a:r>
          </a:p>
          <a:p>
            <a:endParaRPr lang="en-US" sz="1200" b="1">
              <a:solidFill>
                <a:srgbClr val="CFCFCF"/>
              </a:solidFill>
              <a:latin typeface="Courier New" pitchFamily="49" charset="0"/>
            </a:endParaRPr>
          </a:p>
          <a:p>
            <a:r>
              <a:rPr lang="en-US" sz="1200" b="1">
                <a:solidFill>
                  <a:srgbClr val="CFCFCF"/>
                </a:solidFill>
                <a:latin typeface="Courier New" pitchFamily="49" charset="0"/>
              </a:rPr>
              <a:t>/* Synchronization */</a:t>
            </a:r>
          </a:p>
          <a:p>
            <a:r>
              <a:rPr lang="en-US" sz="1200" b="1">
                <a:solidFill>
                  <a:srgbClr val="CFCFCF"/>
                </a:solidFill>
                <a:latin typeface="Courier New" pitchFamily="49" charset="0"/>
              </a:rPr>
              <a:t>sys.exec.work.slave_sync_at_init = Yes ;</a:t>
            </a:r>
          </a:p>
          <a:p>
            <a:r>
              <a:rPr lang="en-US" sz="1200" b="1">
                <a:solidFill>
                  <a:srgbClr val="CFCFCF"/>
                </a:solidFill>
                <a:latin typeface="Courier New" pitchFamily="49" charset="0"/>
              </a:rPr>
              <a:t>sys.exec.in.sync_error_terminate = No ;</a:t>
            </a:r>
          </a:p>
        </p:txBody>
      </p:sp>
      <p:sp>
        <p:nvSpPr>
          <p:cNvPr id="77832" name="Rectangle 5"/>
          <p:cNvSpPr>
            <a:spLocks noChangeArrowheads="1"/>
          </p:cNvSpPr>
          <p:nvPr/>
        </p:nvSpPr>
        <p:spPr bwMode="auto">
          <a:xfrm>
            <a:off x="457200" y="5181600"/>
            <a:ext cx="8229600" cy="990600"/>
          </a:xfrm>
          <a:prstGeom prst="rect">
            <a:avLst/>
          </a:prstGeom>
          <a:noFill/>
          <a:ln w="9525">
            <a:noFill/>
            <a:miter lim="800000"/>
            <a:headEnd/>
            <a:tailEnd/>
          </a:ln>
        </p:spPr>
        <p:txBody>
          <a:bodyPr/>
          <a:lstStyle/>
          <a:p>
            <a:pPr marL="742950" lvl="1" indent="-285750">
              <a:spcBef>
                <a:spcPct val="20000"/>
              </a:spcBef>
              <a:buFontTx/>
              <a:buChar char="–"/>
            </a:pPr>
            <a:r>
              <a:rPr lang="en-US" sz="1600" b="1"/>
              <a:t>Activate this slave at initialization?</a:t>
            </a:r>
          </a:p>
          <a:p>
            <a:pPr marL="1143000" lvl="2" indent="-228600">
              <a:spcBef>
                <a:spcPct val="20000"/>
              </a:spcBef>
              <a:buFontTx/>
              <a:buChar char="•"/>
            </a:pPr>
            <a:r>
              <a:rPr lang="en-US" sz="1400"/>
              <a:t>Yes = Master will use a remote shell to automatically start slave simulation</a:t>
            </a:r>
          </a:p>
          <a:p>
            <a:pPr marL="1143000" lvl="2" indent="-228600">
              <a:spcBef>
                <a:spcPct val="20000"/>
              </a:spcBef>
              <a:buFontTx/>
              <a:buChar char="•"/>
            </a:pPr>
            <a:r>
              <a:rPr lang="en-US" sz="1400"/>
              <a:t>No = Master will not start the slave, but will synchronize with the slave when connected</a:t>
            </a:r>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3"/>
          <p:cNvSpPr>
            <a:spLocks noGrp="1"/>
          </p:cNvSpPr>
          <p:nvPr>
            <p:ph type="dt" sz="quarter" idx="10"/>
          </p:nvPr>
        </p:nvSpPr>
        <p:spPr>
          <a:noFill/>
        </p:spPr>
        <p:txBody>
          <a:bodyPr/>
          <a:lstStyle/>
          <a:p>
            <a:fld id="{FDCEEB83-C9E1-474F-B82C-7F3D93DD107E}" type="datetime1">
              <a:rPr lang="en-US"/>
              <a:pPr/>
              <a:t>10/31/2011</a:t>
            </a:fld>
            <a:endParaRPr lang="en-US"/>
          </a:p>
        </p:txBody>
      </p:sp>
      <p:sp>
        <p:nvSpPr>
          <p:cNvPr id="78851" name="Footer Placeholder 4"/>
          <p:cNvSpPr>
            <a:spLocks noGrp="1"/>
          </p:cNvSpPr>
          <p:nvPr>
            <p:ph type="ftr" sz="quarter" idx="11"/>
          </p:nvPr>
        </p:nvSpPr>
        <p:spPr>
          <a:noFill/>
        </p:spPr>
        <p:txBody>
          <a:bodyPr/>
          <a:lstStyle/>
          <a:p>
            <a:r>
              <a:rPr lang="en-US" smtClean="0"/>
              <a:t>Trick Advanced Training</a:t>
            </a:r>
          </a:p>
        </p:txBody>
      </p:sp>
      <p:sp>
        <p:nvSpPr>
          <p:cNvPr id="78852" name="Slide Number Placeholder 5"/>
          <p:cNvSpPr>
            <a:spLocks noGrp="1"/>
          </p:cNvSpPr>
          <p:nvPr>
            <p:ph type="sldNum" sz="quarter" idx="12"/>
          </p:nvPr>
        </p:nvSpPr>
        <p:spPr>
          <a:noFill/>
        </p:spPr>
        <p:txBody>
          <a:bodyPr/>
          <a:lstStyle/>
          <a:p>
            <a:fld id="{9635D78B-A12D-420E-8D31-3B95288024A0}" type="slidenum">
              <a:rPr lang="en-US" smtClean="0"/>
              <a:pPr/>
              <a:t>75</a:t>
            </a:fld>
            <a:endParaRPr lang="en-US" smtClean="0"/>
          </a:p>
        </p:txBody>
      </p:sp>
      <p:sp>
        <p:nvSpPr>
          <p:cNvPr id="78853" name="Rectangle 2"/>
          <p:cNvSpPr>
            <a:spLocks noGrp="1" noChangeArrowheads="1"/>
          </p:cNvSpPr>
          <p:nvPr>
            <p:ph type="title"/>
          </p:nvPr>
        </p:nvSpPr>
        <p:spPr/>
        <p:txBody>
          <a:bodyPr/>
          <a:lstStyle/>
          <a:p>
            <a:pPr eaLnBrk="1" hangingPunct="1"/>
            <a:r>
              <a:rPr lang="en-US" sz="2000" smtClean="0"/>
              <a:t>Master/Slave Configuration</a:t>
            </a:r>
          </a:p>
        </p:txBody>
      </p:sp>
      <p:sp>
        <p:nvSpPr>
          <p:cNvPr id="78854" name="Rectangle 3"/>
          <p:cNvSpPr>
            <a:spLocks noGrp="1" noChangeArrowheads="1"/>
          </p:cNvSpPr>
          <p:nvPr>
            <p:ph type="body" idx="1"/>
          </p:nvPr>
        </p:nvSpPr>
        <p:spPr/>
        <p:txBody>
          <a:bodyPr/>
          <a:lstStyle/>
          <a:p>
            <a:pPr eaLnBrk="1" hangingPunct="1"/>
            <a:r>
              <a:rPr lang="en-US" sz="1600" smtClean="0"/>
              <a:t>Partial input file detailing Master/Slave activation and synchronization (FCSE)</a:t>
            </a:r>
          </a:p>
        </p:txBody>
      </p:sp>
      <p:sp>
        <p:nvSpPr>
          <p:cNvPr id="78855" name="Text Box 4"/>
          <p:cNvSpPr txBox="1">
            <a:spLocks noChangeArrowheads="1"/>
          </p:cNvSpPr>
          <p:nvPr/>
        </p:nvSpPr>
        <p:spPr bwMode="auto">
          <a:xfrm>
            <a:off x="914400" y="1524000"/>
            <a:ext cx="7099300" cy="3570288"/>
          </a:xfrm>
          <a:prstGeom prst="rect">
            <a:avLst/>
          </a:prstGeom>
          <a:solidFill>
            <a:schemeClr val="accent1"/>
          </a:solidFill>
          <a:ln w="9525">
            <a:solidFill>
              <a:schemeClr val="tx1"/>
            </a:solidFill>
            <a:miter lim="800000"/>
            <a:headEnd/>
            <a:tailEnd/>
          </a:ln>
        </p:spPr>
        <p:txBody>
          <a:bodyPr>
            <a:spAutoFit/>
          </a:bodyPr>
          <a:lstStyle/>
          <a:p>
            <a:r>
              <a:rPr lang="en-US" sz="1200" b="1">
                <a:solidFill>
                  <a:srgbClr val="CFCFCF"/>
                </a:solidFill>
                <a:latin typeface="Courier New" pitchFamily="49" charset="0"/>
              </a:rPr>
              <a:t>/* Activation */</a:t>
            </a:r>
          </a:p>
          <a:p>
            <a:r>
              <a:rPr lang="en-US" sz="1200" b="1">
                <a:solidFill>
                  <a:srgbClr val="CFCFCF"/>
                </a:solidFill>
                <a:latin typeface="Courier New" pitchFamily="49" charset="0"/>
              </a:rPr>
              <a:t>sys.exec.in.ms_sync  = Master_sync ;</a:t>
            </a:r>
          </a:p>
          <a:p>
            <a:r>
              <a:rPr lang="en-US" sz="1200" b="1">
                <a:solidFill>
                  <a:srgbClr val="CFCFCF"/>
                </a:solidFill>
                <a:latin typeface="Courier New" pitchFamily="49" charset="0"/>
              </a:rPr>
              <a:t>sys.exec.in.remote_shell = TRICK_SSH ;</a:t>
            </a:r>
          </a:p>
          <a:p>
            <a:endParaRPr lang="en-US" sz="1200" b="1">
              <a:latin typeface="Courier New" pitchFamily="49" charset="0"/>
            </a:endParaRPr>
          </a:p>
          <a:p>
            <a:r>
              <a:rPr lang="en-US" sz="1200" b="1">
                <a:solidFill>
                  <a:srgbClr val="CFCFCF"/>
                </a:solidFill>
                <a:latin typeface="Courier New" pitchFamily="49" charset="0"/>
              </a:rPr>
              <a:t>int num_slaves = 0 ;</a:t>
            </a:r>
          </a:p>
          <a:p>
            <a:endParaRPr lang="en-US" sz="1200" b="1">
              <a:solidFill>
                <a:srgbClr val="CFCFCF"/>
              </a:solidFill>
              <a:latin typeface="Courier New" pitchFamily="49" charset="0"/>
            </a:endParaRPr>
          </a:p>
          <a:p>
            <a:r>
              <a:rPr lang="en-US" sz="1200" b="1">
                <a:solidFill>
                  <a:srgbClr val="CFCFCF"/>
                </a:solidFill>
                <a:latin typeface="Courier New" pitchFamily="49" charset="0"/>
              </a:rPr>
              <a:t>sys.exec.in.activate_slave[num_slaves]         = Yes ;</a:t>
            </a:r>
          </a:p>
          <a:p>
            <a:r>
              <a:rPr lang="en-US" sz="1200" b="1">
                <a:latin typeface="Courier New" pitchFamily="49" charset="0"/>
              </a:rPr>
              <a:t>sys.exec.in.slaves[num_slaves].machine_name    = "${MCSEA_HOST}" ;</a:t>
            </a:r>
          </a:p>
          <a:p>
            <a:r>
              <a:rPr lang="en-US" sz="1200" b="1">
                <a:solidFill>
                  <a:srgbClr val="CFCFCF"/>
                </a:solidFill>
                <a:latin typeface="Courier New" pitchFamily="49" charset="0"/>
              </a:rPr>
              <a:t>sys.exec.in.slaves[num_slaves].sim_path        = "${MCSEA_SIM_DIR}" ;</a:t>
            </a:r>
          </a:p>
          <a:p>
            <a:r>
              <a:rPr lang="en-US" sz="1200" b="1">
                <a:solidFill>
                  <a:srgbClr val="CFCFCF"/>
                </a:solidFill>
                <a:latin typeface="Courier New" pitchFamily="49" charset="0"/>
              </a:rPr>
              <a:t>sys.exec.in.slaves[num_slaves].S_main_args[0]  = "${MCSEA_RUN_DIR}/input" ;</a:t>
            </a:r>
          </a:p>
          <a:p>
            <a:r>
              <a:rPr lang="en-US" sz="1200" b="1">
                <a:solidFill>
                  <a:srgbClr val="CFCFCF"/>
                </a:solidFill>
                <a:latin typeface="Courier New" pitchFamily="49" charset="0"/>
              </a:rPr>
              <a:t>num_slaves++ ;</a:t>
            </a:r>
          </a:p>
          <a:p>
            <a:endParaRPr lang="en-US" sz="1200" b="1">
              <a:solidFill>
                <a:srgbClr val="CFCFCF"/>
              </a:solidFill>
              <a:latin typeface="Courier New" pitchFamily="49" charset="0"/>
            </a:endParaRPr>
          </a:p>
          <a:p>
            <a:r>
              <a:rPr lang="en-US" sz="1200" b="1">
                <a:solidFill>
                  <a:srgbClr val="CFCFCF"/>
                </a:solidFill>
                <a:latin typeface="Courier New" pitchFamily="49" charset="0"/>
              </a:rPr>
              <a:t>&lt;similar code for mcse_b and boris&gt;</a:t>
            </a:r>
          </a:p>
          <a:p>
            <a:endParaRPr lang="en-US" sz="1200" b="1">
              <a:solidFill>
                <a:srgbClr val="CFCFCF"/>
              </a:solidFill>
              <a:latin typeface="Courier New" pitchFamily="49" charset="0"/>
            </a:endParaRPr>
          </a:p>
          <a:p>
            <a:r>
              <a:rPr lang="en-US" sz="1200" b="1">
                <a:solidFill>
                  <a:srgbClr val="CFCFCF"/>
                </a:solidFill>
                <a:latin typeface="Courier New" pitchFamily="49" charset="0"/>
              </a:rPr>
              <a:t>sys.exec.in.slave_cnt = num_slaves ;</a:t>
            </a:r>
          </a:p>
          <a:p>
            <a:endParaRPr lang="en-US" sz="1200" b="1">
              <a:solidFill>
                <a:srgbClr val="CFCFCF"/>
              </a:solidFill>
              <a:latin typeface="Courier New" pitchFamily="49" charset="0"/>
            </a:endParaRPr>
          </a:p>
          <a:p>
            <a:r>
              <a:rPr lang="en-US" sz="1200" b="1">
                <a:solidFill>
                  <a:srgbClr val="CFCFCF"/>
                </a:solidFill>
                <a:latin typeface="Courier New" pitchFamily="49" charset="0"/>
              </a:rPr>
              <a:t>/* Synchronization */</a:t>
            </a:r>
          </a:p>
          <a:p>
            <a:r>
              <a:rPr lang="en-US" sz="1200" b="1">
                <a:solidFill>
                  <a:srgbClr val="CFCFCF"/>
                </a:solidFill>
                <a:latin typeface="Courier New" pitchFamily="49" charset="0"/>
              </a:rPr>
              <a:t>sys.exec.work.slave_sync_at_init = Yes ;</a:t>
            </a:r>
          </a:p>
          <a:p>
            <a:r>
              <a:rPr lang="en-US" sz="1200" b="1">
                <a:solidFill>
                  <a:srgbClr val="CFCFCF"/>
                </a:solidFill>
                <a:latin typeface="Courier New" pitchFamily="49" charset="0"/>
              </a:rPr>
              <a:t>sys.exec.in.sync_error_terminate = No ;</a:t>
            </a:r>
          </a:p>
        </p:txBody>
      </p:sp>
      <p:sp>
        <p:nvSpPr>
          <p:cNvPr id="78856" name="Rectangle 5"/>
          <p:cNvSpPr>
            <a:spLocks noChangeArrowheads="1"/>
          </p:cNvSpPr>
          <p:nvPr/>
        </p:nvSpPr>
        <p:spPr bwMode="auto">
          <a:xfrm>
            <a:off x="457200" y="5181600"/>
            <a:ext cx="8229600" cy="990600"/>
          </a:xfrm>
          <a:prstGeom prst="rect">
            <a:avLst/>
          </a:prstGeom>
          <a:noFill/>
          <a:ln w="9525">
            <a:noFill/>
            <a:miter lim="800000"/>
            <a:headEnd/>
            <a:tailEnd/>
          </a:ln>
        </p:spPr>
        <p:txBody>
          <a:bodyPr/>
          <a:lstStyle/>
          <a:p>
            <a:pPr marL="742950" lvl="1" indent="-285750">
              <a:spcBef>
                <a:spcPct val="20000"/>
              </a:spcBef>
              <a:buFontTx/>
              <a:buChar char="–"/>
            </a:pPr>
            <a:r>
              <a:rPr lang="en-US" b="1"/>
              <a:t>Machine name to start the slave on.</a:t>
            </a:r>
          </a:p>
          <a:p>
            <a:pPr marL="1143000" lvl="2" indent="-228600">
              <a:spcBef>
                <a:spcPct val="20000"/>
              </a:spcBef>
              <a:buFontTx/>
              <a:buChar char="•"/>
            </a:pPr>
            <a:r>
              <a:rPr lang="en-US" sz="1600"/>
              <a:t>In this case ${MCSEA_HOST} is an environment variable</a:t>
            </a:r>
          </a:p>
          <a:p>
            <a:pPr marL="1143000" lvl="2" indent="-228600">
              <a:spcBef>
                <a:spcPct val="20000"/>
              </a:spcBef>
              <a:buFontTx/>
              <a:buChar char="•"/>
            </a:pPr>
            <a:endParaRPr lang="en-US" sz="1400"/>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3"/>
          <p:cNvSpPr>
            <a:spLocks noGrp="1"/>
          </p:cNvSpPr>
          <p:nvPr>
            <p:ph type="dt" sz="quarter" idx="10"/>
          </p:nvPr>
        </p:nvSpPr>
        <p:spPr>
          <a:noFill/>
        </p:spPr>
        <p:txBody>
          <a:bodyPr/>
          <a:lstStyle/>
          <a:p>
            <a:fld id="{1583F48A-CE52-409B-8BAE-5ECF815F0468}" type="datetime1">
              <a:rPr lang="en-US"/>
              <a:pPr/>
              <a:t>10/31/2011</a:t>
            </a:fld>
            <a:endParaRPr lang="en-US"/>
          </a:p>
        </p:txBody>
      </p:sp>
      <p:sp>
        <p:nvSpPr>
          <p:cNvPr id="79875" name="Footer Placeholder 4"/>
          <p:cNvSpPr>
            <a:spLocks noGrp="1"/>
          </p:cNvSpPr>
          <p:nvPr>
            <p:ph type="ftr" sz="quarter" idx="11"/>
          </p:nvPr>
        </p:nvSpPr>
        <p:spPr>
          <a:noFill/>
        </p:spPr>
        <p:txBody>
          <a:bodyPr/>
          <a:lstStyle/>
          <a:p>
            <a:r>
              <a:rPr lang="en-US" smtClean="0"/>
              <a:t>Trick Advanced Training</a:t>
            </a:r>
          </a:p>
        </p:txBody>
      </p:sp>
      <p:sp>
        <p:nvSpPr>
          <p:cNvPr id="79876" name="Slide Number Placeholder 5"/>
          <p:cNvSpPr>
            <a:spLocks noGrp="1"/>
          </p:cNvSpPr>
          <p:nvPr>
            <p:ph type="sldNum" sz="quarter" idx="12"/>
          </p:nvPr>
        </p:nvSpPr>
        <p:spPr>
          <a:noFill/>
        </p:spPr>
        <p:txBody>
          <a:bodyPr/>
          <a:lstStyle/>
          <a:p>
            <a:fld id="{F5BDCF9F-BDD9-4BC8-99D8-C2CD5170922B}" type="slidenum">
              <a:rPr lang="en-US" smtClean="0"/>
              <a:pPr/>
              <a:t>76</a:t>
            </a:fld>
            <a:endParaRPr lang="en-US" smtClean="0"/>
          </a:p>
        </p:txBody>
      </p:sp>
      <p:sp>
        <p:nvSpPr>
          <p:cNvPr id="79877" name="Rectangle 2"/>
          <p:cNvSpPr>
            <a:spLocks noGrp="1" noChangeArrowheads="1"/>
          </p:cNvSpPr>
          <p:nvPr>
            <p:ph type="title"/>
          </p:nvPr>
        </p:nvSpPr>
        <p:spPr/>
        <p:txBody>
          <a:bodyPr/>
          <a:lstStyle/>
          <a:p>
            <a:pPr eaLnBrk="1" hangingPunct="1"/>
            <a:r>
              <a:rPr lang="en-US" sz="2000" smtClean="0"/>
              <a:t>Master/Slave Configuration</a:t>
            </a:r>
          </a:p>
        </p:txBody>
      </p:sp>
      <p:sp>
        <p:nvSpPr>
          <p:cNvPr id="79878" name="Rectangle 3"/>
          <p:cNvSpPr>
            <a:spLocks noGrp="1" noChangeArrowheads="1"/>
          </p:cNvSpPr>
          <p:nvPr>
            <p:ph type="body" idx="1"/>
          </p:nvPr>
        </p:nvSpPr>
        <p:spPr/>
        <p:txBody>
          <a:bodyPr/>
          <a:lstStyle/>
          <a:p>
            <a:pPr eaLnBrk="1" hangingPunct="1"/>
            <a:r>
              <a:rPr lang="en-US" sz="1600" smtClean="0"/>
              <a:t>Partial input file detailing Master/Slave activation and synchronization (FCSE)</a:t>
            </a:r>
          </a:p>
        </p:txBody>
      </p:sp>
      <p:sp>
        <p:nvSpPr>
          <p:cNvPr id="79879" name="Text Box 4"/>
          <p:cNvSpPr txBox="1">
            <a:spLocks noChangeArrowheads="1"/>
          </p:cNvSpPr>
          <p:nvPr/>
        </p:nvSpPr>
        <p:spPr bwMode="auto">
          <a:xfrm>
            <a:off x="914400" y="1524000"/>
            <a:ext cx="7099300" cy="3570288"/>
          </a:xfrm>
          <a:prstGeom prst="rect">
            <a:avLst/>
          </a:prstGeom>
          <a:solidFill>
            <a:schemeClr val="accent1"/>
          </a:solidFill>
          <a:ln w="9525">
            <a:solidFill>
              <a:schemeClr val="tx1"/>
            </a:solidFill>
            <a:miter lim="800000"/>
            <a:headEnd/>
            <a:tailEnd/>
          </a:ln>
        </p:spPr>
        <p:txBody>
          <a:bodyPr>
            <a:spAutoFit/>
          </a:bodyPr>
          <a:lstStyle/>
          <a:p>
            <a:r>
              <a:rPr lang="en-US" sz="1200" b="1">
                <a:solidFill>
                  <a:srgbClr val="CFCFCF"/>
                </a:solidFill>
                <a:latin typeface="Courier New" pitchFamily="49" charset="0"/>
              </a:rPr>
              <a:t>/* Activation */</a:t>
            </a:r>
          </a:p>
          <a:p>
            <a:r>
              <a:rPr lang="en-US" sz="1200" b="1">
                <a:solidFill>
                  <a:srgbClr val="CFCFCF"/>
                </a:solidFill>
                <a:latin typeface="Courier New" pitchFamily="49" charset="0"/>
              </a:rPr>
              <a:t>sys.exec.in.ms_sync  = Master_sync ;</a:t>
            </a:r>
          </a:p>
          <a:p>
            <a:r>
              <a:rPr lang="en-US" sz="1200" b="1">
                <a:solidFill>
                  <a:srgbClr val="CFCFCF"/>
                </a:solidFill>
                <a:latin typeface="Courier New" pitchFamily="49" charset="0"/>
              </a:rPr>
              <a:t>sys.exec.in.remote_shell = TRICK_SSH ;</a:t>
            </a:r>
          </a:p>
          <a:p>
            <a:endParaRPr lang="en-US" sz="1200" b="1">
              <a:latin typeface="Courier New" pitchFamily="49" charset="0"/>
            </a:endParaRPr>
          </a:p>
          <a:p>
            <a:r>
              <a:rPr lang="en-US" sz="1200" b="1">
                <a:solidFill>
                  <a:srgbClr val="CFCFCF"/>
                </a:solidFill>
                <a:latin typeface="Courier New" pitchFamily="49" charset="0"/>
              </a:rPr>
              <a:t>int num_slaves = 0 ;</a:t>
            </a:r>
          </a:p>
          <a:p>
            <a:endParaRPr lang="en-US" sz="1200" b="1">
              <a:solidFill>
                <a:srgbClr val="CFCFCF"/>
              </a:solidFill>
              <a:latin typeface="Courier New" pitchFamily="49" charset="0"/>
            </a:endParaRPr>
          </a:p>
          <a:p>
            <a:r>
              <a:rPr lang="en-US" sz="1200" b="1">
                <a:solidFill>
                  <a:srgbClr val="CFCFCF"/>
                </a:solidFill>
                <a:latin typeface="Courier New" pitchFamily="49" charset="0"/>
              </a:rPr>
              <a:t>sys.exec.in.activate_slave[num_slaves]         = Yes ;</a:t>
            </a:r>
          </a:p>
          <a:p>
            <a:r>
              <a:rPr lang="en-US" sz="1200" b="1">
                <a:solidFill>
                  <a:srgbClr val="CFCFCF"/>
                </a:solidFill>
                <a:latin typeface="Courier New" pitchFamily="49" charset="0"/>
              </a:rPr>
              <a:t>sys.exec.in.slaves[num_slaves].machine_name    = "${MCSEA_HOST}" ;</a:t>
            </a:r>
          </a:p>
          <a:p>
            <a:r>
              <a:rPr lang="en-US" sz="1200" b="1">
                <a:latin typeface="Courier New" pitchFamily="49" charset="0"/>
              </a:rPr>
              <a:t>sys.exec.in.slaves[num_slaves].sim_path        = "${MCSEA_SIM_DIR}" ;</a:t>
            </a:r>
          </a:p>
          <a:p>
            <a:r>
              <a:rPr lang="en-US" sz="1200" b="1">
                <a:solidFill>
                  <a:srgbClr val="CFCFCF"/>
                </a:solidFill>
                <a:latin typeface="Courier New" pitchFamily="49" charset="0"/>
              </a:rPr>
              <a:t>sys.exec.in.slaves[num_slaves].S_main_args[0]  = "${MCSEA_RUN_DIR}/input" ;</a:t>
            </a:r>
          </a:p>
          <a:p>
            <a:r>
              <a:rPr lang="en-US" sz="1200" b="1">
                <a:solidFill>
                  <a:srgbClr val="CFCFCF"/>
                </a:solidFill>
                <a:latin typeface="Courier New" pitchFamily="49" charset="0"/>
              </a:rPr>
              <a:t>num_slaves++ ;</a:t>
            </a:r>
          </a:p>
          <a:p>
            <a:endParaRPr lang="en-US" sz="1200" b="1">
              <a:solidFill>
                <a:srgbClr val="CFCFCF"/>
              </a:solidFill>
              <a:latin typeface="Courier New" pitchFamily="49" charset="0"/>
            </a:endParaRPr>
          </a:p>
          <a:p>
            <a:r>
              <a:rPr lang="en-US" sz="1200" b="1">
                <a:solidFill>
                  <a:srgbClr val="CFCFCF"/>
                </a:solidFill>
                <a:latin typeface="Courier New" pitchFamily="49" charset="0"/>
              </a:rPr>
              <a:t>&lt;similar code for mcse_b and boris&gt;</a:t>
            </a:r>
          </a:p>
          <a:p>
            <a:endParaRPr lang="en-US" sz="1200" b="1">
              <a:solidFill>
                <a:srgbClr val="CFCFCF"/>
              </a:solidFill>
              <a:latin typeface="Courier New" pitchFamily="49" charset="0"/>
            </a:endParaRPr>
          </a:p>
          <a:p>
            <a:r>
              <a:rPr lang="en-US" sz="1200" b="1">
                <a:solidFill>
                  <a:srgbClr val="CFCFCF"/>
                </a:solidFill>
                <a:latin typeface="Courier New" pitchFamily="49" charset="0"/>
              </a:rPr>
              <a:t>sys.exec.in.slave_cnt = num_slaves ;</a:t>
            </a:r>
          </a:p>
          <a:p>
            <a:endParaRPr lang="en-US" sz="1200" b="1">
              <a:solidFill>
                <a:srgbClr val="CFCFCF"/>
              </a:solidFill>
              <a:latin typeface="Courier New" pitchFamily="49" charset="0"/>
            </a:endParaRPr>
          </a:p>
          <a:p>
            <a:r>
              <a:rPr lang="en-US" sz="1200" b="1">
                <a:solidFill>
                  <a:srgbClr val="CFCFCF"/>
                </a:solidFill>
                <a:latin typeface="Courier New" pitchFamily="49" charset="0"/>
              </a:rPr>
              <a:t>/* Synchronization */</a:t>
            </a:r>
          </a:p>
          <a:p>
            <a:r>
              <a:rPr lang="en-US" sz="1200" b="1">
                <a:solidFill>
                  <a:srgbClr val="CFCFCF"/>
                </a:solidFill>
                <a:latin typeface="Courier New" pitchFamily="49" charset="0"/>
              </a:rPr>
              <a:t>sys.exec.work.slave_sync_at_init = Yes ;</a:t>
            </a:r>
          </a:p>
          <a:p>
            <a:r>
              <a:rPr lang="en-US" sz="1200" b="1">
                <a:solidFill>
                  <a:srgbClr val="CFCFCF"/>
                </a:solidFill>
                <a:latin typeface="Courier New" pitchFamily="49" charset="0"/>
              </a:rPr>
              <a:t>sys.exec.in.sync_error_terminate = No ;</a:t>
            </a:r>
          </a:p>
        </p:txBody>
      </p:sp>
      <p:sp>
        <p:nvSpPr>
          <p:cNvPr id="79880" name="Rectangle 5"/>
          <p:cNvSpPr>
            <a:spLocks noChangeArrowheads="1"/>
          </p:cNvSpPr>
          <p:nvPr/>
        </p:nvSpPr>
        <p:spPr bwMode="auto">
          <a:xfrm>
            <a:off x="457200" y="5181600"/>
            <a:ext cx="8229600" cy="990600"/>
          </a:xfrm>
          <a:prstGeom prst="rect">
            <a:avLst/>
          </a:prstGeom>
          <a:noFill/>
          <a:ln w="9525">
            <a:noFill/>
            <a:miter lim="800000"/>
            <a:headEnd/>
            <a:tailEnd/>
          </a:ln>
        </p:spPr>
        <p:txBody>
          <a:bodyPr/>
          <a:lstStyle/>
          <a:p>
            <a:pPr marL="742950" lvl="1" indent="-285750">
              <a:spcBef>
                <a:spcPct val="20000"/>
              </a:spcBef>
              <a:buFontTx/>
              <a:buChar char="–"/>
            </a:pPr>
            <a:r>
              <a:rPr lang="en-US" b="1"/>
              <a:t>Full path to slave simulation directory on remote machine</a:t>
            </a:r>
          </a:p>
          <a:p>
            <a:pPr marL="1143000" lvl="2" indent="-228600">
              <a:spcBef>
                <a:spcPct val="20000"/>
              </a:spcBef>
              <a:buFontTx/>
              <a:buChar char="•"/>
            </a:pPr>
            <a:r>
              <a:rPr lang="en-US" sz="1600"/>
              <a:t>In this case ${MCSEA_SIM_DIR} is an environment variable</a:t>
            </a:r>
          </a:p>
        </p:txBody>
      </p:sp>
    </p:spTree>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3"/>
          <p:cNvSpPr>
            <a:spLocks noGrp="1"/>
          </p:cNvSpPr>
          <p:nvPr>
            <p:ph type="dt" sz="quarter" idx="10"/>
          </p:nvPr>
        </p:nvSpPr>
        <p:spPr>
          <a:noFill/>
        </p:spPr>
        <p:txBody>
          <a:bodyPr/>
          <a:lstStyle/>
          <a:p>
            <a:fld id="{AF468DB9-5F72-401F-8447-0DE02E122C3E}" type="datetime1">
              <a:rPr lang="en-US"/>
              <a:pPr/>
              <a:t>10/31/2011</a:t>
            </a:fld>
            <a:endParaRPr lang="en-US"/>
          </a:p>
        </p:txBody>
      </p:sp>
      <p:sp>
        <p:nvSpPr>
          <p:cNvPr id="80899" name="Footer Placeholder 4"/>
          <p:cNvSpPr>
            <a:spLocks noGrp="1"/>
          </p:cNvSpPr>
          <p:nvPr>
            <p:ph type="ftr" sz="quarter" idx="11"/>
          </p:nvPr>
        </p:nvSpPr>
        <p:spPr>
          <a:noFill/>
        </p:spPr>
        <p:txBody>
          <a:bodyPr/>
          <a:lstStyle/>
          <a:p>
            <a:r>
              <a:rPr lang="en-US" smtClean="0"/>
              <a:t>Trick Advanced Training</a:t>
            </a:r>
          </a:p>
        </p:txBody>
      </p:sp>
      <p:sp>
        <p:nvSpPr>
          <p:cNvPr id="80900" name="Slide Number Placeholder 5"/>
          <p:cNvSpPr>
            <a:spLocks noGrp="1"/>
          </p:cNvSpPr>
          <p:nvPr>
            <p:ph type="sldNum" sz="quarter" idx="12"/>
          </p:nvPr>
        </p:nvSpPr>
        <p:spPr>
          <a:noFill/>
        </p:spPr>
        <p:txBody>
          <a:bodyPr/>
          <a:lstStyle/>
          <a:p>
            <a:fld id="{B338A89C-3CD3-4A82-AB58-E3FB1FAE68E1}" type="slidenum">
              <a:rPr lang="en-US" smtClean="0"/>
              <a:pPr/>
              <a:t>77</a:t>
            </a:fld>
            <a:endParaRPr lang="en-US" smtClean="0"/>
          </a:p>
        </p:txBody>
      </p:sp>
      <p:sp>
        <p:nvSpPr>
          <p:cNvPr id="80901" name="Rectangle 2"/>
          <p:cNvSpPr>
            <a:spLocks noGrp="1" noChangeArrowheads="1"/>
          </p:cNvSpPr>
          <p:nvPr>
            <p:ph type="title"/>
          </p:nvPr>
        </p:nvSpPr>
        <p:spPr/>
        <p:txBody>
          <a:bodyPr/>
          <a:lstStyle/>
          <a:p>
            <a:pPr eaLnBrk="1" hangingPunct="1"/>
            <a:r>
              <a:rPr lang="en-US" sz="2000" smtClean="0"/>
              <a:t>Master/Slave Configuration</a:t>
            </a:r>
          </a:p>
        </p:txBody>
      </p:sp>
      <p:sp>
        <p:nvSpPr>
          <p:cNvPr id="80902" name="Rectangle 3"/>
          <p:cNvSpPr>
            <a:spLocks noGrp="1" noChangeArrowheads="1"/>
          </p:cNvSpPr>
          <p:nvPr>
            <p:ph type="body" idx="1"/>
          </p:nvPr>
        </p:nvSpPr>
        <p:spPr/>
        <p:txBody>
          <a:bodyPr/>
          <a:lstStyle/>
          <a:p>
            <a:pPr eaLnBrk="1" hangingPunct="1"/>
            <a:r>
              <a:rPr lang="en-US" sz="1600" smtClean="0"/>
              <a:t>Partial input file detailing Master/Slave activation and synchronization (FCSE)</a:t>
            </a:r>
          </a:p>
        </p:txBody>
      </p:sp>
      <p:sp>
        <p:nvSpPr>
          <p:cNvPr id="80903" name="Text Box 4"/>
          <p:cNvSpPr txBox="1">
            <a:spLocks noChangeArrowheads="1"/>
          </p:cNvSpPr>
          <p:nvPr/>
        </p:nvSpPr>
        <p:spPr bwMode="auto">
          <a:xfrm>
            <a:off x="914400" y="1524000"/>
            <a:ext cx="7099300" cy="3570288"/>
          </a:xfrm>
          <a:prstGeom prst="rect">
            <a:avLst/>
          </a:prstGeom>
          <a:solidFill>
            <a:schemeClr val="accent1"/>
          </a:solidFill>
          <a:ln w="9525">
            <a:solidFill>
              <a:schemeClr val="tx1"/>
            </a:solidFill>
            <a:miter lim="800000"/>
            <a:headEnd/>
            <a:tailEnd/>
          </a:ln>
        </p:spPr>
        <p:txBody>
          <a:bodyPr>
            <a:spAutoFit/>
          </a:bodyPr>
          <a:lstStyle/>
          <a:p>
            <a:r>
              <a:rPr lang="en-US" sz="1200" b="1">
                <a:solidFill>
                  <a:srgbClr val="CFCFCF"/>
                </a:solidFill>
                <a:latin typeface="Courier New" pitchFamily="49" charset="0"/>
              </a:rPr>
              <a:t>/* Activation */</a:t>
            </a:r>
          </a:p>
          <a:p>
            <a:r>
              <a:rPr lang="en-US" sz="1200" b="1">
                <a:solidFill>
                  <a:srgbClr val="CFCFCF"/>
                </a:solidFill>
                <a:latin typeface="Courier New" pitchFamily="49" charset="0"/>
              </a:rPr>
              <a:t>sys.exec.in.ms_sync  = Master_sync ;</a:t>
            </a:r>
          </a:p>
          <a:p>
            <a:r>
              <a:rPr lang="en-US" sz="1200" b="1">
                <a:solidFill>
                  <a:srgbClr val="CFCFCF"/>
                </a:solidFill>
                <a:latin typeface="Courier New" pitchFamily="49" charset="0"/>
              </a:rPr>
              <a:t>sys.exec.in.remote_shell = TRICK_SSH ;</a:t>
            </a:r>
          </a:p>
          <a:p>
            <a:endParaRPr lang="en-US" sz="1200" b="1">
              <a:latin typeface="Courier New" pitchFamily="49" charset="0"/>
            </a:endParaRPr>
          </a:p>
          <a:p>
            <a:r>
              <a:rPr lang="en-US" sz="1200" b="1">
                <a:solidFill>
                  <a:srgbClr val="CFCFCF"/>
                </a:solidFill>
                <a:latin typeface="Courier New" pitchFamily="49" charset="0"/>
              </a:rPr>
              <a:t>int num_slaves = 0 ;</a:t>
            </a:r>
          </a:p>
          <a:p>
            <a:endParaRPr lang="en-US" sz="1200" b="1">
              <a:solidFill>
                <a:srgbClr val="CFCFCF"/>
              </a:solidFill>
              <a:latin typeface="Courier New" pitchFamily="49" charset="0"/>
            </a:endParaRPr>
          </a:p>
          <a:p>
            <a:r>
              <a:rPr lang="en-US" sz="1200" b="1">
                <a:solidFill>
                  <a:srgbClr val="CFCFCF"/>
                </a:solidFill>
                <a:latin typeface="Courier New" pitchFamily="49" charset="0"/>
              </a:rPr>
              <a:t>sys.exec.in.activate_slave[num_slaves]         = Yes ;</a:t>
            </a:r>
          </a:p>
          <a:p>
            <a:r>
              <a:rPr lang="en-US" sz="1200" b="1">
                <a:solidFill>
                  <a:srgbClr val="CFCFCF"/>
                </a:solidFill>
                <a:latin typeface="Courier New" pitchFamily="49" charset="0"/>
              </a:rPr>
              <a:t>sys.exec.in.slaves[num_slaves].machine_name    = "${MCSEA_HOST}" ;</a:t>
            </a:r>
          </a:p>
          <a:p>
            <a:r>
              <a:rPr lang="en-US" sz="1200" b="1">
                <a:solidFill>
                  <a:srgbClr val="CFCFCF"/>
                </a:solidFill>
                <a:latin typeface="Courier New" pitchFamily="49" charset="0"/>
              </a:rPr>
              <a:t>sys.exec.in.slaves[num_slaves].sim_path        = "${MCSEA_SIM_DIR}" ;</a:t>
            </a:r>
          </a:p>
          <a:p>
            <a:r>
              <a:rPr lang="en-US" sz="1200" b="1">
                <a:latin typeface="Courier New" pitchFamily="49" charset="0"/>
              </a:rPr>
              <a:t>sys.exec.in.slaves[num_slaves].S_main_args[0]  = "${MCSEA_RUN_DIR}/input" ;</a:t>
            </a:r>
          </a:p>
          <a:p>
            <a:r>
              <a:rPr lang="en-US" sz="1200" b="1">
                <a:solidFill>
                  <a:srgbClr val="CFCFCF"/>
                </a:solidFill>
                <a:latin typeface="Courier New" pitchFamily="49" charset="0"/>
              </a:rPr>
              <a:t>num_slaves++ ;</a:t>
            </a:r>
          </a:p>
          <a:p>
            <a:endParaRPr lang="en-US" sz="1200" b="1">
              <a:solidFill>
                <a:srgbClr val="CFCFCF"/>
              </a:solidFill>
              <a:latin typeface="Courier New" pitchFamily="49" charset="0"/>
            </a:endParaRPr>
          </a:p>
          <a:p>
            <a:r>
              <a:rPr lang="en-US" sz="1200" b="1">
                <a:solidFill>
                  <a:srgbClr val="CFCFCF"/>
                </a:solidFill>
                <a:latin typeface="Courier New" pitchFamily="49" charset="0"/>
              </a:rPr>
              <a:t>&lt;similar code for mcse_b and boris&gt;</a:t>
            </a:r>
          </a:p>
          <a:p>
            <a:endParaRPr lang="en-US" sz="1200" b="1">
              <a:solidFill>
                <a:srgbClr val="CFCFCF"/>
              </a:solidFill>
              <a:latin typeface="Courier New" pitchFamily="49" charset="0"/>
            </a:endParaRPr>
          </a:p>
          <a:p>
            <a:r>
              <a:rPr lang="en-US" sz="1200" b="1">
                <a:solidFill>
                  <a:srgbClr val="CFCFCF"/>
                </a:solidFill>
                <a:latin typeface="Courier New" pitchFamily="49" charset="0"/>
              </a:rPr>
              <a:t>sys.exec.in.slave_cnt = num_slaves ;</a:t>
            </a:r>
          </a:p>
          <a:p>
            <a:endParaRPr lang="en-US" sz="1200" b="1">
              <a:solidFill>
                <a:srgbClr val="CFCFCF"/>
              </a:solidFill>
              <a:latin typeface="Courier New" pitchFamily="49" charset="0"/>
            </a:endParaRPr>
          </a:p>
          <a:p>
            <a:r>
              <a:rPr lang="en-US" sz="1200" b="1">
                <a:solidFill>
                  <a:srgbClr val="CFCFCF"/>
                </a:solidFill>
                <a:latin typeface="Courier New" pitchFamily="49" charset="0"/>
              </a:rPr>
              <a:t>/* Synchronization */</a:t>
            </a:r>
          </a:p>
          <a:p>
            <a:r>
              <a:rPr lang="en-US" sz="1200" b="1">
                <a:solidFill>
                  <a:srgbClr val="CFCFCF"/>
                </a:solidFill>
                <a:latin typeface="Courier New" pitchFamily="49" charset="0"/>
              </a:rPr>
              <a:t>sys.exec.work.slave_sync_at_init = Yes ;</a:t>
            </a:r>
          </a:p>
          <a:p>
            <a:r>
              <a:rPr lang="en-US" sz="1200" b="1">
                <a:solidFill>
                  <a:srgbClr val="CFCFCF"/>
                </a:solidFill>
                <a:latin typeface="Courier New" pitchFamily="49" charset="0"/>
              </a:rPr>
              <a:t>sys.exec.in.sync_error_terminate = No ;</a:t>
            </a:r>
          </a:p>
        </p:txBody>
      </p:sp>
      <p:sp>
        <p:nvSpPr>
          <p:cNvPr id="80904" name="Rectangle 5"/>
          <p:cNvSpPr>
            <a:spLocks noChangeArrowheads="1"/>
          </p:cNvSpPr>
          <p:nvPr/>
        </p:nvSpPr>
        <p:spPr bwMode="auto">
          <a:xfrm>
            <a:off x="457200" y="5181600"/>
            <a:ext cx="8229600" cy="990600"/>
          </a:xfrm>
          <a:prstGeom prst="rect">
            <a:avLst/>
          </a:prstGeom>
          <a:noFill/>
          <a:ln w="9525">
            <a:noFill/>
            <a:miter lim="800000"/>
            <a:headEnd/>
            <a:tailEnd/>
          </a:ln>
        </p:spPr>
        <p:txBody>
          <a:bodyPr/>
          <a:lstStyle/>
          <a:p>
            <a:pPr marL="742950" lvl="1" indent="-285750">
              <a:spcBef>
                <a:spcPct val="20000"/>
              </a:spcBef>
              <a:buFontTx/>
              <a:buChar char="–"/>
            </a:pPr>
            <a:r>
              <a:rPr lang="en-US" b="1"/>
              <a:t>Relative path from slave simulation directory to run directory</a:t>
            </a:r>
          </a:p>
          <a:p>
            <a:pPr marL="1143000" lvl="2" indent="-228600">
              <a:spcBef>
                <a:spcPct val="20000"/>
              </a:spcBef>
              <a:buFontTx/>
              <a:buChar char="•"/>
            </a:pPr>
            <a:r>
              <a:rPr lang="en-US" sz="1600"/>
              <a:t>In this case ${MCSEA_RUN_DIR} is an environment variable</a:t>
            </a:r>
          </a:p>
        </p:txBody>
      </p:sp>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3"/>
          <p:cNvSpPr>
            <a:spLocks noGrp="1"/>
          </p:cNvSpPr>
          <p:nvPr>
            <p:ph type="dt" sz="quarter" idx="10"/>
          </p:nvPr>
        </p:nvSpPr>
        <p:spPr>
          <a:noFill/>
        </p:spPr>
        <p:txBody>
          <a:bodyPr/>
          <a:lstStyle/>
          <a:p>
            <a:fld id="{202D4873-AC6C-44D6-8F0F-F59410C881BF}" type="datetime1">
              <a:rPr lang="en-US"/>
              <a:pPr/>
              <a:t>10/31/2011</a:t>
            </a:fld>
            <a:endParaRPr lang="en-US"/>
          </a:p>
        </p:txBody>
      </p:sp>
      <p:sp>
        <p:nvSpPr>
          <p:cNvPr id="81923" name="Footer Placeholder 4"/>
          <p:cNvSpPr>
            <a:spLocks noGrp="1"/>
          </p:cNvSpPr>
          <p:nvPr>
            <p:ph type="ftr" sz="quarter" idx="11"/>
          </p:nvPr>
        </p:nvSpPr>
        <p:spPr>
          <a:noFill/>
        </p:spPr>
        <p:txBody>
          <a:bodyPr/>
          <a:lstStyle/>
          <a:p>
            <a:r>
              <a:rPr lang="en-US" smtClean="0"/>
              <a:t>Trick Advanced Training</a:t>
            </a:r>
          </a:p>
        </p:txBody>
      </p:sp>
      <p:sp>
        <p:nvSpPr>
          <p:cNvPr id="81924" name="Slide Number Placeholder 5"/>
          <p:cNvSpPr>
            <a:spLocks noGrp="1"/>
          </p:cNvSpPr>
          <p:nvPr>
            <p:ph type="sldNum" sz="quarter" idx="12"/>
          </p:nvPr>
        </p:nvSpPr>
        <p:spPr>
          <a:noFill/>
        </p:spPr>
        <p:txBody>
          <a:bodyPr/>
          <a:lstStyle/>
          <a:p>
            <a:fld id="{7B8F74B2-C988-47A1-996D-660163CA6150}" type="slidenum">
              <a:rPr lang="en-US" smtClean="0"/>
              <a:pPr/>
              <a:t>78</a:t>
            </a:fld>
            <a:endParaRPr lang="en-US" smtClean="0"/>
          </a:p>
        </p:txBody>
      </p:sp>
      <p:sp>
        <p:nvSpPr>
          <p:cNvPr id="81925" name="Rectangle 2"/>
          <p:cNvSpPr>
            <a:spLocks noGrp="1" noChangeArrowheads="1"/>
          </p:cNvSpPr>
          <p:nvPr>
            <p:ph type="title"/>
          </p:nvPr>
        </p:nvSpPr>
        <p:spPr/>
        <p:txBody>
          <a:bodyPr/>
          <a:lstStyle/>
          <a:p>
            <a:pPr eaLnBrk="1" hangingPunct="1"/>
            <a:r>
              <a:rPr lang="en-US" sz="2000" smtClean="0"/>
              <a:t>Master/Slave Configuration</a:t>
            </a:r>
          </a:p>
        </p:txBody>
      </p:sp>
      <p:sp>
        <p:nvSpPr>
          <p:cNvPr id="81926" name="Rectangle 3"/>
          <p:cNvSpPr>
            <a:spLocks noGrp="1" noChangeArrowheads="1"/>
          </p:cNvSpPr>
          <p:nvPr>
            <p:ph type="body" idx="1"/>
          </p:nvPr>
        </p:nvSpPr>
        <p:spPr/>
        <p:txBody>
          <a:bodyPr/>
          <a:lstStyle/>
          <a:p>
            <a:pPr eaLnBrk="1" hangingPunct="1"/>
            <a:r>
              <a:rPr lang="en-US" sz="1600" smtClean="0"/>
              <a:t>Partial input file detailing Master/Slave activation and synchronization (FCSE)</a:t>
            </a:r>
          </a:p>
        </p:txBody>
      </p:sp>
      <p:sp>
        <p:nvSpPr>
          <p:cNvPr id="81927" name="Text Box 4"/>
          <p:cNvSpPr txBox="1">
            <a:spLocks noChangeArrowheads="1"/>
          </p:cNvSpPr>
          <p:nvPr/>
        </p:nvSpPr>
        <p:spPr bwMode="auto">
          <a:xfrm>
            <a:off x="914400" y="1524000"/>
            <a:ext cx="7099300" cy="3570288"/>
          </a:xfrm>
          <a:prstGeom prst="rect">
            <a:avLst/>
          </a:prstGeom>
          <a:solidFill>
            <a:schemeClr val="accent1"/>
          </a:solidFill>
          <a:ln w="9525">
            <a:solidFill>
              <a:schemeClr val="tx1"/>
            </a:solidFill>
            <a:miter lim="800000"/>
            <a:headEnd/>
            <a:tailEnd/>
          </a:ln>
        </p:spPr>
        <p:txBody>
          <a:bodyPr>
            <a:spAutoFit/>
          </a:bodyPr>
          <a:lstStyle/>
          <a:p>
            <a:r>
              <a:rPr lang="en-US" sz="1200" b="1">
                <a:solidFill>
                  <a:srgbClr val="CFCFCF"/>
                </a:solidFill>
                <a:latin typeface="Courier New" pitchFamily="49" charset="0"/>
              </a:rPr>
              <a:t>/* Activation */</a:t>
            </a:r>
          </a:p>
          <a:p>
            <a:r>
              <a:rPr lang="en-US" sz="1200" b="1">
                <a:solidFill>
                  <a:srgbClr val="CFCFCF"/>
                </a:solidFill>
                <a:latin typeface="Courier New" pitchFamily="49" charset="0"/>
              </a:rPr>
              <a:t>sys.exec.in.ms_sync  = Master_sync ;</a:t>
            </a:r>
          </a:p>
          <a:p>
            <a:r>
              <a:rPr lang="en-US" sz="1200" b="1">
                <a:solidFill>
                  <a:srgbClr val="CFCFCF"/>
                </a:solidFill>
                <a:latin typeface="Courier New" pitchFamily="49" charset="0"/>
              </a:rPr>
              <a:t>sys.exec.in.remote_shell = TRICK_SSH ;</a:t>
            </a:r>
          </a:p>
          <a:p>
            <a:endParaRPr lang="en-US" sz="1200" b="1">
              <a:latin typeface="Courier New" pitchFamily="49" charset="0"/>
            </a:endParaRPr>
          </a:p>
          <a:p>
            <a:r>
              <a:rPr lang="en-US" sz="1200" b="1">
                <a:solidFill>
                  <a:srgbClr val="CFCFCF"/>
                </a:solidFill>
                <a:latin typeface="Courier New" pitchFamily="49" charset="0"/>
              </a:rPr>
              <a:t>int num_slaves = 0 ;</a:t>
            </a:r>
          </a:p>
          <a:p>
            <a:endParaRPr lang="en-US" sz="1200" b="1">
              <a:solidFill>
                <a:srgbClr val="CFCFCF"/>
              </a:solidFill>
              <a:latin typeface="Courier New" pitchFamily="49" charset="0"/>
            </a:endParaRPr>
          </a:p>
          <a:p>
            <a:r>
              <a:rPr lang="en-US" sz="1200" b="1">
                <a:solidFill>
                  <a:srgbClr val="CFCFCF"/>
                </a:solidFill>
                <a:latin typeface="Courier New" pitchFamily="49" charset="0"/>
              </a:rPr>
              <a:t>sys.exec.in.activate_slave[num_slaves]         = Yes ;</a:t>
            </a:r>
          </a:p>
          <a:p>
            <a:r>
              <a:rPr lang="en-US" sz="1200" b="1">
                <a:solidFill>
                  <a:srgbClr val="CFCFCF"/>
                </a:solidFill>
                <a:latin typeface="Courier New" pitchFamily="49" charset="0"/>
              </a:rPr>
              <a:t>sys.exec.in.slaves[num_slaves].machine_name    = "${MCSEA_HOST}" ;</a:t>
            </a:r>
          </a:p>
          <a:p>
            <a:r>
              <a:rPr lang="en-US" sz="1200" b="1">
                <a:solidFill>
                  <a:srgbClr val="CFCFCF"/>
                </a:solidFill>
                <a:latin typeface="Courier New" pitchFamily="49" charset="0"/>
              </a:rPr>
              <a:t>sys.exec.in.slaves[num_slaves].sim_path        = "${MCSEA_SIM_DIR}" ;</a:t>
            </a:r>
          </a:p>
          <a:p>
            <a:r>
              <a:rPr lang="en-US" sz="1200" b="1">
                <a:solidFill>
                  <a:srgbClr val="CFCFCF"/>
                </a:solidFill>
                <a:latin typeface="Courier New" pitchFamily="49" charset="0"/>
              </a:rPr>
              <a:t>sys.exec.in.slaves[num_slaves].S_main_args[0]  = "${MCSEA_RUN_DIR}/input" ;</a:t>
            </a:r>
          </a:p>
          <a:p>
            <a:r>
              <a:rPr lang="en-US" sz="1200" b="1">
                <a:solidFill>
                  <a:srgbClr val="CFCFCF"/>
                </a:solidFill>
                <a:latin typeface="Courier New" pitchFamily="49" charset="0"/>
              </a:rPr>
              <a:t>num_slaves++ ;</a:t>
            </a:r>
          </a:p>
          <a:p>
            <a:endParaRPr lang="en-US" sz="1200" b="1">
              <a:solidFill>
                <a:srgbClr val="CFCFCF"/>
              </a:solidFill>
              <a:latin typeface="Courier New" pitchFamily="49" charset="0"/>
            </a:endParaRPr>
          </a:p>
          <a:p>
            <a:r>
              <a:rPr lang="en-US" sz="1200" b="1">
                <a:solidFill>
                  <a:srgbClr val="CFCFCF"/>
                </a:solidFill>
                <a:latin typeface="Courier New" pitchFamily="49" charset="0"/>
              </a:rPr>
              <a:t>&lt;similar code for mcse_b and boris&gt;</a:t>
            </a:r>
          </a:p>
          <a:p>
            <a:endParaRPr lang="en-US" sz="1200" b="1">
              <a:solidFill>
                <a:srgbClr val="CFCFCF"/>
              </a:solidFill>
              <a:latin typeface="Courier New" pitchFamily="49" charset="0"/>
            </a:endParaRPr>
          </a:p>
          <a:p>
            <a:r>
              <a:rPr lang="en-US" sz="1200" b="1">
                <a:latin typeface="Courier New" pitchFamily="49" charset="0"/>
              </a:rPr>
              <a:t>sys.exec.in.slave_cnt = num_slaves ;</a:t>
            </a:r>
          </a:p>
          <a:p>
            <a:endParaRPr lang="en-US" sz="1200" b="1">
              <a:latin typeface="Courier New" pitchFamily="49" charset="0"/>
            </a:endParaRPr>
          </a:p>
          <a:p>
            <a:r>
              <a:rPr lang="en-US" sz="1200" b="1">
                <a:solidFill>
                  <a:srgbClr val="CFCFCF"/>
                </a:solidFill>
                <a:latin typeface="Courier New" pitchFamily="49" charset="0"/>
              </a:rPr>
              <a:t>/* Synchronization */</a:t>
            </a:r>
          </a:p>
          <a:p>
            <a:r>
              <a:rPr lang="en-US" sz="1200" b="1">
                <a:solidFill>
                  <a:srgbClr val="CFCFCF"/>
                </a:solidFill>
                <a:latin typeface="Courier New" pitchFamily="49" charset="0"/>
              </a:rPr>
              <a:t>sys.exec.work.slave_sync_at_init = Yes ;</a:t>
            </a:r>
          </a:p>
          <a:p>
            <a:r>
              <a:rPr lang="en-US" sz="1200" b="1">
                <a:solidFill>
                  <a:srgbClr val="CFCFCF"/>
                </a:solidFill>
                <a:latin typeface="Courier New" pitchFamily="49" charset="0"/>
              </a:rPr>
              <a:t>sys.exec.in.sync_error_terminate = No ;</a:t>
            </a:r>
          </a:p>
        </p:txBody>
      </p:sp>
      <p:sp>
        <p:nvSpPr>
          <p:cNvPr id="81928" name="Rectangle 5"/>
          <p:cNvSpPr>
            <a:spLocks noChangeArrowheads="1"/>
          </p:cNvSpPr>
          <p:nvPr/>
        </p:nvSpPr>
        <p:spPr bwMode="auto">
          <a:xfrm>
            <a:off x="457200" y="5181600"/>
            <a:ext cx="8229600" cy="990600"/>
          </a:xfrm>
          <a:prstGeom prst="rect">
            <a:avLst/>
          </a:prstGeom>
          <a:noFill/>
          <a:ln w="9525">
            <a:noFill/>
            <a:miter lim="800000"/>
            <a:headEnd/>
            <a:tailEnd/>
          </a:ln>
        </p:spPr>
        <p:txBody>
          <a:bodyPr/>
          <a:lstStyle/>
          <a:p>
            <a:pPr marL="742950" lvl="1" indent="-285750">
              <a:spcBef>
                <a:spcPct val="20000"/>
              </a:spcBef>
              <a:buFontTx/>
              <a:buChar char="–"/>
            </a:pPr>
            <a:r>
              <a:rPr lang="en-US" b="1"/>
              <a:t>Number of slaves the master will synchronize</a:t>
            </a:r>
          </a:p>
          <a:p>
            <a:pPr marL="1143000" lvl="2" indent="-228600">
              <a:spcBef>
                <a:spcPct val="20000"/>
              </a:spcBef>
              <a:buFontTx/>
              <a:buChar char="•"/>
            </a:pPr>
            <a:r>
              <a:rPr lang="en-US" sz="1600"/>
              <a:t>In MRMDF num_slaves = 3</a:t>
            </a:r>
          </a:p>
        </p:txBody>
      </p:sp>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p:cNvSpPr>
            <a:spLocks noGrp="1"/>
          </p:cNvSpPr>
          <p:nvPr>
            <p:ph type="dt" sz="quarter" idx="10"/>
          </p:nvPr>
        </p:nvSpPr>
        <p:spPr>
          <a:noFill/>
        </p:spPr>
        <p:txBody>
          <a:bodyPr/>
          <a:lstStyle/>
          <a:p>
            <a:fld id="{2F72C430-E42C-4D40-8A7A-25C974A18D32}" type="datetime1">
              <a:rPr lang="en-US"/>
              <a:pPr/>
              <a:t>10/31/2011</a:t>
            </a:fld>
            <a:endParaRPr lang="en-US"/>
          </a:p>
        </p:txBody>
      </p:sp>
      <p:sp>
        <p:nvSpPr>
          <p:cNvPr id="82947" name="Footer Placeholder 4"/>
          <p:cNvSpPr>
            <a:spLocks noGrp="1"/>
          </p:cNvSpPr>
          <p:nvPr>
            <p:ph type="ftr" sz="quarter" idx="11"/>
          </p:nvPr>
        </p:nvSpPr>
        <p:spPr>
          <a:noFill/>
        </p:spPr>
        <p:txBody>
          <a:bodyPr/>
          <a:lstStyle/>
          <a:p>
            <a:r>
              <a:rPr lang="en-US" smtClean="0"/>
              <a:t>Trick Advanced Training</a:t>
            </a:r>
          </a:p>
        </p:txBody>
      </p:sp>
      <p:sp>
        <p:nvSpPr>
          <p:cNvPr id="82948" name="Slide Number Placeholder 5"/>
          <p:cNvSpPr>
            <a:spLocks noGrp="1"/>
          </p:cNvSpPr>
          <p:nvPr>
            <p:ph type="sldNum" sz="quarter" idx="12"/>
          </p:nvPr>
        </p:nvSpPr>
        <p:spPr>
          <a:noFill/>
        </p:spPr>
        <p:txBody>
          <a:bodyPr/>
          <a:lstStyle/>
          <a:p>
            <a:fld id="{5BE1171D-4159-4C1A-827C-AA2BE5D6C241}" type="slidenum">
              <a:rPr lang="en-US" smtClean="0"/>
              <a:pPr/>
              <a:t>79</a:t>
            </a:fld>
            <a:endParaRPr lang="en-US" smtClean="0"/>
          </a:p>
        </p:txBody>
      </p:sp>
      <p:sp>
        <p:nvSpPr>
          <p:cNvPr id="82949" name="Rectangle 2"/>
          <p:cNvSpPr>
            <a:spLocks noGrp="1" noChangeArrowheads="1"/>
          </p:cNvSpPr>
          <p:nvPr>
            <p:ph type="title"/>
          </p:nvPr>
        </p:nvSpPr>
        <p:spPr/>
        <p:txBody>
          <a:bodyPr/>
          <a:lstStyle/>
          <a:p>
            <a:pPr eaLnBrk="1" hangingPunct="1"/>
            <a:r>
              <a:rPr lang="en-US" sz="2000" smtClean="0"/>
              <a:t>Master/Slave Configuration</a:t>
            </a:r>
          </a:p>
        </p:txBody>
      </p:sp>
      <p:sp>
        <p:nvSpPr>
          <p:cNvPr id="82950" name="Rectangle 3"/>
          <p:cNvSpPr>
            <a:spLocks noGrp="1" noChangeArrowheads="1"/>
          </p:cNvSpPr>
          <p:nvPr>
            <p:ph type="body" idx="1"/>
          </p:nvPr>
        </p:nvSpPr>
        <p:spPr/>
        <p:txBody>
          <a:bodyPr/>
          <a:lstStyle/>
          <a:p>
            <a:pPr eaLnBrk="1" hangingPunct="1"/>
            <a:r>
              <a:rPr lang="en-US" sz="1600" smtClean="0"/>
              <a:t>Partial input file detailing Master/Slave activation and synchronization (FCSE)</a:t>
            </a:r>
          </a:p>
        </p:txBody>
      </p:sp>
      <p:sp>
        <p:nvSpPr>
          <p:cNvPr id="82951" name="Text Box 4"/>
          <p:cNvSpPr txBox="1">
            <a:spLocks noChangeArrowheads="1"/>
          </p:cNvSpPr>
          <p:nvPr/>
        </p:nvSpPr>
        <p:spPr bwMode="auto">
          <a:xfrm>
            <a:off x="914400" y="1524000"/>
            <a:ext cx="7099300" cy="3570288"/>
          </a:xfrm>
          <a:prstGeom prst="rect">
            <a:avLst/>
          </a:prstGeom>
          <a:solidFill>
            <a:schemeClr val="accent1"/>
          </a:solidFill>
          <a:ln w="9525">
            <a:solidFill>
              <a:schemeClr val="tx1"/>
            </a:solidFill>
            <a:miter lim="800000"/>
            <a:headEnd/>
            <a:tailEnd/>
          </a:ln>
        </p:spPr>
        <p:txBody>
          <a:bodyPr>
            <a:spAutoFit/>
          </a:bodyPr>
          <a:lstStyle/>
          <a:p>
            <a:r>
              <a:rPr lang="en-US" sz="1200" b="1">
                <a:solidFill>
                  <a:srgbClr val="CFCFCF"/>
                </a:solidFill>
                <a:latin typeface="Courier New" pitchFamily="49" charset="0"/>
              </a:rPr>
              <a:t>/* Activation */</a:t>
            </a:r>
          </a:p>
          <a:p>
            <a:r>
              <a:rPr lang="en-US" sz="1200" b="1">
                <a:solidFill>
                  <a:srgbClr val="CFCFCF"/>
                </a:solidFill>
                <a:latin typeface="Courier New" pitchFamily="49" charset="0"/>
              </a:rPr>
              <a:t>sys.exec.in.ms_sync  = Master_sync ;</a:t>
            </a:r>
          </a:p>
          <a:p>
            <a:r>
              <a:rPr lang="en-US" sz="1200" b="1">
                <a:solidFill>
                  <a:srgbClr val="CFCFCF"/>
                </a:solidFill>
                <a:latin typeface="Courier New" pitchFamily="49" charset="0"/>
              </a:rPr>
              <a:t>sys.exec.in.remote_shell = TRICK_SSH ;</a:t>
            </a:r>
          </a:p>
          <a:p>
            <a:endParaRPr lang="en-US" sz="1200" b="1">
              <a:latin typeface="Courier New" pitchFamily="49" charset="0"/>
            </a:endParaRPr>
          </a:p>
          <a:p>
            <a:r>
              <a:rPr lang="en-US" sz="1200" b="1">
                <a:solidFill>
                  <a:srgbClr val="CFCFCF"/>
                </a:solidFill>
                <a:latin typeface="Courier New" pitchFamily="49" charset="0"/>
              </a:rPr>
              <a:t>int num_slaves = 0 ;</a:t>
            </a:r>
          </a:p>
          <a:p>
            <a:endParaRPr lang="en-US" sz="1200" b="1">
              <a:solidFill>
                <a:srgbClr val="CFCFCF"/>
              </a:solidFill>
              <a:latin typeface="Courier New" pitchFamily="49" charset="0"/>
            </a:endParaRPr>
          </a:p>
          <a:p>
            <a:r>
              <a:rPr lang="en-US" sz="1200" b="1">
                <a:solidFill>
                  <a:srgbClr val="CFCFCF"/>
                </a:solidFill>
                <a:latin typeface="Courier New" pitchFamily="49" charset="0"/>
              </a:rPr>
              <a:t>sys.exec.in.activate_slave[num_slaves]         = Yes ;</a:t>
            </a:r>
          </a:p>
          <a:p>
            <a:r>
              <a:rPr lang="en-US" sz="1200" b="1">
                <a:solidFill>
                  <a:srgbClr val="CFCFCF"/>
                </a:solidFill>
                <a:latin typeface="Courier New" pitchFamily="49" charset="0"/>
              </a:rPr>
              <a:t>sys.exec.in.slaves[num_slaves].machine_name    = "${MCSEA_HOST}" ;</a:t>
            </a:r>
          </a:p>
          <a:p>
            <a:r>
              <a:rPr lang="en-US" sz="1200" b="1">
                <a:solidFill>
                  <a:srgbClr val="CFCFCF"/>
                </a:solidFill>
                <a:latin typeface="Courier New" pitchFamily="49" charset="0"/>
              </a:rPr>
              <a:t>sys.exec.in.slaves[num_slaves].sim_path        = "${MCSEA_SIM_DIR}" ;</a:t>
            </a:r>
          </a:p>
          <a:p>
            <a:r>
              <a:rPr lang="en-US" sz="1200" b="1">
                <a:solidFill>
                  <a:srgbClr val="CFCFCF"/>
                </a:solidFill>
                <a:latin typeface="Courier New" pitchFamily="49" charset="0"/>
              </a:rPr>
              <a:t>sys.exec.in.slaves[num_slaves].S_main_args[0]  = "${MCSEA_RUN_DIR}/input" ;</a:t>
            </a:r>
          </a:p>
          <a:p>
            <a:r>
              <a:rPr lang="en-US" sz="1200" b="1">
                <a:solidFill>
                  <a:srgbClr val="CFCFCF"/>
                </a:solidFill>
                <a:latin typeface="Courier New" pitchFamily="49" charset="0"/>
              </a:rPr>
              <a:t>num_slaves++ ;</a:t>
            </a:r>
          </a:p>
          <a:p>
            <a:endParaRPr lang="en-US" sz="1200" b="1">
              <a:solidFill>
                <a:srgbClr val="CFCFCF"/>
              </a:solidFill>
              <a:latin typeface="Courier New" pitchFamily="49" charset="0"/>
            </a:endParaRPr>
          </a:p>
          <a:p>
            <a:r>
              <a:rPr lang="en-US" sz="1200" b="1">
                <a:solidFill>
                  <a:srgbClr val="CFCFCF"/>
                </a:solidFill>
                <a:latin typeface="Courier New" pitchFamily="49" charset="0"/>
              </a:rPr>
              <a:t>&lt;similar code for mcse_b and boris&gt;</a:t>
            </a:r>
          </a:p>
          <a:p>
            <a:endParaRPr lang="en-US" sz="1200" b="1">
              <a:solidFill>
                <a:srgbClr val="CFCFCF"/>
              </a:solidFill>
              <a:latin typeface="Courier New" pitchFamily="49" charset="0"/>
            </a:endParaRPr>
          </a:p>
          <a:p>
            <a:r>
              <a:rPr lang="en-US" sz="1200" b="1">
                <a:solidFill>
                  <a:srgbClr val="CFCFCF"/>
                </a:solidFill>
                <a:latin typeface="Courier New" pitchFamily="49" charset="0"/>
              </a:rPr>
              <a:t>sys.exec.in.slave_cnt = num_slaves ;</a:t>
            </a:r>
          </a:p>
          <a:p>
            <a:endParaRPr lang="en-US" sz="1200" b="1">
              <a:solidFill>
                <a:srgbClr val="CFCFCF"/>
              </a:solidFill>
              <a:latin typeface="Courier New" pitchFamily="49" charset="0"/>
            </a:endParaRPr>
          </a:p>
          <a:p>
            <a:r>
              <a:rPr lang="en-US" sz="1200" b="1">
                <a:solidFill>
                  <a:srgbClr val="CFCFCF"/>
                </a:solidFill>
                <a:latin typeface="Courier New" pitchFamily="49" charset="0"/>
              </a:rPr>
              <a:t>/* Synchronization */</a:t>
            </a:r>
          </a:p>
          <a:p>
            <a:r>
              <a:rPr lang="en-US" sz="1200" b="1">
                <a:latin typeface="Courier New" pitchFamily="49" charset="0"/>
              </a:rPr>
              <a:t>sys.exec.work.slave_sync_at_init = Yes ;</a:t>
            </a:r>
          </a:p>
          <a:p>
            <a:r>
              <a:rPr lang="en-US" sz="1200" b="1">
                <a:solidFill>
                  <a:srgbClr val="CFCFCF"/>
                </a:solidFill>
                <a:latin typeface="Courier New" pitchFamily="49" charset="0"/>
              </a:rPr>
              <a:t>sys.exec.in.sync_error_terminate = No ;</a:t>
            </a:r>
          </a:p>
        </p:txBody>
      </p:sp>
      <p:sp>
        <p:nvSpPr>
          <p:cNvPr id="82952" name="Rectangle 5"/>
          <p:cNvSpPr>
            <a:spLocks noChangeArrowheads="1"/>
          </p:cNvSpPr>
          <p:nvPr/>
        </p:nvSpPr>
        <p:spPr bwMode="auto">
          <a:xfrm>
            <a:off x="457200" y="5181600"/>
            <a:ext cx="8229600" cy="990600"/>
          </a:xfrm>
          <a:prstGeom prst="rect">
            <a:avLst/>
          </a:prstGeom>
          <a:noFill/>
          <a:ln w="9525">
            <a:noFill/>
            <a:miter lim="800000"/>
            <a:headEnd/>
            <a:tailEnd/>
          </a:ln>
        </p:spPr>
        <p:txBody>
          <a:bodyPr/>
          <a:lstStyle/>
          <a:p>
            <a:pPr marL="742950" lvl="1" indent="-285750">
              <a:spcBef>
                <a:spcPct val="20000"/>
              </a:spcBef>
              <a:buFontTx/>
              <a:buChar char="–"/>
            </a:pPr>
            <a:r>
              <a:rPr lang="en-US" b="1"/>
              <a:t>Will the Master wait at time=0 for all slaves to start before proceeding</a:t>
            </a:r>
          </a:p>
          <a:p>
            <a:pPr marL="742950" lvl="1" indent="-285750">
              <a:spcBef>
                <a:spcPct val="20000"/>
              </a:spcBef>
              <a:buFontTx/>
              <a:buChar char="–"/>
            </a:pPr>
            <a:endParaRPr lang="en-US" b="1"/>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p>
            <a:fld id="{F6418B74-91A6-4B79-9B1B-AB8DD7432CA2}" type="datetime1">
              <a:rPr lang="en-US"/>
              <a:pPr/>
              <a:t>10/31/2011</a:t>
            </a:fld>
            <a:endParaRPr lang="en-US"/>
          </a:p>
        </p:txBody>
      </p:sp>
      <p:sp>
        <p:nvSpPr>
          <p:cNvPr id="9219" name="Footer Placeholder 4"/>
          <p:cNvSpPr>
            <a:spLocks noGrp="1"/>
          </p:cNvSpPr>
          <p:nvPr>
            <p:ph type="ftr" sz="quarter" idx="11"/>
          </p:nvPr>
        </p:nvSpPr>
        <p:spPr>
          <a:noFill/>
        </p:spPr>
        <p:txBody>
          <a:bodyPr/>
          <a:lstStyle/>
          <a:p>
            <a:r>
              <a:rPr lang="en-US" smtClean="0"/>
              <a:t>Trick Advanced Training</a:t>
            </a:r>
          </a:p>
        </p:txBody>
      </p:sp>
      <p:sp>
        <p:nvSpPr>
          <p:cNvPr id="9220" name="Slide Number Placeholder 5"/>
          <p:cNvSpPr>
            <a:spLocks noGrp="1"/>
          </p:cNvSpPr>
          <p:nvPr>
            <p:ph type="sldNum" sz="quarter" idx="12"/>
          </p:nvPr>
        </p:nvSpPr>
        <p:spPr>
          <a:noFill/>
        </p:spPr>
        <p:txBody>
          <a:bodyPr/>
          <a:lstStyle/>
          <a:p>
            <a:fld id="{4096B92A-B300-42F5-990F-B5C245878922}" type="slidenum">
              <a:rPr lang="en-US" smtClean="0"/>
              <a:pPr/>
              <a:t>8</a:t>
            </a:fld>
            <a:endParaRPr lang="en-US" smtClean="0"/>
          </a:p>
        </p:txBody>
      </p:sp>
      <p:sp>
        <p:nvSpPr>
          <p:cNvPr id="9221" name="Rectangle 2"/>
          <p:cNvSpPr>
            <a:spLocks noGrp="1" noChangeArrowheads="1"/>
          </p:cNvSpPr>
          <p:nvPr>
            <p:ph type="title"/>
          </p:nvPr>
        </p:nvSpPr>
        <p:spPr/>
        <p:txBody>
          <a:bodyPr/>
          <a:lstStyle/>
          <a:p>
            <a:pPr eaLnBrk="1" hangingPunct="1"/>
            <a:r>
              <a:rPr lang="en-US" sz="2000" smtClean="0"/>
              <a:t>Trickcomm</a:t>
            </a:r>
          </a:p>
        </p:txBody>
      </p:sp>
      <p:sp>
        <p:nvSpPr>
          <p:cNvPr id="9222" name="Rectangle 3"/>
          <p:cNvSpPr>
            <a:spLocks noGrp="1" noChangeArrowheads="1"/>
          </p:cNvSpPr>
          <p:nvPr>
            <p:ph type="body" idx="1"/>
          </p:nvPr>
        </p:nvSpPr>
        <p:spPr>
          <a:xfrm>
            <a:off x="180304" y="1143000"/>
            <a:ext cx="8757634" cy="4983163"/>
          </a:xfrm>
        </p:spPr>
        <p:txBody>
          <a:bodyPr/>
          <a:lstStyle/>
          <a:p>
            <a:pPr eaLnBrk="1" hangingPunct="1">
              <a:lnSpc>
                <a:spcPct val="90000"/>
              </a:lnSpc>
            </a:pPr>
            <a:r>
              <a:rPr lang="en-US" dirty="0" smtClean="0"/>
              <a:t>Provided functions – Read/Write</a:t>
            </a:r>
          </a:p>
          <a:p>
            <a:pPr marL="457200" lvl="1" eaLnBrk="1" hangingPunct="1">
              <a:lnSpc>
                <a:spcPct val="90000"/>
              </a:lnSpc>
              <a:spcBef>
                <a:spcPts val="600"/>
              </a:spcBef>
            </a:pPr>
            <a:r>
              <a:rPr lang="en-US" sz="1600" dirty="0" err="1" smtClean="0"/>
              <a:t>tc_read</a:t>
            </a:r>
            <a:r>
              <a:rPr lang="en-US" sz="1600" dirty="0" smtClean="0"/>
              <a:t>(</a:t>
            </a:r>
            <a:r>
              <a:rPr lang="en-US" sz="1600" dirty="0" err="1" smtClean="0"/>
              <a:t>TCDevice</a:t>
            </a:r>
            <a:r>
              <a:rPr lang="en-US" sz="1600" dirty="0" smtClean="0"/>
              <a:t> * device, char *buffer, </a:t>
            </a:r>
            <a:r>
              <a:rPr lang="en-US" sz="1600" dirty="0" err="1" smtClean="0"/>
              <a:t>int</a:t>
            </a:r>
            <a:r>
              <a:rPr lang="en-US" sz="1600" dirty="0" smtClean="0"/>
              <a:t> size) ;</a:t>
            </a:r>
          </a:p>
          <a:p>
            <a:pPr lvl="2" eaLnBrk="1" hangingPunct="1">
              <a:lnSpc>
                <a:spcPct val="90000"/>
              </a:lnSpc>
            </a:pPr>
            <a:r>
              <a:rPr lang="en-US" dirty="0" smtClean="0"/>
              <a:t>Reads </a:t>
            </a:r>
            <a:r>
              <a:rPr lang="en-US" b="1" dirty="0" smtClean="0">
                <a:latin typeface="Courier New" pitchFamily="49" charset="0"/>
              </a:rPr>
              <a:t>size</a:t>
            </a:r>
            <a:r>
              <a:rPr lang="en-US" dirty="0" smtClean="0"/>
              <a:t> number of bytes</a:t>
            </a:r>
          </a:p>
          <a:p>
            <a:pPr marL="457200" lvl="1" eaLnBrk="1" hangingPunct="1">
              <a:lnSpc>
                <a:spcPct val="90000"/>
              </a:lnSpc>
            </a:pPr>
            <a:r>
              <a:rPr lang="en-US" sz="1600" dirty="0" err="1" smtClean="0"/>
              <a:t>tc_write</a:t>
            </a:r>
            <a:r>
              <a:rPr lang="en-US" sz="1600" dirty="0" smtClean="0"/>
              <a:t>(</a:t>
            </a:r>
            <a:r>
              <a:rPr lang="en-US" sz="1600" dirty="0" err="1" smtClean="0"/>
              <a:t>TCDevice</a:t>
            </a:r>
            <a:r>
              <a:rPr lang="en-US" sz="1600" dirty="0" smtClean="0"/>
              <a:t> * device, char *buffer, </a:t>
            </a:r>
            <a:r>
              <a:rPr lang="en-US" sz="1600" dirty="0" err="1" smtClean="0"/>
              <a:t>int</a:t>
            </a:r>
            <a:r>
              <a:rPr lang="en-US" sz="1600" dirty="0" smtClean="0"/>
              <a:t> size) ;</a:t>
            </a:r>
          </a:p>
          <a:p>
            <a:pPr lvl="2" eaLnBrk="1" hangingPunct="1">
              <a:lnSpc>
                <a:spcPct val="90000"/>
              </a:lnSpc>
            </a:pPr>
            <a:r>
              <a:rPr lang="en-US" dirty="0" smtClean="0"/>
              <a:t>Writes </a:t>
            </a:r>
            <a:r>
              <a:rPr lang="en-US" b="1" dirty="0" smtClean="0">
                <a:latin typeface="Courier New" pitchFamily="49" charset="0"/>
              </a:rPr>
              <a:t>size</a:t>
            </a:r>
            <a:r>
              <a:rPr lang="en-US" dirty="0" smtClean="0"/>
              <a:t> number of bytes</a:t>
            </a:r>
          </a:p>
          <a:p>
            <a:pPr lvl="2" eaLnBrk="1" hangingPunct="1">
              <a:lnSpc>
                <a:spcPct val="90000"/>
              </a:lnSpc>
            </a:pPr>
            <a:endParaRPr lang="en-US" dirty="0" smtClean="0"/>
          </a:p>
          <a:p>
            <a:pPr marL="457200" lvl="1" eaLnBrk="1" hangingPunct="1">
              <a:lnSpc>
                <a:spcPct val="90000"/>
              </a:lnSpc>
            </a:pPr>
            <a:r>
              <a:rPr lang="en-US" sz="1600" dirty="0" err="1" smtClean="0"/>
              <a:t>tc_read_byteswap</a:t>
            </a:r>
            <a:r>
              <a:rPr lang="en-US" sz="1600" dirty="0" smtClean="0"/>
              <a:t>(</a:t>
            </a:r>
            <a:r>
              <a:rPr lang="en-US" sz="1600" dirty="0" err="1" smtClean="0"/>
              <a:t>TCDevice</a:t>
            </a:r>
            <a:r>
              <a:rPr lang="en-US" sz="1600" dirty="0" smtClean="0"/>
              <a:t> * device, char *buffer, </a:t>
            </a:r>
            <a:r>
              <a:rPr lang="en-US" sz="1600" dirty="0" err="1" smtClean="0"/>
              <a:t>int</a:t>
            </a:r>
            <a:r>
              <a:rPr lang="en-US" sz="1600" dirty="0" smtClean="0"/>
              <a:t> size, ATTRIBUTES *</a:t>
            </a:r>
            <a:r>
              <a:rPr lang="en-US" sz="1600" dirty="0" err="1" smtClean="0"/>
              <a:t>attr</a:t>
            </a:r>
            <a:r>
              <a:rPr lang="en-US" sz="1600" dirty="0" smtClean="0"/>
              <a:t>) ;</a:t>
            </a:r>
          </a:p>
          <a:p>
            <a:pPr lvl="2" eaLnBrk="1" hangingPunct="1">
              <a:lnSpc>
                <a:spcPct val="90000"/>
              </a:lnSpc>
            </a:pPr>
            <a:r>
              <a:rPr lang="en-US" dirty="0" smtClean="0"/>
              <a:t>Calls </a:t>
            </a:r>
            <a:r>
              <a:rPr lang="en-US" dirty="0" err="1" smtClean="0"/>
              <a:t>tc_read</a:t>
            </a:r>
            <a:r>
              <a:rPr lang="en-US" dirty="0" smtClean="0"/>
              <a:t>. If other side of connection is opposite </a:t>
            </a:r>
            <a:r>
              <a:rPr lang="en-US" dirty="0" err="1" smtClean="0"/>
              <a:t>endianness</a:t>
            </a:r>
            <a:r>
              <a:rPr lang="en-US" dirty="0" smtClean="0"/>
              <a:t>, takes structure information of </a:t>
            </a:r>
            <a:r>
              <a:rPr lang="en-US" b="1" dirty="0" smtClean="0">
                <a:latin typeface="Courier New" pitchFamily="49" charset="0"/>
              </a:rPr>
              <a:t>buffer</a:t>
            </a:r>
            <a:r>
              <a:rPr lang="en-US" dirty="0" smtClean="0"/>
              <a:t> from </a:t>
            </a:r>
            <a:r>
              <a:rPr lang="en-US" b="1" dirty="0" err="1" smtClean="0">
                <a:latin typeface="Courier New" pitchFamily="49" charset="0"/>
              </a:rPr>
              <a:t>attr</a:t>
            </a:r>
            <a:r>
              <a:rPr lang="en-US" dirty="0" smtClean="0"/>
              <a:t> and </a:t>
            </a:r>
            <a:r>
              <a:rPr lang="en-US" dirty="0" err="1" smtClean="0"/>
              <a:t>byteswaps</a:t>
            </a:r>
            <a:r>
              <a:rPr lang="en-US" dirty="0" smtClean="0"/>
              <a:t> </a:t>
            </a:r>
            <a:r>
              <a:rPr lang="en-US" b="1" dirty="0" smtClean="0">
                <a:latin typeface="Courier New" pitchFamily="49" charset="0"/>
              </a:rPr>
              <a:t>buffer</a:t>
            </a:r>
            <a:r>
              <a:rPr lang="en-US" dirty="0" smtClean="0"/>
              <a:t> .</a:t>
            </a:r>
          </a:p>
          <a:p>
            <a:pPr lvl="2" eaLnBrk="1" hangingPunct="1">
              <a:lnSpc>
                <a:spcPct val="90000"/>
              </a:lnSpc>
            </a:pPr>
            <a:r>
              <a:rPr lang="en-US" b="1" dirty="0" err="1" smtClean="0">
                <a:latin typeface="Courier New" pitchFamily="49" charset="0"/>
              </a:rPr>
              <a:t>attr</a:t>
            </a:r>
            <a:r>
              <a:rPr lang="en-US" dirty="0" smtClean="0"/>
              <a:t> is generated for each structure by ICG (in </a:t>
            </a:r>
            <a:r>
              <a:rPr lang="en-US" dirty="0" err="1" smtClean="0"/>
              <a:t>S_source.c</a:t>
            </a:r>
            <a:r>
              <a:rPr lang="en-US" dirty="0" smtClean="0"/>
              <a:t>)</a:t>
            </a:r>
          </a:p>
          <a:p>
            <a:pPr lvl="1" eaLnBrk="1" hangingPunct="1">
              <a:lnSpc>
                <a:spcPct val="90000"/>
              </a:lnSpc>
            </a:pPr>
            <a:endParaRPr lang="en-US" dirty="0" smtClean="0"/>
          </a:p>
          <a:p>
            <a:pPr marL="457200" lvl="1" eaLnBrk="1" hangingPunct="1">
              <a:lnSpc>
                <a:spcPct val="90000"/>
              </a:lnSpc>
            </a:pPr>
            <a:r>
              <a:rPr lang="en-US" sz="1600" dirty="0" err="1" smtClean="0"/>
              <a:t>tc_write_byteswap</a:t>
            </a:r>
            <a:r>
              <a:rPr lang="en-US" sz="1600" dirty="0" smtClean="0"/>
              <a:t>(</a:t>
            </a:r>
            <a:r>
              <a:rPr lang="en-US" sz="1600" dirty="0" err="1" smtClean="0"/>
              <a:t>TCDevice</a:t>
            </a:r>
            <a:r>
              <a:rPr lang="en-US" sz="1600" dirty="0" smtClean="0"/>
              <a:t> * device, char *buffer, </a:t>
            </a:r>
            <a:r>
              <a:rPr lang="en-US" sz="1600" dirty="0" err="1" smtClean="0"/>
              <a:t>int</a:t>
            </a:r>
            <a:r>
              <a:rPr lang="en-US" sz="1600" dirty="0" smtClean="0"/>
              <a:t> size, ATTRIBUTES *</a:t>
            </a:r>
            <a:r>
              <a:rPr lang="en-US" sz="1600" dirty="0" err="1" smtClean="0"/>
              <a:t>attr</a:t>
            </a:r>
            <a:r>
              <a:rPr lang="en-US" sz="1600" dirty="0" smtClean="0"/>
              <a:t>) ;</a:t>
            </a:r>
          </a:p>
          <a:p>
            <a:pPr lvl="2" eaLnBrk="1" hangingPunct="1">
              <a:lnSpc>
                <a:spcPct val="90000"/>
              </a:lnSpc>
            </a:pPr>
            <a:r>
              <a:rPr lang="en-US" dirty="0" smtClean="0"/>
              <a:t>If other side of connection is opposite </a:t>
            </a:r>
            <a:r>
              <a:rPr lang="en-US" dirty="0" err="1" smtClean="0"/>
              <a:t>endianness</a:t>
            </a:r>
            <a:r>
              <a:rPr lang="en-US" dirty="0" smtClean="0"/>
              <a:t>, takes structure information of </a:t>
            </a:r>
            <a:r>
              <a:rPr lang="en-US" b="1" dirty="0" smtClean="0">
                <a:latin typeface="Courier New" pitchFamily="49" charset="0"/>
              </a:rPr>
              <a:t>buffer</a:t>
            </a:r>
            <a:r>
              <a:rPr lang="en-US" dirty="0" smtClean="0"/>
              <a:t> from </a:t>
            </a:r>
            <a:r>
              <a:rPr lang="en-US" b="1" dirty="0" err="1" smtClean="0">
                <a:latin typeface="Courier New" pitchFamily="49" charset="0"/>
              </a:rPr>
              <a:t>attr</a:t>
            </a:r>
            <a:r>
              <a:rPr lang="en-US" dirty="0" smtClean="0"/>
              <a:t> and </a:t>
            </a:r>
            <a:r>
              <a:rPr lang="en-US" dirty="0" err="1" smtClean="0"/>
              <a:t>byteswaps</a:t>
            </a:r>
            <a:r>
              <a:rPr lang="en-US" dirty="0" smtClean="0"/>
              <a:t> </a:t>
            </a:r>
            <a:r>
              <a:rPr lang="en-US" b="1" dirty="0" smtClean="0">
                <a:latin typeface="Courier New" pitchFamily="49" charset="0"/>
              </a:rPr>
              <a:t>buffer</a:t>
            </a:r>
            <a:r>
              <a:rPr lang="en-US" dirty="0" smtClean="0"/>
              <a:t> .  Calls </a:t>
            </a:r>
            <a:r>
              <a:rPr lang="en-US" dirty="0" err="1" smtClean="0"/>
              <a:t>tc_write</a:t>
            </a:r>
            <a:r>
              <a:rPr lang="en-US" dirty="0" smtClean="0"/>
              <a:t>.</a:t>
            </a:r>
          </a:p>
          <a:p>
            <a:pPr lvl="2" eaLnBrk="1" hangingPunct="1">
              <a:lnSpc>
                <a:spcPct val="90000"/>
              </a:lnSpc>
            </a:pPr>
            <a:r>
              <a:rPr lang="en-US" b="1" dirty="0" err="1" smtClean="0">
                <a:latin typeface="Courier New" pitchFamily="49" charset="0"/>
              </a:rPr>
              <a:t>attr</a:t>
            </a:r>
            <a:r>
              <a:rPr lang="en-US" dirty="0" smtClean="0"/>
              <a:t> is generated for each structure by ICG (in </a:t>
            </a:r>
            <a:r>
              <a:rPr lang="en-US" dirty="0" err="1" smtClean="0"/>
              <a:t>S_source.c</a:t>
            </a:r>
            <a:r>
              <a:rPr lang="en-US" dirty="0" smtClean="0"/>
              <a:t>)</a:t>
            </a:r>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3"/>
          <p:cNvSpPr>
            <a:spLocks noGrp="1"/>
          </p:cNvSpPr>
          <p:nvPr>
            <p:ph type="dt" sz="quarter" idx="10"/>
          </p:nvPr>
        </p:nvSpPr>
        <p:spPr>
          <a:noFill/>
        </p:spPr>
        <p:txBody>
          <a:bodyPr/>
          <a:lstStyle/>
          <a:p>
            <a:fld id="{3D40C89F-F974-409B-A95A-E996100BBD58}" type="datetime1">
              <a:rPr lang="en-US"/>
              <a:pPr/>
              <a:t>10/31/2011</a:t>
            </a:fld>
            <a:endParaRPr lang="en-US"/>
          </a:p>
        </p:txBody>
      </p:sp>
      <p:sp>
        <p:nvSpPr>
          <p:cNvPr id="83971" name="Footer Placeholder 4"/>
          <p:cNvSpPr>
            <a:spLocks noGrp="1"/>
          </p:cNvSpPr>
          <p:nvPr>
            <p:ph type="ftr" sz="quarter" idx="11"/>
          </p:nvPr>
        </p:nvSpPr>
        <p:spPr>
          <a:noFill/>
        </p:spPr>
        <p:txBody>
          <a:bodyPr/>
          <a:lstStyle/>
          <a:p>
            <a:r>
              <a:rPr lang="en-US" smtClean="0"/>
              <a:t>Trick Advanced Training</a:t>
            </a:r>
          </a:p>
        </p:txBody>
      </p:sp>
      <p:sp>
        <p:nvSpPr>
          <p:cNvPr id="83972" name="Slide Number Placeholder 5"/>
          <p:cNvSpPr>
            <a:spLocks noGrp="1"/>
          </p:cNvSpPr>
          <p:nvPr>
            <p:ph type="sldNum" sz="quarter" idx="12"/>
          </p:nvPr>
        </p:nvSpPr>
        <p:spPr>
          <a:noFill/>
        </p:spPr>
        <p:txBody>
          <a:bodyPr/>
          <a:lstStyle/>
          <a:p>
            <a:fld id="{C24776FB-57B2-403D-9C0C-25E6E753803D}" type="slidenum">
              <a:rPr lang="en-US" smtClean="0"/>
              <a:pPr/>
              <a:t>80</a:t>
            </a:fld>
            <a:endParaRPr lang="en-US" smtClean="0"/>
          </a:p>
        </p:txBody>
      </p:sp>
      <p:sp>
        <p:nvSpPr>
          <p:cNvPr id="83973" name="Rectangle 2"/>
          <p:cNvSpPr>
            <a:spLocks noGrp="1" noChangeArrowheads="1"/>
          </p:cNvSpPr>
          <p:nvPr>
            <p:ph type="title"/>
          </p:nvPr>
        </p:nvSpPr>
        <p:spPr/>
        <p:txBody>
          <a:bodyPr/>
          <a:lstStyle/>
          <a:p>
            <a:pPr eaLnBrk="1" hangingPunct="1"/>
            <a:r>
              <a:rPr lang="en-US" sz="2000" smtClean="0"/>
              <a:t>Master/Slave Configuration</a:t>
            </a:r>
          </a:p>
        </p:txBody>
      </p:sp>
      <p:sp>
        <p:nvSpPr>
          <p:cNvPr id="83974" name="Rectangle 3"/>
          <p:cNvSpPr>
            <a:spLocks noGrp="1" noChangeArrowheads="1"/>
          </p:cNvSpPr>
          <p:nvPr>
            <p:ph type="body" idx="1"/>
          </p:nvPr>
        </p:nvSpPr>
        <p:spPr/>
        <p:txBody>
          <a:bodyPr/>
          <a:lstStyle/>
          <a:p>
            <a:pPr eaLnBrk="1" hangingPunct="1"/>
            <a:r>
              <a:rPr lang="en-US" sz="1600" smtClean="0"/>
              <a:t>Partial input file detailing Master/Slave activation and synchronization (FCSE)</a:t>
            </a:r>
          </a:p>
        </p:txBody>
      </p:sp>
      <p:sp>
        <p:nvSpPr>
          <p:cNvPr id="83975" name="Text Box 4"/>
          <p:cNvSpPr txBox="1">
            <a:spLocks noChangeArrowheads="1"/>
          </p:cNvSpPr>
          <p:nvPr/>
        </p:nvSpPr>
        <p:spPr bwMode="auto">
          <a:xfrm>
            <a:off x="914400" y="1524000"/>
            <a:ext cx="7099300" cy="3570288"/>
          </a:xfrm>
          <a:prstGeom prst="rect">
            <a:avLst/>
          </a:prstGeom>
          <a:solidFill>
            <a:schemeClr val="accent1"/>
          </a:solidFill>
          <a:ln w="9525">
            <a:solidFill>
              <a:schemeClr val="tx1"/>
            </a:solidFill>
            <a:miter lim="800000"/>
            <a:headEnd/>
            <a:tailEnd/>
          </a:ln>
        </p:spPr>
        <p:txBody>
          <a:bodyPr>
            <a:spAutoFit/>
          </a:bodyPr>
          <a:lstStyle/>
          <a:p>
            <a:r>
              <a:rPr lang="en-US" sz="1200" b="1">
                <a:solidFill>
                  <a:srgbClr val="CFCFCF"/>
                </a:solidFill>
                <a:latin typeface="Courier New" pitchFamily="49" charset="0"/>
              </a:rPr>
              <a:t>/* Activation */</a:t>
            </a:r>
          </a:p>
          <a:p>
            <a:r>
              <a:rPr lang="en-US" sz="1200" b="1">
                <a:solidFill>
                  <a:srgbClr val="CFCFCF"/>
                </a:solidFill>
                <a:latin typeface="Courier New" pitchFamily="49" charset="0"/>
              </a:rPr>
              <a:t>sys.exec.in.ms_sync  = Master_sync ;</a:t>
            </a:r>
          </a:p>
          <a:p>
            <a:r>
              <a:rPr lang="en-US" sz="1200" b="1">
                <a:solidFill>
                  <a:srgbClr val="CFCFCF"/>
                </a:solidFill>
                <a:latin typeface="Courier New" pitchFamily="49" charset="0"/>
              </a:rPr>
              <a:t>sys.exec.in.remote_shell = TRICK_SSH ;</a:t>
            </a:r>
          </a:p>
          <a:p>
            <a:endParaRPr lang="en-US" sz="1200" b="1">
              <a:latin typeface="Courier New" pitchFamily="49" charset="0"/>
            </a:endParaRPr>
          </a:p>
          <a:p>
            <a:r>
              <a:rPr lang="en-US" sz="1200" b="1">
                <a:solidFill>
                  <a:srgbClr val="CFCFCF"/>
                </a:solidFill>
                <a:latin typeface="Courier New" pitchFamily="49" charset="0"/>
              </a:rPr>
              <a:t>int num_slaves = 0 ;</a:t>
            </a:r>
          </a:p>
          <a:p>
            <a:endParaRPr lang="en-US" sz="1200" b="1">
              <a:solidFill>
                <a:srgbClr val="CFCFCF"/>
              </a:solidFill>
              <a:latin typeface="Courier New" pitchFamily="49" charset="0"/>
            </a:endParaRPr>
          </a:p>
          <a:p>
            <a:r>
              <a:rPr lang="en-US" sz="1200" b="1">
                <a:solidFill>
                  <a:srgbClr val="CFCFCF"/>
                </a:solidFill>
                <a:latin typeface="Courier New" pitchFamily="49" charset="0"/>
              </a:rPr>
              <a:t>sys.exec.in.activate_slave[num_slaves]         = Yes ;</a:t>
            </a:r>
          </a:p>
          <a:p>
            <a:r>
              <a:rPr lang="en-US" sz="1200" b="1">
                <a:solidFill>
                  <a:srgbClr val="CFCFCF"/>
                </a:solidFill>
                <a:latin typeface="Courier New" pitchFamily="49" charset="0"/>
              </a:rPr>
              <a:t>sys.exec.in.slaves[num_slaves].machine_name    = "${MCSEA_HOST}" ;</a:t>
            </a:r>
          </a:p>
          <a:p>
            <a:r>
              <a:rPr lang="en-US" sz="1200" b="1">
                <a:solidFill>
                  <a:srgbClr val="CFCFCF"/>
                </a:solidFill>
                <a:latin typeface="Courier New" pitchFamily="49" charset="0"/>
              </a:rPr>
              <a:t>sys.exec.in.slaves[num_slaves].sim_path        = "${MCSEA_SIM_DIR}" ;</a:t>
            </a:r>
          </a:p>
          <a:p>
            <a:r>
              <a:rPr lang="en-US" sz="1200" b="1">
                <a:solidFill>
                  <a:srgbClr val="CFCFCF"/>
                </a:solidFill>
                <a:latin typeface="Courier New" pitchFamily="49" charset="0"/>
              </a:rPr>
              <a:t>sys.exec.in.slaves[num_slaves].S_main_args[0]  = "${MCSEA_RUN_DIR}/input" ;</a:t>
            </a:r>
          </a:p>
          <a:p>
            <a:r>
              <a:rPr lang="en-US" sz="1200" b="1">
                <a:solidFill>
                  <a:srgbClr val="CFCFCF"/>
                </a:solidFill>
                <a:latin typeface="Courier New" pitchFamily="49" charset="0"/>
              </a:rPr>
              <a:t>num_slaves++ ;</a:t>
            </a:r>
          </a:p>
          <a:p>
            <a:endParaRPr lang="en-US" sz="1200" b="1">
              <a:solidFill>
                <a:srgbClr val="CFCFCF"/>
              </a:solidFill>
              <a:latin typeface="Courier New" pitchFamily="49" charset="0"/>
            </a:endParaRPr>
          </a:p>
          <a:p>
            <a:r>
              <a:rPr lang="en-US" sz="1200" b="1">
                <a:solidFill>
                  <a:srgbClr val="CFCFCF"/>
                </a:solidFill>
                <a:latin typeface="Courier New" pitchFamily="49" charset="0"/>
              </a:rPr>
              <a:t>&lt;similar code for mcse_b and boris&gt;</a:t>
            </a:r>
          </a:p>
          <a:p>
            <a:endParaRPr lang="en-US" sz="1200" b="1">
              <a:solidFill>
                <a:srgbClr val="CFCFCF"/>
              </a:solidFill>
              <a:latin typeface="Courier New" pitchFamily="49" charset="0"/>
            </a:endParaRPr>
          </a:p>
          <a:p>
            <a:r>
              <a:rPr lang="en-US" sz="1200" b="1">
                <a:solidFill>
                  <a:srgbClr val="CFCFCF"/>
                </a:solidFill>
                <a:latin typeface="Courier New" pitchFamily="49" charset="0"/>
              </a:rPr>
              <a:t>sys.exec.in.slave_cnt = num_slaves ;</a:t>
            </a:r>
          </a:p>
          <a:p>
            <a:endParaRPr lang="en-US" sz="1200" b="1">
              <a:solidFill>
                <a:srgbClr val="CFCFCF"/>
              </a:solidFill>
              <a:latin typeface="Courier New" pitchFamily="49" charset="0"/>
            </a:endParaRPr>
          </a:p>
          <a:p>
            <a:r>
              <a:rPr lang="en-US" sz="1200" b="1">
                <a:solidFill>
                  <a:srgbClr val="CFCFCF"/>
                </a:solidFill>
                <a:latin typeface="Courier New" pitchFamily="49" charset="0"/>
              </a:rPr>
              <a:t>/* Synchronization */</a:t>
            </a:r>
          </a:p>
          <a:p>
            <a:r>
              <a:rPr lang="en-US" sz="1200" b="1">
                <a:solidFill>
                  <a:srgbClr val="CFCFCF"/>
                </a:solidFill>
                <a:latin typeface="Courier New" pitchFamily="49" charset="0"/>
              </a:rPr>
              <a:t>sys.exec.work.slave_sync_at_init = Yes ;</a:t>
            </a:r>
          </a:p>
          <a:p>
            <a:r>
              <a:rPr lang="en-US" sz="1200" b="1">
                <a:latin typeface="Courier New" pitchFamily="49" charset="0"/>
              </a:rPr>
              <a:t>sys.exec.in.sync_error_terminate = No ;</a:t>
            </a:r>
          </a:p>
        </p:txBody>
      </p:sp>
      <p:sp>
        <p:nvSpPr>
          <p:cNvPr id="83976" name="Rectangle 5"/>
          <p:cNvSpPr>
            <a:spLocks noChangeArrowheads="1"/>
          </p:cNvSpPr>
          <p:nvPr/>
        </p:nvSpPr>
        <p:spPr bwMode="auto">
          <a:xfrm>
            <a:off x="457200" y="5181600"/>
            <a:ext cx="8229600" cy="990600"/>
          </a:xfrm>
          <a:prstGeom prst="rect">
            <a:avLst/>
          </a:prstGeom>
          <a:noFill/>
          <a:ln w="9525">
            <a:noFill/>
            <a:miter lim="800000"/>
            <a:headEnd/>
            <a:tailEnd/>
          </a:ln>
        </p:spPr>
        <p:txBody>
          <a:bodyPr/>
          <a:lstStyle/>
          <a:p>
            <a:pPr marL="742950" lvl="1" indent="-285750">
              <a:spcBef>
                <a:spcPct val="20000"/>
              </a:spcBef>
              <a:buFontTx/>
              <a:buChar char="–"/>
            </a:pPr>
            <a:r>
              <a:rPr lang="en-US" sz="1600" b="1"/>
              <a:t>Will the simulation terminate if loss of sync connection detected</a:t>
            </a:r>
          </a:p>
          <a:p>
            <a:pPr marL="1143000" lvl="2" indent="-228600">
              <a:spcBef>
                <a:spcPct val="20000"/>
              </a:spcBef>
              <a:buFontTx/>
              <a:buChar char="•"/>
            </a:pPr>
            <a:r>
              <a:rPr lang="en-US" sz="1400"/>
              <a:t>No = continue to run, but as a standalone sim.  </a:t>
            </a:r>
          </a:p>
          <a:p>
            <a:pPr marL="1143000" lvl="2" indent="-228600">
              <a:spcBef>
                <a:spcPct val="20000"/>
              </a:spcBef>
              <a:buFontTx/>
              <a:buChar char="•"/>
            </a:pPr>
            <a:r>
              <a:rPr lang="en-US" sz="1400"/>
              <a:t>In MRMDF, Loss of sync will send the facility to “safe” mode through a user model</a:t>
            </a:r>
          </a:p>
          <a:p>
            <a:pPr marL="742950" lvl="1" indent="-285750">
              <a:spcBef>
                <a:spcPct val="20000"/>
              </a:spcBef>
              <a:buFontTx/>
              <a:buChar char="–"/>
            </a:pPr>
            <a:endParaRPr lang="en-US" sz="1600" b="1"/>
          </a:p>
        </p:txBody>
      </p:sp>
    </p:spTree>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3"/>
          <p:cNvSpPr>
            <a:spLocks noGrp="1"/>
          </p:cNvSpPr>
          <p:nvPr>
            <p:ph type="dt" sz="quarter" idx="10"/>
          </p:nvPr>
        </p:nvSpPr>
        <p:spPr>
          <a:noFill/>
        </p:spPr>
        <p:txBody>
          <a:bodyPr/>
          <a:lstStyle/>
          <a:p>
            <a:fld id="{EEA5B26E-F6CA-40FF-A076-E918E7EB0EED}" type="datetime1">
              <a:rPr lang="en-US"/>
              <a:pPr/>
              <a:t>10/31/2011</a:t>
            </a:fld>
            <a:endParaRPr lang="en-US"/>
          </a:p>
        </p:txBody>
      </p:sp>
      <p:sp>
        <p:nvSpPr>
          <p:cNvPr id="84995" name="Footer Placeholder 4"/>
          <p:cNvSpPr>
            <a:spLocks noGrp="1"/>
          </p:cNvSpPr>
          <p:nvPr>
            <p:ph type="ftr" sz="quarter" idx="11"/>
          </p:nvPr>
        </p:nvSpPr>
        <p:spPr>
          <a:noFill/>
        </p:spPr>
        <p:txBody>
          <a:bodyPr/>
          <a:lstStyle/>
          <a:p>
            <a:r>
              <a:rPr lang="en-US" smtClean="0"/>
              <a:t>Trick Advanced Training</a:t>
            </a:r>
          </a:p>
        </p:txBody>
      </p:sp>
      <p:sp>
        <p:nvSpPr>
          <p:cNvPr id="84996" name="Slide Number Placeholder 5"/>
          <p:cNvSpPr>
            <a:spLocks noGrp="1"/>
          </p:cNvSpPr>
          <p:nvPr>
            <p:ph type="sldNum" sz="quarter" idx="12"/>
          </p:nvPr>
        </p:nvSpPr>
        <p:spPr>
          <a:noFill/>
        </p:spPr>
        <p:txBody>
          <a:bodyPr/>
          <a:lstStyle/>
          <a:p>
            <a:fld id="{29A85F5F-72F8-4FC3-80D1-BF2C5ED36D07}" type="slidenum">
              <a:rPr lang="en-US" smtClean="0"/>
              <a:pPr/>
              <a:t>81</a:t>
            </a:fld>
            <a:endParaRPr lang="en-US" smtClean="0"/>
          </a:p>
        </p:txBody>
      </p:sp>
      <p:sp>
        <p:nvSpPr>
          <p:cNvPr id="84997" name="Rectangle 2"/>
          <p:cNvSpPr>
            <a:spLocks noGrp="1" noChangeArrowheads="1"/>
          </p:cNvSpPr>
          <p:nvPr>
            <p:ph type="title"/>
          </p:nvPr>
        </p:nvSpPr>
        <p:spPr/>
        <p:txBody>
          <a:bodyPr/>
          <a:lstStyle/>
          <a:p>
            <a:pPr eaLnBrk="1" hangingPunct="1"/>
            <a:r>
              <a:rPr lang="en-US" sz="2000" smtClean="0"/>
              <a:t>Real-time Input Parameters</a:t>
            </a:r>
          </a:p>
        </p:txBody>
      </p:sp>
      <p:sp>
        <p:nvSpPr>
          <p:cNvPr id="84998" name="Rectangle 3"/>
          <p:cNvSpPr>
            <a:spLocks noGrp="1" noChangeArrowheads="1"/>
          </p:cNvSpPr>
          <p:nvPr>
            <p:ph type="body" idx="1"/>
          </p:nvPr>
        </p:nvSpPr>
        <p:spPr/>
        <p:txBody>
          <a:bodyPr/>
          <a:lstStyle/>
          <a:p>
            <a:pPr eaLnBrk="1" hangingPunct="1"/>
            <a:r>
              <a:rPr lang="en-US" smtClean="0"/>
              <a:t>MRMDF runs with 33.33ms major frame with 3.333ms minor frame</a:t>
            </a:r>
          </a:p>
          <a:p>
            <a:pPr eaLnBrk="1" hangingPunct="1"/>
            <a:r>
              <a:rPr lang="en-US" smtClean="0"/>
              <a:t>When running we want executables to run at maximum non-degrading real-time priority</a:t>
            </a:r>
          </a:p>
        </p:txBody>
      </p:sp>
    </p:spTree>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3"/>
          <p:cNvSpPr>
            <a:spLocks noGrp="1"/>
          </p:cNvSpPr>
          <p:nvPr>
            <p:ph type="dt" sz="quarter" idx="10"/>
          </p:nvPr>
        </p:nvSpPr>
        <p:spPr>
          <a:noFill/>
        </p:spPr>
        <p:txBody>
          <a:bodyPr/>
          <a:lstStyle/>
          <a:p>
            <a:fld id="{94DBDFB2-A8CE-430C-897D-B43210B93489}" type="datetime1">
              <a:rPr lang="en-US"/>
              <a:pPr/>
              <a:t>10/31/2011</a:t>
            </a:fld>
            <a:endParaRPr lang="en-US"/>
          </a:p>
        </p:txBody>
      </p:sp>
      <p:sp>
        <p:nvSpPr>
          <p:cNvPr id="86019" name="Footer Placeholder 4"/>
          <p:cNvSpPr>
            <a:spLocks noGrp="1"/>
          </p:cNvSpPr>
          <p:nvPr>
            <p:ph type="ftr" sz="quarter" idx="11"/>
          </p:nvPr>
        </p:nvSpPr>
        <p:spPr>
          <a:noFill/>
        </p:spPr>
        <p:txBody>
          <a:bodyPr/>
          <a:lstStyle/>
          <a:p>
            <a:r>
              <a:rPr lang="en-US" smtClean="0"/>
              <a:t>Trick Advanced Training</a:t>
            </a:r>
          </a:p>
        </p:txBody>
      </p:sp>
      <p:sp>
        <p:nvSpPr>
          <p:cNvPr id="86020" name="Slide Number Placeholder 5"/>
          <p:cNvSpPr>
            <a:spLocks noGrp="1"/>
          </p:cNvSpPr>
          <p:nvPr>
            <p:ph type="sldNum" sz="quarter" idx="12"/>
          </p:nvPr>
        </p:nvSpPr>
        <p:spPr>
          <a:noFill/>
        </p:spPr>
        <p:txBody>
          <a:bodyPr/>
          <a:lstStyle/>
          <a:p>
            <a:fld id="{2FC2094C-4E08-4955-8609-4340E456AF93}" type="slidenum">
              <a:rPr lang="en-US" smtClean="0"/>
              <a:pPr/>
              <a:t>82</a:t>
            </a:fld>
            <a:endParaRPr lang="en-US" smtClean="0"/>
          </a:p>
        </p:txBody>
      </p:sp>
      <p:sp>
        <p:nvSpPr>
          <p:cNvPr id="86021" name="Rectangle 2"/>
          <p:cNvSpPr>
            <a:spLocks noGrp="1" noChangeArrowheads="1"/>
          </p:cNvSpPr>
          <p:nvPr>
            <p:ph type="title"/>
          </p:nvPr>
        </p:nvSpPr>
        <p:spPr/>
        <p:txBody>
          <a:bodyPr/>
          <a:lstStyle/>
          <a:p>
            <a:pPr eaLnBrk="1" hangingPunct="1"/>
            <a:r>
              <a:rPr lang="en-US" sz="2000" smtClean="0"/>
              <a:t>Real-time Input Parameters</a:t>
            </a:r>
          </a:p>
        </p:txBody>
      </p:sp>
      <p:sp>
        <p:nvSpPr>
          <p:cNvPr id="86022" name="Rectangle 3"/>
          <p:cNvSpPr>
            <a:spLocks noGrp="1" noChangeArrowheads="1"/>
          </p:cNvSpPr>
          <p:nvPr>
            <p:ph type="body" idx="1"/>
          </p:nvPr>
        </p:nvSpPr>
        <p:spPr/>
        <p:txBody>
          <a:bodyPr/>
          <a:lstStyle/>
          <a:p>
            <a:pPr eaLnBrk="1" hangingPunct="1"/>
            <a:r>
              <a:rPr lang="en-US" smtClean="0"/>
              <a:t>Partial input file for real-time input parameters (FCSE)</a:t>
            </a:r>
          </a:p>
          <a:p>
            <a:pPr eaLnBrk="1" hangingPunct="1"/>
            <a:endParaRPr lang="en-US" smtClean="0"/>
          </a:p>
        </p:txBody>
      </p:sp>
      <p:sp>
        <p:nvSpPr>
          <p:cNvPr id="86023" name="Text Box 4"/>
          <p:cNvSpPr txBox="1">
            <a:spLocks noChangeArrowheads="1"/>
          </p:cNvSpPr>
          <p:nvPr/>
        </p:nvSpPr>
        <p:spPr bwMode="auto">
          <a:xfrm>
            <a:off x="914400" y="1752600"/>
            <a:ext cx="7391400" cy="2840038"/>
          </a:xfrm>
          <a:prstGeom prst="rect">
            <a:avLst/>
          </a:prstGeom>
          <a:solidFill>
            <a:schemeClr val="accent1"/>
          </a:solidFill>
          <a:ln w="9525">
            <a:solidFill>
              <a:schemeClr val="tx1"/>
            </a:solidFill>
            <a:miter lim="800000"/>
            <a:headEnd/>
            <a:tailEnd/>
          </a:ln>
        </p:spPr>
        <p:txBody>
          <a:bodyPr>
            <a:spAutoFit/>
          </a:bodyPr>
          <a:lstStyle/>
          <a:p>
            <a:r>
              <a:rPr lang="en-US" sz="1200" b="1">
                <a:latin typeface="Courier New" pitchFamily="49" charset="0"/>
              </a:rPr>
              <a:t>#define SW_FRAME 0.0333300</a:t>
            </a:r>
          </a:p>
          <a:p>
            <a:r>
              <a:rPr lang="en-US" sz="1200" b="1">
                <a:latin typeface="Courier New" pitchFamily="49" charset="0"/>
              </a:rPr>
              <a:t>#define RT_FRAME 0.0033330</a:t>
            </a:r>
          </a:p>
          <a:p>
            <a:endParaRPr lang="en-US" sz="1200" b="1">
              <a:latin typeface="Courier New" pitchFamily="49" charset="0"/>
            </a:endParaRPr>
          </a:p>
          <a:p>
            <a:r>
              <a:rPr lang="en-US" sz="1200" b="1">
                <a:latin typeface="Courier New" pitchFamily="49" charset="0"/>
              </a:rPr>
              <a:t>    /* SIM-TO-WALL-CLOCK SYNCHRONIZATION */</a:t>
            </a:r>
          </a:p>
          <a:p>
            <a:r>
              <a:rPr lang="en-US" sz="1200" b="1">
                <a:latin typeface="Courier New" pitchFamily="49" charset="0"/>
              </a:rPr>
              <a:t>sys.exec.in.rt_nap = No ;</a:t>
            </a:r>
          </a:p>
          <a:p>
            <a:r>
              <a:rPr lang="en-US" sz="1200" b="1">
                <a:latin typeface="Courier New" pitchFamily="49" charset="0"/>
              </a:rPr>
              <a:t>sys.exec.in.rt_itimer = No ;</a:t>
            </a:r>
          </a:p>
          <a:p>
            <a:r>
              <a:rPr lang="en-US" sz="1200" b="1">
                <a:latin typeface="Courier New" pitchFamily="49" charset="0"/>
              </a:rPr>
              <a:t>sys.exec.in.rt_itimer_pause = No ;</a:t>
            </a:r>
          </a:p>
          <a:p>
            <a:r>
              <a:rPr lang="en-US" sz="1200" b="1">
                <a:latin typeface="Courier New" pitchFamily="49" charset="0"/>
              </a:rPr>
              <a:t>sys.exec.in.rt_software_frame {s} = RT_FRAME ;</a:t>
            </a:r>
          </a:p>
          <a:p>
            <a:r>
              <a:rPr lang="en-US" sz="1200" b="1">
                <a:latin typeface="Courier New" pitchFamily="49" charset="0"/>
              </a:rPr>
              <a:t>sys.exec.in.rt_sync_frame     {s} = SW_FRAME ;</a:t>
            </a:r>
          </a:p>
          <a:p>
            <a:r>
              <a:rPr lang="en-US" sz="1200" b="1">
                <a:latin typeface="Courier New" pitchFamily="49" charset="0"/>
              </a:rPr>
              <a:t>sys.exec.in.sync_wait_limit  {s} = 0.050 ;</a:t>
            </a:r>
          </a:p>
          <a:p>
            <a:r>
              <a:rPr lang="en-US" sz="1200" b="1">
                <a:latin typeface="Courier New" pitchFamily="49" charset="0"/>
              </a:rPr>
              <a:t> </a:t>
            </a:r>
          </a:p>
          <a:p>
            <a:r>
              <a:rPr lang="en-US" sz="1200" b="1">
                <a:latin typeface="Courier New" pitchFamily="49" charset="0"/>
              </a:rPr>
              <a:t>    /* MAXIMUM NON-DEGRADING PRIORITY */</a:t>
            </a:r>
          </a:p>
          <a:p>
            <a:r>
              <a:rPr lang="en-US" sz="1200" b="1">
                <a:latin typeface="Courier New" pitchFamily="49" charset="0"/>
              </a:rPr>
              <a:t>sys.exec.in.rt_lock_memory[1] = Yes ;</a:t>
            </a:r>
          </a:p>
          <a:p>
            <a:r>
              <a:rPr lang="en-US" sz="1200" b="1">
                <a:latin typeface="Courier New" pitchFamily="49" charset="0"/>
              </a:rPr>
              <a:t>sys.exec.in.rt_nond_pri[1]    = Yes ;</a:t>
            </a:r>
          </a:p>
          <a:p>
            <a:r>
              <a:rPr lang="en-US" sz="1200" b="1">
                <a:latin typeface="Courier New" pitchFamily="49" charset="0"/>
              </a:rPr>
              <a:t>sys.exec.in.rt_priority[1]    = 1 ;</a:t>
            </a:r>
          </a:p>
        </p:txBody>
      </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Date Placeholder 3"/>
          <p:cNvSpPr>
            <a:spLocks noGrp="1"/>
          </p:cNvSpPr>
          <p:nvPr>
            <p:ph type="dt" sz="quarter" idx="10"/>
          </p:nvPr>
        </p:nvSpPr>
        <p:spPr>
          <a:noFill/>
        </p:spPr>
        <p:txBody>
          <a:bodyPr/>
          <a:lstStyle/>
          <a:p>
            <a:fld id="{99EC759E-0AA5-4B9B-9D8E-6F669654FC67}" type="datetime1">
              <a:rPr lang="en-US"/>
              <a:pPr/>
              <a:t>10/31/2011</a:t>
            </a:fld>
            <a:endParaRPr lang="en-US"/>
          </a:p>
        </p:txBody>
      </p:sp>
      <p:sp>
        <p:nvSpPr>
          <p:cNvPr id="87043" name="Footer Placeholder 4"/>
          <p:cNvSpPr>
            <a:spLocks noGrp="1"/>
          </p:cNvSpPr>
          <p:nvPr>
            <p:ph type="ftr" sz="quarter" idx="11"/>
          </p:nvPr>
        </p:nvSpPr>
        <p:spPr>
          <a:noFill/>
        </p:spPr>
        <p:txBody>
          <a:bodyPr/>
          <a:lstStyle/>
          <a:p>
            <a:r>
              <a:rPr lang="en-US" smtClean="0"/>
              <a:t>Trick Advanced Training</a:t>
            </a:r>
          </a:p>
        </p:txBody>
      </p:sp>
      <p:sp>
        <p:nvSpPr>
          <p:cNvPr id="87044" name="Slide Number Placeholder 5"/>
          <p:cNvSpPr>
            <a:spLocks noGrp="1"/>
          </p:cNvSpPr>
          <p:nvPr>
            <p:ph type="sldNum" sz="quarter" idx="12"/>
          </p:nvPr>
        </p:nvSpPr>
        <p:spPr>
          <a:noFill/>
        </p:spPr>
        <p:txBody>
          <a:bodyPr/>
          <a:lstStyle/>
          <a:p>
            <a:fld id="{1F964A74-7F3A-420A-BC4F-D0D63532AC59}" type="slidenum">
              <a:rPr lang="en-US" smtClean="0"/>
              <a:pPr/>
              <a:t>83</a:t>
            </a:fld>
            <a:endParaRPr lang="en-US" smtClean="0"/>
          </a:p>
        </p:txBody>
      </p:sp>
      <p:sp>
        <p:nvSpPr>
          <p:cNvPr id="87045" name="Rectangle 2"/>
          <p:cNvSpPr>
            <a:spLocks noGrp="1" noChangeArrowheads="1"/>
          </p:cNvSpPr>
          <p:nvPr>
            <p:ph type="title"/>
          </p:nvPr>
        </p:nvSpPr>
        <p:spPr/>
        <p:txBody>
          <a:bodyPr/>
          <a:lstStyle/>
          <a:p>
            <a:pPr eaLnBrk="1" hangingPunct="1"/>
            <a:r>
              <a:rPr lang="en-US" sz="2000" smtClean="0"/>
              <a:t>Real-time Input Parameters</a:t>
            </a:r>
          </a:p>
        </p:txBody>
      </p:sp>
      <p:sp>
        <p:nvSpPr>
          <p:cNvPr id="87046" name="Rectangle 3"/>
          <p:cNvSpPr>
            <a:spLocks noGrp="1" noChangeArrowheads="1"/>
          </p:cNvSpPr>
          <p:nvPr>
            <p:ph type="body" idx="1"/>
          </p:nvPr>
        </p:nvSpPr>
        <p:spPr/>
        <p:txBody>
          <a:bodyPr/>
          <a:lstStyle/>
          <a:p>
            <a:pPr eaLnBrk="1" hangingPunct="1"/>
            <a:r>
              <a:rPr lang="en-US" smtClean="0"/>
              <a:t>Partial input file for real-time input parameters (FCSE)</a:t>
            </a:r>
          </a:p>
          <a:p>
            <a:pPr eaLnBrk="1" hangingPunct="1"/>
            <a:endParaRPr lang="en-US" smtClean="0"/>
          </a:p>
        </p:txBody>
      </p:sp>
      <p:sp>
        <p:nvSpPr>
          <p:cNvPr id="87047" name="Text Box 4"/>
          <p:cNvSpPr txBox="1">
            <a:spLocks noChangeArrowheads="1"/>
          </p:cNvSpPr>
          <p:nvPr/>
        </p:nvSpPr>
        <p:spPr bwMode="auto">
          <a:xfrm>
            <a:off x="914400" y="1752600"/>
            <a:ext cx="7391400" cy="2840038"/>
          </a:xfrm>
          <a:prstGeom prst="rect">
            <a:avLst/>
          </a:prstGeom>
          <a:solidFill>
            <a:schemeClr val="accent1"/>
          </a:solidFill>
          <a:ln w="9525">
            <a:solidFill>
              <a:schemeClr val="tx1"/>
            </a:solidFill>
            <a:miter lim="800000"/>
            <a:headEnd/>
            <a:tailEnd/>
          </a:ln>
        </p:spPr>
        <p:txBody>
          <a:bodyPr>
            <a:spAutoFit/>
          </a:bodyPr>
          <a:lstStyle/>
          <a:p>
            <a:r>
              <a:rPr lang="en-US" sz="1200" b="1">
                <a:solidFill>
                  <a:srgbClr val="CFCFCF"/>
                </a:solidFill>
                <a:latin typeface="Courier New" pitchFamily="49" charset="0"/>
              </a:rPr>
              <a:t>#define SW_FRAME 0.0333300</a:t>
            </a:r>
          </a:p>
          <a:p>
            <a:r>
              <a:rPr lang="en-US" sz="1200" b="1">
                <a:solidFill>
                  <a:srgbClr val="CFCFCF"/>
                </a:solidFill>
                <a:latin typeface="Courier New" pitchFamily="49" charset="0"/>
              </a:rPr>
              <a:t>#define RT_FRAME 0.0033330</a:t>
            </a:r>
          </a:p>
          <a:p>
            <a:endParaRPr lang="en-US" sz="1200" b="1">
              <a:solidFill>
                <a:srgbClr val="CFCFCF"/>
              </a:solidFill>
              <a:latin typeface="Courier New" pitchFamily="49" charset="0"/>
            </a:endParaRPr>
          </a:p>
          <a:p>
            <a:r>
              <a:rPr lang="en-US" sz="1200" b="1">
                <a:solidFill>
                  <a:srgbClr val="CFCFCF"/>
                </a:solidFill>
                <a:latin typeface="Courier New" pitchFamily="49" charset="0"/>
              </a:rPr>
              <a:t>    /* SIM-TO-WALL-CLOCK SYNCHRONIZATION */</a:t>
            </a:r>
          </a:p>
          <a:p>
            <a:r>
              <a:rPr lang="en-US" sz="1200" b="1">
                <a:latin typeface="Courier New" pitchFamily="49" charset="0"/>
              </a:rPr>
              <a:t>sys.exec.in.rt_nap = No ;</a:t>
            </a:r>
          </a:p>
          <a:p>
            <a:r>
              <a:rPr lang="en-US" sz="1200" b="1">
                <a:solidFill>
                  <a:srgbClr val="CFCFCF"/>
                </a:solidFill>
                <a:latin typeface="Courier New" pitchFamily="49" charset="0"/>
              </a:rPr>
              <a:t>sys.exec.in.rt_itimer = No ;</a:t>
            </a:r>
          </a:p>
          <a:p>
            <a:r>
              <a:rPr lang="en-US" sz="1200" b="1">
                <a:solidFill>
                  <a:srgbClr val="CFCFCF"/>
                </a:solidFill>
                <a:latin typeface="Courier New" pitchFamily="49" charset="0"/>
              </a:rPr>
              <a:t>sys.exec.in.rt_itimer_pause = No ;</a:t>
            </a:r>
          </a:p>
          <a:p>
            <a:r>
              <a:rPr lang="en-US" sz="1200" b="1">
                <a:solidFill>
                  <a:srgbClr val="CFCFCF"/>
                </a:solidFill>
                <a:latin typeface="Courier New" pitchFamily="49" charset="0"/>
              </a:rPr>
              <a:t>sys.exec.in.rt_software_frame {s} = RT_FRAME ;</a:t>
            </a:r>
          </a:p>
          <a:p>
            <a:r>
              <a:rPr lang="en-US" sz="1200" b="1">
                <a:solidFill>
                  <a:srgbClr val="CFCFCF"/>
                </a:solidFill>
                <a:latin typeface="Courier New" pitchFamily="49" charset="0"/>
              </a:rPr>
              <a:t>sys.exec.in.rt_sync_frame     {s} = SW_FRAME ;</a:t>
            </a:r>
          </a:p>
          <a:p>
            <a:r>
              <a:rPr lang="en-US" sz="1200" b="1">
                <a:solidFill>
                  <a:srgbClr val="CFCFCF"/>
                </a:solidFill>
                <a:latin typeface="Courier New" pitchFamily="49" charset="0"/>
              </a:rPr>
              <a:t>sys.exec.in.sync_wait_limit  {s} = 0.050 ;</a:t>
            </a:r>
          </a:p>
          <a:p>
            <a:r>
              <a:rPr lang="en-US" sz="1200" b="1">
                <a:solidFill>
                  <a:srgbClr val="CFCFCF"/>
                </a:solidFill>
                <a:latin typeface="Courier New" pitchFamily="49" charset="0"/>
              </a:rPr>
              <a:t> </a:t>
            </a:r>
          </a:p>
          <a:p>
            <a:r>
              <a:rPr lang="en-US" sz="1200" b="1">
                <a:solidFill>
                  <a:srgbClr val="CFCFCF"/>
                </a:solidFill>
                <a:latin typeface="Courier New" pitchFamily="49" charset="0"/>
              </a:rPr>
              <a:t>    /* MAXIMUM NON-DEGRADING PRIORITY */</a:t>
            </a:r>
          </a:p>
          <a:p>
            <a:r>
              <a:rPr lang="en-US" sz="1200" b="1">
                <a:solidFill>
                  <a:srgbClr val="CFCFCF"/>
                </a:solidFill>
                <a:latin typeface="Courier New" pitchFamily="49" charset="0"/>
              </a:rPr>
              <a:t>sys.exec.in.rt_lock_memory[1] = Yes ;</a:t>
            </a:r>
          </a:p>
          <a:p>
            <a:r>
              <a:rPr lang="en-US" sz="1200" b="1">
                <a:solidFill>
                  <a:srgbClr val="CFCFCF"/>
                </a:solidFill>
                <a:latin typeface="Courier New" pitchFamily="49" charset="0"/>
              </a:rPr>
              <a:t>sys.exec.in.rt_nond_pri[1]    = Yes ;</a:t>
            </a:r>
          </a:p>
          <a:p>
            <a:r>
              <a:rPr lang="en-US" sz="1200" b="1">
                <a:solidFill>
                  <a:srgbClr val="CFCFCF"/>
                </a:solidFill>
                <a:latin typeface="Courier New" pitchFamily="49" charset="0"/>
              </a:rPr>
              <a:t>sys.exec.in.rt_priority[1]    = 1 ;</a:t>
            </a:r>
            <a:endParaRPr lang="en-US" sz="1200" b="1">
              <a:latin typeface="Courier New" pitchFamily="49" charset="0"/>
            </a:endParaRPr>
          </a:p>
        </p:txBody>
      </p:sp>
      <p:sp>
        <p:nvSpPr>
          <p:cNvPr id="87048" name="Rectangle 5"/>
          <p:cNvSpPr>
            <a:spLocks noChangeArrowheads="1"/>
          </p:cNvSpPr>
          <p:nvPr/>
        </p:nvSpPr>
        <p:spPr bwMode="auto">
          <a:xfrm>
            <a:off x="457200" y="5181600"/>
            <a:ext cx="8229600" cy="990600"/>
          </a:xfrm>
          <a:prstGeom prst="rect">
            <a:avLst/>
          </a:prstGeom>
          <a:noFill/>
          <a:ln w="9525">
            <a:noFill/>
            <a:miter lim="800000"/>
            <a:headEnd/>
            <a:tailEnd/>
          </a:ln>
        </p:spPr>
        <p:txBody>
          <a:bodyPr/>
          <a:lstStyle/>
          <a:p>
            <a:pPr marL="742950" lvl="1" indent="-285750">
              <a:spcBef>
                <a:spcPct val="20000"/>
              </a:spcBef>
              <a:buFontTx/>
              <a:buChar char="–"/>
            </a:pPr>
            <a:r>
              <a:rPr lang="en-US" b="1"/>
              <a:t>Allows the sim to sleep when we need to wait for events</a:t>
            </a:r>
          </a:p>
          <a:p>
            <a:pPr marL="1143000" lvl="2" indent="-228600">
              <a:spcBef>
                <a:spcPct val="20000"/>
              </a:spcBef>
              <a:buFontTx/>
              <a:buChar char="•"/>
            </a:pPr>
            <a:r>
              <a:rPr lang="en-US" sz="1600"/>
              <a:t>We want the simulation to “burn” for instant response</a:t>
            </a:r>
            <a:endParaRPr lang="en-US" sz="1400"/>
          </a:p>
          <a:p>
            <a:pPr marL="742950" lvl="1" indent="-285750">
              <a:spcBef>
                <a:spcPct val="20000"/>
              </a:spcBef>
              <a:buFontTx/>
              <a:buChar char="–"/>
            </a:pPr>
            <a:endParaRPr lang="en-US" sz="1600" b="1"/>
          </a:p>
        </p:txBody>
      </p:sp>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Date Placeholder 3"/>
          <p:cNvSpPr>
            <a:spLocks noGrp="1"/>
          </p:cNvSpPr>
          <p:nvPr>
            <p:ph type="dt" sz="quarter" idx="10"/>
          </p:nvPr>
        </p:nvSpPr>
        <p:spPr>
          <a:noFill/>
        </p:spPr>
        <p:txBody>
          <a:bodyPr/>
          <a:lstStyle/>
          <a:p>
            <a:fld id="{E952F7C9-5D89-4327-A0D1-001A2D3DD5E3}" type="datetime1">
              <a:rPr lang="en-US"/>
              <a:pPr/>
              <a:t>10/31/2011</a:t>
            </a:fld>
            <a:endParaRPr lang="en-US"/>
          </a:p>
        </p:txBody>
      </p:sp>
      <p:sp>
        <p:nvSpPr>
          <p:cNvPr id="88067" name="Footer Placeholder 4"/>
          <p:cNvSpPr>
            <a:spLocks noGrp="1"/>
          </p:cNvSpPr>
          <p:nvPr>
            <p:ph type="ftr" sz="quarter" idx="11"/>
          </p:nvPr>
        </p:nvSpPr>
        <p:spPr>
          <a:noFill/>
        </p:spPr>
        <p:txBody>
          <a:bodyPr/>
          <a:lstStyle/>
          <a:p>
            <a:r>
              <a:rPr lang="en-US" smtClean="0"/>
              <a:t>Trick Advanced Training</a:t>
            </a:r>
          </a:p>
        </p:txBody>
      </p:sp>
      <p:sp>
        <p:nvSpPr>
          <p:cNvPr id="88068" name="Slide Number Placeholder 5"/>
          <p:cNvSpPr>
            <a:spLocks noGrp="1"/>
          </p:cNvSpPr>
          <p:nvPr>
            <p:ph type="sldNum" sz="quarter" idx="12"/>
          </p:nvPr>
        </p:nvSpPr>
        <p:spPr>
          <a:noFill/>
        </p:spPr>
        <p:txBody>
          <a:bodyPr/>
          <a:lstStyle/>
          <a:p>
            <a:fld id="{4483B628-3F69-4946-B4A9-ADE545C75E67}" type="slidenum">
              <a:rPr lang="en-US" smtClean="0"/>
              <a:pPr/>
              <a:t>84</a:t>
            </a:fld>
            <a:endParaRPr lang="en-US" smtClean="0"/>
          </a:p>
        </p:txBody>
      </p:sp>
      <p:sp>
        <p:nvSpPr>
          <p:cNvPr id="88069" name="Rectangle 2"/>
          <p:cNvSpPr>
            <a:spLocks noGrp="1" noChangeArrowheads="1"/>
          </p:cNvSpPr>
          <p:nvPr>
            <p:ph type="title"/>
          </p:nvPr>
        </p:nvSpPr>
        <p:spPr/>
        <p:txBody>
          <a:bodyPr/>
          <a:lstStyle/>
          <a:p>
            <a:pPr eaLnBrk="1" hangingPunct="1"/>
            <a:r>
              <a:rPr lang="en-US" sz="2000" smtClean="0"/>
              <a:t>Real-time Input Parameters</a:t>
            </a:r>
          </a:p>
        </p:txBody>
      </p:sp>
      <p:sp>
        <p:nvSpPr>
          <p:cNvPr id="88070" name="Rectangle 3"/>
          <p:cNvSpPr>
            <a:spLocks noGrp="1" noChangeArrowheads="1"/>
          </p:cNvSpPr>
          <p:nvPr>
            <p:ph type="body" idx="1"/>
          </p:nvPr>
        </p:nvSpPr>
        <p:spPr/>
        <p:txBody>
          <a:bodyPr/>
          <a:lstStyle/>
          <a:p>
            <a:pPr eaLnBrk="1" hangingPunct="1"/>
            <a:r>
              <a:rPr lang="en-US" smtClean="0"/>
              <a:t>Partial input file for real-time input parameters (FCSE)</a:t>
            </a:r>
          </a:p>
          <a:p>
            <a:pPr eaLnBrk="1" hangingPunct="1"/>
            <a:endParaRPr lang="en-US" smtClean="0"/>
          </a:p>
        </p:txBody>
      </p:sp>
      <p:sp>
        <p:nvSpPr>
          <p:cNvPr id="88071" name="Text Box 4"/>
          <p:cNvSpPr txBox="1">
            <a:spLocks noChangeArrowheads="1"/>
          </p:cNvSpPr>
          <p:nvPr/>
        </p:nvSpPr>
        <p:spPr bwMode="auto">
          <a:xfrm>
            <a:off x="914400" y="1752600"/>
            <a:ext cx="7391400" cy="2840038"/>
          </a:xfrm>
          <a:prstGeom prst="rect">
            <a:avLst/>
          </a:prstGeom>
          <a:solidFill>
            <a:schemeClr val="accent1"/>
          </a:solidFill>
          <a:ln w="9525">
            <a:solidFill>
              <a:schemeClr val="tx1"/>
            </a:solidFill>
            <a:miter lim="800000"/>
            <a:headEnd/>
            <a:tailEnd/>
          </a:ln>
        </p:spPr>
        <p:txBody>
          <a:bodyPr>
            <a:spAutoFit/>
          </a:bodyPr>
          <a:lstStyle/>
          <a:p>
            <a:r>
              <a:rPr lang="en-US" sz="1200" b="1">
                <a:solidFill>
                  <a:srgbClr val="CFCFCF"/>
                </a:solidFill>
                <a:latin typeface="Courier New" pitchFamily="49" charset="0"/>
              </a:rPr>
              <a:t>#define SW_FRAME 0.0333300</a:t>
            </a:r>
          </a:p>
          <a:p>
            <a:r>
              <a:rPr lang="en-US" sz="1200" b="1">
                <a:solidFill>
                  <a:srgbClr val="CFCFCF"/>
                </a:solidFill>
                <a:latin typeface="Courier New" pitchFamily="49" charset="0"/>
              </a:rPr>
              <a:t>#define RT_FRAME 0.0033330</a:t>
            </a:r>
          </a:p>
          <a:p>
            <a:endParaRPr lang="en-US" sz="1200" b="1">
              <a:solidFill>
                <a:srgbClr val="CFCFCF"/>
              </a:solidFill>
              <a:latin typeface="Courier New" pitchFamily="49" charset="0"/>
            </a:endParaRPr>
          </a:p>
          <a:p>
            <a:r>
              <a:rPr lang="en-US" sz="1200" b="1">
                <a:solidFill>
                  <a:srgbClr val="CFCFCF"/>
                </a:solidFill>
                <a:latin typeface="Courier New" pitchFamily="49" charset="0"/>
              </a:rPr>
              <a:t>    /* SIM-TO-WALL-CLOCK SYNCHRONIZATION */</a:t>
            </a:r>
          </a:p>
          <a:p>
            <a:r>
              <a:rPr lang="en-US" sz="1200" b="1">
                <a:solidFill>
                  <a:srgbClr val="CFCFCF"/>
                </a:solidFill>
                <a:latin typeface="Courier New" pitchFamily="49" charset="0"/>
              </a:rPr>
              <a:t>sys.exec.in.rt_nap = No ;</a:t>
            </a:r>
          </a:p>
          <a:p>
            <a:r>
              <a:rPr lang="en-US" sz="1200" b="1">
                <a:latin typeface="Courier New" pitchFamily="49" charset="0"/>
              </a:rPr>
              <a:t>sys.exec.in.rt_itimer = No ;</a:t>
            </a:r>
          </a:p>
          <a:p>
            <a:r>
              <a:rPr lang="en-US" sz="1200" b="1">
                <a:solidFill>
                  <a:srgbClr val="CFCFCF"/>
                </a:solidFill>
                <a:latin typeface="Courier New" pitchFamily="49" charset="0"/>
              </a:rPr>
              <a:t>sys.exec.in.rt_itimer_pause = No ;</a:t>
            </a:r>
          </a:p>
          <a:p>
            <a:r>
              <a:rPr lang="en-US" sz="1200" b="1">
                <a:solidFill>
                  <a:srgbClr val="CFCFCF"/>
                </a:solidFill>
                <a:latin typeface="Courier New" pitchFamily="49" charset="0"/>
              </a:rPr>
              <a:t>sys.exec.in.rt_software_frame {s} = RT_FRAME ;</a:t>
            </a:r>
          </a:p>
          <a:p>
            <a:r>
              <a:rPr lang="en-US" sz="1200" b="1">
                <a:solidFill>
                  <a:srgbClr val="CFCFCF"/>
                </a:solidFill>
                <a:latin typeface="Courier New" pitchFamily="49" charset="0"/>
              </a:rPr>
              <a:t>sys.exec.in.rt_sync_frame     {s} = SW_FRAME ;</a:t>
            </a:r>
          </a:p>
          <a:p>
            <a:r>
              <a:rPr lang="en-US" sz="1200" b="1">
                <a:solidFill>
                  <a:srgbClr val="CFCFCF"/>
                </a:solidFill>
                <a:latin typeface="Courier New" pitchFamily="49" charset="0"/>
              </a:rPr>
              <a:t>sys.exec.in.sync_wait_limit  {s} = 0.050 ;</a:t>
            </a:r>
          </a:p>
          <a:p>
            <a:r>
              <a:rPr lang="en-US" sz="1200" b="1">
                <a:solidFill>
                  <a:srgbClr val="CFCFCF"/>
                </a:solidFill>
                <a:latin typeface="Courier New" pitchFamily="49" charset="0"/>
              </a:rPr>
              <a:t> </a:t>
            </a:r>
          </a:p>
          <a:p>
            <a:r>
              <a:rPr lang="en-US" sz="1200" b="1">
                <a:solidFill>
                  <a:srgbClr val="CFCFCF"/>
                </a:solidFill>
                <a:latin typeface="Courier New" pitchFamily="49" charset="0"/>
              </a:rPr>
              <a:t>    /* MAXIMUM NON-DEGRADING PRIORITY */</a:t>
            </a:r>
          </a:p>
          <a:p>
            <a:r>
              <a:rPr lang="en-US" sz="1200" b="1">
                <a:solidFill>
                  <a:srgbClr val="CFCFCF"/>
                </a:solidFill>
                <a:latin typeface="Courier New" pitchFamily="49" charset="0"/>
              </a:rPr>
              <a:t>sys.exec.in.rt_lock_memory[1] = Yes ;</a:t>
            </a:r>
          </a:p>
          <a:p>
            <a:r>
              <a:rPr lang="en-US" sz="1200" b="1">
                <a:solidFill>
                  <a:srgbClr val="CFCFCF"/>
                </a:solidFill>
                <a:latin typeface="Courier New" pitchFamily="49" charset="0"/>
              </a:rPr>
              <a:t>sys.exec.in.rt_nond_pri[1]    = Yes ;</a:t>
            </a:r>
          </a:p>
          <a:p>
            <a:r>
              <a:rPr lang="en-US" sz="1200" b="1">
                <a:solidFill>
                  <a:srgbClr val="CFCFCF"/>
                </a:solidFill>
                <a:latin typeface="Courier New" pitchFamily="49" charset="0"/>
              </a:rPr>
              <a:t>sys.exec.in.rt_priority[1]    = 1 ;</a:t>
            </a:r>
            <a:endParaRPr lang="en-US" sz="1200" b="1">
              <a:latin typeface="Courier New" pitchFamily="49" charset="0"/>
            </a:endParaRPr>
          </a:p>
        </p:txBody>
      </p:sp>
      <p:sp>
        <p:nvSpPr>
          <p:cNvPr id="88072" name="Rectangle 5"/>
          <p:cNvSpPr>
            <a:spLocks noChangeArrowheads="1"/>
          </p:cNvSpPr>
          <p:nvPr/>
        </p:nvSpPr>
        <p:spPr bwMode="auto">
          <a:xfrm>
            <a:off x="457200" y="5181600"/>
            <a:ext cx="8229600" cy="990600"/>
          </a:xfrm>
          <a:prstGeom prst="rect">
            <a:avLst/>
          </a:prstGeom>
          <a:noFill/>
          <a:ln w="9525">
            <a:noFill/>
            <a:miter lim="800000"/>
            <a:headEnd/>
            <a:tailEnd/>
          </a:ln>
        </p:spPr>
        <p:txBody>
          <a:bodyPr/>
          <a:lstStyle/>
          <a:p>
            <a:pPr marL="742950" lvl="1" indent="-285750">
              <a:spcBef>
                <a:spcPct val="20000"/>
              </a:spcBef>
              <a:buFontTx/>
              <a:buChar char="–"/>
            </a:pPr>
            <a:r>
              <a:rPr lang="en-US" b="1"/>
              <a:t>Don’t use an itimer to check for frame overruns </a:t>
            </a:r>
          </a:p>
          <a:p>
            <a:pPr marL="1143000" lvl="2" indent="-228600">
              <a:spcBef>
                <a:spcPct val="20000"/>
              </a:spcBef>
              <a:buFontTx/>
              <a:buChar char="•"/>
            </a:pPr>
            <a:r>
              <a:rPr lang="en-US" sz="1600"/>
              <a:t>Before Linux 2.6 kernels and Trick 5.6, using itimers with frames under 10ms was not possible.</a:t>
            </a:r>
            <a:endParaRPr lang="en-US" sz="1400"/>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Date Placeholder 3"/>
          <p:cNvSpPr>
            <a:spLocks noGrp="1"/>
          </p:cNvSpPr>
          <p:nvPr>
            <p:ph type="dt" sz="quarter" idx="10"/>
          </p:nvPr>
        </p:nvSpPr>
        <p:spPr>
          <a:noFill/>
        </p:spPr>
        <p:txBody>
          <a:bodyPr/>
          <a:lstStyle/>
          <a:p>
            <a:fld id="{05BCB63B-DE4F-441E-97C2-3F7DB76CA01A}" type="datetime1">
              <a:rPr lang="en-US"/>
              <a:pPr/>
              <a:t>10/31/2011</a:t>
            </a:fld>
            <a:endParaRPr lang="en-US"/>
          </a:p>
        </p:txBody>
      </p:sp>
      <p:sp>
        <p:nvSpPr>
          <p:cNvPr id="89091" name="Footer Placeholder 4"/>
          <p:cNvSpPr>
            <a:spLocks noGrp="1"/>
          </p:cNvSpPr>
          <p:nvPr>
            <p:ph type="ftr" sz="quarter" idx="11"/>
          </p:nvPr>
        </p:nvSpPr>
        <p:spPr>
          <a:noFill/>
        </p:spPr>
        <p:txBody>
          <a:bodyPr/>
          <a:lstStyle/>
          <a:p>
            <a:r>
              <a:rPr lang="en-US" smtClean="0"/>
              <a:t>Trick Advanced Training</a:t>
            </a:r>
          </a:p>
        </p:txBody>
      </p:sp>
      <p:sp>
        <p:nvSpPr>
          <p:cNvPr id="89092" name="Slide Number Placeholder 5"/>
          <p:cNvSpPr>
            <a:spLocks noGrp="1"/>
          </p:cNvSpPr>
          <p:nvPr>
            <p:ph type="sldNum" sz="quarter" idx="12"/>
          </p:nvPr>
        </p:nvSpPr>
        <p:spPr>
          <a:noFill/>
        </p:spPr>
        <p:txBody>
          <a:bodyPr/>
          <a:lstStyle/>
          <a:p>
            <a:fld id="{D163400E-6FA7-4A7F-8597-50966C3C686F}" type="slidenum">
              <a:rPr lang="en-US" smtClean="0"/>
              <a:pPr/>
              <a:t>85</a:t>
            </a:fld>
            <a:endParaRPr lang="en-US" smtClean="0"/>
          </a:p>
        </p:txBody>
      </p:sp>
      <p:sp>
        <p:nvSpPr>
          <p:cNvPr id="89093" name="Rectangle 2"/>
          <p:cNvSpPr>
            <a:spLocks noGrp="1" noChangeArrowheads="1"/>
          </p:cNvSpPr>
          <p:nvPr>
            <p:ph type="title"/>
          </p:nvPr>
        </p:nvSpPr>
        <p:spPr/>
        <p:txBody>
          <a:bodyPr/>
          <a:lstStyle/>
          <a:p>
            <a:pPr eaLnBrk="1" hangingPunct="1"/>
            <a:r>
              <a:rPr lang="en-US" sz="2000" smtClean="0"/>
              <a:t>Real-time Input Parameters</a:t>
            </a:r>
          </a:p>
        </p:txBody>
      </p:sp>
      <p:sp>
        <p:nvSpPr>
          <p:cNvPr id="89094" name="Rectangle 3"/>
          <p:cNvSpPr>
            <a:spLocks noGrp="1" noChangeArrowheads="1"/>
          </p:cNvSpPr>
          <p:nvPr>
            <p:ph type="body" idx="1"/>
          </p:nvPr>
        </p:nvSpPr>
        <p:spPr/>
        <p:txBody>
          <a:bodyPr/>
          <a:lstStyle/>
          <a:p>
            <a:pPr eaLnBrk="1" hangingPunct="1"/>
            <a:r>
              <a:rPr lang="en-US" smtClean="0"/>
              <a:t>Partial input file for real-time input parameters (FCSE)</a:t>
            </a:r>
          </a:p>
          <a:p>
            <a:pPr eaLnBrk="1" hangingPunct="1"/>
            <a:endParaRPr lang="en-US" smtClean="0"/>
          </a:p>
        </p:txBody>
      </p:sp>
      <p:sp>
        <p:nvSpPr>
          <p:cNvPr id="89095" name="Text Box 4"/>
          <p:cNvSpPr txBox="1">
            <a:spLocks noChangeArrowheads="1"/>
          </p:cNvSpPr>
          <p:nvPr/>
        </p:nvSpPr>
        <p:spPr bwMode="auto">
          <a:xfrm>
            <a:off x="914400" y="1752600"/>
            <a:ext cx="7391400" cy="2840038"/>
          </a:xfrm>
          <a:prstGeom prst="rect">
            <a:avLst/>
          </a:prstGeom>
          <a:solidFill>
            <a:schemeClr val="accent1"/>
          </a:solidFill>
          <a:ln w="9525">
            <a:solidFill>
              <a:schemeClr val="tx1"/>
            </a:solidFill>
            <a:miter lim="800000"/>
            <a:headEnd/>
            <a:tailEnd/>
          </a:ln>
        </p:spPr>
        <p:txBody>
          <a:bodyPr>
            <a:spAutoFit/>
          </a:bodyPr>
          <a:lstStyle/>
          <a:p>
            <a:r>
              <a:rPr lang="en-US" sz="1200" b="1">
                <a:solidFill>
                  <a:srgbClr val="CFCFCF"/>
                </a:solidFill>
                <a:latin typeface="Courier New" pitchFamily="49" charset="0"/>
              </a:rPr>
              <a:t>#define SW_FRAME 0.0333300</a:t>
            </a:r>
          </a:p>
          <a:p>
            <a:r>
              <a:rPr lang="en-US" sz="1200" b="1">
                <a:solidFill>
                  <a:srgbClr val="CFCFCF"/>
                </a:solidFill>
                <a:latin typeface="Courier New" pitchFamily="49" charset="0"/>
              </a:rPr>
              <a:t>#define RT_FRAME 0.0033330</a:t>
            </a:r>
          </a:p>
          <a:p>
            <a:endParaRPr lang="en-US" sz="1200" b="1">
              <a:solidFill>
                <a:srgbClr val="CFCFCF"/>
              </a:solidFill>
              <a:latin typeface="Courier New" pitchFamily="49" charset="0"/>
            </a:endParaRPr>
          </a:p>
          <a:p>
            <a:r>
              <a:rPr lang="en-US" sz="1200" b="1">
                <a:solidFill>
                  <a:srgbClr val="CFCFCF"/>
                </a:solidFill>
                <a:latin typeface="Courier New" pitchFamily="49" charset="0"/>
              </a:rPr>
              <a:t>    /* SIM-TO-WALL-CLOCK SYNCHRONIZATION */</a:t>
            </a:r>
          </a:p>
          <a:p>
            <a:r>
              <a:rPr lang="en-US" sz="1200" b="1">
                <a:solidFill>
                  <a:srgbClr val="CFCFCF"/>
                </a:solidFill>
                <a:latin typeface="Courier New" pitchFamily="49" charset="0"/>
              </a:rPr>
              <a:t>sys.exec.in.rt_nap = No ;</a:t>
            </a:r>
          </a:p>
          <a:p>
            <a:r>
              <a:rPr lang="en-US" sz="1200" b="1">
                <a:solidFill>
                  <a:srgbClr val="CFCFCF"/>
                </a:solidFill>
                <a:latin typeface="Courier New" pitchFamily="49" charset="0"/>
              </a:rPr>
              <a:t>sys.exec.in.rt_itimer = No ;</a:t>
            </a:r>
          </a:p>
          <a:p>
            <a:r>
              <a:rPr lang="en-US" sz="1200" b="1">
                <a:latin typeface="Courier New" pitchFamily="49" charset="0"/>
              </a:rPr>
              <a:t>sys.exec.in.rt_itimer_pause = No ;</a:t>
            </a:r>
          </a:p>
          <a:p>
            <a:r>
              <a:rPr lang="en-US" sz="1200" b="1">
                <a:solidFill>
                  <a:srgbClr val="CFCFCF"/>
                </a:solidFill>
                <a:latin typeface="Courier New" pitchFamily="49" charset="0"/>
              </a:rPr>
              <a:t>sys.exec.in.rt_software_frame {s} = RT_FRAME ;</a:t>
            </a:r>
          </a:p>
          <a:p>
            <a:r>
              <a:rPr lang="en-US" sz="1200" b="1">
                <a:solidFill>
                  <a:srgbClr val="CFCFCF"/>
                </a:solidFill>
                <a:latin typeface="Courier New" pitchFamily="49" charset="0"/>
              </a:rPr>
              <a:t>sys.exec.in.rt_sync_frame     {s} = SW_FRAME ;</a:t>
            </a:r>
          </a:p>
          <a:p>
            <a:r>
              <a:rPr lang="en-US" sz="1200" b="1">
                <a:solidFill>
                  <a:srgbClr val="CFCFCF"/>
                </a:solidFill>
                <a:latin typeface="Courier New" pitchFamily="49" charset="0"/>
              </a:rPr>
              <a:t>sys.exec.in.sync_wait_limit  {s} = 0.050 ;</a:t>
            </a:r>
          </a:p>
          <a:p>
            <a:r>
              <a:rPr lang="en-US" sz="1200" b="1">
                <a:solidFill>
                  <a:srgbClr val="CFCFCF"/>
                </a:solidFill>
                <a:latin typeface="Courier New" pitchFamily="49" charset="0"/>
              </a:rPr>
              <a:t> </a:t>
            </a:r>
          </a:p>
          <a:p>
            <a:r>
              <a:rPr lang="en-US" sz="1200" b="1">
                <a:solidFill>
                  <a:srgbClr val="CFCFCF"/>
                </a:solidFill>
                <a:latin typeface="Courier New" pitchFamily="49" charset="0"/>
              </a:rPr>
              <a:t>    /* MAXIMUM NON-DEGRADING PRIORITY */</a:t>
            </a:r>
          </a:p>
          <a:p>
            <a:r>
              <a:rPr lang="en-US" sz="1200" b="1">
                <a:solidFill>
                  <a:srgbClr val="CFCFCF"/>
                </a:solidFill>
                <a:latin typeface="Courier New" pitchFamily="49" charset="0"/>
              </a:rPr>
              <a:t>sys.exec.in.rt_lock_memory[1] = Yes ;</a:t>
            </a:r>
          </a:p>
          <a:p>
            <a:r>
              <a:rPr lang="en-US" sz="1200" b="1">
                <a:solidFill>
                  <a:srgbClr val="CFCFCF"/>
                </a:solidFill>
                <a:latin typeface="Courier New" pitchFamily="49" charset="0"/>
              </a:rPr>
              <a:t>sys.exec.in.rt_nond_pri[1]    = Yes ;</a:t>
            </a:r>
          </a:p>
          <a:p>
            <a:r>
              <a:rPr lang="en-US" sz="1200" b="1">
                <a:solidFill>
                  <a:srgbClr val="CFCFCF"/>
                </a:solidFill>
                <a:latin typeface="Courier New" pitchFamily="49" charset="0"/>
              </a:rPr>
              <a:t>sys.exec.in.rt_priority[1]    = 1 ;</a:t>
            </a:r>
            <a:endParaRPr lang="en-US" sz="1200" b="1">
              <a:latin typeface="Courier New" pitchFamily="49" charset="0"/>
            </a:endParaRPr>
          </a:p>
        </p:txBody>
      </p:sp>
      <p:sp>
        <p:nvSpPr>
          <p:cNvPr id="89096" name="Rectangle 5"/>
          <p:cNvSpPr>
            <a:spLocks noChangeArrowheads="1"/>
          </p:cNvSpPr>
          <p:nvPr/>
        </p:nvSpPr>
        <p:spPr bwMode="auto">
          <a:xfrm>
            <a:off x="457200" y="5181600"/>
            <a:ext cx="8229600" cy="990600"/>
          </a:xfrm>
          <a:prstGeom prst="rect">
            <a:avLst/>
          </a:prstGeom>
          <a:noFill/>
          <a:ln w="9525">
            <a:noFill/>
            <a:miter lim="800000"/>
            <a:headEnd/>
            <a:tailEnd/>
          </a:ln>
        </p:spPr>
        <p:txBody>
          <a:bodyPr/>
          <a:lstStyle/>
          <a:p>
            <a:pPr marL="742950" lvl="1" indent="-285750">
              <a:spcBef>
                <a:spcPct val="20000"/>
              </a:spcBef>
              <a:buFontTx/>
              <a:buChar char="–"/>
            </a:pPr>
            <a:r>
              <a:rPr lang="en-US" b="1"/>
              <a:t>Allows the sim to sleep during underrunning frames</a:t>
            </a:r>
          </a:p>
          <a:p>
            <a:pPr marL="1143000" lvl="2" indent="-228600">
              <a:spcBef>
                <a:spcPct val="20000"/>
              </a:spcBef>
              <a:buFontTx/>
              <a:buChar char="•"/>
            </a:pPr>
            <a:r>
              <a:rPr lang="en-US" sz="1600"/>
              <a:t>rt_itimer_pause not applicable if rt_itimer is off</a:t>
            </a:r>
          </a:p>
        </p:txBody>
      </p:sp>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p:cNvSpPr>
            <a:spLocks noGrp="1"/>
          </p:cNvSpPr>
          <p:nvPr>
            <p:ph type="dt" sz="quarter" idx="10"/>
          </p:nvPr>
        </p:nvSpPr>
        <p:spPr>
          <a:noFill/>
        </p:spPr>
        <p:txBody>
          <a:bodyPr/>
          <a:lstStyle/>
          <a:p>
            <a:fld id="{82BD7B1E-6F14-480E-87BB-B318E3077ABA}" type="datetime1">
              <a:rPr lang="en-US"/>
              <a:pPr/>
              <a:t>10/31/2011</a:t>
            </a:fld>
            <a:endParaRPr lang="en-US"/>
          </a:p>
        </p:txBody>
      </p:sp>
      <p:sp>
        <p:nvSpPr>
          <p:cNvPr id="90115" name="Footer Placeholder 4"/>
          <p:cNvSpPr>
            <a:spLocks noGrp="1"/>
          </p:cNvSpPr>
          <p:nvPr>
            <p:ph type="ftr" sz="quarter" idx="11"/>
          </p:nvPr>
        </p:nvSpPr>
        <p:spPr>
          <a:noFill/>
        </p:spPr>
        <p:txBody>
          <a:bodyPr/>
          <a:lstStyle/>
          <a:p>
            <a:r>
              <a:rPr lang="en-US" smtClean="0"/>
              <a:t>Trick Advanced Training</a:t>
            </a:r>
          </a:p>
        </p:txBody>
      </p:sp>
      <p:sp>
        <p:nvSpPr>
          <p:cNvPr id="90116" name="Slide Number Placeholder 5"/>
          <p:cNvSpPr>
            <a:spLocks noGrp="1"/>
          </p:cNvSpPr>
          <p:nvPr>
            <p:ph type="sldNum" sz="quarter" idx="12"/>
          </p:nvPr>
        </p:nvSpPr>
        <p:spPr>
          <a:noFill/>
        </p:spPr>
        <p:txBody>
          <a:bodyPr/>
          <a:lstStyle/>
          <a:p>
            <a:fld id="{1CF633A8-109A-495F-8C38-E5A1F4C49565}" type="slidenum">
              <a:rPr lang="en-US" smtClean="0"/>
              <a:pPr/>
              <a:t>86</a:t>
            </a:fld>
            <a:endParaRPr lang="en-US" smtClean="0"/>
          </a:p>
        </p:txBody>
      </p:sp>
      <p:sp>
        <p:nvSpPr>
          <p:cNvPr id="90117" name="Rectangle 2"/>
          <p:cNvSpPr>
            <a:spLocks noGrp="1" noChangeArrowheads="1"/>
          </p:cNvSpPr>
          <p:nvPr>
            <p:ph type="title"/>
          </p:nvPr>
        </p:nvSpPr>
        <p:spPr/>
        <p:txBody>
          <a:bodyPr/>
          <a:lstStyle/>
          <a:p>
            <a:pPr eaLnBrk="1" hangingPunct="1"/>
            <a:r>
              <a:rPr lang="en-US" sz="2000" smtClean="0"/>
              <a:t>Real-time Input Parameters</a:t>
            </a:r>
          </a:p>
        </p:txBody>
      </p:sp>
      <p:sp>
        <p:nvSpPr>
          <p:cNvPr id="90118" name="Rectangle 3"/>
          <p:cNvSpPr>
            <a:spLocks noGrp="1" noChangeArrowheads="1"/>
          </p:cNvSpPr>
          <p:nvPr>
            <p:ph type="body" idx="1"/>
          </p:nvPr>
        </p:nvSpPr>
        <p:spPr/>
        <p:txBody>
          <a:bodyPr/>
          <a:lstStyle/>
          <a:p>
            <a:pPr eaLnBrk="1" hangingPunct="1"/>
            <a:r>
              <a:rPr lang="en-US" smtClean="0"/>
              <a:t>Partial input file for real-time input parameters (FCSE)</a:t>
            </a:r>
          </a:p>
          <a:p>
            <a:pPr eaLnBrk="1" hangingPunct="1"/>
            <a:endParaRPr lang="en-US" smtClean="0"/>
          </a:p>
        </p:txBody>
      </p:sp>
      <p:sp>
        <p:nvSpPr>
          <p:cNvPr id="90119" name="Text Box 4"/>
          <p:cNvSpPr txBox="1">
            <a:spLocks noChangeArrowheads="1"/>
          </p:cNvSpPr>
          <p:nvPr/>
        </p:nvSpPr>
        <p:spPr bwMode="auto">
          <a:xfrm>
            <a:off x="914400" y="1752600"/>
            <a:ext cx="7391400" cy="2840038"/>
          </a:xfrm>
          <a:prstGeom prst="rect">
            <a:avLst/>
          </a:prstGeom>
          <a:solidFill>
            <a:schemeClr val="accent1"/>
          </a:solidFill>
          <a:ln w="9525">
            <a:solidFill>
              <a:schemeClr val="tx1"/>
            </a:solidFill>
            <a:miter lim="800000"/>
            <a:headEnd/>
            <a:tailEnd/>
          </a:ln>
        </p:spPr>
        <p:txBody>
          <a:bodyPr>
            <a:spAutoFit/>
          </a:bodyPr>
          <a:lstStyle/>
          <a:p>
            <a:r>
              <a:rPr lang="en-US" sz="1200" b="1">
                <a:solidFill>
                  <a:srgbClr val="CFCFCF"/>
                </a:solidFill>
                <a:latin typeface="Courier New" pitchFamily="49" charset="0"/>
              </a:rPr>
              <a:t>#define SW_FRAME 0.0333300</a:t>
            </a:r>
          </a:p>
          <a:p>
            <a:r>
              <a:rPr lang="en-US" sz="1200" b="1">
                <a:latin typeface="Courier New" pitchFamily="49" charset="0"/>
              </a:rPr>
              <a:t>#define RT_FRAME 0.0033330</a:t>
            </a:r>
          </a:p>
          <a:p>
            <a:endParaRPr lang="en-US" sz="1200" b="1">
              <a:latin typeface="Courier New" pitchFamily="49" charset="0"/>
            </a:endParaRPr>
          </a:p>
          <a:p>
            <a:r>
              <a:rPr lang="en-US" sz="1200" b="1">
                <a:solidFill>
                  <a:srgbClr val="CFCFCF"/>
                </a:solidFill>
                <a:latin typeface="Courier New" pitchFamily="49" charset="0"/>
              </a:rPr>
              <a:t>    /* SIM-TO-WALL-CLOCK SYNCHRONIZATION */</a:t>
            </a:r>
          </a:p>
          <a:p>
            <a:r>
              <a:rPr lang="en-US" sz="1200" b="1">
                <a:solidFill>
                  <a:srgbClr val="CFCFCF"/>
                </a:solidFill>
                <a:latin typeface="Courier New" pitchFamily="49" charset="0"/>
              </a:rPr>
              <a:t>sys.exec.in.rt_nap = No ;</a:t>
            </a:r>
          </a:p>
          <a:p>
            <a:r>
              <a:rPr lang="en-US" sz="1200" b="1">
                <a:solidFill>
                  <a:srgbClr val="CFCFCF"/>
                </a:solidFill>
                <a:latin typeface="Courier New" pitchFamily="49" charset="0"/>
              </a:rPr>
              <a:t>sys.exec.in.rt_itimer = No ;</a:t>
            </a:r>
          </a:p>
          <a:p>
            <a:r>
              <a:rPr lang="en-US" sz="1200" b="1">
                <a:solidFill>
                  <a:srgbClr val="CFCFCF"/>
                </a:solidFill>
                <a:latin typeface="Courier New" pitchFamily="49" charset="0"/>
              </a:rPr>
              <a:t>sys.exec.in.rt_itimer_pause = No ;</a:t>
            </a:r>
          </a:p>
          <a:p>
            <a:r>
              <a:rPr lang="en-US" sz="1200" b="1">
                <a:latin typeface="Courier New" pitchFamily="49" charset="0"/>
              </a:rPr>
              <a:t>sys.exec.in.rt_software_frame {s} = RT_FRAME ;</a:t>
            </a:r>
          </a:p>
          <a:p>
            <a:r>
              <a:rPr lang="en-US" sz="1200" b="1">
                <a:solidFill>
                  <a:srgbClr val="CFCFCF"/>
                </a:solidFill>
                <a:latin typeface="Courier New" pitchFamily="49" charset="0"/>
              </a:rPr>
              <a:t>sys.exec.in.rt_sync_frame     {s} = SW_FRAME ;</a:t>
            </a:r>
          </a:p>
          <a:p>
            <a:r>
              <a:rPr lang="en-US" sz="1200" b="1">
                <a:solidFill>
                  <a:srgbClr val="CFCFCF"/>
                </a:solidFill>
                <a:latin typeface="Courier New" pitchFamily="49" charset="0"/>
              </a:rPr>
              <a:t>sys.exec.in.sync_wait_limit  {s} = 0.050 ;</a:t>
            </a:r>
          </a:p>
          <a:p>
            <a:r>
              <a:rPr lang="en-US" sz="1200" b="1">
                <a:solidFill>
                  <a:srgbClr val="CFCFCF"/>
                </a:solidFill>
                <a:latin typeface="Courier New" pitchFamily="49" charset="0"/>
              </a:rPr>
              <a:t> </a:t>
            </a:r>
          </a:p>
          <a:p>
            <a:r>
              <a:rPr lang="en-US" sz="1200" b="1">
                <a:solidFill>
                  <a:srgbClr val="CFCFCF"/>
                </a:solidFill>
                <a:latin typeface="Courier New" pitchFamily="49" charset="0"/>
              </a:rPr>
              <a:t>    /* MAXIMUM NON-DEGRADING PRIORITY */</a:t>
            </a:r>
          </a:p>
          <a:p>
            <a:r>
              <a:rPr lang="en-US" sz="1200" b="1">
                <a:solidFill>
                  <a:srgbClr val="CFCFCF"/>
                </a:solidFill>
                <a:latin typeface="Courier New" pitchFamily="49" charset="0"/>
              </a:rPr>
              <a:t>sys.exec.in.rt_lock_memory[1] = Yes ;</a:t>
            </a:r>
          </a:p>
          <a:p>
            <a:r>
              <a:rPr lang="en-US" sz="1200" b="1">
                <a:solidFill>
                  <a:srgbClr val="CFCFCF"/>
                </a:solidFill>
                <a:latin typeface="Courier New" pitchFamily="49" charset="0"/>
              </a:rPr>
              <a:t>sys.exec.in.rt_nond_pri[1]    = Yes ;</a:t>
            </a:r>
          </a:p>
          <a:p>
            <a:r>
              <a:rPr lang="en-US" sz="1200" b="1">
                <a:solidFill>
                  <a:srgbClr val="CFCFCF"/>
                </a:solidFill>
                <a:latin typeface="Courier New" pitchFamily="49" charset="0"/>
              </a:rPr>
              <a:t>sys.exec.in.rt_priority[1]    = 1 ;</a:t>
            </a:r>
            <a:endParaRPr lang="en-US" sz="1200" b="1">
              <a:latin typeface="Courier New" pitchFamily="49" charset="0"/>
            </a:endParaRPr>
          </a:p>
        </p:txBody>
      </p:sp>
      <p:sp>
        <p:nvSpPr>
          <p:cNvPr id="90120" name="Rectangle 5"/>
          <p:cNvSpPr>
            <a:spLocks noChangeArrowheads="1"/>
          </p:cNvSpPr>
          <p:nvPr/>
        </p:nvSpPr>
        <p:spPr bwMode="auto">
          <a:xfrm>
            <a:off x="457200" y="5181600"/>
            <a:ext cx="8229600" cy="990600"/>
          </a:xfrm>
          <a:prstGeom prst="rect">
            <a:avLst/>
          </a:prstGeom>
          <a:noFill/>
          <a:ln w="9525">
            <a:noFill/>
            <a:miter lim="800000"/>
            <a:headEnd/>
            <a:tailEnd/>
          </a:ln>
        </p:spPr>
        <p:txBody>
          <a:bodyPr/>
          <a:lstStyle/>
          <a:p>
            <a:pPr marL="742950" lvl="1" indent="-285750">
              <a:buFontTx/>
              <a:buChar char="–"/>
            </a:pPr>
            <a:r>
              <a:rPr lang="en-US" b="1"/>
              <a:t>Setting rt_software_frame to 3.333ms tells Trick to schedule jobs for the next 3.333ms to run and wait (if underrunning) for the next frame</a:t>
            </a:r>
          </a:p>
        </p:txBody>
      </p:sp>
    </p:spTree>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Date Placeholder 3"/>
          <p:cNvSpPr>
            <a:spLocks noGrp="1"/>
          </p:cNvSpPr>
          <p:nvPr>
            <p:ph type="dt" sz="quarter" idx="10"/>
          </p:nvPr>
        </p:nvSpPr>
        <p:spPr>
          <a:noFill/>
        </p:spPr>
        <p:txBody>
          <a:bodyPr/>
          <a:lstStyle/>
          <a:p>
            <a:fld id="{ECAAD542-6261-4F6C-B41E-F65662A4FA85}" type="datetime1">
              <a:rPr lang="en-US"/>
              <a:pPr/>
              <a:t>10/31/2011</a:t>
            </a:fld>
            <a:endParaRPr lang="en-US"/>
          </a:p>
        </p:txBody>
      </p:sp>
      <p:sp>
        <p:nvSpPr>
          <p:cNvPr id="91139" name="Footer Placeholder 4"/>
          <p:cNvSpPr>
            <a:spLocks noGrp="1"/>
          </p:cNvSpPr>
          <p:nvPr>
            <p:ph type="ftr" sz="quarter" idx="11"/>
          </p:nvPr>
        </p:nvSpPr>
        <p:spPr>
          <a:noFill/>
        </p:spPr>
        <p:txBody>
          <a:bodyPr/>
          <a:lstStyle/>
          <a:p>
            <a:r>
              <a:rPr lang="en-US" smtClean="0"/>
              <a:t>Trick Advanced Training</a:t>
            </a:r>
          </a:p>
        </p:txBody>
      </p:sp>
      <p:sp>
        <p:nvSpPr>
          <p:cNvPr id="91140" name="Slide Number Placeholder 5"/>
          <p:cNvSpPr>
            <a:spLocks noGrp="1"/>
          </p:cNvSpPr>
          <p:nvPr>
            <p:ph type="sldNum" sz="quarter" idx="12"/>
          </p:nvPr>
        </p:nvSpPr>
        <p:spPr>
          <a:noFill/>
        </p:spPr>
        <p:txBody>
          <a:bodyPr/>
          <a:lstStyle/>
          <a:p>
            <a:fld id="{9951683A-8AC8-47AC-AB71-F1F14D2A0779}" type="slidenum">
              <a:rPr lang="en-US" smtClean="0"/>
              <a:pPr/>
              <a:t>87</a:t>
            </a:fld>
            <a:endParaRPr lang="en-US" smtClean="0"/>
          </a:p>
        </p:txBody>
      </p:sp>
      <p:sp>
        <p:nvSpPr>
          <p:cNvPr id="91141" name="Rectangle 2"/>
          <p:cNvSpPr>
            <a:spLocks noGrp="1" noChangeArrowheads="1"/>
          </p:cNvSpPr>
          <p:nvPr>
            <p:ph type="title"/>
          </p:nvPr>
        </p:nvSpPr>
        <p:spPr/>
        <p:txBody>
          <a:bodyPr/>
          <a:lstStyle/>
          <a:p>
            <a:pPr eaLnBrk="1" hangingPunct="1"/>
            <a:r>
              <a:rPr lang="en-US" sz="2000" smtClean="0"/>
              <a:t>Real-time Input Parameters</a:t>
            </a:r>
          </a:p>
        </p:txBody>
      </p:sp>
      <p:sp>
        <p:nvSpPr>
          <p:cNvPr id="91142" name="Rectangle 3"/>
          <p:cNvSpPr>
            <a:spLocks noGrp="1" noChangeArrowheads="1"/>
          </p:cNvSpPr>
          <p:nvPr>
            <p:ph type="body" idx="1"/>
          </p:nvPr>
        </p:nvSpPr>
        <p:spPr/>
        <p:txBody>
          <a:bodyPr/>
          <a:lstStyle/>
          <a:p>
            <a:pPr eaLnBrk="1" hangingPunct="1"/>
            <a:r>
              <a:rPr lang="en-US" smtClean="0"/>
              <a:t>Partial input file for real-time input parameters (FCSE)</a:t>
            </a:r>
          </a:p>
          <a:p>
            <a:pPr eaLnBrk="1" hangingPunct="1"/>
            <a:endParaRPr lang="en-US" smtClean="0"/>
          </a:p>
        </p:txBody>
      </p:sp>
      <p:sp>
        <p:nvSpPr>
          <p:cNvPr id="91143" name="Text Box 4"/>
          <p:cNvSpPr txBox="1">
            <a:spLocks noChangeArrowheads="1"/>
          </p:cNvSpPr>
          <p:nvPr/>
        </p:nvSpPr>
        <p:spPr bwMode="auto">
          <a:xfrm>
            <a:off x="914400" y="1752600"/>
            <a:ext cx="7391400" cy="2840038"/>
          </a:xfrm>
          <a:prstGeom prst="rect">
            <a:avLst/>
          </a:prstGeom>
          <a:solidFill>
            <a:schemeClr val="accent1"/>
          </a:solidFill>
          <a:ln w="9525">
            <a:solidFill>
              <a:schemeClr val="tx1"/>
            </a:solidFill>
            <a:miter lim="800000"/>
            <a:headEnd/>
            <a:tailEnd/>
          </a:ln>
        </p:spPr>
        <p:txBody>
          <a:bodyPr>
            <a:spAutoFit/>
          </a:bodyPr>
          <a:lstStyle/>
          <a:p>
            <a:r>
              <a:rPr lang="en-US" sz="1200" b="1">
                <a:latin typeface="Courier New" pitchFamily="49" charset="0"/>
              </a:rPr>
              <a:t>#define SW_FRAME 0.0333300</a:t>
            </a:r>
          </a:p>
          <a:p>
            <a:r>
              <a:rPr lang="en-US" sz="1200" b="1">
                <a:solidFill>
                  <a:srgbClr val="CFCFCF"/>
                </a:solidFill>
                <a:latin typeface="Courier New" pitchFamily="49" charset="0"/>
              </a:rPr>
              <a:t>#define RT_FRAME 0.0033330</a:t>
            </a:r>
          </a:p>
          <a:p>
            <a:endParaRPr lang="en-US" sz="1200" b="1">
              <a:solidFill>
                <a:srgbClr val="CFCFCF"/>
              </a:solidFill>
              <a:latin typeface="Courier New" pitchFamily="49" charset="0"/>
            </a:endParaRPr>
          </a:p>
          <a:p>
            <a:r>
              <a:rPr lang="en-US" sz="1200" b="1">
                <a:solidFill>
                  <a:srgbClr val="CFCFCF"/>
                </a:solidFill>
                <a:latin typeface="Courier New" pitchFamily="49" charset="0"/>
              </a:rPr>
              <a:t>    /* SIM-TO-WALL-CLOCK SYNCHRONIZATION */</a:t>
            </a:r>
          </a:p>
          <a:p>
            <a:r>
              <a:rPr lang="en-US" sz="1200" b="1">
                <a:solidFill>
                  <a:srgbClr val="CFCFCF"/>
                </a:solidFill>
                <a:latin typeface="Courier New" pitchFamily="49" charset="0"/>
              </a:rPr>
              <a:t>sys.exec.in.rt_nap = No ;</a:t>
            </a:r>
          </a:p>
          <a:p>
            <a:r>
              <a:rPr lang="en-US" sz="1200" b="1">
                <a:solidFill>
                  <a:srgbClr val="CFCFCF"/>
                </a:solidFill>
                <a:latin typeface="Courier New" pitchFamily="49" charset="0"/>
              </a:rPr>
              <a:t>sys.exec.in.rt_itimer = No ;</a:t>
            </a:r>
          </a:p>
          <a:p>
            <a:r>
              <a:rPr lang="en-US" sz="1200" b="1">
                <a:solidFill>
                  <a:srgbClr val="CFCFCF"/>
                </a:solidFill>
                <a:latin typeface="Courier New" pitchFamily="49" charset="0"/>
              </a:rPr>
              <a:t>sys.exec.in.rt_itimer_pause = No ;</a:t>
            </a:r>
          </a:p>
          <a:p>
            <a:r>
              <a:rPr lang="en-US" sz="1200" b="1">
                <a:solidFill>
                  <a:srgbClr val="CFCFCF"/>
                </a:solidFill>
                <a:latin typeface="Courier New" pitchFamily="49" charset="0"/>
              </a:rPr>
              <a:t>sys.exec.in.rt_exttimer = Yes ;</a:t>
            </a:r>
          </a:p>
          <a:p>
            <a:r>
              <a:rPr lang="en-US" sz="1200" b="1">
                <a:latin typeface="Courier New" pitchFamily="49" charset="0"/>
              </a:rPr>
              <a:t>sys.exec.in.rt_sync_frame     {s} = SW_FRAME ;</a:t>
            </a:r>
          </a:p>
          <a:p>
            <a:r>
              <a:rPr lang="en-US" sz="1200" b="1">
                <a:solidFill>
                  <a:srgbClr val="CFCFCF"/>
                </a:solidFill>
                <a:latin typeface="Courier New" pitchFamily="49" charset="0"/>
              </a:rPr>
              <a:t>sys.exec.in.sync_wait_limit  {s} = 0.050 ;</a:t>
            </a:r>
          </a:p>
          <a:p>
            <a:r>
              <a:rPr lang="en-US" sz="1200" b="1">
                <a:solidFill>
                  <a:srgbClr val="CFCFCF"/>
                </a:solidFill>
                <a:latin typeface="Courier New" pitchFamily="49" charset="0"/>
              </a:rPr>
              <a:t> </a:t>
            </a:r>
          </a:p>
          <a:p>
            <a:r>
              <a:rPr lang="en-US" sz="1200" b="1">
                <a:solidFill>
                  <a:srgbClr val="CFCFCF"/>
                </a:solidFill>
                <a:latin typeface="Courier New" pitchFamily="49" charset="0"/>
              </a:rPr>
              <a:t>    /* MAXIMUM NON-DEGRADING PRIORITY */</a:t>
            </a:r>
          </a:p>
          <a:p>
            <a:r>
              <a:rPr lang="en-US" sz="1200" b="1">
                <a:solidFill>
                  <a:srgbClr val="CFCFCF"/>
                </a:solidFill>
                <a:latin typeface="Courier New" pitchFamily="49" charset="0"/>
              </a:rPr>
              <a:t>sys.exec.in.rt_lock_memory[1] = Yes ;</a:t>
            </a:r>
          </a:p>
          <a:p>
            <a:r>
              <a:rPr lang="en-US" sz="1200" b="1">
                <a:solidFill>
                  <a:srgbClr val="CFCFCF"/>
                </a:solidFill>
                <a:latin typeface="Courier New" pitchFamily="49" charset="0"/>
              </a:rPr>
              <a:t>sys.exec.in.rt_nond_pri[1]    = Yes ;</a:t>
            </a:r>
          </a:p>
          <a:p>
            <a:r>
              <a:rPr lang="en-US" sz="1200" b="1">
                <a:solidFill>
                  <a:srgbClr val="CFCFCF"/>
                </a:solidFill>
                <a:latin typeface="Courier New" pitchFamily="49" charset="0"/>
              </a:rPr>
              <a:t>sys.exec.in.rt_priority[1]    = 1 ;</a:t>
            </a:r>
            <a:endParaRPr lang="en-US" sz="1200" b="1">
              <a:latin typeface="Courier New" pitchFamily="49" charset="0"/>
            </a:endParaRPr>
          </a:p>
        </p:txBody>
      </p:sp>
      <p:sp>
        <p:nvSpPr>
          <p:cNvPr id="91144" name="Rectangle 5"/>
          <p:cNvSpPr>
            <a:spLocks noChangeArrowheads="1"/>
          </p:cNvSpPr>
          <p:nvPr/>
        </p:nvSpPr>
        <p:spPr bwMode="auto">
          <a:xfrm>
            <a:off x="457200" y="5181600"/>
            <a:ext cx="8229600" cy="990600"/>
          </a:xfrm>
          <a:prstGeom prst="rect">
            <a:avLst/>
          </a:prstGeom>
          <a:noFill/>
          <a:ln w="9525">
            <a:noFill/>
            <a:miter lim="800000"/>
            <a:headEnd/>
            <a:tailEnd/>
          </a:ln>
        </p:spPr>
        <p:txBody>
          <a:bodyPr/>
          <a:lstStyle/>
          <a:p>
            <a:pPr marL="742950" lvl="1" indent="-285750">
              <a:spcBef>
                <a:spcPct val="20000"/>
              </a:spcBef>
              <a:buFontTx/>
              <a:buChar char="–"/>
            </a:pPr>
            <a:r>
              <a:rPr lang="en-US" b="1"/>
              <a:t>How often we check the realtime status with the external timer</a:t>
            </a:r>
          </a:p>
          <a:p>
            <a:pPr marL="742950" lvl="1" indent="-285750">
              <a:spcBef>
                <a:spcPct val="20000"/>
              </a:spcBef>
              <a:buFontTx/>
              <a:buChar char="–"/>
            </a:pPr>
            <a:endParaRPr lang="en-US" b="1"/>
          </a:p>
        </p:txBody>
      </p:sp>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Date Placeholder 3"/>
          <p:cNvSpPr>
            <a:spLocks noGrp="1"/>
          </p:cNvSpPr>
          <p:nvPr>
            <p:ph type="dt" sz="quarter" idx="10"/>
          </p:nvPr>
        </p:nvSpPr>
        <p:spPr>
          <a:noFill/>
        </p:spPr>
        <p:txBody>
          <a:bodyPr/>
          <a:lstStyle/>
          <a:p>
            <a:fld id="{2718440A-669C-41BA-AC93-EACB439F4C6A}" type="datetime1">
              <a:rPr lang="en-US"/>
              <a:pPr/>
              <a:t>10/31/2011</a:t>
            </a:fld>
            <a:endParaRPr lang="en-US"/>
          </a:p>
        </p:txBody>
      </p:sp>
      <p:sp>
        <p:nvSpPr>
          <p:cNvPr id="92163" name="Footer Placeholder 4"/>
          <p:cNvSpPr>
            <a:spLocks noGrp="1"/>
          </p:cNvSpPr>
          <p:nvPr>
            <p:ph type="ftr" sz="quarter" idx="11"/>
          </p:nvPr>
        </p:nvSpPr>
        <p:spPr>
          <a:noFill/>
        </p:spPr>
        <p:txBody>
          <a:bodyPr/>
          <a:lstStyle/>
          <a:p>
            <a:r>
              <a:rPr lang="en-US" smtClean="0"/>
              <a:t>Trick Advanced Training</a:t>
            </a:r>
          </a:p>
        </p:txBody>
      </p:sp>
      <p:sp>
        <p:nvSpPr>
          <p:cNvPr id="92164" name="Slide Number Placeholder 5"/>
          <p:cNvSpPr>
            <a:spLocks noGrp="1"/>
          </p:cNvSpPr>
          <p:nvPr>
            <p:ph type="sldNum" sz="quarter" idx="12"/>
          </p:nvPr>
        </p:nvSpPr>
        <p:spPr>
          <a:noFill/>
        </p:spPr>
        <p:txBody>
          <a:bodyPr/>
          <a:lstStyle/>
          <a:p>
            <a:fld id="{10BCEFCA-5D6A-4171-A12C-72B8AB5BEF76}" type="slidenum">
              <a:rPr lang="en-US" smtClean="0"/>
              <a:pPr/>
              <a:t>88</a:t>
            </a:fld>
            <a:endParaRPr lang="en-US" smtClean="0"/>
          </a:p>
        </p:txBody>
      </p:sp>
      <p:sp>
        <p:nvSpPr>
          <p:cNvPr id="92165" name="Rectangle 2"/>
          <p:cNvSpPr>
            <a:spLocks noGrp="1" noChangeArrowheads="1"/>
          </p:cNvSpPr>
          <p:nvPr>
            <p:ph type="title"/>
          </p:nvPr>
        </p:nvSpPr>
        <p:spPr/>
        <p:txBody>
          <a:bodyPr/>
          <a:lstStyle/>
          <a:p>
            <a:pPr eaLnBrk="1" hangingPunct="1"/>
            <a:r>
              <a:rPr lang="en-US" sz="2000" smtClean="0"/>
              <a:t>Real-time Input Parameters</a:t>
            </a:r>
          </a:p>
        </p:txBody>
      </p:sp>
      <p:sp>
        <p:nvSpPr>
          <p:cNvPr id="92166" name="Rectangle 3"/>
          <p:cNvSpPr>
            <a:spLocks noGrp="1" noChangeArrowheads="1"/>
          </p:cNvSpPr>
          <p:nvPr>
            <p:ph type="body" idx="1"/>
          </p:nvPr>
        </p:nvSpPr>
        <p:spPr/>
        <p:txBody>
          <a:bodyPr/>
          <a:lstStyle/>
          <a:p>
            <a:pPr eaLnBrk="1" hangingPunct="1"/>
            <a:r>
              <a:rPr lang="en-US" smtClean="0"/>
              <a:t>Partial input file for real-time input parameters (FCSE)</a:t>
            </a:r>
          </a:p>
          <a:p>
            <a:pPr eaLnBrk="1" hangingPunct="1"/>
            <a:endParaRPr lang="en-US" smtClean="0"/>
          </a:p>
        </p:txBody>
      </p:sp>
      <p:sp>
        <p:nvSpPr>
          <p:cNvPr id="92167" name="Text Box 4"/>
          <p:cNvSpPr txBox="1">
            <a:spLocks noChangeArrowheads="1"/>
          </p:cNvSpPr>
          <p:nvPr/>
        </p:nvSpPr>
        <p:spPr bwMode="auto">
          <a:xfrm>
            <a:off x="914400" y="1752600"/>
            <a:ext cx="7391400" cy="2840038"/>
          </a:xfrm>
          <a:prstGeom prst="rect">
            <a:avLst/>
          </a:prstGeom>
          <a:solidFill>
            <a:schemeClr val="accent1"/>
          </a:solidFill>
          <a:ln w="9525">
            <a:solidFill>
              <a:schemeClr val="tx1"/>
            </a:solidFill>
            <a:miter lim="800000"/>
            <a:headEnd/>
            <a:tailEnd/>
          </a:ln>
        </p:spPr>
        <p:txBody>
          <a:bodyPr>
            <a:spAutoFit/>
          </a:bodyPr>
          <a:lstStyle/>
          <a:p>
            <a:r>
              <a:rPr lang="en-US" sz="1200" b="1">
                <a:solidFill>
                  <a:srgbClr val="CFCFCF"/>
                </a:solidFill>
                <a:latin typeface="Courier New" pitchFamily="49" charset="0"/>
              </a:rPr>
              <a:t>#define SW_FRAME 0.0333300</a:t>
            </a:r>
          </a:p>
          <a:p>
            <a:r>
              <a:rPr lang="en-US" sz="1200" b="1">
                <a:solidFill>
                  <a:srgbClr val="CFCFCF"/>
                </a:solidFill>
                <a:latin typeface="Courier New" pitchFamily="49" charset="0"/>
              </a:rPr>
              <a:t>#define RT_FRAME 0.0033330</a:t>
            </a:r>
          </a:p>
          <a:p>
            <a:endParaRPr lang="en-US" sz="1200" b="1">
              <a:solidFill>
                <a:srgbClr val="CFCFCF"/>
              </a:solidFill>
              <a:latin typeface="Courier New" pitchFamily="49" charset="0"/>
            </a:endParaRPr>
          </a:p>
          <a:p>
            <a:r>
              <a:rPr lang="en-US" sz="1200" b="1">
                <a:solidFill>
                  <a:srgbClr val="CFCFCF"/>
                </a:solidFill>
                <a:latin typeface="Courier New" pitchFamily="49" charset="0"/>
              </a:rPr>
              <a:t>    /* SIM-TO-WALL-CLOCK SYNCHRONIZATION */</a:t>
            </a:r>
          </a:p>
          <a:p>
            <a:r>
              <a:rPr lang="en-US" sz="1200" b="1">
                <a:solidFill>
                  <a:srgbClr val="CFCFCF"/>
                </a:solidFill>
                <a:latin typeface="Courier New" pitchFamily="49" charset="0"/>
              </a:rPr>
              <a:t>sys.exec.in.rt_nap = No ;</a:t>
            </a:r>
          </a:p>
          <a:p>
            <a:r>
              <a:rPr lang="en-US" sz="1200" b="1">
                <a:solidFill>
                  <a:srgbClr val="CFCFCF"/>
                </a:solidFill>
                <a:latin typeface="Courier New" pitchFamily="49" charset="0"/>
              </a:rPr>
              <a:t>sys.exec.in.rt_itimer = No ;</a:t>
            </a:r>
          </a:p>
          <a:p>
            <a:r>
              <a:rPr lang="en-US" sz="1200" b="1">
                <a:solidFill>
                  <a:srgbClr val="CFCFCF"/>
                </a:solidFill>
                <a:latin typeface="Courier New" pitchFamily="49" charset="0"/>
              </a:rPr>
              <a:t>sys.exec.in.rt_itimer_pause = No ;</a:t>
            </a:r>
          </a:p>
          <a:p>
            <a:r>
              <a:rPr lang="en-US" sz="1200" b="1">
                <a:solidFill>
                  <a:srgbClr val="CFCFCF"/>
                </a:solidFill>
                <a:latin typeface="Courier New" pitchFamily="49" charset="0"/>
              </a:rPr>
              <a:t>sys.exec.in.rt_software_frame {s} = RT_FRAME ;</a:t>
            </a:r>
          </a:p>
          <a:p>
            <a:r>
              <a:rPr lang="en-US" sz="1200" b="1">
                <a:solidFill>
                  <a:srgbClr val="CFCFCF"/>
                </a:solidFill>
                <a:latin typeface="Courier New" pitchFamily="49" charset="0"/>
              </a:rPr>
              <a:t>sys.exec.in.rt_sync_frame     {s} = SW_FRAME ;</a:t>
            </a:r>
          </a:p>
          <a:p>
            <a:r>
              <a:rPr lang="en-US" sz="1200" b="1">
                <a:latin typeface="Courier New" pitchFamily="49" charset="0"/>
              </a:rPr>
              <a:t>sys.exec.in.sync_wait_limit  {s} = 0.050 ;</a:t>
            </a:r>
          </a:p>
          <a:p>
            <a:r>
              <a:rPr lang="en-US" sz="1200" b="1">
                <a:solidFill>
                  <a:srgbClr val="CFCFCF"/>
                </a:solidFill>
                <a:latin typeface="Courier New" pitchFamily="49" charset="0"/>
              </a:rPr>
              <a:t> </a:t>
            </a:r>
          </a:p>
          <a:p>
            <a:r>
              <a:rPr lang="en-US" sz="1200" b="1">
                <a:solidFill>
                  <a:srgbClr val="CFCFCF"/>
                </a:solidFill>
                <a:latin typeface="Courier New" pitchFamily="49" charset="0"/>
              </a:rPr>
              <a:t>    /* MAXIMUM NON-DEGRADING PRIORITY */</a:t>
            </a:r>
          </a:p>
          <a:p>
            <a:r>
              <a:rPr lang="en-US" sz="1200" b="1">
                <a:solidFill>
                  <a:srgbClr val="CFCFCF"/>
                </a:solidFill>
                <a:latin typeface="Courier New" pitchFamily="49" charset="0"/>
              </a:rPr>
              <a:t>sys.exec.in.rt_lock_memory[1] = Yes ;</a:t>
            </a:r>
          </a:p>
          <a:p>
            <a:r>
              <a:rPr lang="en-US" sz="1200" b="1">
                <a:solidFill>
                  <a:srgbClr val="CFCFCF"/>
                </a:solidFill>
                <a:latin typeface="Courier New" pitchFamily="49" charset="0"/>
              </a:rPr>
              <a:t>sys.exec.in.rt_nond_pri[1]    = Yes ;</a:t>
            </a:r>
          </a:p>
          <a:p>
            <a:r>
              <a:rPr lang="en-US" sz="1200" b="1">
                <a:solidFill>
                  <a:srgbClr val="CFCFCF"/>
                </a:solidFill>
                <a:latin typeface="Courier New" pitchFamily="49" charset="0"/>
              </a:rPr>
              <a:t>sys.exec.in.rt_priority[1]    = 1 ;</a:t>
            </a:r>
            <a:endParaRPr lang="en-US" sz="1200" b="1">
              <a:latin typeface="Courier New" pitchFamily="49" charset="0"/>
            </a:endParaRPr>
          </a:p>
        </p:txBody>
      </p:sp>
      <p:sp>
        <p:nvSpPr>
          <p:cNvPr id="92168" name="Rectangle 5"/>
          <p:cNvSpPr>
            <a:spLocks noChangeArrowheads="1"/>
          </p:cNvSpPr>
          <p:nvPr/>
        </p:nvSpPr>
        <p:spPr bwMode="auto">
          <a:xfrm>
            <a:off x="457200" y="5181600"/>
            <a:ext cx="8229600" cy="990600"/>
          </a:xfrm>
          <a:prstGeom prst="rect">
            <a:avLst/>
          </a:prstGeom>
          <a:noFill/>
          <a:ln w="9525">
            <a:noFill/>
            <a:miter lim="800000"/>
            <a:headEnd/>
            <a:tailEnd/>
          </a:ln>
        </p:spPr>
        <p:txBody>
          <a:bodyPr/>
          <a:lstStyle/>
          <a:p>
            <a:pPr marL="742950" lvl="1" indent="-285750">
              <a:spcBef>
                <a:spcPct val="20000"/>
              </a:spcBef>
              <a:buFontTx/>
              <a:buChar char="–"/>
            </a:pPr>
            <a:r>
              <a:rPr lang="en-US" b="1"/>
              <a:t>Maximum time to wait for synchronization response</a:t>
            </a:r>
          </a:p>
          <a:p>
            <a:pPr marL="1143000" lvl="2" indent="-228600">
              <a:spcBef>
                <a:spcPct val="20000"/>
              </a:spcBef>
              <a:buFontTx/>
              <a:buChar char="•"/>
            </a:pPr>
            <a:r>
              <a:rPr lang="en-US" sz="1600"/>
              <a:t>If no response after 50ms, then the master breaks the sync connection and sends the facility to “safe”</a:t>
            </a:r>
          </a:p>
          <a:p>
            <a:pPr marL="742950" lvl="1" indent="-285750">
              <a:spcBef>
                <a:spcPct val="20000"/>
              </a:spcBef>
              <a:buFontTx/>
              <a:buChar char="–"/>
            </a:pPr>
            <a:endParaRPr lang="en-US" b="1"/>
          </a:p>
        </p:txBody>
      </p:sp>
    </p:spTree>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ate Placeholder 3"/>
          <p:cNvSpPr>
            <a:spLocks noGrp="1"/>
          </p:cNvSpPr>
          <p:nvPr>
            <p:ph type="dt" sz="quarter" idx="10"/>
          </p:nvPr>
        </p:nvSpPr>
        <p:spPr>
          <a:noFill/>
        </p:spPr>
        <p:txBody>
          <a:bodyPr/>
          <a:lstStyle/>
          <a:p>
            <a:fld id="{A7A463D3-E60F-4898-8322-AFA7133DEB28}" type="datetime1">
              <a:rPr lang="en-US"/>
              <a:pPr/>
              <a:t>10/31/2011</a:t>
            </a:fld>
            <a:endParaRPr lang="en-US"/>
          </a:p>
        </p:txBody>
      </p:sp>
      <p:sp>
        <p:nvSpPr>
          <p:cNvPr id="93187" name="Footer Placeholder 4"/>
          <p:cNvSpPr>
            <a:spLocks noGrp="1"/>
          </p:cNvSpPr>
          <p:nvPr>
            <p:ph type="ftr" sz="quarter" idx="11"/>
          </p:nvPr>
        </p:nvSpPr>
        <p:spPr>
          <a:noFill/>
        </p:spPr>
        <p:txBody>
          <a:bodyPr/>
          <a:lstStyle/>
          <a:p>
            <a:r>
              <a:rPr lang="en-US" smtClean="0"/>
              <a:t>Trick Advanced Training</a:t>
            </a:r>
          </a:p>
        </p:txBody>
      </p:sp>
      <p:sp>
        <p:nvSpPr>
          <p:cNvPr id="93188" name="Slide Number Placeholder 5"/>
          <p:cNvSpPr>
            <a:spLocks noGrp="1"/>
          </p:cNvSpPr>
          <p:nvPr>
            <p:ph type="sldNum" sz="quarter" idx="12"/>
          </p:nvPr>
        </p:nvSpPr>
        <p:spPr>
          <a:noFill/>
        </p:spPr>
        <p:txBody>
          <a:bodyPr/>
          <a:lstStyle/>
          <a:p>
            <a:fld id="{AF784365-2D21-42AD-85AA-793D924EEAF4}" type="slidenum">
              <a:rPr lang="en-US" smtClean="0"/>
              <a:pPr/>
              <a:t>89</a:t>
            </a:fld>
            <a:endParaRPr lang="en-US" smtClean="0"/>
          </a:p>
        </p:txBody>
      </p:sp>
      <p:sp>
        <p:nvSpPr>
          <p:cNvPr id="93189" name="Rectangle 2"/>
          <p:cNvSpPr>
            <a:spLocks noGrp="1" noChangeArrowheads="1"/>
          </p:cNvSpPr>
          <p:nvPr>
            <p:ph type="title"/>
          </p:nvPr>
        </p:nvSpPr>
        <p:spPr/>
        <p:txBody>
          <a:bodyPr/>
          <a:lstStyle/>
          <a:p>
            <a:pPr eaLnBrk="1" hangingPunct="1"/>
            <a:r>
              <a:rPr lang="en-US" sz="2000" smtClean="0"/>
              <a:t>Real-time Input Parameters</a:t>
            </a:r>
          </a:p>
        </p:txBody>
      </p:sp>
      <p:sp>
        <p:nvSpPr>
          <p:cNvPr id="93190" name="Rectangle 3"/>
          <p:cNvSpPr>
            <a:spLocks noGrp="1" noChangeArrowheads="1"/>
          </p:cNvSpPr>
          <p:nvPr>
            <p:ph type="body" idx="1"/>
          </p:nvPr>
        </p:nvSpPr>
        <p:spPr/>
        <p:txBody>
          <a:bodyPr/>
          <a:lstStyle/>
          <a:p>
            <a:pPr eaLnBrk="1" hangingPunct="1"/>
            <a:r>
              <a:rPr lang="en-US" smtClean="0"/>
              <a:t>Partial input file for real-time input parameters (FCSE)</a:t>
            </a:r>
          </a:p>
          <a:p>
            <a:pPr eaLnBrk="1" hangingPunct="1"/>
            <a:endParaRPr lang="en-US" smtClean="0"/>
          </a:p>
        </p:txBody>
      </p:sp>
      <p:sp>
        <p:nvSpPr>
          <p:cNvPr id="93191" name="Text Box 4"/>
          <p:cNvSpPr txBox="1">
            <a:spLocks noChangeArrowheads="1"/>
          </p:cNvSpPr>
          <p:nvPr/>
        </p:nvSpPr>
        <p:spPr bwMode="auto">
          <a:xfrm>
            <a:off x="914400" y="1752600"/>
            <a:ext cx="7391400" cy="2840038"/>
          </a:xfrm>
          <a:prstGeom prst="rect">
            <a:avLst/>
          </a:prstGeom>
          <a:solidFill>
            <a:schemeClr val="accent1"/>
          </a:solidFill>
          <a:ln w="9525">
            <a:solidFill>
              <a:schemeClr val="tx1"/>
            </a:solidFill>
            <a:miter lim="800000"/>
            <a:headEnd/>
            <a:tailEnd/>
          </a:ln>
        </p:spPr>
        <p:txBody>
          <a:bodyPr>
            <a:spAutoFit/>
          </a:bodyPr>
          <a:lstStyle/>
          <a:p>
            <a:r>
              <a:rPr lang="en-US" sz="1200" b="1">
                <a:solidFill>
                  <a:srgbClr val="CFCFCF"/>
                </a:solidFill>
                <a:latin typeface="Courier New" pitchFamily="49" charset="0"/>
              </a:rPr>
              <a:t>#define SW_FRAME 0.0333300</a:t>
            </a:r>
          </a:p>
          <a:p>
            <a:r>
              <a:rPr lang="en-US" sz="1200" b="1">
                <a:solidFill>
                  <a:srgbClr val="CFCFCF"/>
                </a:solidFill>
                <a:latin typeface="Courier New" pitchFamily="49" charset="0"/>
              </a:rPr>
              <a:t>#define RT_FRAME 0.0033330</a:t>
            </a:r>
          </a:p>
          <a:p>
            <a:endParaRPr lang="en-US" sz="1200" b="1">
              <a:solidFill>
                <a:srgbClr val="CFCFCF"/>
              </a:solidFill>
              <a:latin typeface="Courier New" pitchFamily="49" charset="0"/>
            </a:endParaRPr>
          </a:p>
          <a:p>
            <a:r>
              <a:rPr lang="en-US" sz="1200" b="1">
                <a:solidFill>
                  <a:srgbClr val="CFCFCF"/>
                </a:solidFill>
                <a:latin typeface="Courier New" pitchFamily="49" charset="0"/>
              </a:rPr>
              <a:t>    /* SIM-TO-WALL-CLOCK SYNCHRONIZATION */</a:t>
            </a:r>
          </a:p>
          <a:p>
            <a:r>
              <a:rPr lang="en-US" sz="1200" b="1">
                <a:solidFill>
                  <a:srgbClr val="CFCFCF"/>
                </a:solidFill>
                <a:latin typeface="Courier New" pitchFamily="49" charset="0"/>
              </a:rPr>
              <a:t>sys.exec.in.rt_nap = No ;</a:t>
            </a:r>
          </a:p>
          <a:p>
            <a:r>
              <a:rPr lang="en-US" sz="1200" b="1">
                <a:solidFill>
                  <a:srgbClr val="CFCFCF"/>
                </a:solidFill>
                <a:latin typeface="Courier New" pitchFamily="49" charset="0"/>
              </a:rPr>
              <a:t>sys.exec.in.rt_itimer = No ;</a:t>
            </a:r>
          </a:p>
          <a:p>
            <a:r>
              <a:rPr lang="en-US" sz="1200" b="1">
                <a:solidFill>
                  <a:srgbClr val="CFCFCF"/>
                </a:solidFill>
                <a:latin typeface="Courier New" pitchFamily="49" charset="0"/>
              </a:rPr>
              <a:t>sys.exec.in.rt_itimer_pause = No ;</a:t>
            </a:r>
          </a:p>
          <a:p>
            <a:r>
              <a:rPr lang="en-US" sz="1200" b="1">
                <a:solidFill>
                  <a:srgbClr val="CFCFCF"/>
                </a:solidFill>
                <a:latin typeface="Courier New" pitchFamily="49" charset="0"/>
              </a:rPr>
              <a:t>sys.exec.in.rt_software_frame {s} = RT_FRAME ;</a:t>
            </a:r>
          </a:p>
          <a:p>
            <a:r>
              <a:rPr lang="en-US" sz="1200" b="1">
                <a:solidFill>
                  <a:srgbClr val="CFCFCF"/>
                </a:solidFill>
                <a:latin typeface="Courier New" pitchFamily="49" charset="0"/>
              </a:rPr>
              <a:t>sys.exec.in.rt_sync_frame     {s} = SW_FRAME ;</a:t>
            </a:r>
          </a:p>
          <a:p>
            <a:r>
              <a:rPr lang="en-US" sz="1200" b="1">
                <a:solidFill>
                  <a:srgbClr val="CFCFCF"/>
                </a:solidFill>
                <a:latin typeface="Courier New" pitchFamily="49" charset="0"/>
              </a:rPr>
              <a:t>sys.exec.in.sync_wait_limit  {s} = 0.050 ;</a:t>
            </a:r>
          </a:p>
          <a:p>
            <a:r>
              <a:rPr lang="en-US" sz="1200" b="1">
                <a:solidFill>
                  <a:srgbClr val="CFCFCF"/>
                </a:solidFill>
                <a:latin typeface="Courier New" pitchFamily="49" charset="0"/>
              </a:rPr>
              <a:t> </a:t>
            </a:r>
          </a:p>
          <a:p>
            <a:r>
              <a:rPr lang="en-US" sz="1200" b="1">
                <a:solidFill>
                  <a:srgbClr val="CFCFCF"/>
                </a:solidFill>
                <a:latin typeface="Courier New" pitchFamily="49" charset="0"/>
              </a:rPr>
              <a:t>    /* MAXIMUM NON-DEGRADING PRIORITY */</a:t>
            </a:r>
          </a:p>
          <a:p>
            <a:r>
              <a:rPr lang="en-US" sz="1200" b="1">
                <a:latin typeface="Courier New" pitchFamily="49" charset="0"/>
              </a:rPr>
              <a:t>sys.exec.in.rt_lock_memory[1] = Yes ;</a:t>
            </a:r>
          </a:p>
          <a:p>
            <a:r>
              <a:rPr lang="en-US" sz="1200" b="1">
                <a:solidFill>
                  <a:srgbClr val="CFCFCF"/>
                </a:solidFill>
                <a:latin typeface="Courier New" pitchFamily="49" charset="0"/>
              </a:rPr>
              <a:t>sys.exec.in.rt_nond_pri[1]    = Yes ;</a:t>
            </a:r>
          </a:p>
          <a:p>
            <a:r>
              <a:rPr lang="en-US" sz="1200" b="1">
                <a:solidFill>
                  <a:srgbClr val="CFCFCF"/>
                </a:solidFill>
                <a:latin typeface="Courier New" pitchFamily="49" charset="0"/>
              </a:rPr>
              <a:t>sys.exec.in.rt_priority[1]    = 1 ;</a:t>
            </a:r>
            <a:endParaRPr lang="en-US" sz="1200" b="1">
              <a:latin typeface="Courier New" pitchFamily="49" charset="0"/>
            </a:endParaRPr>
          </a:p>
        </p:txBody>
      </p:sp>
      <p:sp>
        <p:nvSpPr>
          <p:cNvPr id="93192" name="Rectangle 5"/>
          <p:cNvSpPr>
            <a:spLocks noChangeArrowheads="1"/>
          </p:cNvSpPr>
          <p:nvPr/>
        </p:nvSpPr>
        <p:spPr bwMode="auto">
          <a:xfrm>
            <a:off x="457200" y="5181600"/>
            <a:ext cx="8229600" cy="990600"/>
          </a:xfrm>
          <a:prstGeom prst="rect">
            <a:avLst/>
          </a:prstGeom>
          <a:noFill/>
          <a:ln w="9525">
            <a:noFill/>
            <a:miter lim="800000"/>
            <a:headEnd/>
            <a:tailEnd/>
          </a:ln>
        </p:spPr>
        <p:txBody>
          <a:bodyPr/>
          <a:lstStyle/>
          <a:p>
            <a:pPr marL="742950" lvl="1" indent="-285750">
              <a:spcBef>
                <a:spcPct val="20000"/>
              </a:spcBef>
              <a:buFontTx/>
              <a:buChar char="–"/>
            </a:pPr>
            <a:r>
              <a:rPr lang="en-US" b="1"/>
              <a:t>Lock all memory in RAM.  Cannot be paged to swap file.</a:t>
            </a:r>
          </a:p>
          <a:p>
            <a:pPr marL="1143000" lvl="2" indent="-228600">
              <a:spcBef>
                <a:spcPct val="20000"/>
              </a:spcBef>
              <a:buFontTx/>
              <a:buChar char="•"/>
            </a:pPr>
            <a:r>
              <a:rPr lang="en-US" sz="1600"/>
              <a:t>Must be root to use this parameter</a:t>
            </a:r>
          </a:p>
          <a:p>
            <a:pPr marL="742950" lvl="1" indent="-285750">
              <a:spcBef>
                <a:spcPct val="20000"/>
              </a:spcBef>
              <a:buFontTx/>
              <a:buChar char="–"/>
            </a:pPr>
            <a:endParaRPr lang="en-US" b="1"/>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fld id="{A290111B-F0B3-4CD2-BF83-276F413B7215}" type="datetime1">
              <a:rPr lang="en-US"/>
              <a:pPr/>
              <a:t>10/31/2011</a:t>
            </a:fld>
            <a:endParaRPr lang="en-US"/>
          </a:p>
        </p:txBody>
      </p:sp>
      <p:sp>
        <p:nvSpPr>
          <p:cNvPr id="10243" name="Footer Placeholder 4"/>
          <p:cNvSpPr>
            <a:spLocks noGrp="1"/>
          </p:cNvSpPr>
          <p:nvPr>
            <p:ph type="ftr" sz="quarter" idx="11"/>
          </p:nvPr>
        </p:nvSpPr>
        <p:spPr>
          <a:noFill/>
        </p:spPr>
        <p:txBody>
          <a:bodyPr/>
          <a:lstStyle/>
          <a:p>
            <a:r>
              <a:rPr lang="en-US" smtClean="0"/>
              <a:t>Trick Advanced Training</a:t>
            </a:r>
          </a:p>
        </p:txBody>
      </p:sp>
      <p:sp>
        <p:nvSpPr>
          <p:cNvPr id="10244" name="Slide Number Placeholder 5"/>
          <p:cNvSpPr>
            <a:spLocks noGrp="1"/>
          </p:cNvSpPr>
          <p:nvPr>
            <p:ph type="sldNum" sz="quarter" idx="12"/>
          </p:nvPr>
        </p:nvSpPr>
        <p:spPr>
          <a:noFill/>
        </p:spPr>
        <p:txBody>
          <a:bodyPr/>
          <a:lstStyle/>
          <a:p>
            <a:fld id="{CDC6EEF8-1439-41ED-8520-F43B1FD10450}" type="slidenum">
              <a:rPr lang="en-US" smtClean="0"/>
              <a:pPr/>
              <a:t>9</a:t>
            </a:fld>
            <a:endParaRPr lang="en-US" smtClean="0"/>
          </a:p>
        </p:txBody>
      </p:sp>
      <p:sp>
        <p:nvSpPr>
          <p:cNvPr id="10245" name="Rectangle 5"/>
          <p:cNvSpPr>
            <a:spLocks noGrp="1" noChangeArrowheads="1"/>
          </p:cNvSpPr>
          <p:nvPr>
            <p:ph type="title"/>
          </p:nvPr>
        </p:nvSpPr>
        <p:spPr/>
        <p:txBody>
          <a:bodyPr/>
          <a:lstStyle/>
          <a:p>
            <a:pPr eaLnBrk="1" hangingPunct="1"/>
            <a:r>
              <a:rPr lang="en-US" sz="2000" smtClean="0"/>
              <a:t>Trickcomm - Blocking</a:t>
            </a:r>
          </a:p>
        </p:txBody>
      </p:sp>
      <p:sp>
        <p:nvSpPr>
          <p:cNvPr id="10246" name="Rectangle 6"/>
          <p:cNvSpPr>
            <a:spLocks noGrp="1" noChangeArrowheads="1"/>
          </p:cNvSpPr>
          <p:nvPr>
            <p:ph type="body" idx="1"/>
          </p:nvPr>
        </p:nvSpPr>
        <p:spPr/>
        <p:txBody>
          <a:bodyPr/>
          <a:lstStyle/>
          <a:p>
            <a:pPr eaLnBrk="1" hangingPunct="1">
              <a:lnSpc>
                <a:spcPct val="90000"/>
              </a:lnSpc>
            </a:pPr>
            <a:r>
              <a:rPr lang="en-GB" smtClean="0"/>
              <a:t>Provided Functions - Blocking</a:t>
            </a:r>
          </a:p>
          <a:p>
            <a:pPr lvl="1" eaLnBrk="1" hangingPunct="1">
              <a:lnSpc>
                <a:spcPct val="90000"/>
              </a:lnSpc>
            </a:pPr>
            <a:r>
              <a:rPr lang="en-GB" smtClean="0"/>
              <a:t>tc_blockio(TCDevice * device, TCCommBlocking blockflag);</a:t>
            </a:r>
          </a:p>
          <a:p>
            <a:pPr lvl="2" eaLnBrk="1" hangingPunct="1">
              <a:lnSpc>
                <a:spcPct val="90000"/>
              </a:lnSpc>
            </a:pPr>
            <a:r>
              <a:rPr lang="en-GB" smtClean="0"/>
              <a:t>Sets the socket blocking type</a:t>
            </a:r>
          </a:p>
          <a:p>
            <a:pPr lvl="2" eaLnBrk="1" hangingPunct="1">
              <a:lnSpc>
                <a:spcPct val="90000"/>
              </a:lnSpc>
            </a:pPr>
            <a:r>
              <a:rPr lang="en-GB" smtClean="0"/>
              <a:t>Blocking</a:t>
            </a:r>
          </a:p>
          <a:p>
            <a:pPr lvl="3" eaLnBrk="1" hangingPunct="1">
              <a:lnSpc>
                <a:spcPct val="90000"/>
              </a:lnSpc>
            </a:pPr>
            <a:r>
              <a:rPr lang="en-GB" smtClean="0"/>
              <a:t>A connection that "blocks" on a read/write will wait until it has read/written all the data over its connection before proceeding. Blocking will force a system call and put itself to sleep and wait on the OS to wake it up.</a:t>
            </a:r>
          </a:p>
          <a:p>
            <a:pPr lvl="2" eaLnBrk="1" hangingPunct="1">
              <a:lnSpc>
                <a:spcPct val="90000"/>
              </a:lnSpc>
            </a:pPr>
            <a:r>
              <a:rPr lang="en-GB" smtClean="0"/>
              <a:t>No blocking</a:t>
            </a:r>
          </a:p>
          <a:p>
            <a:pPr lvl="3" eaLnBrk="1" hangingPunct="1">
              <a:lnSpc>
                <a:spcPct val="90000"/>
              </a:lnSpc>
            </a:pPr>
            <a:r>
              <a:rPr lang="en-GB" smtClean="0"/>
              <a:t>"Non-blocking" is asynchronous in nature and will read/write whatever it can offering no guarantee that it has finished.</a:t>
            </a:r>
          </a:p>
          <a:p>
            <a:pPr lvl="2" eaLnBrk="1" hangingPunct="1">
              <a:lnSpc>
                <a:spcPct val="90000"/>
              </a:lnSpc>
            </a:pPr>
            <a:r>
              <a:rPr lang="en-GB" smtClean="0"/>
              <a:t>Timed blocking</a:t>
            </a:r>
          </a:p>
          <a:p>
            <a:pPr lvl="3" eaLnBrk="1" hangingPunct="1">
              <a:lnSpc>
                <a:spcPct val="90000"/>
              </a:lnSpc>
            </a:pPr>
            <a:r>
              <a:rPr lang="en-GB" smtClean="0"/>
              <a:t>The timed block will block for a specified period of time, and give up if time expires. The "timed block" will consume CPU time as the read waits for data.</a:t>
            </a:r>
          </a:p>
          <a:p>
            <a:pPr lvl="2" eaLnBrk="1" hangingPunct="1">
              <a:lnSpc>
                <a:spcPct val="90000"/>
              </a:lnSpc>
            </a:pPr>
            <a:r>
              <a:rPr lang="en-GB" smtClean="0"/>
              <a:t>“All or nothing" blocking</a:t>
            </a:r>
          </a:p>
          <a:p>
            <a:pPr lvl="3" eaLnBrk="1" hangingPunct="1">
              <a:lnSpc>
                <a:spcPct val="90000"/>
              </a:lnSpc>
            </a:pPr>
            <a:r>
              <a:rPr lang="en-GB" smtClean="0"/>
              <a:t>The "all or nothing" block will not block until there is something to read. Once something is on the pipe, it will block indefinitely until it receives all data it expects. The "all or nothing" approach will consume CPU time as it waits.</a:t>
            </a:r>
          </a:p>
          <a:p>
            <a:pPr lvl="1" eaLnBrk="1" hangingPunct="1">
              <a:lnSpc>
                <a:spcPct val="90000"/>
              </a:lnSpc>
            </a:pPr>
            <a:r>
              <a:rPr lang="en-GB" smtClean="0"/>
              <a:t>tc_set_blockio_timeout_limit(TCDevice *device, double limit) ;</a:t>
            </a:r>
          </a:p>
          <a:p>
            <a:pPr lvl="2" eaLnBrk="1" hangingPunct="1">
              <a:lnSpc>
                <a:spcPct val="90000"/>
              </a:lnSpc>
            </a:pPr>
            <a:r>
              <a:rPr lang="en-GB" smtClean="0"/>
              <a:t>Sets the time a Timed blocking socket will wait for data</a:t>
            </a:r>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Date Placeholder 3"/>
          <p:cNvSpPr>
            <a:spLocks noGrp="1"/>
          </p:cNvSpPr>
          <p:nvPr>
            <p:ph type="dt" sz="quarter" idx="10"/>
          </p:nvPr>
        </p:nvSpPr>
        <p:spPr>
          <a:noFill/>
        </p:spPr>
        <p:txBody>
          <a:bodyPr/>
          <a:lstStyle/>
          <a:p>
            <a:fld id="{E12D1EC5-1B18-49A6-A03E-AC4783A78440}" type="datetime1">
              <a:rPr lang="en-US"/>
              <a:pPr/>
              <a:t>10/31/2011</a:t>
            </a:fld>
            <a:endParaRPr lang="en-US"/>
          </a:p>
        </p:txBody>
      </p:sp>
      <p:sp>
        <p:nvSpPr>
          <p:cNvPr id="94211" name="Footer Placeholder 4"/>
          <p:cNvSpPr>
            <a:spLocks noGrp="1"/>
          </p:cNvSpPr>
          <p:nvPr>
            <p:ph type="ftr" sz="quarter" idx="11"/>
          </p:nvPr>
        </p:nvSpPr>
        <p:spPr>
          <a:noFill/>
        </p:spPr>
        <p:txBody>
          <a:bodyPr/>
          <a:lstStyle/>
          <a:p>
            <a:r>
              <a:rPr lang="en-US" smtClean="0"/>
              <a:t>Trick Advanced Training</a:t>
            </a:r>
          </a:p>
        </p:txBody>
      </p:sp>
      <p:sp>
        <p:nvSpPr>
          <p:cNvPr id="94212" name="Slide Number Placeholder 5"/>
          <p:cNvSpPr>
            <a:spLocks noGrp="1"/>
          </p:cNvSpPr>
          <p:nvPr>
            <p:ph type="sldNum" sz="quarter" idx="12"/>
          </p:nvPr>
        </p:nvSpPr>
        <p:spPr>
          <a:noFill/>
        </p:spPr>
        <p:txBody>
          <a:bodyPr/>
          <a:lstStyle/>
          <a:p>
            <a:fld id="{99B1D897-51D9-4BAF-94BD-4079D660B7E5}" type="slidenum">
              <a:rPr lang="en-US" smtClean="0"/>
              <a:pPr/>
              <a:t>90</a:t>
            </a:fld>
            <a:endParaRPr lang="en-US" smtClean="0"/>
          </a:p>
        </p:txBody>
      </p:sp>
      <p:sp>
        <p:nvSpPr>
          <p:cNvPr id="94213" name="Rectangle 2"/>
          <p:cNvSpPr>
            <a:spLocks noGrp="1" noChangeArrowheads="1"/>
          </p:cNvSpPr>
          <p:nvPr>
            <p:ph type="title"/>
          </p:nvPr>
        </p:nvSpPr>
        <p:spPr/>
        <p:txBody>
          <a:bodyPr/>
          <a:lstStyle/>
          <a:p>
            <a:pPr eaLnBrk="1" hangingPunct="1"/>
            <a:r>
              <a:rPr lang="en-US" sz="2000" smtClean="0"/>
              <a:t>Real-time Input Parameters</a:t>
            </a:r>
          </a:p>
        </p:txBody>
      </p:sp>
      <p:sp>
        <p:nvSpPr>
          <p:cNvPr id="94214" name="Rectangle 3"/>
          <p:cNvSpPr>
            <a:spLocks noGrp="1" noChangeArrowheads="1"/>
          </p:cNvSpPr>
          <p:nvPr>
            <p:ph type="body" idx="1"/>
          </p:nvPr>
        </p:nvSpPr>
        <p:spPr/>
        <p:txBody>
          <a:bodyPr/>
          <a:lstStyle/>
          <a:p>
            <a:pPr eaLnBrk="1" hangingPunct="1"/>
            <a:r>
              <a:rPr lang="en-US" smtClean="0"/>
              <a:t>Partial input file for real-time input parameters (FCSE)</a:t>
            </a:r>
          </a:p>
          <a:p>
            <a:pPr eaLnBrk="1" hangingPunct="1"/>
            <a:endParaRPr lang="en-US" smtClean="0"/>
          </a:p>
        </p:txBody>
      </p:sp>
      <p:sp>
        <p:nvSpPr>
          <p:cNvPr id="94215" name="Text Box 4"/>
          <p:cNvSpPr txBox="1">
            <a:spLocks noChangeArrowheads="1"/>
          </p:cNvSpPr>
          <p:nvPr/>
        </p:nvSpPr>
        <p:spPr bwMode="auto">
          <a:xfrm>
            <a:off x="914400" y="1752600"/>
            <a:ext cx="7391400" cy="2840038"/>
          </a:xfrm>
          <a:prstGeom prst="rect">
            <a:avLst/>
          </a:prstGeom>
          <a:solidFill>
            <a:schemeClr val="accent1"/>
          </a:solidFill>
          <a:ln w="9525">
            <a:solidFill>
              <a:schemeClr val="tx1"/>
            </a:solidFill>
            <a:miter lim="800000"/>
            <a:headEnd/>
            <a:tailEnd/>
          </a:ln>
        </p:spPr>
        <p:txBody>
          <a:bodyPr>
            <a:spAutoFit/>
          </a:bodyPr>
          <a:lstStyle/>
          <a:p>
            <a:r>
              <a:rPr lang="en-US" sz="1200" b="1">
                <a:solidFill>
                  <a:srgbClr val="CFCFCF"/>
                </a:solidFill>
                <a:latin typeface="Courier New" pitchFamily="49" charset="0"/>
              </a:rPr>
              <a:t>#define SW_FRAME 0.0333300</a:t>
            </a:r>
          </a:p>
          <a:p>
            <a:r>
              <a:rPr lang="en-US" sz="1200" b="1">
                <a:solidFill>
                  <a:srgbClr val="CFCFCF"/>
                </a:solidFill>
                <a:latin typeface="Courier New" pitchFamily="49" charset="0"/>
              </a:rPr>
              <a:t>#define RT_FRAME 0.0033330</a:t>
            </a:r>
          </a:p>
          <a:p>
            <a:endParaRPr lang="en-US" sz="1200" b="1">
              <a:solidFill>
                <a:srgbClr val="CFCFCF"/>
              </a:solidFill>
              <a:latin typeface="Courier New" pitchFamily="49" charset="0"/>
            </a:endParaRPr>
          </a:p>
          <a:p>
            <a:r>
              <a:rPr lang="en-US" sz="1200" b="1">
                <a:solidFill>
                  <a:srgbClr val="CFCFCF"/>
                </a:solidFill>
                <a:latin typeface="Courier New" pitchFamily="49" charset="0"/>
              </a:rPr>
              <a:t>    /* SIM-TO-WALL-CLOCK SYNCHRONIZATION */</a:t>
            </a:r>
          </a:p>
          <a:p>
            <a:r>
              <a:rPr lang="en-US" sz="1200" b="1">
                <a:solidFill>
                  <a:srgbClr val="CFCFCF"/>
                </a:solidFill>
                <a:latin typeface="Courier New" pitchFamily="49" charset="0"/>
              </a:rPr>
              <a:t>sys.exec.in.rt_nap = No ;</a:t>
            </a:r>
          </a:p>
          <a:p>
            <a:r>
              <a:rPr lang="en-US" sz="1200" b="1">
                <a:solidFill>
                  <a:srgbClr val="CFCFCF"/>
                </a:solidFill>
                <a:latin typeface="Courier New" pitchFamily="49" charset="0"/>
              </a:rPr>
              <a:t>sys.exec.in.rt_itimer = No ;</a:t>
            </a:r>
          </a:p>
          <a:p>
            <a:r>
              <a:rPr lang="en-US" sz="1200" b="1">
                <a:solidFill>
                  <a:srgbClr val="CFCFCF"/>
                </a:solidFill>
                <a:latin typeface="Courier New" pitchFamily="49" charset="0"/>
              </a:rPr>
              <a:t>sys.exec.in.rt_itimer_pause = No ;</a:t>
            </a:r>
          </a:p>
          <a:p>
            <a:r>
              <a:rPr lang="en-US" sz="1200" b="1">
                <a:solidFill>
                  <a:srgbClr val="CFCFCF"/>
                </a:solidFill>
                <a:latin typeface="Courier New" pitchFamily="49" charset="0"/>
              </a:rPr>
              <a:t>sys.exec.in.rt_software_frame {s} = RT_FRAME ;</a:t>
            </a:r>
          </a:p>
          <a:p>
            <a:r>
              <a:rPr lang="en-US" sz="1200" b="1">
                <a:solidFill>
                  <a:srgbClr val="CFCFCF"/>
                </a:solidFill>
                <a:latin typeface="Courier New" pitchFamily="49" charset="0"/>
              </a:rPr>
              <a:t>sys.exec.in.rt_sync_frame     {s} = SW_FRAME ;</a:t>
            </a:r>
          </a:p>
          <a:p>
            <a:r>
              <a:rPr lang="en-US" sz="1200" b="1">
                <a:solidFill>
                  <a:srgbClr val="CFCFCF"/>
                </a:solidFill>
                <a:latin typeface="Courier New" pitchFamily="49" charset="0"/>
              </a:rPr>
              <a:t>sys.exec.in.sync_wait_limit  {s} = 0.050 ;</a:t>
            </a:r>
          </a:p>
          <a:p>
            <a:r>
              <a:rPr lang="en-US" sz="1200" b="1">
                <a:solidFill>
                  <a:srgbClr val="CFCFCF"/>
                </a:solidFill>
                <a:latin typeface="Courier New" pitchFamily="49" charset="0"/>
              </a:rPr>
              <a:t> </a:t>
            </a:r>
          </a:p>
          <a:p>
            <a:r>
              <a:rPr lang="en-US" sz="1200" b="1">
                <a:solidFill>
                  <a:srgbClr val="CFCFCF"/>
                </a:solidFill>
                <a:latin typeface="Courier New" pitchFamily="49" charset="0"/>
              </a:rPr>
              <a:t>    /* MAXIMUM NON-DEGRADING PRIORITY */</a:t>
            </a:r>
          </a:p>
          <a:p>
            <a:r>
              <a:rPr lang="en-US" sz="1200" b="1">
                <a:solidFill>
                  <a:srgbClr val="CFCFCF"/>
                </a:solidFill>
                <a:latin typeface="Courier New" pitchFamily="49" charset="0"/>
              </a:rPr>
              <a:t>sys.exec.in.rt_lock_memory[1] = Yes ;</a:t>
            </a:r>
          </a:p>
          <a:p>
            <a:r>
              <a:rPr lang="en-US" sz="1200" b="1">
                <a:latin typeface="Courier New" pitchFamily="49" charset="0"/>
              </a:rPr>
              <a:t>sys.exec.in.rt_nond_pri[1]    = Yes ;</a:t>
            </a:r>
          </a:p>
          <a:p>
            <a:r>
              <a:rPr lang="en-US" sz="1200" b="1">
                <a:solidFill>
                  <a:srgbClr val="CFCFCF"/>
                </a:solidFill>
                <a:latin typeface="Courier New" pitchFamily="49" charset="0"/>
              </a:rPr>
              <a:t>sys.exec.in.rt_priority[1]    = 1 ;</a:t>
            </a:r>
            <a:endParaRPr lang="en-US" sz="1200" b="1">
              <a:latin typeface="Courier New" pitchFamily="49" charset="0"/>
            </a:endParaRPr>
          </a:p>
        </p:txBody>
      </p:sp>
      <p:sp>
        <p:nvSpPr>
          <p:cNvPr id="94216" name="Rectangle 5"/>
          <p:cNvSpPr>
            <a:spLocks noChangeArrowheads="1"/>
          </p:cNvSpPr>
          <p:nvPr/>
        </p:nvSpPr>
        <p:spPr bwMode="auto">
          <a:xfrm>
            <a:off x="457200" y="5181600"/>
            <a:ext cx="8229600" cy="990600"/>
          </a:xfrm>
          <a:prstGeom prst="rect">
            <a:avLst/>
          </a:prstGeom>
          <a:noFill/>
          <a:ln w="9525">
            <a:noFill/>
            <a:miter lim="800000"/>
            <a:headEnd/>
            <a:tailEnd/>
          </a:ln>
        </p:spPr>
        <p:txBody>
          <a:bodyPr/>
          <a:lstStyle/>
          <a:p>
            <a:pPr marL="742950" lvl="1" indent="-285750">
              <a:spcBef>
                <a:spcPct val="20000"/>
              </a:spcBef>
              <a:buFontTx/>
              <a:buChar char="–"/>
            </a:pPr>
            <a:r>
              <a:rPr lang="en-US" b="1"/>
              <a:t>Set the simulation to run with a non-degrading real-time priority.</a:t>
            </a:r>
          </a:p>
          <a:p>
            <a:pPr marL="1143000" lvl="2" indent="-228600">
              <a:spcBef>
                <a:spcPct val="20000"/>
              </a:spcBef>
              <a:buFontTx/>
              <a:buChar char="•"/>
            </a:pPr>
            <a:r>
              <a:rPr lang="en-US" sz="1600"/>
              <a:t>Must be root to use this parameter</a:t>
            </a:r>
          </a:p>
          <a:p>
            <a:pPr marL="742950" lvl="1" indent="-285750">
              <a:spcBef>
                <a:spcPct val="20000"/>
              </a:spcBef>
              <a:buFontTx/>
              <a:buChar char="–"/>
            </a:pPr>
            <a:endParaRPr lang="en-US" b="1"/>
          </a:p>
        </p:txBody>
      </p:sp>
    </p:spTree>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3"/>
          <p:cNvSpPr>
            <a:spLocks noGrp="1"/>
          </p:cNvSpPr>
          <p:nvPr>
            <p:ph type="dt" sz="quarter" idx="10"/>
          </p:nvPr>
        </p:nvSpPr>
        <p:spPr>
          <a:noFill/>
        </p:spPr>
        <p:txBody>
          <a:bodyPr/>
          <a:lstStyle/>
          <a:p>
            <a:fld id="{1B820219-8307-4650-8FA3-F0B4AED68DD6}" type="datetime1">
              <a:rPr lang="en-US"/>
              <a:pPr/>
              <a:t>10/31/2011</a:t>
            </a:fld>
            <a:endParaRPr lang="en-US"/>
          </a:p>
        </p:txBody>
      </p:sp>
      <p:sp>
        <p:nvSpPr>
          <p:cNvPr id="95235" name="Footer Placeholder 4"/>
          <p:cNvSpPr>
            <a:spLocks noGrp="1"/>
          </p:cNvSpPr>
          <p:nvPr>
            <p:ph type="ftr" sz="quarter" idx="11"/>
          </p:nvPr>
        </p:nvSpPr>
        <p:spPr>
          <a:noFill/>
        </p:spPr>
        <p:txBody>
          <a:bodyPr/>
          <a:lstStyle/>
          <a:p>
            <a:r>
              <a:rPr lang="en-US" smtClean="0"/>
              <a:t>Trick Advanced Training</a:t>
            </a:r>
          </a:p>
        </p:txBody>
      </p:sp>
      <p:sp>
        <p:nvSpPr>
          <p:cNvPr id="95236" name="Slide Number Placeholder 5"/>
          <p:cNvSpPr>
            <a:spLocks noGrp="1"/>
          </p:cNvSpPr>
          <p:nvPr>
            <p:ph type="sldNum" sz="quarter" idx="12"/>
          </p:nvPr>
        </p:nvSpPr>
        <p:spPr>
          <a:noFill/>
        </p:spPr>
        <p:txBody>
          <a:bodyPr/>
          <a:lstStyle/>
          <a:p>
            <a:fld id="{3335F101-3ED9-4774-9F0E-C0F5E52C706F}" type="slidenum">
              <a:rPr lang="en-US" smtClean="0"/>
              <a:pPr/>
              <a:t>91</a:t>
            </a:fld>
            <a:endParaRPr lang="en-US" smtClean="0"/>
          </a:p>
        </p:txBody>
      </p:sp>
      <p:sp>
        <p:nvSpPr>
          <p:cNvPr id="95237" name="Rectangle 2"/>
          <p:cNvSpPr>
            <a:spLocks noGrp="1" noChangeArrowheads="1"/>
          </p:cNvSpPr>
          <p:nvPr>
            <p:ph type="title"/>
          </p:nvPr>
        </p:nvSpPr>
        <p:spPr/>
        <p:txBody>
          <a:bodyPr/>
          <a:lstStyle/>
          <a:p>
            <a:pPr eaLnBrk="1" hangingPunct="1"/>
            <a:r>
              <a:rPr lang="en-US" sz="2000" smtClean="0"/>
              <a:t>Real-time Input Parameters</a:t>
            </a:r>
          </a:p>
        </p:txBody>
      </p:sp>
      <p:sp>
        <p:nvSpPr>
          <p:cNvPr id="95238" name="Rectangle 3"/>
          <p:cNvSpPr>
            <a:spLocks noGrp="1" noChangeArrowheads="1"/>
          </p:cNvSpPr>
          <p:nvPr>
            <p:ph type="body" idx="1"/>
          </p:nvPr>
        </p:nvSpPr>
        <p:spPr/>
        <p:txBody>
          <a:bodyPr/>
          <a:lstStyle/>
          <a:p>
            <a:pPr eaLnBrk="1" hangingPunct="1"/>
            <a:r>
              <a:rPr lang="en-US" smtClean="0"/>
              <a:t>Partial input file for real-time input parameters (FCSE)</a:t>
            </a:r>
          </a:p>
          <a:p>
            <a:pPr eaLnBrk="1" hangingPunct="1"/>
            <a:endParaRPr lang="en-US" smtClean="0"/>
          </a:p>
        </p:txBody>
      </p:sp>
      <p:sp>
        <p:nvSpPr>
          <p:cNvPr id="95239" name="Text Box 4"/>
          <p:cNvSpPr txBox="1">
            <a:spLocks noChangeArrowheads="1"/>
          </p:cNvSpPr>
          <p:nvPr/>
        </p:nvSpPr>
        <p:spPr bwMode="auto">
          <a:xfrm>
            <a:off x="914400" y="1752600"/>
            <a:ext cx="7391400" cy="2840038"/>
          </a:xfrm>
          <a:prstGeom prst="rect">
            <a:avLst/>
          </a:prstGeom>
          <a:solidFill>
            <a:schemeClr val="accent1"/>
          </a:solidFill>
          <a:ln w="9525">
            <a:solidFill>
              <a:schemeClr val="tx1"/>
            </a:solidFill>
            <a:miter lim="800000"/>
            <a:headEnd/>
            <a:tailEnd/>
          </a:ln>
        </p:spPr>
        <p:txBody>
          <a:bodyPr>
            <a:spAutoFit/>
          </a:bodyPr>
          <a:lstStyle/>
          <a:p>
            <a:r>
              <a:rPr lang="en-US" sz="1200" b="1">
                <a:solidFill>
                  <a:srgbClr val="CFCFCF"/>
                </a:solidFill>
                <a:latin typeface="Courier New" pitchFamily="49" charset="0"/>
              </a:rPr>
              <a:t>#define SW_FRAME 0.0333300</a:t>
            </a:r>
          </a:p>
          <a:p>
            <a:r>
              <a:rPr lang="en-US" sz="1200" b="1">
                <a:solidFill>
                  <a:srgbClr val="CFCFCF"/>
                </a:solidFill>
                <a:latin typeface="Courier New" pitchFamily="49" charset="0"/>
              </a:rPr>
              <a:t>#define RT_FRAME 0.0033330</a:t>
            </a:r>
          </a:p>
          <a:p>
            <a:endParaRPr lang="en-US" sz="1200" b="1">
              <a:solidFill>
                <a:srgbClr val="CFCFCF"/>
              </a:solidFill>
              <a:latin typeface="Courier New" pitchFamily="49" charset="0"/>
            </a:endParaRPr>
          </a:p>
          <a:p>
            <a:r>
              <a:rPr lang="en-US" sz="1200" b="1">
                <a:solidFill>
                  <a:srgbClr val="CFCFCF"/>
                </a:solidFill>
                <a:latin typeface="Courier New" pitchFamily="49" charset="0"/>
              </a:rPr>
              <a:t>    /* SIM-TO-WALL-CLOCK SYNCHRONIZATION */</a:t>
            </a:r>
          </a:p>
          <a:p>
            <a:r>
              <a:rPr lang="en-US" sz="1200" b="1">
                <a:solidFill>
                  <a:srgbClr val="CFCFCF"/>
                </a:solidFill>
                <a:latin typeface="Courier New" pitchFamily="49" charset="0"/>
              </a:rPr>
              <a:t>sys.exec.in.rt_nap = No ;</a:t>
            </a:r>
          </a:p>
          <a:p>
            <a:r>
              <a:rPr lang="en-US" sz="1200" b="1">
                <a:solidFill>
                  <a:srgbClr val="CFCFCF"/>
                </a:solidFill>
                <a:latin typeface="Courier New" pitchFamily="49" charset="0"/>
              </a:rPr>
              <a:t>sys.exec.in.rt_itimer = No ;</a:t>
            </a:r>
          </a:p>
          <a:p>
            <a:r>
              <a:rPr lang="en-US" sz="1200" b="1">
                <a:solidFill>
                  <a:srgbClr val="CFCFCF"/>
                </a:solidFill>
                <a:latin typeface="Courier New" pitchFamily="49" charset="0"/>
              </a:rPr>
              <a:t>sys.exec.in.rt_itimer_pause = No ;</a:t>
            </a:r>
          </a:p>
          <a:p>
            <a:r>
              <a:rPr lang="en-US" sz="1200" b="1">
                <a:solidFill>
                  <a:srgbClr val="CFCFCF"/>
                </a:solidFill>
                <a:latin typeface="Courier New" pitchFamily="49" charset="0"/>
              </a:rPr>
              <a:t>sys.exec.in.rt_software_frame {s} = RT_FRAME ;</a:t>
            </a:r>
          </a:p>
          <a:p>
            <a:r>
              <a:rPr lang="en-US" sz="1200" b="1">
                <a:solidFill>
                  <a:srgbClr val="CFCFCF"/>
                </a:solidFill>
                <a:latin typeface="Courier New" pitchFamily="49" charset="0"/>
              </a:rPr>
              <a:t>sys.exec.in.rt_sync_frame     {s} = SW_FRAME ;</a:t>
            </a:r>
          </a:p>
          <a:p>
            <a:r>
              <a:rPr lang="en-US" sz="1200" b="1">
                <a:solidFill>
                  <a:srgbClr val="CFCFCF"/>
                </a:solidFill>
                <a:latin typeface="Courier New" pitchFamily="49" charset="0"/>
              </a:rPr>
              <a:t>sys.exec.in.sync_wait_limit  {s} = 0.050 ;</a:t>
            </a:r>
          </a:p>
          <a:p>
            <a:r>
              <a:rPr lang="en-US" sz="1200" b="1">
                <a:solidFill>
                  <a:srgbClr val="CFCFCF"/>
                </a:solidFill>
                <a:latin typeface="Courier New" pitchFamily="49" charset="0"/>
              </a:rPr>
              <a:t> </a:t>
            </a:r>
          </a:p>
          <a:p>
            <a:r>
              <a:rPr lang="en-US" sz="1200" b="1">
                <a:solidFill>
                  <a:srgbClr val="CFCFCF"/>
                </a:solidFill>
                <a:latin typeface="Courier New" pitchFamily="49" charset="0"/>
              </a:rPr>
              <a:t>    /* MAXIMUM NON-DEGRADING PRIORITY */</a:t>
            </a:r>
          </a:p>
          <a:p>
            <a:r>
              <a:rPr lang="en-US" sz="1200" b="1">
                <a:solidFill>
                  <a:srgbClr val="CFCFCF"/>
                </a:solidFill>
                <a:latin typeface="Courier New" pitchFamily="49" charset="0"/>
              </a:rPr>
              <a:t>sys.exec.in.rt_lock_memory[1] = Yes ;</a:t>
            </a:r>
          </a:p>
          <a:p>
            <a:r>
              <a:rPr lang="en-US" sz="1200" b="1">
                <a:solidFill>
                  <a:srgbClr val="CFCFCF"/>
                </a:solidFill>
                <a:latin typeface="Courier New" pitchFamily="49" charset="0"/>
              </a:rPr>
              <a:t>sys.exec.in.rt_nond_pri[1]    = Yes ;</a:t>
            </a:r>
          </a:p>
          <a:p>
            <a:r>
              <a:rPr lang="en-US" sz="1200" b="1">
                <a:latin typeface="Courier New" pitchFamily="49" charset="0"/>
              </a:rPr>
              <a:t>sys.exec.in.rt_priority[1]    = 1 ;</a:t>
            </a:r>
          </a:p>
        </p:txBody>
      </p:sp>
      <p:sp>
        <p:nvSpPr>
          <p:cNvPr id="95240" name="Rectangle 5"/>
          <p:cNvSpPr>
            <a:spLocks noChangeArrowheads="1"/>
          </p:cNvSpPr>
          <p:nvPr/>
        </p:nvSpPr>
        <p:spPr bwMode="auto">
          <a:xfrm>
            <a:off x="457200" y="5181600"/>
            <a:ext cx="8229600" cy="990600"/>
          </a:xfrm>
          <a:prstGeom prst="rect">
            <a:avLst/>
          </a:prstGeom>
          <a:noFill/>
          <a:ln w="9525">
            <a:noFill/>
            <a:miter lim="800000"/>
            <a:headEnd/>
            <a:tailEnd/>
          </a:ln>
        </p:spPr>
        <p:txBody>
          <a:bodyPr/>
          <a:lstStyle/>
          <a:p>
            <a:pPr marL="742950" lvl="1" indent="-285750">
              <a:spcBef>
                <a:spcPct val="20000"/>
              </a:spcBef>
              <a:buFontTx/>
              <a:buChar char="–"/>
            </a:pPr>
            <a:r>
              <a:rPr lang="en-US" sz="1600" b="1"/>
              <a:t>Sets the priority.  </a:t>
            </a:r>
          </a:p>
          <a:p>
            <a:pPr marL="1143000" lvl="2" indent="-228600">
              <a:spcBef>
                <a:spcPct val="20000"/>
              </a:spcBef>
              <a:buFontTx/>
              <a:buChar char="•"/>
            </a:pPr>
            <a:r>
              <a:rPr lang="en-US" sz="1400"/>
              <a:t>Setting rt_priority = 1 will set the process to run at maximum priority on any platform</a:t>
            </a:r>
          </a:p>
          <a:p>
            <a:pPr marL="1143000" lvl="2" indent="-228600">
              <a:spcBef>
                <a:spcPct val="20000"/>
              </a:spcBef>
              <a:buFontTx/>
              <a:buChar char="•"/>
            </a:pPr>
            <a:r>
              <a:rPr lang="en-US" sz="1400"/>
              <a:t>Warning: Setting rt_priority = 1 on a single processor computer with no “napping” will completely shut out all shells and input devices, i.e. mouse, keyboard</a:t>
            </a:r>
          </a:p>
        </p:txBody>
      </p:sp>
    </p:spTree>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Date Placeholder 3"/>
          <p:cNvSpPr>
            <a:spLocks noGrp="1"/>
          </p:cNvSpPr>
          <p:nvPr>
            <p:ph type="dt" sz="quarter" idx="10"/>
          </p:nvPr>
        </p:nvSpPr>
        <p:spPr>
          <a:noFill/>
        </p:spPr>
        <p:txBody>
          <a:bodyPr/>
          <a:lstStyle/>
          <a:p>
            <a:fld id="{847C6B89-2D99-4D88-9848-9330EF7D654A}" type="datetime1">
              <a:rPr lang="en-US"/>
              <a:pPr/>
              <a:t>10/31/2011</a:t>
            </a:fld>
            <a:endParaRPr lang="en-US"/>
          </a:p>
        </p:txBody>
      </p:sp>
      <p:sp>
        <p:nvSpPr>
          <p:cNvPr id="96259" name="Footer Placeholder 4"/>
          <p:cNvSpPr>
            <a:spLocks noGrp="1"/>
          </p:cNvSpPr>
          <p:nvPr>
            <p:ph type="ftr" sz="quarter" idx="11"/>
          </p:nvPr>
        </p:nvSpPr>
        <p:spPr>
          <a:noFill/>
        </p:spPr>
        <p:txBody>
          <a:bodyPr/>
          <a:lstStyle/>
          <a:p>
            <a:r>
              <a:rPr lang="en-US" smtClean="0"/>
              <a:t>Trick Advanced Training</a:t>
            </a:r>
          </a:p>
        </p:txBody>
      </p:sp>
      <p:sp>
        <p:nvSpPr>
          <p:cNvPr id="96260" name="Slide Number Placeholder 5"/>
          <p:cNvSpPr>
            <a:spLocks noGrp="1"/>
          </p:cNvSpPr>
          <p:nvPr>
            <p:ph type="sldNum" sz="quarter" idx="12"/>
          </p:nvPr>
        </p:nvSpPr>
        <p:spPr>
          <a:noFill/>
        </p:spPr>
        <p:txBody>
          <a:bodyPr/>
          <a:lstStyle/>
          <a:p>
            <a:fld id="{87DD1F4E-FDFD-4070-82BE-27960B0C4A97}" type="slidenum">
              <a:rPr lang="en-US" smtClean="0"/>
              <a:pPr/>
              <a:t>92</a:t>
            </a:fld>
            <a:endParaRPr lang="en-US" smtClean="0"/>
          </a:p>
        </p:txBody>
      </p:sp>
      <p:sp>
        <p:nvSpPr>
          <p:cNvPr id="96261" name="Rectangle 2"/>
          <p:cNvSpPr>
            <a:spLocks noGrp="1" noChangeArrowheads="1"/>
          </p:cNvSpPr>
          <p:nvPr>
            <p:ph type="title"/>
          </p:nvPr>
        </p:nvSpPr>
        <p:spPr/>
        <p:txBody>
          <a:bodyPr/>
          <a:lstStyle/>
          <a:p>
            <a:pPr eaLnBrk="1" hangingPunct="1"/>
            <a:r>
              <a:rPr lang="en-US" sz="2000" smtClean="0"/>
              <a:t>MRMDF Multithreaded Applications</a:t>
            </a:r>
          </a:p>
        </p:txBody>
      </p:sp>
      <p:sp>
        <p:nvSpPr>
          <p:cNvPr id="96262" name="Rectangle 3"/>
          <p:cNvSpPr>
            <a:spLocks noGrp="1" noChangeArrowheads="1"/>
          </p:cNvSpPr>
          <p:nvPr>
            <p:ph type="body" idx="1"/>
          </p:nvPr>
        </p:nvSpPr>
        <p:spPr/>
        <p:txBody>
          <a:bodyPr/>
          <a:lstStyle/>
          <a:p>
            <a:pPr eaLnBrk="1" hangingPunct="1"/>
            <a:r>
              <a:rPr lang="en-US" smtClean="0"/>
              <a:t>BORIS is an all-in-one generic robotics trainer</a:t>
            </a:r>
          </a:p>
          <a:p>
            <a:pPr lvl="1" eaLnBrk="1" hangingPunct="1"/>
            <a:r>
              <a:rPr lang="en-US" smtClean="0"/>
              <a:t>Arm simulation</a:t>
            </a:r>
          </a:p>
          <a:p>
            <a:pPr lvl="1" eaLnBrk="1" hangingPunct="1"/>
            <a:r>
              <a:rPr lang="en-US" smtClean="0"/>
              <a:t>Operator GUIs built into the simulation</a:t>
            </a:r>
          </a:p>
        </p:txBody>
      </p:sp>
      <p:pic>
        <p:nvPicPr>
          <p:cNvPr id="96263" name="Picture 4" descr="boris_2_arm"/>
          <p:cNvPicPr>
            <a:picLocks noChangeAspect="1" noChangeArrowheads="1"/>
          </p:cNvPicPr>
          <p:nvPr/>
        </p:nvPicPr>
        <p:blipFill>
          <a:blip r:embed="rId2" cstate="print"/>
          <a:srcRect/>
          <a:stretch>
            <a:fillRect/>
          </a:stretch>
        </p:blipFill>
        <p:spPr bwMode="auto">
          <a:xfrm>
            <a:off x="1676400" y="2514600"/>
            <a:ext cx="3733800" cy="2632075"/>
          </a:xfrm>
          <a:prstGeom prst="rect">
            <a:avLst/>
          </a:prstGeom>
          <a:noFill/>
          <a:ln w="9525">
            <a:solidFill>
              <a:schemeClr val="tx1"/>
            </a:solidFill>
            <a:miter lim="800000"/>
            <a:headEnd/>
            <a:tailEnd/>
          </a:ln>
        </p:spPr>
      </p:pic>
      <p:pic>
        <p:nvPicPr>
          <p:cNvPr id="96264" name="Picture 5" descr="boris_2_config"/>
          <p:cNvPicPr>
            <a:picLocks noChangeAspect="1" noChangeArrowheads="1"/>
          </p:cNvPicPr>
          <p:nvPr/>
        </p:nvPicPr>
        <p:blipFill>
          <a:blip r:embed="rId3" cstate="print"/>
          <a:srcRect/>
          <a:stretch>
            <a:fillRect/>
          </a:stretch>
        </p:blipFill>
        <p:spPr bwMode="auto">
          <a:xfrm>
            <a:off x="3962400" y="3200400"/>
            <a:ext cx="3810000" cy="2633663"/>
          </a:xfrm>
          <a:prstGeom prst="rect">
            <a:avLst/>
          </a:prstGeom>
          <a:noFill/>
          <a:ln w="9525">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Date Placeholder 3"/>
          <p:cNvSpPr>
            <a:spLocks noGrp="1"/>
          </p:cNvSpPr>
          <p:nvPr>
            <p:ph type="dt" sz="quarter" idx="10"/>
          </p:nvPr>
        </p:nvSpPr>
        <p:spPr>
          <a:noFill/>
        </p:spPr>
        <p:txBody>
          <a:bodyPr/>
          <a:lstStyle/>
          <a:p>
            <a:fld id="{D77F88BB-2B8C-40E5-85E3-1397A03F6652}" type="datetime1">
              <a:rPr lang="en-US"/>
              <a:pPr/>
              <a:t>10/31/2011</a:t>
            </a:fld>
            <a:endParaRPr lang="en-US"/>
          </a:p>
        </p:txBody>
      </p:sp>
      <p:sp>
        <p:nvSpPr>
          <p:cNvPr id="97283" name="Footer Placeholder 4"/>
          <p:cNvSpPr>
            <a:spLocks noGrp="1"/>
          </p:cNvSpPr>
          <p:nvPr>
            <p:ph type="ftr" sz="quarter" idx="11"/>
          </p:nvPr>
        </p:nvSpPr>
        <p:spPr>
          <a:noFill/>
        </p:spPr>
        <p:txBody>
          <a:bodyPr/>
          <a:lstStyle/>
          <a:p>
            <a:r>
              <a:rPr lang="en-US" smtClean="0"/>
              <a:t>Trick Advanced Training</a:t>
            </a:r>
          </a:p>
        </p:txBody>
      </p:sp>
      <p:sp>
        <p:nvSpPr>
          <p:cNvPr id="97284" name="Slide Number Placeholder 5"/>
          <p:cNvSpPr>
            <a:spLocks noGrp="1"/>
          </p:cNvSpPr>
          <p:nvPr>
            <p:ph type="sldNum" sz="quarter" idx="12"/>
          </p:nvPr>
        </p:nvSpPr>
        <p:spPr>
          <a:noFill/>
        </p:spPr>
        <p:txBody>
          <a:bodyPr/>
          <a:lstStyle/>
          <a:p>
            <a:fld id="{DFA34AE8-76B8-456C-843E-E8D00B0939EA}" type="slidenum">
              <a:rPr lang="en-US" smtClean="0"/>
              <a:pPr/>
              <a:t>93</a:t>
            </a:fld>
            <a:endParaRPr lang="en-US" smtClean="0"/>
          </a:p>
        </p:txBody>
      </p:sp>
      <p:sp>
        <p:nvSpPr>
          <p:cNvPr id="97285" name="Rectangle 2"/>
          <p:cNvSpPr>
            <a:spLocks noGrp="1" noChangeArrowheads="1"/>
          </p:cNvSpPr>
          <p:nvPr>
            <p:ph type="title"/>
          </p:nvPr>
        </p:nvSpPr>
        <p:spPr/>
        <p:txBody>
          <a:bodyPr/>
          <a:lstStyle/>
          <a:p>
            <a:pPr eaLnBrk="1" hangingPunct="1"/>
            <a:r>
              <a:rPr lang="en-US" sz="2000" smtClean="0"/>
              <a:t>MRMDF Multithreaded Applications</a:t>
            </a:r>
          </a:p>
        </p:txBody>
      </p:sp>
      <p:sp>
        <p:nvSpPr>
          <p:cNvPr id="97286" name="Rectangle 3"/>
          <p:cNvSpPr>
            <a:spLocks noGrp="1" noChangeArrowheads="1"/>
          </p:cNvSpPr>
          <p:nvPr>
            <p:ph type="body" idx="1"/>
          </p:nvPr>
        </p:nvSpPr>
        <p:spPr/>
        <p:txBody>
          <a:bodyPr/>
          <a:lstStyle/>
          <a:p>
            <a:pPr eaLnBrk="1" hangingPunct="1"/>
            <a:r>
              <a:rPr lang="en-US" smtClean="0"/>
              <a:t>The BORIS simulation has 2 requirements forcing a multi-threaded design</a:t>
            </a:r>
          </a:p>
          <a:p>
            <a:pPr lvl="1" eaLnBrk="1" hangingPunct="1"/>
            <a:r>
              <a:rPr lang="en-US" smtClean="0"/>
              <a:t>Communication deadlines to meet with the facility</a:t>
            </a:r>
          </a:p>
          <a:p>
            <a:pPr lvl="1" eaLnBrk="1" hangingPunct="1"/>
            <a:r>
              <a:rPr lang="en-US" smtClean="0"/>
              <a:t>Handling updates to the GUIs for operator</a:t>
            </a:r>
          </a:p>
          <a:p>
            <a:pPr eaLnBrk="1" hangingPunct="1"/>
            <a:endParaRPr lang="en-US" smtClean="0"/>
          </a:p>
          <a:p>
            <a:pPr eaLnBrk="1" hangingPunct="1"/>
            <a:r>
              <a:rPr lang="en-US" smtClean="0"/>
              <a:t>X-Windows event handling</a:t>
            </a:r>
          </a:p>
          <a:p>
            <a:pPr lvl="1" eaLnBrk="1" hangingPunct="1"/>
            <a:r>
              <a:rPr lang="en-US" smtClean="0"/>
              <a:t>Button presses</a:t>
            </a:r>
          </a:p>
          <a:p>
            <a:pPr lvl="1" eaLnBrk="1" hangingPunct="1"/>
            <a:r>
              <a:rPr lang="en-US" smtClean="0"/>
              <a:t>Text field updates</a:t>
            </a:r>
          </a:p>
          <a:p>
            <a:pPr lvl="1" eaLnBrk="1" hangingPunct="1"/>
            <a:r>
              <a:rPr lang="en-US" smtClean="0"/>
              <a:t>Window scrolling</a:t>
            </a:r>
          </a:p>
          <a:p>
            <a:pPr lvl="1" eaLnBrk="1" hangingPunct="1"/>
            <a:r>
              <a:rPr lang="en-US" smtClean="0"/>
              <a:t>Window resizing…</a:t>
            </a:r>
          </a:p>
          <a:p>
            <a:pPr lvl="1" eaLnBrk="1" hangingPunct="1"/>
            <a:r>
              <a:rPr lang="en-US" smtClean="0"/>
              <a:t>Some actions can generate thousands of events requiring seconds to complete</a:t>
            </a:r>
          </a:p>
          <a:p>
            <a:pPr lvl="1" eaLnBrk="1" hangingPunct="1"/>
            <a:endParaRPr lang="en-US" smtClean="0"/>
          </a:p>
          <a:p>
            <a:pPr eaLnBrk="1" hangingPunct="1"/>
            <a:endParaRPr lang="en-US" smtClean="0"/>
          </a:p>
          <a:p>
            <a:pPr lvl="1" eaLnBrk="1" hangingPunct="1"/>
            <a:endParaRPr lang="en-US" smtClean="0"/>
          </a:p>
        </p:txBody>
      </p:sp>
    </p:spTree>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Date Placeholder 3"/>
          <p:cNvSpPr>
            <a:spLocks noGrp="1"/>
          </p:cNvSpPr>
          <p:nvPr>
            <p:ph type="dt" sz="quarter" idx="10"/>
          </p:nvPr>
        </p:nvSpPr>
        <p:spPr>
          <a:noFill/>
        </p:spPr>
        <p:txBody>
          <a:bodyPr/>
          <a:lstStyle/>
          <a:p>
            <a:fld id="{F28EDA4A-AE53-4B29-8143-C403803188CC}" type="datetime1">
              <a:rPr lang="en-US"/>
              <a:pPr/>
              <a:t>10/31/2011</a:t>
            </a:fld>
            <a:endParaRPr lang="en-US"/>
          </a:p>
        </p:txBody>
      </p:sp>
      <p:sp>
        <p:nvSpPr>
          <p:cNvPr id="98307" name="Footer Placeholder 4"/>
          <p:cNvSpPr>
            <a:spLocks noGrp="1"/>
          </p:cNvSpPr>
          <p:nvPr>
            <p:ph type="ftr" sz="quarter" idx="11"/>
          </p:nvPr>
        </p:nvSpPr>
        <p:spPr>
          <a:noFill/>
        </p:spPr>
        <p:txBody>
          <a:bodyPr/>
          <a:lstStyle/>
          <a:p>
            <a:r>
              <a:rPr lang="en-US" smtClean="0"/>
              <a:t>Trick Advanced Training</a:t>
            </a:r>
          </a:p>
        </p:txBody>
      </p:sp>
      <p:sp>
        <p:nvSpPr>
          <p:cNvPr id="98308" name="Slide Number Placeholder 5"/>
          <p:cNvSpPr>
            <a:spLocks noGrp="1"/>
          </p:cNvSpPr>
          <p:nvPr>
            <p:ph type="sldNum" sz="quarter" idx="12"/>
          </p:nvPr>
        </p:nvSpPr>
        <p:spPr>
          <a:noFill/>
        </p:spPr>
        <p:txBody>
          <a:bodyPr/>
          <a:lstStyle/>
          <a:p>
            <a:fld id="{34A23D71-E7E3-4E81-848F-10CD6C1ACBD4}" type="slidenum">
              <a:rPr lang="en-US" smtClean="0"/>
              <a:pPr/>
              <a:t>94</a:t>
            </a:fld>
            <a:endParaRPr lang="en-US" smtClean="0"/>
          </a:p>
        </p:txBody>
      </p:sp>
      <p:sp>
        <p:nvSpPr>
          <p:cNvPr id="98309" name="Rectangle 2"/>
          <p:cNvSpPr>
            <a:spLocks noGrp="1" noChangeArrowheads="1"/>
          </p:cNvSpPr>
          <p:nvPr>
            <p:ph type="title"/>
          </p:nvPr>
        </p:nvSpPr>
        <p:spPr/>
        <p:txBody>
          <a:bodyPr/>
          <a:lstStyle/>
          <a:p>
            <a:pPr eaLnBrk="1" hangingPunct="1"/>
            <a:r>
              <a:rPr lang="en-US" sz="2000" smtClean="0"/>
              <a:t>MRMDF Multithreaded Applications</a:t>
            </a:r>
          </a:p>
        </p:txBody>
      </p:sp>
      <p:sp>
        <p:nvSpPr>
          <p:cNvPr id="98310" name="Rectangle 3"/>
          <p:cNvSpPr>
            <a:spLocks noGrp="1" noChangeArrowheads="1"/>
          </p:cNvSpPr>
          <p:nvPr>
            <p:ph type="body" idx="1"/>
          </p:nvPr>
        </p:nvSpPr>
        <p:spPr/>
        <p:txBody>
          <a:bodyPr/>
          <a:lstStyle/>
          <a:p>
            <a:pPr eaLnBrk="1" hangingPunct="1"/>
            <a:r>
              <a:rPr lang="en-US" smtClean="0"/>
              <a:t>BORIS requires a dual processor computer</a:t>
            </a:r>
          </a:p>
          <a:p>
            <a:pPr lvl="1" eaLnBrk="1" hangingPunct="1"/>
            <a:r>
              <a:rPr lang="en-US" smtClean="0"/>
              <a:t>Use one processor for keeping the simulation synchronized with the rest of the facility</a:t>
            </a:r>
          </a:p>
          <a:p>
            <a:pPr lvl="1" eaLnBrk="1" hangingPunct="1"/>
            <a:r>
              <a:rPr lang="en-US" smtClean="0"/>
              <a:t>Use the second to handle X-window updates through a “child” process.</a:t>
            </a:r>
          </a:p>
          <a:p>
            <a:pPr lvl="2" eaLnBrk="1" hangingPunct="1"/>
            <a:r>
              <a:rPr lang="en-US" smtClean="0"/>
              <a:t>Child terminology held over from when Trick used parent/child forking and execing to run multiprocess applications</a:t>
            </a:r>
          </a:p>
          <a:p>
            <a:pPr lvl="1" eaLnBrk="1" hangingPunct="1"/>
            <a:endParaRPr lang="en-US" smtClean="0"/>
          </a:p>
          <a:p>
            <a:pPr eaLnBrk="1" hangingPunct="1"/>
            <a:r>
              <a:rPr lang="en-US" smtClean="0"/>
              <a:t>Assigning job to child thread in S_define:</a:t>
            </a:r>
          </a:p>
          <a:p>
            <a:pPr eaLnBrk="1" hangingPunct="1"/>
            <a:endParaRPr lang="en-US" smtClean="0"/>
          </a:p>
          <a:p>
            <a:pPr lvl="1" eaLnBrk="1" hangingPunct="1"/>
            <a:r>
              <a:rPr lang="en-US" smtClean="0"/>
              <a:t>C1 = Assign the job to run in the first child process</a:t>
            </a:r>
          </a:p>
          <a:p>
            <a:pPr lvl="1" eaLnBrk="1" hangingPunct="1"/>
            <a:r>
              <a:rPr lang="en-US" smtClean="0"/>
              <a:t>asynchronous = do not worry about job completion time</a:t>
            </a:r>
          </a:p>
          <a:p>
            <a:pPr lvl="1" eaLnBrk="1" hangingPunct="1"/>
            <a:r>
              <a:rPr lang="en-US" smtClean="0"/>
              <a:t>0.1 sec. cycle time = when job is finished reschedule the job to run the next 0.1 second boundary</a:t>
            </a:r>
          </a:p>
          <a:p>
            <a:pPr lvl="2" eaLnBrk="1" hangingPunct="1"/>
            <a:r>
              <a:rPr lang="en-US" smtClean="0"/>
              <a:t>This particular job never returns so the cycle time is irrelevant</a:t>
            </a:r>
          </a:p>
          <a:p>
            <a:pPr eaLnBrk="1" hangingPunct="1"/>
            <a:endParaRPr lang="en-US" smtClean="0"/>
          </a:p>
        </p:txBody>
      </p:sp>
      <p:sp>
        <p:nvSpPr>
          <p:cNvPr id="98311" name="Text Box 4"/>
          <p:cNvSpPr txBox="1">
            <a:spLocks noChangeArrowheads="1"/>
          </p:cNvSpPr>
          <p:nvPr/>
        </p:nvSpPr>
        <p:spPr bwMode="auto">
          <a:xfrm>
            <a:off x="838200" y="4038600"/>
            <a:ext cx="7467600" cy="284163"/>
          </a:xfrm>
          <a:prstGeom prst="rect">
            <a:avLst/>
          </a:prstGeom>
          <a:solidFill>
            <a:schemeClr val="accent1"/>
          </a:solidFill>
          <a:ln w="9525">
            <a:solidFill>
              <a:schemeClr val="tx1"/>
            </a:solidFill>
            <a:miter lim="800000"/>
            <a:headEnd/>
            <a:tailEnd/>
          </a:ln>
        </p:spPr>
        <p:txBody>
          <a:bodyPr>
            <a:spAutoFit/>
          </a:bodyPr>
          <a:lstStyle/>
          <a:p>
            <a:r>
              <a:rPr lang="en-US" sz="1200" b="1">
                <a:latin typeface="Courier New" pitchFamily="49" charset="0"/>
              </a:rPr>
              <a:t>C1 (0.01, asynchronous) xgrt: grt_event_loop(…);</a:t>
            </a:r>
          </a:p>
        </p:txBody>
      </p:sp>
      <p:sp>
        <p:nvSpPr>
          <p:cNvPr id="98312" name="Oval 5"/>
          <p:cNvSpPr>
            <a:spLocks noChangeArrowheads="1"/>
          </p:cNvSpPr>
          <p:nvPr/>
        </p:nvSpPr>
        <p:spPr bwMode="auto">
          <a:xfrm>
            <a:off x="838200" y="3962400"/>
            <a:ext cx="2209800" cy="381000"/>
          </a:xfrm>
          <a:prstGeom prst="ellipse">
            <a:avLst/>
          </a:prstGeom>
          <a:noFill/>
          <a:ln w="25400">
            <a:solidFill>
              <a:srgbClr val="FF0000"/>
            </a:solidFill>
            <a:round/>
            <a:headEnd/>
            <a:tailEnd/>
          </a:ln>
        </p:spPr>
        <p:txBody>
          <a:bodyPr anchor="ctr">
            <a:spAutoFit/>
          </a:bodyPr>
          <a:lstStyle/>
          <a:p>
            <a:endParaRPr lang="en-US"/>
          </a:p>
        </p:txBody>
      </p:sp>
    </p:spTree>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Date Placeholder 3"/>
          <p:cNvSpPr>
            <a:spLocks noGrp="1"/>
          </p:cNvSpPr>
          <p:nvPr>
            <p:ph type="dt" sz="quarter" idx="10"/>
          </p:nvPr>
        </p:nvSpPr>
        <p:spPr>
          <a:noFill/>
        </p:spPr>
        <p:txBody>
          <a:bodyPr/>
          <a:lstStyle/>
          <a:p>
            <a:fld id="{9B8673D0-0259-455A-912D-D7D3DEEC9188}" type="datetime1">
              <a:rPr lang="en-US"/>
              <a:pPr/>
              <a:t>10/31/2011</a:t>
            </a:fld>
            <a:endParaRPr lang="en-US"/>
          </a:p>
        </p:txBody>
      </p:sp>
      <p:sp>
        <p:nvSpPr>
          <p:cNvPr id="99331" name="Footer Placeholder 4"/>
          <p:cNvSpPr>
            <a:spLocks noGrp="1"/>
          </p:cNvSpPr>
          <p:nvPr>
            <p:ph type="ftr" sz="quarter" idx="11"/>
          </p:nvPr>
        </p:nvSpPr>
        <p:spPr>
          <a:noFill/>
        </p:spPr>
        <p:txBody>
          <a:bodyPr/>
          <a:lstStyle/>
          <a:p>
            <a:r>
              <a:rPr lang="en-US" smtClean="0"/>
              <a:t>Trick Advanced Training</a:t>
            </a:r>
          </a:p>
        </p:txBody>
      </p:sp>
      <p:sp>
        <p:nvSpPr>
          <p:cNvPr id="99332" name="Slide Number Placeholder 5"/>
          <p:cNvSpPr>
            <a:spLocks noGrp="1"/>
          </p:cNvSpPr>
          <p:nvPr>
            <p:ph type="sldNum" sz="quarter" idx="12"/>
          </p:nvPr>
        </p:nvSpPr>
        <p:spPr>
          <a:noFill/>
        </p:spPr>
        <p:txBody>
          <a:bodyPr/>
          <a:lstStyle/>
          <a:p>
            <a:fld id="{82DB5D16-D497-4ED2-8956-450C9764C906}" type="slidenum">
              <a:rPr lang="en-US" smtClean="0"/>
              <a:pPr/>
              <a:t>95</a:t>
            </a:fld>
            <a:endParaRPr lang="en-US" smtClean="0"/>
          </a:p>
        </p:txBody>
      </p:sp>
      <p:sp>
        <p:nvSpPr>
          <p:cNvPr id="99333" name="Rectangle 2"/>
          <p:cNvSpPr>
            <a:spLocks noGrp="1" noChangeArrowheads="1"/>
          </p:cNvSpPr>
          <p:nvPr>
            <p:ph type="title"/>
          </p:nvPr>
        </p:nvSpPr>
        <p:spPr/>
        <p:txBody>
          <a:bodyPr/>
          <a:lstStyle/>
          <a:p>
            <a:pPr eaLnBrk="1" hangingPunct="1"/>
            <a:r>
              <a:rPr lang="en-US" sz="2000" smtClean="0"/>
              <a:t>MRMDF Multithreaded Applications</a:t>
            </a:r>
          </a:p>
        </p:txBody>
      </p:sp>
      <p:sp>
        <p:nvSpPr>
          <p:cNvPr id="99334" name="Rectangle 3"/>
          <p:cNvSpPr>
            <a:spLocks noGrp="1" noChangeArrowheads="1"/>
          </p:cNvSpPr>
          <p:nvPr>
            <p:ph type="body" idx="1"/>
          </p:nvPr>
        </p:nvSpPr>
        <p:spPr/>
        <p:txBody>
          <a:bodyPr/>
          <a:lstStyle/>
          <a:p>
            <a:pPr eaLnBrk="1" hangingPunct="1"/>
            <a:r>
              <a:rPr lang="en-US" smtClean="0"/>
              <a:t>Data locks or mutexes are not provided by Trick</a:t>
            </a:r>
          </a:p>
          <a:p>
            <a:pPr lvl="1" eaLnBrk="1" hangingPunct="1"/>
            <a:r>
              <a:rPr lang="en-US" smtClean="0"/>
              <a:t>BORIS’ main thread and child thread both make X function calls</a:t>
            </a:r>
          </a:p>
          <a:p>
            <a:pPr lvl="1" eaLnBrk="1" hangingPunct="1"/>
            <a:r>
              <a:rPr lang="en-US" smtClean="0"/>
              <a:t>The application will core dump if more than one thread tries to make X calls simultaneously</a:t>
            </a:r>
          </a:p>
          <a:p>
            <a:pPr lvl="1" eaLnBrk="1" hangingPunct="1"/>
            <a:r>
              <a:rPr lang="en-US" smtClean="0"/>
              <a:t>Added a pthread mutex that locks out other threads when making X calls</a:t>
            </a:r>
          </a:p>
          <a:p>
            <a:pPr lvl="1" eaLnBrk="1" hangingPunct="1"/>
            <a:r>
              <a:rPr lang="en-US" smtClean="0"/>
              <a:t>For this child job we also added code to ensure that no X updates occur once we are past 80% finished in the frame</a:t>
            </a:r>
          </a:p>
          <a:p>
            <a:pPr lvl="2" eaLnBrk="1" hangingPunct="1"/>
            <a:r>
              <a:rPr lang="en-US" smtClean="0"/>
              <a:t>This is to make sure that we finish all X updates in time so the main thread will only have to wait a minimal time to acquire the mutex.</a:t>
            </a:r>
          </a:p>
        </p:txBody>
      </p:sp>
    </p:spTree>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Date Placeholder 3"/>
          <p:cNvSpPr>
            <a:spLocks noGrp="1"/>
          </p:cNvSpPr>
          <p:nvPr>
            <p:ph type="dt" sz="quarter" idx="10"/>
          </p:nvPr>
        </p:nvSpPr>
        <p:spPr>
          <a:noFill/>
        </p:spPr>
        <p:txBody>
          <a:bodyPr/>
          <a:lstStyle/>
          <a:p>
            <a:fld id="{5140A6A1-3588-43F7-A06C-66635132CA42}" type="datetime1">
              <a:rPr lang="en-US"/>
              <a:pPr/>
              <a:t>10/31/2011</a:t>
            </a:fld>
            <a:endParaRPr lang="en-US"/>
          </a:p>
        </p:txBody>
      </p:sp>
      <p:sp>
        <p:nvSpPr>
          <p:cNvPr id="100355" name="Footer Placeholder 4"/>
          <p:cNvSpPr>
            <a:spLocks noGrp="1"/>
          </p:cNvSpPr>
          <p:nvPr>
            <p:ph type="ftr" sz="quarter" idx="11"/>
          </p:nvPr>
        </p:nvSpPr>
        <p:spPr>
          <a:noFill/>
        </p:spPr>
        <p:txBody>
          <a:bodyPr/>
          <a:lstStyle/>
          <a:p>
            <a:r>
              <a:rPr lang="en-US" smtClean="0"/>
              <a:t>Trick Advanced Training</a:t>
            </a:r>
          </a:p>
        </p:txBody>
      </p:sp>
      <p:sp>
        <p:nvSpPr>
          <p:cNvPr id="100356" name="Slide Number Placeholder 5"/>
          <p:cNvSpPr>
            <a:spLocks noGrp="1"/>
          </p:cNvSpPr>
          <p:nvPr>
            <p:ph type="sldNum" sz="quarter" idx="12"/>
          </p:nvPr>
        </p:nvSpPr>
        <p:spPr>
          <a:noFill/>
        </p:spPr>
        <p:txBody>
          <a:bodyPr/>
          <a:lstStyle/>
          <a:p>
            <a:fld id="{23A747D1-F418-4A6D-B7D5-EC634C358321}" type="slidenum">
              <a:rPr lang="en-US" smtClean="0"/>
              <a:pPr/>
              <a:t>96</a:t>
            </a:fld>
            <a:endParaRPr lang="en-US" smtClean="0"/>
          </a:p>
        </p:txBody>
      </p:sp>
      <p:sp>
        <p:nvSpPr>
          <p:cNvPr id="100357" name="Rectangle 2"/>
          <p:cNvSpPr>
            <a:spLocks noGrp="1" noChangeArrowheads="1"/>
          </p:cNvSpPr>
          <p:nvPr>
            <p:ph type="title"/>
          </p:nvPr>
        </p:nvSpPr>
        <p:spPr/>
        <p:txBody>
          <a:bodyPr/>
          <a:lstStyle/>
          <a:p>
            <a:pPr eaLnBrk="1" hangingPunct="1"/>
            <a:r>
              <a:rPr lang="en-US" sz="2000" smtClean="0"/>
              <a:t>MRMDF Multithreaded Applications</a:t>
            </a:r>
          </a:p>
        </p:txBody>
      </p:sp>
      <p:sp>
        <p:nvSpPr>
          <p:cNvPr id="100358" name="Rectangle 3"/>
          <p:cNvSpPr>
            <a:spLocks noGrp="1" noChangeArrowheads="1"/>
          </p:cNvSpPr>
          <p:nvPr>
            <p:ph type="body" idx="1"/>
          </p:nvPr>
        </p:nvSpPr>
        <p:spPr/>
        <p:txBody>
          <a:bodyPr/>
          <a:lstStyle/>
          <a:p>
            <a:pPr eaLnBrk="1" hangingPunct="1"/>
            <a:r>
              <a:rPr lang="en-US" smtClean="0"/>
              <a:t>Excerpt from child process</a:t>
            </a:r>
          </a:p>
          <a:p>
            <a:pPr eaLnBrk="1" hangingPunct="1"/>
            <a:endParaRPr lang="en-US" smtClean="0"/>
          </a:p>
        </p:txBody>
      </p:sp>
      <p:sp>
        <p:nvSpPr>
          <p:cNvPr id="100359" name="Text Box 4"/>
          <p:cNvSpPr txBox="1">
            <a:spLocks noChangeArrowheads="1"/>
          </p:cNvSpPr>
          <p:nvPr/>
        </p:nvSpPr>
        <p:spPr bwMode="auto">
          <a:xfrm>
            <a:off x="838200" y="1524000"/>
            <a:ext cx="7467600" cy="4483100"/>
          </a:xfrm>
          <a:prstGeom prst="rect">
            <a:avLst/>
          </a:prstGeom>
          <a:solidFill>
            <a:schemeClr val="accent1"/>
          </a:solidFill>
          <a:ln w="9525">
            <a:solidFill>
              <a:schemeClr val="tx1"/>
            </a:solidFill>
            <a:miter lim="800000"/>
            <a:headEnd/>
            <a:tailEnd/>
          </a:ln>
        </p:spPr>
        <p:txBody>
          <a:bodyPr>
            <a:spAutoFit/>
          </a:bodyPr>
          <a:lstStyle/>
          <a:p>
            <a:r>
              <a:rPr lang="en-US" sz="1200" b="1">
                <a:latin typeface="Courier New" pitchFamily="49" charset="0"/>
              </a:rPr>
              <a:t>while (1) {</a:t>
            </a:r>
          </a:p>
          <a:p>
            <a:r>
              <a:rPr lang="en-US" sz="1200" b="1">
                <a:latin typeface="Courier New" pitchFamily="49" charset="0"/>
              </a:rPr>
              <a:t>   /* we do not want to update the GUI if we are nearing time to call </a:t>
            </a:r>
          </a:p>
          <a:p>
            <a:r>
              <a:rPr lang="en-US" sz="1000" b="1">
                <a:latin typeface="Courier New" pitchFamily="49" charset="0"/>
              </a:rPr>
              <a:t>      </a:t>
            </a:r>
            <a:r>
              <a:rPr lang="en-US" sz="1200" b="1">
                <a:latin typeface="Courier New" pitchFamily="49" charset="0"/>
              </a:rPr>
              <a:t>grt_update_values,  don't update if we are over 80% through the frame */</a:t>
            </a:r>
          </a:p>
          <a:p>
            <a:r>
              <a:rPr lang="en-US" sz="1200" b="1">
                <a:latin typeface="Courier New" pitchFamily="49" charset="0"/>
              </a:rPr>
              <a:t>   rem = fmod ( exec_get_sim_time() , job_call_time ) ;</a:t>
            </a:r>
          </a:p>
          <a:p>
            <a:r>
              <a:rPr lang="en-US" sz="1200" b="1">
                <a:latin typeface="Courier New" pitchFamily="49" charset="0"/>
              </a:rPr>
              <a:t>   if ( rem != 0.0 &amp;&amp; rem &lt; (job_call_time * 0.80)) {</a:t>
            </a:r>
          </a:p>
          <a:p>
            <a:r>
              <a:rPr lang="en-US" sz="1200" b="1">
                <a:latin typeface="Courier New" pitchFamily="49" charset="0"/>
              </a:rPr>
              <a:t>       /* lock the mutex if we can */</a:t>
            </a:r>
          </a:p>
          <a:p>
            <a:r>
              <a:rPr lang="en-US" sz="1200" b="1">
                <a:latin typeface="Courier New" pitchFamily="49" charset="0"/>
              </a:rPr>
              <a:t>       if ( pthread_mutex_trylock(&amp;grt_info-&gt;x_lock) == 0 ) {</a:t>
            </a:r>
          </a:p>
          <a:p>
            <a:r>
              <a:rPr lang="en-US" sz="1200" b="1">
                <a:latin typeface="Courier New" pitchFamily="49" charset="0"/>
              </a:rPr>
              <a:t>           /* dispatch 5 events */</a:t>
            </a:r>
          </a:p>
          <a:p>
            <a:r>
              <a:rPr lang="en-US" sz="1200" b="1">
                <a:latin typeface="Courier New" pitchFamily="49" charset="0"/>
              </a:rPr>
              <a:t>           for ( ii = 0 ; ii &lt; 5 ; ii++ ) {</a:t>
            </a:r>
          </a:p>
          <a:p>
            <a:r>
              <a:rPr lang="en-US" sz="1200" b="1">
                <a:latin typeface="Courier New" pitchFamily="49" charset="0"/>
              </a:rPr>
              <a:t>               if ( XtAppPending( grt_if-&gt;app_context ) &amp; XtIMXEvent ){</a:t>
            </a:r>
          </a:p>
          <a:p>
            <a:r>
              <a:rPr lang="en-US" sz="1200" b="1">
                <a:latin typeface="Courier New" pitchFamily="49" charset="0"/>
              </a:rPr>
              <a:t>                  XtAppNextEvent( grt_if-&gt;app_context , &amp;next_event ) ;</a:t>
            </a:r>
          </a:p>
          <a:p>
            <a:r>
              <a:rPr lang="en-US" sz="1200" b="1">
                <a:latin typeface="Courier New" pitchFamily="49" charset="0"/>
              </a:rPr>
              <a:t>                  XtDispatchEvent( &amp;next_event ) ;</a:t>
            </a:r>
          </a:p>
          <a:p>
            <a:r>
              <a:rPr lang="en-US" sz="1200" b="1">
                <a:latin typeface="Courier New" pitchFamily="49" charset="0"/>
              </a:rPr>
              <a:t>               }</a:t>
            </a:r>
          </a:p>
          <a:p>
            <a:r>
              <a:rPr lang="en-US" sz="1200" b="1">
                <a:latin typeface="Courier New" pitchFamily="49" charset="0"/>
              </a:rPr>
              <a:t>           }</a:t>
            </a:r>
          </a:p>
          <a:p>
            <a:r>
              <a:rPr lang="en-US" sz="1200" b="1">
                <a:latin typeface="Courier New" pitchFamily="49" charset="0"/>
              </a:rPr>
              <a:t>           /* unlock the mutex so grt_update_values can run */</a:t>
            </a:r>
          </a:p>
          <a:p>
            <a:r>
              <a:rPr lang="en-US" sz="1200" b="1">
                <a:latin typeface="Courier New" pitchFamily="49" charset="0"/>
              </a:rPr>
              <a:t>           pthread_mutex_unlock(&amp;grt_info-&gt;x_lock);</a:t>
            </a:r>
          </a:p>
          <a:p>
            <a:r>
              <a:rPr lang="en-US" sz="1200" b="1">
                <a:latin typeface="Courier New" pitchFamily="49" charset="0"/>
              </a:rPr>
              <a:t>       }</a:t>
            </a:r>
          </a:p>
          <a:p>
            <a:r>
              <a:rPr lang="en-US" sz="1200" b="1">
                <a:latin typeface="Courier New" pitchFamily="49" charset="0"/>
              </a:rPr>
              <a:t>   }</a:t>
            </a:r>
          </a:p>
          <a:p>
            <a:r>
              <a:rPr lang="en-US" sz="1200" b="1">
                <a:latin typeface="Courier New" pitchFamily="49" charset="0"/>
              </a:rPr>
              <a:t>   else {</a:t>
            </a:r>
          </a:p>
          <a:p>
            <a:r>
              <a:rPr lang="en-US" sz="1200" b="1">
                <a:latin typeface="Courier New" pitchFamily="49" charset="0"/>
              </a:rPr>
              <a:t>       /* we are nearing or on the cycle to run grt_update_values, </a:t>
            </a:r>
          </a:p>
          <a:p>
            <a:r>
              <a:rPr lang="en-US" sz="1200" b="1">
                <a:latin typeface="Courier New" pitchFamily="49" charset="0"/>
              </a:rPr>
              <a:t>          sleep a little to allow grt_update_values to run */</a:t>
            </a:r>
          </a:p>
          <a:p>
            <a:r>
              <a:rPr lang="en-US" sz="1200" b="1">
                <a:latin typeface="Courier New" pitchFamily="49" charset="0"/>
              </a:rPr>
              <a:t>       usleep(100) ;</a:t>
            </a:r>
          </a:p>
          <a:p>
            <a:r>
              <a:rPr lang="en-US" sz="1200" b="1">
                <a:latin typeface="Courier New" pitchFamily="49" charset="0"/>
              </a:rPr>
              <a:t>   }</a:t>
            </a:r>
          </a:p>
          <a:p>
            <a:r>
              <a:rPr lang="en-US" sz="1200" b="1">
                <a:latin typeface="Courier New" pitchFamily="49" charset="0"/>
              </a:rPr>
              <a:t>}</a:t>
            </a:r>
          </a:p>
        </p:txBody>
      </p:sp>
    </p:spTree>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Date Placeholder 3"/>
          <p:cNvSpPr>
            <a:spLocks noGrp="1"/>
          </p:cNvSpPr>
          <p:nvPr>
            <p:ph type="dt" sz="quarter" idx="10"/>
          </p:nvPr>
        </p:nvSpPr>
        <p:spPr>
          <a:noFill/>
        </p:spPr>
        <p:txBody>
          <a:bodyPr/>
          <a:lstStyle/>
          <a:p>
            <a:fld id="{306E9A1D-8264-4ABE-AF3B-CCDC4B8F883D}" type="datetime1">
              <a:rPr lang="en-US"/>
              <a:pPr/>
              <a:t>10/31/2011</a:t>
            </a:fld>
            <a:endParaRPr lang="en-US"/>
          </a:p>
        </p:txBody>
      </p:sp>
      <p:sp>
        <p:nvSpPr>
          <p:cNvPr id="101379" name="Footer Placeholder 4"/>
          <p:cNvSpPr>
            <a:spLocks noGrp="1"/>
          </p:cNvSpPr>
          <p:nvPr>
            <p:ph type="ftr" sz="quarter" idx="11"/>
          </p:nvPr>
        </p:nvSpPr>
        <p:spPr>
          <a:noFill/>
        </p:spPr>
        <p:txBody>
          <a:bodyPr/>
          <a:lstStyle/>
          <a:p>
            <a:r>
              <a:rPr lang="en-US" smtClean="0"/>
              <a:t>Trick Advanced Training</a:t>
            </a:r>
          </a:p>
        </p:txBody>
      </p:sp>
      <p:sp>
        <p:nvSpPr>
          <p:cNvPr id="101380" name="Slide Number Placeholder 5"/>
          <p:cNvSpPr>
            <a:spLocks noGrp="1"/>
          </p:cNvSpPr>
          <p:nvPr>
            <p:ph type="sldNum" sz="quarter" idx="12"/>
          </p:nvPr>
        </p:nvSpPr>
        <p:spPr>
          <a:noFill/>
        </p:spPr>
        <p:txBody>
          <a:bodyPr/>
          <a:lstStyle/>
          <a:p>
            <a:fld id="{74B7AAC5-B173-47CA-86B4-D53B2C1915D8}" type="slidenum">
              <a:rPr lang="en-US" smtClean="0"/>
              <a:pPr/>
              <a:t>97</a:t>
            </a:fld>
            <a:endParaRPr lang="en-US" smtClean="0"/>
          </a:p>
        </p:txBody>
      </p:sp>
      <p:sp>
        <p:nvSpPr>
          <p:cNvPr id="101381" name="Rectangle 2"/>
          <p:cNvSpPr>
            <a:spLocks noGrp="1" noChangeArrowheads="1"/>
          </p:cNvSpPr>
          <p:nvPr>
            <p:ph type="title"/>
          </p:nvPr>
        </p:nvSpPr>
        <p:spPr/>
        <p:txBody>
          <a:bodyPr/>
          <a:lstStyle/>
          <a:p>
            <a:pPr eaLnBrk="1" hangingPunct="1"/>
            <a:r>
              <a:rPr lang="en-US" sz="2000" smtClean="0"/>
              <a:t>MRMDF Multithreaded Applications</a:t>
            </a:r>
          </a:p>
        </p:txBody>
      </p:sp>
      <p:sp>
        <p:nvSpPr>
          <p:cNvPr id="101382" name="Rectangle 3"/>
          <p:cNvSpPr>
            <a:spLocks noGrp="1" noChangeArrowheads="1"/>
          </p:cNvSpPr>
          <p:nvPr>
            <p:ph type="body" idx="1"/>
          </p:nvPr>
        </p:nvSpPr>
        <p:spPr/>
        <p:txBody>
          <a:bodyPr/>
          <a:lstStyle/>
          <a:p>
            <a:pPr eaLnBrk="1" hangingPunct="1"/>
            <a:r>
              <a:rPr lang="en-US" smtClean="0"/>
              <a:t>Partial input file parameters associated with real-time (BORIS)</a:t>
            </a:r>
          </a:p>
          <a:p>
            <a:pPr eaLnBrk="1" hangingPunct="1"/>
            <a:endParaRPr lang="en-US" smtClean="0"/>
          </a:p>
        </p:txBody>
      </p:sp>
      <p:sp>
        <p:nvSpPr>
          <p:cNvPr id="101383" name="Text Box 4"/>
          <p:cNvSpPr txBox="1">
            <a:spLocks noChangeArrowheads="1"/>
          </p:cNvSpPr>
          <p:nvPr/>
        </p:nvSpPr>
        <p:spPr bwMode="auto">
          <a:xfrm>
            <a:off x="838200" y="1828800"/>
            <a:ext cx="7467600" cy="3387725"/>
          </a:xfrm>
          <a:prstGeom prst="rect">
            <a:avLst/>
          </a:prstGeom>
          <a:solidFill>
            <a:schemeClr val="accent1"/>
          </a:solidFill>
          <a:ln w="9525">
            <a:solidFill>
              <a:schemeClr val="tx1"/>
            </a:solidFill>
            <a:miter lim="800000"/>
            <a:headEnd/>
            <a:tailEnd/>
          </a:ln>
        </p:spPr>
        <p:txBody>
          <a:bodyPr>
            <a:spAutoFit/>
          </a:bodyPr>
          <a:lstStyle/>
          <a:p>
            <a:r>
              <a:rPr lang="en-US" sz="1200" b="1">
                <a:latin typeface="Courier New" pitchFamily="49" charset="0"/>
              </a:rPr>
              <a:t>#define SW_FRAME 0.0333300</a:t>
            </a:r>
          </a:p>
          <a:p>
            <a:endParaRPr lang="en-US" sz="1200" b="1">
              <a:latin typeface="Courier New" pitchFamily="49" charset="0"/>
            </a:endParaRPr>
          </a:p>
          <a:p>
            <a:r>
              <a:rPr lang="en-US" sz="1200" b="1">
                <a:latin typeface="Courier New" pitchFamily="49" charset="0"/>
              </a:rPr>
              <a:t>sys.exec.in.rt_itimer       = No ;</a:t>
            </a:r>
          </a:p>
          <a:p>
            <a:r>
              <a:rPr lang="en-US" sz="1200" b="1">
                <a:latin typeface="Courier New" pitchFamily="49" charset="0"/>
              </a:rPr>
              <a:t>sys.exec.in.rt_itimer_pause = Yes ;</a:t>
            </a:r>
          </a:p>
          <a:p>
            <a:r>
              <a:rPr lang="en-US" sz="1200" b="1">
                <a:latin typeface="Courier New" pitchFamily="49" charset="0"/>
              </a:rPr>
              <a:t>sys.exec.in.rt_nap          = No ;</a:t>
            </a:r>
          </a:p>
          <a:p>
            <a:r>
              <a:rPr lang="en-US" sz="1200" b="1">
                <a:latin typeface="Courier New" pitchFamily="49" charset="0"/>
              </a:rPr>
              <a:t>sys.exec.in.rt_itimer_frame   {s} = SW_FRAME ;</a:t>
            </a:r>
          </a:p>
          <a:p>
            <a:r>
              <a:rPr lang="en-US" sz="1200" b="1">
                <a:latin typeface="Courier New" pitchFamily="49" charset="0"/>
              </a:rPr>
              <a:t>sys.exec.in.rt_software_frame {s} = SW_FRAME ;</a:t>
            </a:r>
          </a:p>
          <a:p>
            <a:r>
              <a:rPr lang="en-US" sz="1200" b="1">
                <a:latin typeface="Courier New" pitchFamily="49" charset="0"/>
              </a:rPr>
              <a:t>sys.exec.in.rt_enable_clock_reset = Yes ;</a:t>
            </a:r>
          </a:p>
          <a:p>
            <a:r>
              <a:rPr lang="en-US" sz="1200" b="1">
                <a:latin typeface="Courier New" pitchFamily="49" charset="0"/>
              </a:rPr>
              <a:t>sys.exec.in.sync_error_terminate = 0 ;</a:t>
            </a:r>
          </a:p>
          <a:p>
            <a:endParaRPr lang="en-US" sz="1200" b="1">
              <a:latin typeface="Courier New" pitchFamily="49" charset="0"/>
            </a:endParaRPr>
          </a:p>
          <a:p>
            <a:r>
              <a:rPr lang="en-US" sz="1200" b="1">
                <a:latin typeface="Courier New" pitchFamily="49" charset="0"/>
              </a:rPr>
              <a:t>sys.exec.in.rt_lock_to_cpu[1] = Yes ;</a:t>
            </a:r>
          </a:p>
          <a:p>
            <a:r>
              <a:rPr lang="en-US" sz="1200" b="1">
                <a:latin typeface="Courier New" pitchFamily="49" charset="0"/>
              </a:rPr>
              <a:t>sys.exec.in.rt_cpu_number[1] = 1 ; </a:t>
            </a:r>
          </a:p>
          <a:p>
            <a:r>
              <a:rPr lang="en-US" sz="1200" b="1">
                <a:latin typeface="Courier New" pitchFamily="49" charset="0"/>
              </a:rPr>
              <a:t>sys.exec.in.rt_lock_memory[1]  = Yes ;</a:t>
            </a:r>
          </a:p>
          <a:p>
            <a:r>
              <a:rPr lang="en-US" sz="1200" b="1">
                <a:latin typeface="Courier New" pitchFamily="49" charset="0"/>
              </a:rPr>
              <a:t>sys.exec.in.rt_nond_pri[1] = Yes ;</a:t>
            </a:r>
          </a:p>
          <a:p>
            <a:r>
              <a:rPr lang="en-US" sz="1200" b="1">
                <a:latin typeface="Courier New" pitchFamily="49" charset="0"/>
              </a:rPr>
              <a:t>sys.exec.in.rt_priority[1] = 1 ;</a:t>
            </a:r>
          </a:p>
          <a:p>
            <a:r>
              <a:rPr lang="en-US" sz="1200" b="1">
                <a:latin typeface="Courier New" pitchFamily="49" charset="0"/>
              </a:rPr>
              <a:t>sys.exec.in.rt_lock_to_cpu[2] = Yes ;</a:t>
            </a:r>
          </a:p>
          <a:p>
            <a:r>
              <a:rPr lang="en-US" sz="1200" b="1">
                <a:latin typeface="Courier New" pitchFamily="49" charset="0"/>
              </a:rPr>
              <a:t>sys.exec.in.rt_cpu_number[2] = 0 ;</a:t>
            </a:r>
          </a:p>
          <a:p>
            <a:endParaRPr lang="en-US" sz="1200" b="1">
              <a:latin typeface="Courier New" pitchFamily="49" charset="0"/>
            </a:endParaRPr>
          </a:p>
        </p:txBody>
      </p:sp>
    </p:spTree>
  </p:cSld>
  <p:clrMapOvr>
    <a:masterClrMapping/>
  </p:clrMapOvr>
  <p:transition spd="slow"/>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Date Placeholder 3"/>
          <p:cNvSpPr>
            <a:spLocks noGrp="1"/>
          </p:cNvSpPr>
          <p:nvPr>
            <p:ph type="dt" sz="quarter" idx="10"/>
          </p:nvPr>
        </p:nvSpPr>
        <p:spPr>
          <a:noFill/>
        </p:spPr>
        <p:txBody>
          <a:bodyPr/>
          <a:lstStyle/>
          <a:p>
            <a:fld id="{92758D06-16A9-4391-B79D-D9DE6BD42AB1}" type="datetime1">
              <a:rPr lang="en-US"/>
              <a:pPr/>
              <a:t>10/31/2011</a:t>
            </a:fld>
            <a:endParaRPr lang="en-US"/>
          </a:p>
        </p:txBody>
      </p:sp>
      <p:sp>
        <p:nvSpPr>
          <p:cNvPr id="102403" name="Footer Placeholder 4"/>
          <p:cNvSpPr>
            <a:spLocks noGrp="1"/>
          </p:cNvSpPr>
          <p:nvPr>
            <p:ph type="ftr" sz="quarter" idx="11"/>
          </p:nvPr>
        </p:nvSpPr>
        <p:spPr>
          <a:noFill/>
        </p:spPr>
        <p:txBody>
          <a:bodyPr/>
          <a:lstStyle/>
          <a:p>
            <a:r>
              <a:rPr lang="en-US" smtClean="0"/>
              <a:t>Trick Advanced Training</a:t>
            </a:r>
          </a:p>
        </p:txBody>
      </p:sp>
      <p:sp>
        <p:nvSpPr>
          <p:cNvPr id="102404" name="Slide Number Placeholder 5"/>
          <p:cNvSpPr>
            <a:spLocks noGrp="1"/>
          </p:cNvSpPr>
          <p:nvPr>
            <p:ph type="sldNum" sz="quarter" idx="12"/>
          </p:nvPr>
        </p:nvSpPr>
        <p:spPr>
          <a:noFill/>
        </p:spPr>
        <p:txBody>
          <a:bodyPr/>
          <a:lstStyle/>
          <a:p>
            <a:fld id="{46841CA2-6F19-4F2F-8522-AB9E06BEA743}" type="slidenum">
              <a:rPr lang="en-US" smtClean="0"/>
              <a:pPr/>
              <a:t>98</a:t>
            </a:fld>
            <a:endParaRPr lang="en-US" smtClean="0"/>
          </a:p>
        </p:txBody>
      </p:sp>
      <p:sp>
        <p:nvSpPr>
          <p:cNvPr id="102405" name="Rectangle 2"/>
          <p:cNvSpPr>
            <a:spLocks noGrp="1" noChangeArrowheads="1"/>
          </p:cNvSpPr>
          <p:nvPr>
            <p:ph type="title"/>
          </p:nvPr>
        </p:nvSpPr>
        <p:spPr/>
        <p:txBody>
          <a:bodyPr/>
          <a:lstStyle/>
          <a:p>
            <a:pPr eaLnBrk="1" hangingPunct="1"/>
            <a:r>
              <a:rPr lang="en-US" sz="2000" smtClean="0"/>
              <a:t>MRMDF Multithreaded Applications</a:t>
            </a:r>
          </a:p>
        </p:txBody>
      </p:sp>
      <p:sp>
        <p:nvSpPr>
          <p:cNvPr id="102406" name="Rectangle 3"/>
          <p:cNvSpPr>
            <a:spLocks noGrp="1" noChangeArrowheads="1"/>
          </p:cNvSpPr>
          <p:nvPr>
            <p:ph type="body" idx="1"/>
          </p:nvPr>
        </p:nvSpPr>
        <p:spPr/>
        <p:txBody>
          <a:bodyPr/>
          <a:lstStyle/>
          <a:p>
            <a:pPr eaLnBrk="1" hangingPunct="1"/>
            <a:r>
              <a:rPr lang="en-US" sz="1800" smtClean="0"/>
              <a:t>Partial input file parameters associated with real-time (BORIS)</a:t>
            </a:r>
          </a:p>
          <a:p>
            <a:pPr eaLnBrk="1" hangingPunct="1"/>
            <a:endParaRPr lang="en-US" sz="1800" smtClean="0"/>
          </a:p>
          <a:p>
            <a:pPr eaLnBrk="1" hangingPunct="1"/>
            <a:endParaRPr lang="en-US" sz="1800" smtClean="0"/>
          </a:p>
          <a:p>
            <a:pPr lvl="1" eaLnBrk="1" hangingPunct="1"/>
            <a:endParaRPr lang="en-US" sz="1600" smtClean="0"/>
          </a:p>
          <a:p>
            <a:pPr lvl="1" eaLnBrk="1" hangingPunct="1"/>
            <a:endParaRPr lang="en-US" sz="1600" smtClean="0"/>
          </a:p>
          <a:p>
            <a:pPr lvl="1" eaLnBrk="1" hangingPunct="1"/>
            <a:endParaRPr lang="en-US" sz="1600" smtClean="0"/>
          </a:p>
          <a:p>
            <a:pPr lvl="1" eaLnBrk="1" hangingPunct="1"/>
            <a:endParaRPr lang="en-US" sz="1600" smtClean="0"/>
          </a:p>
          <a:p>
            <a:pPr lvl="1" eaLnBrk="1" hangingPunct="1"/>
            <a:r>
              <a:rPr lang="en-US" sz="1600" smtClean="0"/>
              <a:t>rt_cpu_number[1] = Master thread process.  We assign this to processor 1 where there are no interrupts being handled.  We want to make sure that the Child thread is assigned to the other processor</a:t>
            </a:r>
          </a:p>
          <a:p>
            <a:pPr lvl="1" eaLnBrk="1" hangingPunct="1"/>
            <a:endParaRPr lang="en-US" sz="1600" smtClean="0"/>
          </a:p>
        </p:txBody>
      </p:sp>
      <p:sp>
        <p:nvSpPr>
          <p:cNvPr id="102407" name="Text Box 4"/>
          <p:cNvSpPr txBox="1">
            <a:spLocks noChangeArrowheads="1"/>
          </p:cNvSpPr>
          <p:nvPr/>
        </p:nvSpPr>
        <p:spPr bwMode="auto">
          <a:xfrm>
            <a:off x="898525" y="1673225"/>
            <a:ext cx="7467600" cy="1379538"/>
          </a:xfrm>
          <a:prstGeom prst="rect">
            <a:avLst/>
          </a:prstGeom>
          <a:solidFill>
            <a:schemeClr val="accent1"/>
          </a:solidFill>
          <a:ln w="9525">
            <a:solidFill>
              <a:schemeClr val="tx1"/>
            </a:solidFill>
            <a:miter lim="800000"/>
            <a:headEnd/>
            <a:tailEnd/>
          </a:ln>
        </p:spPr>
        <p:txBody>
          <a:bodyPr>
            <a:spAutoFit/>
          </a:bodyPr>
          <a:lstStyle/>
          <a:p>
            <a:r>
              <a:rPr lang="en-US" sz="1200" b="1">
                <a:latin typeface="Courier New" pitchFamily="49" charset="0"/>
              </a:rPr>
              <a:t>sys.exec.in.rt_lock_to_cpu[1] = Yes ;</a:t>
            </a:r>
          </a:p>
          <a:p>
            <a:r>
              <a:rPr lang="en-US" sz="1200" b="1">
                <a:latin typeface="Courier New" pitchFamily="49" charset="0"/>
              </a:rPr>
              <a:t>sys.exec.in.rt_cpu_number[1] = 1 ; </a:t>
            </a:r>
          </a:p>
          <a:p>
            <a:r>
              <a:rPr lang="en-US" sz="1200" b="1">
                <a:latin typeface="Courier New" pitchFamily="49" charset="0"/>
              </a:rPr>
              <a:t>sys.exec.in.rt_lock_memory[1]  = Yes ;</a:t>
            </a:r>
          </a:p>
          <a:p>
            <a:r>
              <a:rPr lang="en-US" sz="1200" b="1">
                <a:latin typeface="Courier New" pitchFamily="49" charset="0"/>
              </a:rPr>
              <a:t>sys.exec.in.rt_nond_pri[1] = Yes ;</a:t>
            </a:r>
          </a:p>
          <a:p>
            <a:r>
              <a:rPr lang="en-US" sz="1200" b="1">
                <a:latin typeface="Courier New" pitchFamily="49" charset="0"/>
              </a:rPr>
              <a:t>sys.exec.in.rt_priority[1] = 1 ;</a:t>
            </a:r>
          </a:p>
          <a:p>
            <a:r>
              <a:rPr lang="en-US" sz="1200" b="1">
                <a:latin typeface="Courier New" pitchFamily="49" charset="0"/>
              </a:rPr>
              <a:t>sys.exec.in.rt_lock_to_cpu[2] = Yes ;</a:t>
            </a:r>
          </a:p>
          <a:p>
            <a:r>
              <a:rPr lang="en-US" sz="1200" b="1">
                <a:latin typeface="Courier New" pitchFamily="49" charset="0"/>
              </a:rPr>
              <a:t>sys.exec.in.rt_cpu_number[2] = 0 ;</a:t>
            </a:r>
          </a:p>
        </p:txBody>
      </p:sp>
      <p:sp>
        <p:nvSpPr>
          <p:cNvPr id="102408" name="Text Box 6"/>
          <p:cNvSpPr txBox="1">
            <a:spLocks noChangeArrowheads="1"/>
          </p:cNvSpPr>
          <p:nvPr/>
        </p:nvSpPr>
        <p:spPr bwMode="auto">
          <a:xfrm>
            <a:off x="890588" y="4230688"/>
            <a:ext cx="7467600" cy="1836737"/>
          </a:xfrm>
          <a:prstGeom prst="rect">
            <a:avLst/>
          </a:prstGeom>
          <a:solidFill>
            <a:schemeClr val="accent1"/>
          </a:solidFill>
          <a:ln w="9525">
            <a:solidFill>
              <a:schemeClr val="tx1"/>
            </a:solidFill>
            <a:miter lim="800000"/>
            <a:headEnd/>
            <a:tailEnd/>
          </a:ln>
        </p:spPr>
        <p:txBody>
          <a:bodyPr>
            <a:spAutoFit/>
          </a:bodyPr>
          <a:lstStyle/>
          <a:p>
            <a:r>
              <a:rPr lang="en-US" sz="1200" b="1">
                <a:latin typeface="Courier New" pitchFamily="49" charset="0"/>
              </a:rPr>
              <a:t>&gt; cat /proc/interrupts</a:t>
            </a:r>
          </a:p>
          <a:p>
            <a:r>
              <a:rPr lang="en-US"/>
              <a:t>                </a:t>
            </a:r>
            <a:r>
              <a:rPr lang="en-US" sz="1200" b="1">
                <a:latin typeface="Courier New" pitchFamily="49" charset="0"/>
              </a:rPr>
              <a:t>CPU0       CPU1</a:t>
            </a:r>
          </a:p>
          <a:p>
            <a:r>
              <a:rPr lang="en-US" sz="1200" b="1">
                <a:latin typeface="Courier New" pitchFamily="49" charset="0"/>
              </a:rPr>
              <a:t>  0:  451274705          0    IO-APIC-edge  timer</a:t>
            </a:r>
          </a:p>
          <a:p>
            <a:r>
              <a:rPr lang="en-US" sz="1200" b="1">
                <a:latin typeface="Courier New" pitchFamily="49" charset="0"/>
              </a:rPr>
              <a:t>  1:        552          0    IO-APIC-edge  i8042</a:t>
            </a:r>
          </a:p>
          <a:p>
            <a:r>
              <a:rPr lang="en-US" sz="1200" b="1">
                <a:latin typeface="Courier New" pitchFamily="49" charset="0"/>
              </a:rPr>
              <a:t>  8:          1          0    IO-APIC-edge  rtc</a:t>
            </a:r>
          </a:p>
          <a:p>
            <a:r>
              <a:rPr lang="en-US" sz="1200" b="1">
                <a:latin typeface="Courier New" pitchFamily="49" charset="0"/>
              </a:rPr>
              <a:t>  9:          0          0   IO-APIC-level  acpi</a:t>
            </a:r>
          </a:p>
          <a:p>
            <a:r>
              <a:rPr lang="en-US" sz="1200" b="1">
                <a:latin typeface="Courier New" pitchFamily="49" charset="0"/>
              </a:rPr>
              <a:t> 12:     506838          0    IO-APIC-edge  i8042</a:t>
            </a:r>
          </a:p>
          <a:p>
            <a:r>
              <a:rPr lang="en-US" sz="1200" b="1">
                <a:latin typeface="Courier New" pitchFamily="49" charset="0"/>
              </a:rPr>
              <a:t> 14:      79358          0    IO-APIC-edge  ide0</a:t>
            </a:r>
          </a:p>
          <a:p>
            <a:r>
              <a:rPr lang="en-US" sz="1200" b="1">
                <a:latin typeface="Courier New" pitchFamily="49" charset="0"/>
              </a:rPr>
              <a:t> …</a:t>
            </a:r>
          </a:p>
        </p:txBody>
      </p:sp>
      <p:sp>
        <p:nvSpPr>
          <p:cNvPr id="102409" name="Rectangle 7"/>
          <p:cNvSpPr>
            <a:spLocks noChangeArrowheads="1"/>
          </p:cNvSpPr>
          <p:nvPr/>
        </p:nvSpPr>
        <p:spPr bwMode="auto">
          <a:xfrm>
            <a:off x="890588" y="1677988"/>
            <a:ext cx="3586162" cy="396875"/>
          </a:xfrm>
          <a:prstGeom prst="rect">
            <a:avLst/>
          </a:prstGeom>
          <a:noFill/>
          <a:ln w="25400">
            <a:solidFill>
              <a:srgbClr val="FF0000"/>
            </a:solidFill>
            <a:miter lim="800000"/>
            <a:headEnd/>
            <a:tailEnd/>
          </a:ln>
        </p:spPr>
        <p:txBody>
          <a:bodyPr wrap="none" anchor="ctr">
            <a:spAutoFit/>
          </a:bodyPr>
          <a:lstStyle/>
          <a:p>
            <a:endParaRPr lang="en-US"/>
          </a:p>
        </p:txBody>
      </p:sp>
      <p:sp>
        <p:nvSpPr>
          <p:cNvPr id="102410" name="Rectangle 8"/>
          <p:cNvSpPr>
            <a:spLocks noChangeArrowheads="1"/>
          </p:cNvSpPr>
          <p:nvPr/>
        </p:nvSpPr>
        <p:spPr bwMode="auto">
          <a:xfrm>
            <a:off x="900113" y="2641600"/>
            <a:ext cx="3586162" cy="396875"/>
          </a:xfrm>
          <a:prstGeom prst="rect">
            <a:avLst/>
          </a:prstGeom>
          <a:noFill/>
          <a:ln w="25400">
            <a:solidFill>
              <a:srgbClr val="FF0000"/>
            </a:solidFill>
            <a:miter lim="800000"/>
            <a:headEnd/>
            <a:tailEnd/>
          </a:ln>
        </p:spPr>
        <p:txBody>
          <a:bodyPr wrap="none" anchor="ctr">
            <a:spAutoFit/>
          </a:bodyPr>
          <a:lstStyle/>
          <a:p>
            <a:endParaRPr lang="en-US"/>
          </a:p>
        </p:txBody>
      </p:sp>
    </p:spTree>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Date Placeholder 3"/>
          <p:cNvSpPr>
            <a:spLocks noGrp="1"/>
          </p:cNvSpPr>
          <p:nvPr>
            <p:ph type="dt" sz="quarter" idx="10"/>
          </p:nvPr>
        </p:nvSpPr>
        <p:spPr>
          <a:noFill/>
        </p:spPr>
        <p:txBody>
          <a:bodyPr/>
          <a:lstStyle/>
          <a:p>
            <a:fld id="{074B14AE-C0CD-448D-8207-038D30137ADE}" type="datetime1">
              <a:rPr lang="en-US"/>
              <a:pPr/>
              <a:t>10/31/2011</a:t>
            </a:fld>
            <a:endParaRPr lang="en-US"/>
          </a:p>
        </p:txBody>
      </p:sp>
      <p:sp>
        <p:nvSpPr>
          <p:cNvPr id="103427" name="Footer Placeholder 4"/>
          <p:cNvSpPr>
            <a:spLocks noGrp="1"/>
          </p:cNvSpPr>
          <p:nvPr>
            <p:ph type="ftr" sz="quarter" idx="11"/>
          </p:nvPr>
        </p:nvSpPr>
        <p:spPr>
          <a:noFill/>
        </p:spPr>
        <p:txBody>
          <a:bodyPr/>
          <a:lstStyle/>
          <a:p>
            <a:r>
              <a:rPr lang="en-US" smtClean="0"/>
              <a:t>Trick Advanced Training</a:t>
            </a:r>
          </a:p>
        </p:txBody>
      </p:sp>
      <p:sp>
        <p:nvSpPr>
          <p:cNvPr id="103428" name="Slide Number Placeholder 5"/>
          <p:cNvSpPr>
            <a:spLocks noGrp="1"/>
          </p:cNvSpPr>
          <p:nvPr>
            <p:ph type="sldNum" sz="quarter" idx="12"/>
          </p:nvPr>
        </p:nvSpPr>
        <p:spPr>
          <a:noFill/>
        </p:spPr>
        <p:txBody>
          <a:bodyPr/>
          <a:lstStyle/>
          <a:p>
            <a:fld id="{F559CD1E-79B6-49A4-B4FE-CDC2E75A6724}" type="slidenum">
              <a:rPr lang="en-US" smtClean="0"/>
              <a:pPr/>
              <a:t>99</a:t>
            </a:fld>
            <a:endParaRPr lang="en-US" smtClean="0"/>
          </a:p>
        </p:txBody>
      </p:sp>
      <p:sp>
        <p:nvSpPr>
          <p:cNvPr id="103429" name="Rectangle 2"/>
          <p:cNvSpPr>
            <a:spLocks noGrp="1" noChangeArrowheads="1"/>
          </p:cNvSpPr>
          <p:nvPr>
            <p:ph type="title"/>
          </p:nvPr>
        </p:nvSpPr>
        <p:spPr/>
        <p:txBody>
          <a:bodyPr/>
          <a:lstStyle/>
          <a:p>
            <a:pPr eaLnBrk="1" hangingPunct="1"/>
            <a:r>
              <a:rPr lang="en-US" sz="2000" smtClean="0"/>
              <a:t>MRMDF Multithreaded Applications</a:t>
            </a:r>
          </a:p>
        </p:txBody>
      </p:sp>
      <p:sp>
        <p:nvSpPr>
          <p:cNvPr id="103430" name="Rectangle 3"/>
          <p:cNvSpPr>
            <a:spLocks noGrp="1" noChangeArrowheads="1"/>
          </p:cNvSpPr>
          <p:nvPr>
            <p:ph type="body" idx="1"/>
          </p:nvPr>
        </p:nvSpPr>
        <p:spPr/>
        <p:txBody>
          <a:bodyPr/>
          <a:lstStyle/>
          <a:p>
            <a:pPr eaLnBrk="1" hangingPunct="1">
              <a:lnSpc>
                <a:spcPct val="80000"/>
              </a:lnSpc>
            </a:pPr>
            <a:r>
              <a:rPr lang="en-US" sz="1400" smtClean="0"/>
              <a:t>Using ps to confirm we are locked down on the correct processor</a:t>
            </a:r>
          </a:p>
          <a:p>
            <a:pPr lvl="1" eaLnBrk="1" hangingPunct="1">
              <a:lnSpc>
                <a:spcPct val="80000"/>
              </a:lnSpc>
            </a:pPr>
            <a:r>
              <a:rPr lang="en-US" sz="1200" smtClean="0"/>
              <a:t>Use ps arguments to show extra information</a:t>
            </a:r>
          </a:p>
          <a:p>
            <a:pPr eaLnBrk="1" hangingPunct="1">
              <a:lnSpc>
                <a:spcPct val="80000"/>
              </a:lnSpc>
            </a:pPr>
            <a:endParaRPr lang="en-US" sz="1400" smtClean="0"/>
          </a:p>
          <a:p>
            <a:pPr eaLnBrk="1" hangingPunct="1">
              <a:lnSpc>
                <a:spcPct val="80000"/>
              </a:lnSpc>
            </a:pPr>
            <a:endParaRPr lang="en-US" sz="1400" smtClean="0"/>
          </a:p>
          <a:p>
            <a:pPr eaLnBrk="1" hangingPunct="1">
              <a:lnSpc>
                <a:spcPct val="80000"/>
              </a:lnSpc>
            </a:pPr>
            <a:endParaRPr lang="en-US" sz="1400" smtClean="0"/>
          </a:p>
          <a:p>
            <a:pPr eaLnBrk="1" hangingPunct="1">
              <a:lnSpc>
                <a:spcPct val="80000"/>
              </a:lnSpc>
            </a:pPr>
            <a:endParaRPr lang="en-US" sz="1400" smtClean="0"/>
          </a:p>
          <a:p>
            <a:pPr eaLnBrk="1" hangingPunct="1">
              <a:lnSpc>
                <a:spcPct val="80000"/>
              </a:lnSpc>
            </a:pPr>
            <a:endParaRPr lang="en-US" sz="1400" smtClean="0"/>
          </a:p>
          <a:p>
            <a:pPr eaLnBrk="1" hangingPunct="1">
              <a:lnSpc>
                <a:spcPct val="80000"/>
              </a:lnSpc>
            </a:pPr>
            <a:endParaRPr lang="en-US" sz="1400" smtClean="0"/>
          </a:p>
          <a:p>
            <a:pPr eaLnBrk="1" hangingPunct="1">
              <a:lnSpc>
                <a:spcPct val="80000"/>
              </a:lnSpc>
            </a:pPr>
            <a:endParaRPr lang="en-US" sz="1400" smtClean="0"/>
          </a:p>
          <a:p>
            <a:pPr eaLnBrk="1" hangingPunct="1">
              <a:lnSpc>
                <a:spcPct val="80000"/>
              </a:lnSpc>
            </a:pPr>
            <a:r>
              <a:rPr lang="en-US" sz="1400" smtClean="0"/>
              <a:t>PID</a:t>
            </a:r>
          </a:p>
          <a:p>
            <a:pPr lvl="1" eaLnBrk="1" hangingPunct="1">
              <a:lnSpc>
                <a:spcPct val="80000"/>
              </a:lnSpc>
            </a:pPr>
            <a:r>
              <a:rPr lang="en-US" sz="1200" smtClean="0"/>
              <a:t>Process ID</a:t>
            </a:r>
          </a:p>
          <a:p>
            <a:pPr lvl="1" eaLnBrk="1" hangingPunct="1">
              <a:lnSpc>
                <a:spcPct val="80000"/>
              </a:lnSpc>
            </a:pPr>
            <a:r>
              <a:rPr lang="en-US" sz="1200" smtClean="0"/>
              <a:t>All threads of same sim will show same PID</a:t>
            </a:r>
          </a:p>
          <a:p>
            <a:pPr eaLnBrk="1" hangingPunct="1">
              <a:lnSpc>
                <a:spcPct val="80000"/>
              </a:lnSpc>
            </a:pPr>
            <a:r>
              <a:rPr lang="en-US" sz="1400" smtClean="0"/>
              <a:t>CLS</a:t>
            </a:r>
          </a:p>
          <a:p>
            <a:pPr lvl="1" eaLnBrk="1" hangingPunct="1">
              <a:lnSpc>
                <a:spcPct val="80000"/>
              </a:lnSpc>
            </a:pPr>
            <a:r>
              <a:rPr lang="en-US" sz="1200" smtClean="0"/>
              <a:t>Scheduling class of the process</a:t>
            </a:r>
          </a:p>
          <a:p>
            <a:pPr lvl="2" eaLnBrk="1" hangingPunct="1">
              <a:lnSpc>
                <a:spcPct val="80000"/>
              </a:lnSpc>
            </a:pPr>
            <a:r>
              <a:rPr lang="en-US" sz="1000" smtClean="0"/>
              <a:t>TS = SCHED_OTHER</a:t>
            </a:r>
          </a:p>
          <a:p>
            <a:pPr lvl="2" eaLnBrk="1" hangingPunct="1">
              <a:lnSpc>
                <a:spcPct val="80000"/>
              </a:lnSpc>
            </a:pPr>
            <a:r>
              <a:rPr lang="en-US" sz="1000" smtClean="0"/>
              <a:t>FF = SCHED_FIFO (realtime scheduler)</a:t>
            </a:r>
          </a:p>
          <a:p>
            <a:pPr eaLnBrk="1" hangingPunct="1">
              <a:lnSpc>
                <a:spcPct val="80000"/>
              </a:lnSpc>
            </a:pPr>
            <a:r>
              <a:rPr lang="en-US" sz="1400" smtClean="0"/>
              <a:t>RTPRIO</a:t>
            </a:r>
          </a:p>
          <a:p>
            <a:pPr lvl="1" eaLnBrk="1" hangingPunct="1">
              <a:lnSpc>
                <a:spcPct val="80000"/>
              </a:lnSpc>
            </a:pPr>
            <a:r>
              <a:rPr lang="en-US" sz="1200" smtClean="0"/>
              <a:t>Realtime priority</a:t>
            </a:r>
          </a:p>
          <a:p>
            <a:pPr lvl="2" eaLnBrk="1" hangingPunct="1">
              <a:lnSpc>
                <a:spcPct val="80000"/>
              </a:lnSpc>
            </a:pPr>
            <a:r>
              <a:rPr lang="en-US" sz="1000" smtClean="0"/>
              <a:t>For Linux 99 = highest priority</a:t>
            </a:r>
          </a:p>
          <a:p>
            <a:pPr eaLnBrk="1" hangingPunct="1">
              <a:lnSpc>
                <a:spcPct val="80000"/>
              </a:lnSpc>
            </a:pPr>
            <a:r>
              <a:rPr lang="en-US" sz="1400" smtClean="0"/>
              <a:t>PSR</a:t>
            </a:r>
          </a:p>
          <a:p>
            <a:pPr lvl="1" eaLnBrk="1" hangingPunct="1">
              <a:lnSpc>
                <a:spcPct val="80000"/>
              </a:lnSpc>
            </a:pPr>
            <a:r>
              <a:rPr lang="en-US" sz="1200" smtClean="0"/>
              <a:t>Processor that process is currently assigned to.</a:t>
            </a:r>
          </a:p>
          <a:p>
            <a:pPr eaLnBrk="1" hangingPunct="1">
              <a:lnSpc>
                <a:spcPct val="80000"/>
              </a:lnSpc>
            </a:pPr>
            <a:r>
              <a:rPr lang="en-US" sz="1400" smtClean="0"/>
              <a:t>%CPU</a:t>
            </a:r>
          </a:p>
          <a:p>
            <a:pPr lvl="1" eaLnBrk="1" hangingPunct="1">
              <a:lnSpc>
                <a:spcPct val="80000"/>
              </a:lnSpc>
            </a:pPr>
            <a:r>
              <a:rPr lang="en-US" sz="1200" smtClean="0"/>
              <a:t>Percentage of that individual CPU used</a:t>
            </a:r>
          </a:p>
          <a:p>
            <a:pPr eaLnBrk="1" hangingPunct="1">
              <a:lnSpc>
                <a:spcPct val="80000"/>
              </a:lnSpc>
            </a:pPr>
            <a:endParaRPr lang="en-US" sz="1400" smtClean="0"/>
          </a:p>
          <a:p>
            <a:pPr eaLnBrk="1" hangingPunct="1">
              <a:lnSpc>
                <a:spcPct val="80000"/>
              </a:lnSpc>
            </a:pPr>
            <a:endParaRPr lang="en-US" sz="1400" smtClean="0"/>
          </a:p>
        </p:txBody>
      </p:sp>
      <p:sp>
        <p:nvSpPr>
          <p:cNvPr id="103431" name="Text Box 4"/>
          <p:cNvSpPr txBox="1">
            <a:spLocks noChangeArrowheads="1"/>
          </p:cNvSpPr>
          <p:nvPr/>
        </p:nvSpPr>
        <p:spPr bwMode="auto">
          <a:xfrm>
            <a:off x="914400" y="1844675"/>
            <a:ext cx="7467600" cy="1014413"/>
          </a:xfrm>
          <a:prstGeom prst="rect">
            <a:avLst/>
          </a:prstGeom>
          <a:solidFill>
            <a:schemeClr val="accent1"/>
          </a:solidFill>
          <a:ln w="9525">
            <a:solidFill>
              <a:schemeClr val="tx1"/>
            </a:solidFill>
            <a:miter lim="800000"/>
            <a:headEnd/>
            <a:tailEnd/>
          </a:ln>
        </p:spPr>
        <p:txBody>
          <a:bodyPr>
            <a:spAutoFit/>
          </a:bodyPr>
          <a:lstStyle/>
          <a:p>
            <a:pPr>
              <a:buFont typeface="Wingdings" pitchFamily="2" charset="2"/>
              <a:buNone/>
            </a:pPr>
            <a:r>
              <a:rPr lang="en-US" sz="1200" b="1">
                <a:latin typeface="Courier New" pitchFamily="49" charset="0"/>
              </a:rPr>
              <a:t>&gt; ps -eLo pid,class,rtprio,ni,pri,psr,pcpu,stat,wchan:14,comm</a:t>
            </a:r>
          </a:p>
          <a:p>
            <a:pPr>
              <a:buFont typeface="Wingdings" pitchFamily="2" charset="2"/>
              <a:buNone/>
            </a:pPr>
            <a:endParaRPr lang="en-US" sz="1200" b="1">
              <a:latin typeface="Courier New" pitchFamily="49" charset="0"/>
            </a:endParaRPr>
          </a:p>
          <a:p>
            <a:r>
              <a:rPr lang="en-US" sz="1200" b="1">
                <a:latin typeface="Courier New" pitchFamily="49" charset="0"/>
              </a:rPr>
              <a:t>  PID   CLS RTPRIO  NI PRI PSR %CPU STAT WCHAN          COMMAND</a:t>
            </a:r>
          </a:p>
          <a:p>
            <a:r>
              <a:rPr lang="en-US" sz="1200" b="1">
                <a:latin typeface="Courier New" pitchFamily="49" charset="0"/>
              </a:rPr>
              <a:t> 7789   FF      99   - 139   1  1.7 SLl  pause          S_main_Linux_3.</a:t>
            </a:r>
          </a:p>
          <a:p>
            <a:r>
              <a:rPr lang="en-US" sz="1200" b="1">
                <a:latin typeface="Courier New" pitchFamily="49" charset="0"/>
              </a:rPr>
              <a:t> 7789   TS       -   0  20   0  0.0 SLl  -              S_main_Linux_3.</a:t>
            </a:r>
          </a:p>
        </p:txBody>
      </p:sp>
      <p:sp>
        <p:nvSpPr>
          <p:cNvPr id="103432" name="Rectangle 6"/>
          <p:cNvSpPr>
            <a:spLocks noChangeArrowheads="1"/>
          </p:cNvSpPr>
          <p:nvPr/>
        </p:nvSpPr>
        <p:spPr bwMode="auto">
          <a:xfrm>
            <a:off x="1654175" y="2235200"/>
            <a:ext cx="390525" cy="579438"/>
          </a:xfrm>
          <a:prstGeom prst="rect">
            <a:avLst/>
          </a:prstGeom>
          <a:noFill/>
          <a:ln w="25400">
            <a:solidFill>
              <a:srgbClr val="FF0000"/>
            </a:solidFill>
            <a:miter lim="800000"/>
            <a:headEnd/>
            <a:tailEnd/>
          </a:ln>
        </p:spPr>
        <p:txBody>
          <a:bodyPr wrap="none" anchor="ctr">
            <a:spAutoFit/>
          </a:bodyPr>
          <a:lstStyle/>
          <a:p>
            <a:endParaRPr lang="en-US"/>
          </a:p>
        </p:txBody>
      </p:sp>
      <p:sp>
        <p:nvSpPr>
          <p:cNvPr id="103433" name="Rectangle 7"/>
          <p:cNvSpPr>
            <a:spLocks noChangeArrowheads="1"/>
          </p:cNvSpPr>
          <p:nvPr/>
        </p:nvSpPr>
        <p:spPr bwMode="auto">
          <a:xfrm>
            <a:off x="1066800" y="2235200"/>
            <a:ext cx="461963" cy="579438"/>
          </a:xfrm>
          <a:prstGeom prst="rect">
            <a:avLst/>
          </a:prstGeom>
          <a:noFill/>
          <a:ln w="25400">
            <a:solidFill>
              <a:srgbClr val="FF0000"/>
            </a:solidFill>
            <a:miter lim="800000"/>
            <a:headEnd/>
            <a:tailEnd/>
          </a:ln>
        </p:spPr>
        <p:txBody>
          <a:bodyPr anchor="ctr">
            <a:spAutoFit/>
          </a:bodyPr>
          <a:lstStyle/>
          <a:p>
            <a:endParaRPr lang="en-US"/>
          </a:p>
        </p:txBody>
      </p:sp>
      <p:sp>
        <p:nvSpPr>
          <p:cNvPr id="103434" name="Rectangle 8"/>
          <p:cNvSpPr>
            <a:spLocks noChangeArrowheads="1"/>
          </p:cNvSpPr>
          <p:nvPr/>
        </p:nvSpPr>
        <p:spPr bwMode="auto">
          <a:xfrm>
            <a:off x="2085975" y="2235200"/>
            <a:ext cx="644525" cy="579438"/>
          </a:xfrm>
          <a:prstGeom prst="rect">
            <a:avLst/>
          </a:prstGeom>
          <a:noFill/>
          <a:ln w="25400">
            <a:solidFill>
              <a:srgbClr val="FF0000"/>
            </a:solidFill>
            <a:miter lim="800000"/>
            <a:headEnd/>
            <a:tailEnd/>
          </a:ln>
        </p:spPr>
        <p:txBody>
          <a:bodyPr anchor="ctr">
            <a:spAutoFit/>
          </a:bodyPr>
          <a:lstStyle/>
          <a:p>
            <a:endParaRPr lang="en-US"/>
          </a:p>
        </p:txBody>
      </p:sp>
      <p:sp>
        <p:nvSpPr>
          <p:cNvPr id="103435" name="Rectangle 9"/>
          <p:cNvSpPr>
            <a:spLocks noChangeArrowheads="1"/>
          </p:cNvSpPr>
          <p:nvPr/>
        </p:nvSpPr>
        <p:spPr bwMode="auto">
          <a:xfrm>
            <a:off x="3452813" y="2235200"/>
            <a:ext cx="390525" cy="579438"/>
          </a:xfrm>
          <a:prstGeom prst="rect">
            <a:avLst/>
          </a:prstGeom>
          <a:noFill/>
          <a:ln w="25400">
            <a:solidFill>
              <a:srgbClr val="FF0000"/>
            </a:solidFill>
            <a:miter lim="800000"/>
            <a:headEnd/>
            <a:tailEnd/>
          </a:ln>
        </p:spPr>
        <p:txBody>
          <a:bodyPr wrap="none" anchor="ctr">
            <a:spAutoFit/>
          </a:bodyPr>
          <a:lstStyle/>
          <a:p>
            <a:endParaRPr lang="en-US"/>
          </a:p>
        </p:txBody>
      </p:sp>
      <p:sp>
        <p:nvSpPr>
          <p:cNvPr id="103436" name="Rectangle 10"/>
          <p:cNvSpPr>
            <a:spLocks noChangeArrowheads="1"/>
          </p:cNvSpPr>
          <p:nvPr/>
        </p:nvSpPr>
        <p:spPr bwMode="auto">
          <a:xfrm>
            <a:off x="3859213" y="2235200"/>
            <a:ext cx="422275" cy="579438"/>
          </a:xfrm>
          <a:prstGeom prst="rect">
            <a:avLst/>
          </a:prstGeom>
          <a:noFill/>
          <a:ln w="25400">
            <a:solidFill>
              <a:srgbClr val="FF0000"/>
            </a:solidFill>
            <a:miter lim="800000"/>
            <a:headEnd/>
            <a:tailEnd/>
          </a:ln>
        </p:spPr>
        <p:txBody>
          <a:bodyPr anchor="ctr">
            <a:spAutoFit/>
          </a:bodyPr>
          <a:lstStyle/>
          <a:p>
            <a:endParaRPr lang="en-US"/>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7348</TotalTime>
  <Words>14574</Words>
  <Application>Microsoft Office PowerPoint</Application>
  <PresentationFormat>On-screen Show (4:3)</PresentationFormat>
  <Paragraphs>2841</Paragraphs>
  <Slides>180</Slides>
  <Notes>50</Notes>
  <HiddenSlides>0</HiddenSlides>
  <MMClips>0</MMClips>
  <ScaleCrop>false</ScaleCrop>
  <HeadingPairs>
    <vt:vector size="4" baseType="variant">
      <vt:variant>
        <vt:lpstr>Theme</vt:lpstr>
      </vt:variant>
      <vt:variant>
        <vt:i4>1</vt:i4>
      </vt:variant>
      <vt:variant>
        <vt:lpstr>Slide Titles</vt:lpstr>
      </vt:variant>
      <vt:variant>
        <vt:i4>180</vt:i4>
      </vt:variant>
    </vt:vector>
  </HeadingPairs>
  <TitlesOfParts>
    <vt:vector size="181" baseType="lpstr">
      <vt:lpstr>Default Design</vt:lpstr>
      <vt:lpstr>Trick Simulation Environment: Advanced Topics</vt:lpstr>
      <vt:lpstr>Agenda/Schedule</vt:lpstr>
      <vt:lpstr>Trickcomm and the Variable Server</vt:lpstr>
      <vt:lpstr>Trickcomm and the Variable Server</vt:lpstr>
      <vt:lpstr>Trickcomm</vt:lpstr>
      <vt:lpstr>Trickcomm</vt:lpstr>
      <vt:lpstr>Trickcomm</vt:lpstr>
      <vt:lpstr>Trickcomm</vt:lpstr>
      <vt:lpstr>Trickcomm - Blocking</vt:lpstr>
      <vt:lpstr>Trickcomm</vt:lpstr>
      <vt:lpstr>Trick Communications</vt:lpstr>
      <vt:lpstr>Trick Communications</vt:lpstr>
      <vt:lpstr>Variable Server</vt:lpstr>
      <vt:lpstr>Variable Server</vt:lpstr>
      <vt:lpstr>Variable Server</vt:lpstr>
      <vt:lpstr>Variable Server</vt:lpstr>
      <vt:lpstr>Variable Server</vt:lpstr>
      <vt:lpstr>Variable Server</vt:lpstr>
      <vt:lpstr>Variable Server</vt:lpstr>
      <vt:lpstr>Variable Server</vt:lpstr>
      <vt:lpstr>Variable Server</vt:lpstr>
      <vt:lpstr>Trick Real-Time</vt:lpstr>
      <vt:lpstr>Real-Time Clocks</vt:lpstr>
      <vt:lpstr>Real-Time</vt:lpstr>
      <vt:lpstr>Real-Time</vt:lpstr>
      <vt:lpstr>Realtime</vt:lpstr>
      <vt:lpstr>Real-Time</vt:lpstr>
      <vt:lpstr>Real-Time</vt:lpstr>
      <vt:lpstr>Real-Time</vt:lpstr>
      <vt:lpstr>Real-Time</vt:lpstr>
      <vt:lpstr>Interrupt Topics</vt:lpstr>
      <vt:lpstr>Isolate Processors</vt:lpstr>
      <vt:lpstr>Interrupts cont.</vt:lpstr>
      <vt:lpstr>MultiProcess (threaded) Simulations</vt:lpstr>
      <vt:lpstr>Multi-Processing</vt:lpstr>
      <vt:lpstr>Multi-Processing</vt:lpstr>
      <vt:lpstr>Multi-Processing</vt:lpstr>
      <vt:lpstr>Multi-Processing</vt:lpstr>
      <vt:lpstr>Multi-Processing</vt:lpstr>
      <vt:lpstr>Multi-Processing</vt:lpstr>
      <vt:lpstr>Multi-Processing</vt:lpstr>
      <vt:lpstr>Multi-Processing</vt:lpstr>
      <vt:lpstr>Multi-Processing</vt:lpstr>
      <vt:lpstr>Multi-Processing</vt:lpstr>
      <vt:lpstr>Multi-Processing</vt:lpstr>
      <vt:lpstr>Master/Slave Import/Export</vt:lpstr>
      <vt:lpstr>Distributed Processing</vt:lpstr>
      <vt:lpstr>Distributed Processing</vt:lpstr>
      <vt:lpstr>Distributed Processing</vt:lpstr>
      <vt:lpstr>Distributed Processing</vt:lpstr>
      <vt:lpstr>Distributed Processing</vt:lpstr>
      <vt:lpstr>Distributed Processing</vt:lpstr>
      <vt:lpstr>Phasing &amp; Job Times</vt:lpstr>
      <vt:lpstr>Trick Simulation Environment: Real World Real Time HIL Application</vt:lpstr>
      <vt:lpstr>MRMDF Introduction</vt:lpstr>
      <vt:lpstr>MRMDF Introduction</vt:lpstr>
      <vt:lpstr>MRMDF Introduction</vt:lpstr>
      <vt:lpstr>MRMDF Introduction</vt:lpstr>
      <vt:lpstr>MRMDF Machine Configuration</vt:lpstr>
      <vt:lpstr>MRMDF Machine Configuration</vt:lpstr>
      <vt:lpstr>MRMDF Machine Configuration</vt:lpstr>
      <vt:lpstr>MRMDF Machine Configuration</vt:lpstr>
      <vt:lpstr>MRMDF Machine Configuration</vt:lpstr>
      <vt:lpstr>MRMDF Machine Configuration</vt:lpstr>
      <vt:lpstr>MRMDF Trick Real-time Features</vt:lpstr>
      <vt:lpstr>MRMDF Real-time Scheduling</vt:lpstr>
      <vt:lpstr>MRMDF Real-time Scheduling</vt:lpstr>
      <vt:lpstr>MRMDF Real-time Scheduling</vt:lpstr>
      <vt:lpstr>MRMDF Master/Slave Configuration</vt:lpstr>
      <vt:lpstr>MRMDF Master/Slave configuration</vt:lpstr>
      <vt:lpstr>Master/Slave Configuration</vt:lpstr>
      <vt:lpstr>Master/Slave Configuration</vt:lpstr>
      <vt:lpstr>Master/Slave Configuration</vt:lpstr>
      <vt:lpstr>Master/Slave Configuration</vt:lpstr>
      <vt:lpstr>Master/Slave Configuration</vt:lpstr>
      <vt:lpstr>Master/Slave Configuration</vt:lpstr>
      <vt:lpstr>Master/Slave Configuration</vt:lpstr>
      <vt:lpstr>Master/Slave Configuration</vt:lpstr>
      <vt:lpstr>Master/Slave Configuration</vt:lpstr>
      <vt:lpstr>Master/Slave Configuration</vt:lpstr>
      <vt:lpstr>Real-time Input Parameters</vt:lpstr>
      <vt:lpstr>Real-time Input Parameters</vt:lpstr>
      <vt:lpstr>Real-time Input Parameters</vt:lpstr>
      <vt:lpstr>Real-time Input Parameters</vt:lpstr>
      <vt:lpstr>Real-time Input Parameters</vt:lpstr>
      <vt:lpstr>Real-time Input Parameters</vt:lpstr>
      <vt:lpstr>Real-time Input Parameters</vt:lpstr>
      <vt:lpstr>Real-time Input Parameters</vt:lpstr>
      <vt:lpstr>Real-time Input Parameters</vt:lpstr>
      <vt:lpstr>Real-time Input Parameters</vt:lpstr>
      <vt:lpstr>Real-time Input Parameters</vt:lpstr>
      <vt:lpstr>MRMDF Multithreaded Applications</vt:lpstr>
      <vt:lpstr>MRMDF Multithreaded Applications</vt:lpstr>
      <vt:lpstr>MRMDF Multithreaded Applications</vt:lpstr>
      <vt:lpstr>MRMDF Multithreaded Applications</vt:lpstr>
      <vt:lpstr>MRMDF Multithreaded Applications</vt:lpstr>
      <vt:lpstr>MRMDF Multithreaded Applications</vt:lpstr>
      <vt:lpstr>MRMDF Multithreaded Applications</vt:lpstr>
      <vt:lpstr>MRMDF Multithreaded Applications</vt:lpstr>
      <vt:lpstr>Part 2: MRMDF Real-Time Performance Analysis</vt:lpstr>
      <vt:lpstr>MRMDF Real-Time Performance</vt:lpstr>
      <vt:lpstr>MRMDF Real-Time Performance Analysis</vt:lpstr>
      <vt:lpstr>MRMDF Real-Time Performance Analysis</vt:lpstr>
      <vt:lpstr>MRMDF Real-Time Performance Analysis</vt:lpstr>
      <vt:lpstr>MRMDF Real-Time Performance Analysis</vt:lpstr>
      <vt:lpstr>MRMDF Real-Time Performance Analysis</vt:lpstr>
      <vt:lpstr>MRMDF Real-Time Performance</vt:lpstr>
      <vt:lpstr>MRMDF Real-Time Performance</vt:lpstr>
      <vt:lpstr>MRMDF Real-Time Performance</vt:lpstr>
      <vt:lpstr>MRMDF Real-Time Performance</vt:lpstr>
      <vt:lpstr>MRMDF Real-Time Performance</vt:lpstr>
      <vt:lpstr>MRMDF Real-Time Performance</vt:lpstr>
      <vt:lpstr>MRMDF Real-Time Performance</vt:lpstr>
      <vt:lpstr>MRMDF Real-Time Performance</vt:lpstr>
      <vt:lpstr>MRMDF Real-Time Performance</vt:lpstr>
      <vt:lpstr>MRMDF Real-Time Lessons Learned</vt:lpstr>
      <vt:lpstr>Monte Carlo</vt:lpstr>
      <vt:lpstr>Overview</vt:lpstr>
      <vt:lpstr>Overview</vt:lpstr>
      <vt:lpstr>Monte Carlo Input Variables</vt:lpstr>
      <vt:lpstr>Monte Carlo Input Variables (inline)</vt:lpstr>
      <vt:lpstr>Monte Carlo Input Variable (inline)</vt:lpstr>
      <vt:lpstr>Example 2 – Varying M, K, C (Gaussian)</vt:lpstr>
      <vt:lpstr>Monte Carlo Execution</vt:lpstr>
      <vt:lpstr>Monte Carlo Execution</vt:lpstr>
      <vt:lpstr>Monte Carlo Slaves</vt:lpstr>
      <vt:lpstr>Monte Carlo Slaves</vt:lpstr>
      <vt:lpstr>Job Classes</vt:lpstr>
      <vt:lpstr>Monte Carlo Master/Slave Interaction</vt:lpstr>
      <vt:lpstr>Monte Slaves</vt:lpstr>
      <vt:lpstr>Cannon Ball in Target Example</vt:lpstr>
      <vt:lpstr>Cannon Ball in Target Example</vt:lpstr>
      <vt:lpstr>Cannon Ball in Target Example</vt:lpstr>
      <vt:lpstr>Cannon Ball in Target Example</vt:lpstr>
      <vt:lpstr>Modify S_define</vt:lpstr>
      <vt:lpstr>Modify S_define</vt:lpstr>
      <vt:lpstr>CP and Run Simulation</vt:lpstr>
      <vt:lpstr>Monte Carlo Notes</vt:lpstr>
      <vt:lpstr>Monte Carlo Notes</vt:lpstr>
      <vt:lpstr>Generic Malfunction Insertion</vt:lpstr>
      <vt:lpstr>Generic Malfunction Insertion</vt:lpstr>
      <vt:lpstr>Malfunction Syntax</vt:lpstr>
      <vt:lpstr>Triggers</vt:lpstr>
      <vt:lpstr>Trigger Examples</vt:lpstr>
      <vt:lpstr>Malfunction Syntax</vt:lpstr>
      <vt:lpstr>Malfunction Syntax</vt:lpstr>
      <vt:lpstr>Malfunction Syntax</vt:lpstr>
      <vt:lpstr>Units Upgrade</vt:lpstr>
      <vt:lpstr>Units upgrades</vt:lpstr>
      <vt:lpstr>ICG –u output</vt:lpstr>
      <vt:lpstr>Wide Character (Unicode) Support</vt:lpstr>
      <vt:lpstr>Wide Character Support</vt:lpstr>
      <vt:lpstr>Slide 153</vt:lpstr>
      <vt:lpstr>Wide Character Support</vt:lpstr>
      <vt:lpstr> Wide Character Support</vt:lpstr>
      <vt:lpstr>Wide Character Support</vt:lpstr>
      <vt:lpstr>Wide Character Support</vt:lpstr>
      <vt:lpstr>Wide Character Support</vt:lpstr>
      <vt:lpstr>Wide Character Support</vt:lpstr>
      <vt:lpstr>Additional Material</vt:lpstr>
      <vt:lpstr>External Clocks and Timers</vt:lpstr>
      <vt:lpstr>Clocks &amp; Itimers</vt:lpstr>
      <vt:lpstr>Executive Clock Calls</vt:lpstr>
      <vt:lpstr>External Clocks/Timers</vt:lpstr>
      <vt:lpstr>External Clocks/Timers</vt:lpstr>
      <vt:lpstr>External Clocks/Timers</vt:lpstr>
      <vt:lpstr>External Clocks/Timers</vt:lpstr>
      <vt:lpstr>External Clocks/Timers</vt:lpstr>
      <vt:lpstr>External Clocks/Timers</vt:lpstr>
      <vt:lpstr>External Libraries and the Trick Math Library</vt:lpstr>
      <vt:lpstr>Set up the Environment</vt:lpstr>
      <vt:lpstr>Adding External Libraries</vt:lpstr>
      <vt:lpstr>Adding External Libraries</vt:lpstr>
      <vt:lpstr>Adding External Libraries</vt:lpstr>
      <vt:lpstr>Trick Math Library</vt:lpstr>
      <vt:lpstr>Trick Math Library (cont.)</vt:lpstr>
      <vt:lpstr>Trick Math Library Summary</vt:lpstr>
      <vt:lpstr>Trick Math Library Summary (cont.)</vt:lpstr>
      <vt:lpstr>Trick Math Headers</vt:lpstr>
      <vt:lpstr>Trick Math Headers (cont.)</vt:lpstr>
    </vt:vector>
  </TitlesOfParts>
  <Company>LMIT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alin</dc:creator>
  <cp:lastModifiedBy>Donna</cp:lastModifiedBy>
  <cp:revision>471</cp:revision>
  <dcterms:created xsi:type="dcterms:W3CDTF">2006-01-30T15:35:48Z</dcterms:created>
  <dcterms:modified xsi:type="dcterms:W3CDTF">2011-10-31T17:56:12Z</dcterms:modified>
</cp:coreProperties>
</file>