
<file path=[Content_Types].xml><?xml version="1.0" encoding="utf-8"?>
<Types xmlns="http://schemas.openxmlformats.org/package/2006/content-types">
  <Override PartName="/ppt/slides/slide30.xml" ContentType="application/vnd.openxmlformats-officedocument.presentationml.slide+xml"/>
  <Override PartName="/ppt/slides/slide88.xml" ContentType="application/vnd.openxmlformats-officedocument.presentationml.slide+xml"/>
  <Override PartName="/ppt/notesSlides/notesSlide69.xml" ContentType="application/vnd.openxmlformats-officedocument.presentationml.notesSlide+xml"/>
  <Override PartName="/ppt/slides/slide24.xml" ContentType="application/vnd.openxmlformats-officedocument.presentationml.slide+xml"/>
  <Override PartName="/ppt/slides/slide72.xml" ContentType="application/vnd.openxmlformats-officedocument.presentationml.slide+xml"/>
  <Override PartName="/ppt/slides/slide134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66.xml" ContentType="application/vnd.openxmlformats-officedocument.presentationml.slide+xml"/>
  <Override PartName="/ppt/slides/slide128.xml" ContentType="application/vnd.openxmlformats-officedocument.presentationml.slide+xml"/>
  <Override PartName="/ppt/slides/slide50.xml" ContentType="application/vnd.openxmlformats-officedocument.presentationml.slide+xml"/>
  <Override PartName="/ppt/slides/slide112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89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67.xml" ContentType="application/vnd.openxmlformats-officedocument.presentationml.notesSlide+xml"/>
  <Override PartName="/ppt/slides/slide86.xml" ContentType="application/vnd.openxmlformats-officedocument.presentationml.slide+xml"/>
  <Override PartName="/ppt/slides/slide22.xml" ContentType="application/vnd.openxmlformats-officedocument.presentationml.slide+xml"/>
  <Override PartName="/ppt/slides/slide132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64.xml" ContentType="application/vnd.openxmlformats-officedocument.presentationml.slide+xml"/>
  <Override PartName="/ppt/slides/slide126.xml" ContentType="application/vnd.openxmlformats-officedocument.presentationml.slide+xml"/>
  <Default Extension="xml" ContentType="application/xml"/>
  <Override PartName="/ppt/slides/slide11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7.xml" ContentType="application/vnd.openxmlformats-officedocument.presentationml.notesSlide+xml"/>
  <Override PartName="/ppt/notesSlides/notesSlide23.xml" ContentType="application/vnd.openxmlformats-officedocument.presentationml.notesSlide+xml"/>
  <Override PartName="/ppt/slides/slide42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146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notesSlides/notesSlide59.xml" ContentType="application/vnd.openxmlformats-officedocument.presentationml.notesSlide+xml"/>
  <Override PartName="/ppt/slides/slide130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62.xml" ContentType="application/vnd.openxmlformats-officedocument.presentationml.slide+xml"/>
  <Override PartName="/ppt/slides/slide124.xml" ContentType="application/vnd.openxmlformats-officedocument.presentationml.slide+xml"/>
  <Override PartName="/ppt/notesSlides/notesSlide8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40.xml" ContentType="application/vnd.openxmlformats-officedocument.presentationml.slide+xml"/>
  <Override PartName="/ppt/slides/slide102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79.xml" ContentType="application/vnd.openxmlformats-officedocument.presentationml.notesSlide+xml"/>
  <Default Extension="jpeg" ContentType="image/jpeg"/>
  <Override PartName="/ppt/notesSlides/notesSlide63.xml" ContentType="application/vnd.openxmlformats-officedocument.presentationml.notesSlide+xml"/>
  <Override PartName="/ppt/slides/slide82.xml" ContentType="application/vnd.openxmlformats-officedocument.presentationml.slide+xml"/>
  <Override PartName="/ppt/slides/slide144.xml" ContentType="application/vnd.openxmlformats-officedocument.presentationml.slide+xml"/>
  <Override PartName="/ppt/notesSlides/notesSlide57.xml" ContentType="application/vnd.openxmlformats-officedocument.presentationml.notesSlide+xml"/>
  <Override PartName="/docProps/app.xml" ContentType="application/vnd.openxmlformats-officedocument.extended-properties+xml"/>
  <Override PartName="/ppt/slides/slide109.xml" ContentType="application/vnd.openxmlformats-officedocument.presentationml.slide+xml"/>
  <Override PartName="/ppt/slides/slide60.xml" ContentType="application/vnd.openxmlformats-officedocument.presentationml.slide+xml"/>
  <Override PartName="/ppt/slides/slide122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99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35.xml" ContentType="application/vnd.openxmlformats-officedocument.presentationml.notesSlide+xml"/>
  <Override PartName="/ppt/notesSlides/notesSlide83.xml" ContentType="application/vnd.openxmlformats-officedocument.presentationml.notesSlide+xml"/>
  <Override PartName="/ppt/slides/slide100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notesSlides/notesSlide104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80.xml" ContentType="application/vnd.openxmlformats-officedocument.presentationml.slide+xml"/>
  <Override PartName="/ppt/slides/slide142.xml" ContentType="application/vnd.openxmlformats-officedocument.presentationml.slide+xml"/>
  <Override PartName="/ppt/slides/slide129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107.xml" ContentType="application/vnd.openxmlformats-officedocument.presentationml.slide+xml"/>
  <Override PartName="/ppt/slides/slide12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7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39.xml" ContentType="application/vnd.openxmlformats-officedocument.presentationml.slide+xml"/>
  <Override PartName="/ppt/notesSlides/notesSlide3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Slides/notesSlide8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94.xml" ContentType="application/vnd.openxmlformats-officedocument.presentationml.slide+xml"/>
  <Override PartName="/ppt/notesSlides/notesSlide75.xml" ContentType="application/vnd.openxmlformats-officedocument.presentationml.notes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notesSlides/notesSlide102.xml" ContentType="application/vnd.openxmlformats-officedocument.presentationml.notesSlide+xml"/>
  <Override PartName="/ppt/slides/slide140.xml" ContentType="application/vnd.openxmlformats-officedocument.presentationml.slide+xml"/>
  <Override PartName="/ppt/slides/slide59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105.xml" ContentType="application/vnd.openxmlformats-officedocument.presentationml.slide+xml"/>
  <Override PartName="/ppt/notesSlides/notesSlide95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7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79.xml" ContentType="application/vnd.openxmlformats-officedocument.presentationml.slide+xml"/>
  <Override PartName="/ppt/slides/slide9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notesSlides/notesSlide73.xml" ContentType="application/vnd.openxmlformats-officedocument.presentationml.notesSlide+xml"/>
  <Override PartName="/ppt/notesSlides/notesSlide100.xml" ContentType="application/vnd.openxmlformats-officedocument.presentationml.notesSlide+xml"/>
  <Override PartName="/ppt/media/audio2.bin" ContentType="audio/unknown"/>
  <Override PartName="/ppt/notesSlides/notesSlide38.xml" ContentType="application/vnd.openxmlformats-officedocument.presentationml.notesSlide+xml"/>
  <Override PartName="/ppt/slides/slide57.xml" ContentType="application/vnd.openxmlformats-officedocument.presentationml.slide+xml"/>
  <Override PartName="/ppt/slides/slide70.xml" ContentType="application/vnd.openxmlformats-officedocument.presentationml.slide+xml"/>
  <Override PartName="/ppt/slides/slide119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93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77.xml" ContentType="application/vnd.openxmlformats-officedocument.presentationml.slide+xml"/>
  <Override PartName="/ppt/slides/slide90.xml" ContentType="application/vnd.openxmlformats-officedocument.presentationml.slide+xml"/>
  <Override PartName="/ppt/slides/slide139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notesSlides/notesSlide71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117.xml" ContentType="application/vnd.openxmlformats-officedocument.presentationml.slide+xml"/>
  <Override PartName="/ppt/slides/slide55.xml" ContentType="application/vnd.openxmlformats-officedocument.presentationml.slide+xml"/>
  <Override PartName="/ppt/slides/slide49.xml" ContentType="application/vnd.openxmlformats-officedocument.presentationml.slide+xml"/>
  <Override PartName="/ppt/slides/slide97.xml" ContentType="application/vnd.openxmlformats-officedocument.presentationml.slide+xml"/>
  <Override PartName="/ppt/theme/theme3.xml" ContentType="application/vnd.openxmlformats-officedocument.theme+xml"/>
  <Override PartName="/ppt/notesSlides/notesSlide9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33.xml" ContentType="application/vnd.openxmlformats-officedocument.presentationml.slide+xml"/>
  <Override PartName="/ppt/viewProps.xml" ContentType="application/vnd.openxmlformats-officedocument.presentationml.viewProps+xml"/>
  <Override PartName="/ppt/slides/slide27.xml" ContentType="application/vnd.openxmlformats-officedocument.presentationml.slide+xml"/>
  <Override PartName="/ppt/slides/slide75.xml" ContentType="application/vnd.openxmlformats-officedocument.presentationml.slide+xml"/>
  <Override PartName="/ppt/slides/slide137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s/slide69.xml" ContentType="application/vnd.openxmlformats-officedocument.presentationml.slide+xml"/>
  <Override PartName="/ppt/slides/slide53.xml" ContentType="application/vnd.openxmlformats-officedocument.presentationml.slide+xml"/>
  <Override PartName="/ppt/slides/slide115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47.xml" ContentType="application/vnd.openxmlformats-officedocument.presentationml.slide+xml"/>
  <Override PartName="/ppt/theme/theme1.xml" ContentType="application/vnd.openxmlformats-officedocument.theme+xml"/>
  <Override PartName="/ppt/notesSlides/notesSlide12.xml" ContentType="application/vnd.openxmlformats-officedocument.presentationml.notesSlide+xml"/>
  <Override PartName="/ppt/slides/slide31.xml" ContentType="application/vnd.openxmlformats-officedocument.presentationml.slide+xml"/>
  <Override PartName="/ppt/slides/slide89.xml" ContentType="application/vnd.openxmlformats-officedocument.presentationml.slide+xml"/>
  <Override PartName="/ppt/slides/slide25.xml" ContentType="application/vnd.openxmlformats-officedocument.presentationml.slide+xml"/>
  <Override PartName="/ppt/slides/slide73.xml" ContentType="application/vnd.openxmlformats-officedocument.presentationml.slide+xml"/>
  <Override PartName="/ppt/slides/slide135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67.xml" ContentType="application/vnd.openxmlformats-officedocument.presentationml.slide+xml"/>
  <Override PartName="/ppt/slides/slide51.xml" ContentType="application/vnd.openxmlformats-officedocument.presentationml.slide+xml"/>
  <Override PartName="/ppt/slides/slide1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68.xml" ContentType="application/vnd.openxmlformats-officedocument.presentationml.notesSlide+xml"/>
  <Override PartName="/ppt/slides/slide87.xml" ContentType="application/vnd.openxmlformats-officedocument.presentationml.slide+xml"/>
  <Override PartName="/ppt/slides/slide23.xml" ContentType="application/vnd.openxmlformats-officedocument.presentationml.slide+xml"/>
  <Override PartName="/ppt/slides/slide133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127.xml" ContentType="application/vnd.openxmlformats-officedocument.presentationml.slide+xml"/>
  <Override PartName="/ppt/slides/slide65.xml" ContentType="application/vnd.openxmlformats-officedocument.presentationml.slide+xml"/>
  <Override PartName="/ppt/slides/slide1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8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43.xml" ContentType="application/vnd.openxmlformats-officedocument.presentationml.slide+xml"/>
  <Override PartName="/ppt/notesSlides/notesSlide66.xml" ContentType="application/vnd.openxmlformats-officedocument.presentationml.notesSlide+xml"/>
  <Override PartName="/ppt/slides/slide85.xml" ContentType="application/vnd.openxmlformats-officedocument.presentationml.slide+xml"/>
  <Override PartName="/ppt/slides/slide21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44.xml" ContentType="application/vnd.openxmlformats-officedocument.presentationml.notesSlide+xml"/>
  <Override PartName="/ppt/slides/slide63.xml" ContentType="application/vnd.openxmlformats-officedocument.presentationml.slide+xml"/>
  <Override PartName="/ppt/slides/slide125.xml" ContentType="application/vnd.openxmlformats-officedocument.presentationml.slide+xml"/>
  <Override PartName="/ppt/notesSlides/notesSlide86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s/slide41.xml" ContentType="application/vnd.openxmlformats-officedocument.presentationml.slide+xml"/>
  <Override PartName="/ppt/slides/slide103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64.xml" ContentType="application/vnd.openxmlformats-officedocument.presentationml.notesSlide+xml"/>
  <Override PartName="/ppt/slides/slide83.xml" ContentType="application/vnd.openxmlformats-officedocument.presentationml.slide+xml"/>
  <Override PartName="/ppt/slides/slide145.xml" ContentType="application/vnd.openxmlformats-officedocument.presentationml.slide+xml"/>
  <Override PartName="/ppt/notesSlides/notesSlide58.xml" ContentType="application/vnd.openxmlformats-officedocument.presentationml.notesSlide+xml"/>
  <Override PartName="/ppt/notesSlides/notesSlide42.xml" ContentType="application/vnd.openxmlformats-officedocument.presentationml.notesSlide+xml"/>
  <Override PartName="/ppt/slides/slide61.xml" ContentType="application/vnd.openxmlformats-officedocument.presentationml.slide+xml"/>
  <Override PartName="/ppt/slides/slide123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84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101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7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05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81.xml" ContentType="application/vnd.openxmlformats-officedocument.presentationml.slide+xml"/>
  <Override PartName="/ppt/slides/slide143.xml" ContentType="application/vnd.openxmlformats-officedocument.presentationml.slide+xml"/>
  <Override PartName="/ppt/notesSlides/notesSlide56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108.xml" ContentType="application/vnd.openxmlformats-officedocument.presentationml.slide+xml"/>
  <Override PartName="/ppt/slides/slide121.xml" ContentType="application/vnd.openxmlformats-officedocument.presentationml.slide+xml"/>
  <Override PartName="/ppt/notesSlides/notesSlide98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34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95.xml" ContentType="application/vnd.openxmlformats-officedocument.presentationml.slide+xml"/>
  <Override PartName="/ppt/notesSlides/notesSlide76.xml" ContentType="application/vnd.openxmlformats-officedocument.presentationml.notes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notesSlides/notesSlide10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41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106.xml" ContentType="application/vnd.openxmlformats-officedocument.presentationml.slide+xml"/>
  <Override PartName="/ppt/notesSlides/notesSlide96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1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80.xml" ContentType="application/vnd.openxmlformats-officedocument.presentationml.notesSlide+xml"/>
  <Default Extension="bin" ContentType="application/vnd.openxmlformats-officedocument.presentationml.printerSettings"/>
  <Override PartName="/ppt/notesSlides/notesSlide2.xml" ContentType="application/vnd.openxmlformats-officedocument.presentationml.notesSlide+xml"/>
  <Override PartName="/ppt/slides/slide93.xml" ContentType="application/vnd.openxmlformats-officedocument.presentationml.slide+xml"/>
  <Override PartName="/ppt/notesSlides/notesSlide74.xml" ContentType="application/vnd.openxmlformats-officedocument.presentationml.notes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58.xml" ContentType="application/vnd.openxmlformats-officedocument.presentationml.slide+xml"/>
  <Override PartName="/ppt/slides/slide71.xml" ContentType="application/vnd.openxmlformats-officedocument.presentationml.slide+xml"/>
  <Override PartName="/ppt/notesSlides/notesSlide52.xml" ContentType="application/vnd.openxmlformats-officedocument.presentationml.notesSlide+xml"/>
  <Override PartName="/ppt/slides/slide10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36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78.xml" ContentType="application/vnd.openxmlformats-officedocument.presentationml.slide+xml"/>
  <Override PartName="/ppt/slides/slide91.xml" ContentType="application/vnd.openxmlformats-officedocument.presentationml.slide+xml"/>
  <Override PartName="/ppt/notesSlides/notesSlide72.xml" ContentType="application/vnd.openxmlformats-officedocument.presentationml.notes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media/audio1.bin" ContentType="audio/unknown"/>
  <Override PartName="/ppt/notesSlides/notesSlide37.xml" ContentType="application/vnd.openxmlformats-officedocument.presentationml.notesSlide+xml"/>
  <Override PartName="/ppt/slides/slide56.xml" ContentType="application/vnd.openxmlformats-officedocument.presentationml.slide+xml"/>
  <Override PartName="/ppt/slides/slide118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92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s/slide76.xml" ContentType="application/vnd.openxmlformats-officedocument.presentationml.slide+xml"/>
  <Override PartName="/ppt/slides/slide138.xml" ContentType="application/vnd.openxmlformats-officedocument.presentationml.slide+xml"/>
  <Override PartName="/ppt/notesSlides/notesSlide70.xml" ContentType="application/vnd.openxmlformats-officedocument.presentationml.notesSlide+xml"/>
  <Default Extension="png" ContentType="image/png"/>
  <Override PartName="/ppt/slides/slide12.xml" ContentType="application/vnd.openxmlformats-officedocument.presentationml.slide+xml"/>
  <Override PartName="/ppt/slides/slide54.xml" ContentType="application/vnd.openxmlformats-officedocument.presentationml.slide+xml"/>
  <Override PartName="/ppt/slides/slide116.xml" ContentType="application/vnd.openxmlformats-officedocument.presentationml.slide+xml"/>
  <Default Extension="rels" ContentType="application/vnd.openxmlformats-package.relationships+xml"/>
  <Override PartName="/ppt/notesSlides/notesSlide29.xml" ContentType="application/vnd.openxmlformats-officedocument.presentationml.notesSlide+xml"/>
  <Override PartName="/ppt/slides/slide48.xml" ContentType="application/vnd.openxmlformats-officedocument.presentationml.slide+xml"/>
  <Override PartName="/ppt/slides/slide96.xml" ContentType="application/vnd.openxmlformats-officedocument.presentationml.slide+xml"/>
  <Override PartName="/ppt/theme/theme2.xml" ContentType="application/vnd.openxmlformats-officedocument.theme+xml"/>
  <Override PartName="/ppt/notesSlides/notesSlide90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32.xml" ContentType="application/vnd.openxmlformats-officedocument.presentationml.slide+xml"/>
  <Override PartName="/ppt/slides/slide26.xml" ContentType="application/vnd.openxmlformats-officedocument.presentationml.slide+xml"/>
  <Override PartName="/ppt/slides/slide136.xml" ContentType="application/vnd.openxmlformats-officedocument.presentationml.slide+xml"/>
  <Override PartName="/ppt/slides/slide74.xml" ContentType="application/vnd.openxmlformats-officedocument.presentationml.slide+xml"/>
  <Override PartName="/ppt/slides/slide10.xml" ContentType="application/vnd.openxmlformats-officedocument.presentationml.slide+xml"/>
  <Override PartName="/ppt/slides/slide68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52.xml" ContentType="application/vnd.openxmlformats-officedocument.presentationml.slide+xml"/>
  <Override PartName="/ppt/slides/slide114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</p:sldMasterIdLst>
  <p:notesMasterIdLst>
    <p:notesMasterId r:id="rId148"/>
  </p:notesMasterIdLst>
  <p:handoutMasterIdLst>
    <p:handoutMasterId r:id="rId149"/>
  </p:handoutMasterIdLst>
  <p:sldIdLst>
    <p:sldId id="256" r:id="rId2"/>
    <p:sldId id="257" r:id="rId3"/>
    <p:sldId id="258" r:id="rId4"/>
    <p:sldId id="428" r:id="rId5"/>
    <p:sldId id="429" r:id="rId6"/>
    <p:sldId id="430" r:id="rId7"/>
    <p:sldId id="54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432" r:id="rId23"/>
    <p:sldId id="599" r:id="rId24"/>
    <p:sldId id="545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590" r:id="rId33"/>
    <p:sldId id="442" r:id="rId34"/>
    <p:sldId id="585" r:id="rId35"/>
    <p:sldId id="444" r:id="rId36"/>
    <p:sldId id="445" r:id="rId37"/>
    <p:sldId id="446" r:id="rId38"/>
    <p:sldId id="586" r:id="rId39"/>
    <p:sldId id="447" r:id="rId40"/>
    <p:sldId id="587" r:id="rId41"/>
    <p:sldId id="588" r:id="rId42"/>
    <p:sldId id="450" r:id="rId43"/>
    <p:sldId id="453" r:id="rId44"/>
    <p:sldId id="454" r:id="rId45"/>
    <p:sldId id="455" r:id="rId46"/>
    <p:sldId id="456" r:id="rId47"/>
    <p:sldId id="457" r:id="rId48"/>
    <p:sldId id="458" r:id="rId49"/>
    <p:sldId id="459" r:id="rId50"/>
    <p:sldId id="589" r:id="rId51"/>
    <p:sldId id="460" r:id="rId52"/>
    <p:sldId id="461" r:id="rId53"/>
    <p:sldId id="462" r:id="rId54"/>
    <p:sldId id="557" r:id="rId55"/>
    <p:sldId id="463" r:id="rId56"/>
    <p:sldId id="464" r:id="rId57"/>
    <p:sldId id="309" r:id="rId58"/>
    <p:sldId id="465" r:id="rId59"/>
    <p:sldId id="466" r:id="rId60"/>
    <p:sldId id="467" r:id="rId61"/>
    <p:sldId id="468" r:id="rId62"/>
    <p:sldId id="591" r:id="rId63"/>
    <p:sldId id="592" r:id="rId64"/>
    <p:sldId id="593" r:id="rId65"/>
    <p:sldId id="595" r:id="rId66"/>
    <p:sldId id="594" r:id="rId67"/>
    <p:sldId id="596" r:id="rId68"/>
    <p:sldId id="470" r:id="rId69"/>
    <p:sldId id="471" r:id="rId70"/>
    <p:sldId id="472" r:id="rId71"/>
    <p:sldId id="473" r:id="rId72"/>
    <p:sldId id="597" r:id="rId73"/>
    <p:sldId id="598" r:id="rId74"/>
    <p:sldId id="602" r:id="rId75"/>
    <p:sldId id="600" r:id="rId76"/>
    <p:sldId id="601" r:id="rId77"/>
    <p:sldId id="474" r:id="rId78"/>
    <p:sldId id="331" r:id="rId79"/>
    <p:sldId id="475" r:id="rId80"/>
    <p:sldId id="476" r:id="rId81"/>
    <p:sldId id="477" r:id="rId82"/>
    <p:sldId id="478" r:id="rId83"/>
    <p:sldId id="479" r:id="rId84"/>
    <p:sldId id="480" r:id="rId85"/>
    <p:sldId id="481" r:id="rId86"/>
    <p:sldId id="483" r:id="rId87"/>
    <p:sldId id="484" r:id="rId88"/>
    <p:sldId id="485" r:id="rId89"/>
    <p:sldId id="486" r:id="rId90"/>
    <p:sldId id="487" r:id="rId91"/>
    <p:sldId id="488" r:id="rId92"/>
    <p:sldId id="489" r:id="rId93"/>
    <p:sldId id="490" r:id="rId94"/>
    <p:sldId id="491" r:id="rId95"/>
    <p:sldId id="492" r:id="rId96"/>
    <p:sldId id="493" r:id="rId97"/>
    <p:sldId id="494" r:id="rId98"/>
    <p:sldId id="495" r:id="rId99"/>
    <p:sldId id="496" r:id="rId100"/>
    <p:sldId id="497" r:id="rId101"/>
    <p:sldId id="498" r:id="rId102"/>
    <p:sldId id="499" r:id="rId103"/>
    <p:sldId id="500" r:id="rId104"/>
    <p:sldId id="502" r:id="rId105"/>
    <p:sldId id="503" r:id="rId106"/>
    <p:sldId id="504" r:id="rId107"/>
    <p:sldId id="505" r:id="rId108"/>
    <p:sldId id="506" r:id="rId109"/>
    <p:sldId id="507" r:id="rId110"/>
    <p:sldId id="508" r:id="rId111"/>
    <p:sldId id="509" r:id="rId112"/>
    <p:sldId id="556" r:id="rId113"/>
    <p:sldId id="510" r:id="rId114"/>
    <p:sldId id="555" r:id="rId115"/>
    <p:sldId id="511" r:id="rId116"/>
    <p:sldId id="512" r:id="rId117"/>
    <p:sldId id="400" r:id="rId118"/>
    <p:sldId id="559" r:id="rId119"/>
    <p:sldId id="560" r:id="rId120"/>
    <p:sldId id="561" r:id="rId121"/>
    <p:sldId id="562" r:id="rId122"/>
    <p:sldId id="563" r:id="rId123"/>
    <p:sldId id="564" r:id="rId124"/>
    <p:sldId id="565" r:id="rId125"/>
    <p:sldId id="566" r:id="rId126"/>
    <p:sldId id="567" r:id="rId127"/>
    <p:sldId id="568" r:id="rId128"/>
    <p:sldId id="569" r:id="rId129"/>
    <p:sldId id="570" r:id="rId130"/>
    <p:sldId id="571" r:id="rId131"/>
    <p:sldId id="572" r:id="rId132"/>
    <p:sldId id="573" r:id="rId133"/>
    <p:sldId id="574" r:id="rId134"/>
    <p:sldId id="575" r:id="rId135"/>
    <p:sldId id="576" r:id="rId136"/>
    <p:sldId id="577" r:id="rId137"/>
    <p:sldId id="578" r:id="rId138"/>
    <p:sldId id="579" r:id="rId139"/>
    <p:sldId id="580" r:id="rId140"/>
    <p:sldId id="581" r:id="rId141"/>
    <p:sldId id="582" r:id="rId142"/>
    <p:sldId id="583" r:id="rId143"/>
    <p:sldId id="584" r:id="rId144"/>
    <p:sldId id="603" r:id="rId145"/>
    <p:sldId id="604" r:id="rId146"/>
    <p:sldId id="558" r:id="rId147"/>
  </p:sldIdLst>
  <p:sldSz cx="9144000" cy="6858000" type="screen4x3"/>
  <p:notesSz cx="7099300" cy="10234613"/>
  <p:defaultTextStyle>
    <a:defPPr>
      <a:defRPr lang="en-GB"/>
    </a:defPPr>
    <a:lvl1pPr algn="l" defTabSz="457200" rtl="0" fontAlgn="base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/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8088" autoAdjust="0"/>
    <p:restoredTop sz="97766" autoAdjust="0"/>
  </p:normalViewPr>
  <p:slideViewPr>
    <p:cSldViewPr snapToGrid="0">
      <p:cViewPr>
        <p:scale>
          <a:sx n="150" d="100"/>
          <a:sy n="150" d="100"/>
        </p:scale>
        <p:origin x="-712" y="-12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1932" y="-114"/>
      </p:cViewPr>
      <p:guideLst>
        <p:guide orient="horz" pos="3197"/>
        <p:guide pos="220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150" Type="http://schemas.openxmlformats.org/officeDocument/2006/relationships/printerSettings" Target="printerSettings/printerSettings1.bin"/><Relationship Id="rId151" Type="http://schemas.openxmlformats.org/officeDocument/2006/relationships/presProps" Target="presProps.xml"/><Relationship Id="rId152" Type="http://schemas.openxmlformats.org/officeDocument/2006/relationships/viewProps" Target="viewProps.xml"/><Relationship Id="rId153" Type="http://schemas.openxmlformats.org/officeDocument/2006/relationships/theme" Target="theme/theme1.xml"/><Relationship Id="rId15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notesMaster" Target="notesMasters/notesMaster1.xml"/><Relationship Id="rId1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8008" tIns="49005" rIns="98008" bIns="49005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8008" tIns="49005" rIns="98008" bIns="49005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FC387CF-3BC1-4F59-86A2-C65F6A3F6CB8}" type="datetime1">
              <a:rPr lang="en-US"/>
              <a:pPr>
                <a:defRPr/>
              </a:pPr>
              <a:t>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8008" tIns="49005" rIns="98008" bIns="49005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8008" tIns="49005" rIns="98008" bIns="49005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1DDC3AD5-47A9-4FD9-9938-DBC0E15F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8008" tIns="49005" rIns="98008" bIns="49005" anchor="ctr"/>
          <a:lstStyle/>
          <a:p>
            <a:pPr>
              <a:defRPr/>
            </a:pPr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34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165" tIns="49391" rIns="99165" bIns="49391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0" algn="l"/>
                <a:tab pos="980081" algn="l"/>
                <a:tab pos="1960161" algn="l"/>
                <a:tab pos="2940241" algn="l"/>
                <a:tab pos="3920321" algn="l"/>
                <a:tab pos="4900402" algn="l"/>
                <a:tab pos="5880482" algn="l"/>
                <a:tab pos="6860563" algn="l"/>
                <a:tab pos="7840643" algn="l"/>
                <a:tab pos="8820723" algn="l"/>
                <a:tab pos="9800804" algn="l"/>
                <a:tab pos="10780884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34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165" tIns="49391" rIns="99165" bIns="4939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980081" algn="l"/>
                <a:tab pos="1960161" algn="l"/>
                <a:tab pos="2940241" algn="l"/>
                <a:tab pos="3920321" algn="l"/>
                <a:tab pos="4900402" algn="l"/>
                <a:tab pos="5880482" algn="l"/>
                <a:tab pos="6860563" algn="l"/>
                <a:tab pos="7840643" algn="l"/>
                <a:tab pos="8820723" algn="l"/>
                <a:tab pos="9800804" algn="l"/>
                <a:tab pos="10780884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029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1750" cy="3835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11200" y="4862513"/>
            <a:ext cx="5673725" cy="460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165" tIns="49391" rIns="99165" bIns="49391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165" tIns="49391" rIns="99165" bIns="49391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0" algn="l"/>
                <a:tab pos="980081" algn="l"/>
                <a:tab pos="1960161" algn="l"/>
                <a:tab pos="2940241" algn="l"/>
                <a:tab pos="3920321" algn="l"/>
                <a:tab pos="4900402" algn="l"/>
                <a:tab pos="5880482" algn="l"/>
                <a:tab pos="6860563" algn="l"/>
                <a:tab pos="7840643" algn="l"/>
                <a:tab pos="8820723" algn="l"/>
                <a:tab pos="9800804" algn="l"/>
                <a:tab pos="10780884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165" tIns="49391" rIns="99165" bIns="4939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980081" algn="l"/>
                <a:tab pos="1960161" algn="l"/>
                <a:tab pos="2940241" algn="l"/>
                <a:tab pos="3920321" algn="l"/>
                <a:tab pos="4900402" algn="l"/>
                <a:tab pos="5880482" algn="l"/>
                <a:tab pos="6860563" algn="l"/>
                <a:tab pos="7840643" algn="l"/>
                <a:tab pos="8820723" algn="l"/>
                <a:tab pos="9800804" algn="l"/>
                <a:tab pos="10780884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2FDC96B-5C6C-423B-9106-14FF054F27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8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9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0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1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2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9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1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2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3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4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5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6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3AEEAAAF-080A-41A6-8812-9738C4E6AC32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41315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1B5629AE-6F14-43AE-BD01-23285F6BB681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41316" name="Text Box 2"/>
          <p:cNvSpPr txBox="1">
            <a:spLocks noChangeArrowheads="1"/>
          </p:cNvSpPr>
          <p:nvPr/>
        </p:nvSpPr>
        <p:spPr bwMode="auto">
          <a:xfrm>
            <a:off x="0" y="9720263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41317" name="Text Box 3"/>
          <p:cNvSpPr txBox="1">
            <a:spLocks noChangeArrowheads="1"/>
          </p:cNvSpPr>
          <p:nvPr/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41318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41319" name="Text Box 5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41320" name="Text Box 6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5AFEA317-D18E-40EE-845C-454DCD9D746D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11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5053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045C070C-0127-448E-A0B6-2BB23A096216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11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0532" name="Text Box 2"/>
          <p:cNvSpPr txBox="1">
            <a:spLocks noChangeArrowheads="1"/>
          </p:cNvSpPr>
          <p:nvPr/>
        </p:nvSpPr>
        <p:spPr bwMode="auto">
          <a:xfrm>
            <a:off x="0" y="9720263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0533" name="Text Box 3"/>
          <p:cNvSpPr txBox="1">
            <a:spLocks noChangeArrowheads="1"/>
          </p:cNvSpPr>
          <p:nvPr/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0534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0535" name="Text Box 5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50536" name="Text Box 6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477A6A0B-E16E-41CB-A6A4-CABAA8F62368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138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3552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832BEE58-4340-4CA1-915C-DB1A9A027FCA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138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35524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35525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18ED5D0D-5DC2-4AED-A32C-D570796F4AFF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139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36547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C37F529A-4FA1-48C0-A7C7-24D64D886C75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139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36548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36549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169ADC71-8BE5-4196-8642-A9FADD03E375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140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3757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C6A9E2F5-555A-4A8C-87F2-7A83ECB67F9F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140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37572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37573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53C19449-3278-4002-A72B-4EB11BD960D6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141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38595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678C7B61-906C-4F4F-BD4A-7F7AE08F4CF3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141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38596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38597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3B2C87B7-3222-4D5A-B707-9EA3A1E8641A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142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3961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E3F256AC-A78F-4006-8D3E-775107F71081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142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39620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39621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2291EF3E-4462-4817-8DC4-047EBC34889A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143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4064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80C53651-A75F-4A41-A303-A666C012EEE7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143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40644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40645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75C242EF-DB60-4B79-8435-340C4545B443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12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51555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2E916EB2-23DD-4AAB-8E3F-F1D792EA95FD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12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1556" name="Text Box 2"/>
          <p:cNvSpPr txBox="1">
            <a:spLocks noChangeArrowheads="1"/>
          </p:cNvSpPr>
          <p:nvPr/>
        </p:nvSpPr>
        <p:spPr bwMode="auto">
          <a:xfrm>
            <a:off x="0" y="9720263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1557" name="Text Box 3"/>
          <p:cNvSpPr txBox="1">
            <a:spLocks noChangeArrowheads="1"/>
          </p:cNvSpPr>
          <p:nvPr/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1559" name="Text Box 5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51560" name="Text Box 6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04701CB7-D7A0-4900-B96A-3C851880DCC1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13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5257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E6C424C3-2732-4F5F-9734-C2323634E24A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13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2580" name="Text Box 2"/>
          <p:cNvSpPr txBox="1">
            <a:spLocks noChangeArrowheads="1"/>
          </p:cNvSpPr>
          <p:nvPr/>
        </p:nvSpPr>
        <p:spPr bwMode="auto">
          <a:xfrm>
            <a:off x="0" y="9720263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2581" name="Text Box 3"/>
          <p:cNvSpPr txBox="1">
            <a:spLocks noChangeArrowheads="1"/>
          </p:cNvSpPr>
          <p:nvPr/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2582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2583" name="Text Box 5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52584" name="Text Box 6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0E386445-40F6-45B2-AE9F-B05ADEF24102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14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5360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4C97938E-975C-4099-A58C-5AE24AF06BAE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14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3604" name="Text Box 2"/>
          <p:cNvSpPr txBox="1">
            <a:spLocks noChangeArrowheads="1"/>
          </p:cNvSpPr>
          <p:nvPr/>
        </p:nvSpPr>
        <p:spPr bwMode="auto">
          <a:xfrm>
            <a:off x="0" y="9720263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3605" name="Text Box 3"/>
          <p:cNvSpPr txBox="1">
            <a:spLocks noChangeArrowheads="1"/>
          </p:cNvSpPr>
          <p:nvPr/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3607" name="Text Box 5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53608" name="Text Box 6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3E5D4978-BF99-4CEE-8B2F-A187AB49C38B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15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54627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7D54044F-51DF-402D-9D67-D94D4DA8E8C3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15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4628" name="Text Box 2"/>
          <p:cNvSpPr txBox="1">
            <a:spLocks noChangeArrowheads="1"/>
          </p:cNvSpPr>
          <p:nvPr/>
        </p:nvSpPr>
        <p:spPr bwMode="auto">
          <a:xfrm>
            <a:off x="0" y="9720263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4629" name="Text Box 3"/>
          <p:cNvSpPr txBox="1">
            <a:spLocks noChangeArrowheads="1"/>
          </p:cNvSpPr>
          <p:nvPr/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4630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4631" name="Text Box 5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54632" name="Text Box 6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6A930CCB-73F7-4098-A0E6-59DD2C09A233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16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5565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AC757627-7E4E-47E8-9914-5E077259317E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16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5652" name="Text Box 2"/>
          <p:cNvSpPr txBox="1">
            <a:spLocks noChangeArrowheads="1"/>
          </p:cNvSpPr>
          <p:nvPr/>
        </p:nvSpPr>
        <p:spPr bwMode="auto">
          <a:xfrm>
            <a:off x="0" y="9720263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5653" name="Text Box 3"/>
          <p:cNvSpPr txBox="1">
            <a:spLocks noChangeArrowheads="1"/>
          </p:cNvSpPr>
          <p:nvPr/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5654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5655" name="Text Box 5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55656" name="Text Box 6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FAD02920-DA47-400B-B87A-1376D5A28D36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17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56675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D859D934-4636-428B-98F1-8719C5DF87E4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17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6676" name="Text Box 2"/>
          <p:cNvSpPr txBox="1">
            <a:spLocks noChangeArrowheads="1"/>
          </p:cNvSpPr>
          <p:nvPr/>
        </p:nvSpPr>
        <p:spPr bwMode="auto">
          <a:xfrm>
            <a:off x="0" y="9720263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6677" name="Text Box 3"/>
          <p:cNvSpPr txBox="1">
            <a:spLocks noChangeArrowheads="1"/>
          </p:cNvSpPr>
          <p:nvPr/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6678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6679" name="Text Box 5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56680" name="Text Box 6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044EBC2C-D8F0-4817-8D67-6C898D9A32CD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18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57699" name="Text Box 1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57700" name="Text Box 2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DFC21682-6C67-4ED7-AC89-4D667F2DB3CF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19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5872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57F39861-25EF-4A22-B031-DF7D7B963BF5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19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8724" name="Text Box 2"/>
          <p:cNvSpPr txBox="1">
            <a:spLocks noChangeArrowheads="1"/>
          </p:cNvSpPr>
          <p:nvPr/>
        </p:nvSpPr>
        <p:spPr bwMode="auto">
          <a:xfrm>
            <a:off x="0" y="9720263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8725" name="Text Box 3"/>
          <p:cNvSpPr txBox="1">
            <a:spLocks noChangeArrowheads="1"/>
          </p:cNvSpPr>
          <p:nvPr/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8726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8727" name="Text Box 5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58728" name="Text Box 6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D4F2F193-720D-44FF-AC99-94CDDD2AD194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20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59747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F9EE9B34-FD2D-4F72-BF68-3C988BD38108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20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9748" name="Text Box 2"/>
          <p:cNvSpPr txBox="1">
            <a:spLocks noChangeArrowheads="1"/>
          </p:cNvSpPr>
          <p:nvPr/>
        </p:nvSpPr>
        <p:spPr bwMode="auto">
          <a:xfrm>
            <a:off x="0" y="9720263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9749" name="Text Box 3"/>
          <p:cNvSpPr txBox="1">
            <a:spLocks noChangeArrowheads="1"/>
          </p:cNvSpPr>
          <p:nvPr/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9750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9751" name="Text Box 5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59752" name="Text Box 6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DDC590B6-05F0-4379-B36C-F3E305F67BE7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2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42339" name="Text Box 1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42340" name="Text Box 2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6B868E3A-DE7E-45F2-A106-73233499EB56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21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60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60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6179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3725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FB13BFCF-9771-4FDA-A935-8724D21CF670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24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6281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BBF52C8D-18B3-4C61-A892-5A1E006A9758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24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62820" name="Text Box 2"/>
          <p:cNvSpPr txBox="1">
            <a:spLocks noChangeArrowheads="1"/>
          </p:cNvSpPr>
          <p:nvPr/>
        </p:nvSpPr>
        <p:spPr bwMode="auto">
          <a:xfrm>
            <a:off x="0" y="9720263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62821" name="Text Box 3"/>
          <p:cNvSpPr txBox="1">
            <a:spLocks noChangeArrowheads="1"/>
          </p:cNvSpPr>
          <p:nvPr/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62822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62823" name="Text Box 5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62824" name="Text Box 6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6384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3725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1"/>
          <p:cNvSpPr txBox="1">
            <a:spLocks noChangeArrowheads="1"/>
          </p:cNvSpPr>
          <p:nvPr/>
        </p:nvSpPr>
        <p:spPr bwMode="auto">
          <a:xfrm>
            <a:off x="4021138" y="9926638"/>
            <a:ext cx="3074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165" tIns="49391" rIns="99165" bIns="49391" anchor="b">
            <a:spAutoFit/>
          </a:bodyPr>
          <a:lstStyle/>
          <a:p>
            <a:pPr algn="r">
              <a:lnSpc>
                <a:spcPts val="1563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5262F3DA-CA92-4E37-B3CF-9F961CE9810C}" type="slidenum">
              <a:rPr lang="en-GB" sz="1300">
                <a:solidFill>
                  <a:schemeClr val="tx1"/>
                </a:solidFill>
                <a:ea typeface="DejaVu LGC Sans" charset="0"/>
                <a:cs typeface="DejaVu LGC Sans" charset="0"/>
              </a:rPr>
              <a:pPr algn="r">
                <a:lnSpc>
                  <a:spcPts val="1563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26</a:t>
            </a:fld>
            <a:endParaRPr lang="en-GB" sz="1300">
              <a:solidFill>
                <a:schemeClr val="tx1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64867" name="AutoShape 2"/>
          <p:cNvSpPr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64868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3725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65891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3725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1"/>
          <p:cNvSpPr txBox="1">
            <a:spLocks noChangeArrowheads="1"/>
          </p:cNvSpPr>
          <p:nvPr/>
        </p:nvSpPr>
        <p:spPr bwMode="auto">
          <a:xfrm>
            <a:off x="4021138" y="9926638"/>
            <a:ext cx="3074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165" tIns="49391" rIns="99165" bIns="49391" anchor="b">
            <a:spAutoFit/>
          </a:bodyPr>
          <a:lstStyle/>
          <a:p>
            <a:pPr algn="r">
              <a:lnSpc>
                <a:spcPts val="1563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0BE60798-D35E-4042-93D7-BD40CDE17731}" type="slidenum">
              <a:rPr lang="en-GB" sz="1300">
                <a:solidFill>
                  <a:schemeClr val="tx1"/>
                </a:solidFill>
                <a:ea typeface="DejaVu LGC Sans" charset="0"/>
                <a:cs typeface="DejaVu LGC Sans" charset="0"/>
              </a:rPr>
              <a:pPr algn="r">
                <a:lnSpc>
                  <a:spcPts val="1563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28</a:t>
            </a:fld>
            <a:endParaRPr lang="en-GB" sz="1300">
              <a:solidFill>
                <a:schemeClr val="tx1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66915" name="AutoShape 2"/>
          <p:cNvSpPr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66916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3725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67939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3725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1"/>
          <p:cNvSpPr txBox="1">
            <a:spLocks noChangeArrowheads="1"/>
          </p:cNvSpPr>
          <p:nvPr/>
        </p:nvSpPr>
        <p:spPr bwMode="auto">
          <a:xfrm>
            <a:off x="4021138" y="9926638"/>
            <a:ext cx="3074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165" tIns="49391" rIns="99165" bIns="49391" anchor="b">
            <a:spAutoFit/>
          </a:bodyPr>
          <a:lstStyle/>
          <a:p>
            <a:pPr algn="r">
              <a:lnSpc>
                <a:spcPts val="1563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C0E99545-5643-483F-8AF2-E861B20C2D79}" type="slidenum">
              <a:rPr lang="en-GB" sz="1300">
                <a:solidFill>
                  <a:schemeClr val="tx1"/>
                </a:solidFill>
                <a:ea typeface="DejaVu LGC Sans" charset="0"/>
                <a:cs typeface="DejaVu LGC Sans" charset="0"/>
              </a:rPr>
              <a:pPr algn="r">
                <a:lnSpc>
                  <a:spcPts val="1563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30</a:t>
            </a:fld>
            <a:endParaRPr lang="en-GB" sz="1300">
              <a:solidFill>
                <a:schemeClr val="tx1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68963" name="AutoShape 2"/>
          <p:cNvSpPr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68964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3725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69987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3725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2AEF2E81-4D18-4CC2-B87D-A585BE47145C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3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43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43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71011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3725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7203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3725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4021138" y="9926638"/>
            <a:ext cx="3074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165" tIns="49391" rIns="99165" bIns="49391" anchor="b">
            <a:spAutoFit/>
          </a:bodyPr>
          <a:lstStyle/>
          <a:p>
            <a:pPr algn="r">
              <a:lnSpc>
                <a:spcPts val="1563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D45D7AF3-E9B2-45FC-8158-0FDAEB5D4743}" type="slidenum">
              <a:rPr lang="en-GB" sz="1300">
                <a:solidFill>
                  <a:schemeClr val="tx1"/>
                </a:solidFill>
                <a:ea typeface="DejaVu LGC Sans" charset="0"/>
                <a:cs typeface="DejaVu LGC Sans" charset="0"/>
              </a:rPr>
              <a:pPr algn="r">
                <a:lnSpc>
                  <a:spcPts val="1563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35</a:t>
            </a:fld>
            <a:endParaRPr lang="en-GB" sz="1300">
              <a:solidFill>
                <a:schemeClr val="tx1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73059" name="AutoShape 2"/>
          <p:cNvSpPr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73060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3725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740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3725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75107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3725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76131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3725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1"/>
          <p:cNvSpPr txBox="1">
            <a:spLocks noChangeArrowheads="1"/>
          </p:cNvSpPr>
          <p:nvPr/>
        </p:nvSpPr>
        <p:spPr bwMode="auto">
          <a:xfrm>
            <a:off x="4021138" y="9925050"/>
            <a:ext cx="307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165" tIns="49391" rIns="99165" bIns="49391" anchor="b">
            <a:spAutoFit/>
          </a:bodyPr>
          <a:lstStyle/>
          <a:p>
            <a:pPr algn="r">
              <a:lnSpc>
                <a:spcPts val="1563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BC67B8E1-1E61-49F0-BA06-6BAF846A303A}" type="slidenum">
              <a:rPr lang="en-GB" sz="1300">
                <a:solidFill>
                  <a:schemeClr val="tx1"/>
                </a:solidFill>
                <a:ea typeface="DejaVu LGC Sans" charset="0"/>
                <a:cs typeface="DejaVu LGC Sans" charset="0"/>
              </a:rPr>
              <a:pPr algn="r">
                <a:lnSpc>
                  <a:spcPts val="1563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42</a:t>
            </a:fld>
            <a:endParaRPr lang="en-GB" sz="1300">
              <a:solidFill>
                <a:schemeClr val="tx1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77155" name="AutoShape 2"/>
          <p:cNvSpPr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77156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3725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78179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3725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7920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3725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284D3E17-32F8-42E8-BB16-03B296A4AD0E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46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80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80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70D3095F-D7A5-44CD-BB6C-89272FE5B63F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4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44387" name="Text Box 1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44388" name="Text Box 2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57850" cy="468947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A96D26A0-93B8-4166-9B2F-650B1754D0FF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47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812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812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8227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3725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1BAD4A10-ACED-454D-911F-6E875B231A9A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51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832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833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E1134747-6D64-468A-8382-331E22C19195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52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84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84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63D9DE30-7461-4855-9D79-8B159B85BFA0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56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853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853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051E4DB1-C34B-4384-A8E2-05495B89FD73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57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86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86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187D4286-7E90-4906-85B7-E83575A32765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58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87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87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CC753497-9BC9-4ECB-A68A-B5741D5ACC9E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59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88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88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C1CC5956-BC1B-45D5-82E4-FEB58CF37C89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60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89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89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98893BFB-7477-43BA-9CAB-BDA342FF0330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61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90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90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E31A507C-4B3D-4AAF-90E6-5ECA7972AA33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5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45411" name="Text Box 1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45412" name="Text Box 2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57850" cy="468947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98893BFB-7477-43BA-9CAB-BDA342FF0330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62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90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90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98893BFB-7477-43BA-9CAB-BDA342FF0330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63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90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90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98893BFB-7477-43BA-9CAB-BDA342FF0330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64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90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90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98893BFB-7477-43BA-9CAB-BDA342FF0330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65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90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90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98893BFB-7477-43BA-9CAB-BDA342FF0330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66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90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90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98893BFB-7477-43BA-9CAB-BDA342FF0330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67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90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90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CDA85916-C7FB-44AA-A713-6C92D7EF29A1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68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92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92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2DF2955B-F99C-47D6-A2AC-49201A1FF3CE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69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93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93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B396F51B-BBAB-4379-B53D-C3F1DEFF7737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70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94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94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35E4DFA7-A822-4174-AD24-3B2D9CE8B046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71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95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95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C65023A5-5B52-4DA3-BB1D-DE483C4D04B3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6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46435" name="Text Box 1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46436" name="Text Box 2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57850" cy="468947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35E4DFA7-A822-4174-AD24-3B2D9CE8B046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72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95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95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35E4DFA7-A822-4174-AD24-3B2D9CE8B046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73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95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95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35E4DFA7-A822-4174-AD24-3B2D9CE8B046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74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95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95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E1FD6A13-456C-46B0-AA19-E26054C43006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77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96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96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6F5E926A-C5ED-4EFA-AA82-C8015F28E949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78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976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976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5670810C-DD60-466D-95A3-B4A4879C11C6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79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98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98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04632977-D1ED-4E7C-8531-24DA91F5736E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81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996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1996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AEFE8221-2C9B-4559-B612-519DA0304D30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82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00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200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40192F99-838F-4E76-91D5-26396EB71BD8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83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017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2017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662130C2-FADB-4AAC-8AAB-C5B768023C33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84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02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202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323AB499-9244-4CDC-95A4-16EB35093B81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8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47459" name="Text Box 1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47460" name="Text Box 2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DDCA1738-0794-41FF-9E3B-F0C270898274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85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037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2037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386DFA8B-16C0-4F3F-8A56-7727E06195E1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86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04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204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B91A56A5-FA0E-46DD-83C4-18C821C15EE3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87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05827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313785E1-F484-47AE-AA24-11B12DE4C50C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87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05828" name="Text Box 2"/>
          <p:cNvSpPr txBox="1">
            <a:spLocks noChangeArrowheads="1"/>
          </p:cNvSpPr>
          <p:nvPr/>
        </p:nvSpPr>
        <p:spPr bwMode="auto">
          <a:xfrm>
            <a:off x="0" y="9720263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05829" name="Text Box 3"/>
          <p:cNvSpPr txBox="1">
            <a:spLocks noChangeArrowheads="1"/>
          </p:cNvSpPr>
          <p:nvPr/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05830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05831" name="Text Box 5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05832" name="Text Box 6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ED94C82B-96BB-485A-83B2-5CEDEA326F51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99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0685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534AB3AF-34DD-4116-8A66-1A7D486977F6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99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06852" name="Text Box 2"/>
          <p:cNvSpPr txBox="1">
            <a:spLocks noChangeArrowheads="1"/>
          </p:cNvSpPr>
          <p:nvPr/>
        </p:nvSpPr>
        <p:spPr bwMode="auto">
          <a:xfrm>
            <a:off x="0" y="9720263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06853" name="Text Box 3"/>
          <p:cNvSpPr txBox="1">
            <a:spLocks noChangeArrowheads="1"/>
          </p:cNvSpPr>
          <p:nvPr/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06854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06855" name="Text Box 5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06856" name="Text Box 6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F923B73A-0A9A-49D2-8001-6FA1E2FB2EFA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100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07875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111F0491-2B06-4646-8DC8-A145AF334D52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100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07876" name="Text Box 2"/>
          <p:cNvSpPr txBox="1">
            <a:spLocks noChangeArrowheads="1"/>
          </p:cNvSpPr>
          <p:nvPr/>
        </p:nvSpPr>
        <p:spPr bwMode="auto">
          <a:xfrm>
            <a:off x="0" y="9720263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07877" name="Text Box 3"/>
          <p:cNvSpPr txBox="1">
            <a:spLocks noChangeArrowheads="1"/>
          </p:cNvSpPr>
          <p:nvPr/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07878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07879" name="Text Box 5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07880" name="Text Box 6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A335E87F-CF7C-481A-B97B-51A5A482349F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101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0889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D20F0844-3ABB-4677-AFAA-381F3B612F48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101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08900" name="Text Box 2"/>
          <p:cNvSpPr txBox="1">
            <a:spLocks noChangeArrowheads="1"/>
          </p:cNvSpPr>
          <p:nvPr/>
        </p:nvSpPr>
        <p:spPr bwMode="auto">
          <a:xfrm>
            <a:off x="0" y="9720263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08901" name="Text Box 3"/>
          <p:cNvSpPr txBox="1">
            <a:spLocks noChangeArrowheads="1"/>
          </p:cNvSpPr>
          <p:nvPr/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08902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08903" name="Text Box 5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08904" name="Text Box 6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2EC70B14-A578-4E9A-90FE-22B145A41149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102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099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2099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ACDE47DF-DDDD-432E-9FD6-3115DC789EF1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104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119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2119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08DA7814-81D3-4C84-A91E-87C6860D4C2A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105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12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212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45635B71-C112-4B8A-938D-9A5ACB8FC0F6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117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140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8575"/>
          </a:xfrm>
          <a:ln/>
        </p:spPr>
      </p:sp>
      <p:sp>
        <p:nvSpPr>
          <p:cNvPr id="2140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554F2622-699C-4BB5-805F-D6C7B88F31E4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9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4848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35539D3A-4646-4387-8B5A-CA95D4B434CD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9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48484" name="Text Box 2"/>
          <p:cNvSpPr txBox="1">
            <a:spLocks noChangeArrowheads="1"/>
          </p:cNvSpPr>
          <p:nvPr/>
        </p:nvSpPr>
        <p:spPr bwMode="auto">
          <a:xfrm>
            <a:off x="0" y="9720263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48485" name="Text Box 3"/>
          <p:cNvSpPr txBox="1">
            <a:spLocks noChangeArrowheads="1"/>
          </p:cNvSpPr>
          <p:nvPr/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48486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/>
          <a:lstStyle/>
          <a:p>
            <a:pPr algn="r">
              <a:lnSpc>
                <a:spcPct val="100000"/>
              </a:lnSpc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endParaRPr lang="en-US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48487" name="Text Box 5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48488" name="Text Box 6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A1D16A8F-3758-4321-92C8-F4E357DE272A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118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1504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95E498D4-7EAA-4F10-86CE-A256498796C0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118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15044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15045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D2D09B35-0F97-41F2-B588-9F1B8B9BBE0D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119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16067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C49C3086-F52D-4EAF-BE06-ECD1CC61BF2A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119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16068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16069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1E22CE04-8436-4C84-A5F6-7B708563D632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120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1709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B53D4BF9-F215-4499-85CB-7EB634F288C9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120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17092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17093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8C289EE9-C0DB-49B7-92D6-1B1F4EB7F705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121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18115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65045B9D-82A4-4AC0-8356-5520FDB83D60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121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18116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18117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163F91DE-A1E3-4EE6-BC8B-FF234B705C7A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122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1913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9BC22BDC-A7B8-40D7-9167-4A0D7EAD8B0B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122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19140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19141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6FFDA5E0-74D1-46DE-AC29-B54916613547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123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2016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B89E7093-1B4E-48AE-B45C-E17527D28093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123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20164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20165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E9284478-F0E5-4F80-8C20-4CE56042ADCC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124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21187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4FF0CF45-78D9-4E4A-8E4E-C8ACC01A5C9D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124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21188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21189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59D341C5-DF60-4ABE-86CB-C6574FC6DD9C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125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2221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02B471AE-4868-46CD-B4E3-69B7F29149C2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125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22212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22213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2D5735E2-FDCF-473A-9DCB-34D2EFDB8D1A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126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23235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13889C97-485E-4752-8A48-21A479B1919C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126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23236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23237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196EE601-0586-489E-92E7-2784D239959C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127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2425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C1DBDE9E-60AB-4057-ABD3-1823784DE570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127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24260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24261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D04020EF-9AC9-44BD-9349-D52035FCCD4F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10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149507" name="Text Box 1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149508" name="Text Box 2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5313" cy="460533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2442E0B5-92CA-4E9F-8C7C-C913C19CBA5F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128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2528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E6FD1F7C-8A81-41F0-AB9E-6DE4D90043C0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128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25284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25285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DB4B71E6-751C-4DD4-8050-04B28F4C3820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129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26307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8E6C8A01-8FDC-46B0-B3BC-1124721E6BF8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129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26308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26309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16A18078-FA99-438C-9EBF-3AA920C50697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130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2733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F5B06963-F026-42B5-AC1A-44220BBA1177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130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27332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27333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1DD261A6-715D-49B4-A6A0-D4B72C3691D5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131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28355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88356015-C6F3-4963-9856-7C0D65290569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131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28356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28357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DD36ADDB-0042-4F74-940D-842C12E01C03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132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3F57A514-7386-45B4-8401-C955541A14C0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132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29380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29381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F579AC76-545F-436E-BEC7-4E31E5CE5C03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133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3040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B3AF3FAD-CD93-4A5F-B345-6EB5C6901D94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133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30404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30405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936F310D-055C-4E54-8725-669F28FBA07D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134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31427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5733AA48-4570-41A7-8437-17E44516C6DB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134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31428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31429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408C08B0-056A-4161-839D-EC4AC4C840D9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135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3245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AF34CE58-95DF-40BD-AF19-48FDA393B54A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135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32452" name="Text Box 2"/>
          <p:cNvSpPr txBox="1">
            <a:spLocks noChangeArrowheads="1"/>
          </p:cNvSpPr>
          <p:nvPr/>
        </p:nvSpPr>
        <p:spPr bwMode="auto">
          <a:xfrm>
            <a:off x="4021138" y="9720263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2A95A243-B6FB-4A9E-BAD8-481E14109E34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135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32453" name="Text Box 3"/>
          <p:cNvSpPr txBox="1">
            <a:spLocks noChangeArrowheads="1"/>
          </p:cNvSpPr>
          <p:nvPr/>
        </p:nvSpPr>
        <p:spPr bwMode="auto">
          <a:xfrm>
            <a:off x="0" y="9720263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32454" name="Text Box 4"/>
          <p:cNvSpPr txBox="1">
            <a:spLocks noChangeArrowheads="1"/>
          </p:cNvSpPr>
          <p:nvPr/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32455" name="Text Box 5"/>
          <p:cNvSpPr txBox="1">
            <a:spLocks noChangeArrowheads="1"/>
          </p:cNvSpPr>
          <p:nvPr/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32456" name="Text Box 6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32457" name="Text Box 7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FBF0081F-150F-42DE-817E-E06C5F9311CC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136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33475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2AB99055-F74F-411C-8356-E90725DB9F38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136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33476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33477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77900" algn="l"/>
                <a:tab pos="1957388" algn="l"/>
                <a:tab pos="2938463" algn="l"/>
                <a:tab pos="3917950" algn="l"/>
                <a:tab pos="4899025" algn="l"/>
                <a:tab pos="5878513" algn="l"/>
                <a:tab pos="6859588" algn="l"/>
                <a:tab pos="7839075" algn="l"/>
                <a:tab pos="8820150" algn="l"/>
                <a:tab pos="9799638" algn="l"/>
                <a:tab pos="10779125" algn="l"/>
              </a:tabLst>
            </a:pPr>
            <a:fld id="{E793D811-8D55-4B7E-AE40-B7A3B69F68E7}" type="slidenum">
              <a:rPr lang="en-GB" smtClean="0">
                <a:ea typeface="DejaVu LGC Sans" charset="0"/>
                <a:cs typeface="DejaVu LGC Sans" charset="0"/>
              </a:rPr>
              <a:pPr>
                <a:tabLst>
                  <a:tab pos="0" algn="l"/>
                  <a:tab pos="977900" algn="l"/>
                  <a:tab pos="1957388" algn="l"/>
                  <a:tab pos="2938463" algn="l"/>
                  <a:tab pos="3917950" algn="l"/>
                  <a:tab pos="4899025" algn="l"/>
                  <a:tab pos="5878513" algn="l"/>
                  <a:tab pos="6859588" algn="l"/>
                  <a:tab pos="7839075" algn="l"/>
                  <a:tab pos="8820150" algn="l"/>
                  <a:tab pos="9799638" algn="l"/>
                  <a:tab pos="10779125" algn="l"/>
                </a:tabLst>
              </a:pPr>
              <a:t>137</a:t>
            </a:fld>
            <a:endParaRPr lang="en-GB" smtClean="0">
              <a:ea typeface="DejaVu LGC Sans" charset="0"/>
              <a:cs typeface="DejaVu LGC Sans" charset="0"/>
            </a:endParaRPr>
          </a:p>
        </p:txBody>
      </p:sp>
      <p:sp>
        <p:nvSpPr>
          <p:cNvPr id="23449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340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165" tIns="49391" rIns="99165" bIns="49391" anchor="b"/>
          <a:lstStyle/>
          <a:p>
            <a:pPr algn="r">
              <a:lnSpc>
                <a:spcPct val="100000"/>
              </a:lnSpc>
              <a:tabLst>
                <a:tab pos="0" algn="l"/>
                <a:tab pos="487363" algn="l"/>
                <a:tab pos="977900" algn="l"/>
                <a:tab pos="1468438" algn="l"/>
                <a:tab pos="1957388" algn="l"/>
                <a:tab pos="2447925" algn="l"/>
                <a:tab pos="2938463" algn="l"/>
                <a:tab pos="3429000" algn="l"/>
                <a:tab pos="3917950" algn="l"/>
                <a:tab pos="4408488" algn="l"/>
                <a:tab pos="4899025" algn="l"/>
                <a:tab pos="5389563" algn="l"/>
                <a:tab pos="5878513" algn="l"/>
                <a:tab pos="6369050" algn="l"/>
                <a:tab pos="6859588" algn="l"/>
                <a:tab pos="7350125" algn="l"/>
                <a:tab pos="7839075" algn="l"/>
                <a:tab pos="8329613" algn="l"/>
                <a:tab pos="8820150" algn="l"/>
                <a:tab pos="9309100" algn="l"/>
                <a:tab pos="9799638" algn="l"/>
              </a:tabLst>
            </a:pPr>
            <a:fld id="{B420F9F2-C540-46C7-955F-35A7DB43CB8B}" type="slidenum">
              <a:rPr lang="en-GB" sz="13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487363" algn="l"/>
                  <a:tab pos="977900" algn="l"/>
                  <a:tab pos="1468438" algn="l"/>
                  <a:tab pos="1957388" algn="l"/>
                  <a:tab pos="2447925" algn="l"/>
                  <a:tab pos="2938463" algn="l"/>
                  <a:tab pos="3429000" algn="l"/>
                  <a:tab pos="3917950" algn="l"/>
                  <a:tab pos="4408488" algn="l"/>
                  <a:tab pos="4899025" algn="l"/>
                  <a:tab pos="5389563" algn="l"/>
                  <a:tab pos="5878513" algn="l"/>
                  <a:tab pos="6369050" algn="l"/>
                  <a:tab pos="6859588" algn="l"/>
                  <a:tab pos="7350125" algn="l"/>
                  <a:tab pos="7839075" algn="l"/>
                  <a:tab pos="8329613" algn="l"/>
                  <a:tab pos="8820150" algn="l"/>
                  <a:tab pos="9309100" algn="l"/>
                  <a:tab pos="9799638" algn="l"/>
                </a:tabLst>
              </a:pPr>
              <a:t>137</a:t>
            </a:fld>
            <a:endParaRPr lang="en-GB" sz="13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34500" name="Text Box 2"/>
          <p:cNvSpPr txBox="1">
            <a:spLocks noChangeArrowheads="1"/>
          </p:cNvSpPr>
          <p:nvPr/>
        </p:nvSpPr>
        <p:spPr bwMode="auto">
          <a:xfrm>
            <a:off x="1193800" y="768350"/>
            <a:ext cx="4710113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008" tIns="49005" rIns="98008" bIns="49005" anchor="ctr"/>
          <a:lstStyle/>
          <a:p>
            <a:endParaRPr lang="en-US">
              <a:ea typeface="DejaVu LGC Sans" charset="0"/>
              <a:cs typeface="DejaVu LGC Sans" charset="0"/>
            </a:endParaRPr>
          </a:p>
        </p:txBody>
      </p:sp>
      <p:sp>
        <p:nvSpPr>
          <p:cNvPr id="234501" name="Text Box 3"/>
          <p:cNvSpPr>
            <a:spLocks noGrp="1" noChangeArrowheads="1"/>
          </p:cNvSpPr>
          <p:nvPr>
            <p:ph type="body"/>
          </p:nvPr>
        </p:nvSpPr>
        <p:spPr>
          <a:xfrm>
            <a:off x="711200" y="4862513"/>
            <a:ext cx="5670550" cy="47037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D3378-FFEE-4C2C-9D85-786A7012A355}" type="datetime1">
              <a:rPr lang="en-US"/>
              <a:pPr>
                <a:defRPr/>
              </a:pPr>
              <a:t>5/12/14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Basic Training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4E345-F931-4FA3-80A9-624F666BF4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8228013" cy="4981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A2E0E-4067-47DF-BD01-464E1F019F60}" type="datetime1">
              <a:rPr lang="en-US"/>
              <a:pPr>
                <a:defRPr/>
              </a:pPr>
              <a:t>5/12/14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Basic Training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228E9-1DAF-4446-BA3F-9E210FC0DD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995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815F9-1AD8-48F6-A902-01D704293B19}" type="datetime1">
              <a:rPr lang="en-US"/>
              <a:pPr>
                <a:defRPr/>
              </a:pPr>
              <a:t>5/12/14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Basic Training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AC317-4593-4596-8FBF-0B8E12A97F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8588"/>
            <a:ext cx="7389813" cy="458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6B567-67EB-4C41-AE3D-A93E6035AAE5}" type="datetime1">
              <a:rPr lang="en-US"/>
              <a:pPr>
                <a:defRPr/>
              </a:pPr>
              <a:t>5/12/14</a:t>
            </a:fld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Basic Training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44625-F100-4E59-80BA-2B38415F82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8588"/>
            <a:ext cx="7389813" cy="458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7013" cy="4981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38600" cy="4981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A32AD-D699-45C5-A748-25362DAE6C24}" type="datetime1">
              <a:rPr lang="en-US"/>
              <a:pPr>
                <a:defRPr/>
              </a:pPr>
              <a:t>5/12/14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Basic Training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11F3F-4E3A-47CF-94CD-BAF1572914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8013" cy="4981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D761C-3957-45BC-A0FE-95DB43B9885A}" type="datetime1">
              <a:rPr lang="en-US"/>
              <a:pPr>
                <a:defRPr/>
              </a:pPr>
              <a:t>5/12/14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Basic Training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4D1A7-BC44-477D-9DF2-CB3D457337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F3F71-978A-495B-A1AD-28A9AEBC804B}" type="datetime1">
              <a:rPr lang="en-US"/>
              <a:pPr>
                <a:defRPr/>
              </a:pPr>
              <a:t>5/12/14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Basic Training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1DABC-F678-4A3B-BC45-6E60D520D16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7013" cy="49815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38600" cy="49815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A60BB-75B2-4782-A369-87C4863429FE}" type="datetime1">
              <a:rPr lang="en-US"/>
              <a:pPr>
                <a:defRPr/>
              </a:pPr>
              <a:t>5/12/14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Basic Training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511F7-A5A4-4733-80E2-6A10ED67AC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ED8D-A710-45CF-9213-E6F5EA0B2FF4}" type="datetime1">
              <a:rPr lang="en-US"/>
              <a:pPr>
                <a:defRPr/>
              </a:pPr>
              <a:t>5/12/14</a:t>
            </a:fld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Basic Training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58CF0-34B3-4FF5-B9A9-1B625D0417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E71A-76C9-42F3-BE20-1B4E7B6DD5FA}" type="datetime1">
              <a:rPr lang="en-US"/>
              <a:pPr>
                <a:defRPr/>
              </a:pPr>
              <a:t>5/12/14</a:t>
            </a:fld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Basic Training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615EC-53E9-4D50-AA34-CBA67030F0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>
          <a:xfrm>
            <a:off x="457200" y="6400800"/>
            <a:ext cx="2132013" cy="3063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C742B-226A-45D5-8196-F3BB75966DC0}" type="datetime1">
              <a:rPr lang="en-US"/>
              <a:pPr>
                <a:defRPr/>
              </a:pPr>
              <a:t>5/12/14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Basic Training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1634-0A8B-4414-A992-08B0C95C50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73D80-A940-4B7C-816A-B5FFDC3E5C65}" type="datetime1">
              <a:rPr lang="en-US"/>
              <a:pPr>
                <a:defRPr/>
              </a:pPr>
              <a:t>5/12/14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Basic Training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3E5A7-ED7B-404B-92F6-5BB6A189DD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7E48B-AC54-4C65-97E9-1AB45C45379D}" type="datetime1">
              <a:rPr lang="en-US"/>
              <a:pPr>
                <a:defRPr/>
              </a:pPr>
              <a:t>5/12/14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Basic Training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74FF7-22BA-4ED4-8EF1-A2AA8C516A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28588"/>
            <a:ext cx="7389813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440488"/>
            <a:ext cx="2132013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3DB64D4-47C0-46C3-8639-2B4A60E87236}" type="datetime1">
              <a:rPr lang="en-US"/>
              <a:pPr>
                <a:defRPr/>
              </a:pPr>
              <a:t>5/12/14</a:t>
            </a:fld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Trick Basic Training</a:t>
            </a: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2EA1BB9-6DB7-4A9C-995D-1F50F2D2CC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892175" cy="669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00013" y="696913"/>
            <a:ext cx="8943975" cy="238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8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</p:sldLayoutIdLst>
  <p:hf hdr="0"/>
  <p:txStyles>
    <p:titleStyle>
      <a:lvl1pPr algn="ctr" defTabSz="457200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 i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 i="1">
          <a:solidFill>
            <a:srgbClr val="000000"/>
          </a:solidFill>
          <a:latin typeface="Arial" charset="0"/>
          <a:ea typeface="DejaVu LGC Sans" charset="0"/>
          <a:cs typeface="DejaVu LGC Sans" charset="0"/>
        </a:defRPr>
      </a:lvl2pPr>
      <a:lvl3pPr algn="ctr" defTabSz="457200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 i="1">
          <a:solidFill>
            <a:srgbClr val="000000"/>
          </a:solidFill>
          <a:latin typeface="Arial" charset="0"/>
          <a:ea typeface="DejaVu LGC Sans" charset="0"/>
          <a:cs typeface="DejaVu LGC Sans" charset="0"/>
        </a:defRPr>
      </a:lvl3pPr>
      <a:lvl4pPr algn="ctr" defTabSz="457200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 i="1">
          <a:solidFill>
            <a:srgbClr val="000000"/>
          </a:solidFill>
          <a:latin typeface="Arial" charset="0"/>
          <a:ea typeface="DejaVu LGC Sans" charset="0"/>
          <a:cs typeface="DejaVu LGC Sans" charset="0"/>
        </a:defRPr>
      </a:lvl4pPr>
      <a:lvl5pPr algn="ctr" defTabSz="457200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 i="1">
          <a:solidFill>
            <a:srgbClr val="000000"/>
          </a:solidFill>
          <a:latin typeface="Arial" charset="0"/>
          <a:ea typeface="DejaVu LGC Sans" charset="0"/>
          <a:cs typeface="DejaVu LGC Sans" charset="0"/>
        </a:defRPr>
      </a:lvl5pPr>
      <a:lvl6pPr marL="457200" algn="ctr" defTabSz="457200" rtl="0" fontAlgn="base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 i="1">
          <a:solidFill>
            <a:srgbClr val="000000"/>
          </a:solidFill>
          <a:latin typeface="Arial" charset="0"/>
          <a:ea typeface="DejaVu LGC Sans" charset="0"/>
          <a:cs typeface="DejaVu LGC Sans" charset="0"/>
        </a:defRPr>
      </a:lvl6pPr>
      <a:lvl7pPr marL="914400" algn="ctr" defTabSz="457200" rtl="0" fontAlgn="base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 i="1">
          <a:solidFill>
            <a:srgbClr val="000000"/>
          </a:solidFill>
          <a:latin typeface="Arial" charset="0"/>
          <a:ea typeface="DejaVu LGC Sans" charset="0"/>
          <a:cs typeface="DejaVu LGC Sans" charset="0"/>
        </a:defRPr>
      </a:lvl7pPr>
      <a:lvl8pPr marL="1371600" algn="ctr" defTabSz="457200" rtl="0" fontAlgn="base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 i="1">
          <a:solidFill>
            <a:srgbClr val="000000"/>
          </a:solidFill>
          <a:latin typeface="Arial" charset="0"/>
          <a:ea typeface="DejaVu LGC Sans" charset="0"/>
          <a:cs typeface="DejaVu LGC Sans" charset="0"/>
        </a:defRPr>
      </a:lvl8pPr>
      <a:lvl9pPr marL="1828800" algn="ctr" defTabSz="457200" rtl="0" fontAlgn="base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 i="1">
          <a:solidFill>
            <a:srgbClr val="000000"/>
          </a:solidFill>
          <a:latin typeface="Arial" charset="0"/>
          <a:ea typeface="DejaVu LGC Sans" charset="0"/>
          <a:cs typeface="DejaVu LGC Sans" charset="0"/>
        </a:defRPr>
      </a:lvl9pPr>
    </p:titleStyle>
    <p:bodyStyle>
      <a:lvl1pPr marL="341313" indent="-341313" algn="l" defTabSz="457200" rtl="0" eaLnBrk="0" fontAlgn="base" hangingPunct="0">
        <a:lnSpc>
          <a:spcPct val="12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124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b="1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124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6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124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4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124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124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124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124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124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0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2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4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5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6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9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0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1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5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6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7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8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8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9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0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42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5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7772400" cy="1320800"/>
          </a:xfrm>
        </p:spPr>
        <p:txBody>
          <a:bodyPr/>
          <a:lstStyle/>
          <a:p>
            <a:pPr eaLnBrk="1" hangingPunct="1">
              <a:lnSpc>
                <a:spcPts val="38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Trick 13 Simulation Environment:</a:t>
            </a:r>
            <a:br>
              <a:rPr lang="en-GB" smtClean="0"/>
            </a:br>
            <a:r>
              <a:rPr lang="en-GB" smtClean="0"/>
              <a:t>Tutorial Review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3124200"/>
            <a:ext cx="6400800" cy="203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0" indent="0" algn="ctr"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smtClean="0"/>
              <a:t>Hong Chen (L-3Com/ER7)</a:t>
            </a:r>
          </a:p>
          <a:p>
            <a:pPr marL="0" indent="0" algn="ctr"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smtClean="0"/>
              <a:t>Alex Lin (NASA/ER7)</a:t>
            </a:r>
          </a:p>
          <a:p>
            <a:pPr marL="0" indent="0" algn="ctr"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smtClean="0"/>
              <a:t>John Penn (L-3Com/ER7)</a:t>
            </a:r>
          </a:p>
          <a:p>
            <a:pPr marL="0" indent="0" algn="ctr"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smtClean="0"/>
              <a:t>Danny Strauss(L-3Com/ER7)</a:t>
            </a:r>
          </a:p>
          <a:p>
            <a:pPr marL="0" indent="0" algn="ctr"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i="1" smtClean="0"/>
          </a:p>
          <a:p>
            <a:pPr marL="0" indent="0" algn="ctr"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i="1" smtClean="0"/>
          </a:p>
          <a:p>
            <a:pPr marL="0" indent="0" algn="ctr"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i="1" smtClean="0"/>
          </a:p>
          <a:p>
            <a:pPr marL="0" indent="0" algn="ctr"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i="1" smtClean="0"/>
          </a:p>
          <a:p>
            <a:pPr marL="0" indent="0" algn="ctr"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i="1" smtClean="0"/>
          </a:p>
        </p:txBody>
      </p:sp>
      <p:sp>
        <p:nvSpPr>
          <p:cNvPr id="3076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100E132-2A10-476C-BBBB-088A9E208DA9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3077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64141C4-5ED1-4CF2-BF5B-D009F9E8281A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GB" smtClean="0"/>
          </a:p>
        </p:txBody>
      </p:sp>
      <p:sp>
        <p:nvSpPr>
          <p:cNvPr id="3078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Cannonball Problem Statement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43888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smtClean="0"/>
              <a:t>A cannonball at initial position (0,0) is shot at initial velocity (v</a:t>
            </a:r>
            <a:r>
              <a:rPr lang="en-GB" sz="1800" baseline="-25000" smtClean="0"/>
              <a:t>0</a:t>
            </a:r>
            <a:r>
              <a:rPr lang="en-GB" sz="1800" smtClean="0"/>
              <a:t>) and initial angle (</a:t>
            </a:r>
            <a:r>
              <a:rPr lang="en-GB" sz="1800" smtClean="0">
                <a:latin typeface="Lucida Grande" charset="0"/>
              </a:rPr>
              <a:t>θ</a:t>
            </a:r>
            <a:r>
              <a:rPr lang="en-GB" sz="1800" smtClean="0"/>
              <a:t>).  How far does the cannonball travel? </a:t>
            </a:r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smtClean="0"/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smtClean="0"/>
              <a:t>The analytical solution:</a:t>
            </a:r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smtClean="0"/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smtClean="0"/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smtClean="0"/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849313" y="2717800"/>
            <a:ext cx="7580312" cy="3205163"/>
            <a:chOff x="535" y="1712"/>
            <a:chExt cx="4775" cy="2019"/>
          </a:xfrm>
        </p:grpSpPr>
        <p:sp>
          <p:nvSpPr>
            <p:cNvPr id="12296" name="Rectangle 4"/>
            <p:cNvSpPr>
              <a:spLocks noChangeArrowheads="1"/>
            </p:cNvSpPr>
            <p:nvPr/>
          </p:nvSpPr>
          <p:spPr bwMode="auto">
            <a:xfrm>
              <a:off x="3583" y="3395"/>
              <a:ext cx="1728" cy="3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p</a:t>
              </a:r>
              <a:r>
                <a:rPr lang="en-GB" baseline="-25000">
                  <a:solidFill>
                    <a:srgbClr val="000000"/>
                  </a:solidFill>
                </a:rPr>
                <a:t>y</a:t>
              </a:r>
              <a:r>
                <a:rPr lang="en-GB">
                  <a:solidFill>
                    <a:srgbClr val="000000"/>
                  </a:solidFill>
                </a:rPr>
                <a:t> = p</a:t>
              </a:r>
              <a:r>
                <a:rPr lang="en-GB" baseline="-25000">
                  <a:solidFill>
                    <a:srgbClr val="000000"/>
                  </a:solidFill>
                </a:rPr>
                <a:t>y0</a:t>
              </a:r>
              <a:r>
                <a:rPr lang="en-GB">
                  <a:solidFill>
                    <a:srgbClr val="000000"/>
                  </a:solidFill>
                </a:rPr>
                <a:t> + v</a:t>
              </a:r>
              <a:r>
                <a:rPr lang="en-GB" baseline="-25000">
                  <a:solidFill>
                    <a:srgbClr val="000000"/>
                  </a:solidFill>
                </a:rPr>
                <a:t>y0</a:t>
              </a:r>
              <a:r>
                <a:rPr lang="en-GB">
                  <a:solidFill>
                    <a:srgbClr val="000000"/>
                  </a:solidFill>
                </a:rPr>
                <a:t>t + ½a</a:t>
              </a:r>
              <a:r>
                <a:rPr lang="en-GB" baseline="-25000">
                  <a:solidFill>
                    <a:srgbClr val="000000"/>
                  </a:solidFill>
                </a:rPr>
                <a:t>y</a:t>
              </a:r>
              <a:r>
                <a:rPr lang="en-GB">
                  <a:solidFill>
                    <a:srgbClr val="000000"/>
                  </a:solidFill>
                </a:rPr>
                <a:t>t</a:t>
              </a:r>
              <a:r>
                <a:rPr lang="en-GB" baseline="30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2297" name="Rectangle 5"/>
            <p:cNvSpPr>
              <a:spLocks noChangeArrowheads="1"/>
            </p:cNvSpPr>
            <p:nvPr/>
          </p:nvSpPr>
          <p:spPr bwMode="auto">
            <a:xfrm>
              <a:off x="1893" y="3395"/>
              <a:ext cx="1690" cy="3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p</a:t>
              </a:r>
              <a:r>
                <a:rPr lang="en-GB" baseline="-25000">
                  <a:solidFill>
                    <a:srgbClr val="000000"/>
                  </a:solidFill>
                </a:rPr>
                <a:t>x</a:t>
              </a:r>
              <a:r>
                <a:rPr lang="en-GB">
                  <a:solidFill>
                    <a:srgbClr val="000000"/>
                  </a:solidFill>
                </a:rPr>
                <a:t> = p</a:t>
              </a:r>
              <a:r>
                <a:rPr lang="en-GB" baseline="-25000">
                  <a:solidFill>
                    <a:srgbClr val="000000"/>
                  </a:solidFill>
                </a:rPr>
                <a:t>x0</a:t>
              </a:r>
              <a:r>
                <a:rPr lang="en-GB">
                  <a:solidFill>
                    <a:srgbClr val="000000"/>
                  </a:solidFill>
                </a:rPr>
                <a:t> + v</a:t>
              </a:r>
              <a:r>
                <a:rPr lang="en-GB" baseline="-25000">
                  <a:solidFill>
                    <a:srgbClr val="000000"/>
                  </a:solidFill>
                </a:rPr>
                <a:t>x0</a:t>
              </a:r>
              <a:r>
                <a:rPr lang="en-GB">
                  <a:solidFill>
                    <a:srgbClr val="000000"/>
                  </a:solidFill>
                </a:rPr>
                <a:t>t + ½a</a:t>
              </a:r>
              <a:r>
                <a:rPr lang="en-GB" baseline="-25000">
                  <a:solidFill>
                    <a:srgbClr val="000000"/>
                  </a:solidFill>
                </a:rPr>
                <a:t>x</a:t>
              </a:r>
              <a:r>
                <a:rPr lang="en-GB">
                  <a:solidFill>
                    <a:srgbClr val="000000"/>
                  </a:solidFill>
                </a:rPr>
                <a:t>t</a:t>
              </a:r>
              <a:r>
                <a:rPr lang="en-GB" baseline="30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2298" name="Rectangle 6"/>
            <p:cNvSpPr>
              <a:spLocks noChangeArrowheads="1"/>
            </p:cNvSpPr>
            <p:nvPr/>
          </p:nvSpPr>
          <p:spPr bwMode="auto">
            <a:xfrm>
              <a:off x="535" y="3395"/>
              <a:ext cx="1358" cy="3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Position</a:t>
              </a:r>
            </a:p>
          </p:txBody>
        </p:sp>
        <p:sp>
          <p:nvSpPr>
            <p:cNvPr id="12299" name="Rectangle 7"/>
            <p:cNvSpPr>
              <a:spLocks noChangeArrowheads="1"/>
            </p:cNvSpPr>
            <p:nvPr/>
          </p:nvSpPr>
          <p:spPr bwMode="auto">
            <a:xfrm>
              <a:off x="3583" y="3059"/>
              <a:ext cx="1728" cy="3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v</a:t>
              </a:r>
              <a:r>
                <a:rPr lang="en-GB" baseline="-25000">
                  <a:solidFill>
                    <a:srgbClr val="000000"/>
                  </a:solidFill>
                </a:rPr>
                <a:t>y</a:t>
              </a:r>
              <a:r>
                <a:rPr lang="en-GB">
                  <a:solidFill>
                    <a:srgbClr val="000000"/>
                  </a:solidFill>
                </a:rPr>
                <a:t> = v</a:t>
              </a:r>
              <a:r>
                <a:rPr lang="en-GB" baseline="-25000">
                  <a:solidFill>
                    <a:srgbClr val="000000"/>
                  </a:solidFill>
                </a:rPr>
                <a:t>y0</a:t>
              </a:r>
              <a:r>
                <a:rPr lang="en-GB">
                  <a:solidFill>
                    <a:srgbClr val="000000"/>
                  </a:solidFill>
                </a:rPr>
                <a:t> + a</a:t>
              </a:r>
              <a:r>
                <a:rPr lang="en-GB" baseline="-25000">
                  <a:solidFill>
                    <a:srgbClr val="000000"/>
                  </a:solidFill>
                </a:rPr>
                <a:t>y</a:t>
              </a:r>
              <a:r>
                <a:rPr lang="en-GB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2300" name="Rectangle 8"/>
            <p:cNvSpPr>
              <a:spLocks noChangeArrowheads="1"/>
            </p:cNvSpPr>
            <p:nvPr/>
          </p:nvSpPr>
          <p:spPr bwMode="auto">
            <a:xfrm>
              <a:off x="1893" y="3059"/>
              <a:ext cx="1690" cy="3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v</a:t>
              </a:r>
              <a:r>
                <a:rPr lang="en-GB" baseline="-25000">
                  <a:solidFill>
                    <a:srgbClr val="000000"/>
                  </a:solidFill>
                </a:rPr>
                <a:t>x</a:t>
              </a:r>
              <a:r>
                <a:rPr lang="en-GB">
                  <a:solidFill>
                    <a:srgbClr val="000000"/>
                  </a:solidFill>
                </a:rPr>
                <a:t> = v</a:t>
              </a:r>
              <a:r>
                <a:rPr lang="en-GB" baseline="-25000">
                  <a:solidFill>
                    <a:srgbClr val="000000"/>
                  </a:solidFill>
                </a:rPr>
                <a:t>x0</a:t>
              </a:r>
              <a:r>
                <a:rPr lang="en-GB">
                  <a:solidFill>
                    <a:srgbClr val="000000"/>
                  </a:solidFill>
                </a:rPr>
                <a:t> + a</a:t>
              </a:r>
              <a:r>
                <a:rPr lang="en-GB" baseline="-25000">
                  <a:solidFill>
                    <a:srgbClr val="000000"/>
                  </a:solidFill>
                </a:rPr>
                <a:t>x</a:t>
              </a:r>
              <a:r>
                <a:rPr lang="en-GB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2301" name="Rectangle 9"/>
            <p:cNvSpPr>
              <a:spLocks noChangeArrowheads="1"/>
            </p:cNvSpPr>
            <p:nvPr/>
          </p:nvSpPr>
          <p:spPr bwMode="auto">
            <a:xfrm>
              <a:off x="535" y="3059"/>
              <a:ext cx="1358" cy="3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Velocity</a:t>
              </a:r>
            </a:p>
          </p:txBody>
        </p:sp>
        <p:sp>
          <p:nvSpPr>
            <p:cNvPr id="12302" name="Rectangle 10"/>
            <p:cNvSpPr>
              <a:spLocks noChangeArrowheads="1"/>
            </p:cNvSpPr>
            <p:nvPr/>
          </p:nvSpPr>
          <p:spPr bwMode="auto">
            <a:xfrm>
              <a:off x="3583" y="2722"/>
              <a:ext cx="1728" cy="3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a</a:t>
              </a:r>
              <a:r>
                <a:rPr lang="en-GB" baseline="-25000">
                  <a:solidFill>
                    <a:srgbClr val="000000"/>
                  </a:solidFill>
                </a:rPr>
                <a:t>y</a:t>
              </a:r>
              <a:r>
                <a:rPr lang="en-GB">
                  <a:solidFill>
                    <a:srgbClr val="000000"/>
                  </a:solidFill>
                </a:rPr>
                <a:t> = -9.81 </a:t>
              </a:r>
            </a:p>
          </p:txBody>
        </p:sp>
        <p:sp>
          <p:nvSpPr>
            <p:cNvPr id="12303" name="Rectangle 11"/>
            <p:cNvSpPr>
              <a:spLocks noChangeArrowheads="1"/>
            </p:cNvSpPr>
            <p:nvPr/>
          </p:nvSpPr>
          <p:spPr bwMode="auto">
            <a:xfrm>
              <a:off x="1893" y="2722"/>
              <a:ext cx="1690" cy="3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a</a:t>
              </a:r>
              <a:r>
                <a:rPr lang="en-GB" baseline="-25000">
                  <a:solidFill>
                    <a:srgbClr val="000000"/>
                  </a:solidFill>
                </a:rPr>
                <a:t>x</a:t>
              </a:r>
              <a:r>
                <a:rPr lang="en-GB">
                  <a:solidFill>
                    <a:srgbClr val="000000"/>
                  </a:solidFill>
                </a:rPr>
                <a:t> = 0</a:t>
              </a:r>
            </a:p>
          </p:txBody>
        </p:sp>
        <p:sp>
          <p:nvSpPr>
            <p:cNvPr id="12304" name="Rectangle 12"/>
            <p:cNvSpPr>
              <a:spLocks noChangeArrowheads="1"/>
            </p:cNvSpPr>
            <p:nvPr/>
          </p:nvSpPr>
          <p:spPr bwMode="auto">
            <a:xfrm>
              <a:off x="535" y="2722"/>
              <a:ext cx="1358" cy="3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Acceleration</a:t>
              </a:r>
            </a:p>
          </p:txBody>
        </p:sp>
        <p:sp>
          <p:nvSpPr>
            <p:cNvPr id="12305" name="Rectangle 13"/>
            <p:cNvSpPr>
              <a:spLocks noChangeArrowheads="1"/>
            </p:cNvSpPr>
            <p:nvPr/>
          </p:nvSpPr>
          <p:spPr bwMode="auto">
            <a:xfrm>
              <a:off x="3583" y="2385"/>
              <a:ext cx="1728" cy="3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v</a:t>
              </a:r>
              <a:r>
                <a:rPr lang="en-GB" baseline="-25000">
                  <a:solidFill>
                    <a:srgbClr val="000000"/>
                  </a:solidFill>
                </a:rPr>
                <a:t>y0</a:t>
              </a:r>
              <a:r>
                <a:rPr lang="en-GB">
                  <a:solidFill>
                    <a:srgbClr val="000000"/>
                  </a:solidFill>
                </a:rPr>
                <a:t> = v</a:t>
              </a:r>
              <a:r>
                <a:rPr lang="en-GB" baseline="-25000">
                  <a:solidFill>
                    <a:srgbClr val="000000"/>
                  </a:solidFill>
                </a:rPr>
                <a:t>0</a:t>
              </a:r>
              <a:r>
                <a:rPr lang="en-GB">
                  <a:solidFill>
                    <a:srgbClr val="000000"/>
                  </a:solidFill>
                </a:rPr>
                <a:t>sin(</a:t>
              </a:r>
              <a:r>
                <a:rPr lang="en-GB">
                  <a:solidFill>
                    <a:srgbClr val="000000"/>
                  </a:solidFill>
                  <a:latin typeface="Lucida Grande" charset="0"/>
                </a:rPr>
                <a:t>θ</a:t>
              </a:r>
              <a:r>
                <a:rPr lang="en-GB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2306" name="Rectangle 14"/>
            <p:cNvSpPr>
              <a:spLocks noChangeArrowheads="1"/>
            </p:cNvSpPr>
            <p:nvPr/>
          </p:nvSpPr>
          <p:spPr bwMode="auto">
            <a:xfrm>
              <a:off x="1893" y="2385"/>
              <a:ext cx="1690" cy="3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v</a:t>
              </a:r>
              <a:r>
                <a:rPr lang="en-GB" baseline="-25000">
                  <a:solidFill>
                    <a:srgbClr val="000000"/>
                  </a:solidFill>
                </a:rPr>
                <a:t>x0</a:t>
              </a:r>
              <a:r>
                <a:rPr lang="en-GB">
                  <a:solidFill>
                    <a:srgbClr val="000000"/>
                  </a:solidFill>
                </a:rPr>
                <a:t> = v</a:t>
              </a:r>
              <a:r>
                <a:rPr lang="en-GB" baseline="-25000">
                  <a:solidFill>
                    <a:srgbClr val="000000"/>
                  </a:solidFill>
                </a:rPr>
                <a:t>0</a:t>
              </a:r>
              <a:r>
                <a:rPr lang="en-GB">
                  <a:solidFill>
                    <a:srgbClr val="000000"/>
                  </a:solidFill>
                </a:rPr>
                <a:t>cos(</a:t>
              </a:r>
              <a:r>
                <a:rPr lang="en-GB">
                  <a:solidFill>
                    <a:srgbClr val="000000"/>
                  </a:solidFill>
                  <a:latin typeface="Lucida Grande" charset="0"/>
                </a:rPr>
                <a:t>θ</a:t>
              </a:r>
              <a:r>
                <a:rPr lang="en-GB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2307" name="Rectangle 15"/>
            <p:cNvSpPr>
              <a:spLocks noChangeArrowheads="1"/>
            </p:cNvSpPr>
            <p:nvPr/>
          </p:nvSpPr>
          <p:spPr bwMode="auto">
            <a:xfrm>
              <a:off x="535" y="2385"/>
              <a:ext cx="1358" cy="3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Initial velocity</a:t>
              </a:r>
            </a:p>
          </p:txBody>
        </p:sp>
        <p:sp>
          <p:nvSpPr>
            <p:cNvPr id="12308" name="Rectangle 16"/>
            <p:cNvSpPr>
              <a:spLocks noChangeArrowheads="1"/>
            </p:cNvSpPr>
            <p:nvPr/>
          </p:nvSpPr>
          <p:spPr bwMode="auto">
            <a:xfrm>
              <a:off x="3583" y="2049"/>
              <a:ext cx="1728" cy="3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p</a:t>
              </a:r>
              <a:r>
                <a:rPr lang="en-GB" baseline="-25000">
                  <a:solidFill>
                    <a:srgbClr val="000000"/>
                  </a:solidFill>
                </a:rPr>
                <a:t>y0</a:t>
              </a:r>
              <a:r>
                <a:rPr lang="en-GB">
                  <a:solidFill>
                    <a:srgbClr val="000000"/>
                  </a:solidFill>
                </a:rPr>
                <a:t> = 0</a:t>
              </a:r>
            </a:p>
          </p:txBody>
        </p:sp>
        <p:sp>
          <p:nvSpPr>
            <p:cNvPr id="12309" name="Rectangle 17"/>
            <p:cNvSpPr>
              <a:spLocks noChangeArrowheads="1"/>
            </p:cNvSpPr>
            <p:nvPr/>
          </p:nvSpPr>
          <p:spPr bwMode="auto">
            <a:xfrm>
              <a:off x="1893" y="2049"/>
              <a:ext cx="1690" cy="3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p</a:t>
              </a:r>
              <a:r>
                <a:rPr lang="en-GB" baseline="-25000">
                  <a:solidFill>
                    <a:srgbClr val="000000"/>
                  </a:solidFill>
                </a:rPr>
                <a:t>x0</a:t>
              </a:r>
              <a:r>
                <a:rPr lang="en-GB">
                  <a:solidFill>
                    <a:srgbClr val="000000"/>
                  </a:solidFill>
                </a:rPr>
                <a:t> = 0</a:t>
              </a:r>
            </a:p>
          </p:txBody>
        </p:sp>
        <p:sp>
          <p:nvSpPr>
            <p:cNvPr id="12310" name="Rectangle 18"/>
            <p:cNvSpPr>
              <a:spLocks noChangeArrowheads="1"/>
            </p:cNvSpPr>
            <p:nvPr/>
          </p:nvSpPr>
          <p:spPr bwMode="auto">
            <a:xfrm>
              <a:off x="535" y="2049"/>
              <a:ext cx="1358" cy="3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Initial position</a:t>
              </a:r>
            </a:p>
          </p:txBody>
        </p:sp>
        <p:sp>
          <p:nvSpPr>
            <p:cNvPr id="12311" name="Rectangle 19"/>
            <p:cNvSpPr>
              <a:spLocks noChangeArrowheads="1"/>
            </p:cNvSpPr>
            <p:nvPr/>
          </p:nvSpPr>
          <p:spPr bwMode="auto">
            <a:xfrm>
              <a:off x="3583" y="1712"/>
              <a:ext cx="1728" cy="3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Vertical</a:t>
              </a:r>
            </a:p>
          </p:txBody>
        </p:sp>
        <p:sp>
          <p:nvSpPr>
            <p:cNvPr id="12312" name="Rectangle 20"/>
            <p:cNvSpPr>
              <a:spLocks noChangeArrowheads="1"/>
            </p:cNvSpPr>
            <p:nvPr/>
          </p:nvSpPr>
          <p:spPr bwMode="auto">
            <a:xfrm>
              <a:off x="1893" y="1712"/>
              <a:ext cx="1690" cy="3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Horizontal</a:t>
              </a:r>
            </a:p>
          </p:txBody>
        </p:sp>
        <p:sp>
          <p:nvSpPr>
            <p:cNvPr id="12313" name="Rectangle 21"/>
            <p:cNvSpPr>
              <a:spLocks noChangeArrowheads="1"/>
            </p:cNvSpPr>
            <p:nvPr/>
          </p:nvSpPr>
          <p:spPr bwMode="auto">
            <a:xfrm>
              <a:off x="535" y="1712"/>
              <a:ext cx="1358" cy="3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Line 22"/>
            <p:cNvSpPr>
              <a:spLocks noChangeShapeType="1"/>
            </p:cNvSpPr>
            <p:nvPr/>
          </p:nvSpPr>
          <p:spPr bwMode="auto">
            <a:xfrm>
              <a:off x="535" y="1712"/>
              <a:ext cx="477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23"/>
            <p:cNvSpPr>
              <a:spLocks noChangeShapeType="1"/>
            </p:cNvSpPr>
            <p:nvPr/>
          </p:nvSpPr>
          <p:spPr bwMode="auto">
            <a:xfrm>
              <a:off x="535" y="2049"/>
              <a:ext cx="47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24"/>
            <p:cNvSpPr>
              <a:spLocks noChangeShapeType="1"/>
            </p:cNvSpPr>
            <p:nvPr/>
          </p:nvSpPr>
          <p:spPr bwMode="auto">
            <a:xfrm>
              <a:off x="535" y="2385"/>
              <a:ext cx="47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Line 25"/>
            <p:cNvSpPr>
              <a:spLocks noChangeShapeType="1"/>
            </p:cNvSpPr>
            <p:nvPr/>
          </p:nvSpPr>
          <p:spPr bwMode="auto">
            <a:xfrm>
              <a:off x="535" y="2722"/>
              <a:ext cx="47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Line 26"/>
            <p:cNvSpPr>
              <a:spLocks noChangeShapeType="1"/>
            </p:cNvSpPr>
            <p:nvPr/>
          </p:nvSpPr>
          <p:spPr bwMode="auto">
            <a:xfrm>
              <a:off x="535" y="3059"/>
              <a:ext cx="47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27"/>
            <p:cNvSpPr>
              <a:spLocks noChangeShapeType="1"/>
            </p:cNvSpPr>
            <p:nvPr/>
          </p:nvSpPr>
          <p:spPr bwMode="auto">
            <a:xfrm>
              <a:off x="535" y="3395"/>
              <a:ext cx="47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28"/>
            <p:cNvSpPr>
              <a:spLocks noChangeShapeType="1"/>
            </p:cNvSpPr>
            <p:nvPr/>
          </p:nvSpPr>
          <p:spPr bwMode="auto">
            <a:xfrm>
              <a:off x="535" y="3732"/>
              <a:ext cx="477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29"/>
            <p:cNvSpPr>
              <a:spLocks noChangeShapeType="1"/>
            </p:cNvSpPr>
            <p:nvPr/>
          </p:nvSpPr>
          <p:spPr bwMode="auto">
            <a:xfrm>
              <a:off x="535" y="1712"/>
              <a:ext cx="1" cy="202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Line 30"/>
            <p:cNvSpPr>
              <a:spLocks noChangeShapeType="1"/>
            </p:cNvSpPr>
            <p:nvPr/>
          </p:nvSpPr>
          <p:spPr bwMode="auto">
            <a:xfrm>
              <a:off x="1893" y="1712"/>
              <a:ext cx="1" cy="20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Line 31"/>
            <p:cNvSpPr>
              <a:spLocks noChangeShapeType="1"/>
            </p:cNvSpPr>
            <p:nvPr/>
          </p:nvSpPr>
          <p:spPr bwMode="auto">
            <a:xfrm>
              <a:off x="3583" y="1712"/>
              <a:ext cx="1" cy="20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Line 32"/>
            <p:cNvSpPr>
              <a:spLocks noChangeShapeType="1"/>
            </p:cNvSpPr>
            <p:nvPr/>
          </p:nvSpPr>
          <p:spPr bwMode="auto">
            <a:xfrm>
              <a:off x="5311" y="1712"/>
              <a:ext cx="1" cy="202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3" name="Date Placeholder 3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B7CD321-923D-4FDA-8E83-AD005C1D8CB4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2294" name="Slide Number Placeholder 3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99DB8A-0EC6-48C6-9D6F-ECC45A158926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GB" smtClean="0"/>
          </a:p>
        </p:txBody>
      </p:sp>
      <p:sp>
        <p:nvSpPr>
          <p:cNvPr id="12295" name="Footer Placeholder 3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90538" y="2817813"/>
            <a:ext cx="7981950" cy="246062"/>
          </a:xfrm>
          <a:prstGeom prst="rect">
            <a:avLst/>
          </a:prstGeom>
          <a:solidFill>
            <a:srgbClr val="E6E6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77386" dir="2700000" algn="ctr" rotWithShape="0">
              <a:srgbClr val="000000">
                <a:alpha val="74998"/>
              </a:srgb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200" b="1" dirty="0">
                <a:solidFill>
                  <a:srgbClr val="000000"/>
                </a:solidFill>
                <a:latin typeface="Courier New" charset="0"/>
              </a:rPr>
              <a:t>(0.015, 0.005</a:t>
            </a:r>
            <a:r>
              <a:rPr lang="en-GB" sz="1200" b="1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1200" b="1">
                <a:solidFill>
                  <a:srgbClr val="000000"/>
                </a:solidFill>
                <a:latin typeface="Courier New" charset="0"/>
              </a:rPr>
              <a:t>"scheduled"</a:t>
            </a:r>
            <a:r>
              <a:rPr lang="en-GB" sz="1200" b="1">
                <a:solidFill>
                  <a:srgbClr val="000000"/>
                </a:solidFill>
                <a:latin typeface="Courier New" charset="0"/>
              </a:rPr>
              <a:t>) </a:t>
            </a:r>
            <a:r>
              <a:rPr lang="en-GB" sz="1200" b="1" dirty="0" err="1">
                <a:solidFill>
                  <a:srgbClr val="000000"/>
                </a:solidFill>
                <a:latin typeface="Courier New" charset="0"/>
              </a:rPr>
              <a:t>cannon_calc_drag</a:t>
            </a:r>
            <a:r>
              <a:rPr lang="en-GB" sz="1200" b="1" dirty="0">
                <a:solidFill>
                  <a:srgbClr val="000000"/>
                </a:solidFill>
                <a:latin typeface="Courier New" charset="0"/>
              </a:rPr>
              <a:t>( &amp;cannon);</a:t>
            </a:r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923925" y="2495550"/>
            <a:ext cx="1588" cy="42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Job Offset</a:t>
            </a:r>
          </a:p>
        </p:txBody>
      </p:sp>
      <p:sp>
        <p:nvSpPr>
          <p:cNvPr id="9318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Job Offset syntax</a:t>
            </a:r>
          </a:p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What if we changed the offset to cannon_calc_drag to 0.005</a:t>
            </a:r>
          </a:p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01650" y="1666875"/>
            <a:ext cx="7981950" cy="246063"/>
          </a:xfrm>
          <a:prstGeom prst="rect">
            <a:avLst/>
          </a:prstGeom>
          <a:solidFill>
            <a:srgbClr val="E6E6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77386" dir="2700000" algn="ctr" rotWithShape="0">
              <a:srgbClr val="000000">
                <a:alpha val="74998"/>
              </a:srgb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200" b="1">
                <a:solidFill>
                  <a:srgbClr val="000000"/>
                </a:solidFill>
                <a:latin typeface="Courier New" charset="0"/>
              </a:rPr>
              <a:t>(&lt;frequency&gt;, &lt;offset&gt;, &lt;job class&gt;) cannon_calc_drag( &amp;cannon);</a:t>
            </a:r>
          </a:p>
        </p:txBody>
      </p:sp>
      <p:sp>
        <p:nvSpPr>
          <p:cNvPr id="93191" name="Rectangle 6"/>
          <p:cNvSpPr>
            <a:spLocks noChangeArrowheads="1"/>
          </p:cNvSpPr>
          <p:nvPr/>
        </p:nvSpPr>
        <p:spPr bwMode="auto">
          <a:xfrm>
            <a:off x="1254125" y="2760663"/>
            <a:ext cx="549275" cy="315912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Date Placeholder 1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BE83EDF-A514-463D-8F3B-138E4AA39008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93193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7FFCE23-0383-4A46-BD03-586CF583BC9A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100</a:t>
            </a:fld>
            <a:endParaRPr lang="en-GB" smtClean="0"/>
          </a:p>
        </p:txBody>
      </p:sp>
      <p:sp>
        <p:nvSpPr>
          <p:cNvPr id="93194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AutoShape 4"/>
          <p:cNvSpPr>
            <a:spLocks noChangeArrowheads="1"/>
          </p:cNvSpPr>
          <p:nvPr/>
        </p:nvSpPr>
        <p:spPr bwMode="auto">
          <a:xfrm>
            <a:off x="838200" y="1676400"/>
            <a:ext cx="3516313" cy="228600"/>
          </a:xfrm>
          <a:prstGeom prst="roundRect">
            <a:avLst>
              <a:gd name="adj" fmla="val 111"/>
            </a:avLst>
          </a:prstGeom>
          <a:solidFill>
            <a:srgbClr val="FFFF00">
              <a:alpha val="25098"/>
            </a:srgb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11" name="AutoShape 5"/>
          <p:cNvSpPr>
            <a:spLocks noChangeArrowheads="1"/>
          </p:cNvSpPr>
          <p:nvPr/>
        </p:nvSpPr>
        <p:spPr bwMode="auto">
          <a:xfrm>
            <a:off x="838200" y="3733800"/>
            <a:ext cx="3516313" cy="219075"/>
          </a:xfrm>
          <a:prstGeom prst="roundRect">
            <a:avLst>
              <a:gd name="adj" fmla="val 111"/>
            </a:avLst>
          </a:prstGeom>
          <a:solidFill>
            <a:srgbClr val="FFFF00">
              <a:alpha val="25098"/>
            </a:srgb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12" name="AutoShape 6"/>
          <p:cNvSpPr>
            <a:spLocks noChangeArrowheads="1"/>
          </p:cNvSpPr>
          <p:nvPr/>
        </p:nvSpPr>
        <p:spPr bwMode="auto">
          <a:xfrm>
            <a:off x="838200" y="5029200"/>
            <a:ext cx="3516313" cy="201613"/>
          </a:xfrm>
          <a:prstGeom prst="roundRect">
            <a:avLst>
              <a:gd name="adj" fmla="val 111"/>
            </a:avLst>
          </a:prstGeom>
          <a:solidFill>
            <a:srgbClr val="FFFF00">
              <a:alpha val="25098"/>
            </a:srgb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13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Job Offsets</a:t>
            </a:r>
          </a:p>
        </p:txBody>
      </p:sp>
      <p:sp>
        <p:nvSpPr>
          <p:cNvPr id="942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95800" y="1143000"/>
            <a:ext cx="4106863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cannon_calc_drag is offset by 0.005 seconds</a:t>
            </a:r>
          </a:p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  <p:sp>
        <p:nvSpPr>
          <p:cNvPr id="94215" name="Text Box 3"/>
          <p:cNvSpPr txBox="1">
            <a:spLocks noChangeArrowheads="1"/>
          </p:cNvSpPr>
          <p:nvPr/>
        </p:nvSpPr>
        <p:spPr bwMode="auto">
          <a:xfrm>
            <a:off x="838200" y="1143000"/>
            <a:ext cx="3505200" cy="4114800"/>
          </a:xfrm>
          <a:prstGeom prst="rect">
            <a:avLst/>
          </a:prstGeom>
          <a:noFill/>
          <a:ln w="28575">
            <a:solidFill>
              <a:srgbClr val="B847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39725" indent="-339725">
              <a:lnSpc>
                <a:spcPct val="79000"/>
              </a:lnSpc>
              <a:spcBef>
                <a:spcPts val="288"/>
              </a:spcBef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2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…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2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    dyn.cannon_deriv()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endParaRPr lang="en-GB" sz="1200" b="1">
              <a:solidFill>
                <a:srgbClr val="0099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2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0.00500    dyn.cannon_calc_drag()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endParaRPr lang="en-GB" sz="1200" b="1">
              <a:solidFill>
                <a:srgbClr val="0099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2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    dyn.cannon_deriv()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2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    dyn.cannon_integ()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2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    dyn.cannon_deriv()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2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    dyn.cannon_integ()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endParaRPr lang="en-GB" sz="1200" b="1">
              <a:solidFill>
                <a:srgbClr val="0099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2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    dyn.cannon_deriv()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2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    dyn.cannon_integ()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2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    dyn.cannon_deriv()</a:t>
            </a:r>
          </a:p>
          <a:p>
            <a:pPr marL="339725" indent="-339725">
              <a:lnSpc>
                <a:spcPct val="100000"/>
              </a:lnSpc>
              <a:buClr>
                <a:srgbClr val="0099FF"/>
              </a:buClr>
              <a:buFont typeface="Courier New" charset="0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2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    dyn.cannon_integ() </a:t>
            </a:r>
          </a:p>
          <a:p>
            <a:pPr marL="339725" indent="-339725">
              <a:lnSpc>
                <a:spcPct val="100000"/>
              </a:lnSpc>
              <a:buClr>
                <a:srgbClr val="0099FF"/>
              </a:buClr>
              <a:buFont typeface="Courier New" charset="0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2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    dyn.cannon_calc_drag()</a:t>
            </a:r>
          </a:p>
          <a:p>
            <a:pPr marL="339725" indent="-339725">
              <a:lnSpc>
                <a:spcPct val="100000"/>
              </a:lnSpc>
              <a:buClr>
                <a:srgbClr val="0099FF"/>
              </a:buClr>
              <a:buFont typeface="Courier New" charset="0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endParaRPr lang="en-GB" sz="1200" b="1">
              <a:solidFill>
                <a:srgbClr val="0099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339725" indent="-339725">
              <a:lnSpc>
                <a:spcPct val="100000"/>
              </a:lnSpc>
              <a:buClr>
                <a:srgbClr val="0099FF"/>
              </a:buClr>
              <a:buFont typeface="Courier New" charset="0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2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    dyn.cannon_deriv()</a:t>
            </a:r>
          </a:p>
          <a:p>
            <a:pPr marL="339725" indent="-339725">
              <a:lnSpc>
                <a:spcPct val="100000"/>
              </a:lnSpc>
              <a:buClr>
                <a:srgbClr val="0099FF"/>
              </a:buClr>
              <a:buFont typeface="Courier New" charset="0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2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    dyn.cannon_integ()</a:t>
            </a:r>
          </a:p>
          <a:p>
            <a:pPr marL="339725" indent="-339725">
              <a:lnSpc>
                <a:spcPct val="100000"/>
              </a:lnSpc>
              <a:buClr>
                <a:srgbClr val="0099FF"/>
              </a:buClr>
              <a:buFont typeface="Courier New" charset="0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2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    dyn.cannon_deriv()</a:t>
            </a:r>
          </a:p>
          <a:p>
            <a:pPr marL="339725" indent="-339725">
              <a:lnSpc>
                <a:spcPct val="100000"/>
              </a:lnSpc>
              <a:buClr>
                <a:srgbClr val="0099FF"/>
              </a:buClr>
              <a:buFont typeface="Courier New" charset="0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2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    dyn.cannon_integ()</a:t>
            </a:r>
          </a:p>
          <a:p>
            <a:pPr marL="339725" indent="-339725">
              <a:lnSpc>
                <a:spcPct val="100000"/>
              </a:lnSpc>
              <a:buClr>
                <a:srgbClr val="0099FF"/>
              </a:buClr>
              <a:buFont typeface="Courier New" charset="0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2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</a:p>
          <a:p>
            <a:pPr marL="339725" indent="-339725">
              <a:lnSpc>
                <a:spcPct val="100000"/>
              </a:lnSpc>
              <a:buClr>
                <a:srgbClr val="0099FF"/>
              </a:buClr>
              <a:buFont typeface="Courier New" charset="0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2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0.03500    dyn.cannon_calc_drag()</a:t>
            </a:r>
          </a:p>
        </p:txBody>
      </p:sp>
      <p:sp>
        <p:nvSpPr>
          <p:cNvPr id="94216" name="Date Placeholder 1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6E141E5-A9B9-4A6F-A24C-6D72FBB83CCD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94217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8DFD3B0-2D57-441E-BC26-C2E0FA266123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101</a:t>
            </a:fld>
            <a:endParaRPr lang="en-GB" smtClean="0"/>
          </a:p>
        </p:txBody>
      </p:sp>
      <p:sp>
        <p:nvSpPr>
          <p:cNvPr id="94218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Job Phasing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4100"/>
            <a:ext cx="82296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smtClean="0"/>
              <a:t>Phasing</a:t>
            </a:r>
          </a:p>
          <a:p>
            <a:pPr lvl="1" eaLnBrk="1" hangingPunct="1">
              <a:lnSpc>
                <a:spcPct val="100000"/>
              </a:lnSpc>
              <a:spcBef>
                <a:spcPts val="3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400" smtClean="0"/>
              <a:t>Allows a user to reorder the jobs of the same class.</a:t>
            </a:r>
          </a:p>
          <a:p>
            <a:pPr lvl="1" eaLnBrk="1" hangingPunct="1">
              <a:lnSpc>
                <a:spcPct val="100000"/>
              </a:lnSpc>
              <a:spcBef>
                <a:spcPts val="3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400" smtClean="0"/>
              <a:t>Originally used to reorder initialization jobs, but now extends to all job classes</a:t>
            </a:r>
          </a:p>
          <a:p>
            <a:pPr lvl="1" eaLnBrk="1" hangingPunct="1">
              <a:lnSpc>
                <a:spcPct val="100000"/>
              </a:lnSpc>
              <a:spcBef>
                <a:spcPts val="3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400" smtClean="0"/>
              <a:t>Phase number ranges from 0 to 65534, default phase is 60000</a:t>
            </a:r>
          </a:p>
          <a:p>
            <a:pPr lvl="1" eaLnBrk="1" hangingPunct="1">
              <a:lnSpc>
                <a:spcPct val="10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400" smtClean="0"/>
          </a:p>
        </p:txBody>
      </p:sp>
      <p:grpSp>
        <p:nvGrpSpPr>
          <p:cNvPr id="95236" name="Group 3"/>
          <p:cNvGrpSpPr>
            <a:grpSpLocks/>
          </p:cNvGrpSpPr>
          <p:nvPr/>
        </p:nvGrpSpPr>
        <p:grpSpPr bwMode="auto">
          <a:xfrm>
            <a:off x="2844800" y="3389313"/>
            <a:ext cx="3563938" cy="2208212"/>
            <a:chOff x="1792" y="2135"/>
            <a:chExt cx="2245" cy="1391"/>
          </a:xfrm>
        </p:grpSpPr>
        <p:sp>
          <p:nvSpPr>
            <p:cNvPr id="95243" name="Text Box 4"/>
            <p:cNvSpPr txBox="1">
              <a:spLocks noChangeArrowheads="1"/>
            </p:cNvSpPr>
            <p:nvPr/>
          </p:nvSpPr>
          <p:spPr bwMode="auto">
            <a:xfrm>
              <a:off x="1792" y="2135"/>
              <a:ext cx="2245" cy="1391"/>
            </a:xfrm>
            <a:prstGeom prst="rect">
              <a:avLst/>
            </a:prstGeom>
            <a:solidFill>
              <a:srgbClr val="FFFFFF"/>
            </a:solidFill>
            <a:ln w="54720">
              <a:solidFill>
                <a:srgbClr val="B847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39725" indent="-339725">
                <a:lnSpc>
                  <a:spcPct val="79000"/>
                </a:lnSpc>
                <a:spcBef>
                  <a:spcPts val="288"/>
                </a:spcBef>
                <a:spcAft>
                  <a:spcPts val="288"/>
                </a:spcAft>
                <a:buSzPct val="45000"/>
                <a:buFont typeface="Wingdings" charset="2"/>
                <a:buNone/>
                <a:tabLst>
                  <a:tab pos="339725" algn="l"/>
                  <a:tab pos="1254125" algn="l"/>
                  <a:tab pos="2168525" algn="l"/>
                  <a:tab pos="3082925" algn="l"/>
                  <a:tab pos="3997325" algn="l"/>
                  <a:tab pos="4911725" algn="l"/>
                  <a:tab pos="5826125" algn="l"/>
                  <a:tab pos="6740525" algn="l"/>
                  <a:tab pos="7654925" algn="l"/>
                  <a:tab pos="8569325" algn="l"/>
                  <a:tab pos="9483725" algn="l"/>
                  <a:tab pos="10398125" algn="l"/>
                </a:tabLst>
              </a:pPr>
              <a:r>
                <a:rPr lang="en-GB" sz="1200" b="1">
                  <a:solidFill>
                    <a:srgbClr val="0099FF"/>
                  </a:solidFill>
                  <a:latin typeface="Courier New" charset="0"/>
                </a:rPr>
                <a:t>0.00000    dyn.cannon_deriv()</a:t>
              </a:r>
            </a:p>
            <a:p>
              <a:pPr marL="339725" indent="-339725">
                <a:lnSpc>
                  <a:spcPct val="79000"/>
                </a:lnSpc>
                <a:spcBef>
                  <a:spcPts val="288"/>
                </a:spcBef>
                <a:spcAft>
                  <a:spcPts val="288"/>
                </a:spcAft>
                <a:buSzPct val="45000"/>
                <a:buFont typeface="Wingdings" charset="2"/>
                <a:buNone/>
                <a:tabLst>
                  <a:tab pos="339725" algn="l"/>
                  <a:tab pos="1254125" algn="l"/>
                  <a:tab pos="2168525" algn="l"/>
                  <a:tab pos="3082925" algn="l"/>
                  <a:tab pos="3997325" algn="l"/>
                  <a:tab pos="4911725" algn="l"/>
                  <a:tab pos="5826125" algn="l"/>
                  <a:tab pos="6740525" algn="l"/>
                  <a:tab pos="7654925" algn="l"/>
                  <a:tab pos="8569325" algn="l"/>
                  <a:tab pos="9483725" algn="l"/>
                  <a:tab pos="10398125" algn="l"/>
                </a:tabLst>
              </a:pPr>
              <a:r>
                <a:rPr lang="en-GB" sz="1200" b="1">
                  <a:solidFill>
                    <a:srgbClr val="0099FF"/>
                  </a:solidFill>
                  <a:latin typeface="Courier New" charset="0"/>
                </a:rPr>
                <a:t>0.00000    dyn.run_me_first()</a:t>
              </a:r>
            </a:p>
            <a:p>
              <a:pPr marL="339725" indent="-339725">
                <a:lnSpc>
                  <a:spcPct val="79000"/>
                </a:lnSpc>
                <a:spcBef>
                  <a:spcPts val="288"/>
                </a:spcBef>
                <a:spcAft>
                  <a:spcPts val="288"/>
                </a:spcAft>
                <a:buSzPct val="45000"/>
                <a:buFont typeface="Wingdings" charset="2"/>
                <a:buNone/>
                <a:tabLst>
                  <a:tab pos="339725" algn="l"/>
                  <a:tab pos="1254125" algn="l"/>
                  <a:tab pos="2168525" algn="l"/>
                  <a:tab pos="3082925" algn="l"/>
                  <a:tab pos="3997325" algn="l"/>
                  <a:tab pos="4911725" algn="l"/>
                  <a:tab pos="5826125" algn="l"/>
                  <a:tab pos="6740525" algn="l"/>
                  <a:tab pos="7654925" algn="l"/>
                  <a:tab pos="8569325" algn="l"/>
                  <a:tab pos="9483725" algn="l"/>
                  <a:tab pos="10398125" algn="l"/>
                </a:tabLst>
              </a:pPr>
              <a:r>
                <a:rPr lang="en-GB" sz="1200" b="1">
                  <a:solidFill>
                    <a:srgbClr val="0099FF"/>
                  </a:solidFill>
                  <a:latin typeface="Courier New" charset="0"/>
                </a:rPr>
                <a:t>0.00000    dyn.cannon_calc_drag()</a:t>
              </a:r>
            </a:p>
            <a:p>
              <a:pPr marL="339725" indent="-339725">
                <a:lnSpc>
                  <a:spcPct val="79000"/>
                </a:lnSpc>
                <a:spcBef>
                  <a:spcPts val="288"/>
                </a:spcBef>
                <a:spcAft>
                  <a:spcPts val="288"/>
                </a:spcAft>
                <a:buSzPct val="45000"/>
                <a:buFont typeface="Wingdings" charset="2"/>
                <a:buNone/>
                <a:tabLst>
                  <a:tab pos="339725" algn="l"/>
                  <a:tab pos="1254125" algn="l"/>
                  <a:tab pos="2168525" algn="l"/>
                  <a:tab pos="3082925" algn="l"/>
                  <a:tab pos="3997325" algn="l"/>
                  <a:tab pos="4911725" algn="l"/>
                  <a:tab pos="5826125" algn="l"/>
                  <a:tab pos="6740525" algn="l"/>
                  <a:tab pos="7654925" algn="l"/>
                  <a:tab pos="8569325" algn="l"/>
                  <a:tab pos="9483725" algn="l"/>
                  <a:tab pos="10398125" algn="l"/>
                </a:tabLst>
              </a:pPr>
              <a:endParaRPr lang="en-GB" sz="1200" b="1">
                <a:solidFill>
                  <a:srgbClr val="0099FF"/>
                </a:solidFill>
                <a:latin typeface="Courier New" charset="0"/>
              </a:endParaRPr>
            </a:p>
            <a:p>
              <a:pPr marL="339725" indent="-339725">
                <a:lnSpc>
                  <a:spcPct val="79000"/>
                </a:lnSpc>
                <a:spcBef>
                  <a:spcPts val="288"/>
                </a:spcBef>
                <a:spcAft>
                  <a:spcPts val="288"/>
                </a:spcAft>
                <a:buSzPct val="45000"/>
                <a:buFont typeface="Wingdings" charset="2"/>
                <a:buNone/>
                <a:tabLst>
                  <a:tab pos="339725" algn="l"/>
                  <a:tab pos="1254125" algn="l"/>
                  <a:tab pos="2168525" algn="l"/>
                  <a:tab pos="3082925" algn="l"/>
                  <a:tab pos="3997325" algn="l"/>
                  <a:tab pos="4911725" algn="l"/>
                  <a:tab pos="5826125" algn="l"/>
                  <a:tab pos="6740525" algn="l"/>
                  <a:tab pos="7654925" algn="l"/>
                  <a:tab pos="8569325" algn="l"/>
                  <a:tab pos="9483725" algn="l"/>
                  <a:tab pos="10398125" algn="l"/>
                </a:tabLst>
              </a:pPr>
              <a:r>
                <a:rPr lang="en-GB" sz="1200" b="1">
                  <a:solidFill>
                    <a:srgbClr val="0099FF"/>
                  </a:solidFill>
                  <a:latin typeface="Courier New" charset="0"/>
                </a:rPr>
                <a:t>0.01500    dyn.run_me_first()</a:t>
              </a:r>
            </a:p>
            <a:p>
              <a:pPr marL="339725" indent="-339725">
                <a:lnSpc>
                  <a:spcPct val="79000"/>
                </a:lnSpc>
                <a:spcBef>
                  <a:spcPts val="288"/>
                </a:spcBef>
                <a:spcAft>
                  <a:spcPts val="288"/>
                </a:spcAft>
                <a:buSzPct val="45000"/>
                <a:buFont typeface="Wingdings" charset="2"/>
                <a:buNone/>
                <a:tabLst>
                  <a:tab pos="339725" algn="l"/>
                  <a:tab pos="1254125" algn="l"/>
                  <a:tab pos="2168525" algn="l"/>
                  <a:tab pos="3082925" algn="l"/>
                  <a:tab pos="3997325" algn="l"/>
                  <a:tab pos="4911725" algn="l"/>
                  <a:tab pos="5826125" algn="l"/>
                  <a:tab pos="6740525" algn="l"/>
                  <a:tab pos="7654925" algn="l"/>
                  <a:tab pos="8569325" algn="l"/>
                  <a:tab pos="9483725" algn="l"/>
                  <a:tab pos="10398125" algn="l"/>
                </a:tabLst>
              </a:pPr>
              <a:r>
                <a:rPr lang="en-GB" sz="1200" b="1">
                  <a:solidFill>
                    <a:srgbClr val="0099FF"/>
                  </a:solidFill>
                  <a:latin typeface="Courier New" charset="0"/>
                </a:rPr>
                <a:t>0.01500    dyn.cannon_calc_drag()</a:t>
              </a:r>
            </a:p>
            <a:p>
              <a:pPr marL="339725" indent="-339725">
                <a:lnSpc>
                  <a:spcPct val="79000"/>
                </a:lnSpc>
                <a:spcBef>
                  <a:spcPts val="288"/>
                </a:spcBef>
                <a:spcAft>
                  <a:spcPts val="288"/>
                </a:spcAft>
                <a:buSzPct val="45000"/>
                <a:buFont typeface="Wingdings" charset="2"/>
                <a:buNone/>
                <a:tabLst>
                  <a:tab pos="339725" algn="l"/>
                  <a:tab pos="1254125" algn="l"/>
                  <a:tab pos="2168525" algn="l"/>
                  <a:tab pos="3082925" algn="l"/>
                  <a:tab pos="3997325" algn="l"/>
                  <a:tab pos="4911725" algn="l"/>
                  <a:tab pos="5826125" algn="l"/>
                  <a:tab pos="6740525" algn="l"/>
                  <a:tab pos="7654925" algn="l"/>
                  <a:tab pos="8569325" algn="l"/>
                  <a:tab pos="9483725" algn="l"/>
                  <a:tab pos="10398125" algn="l"/>
                </a:tabLst>
              </a:pPr>
              <a:endParaRPr lang="en-GB" sz="1200" b="1">
                <a:solidFill>
                  <a:srgbClr val="0099FF"/>
                </a:solidFill>
                <a:latin typeface="Courier New" charset="0"/>
              </a:endParaRPr>
            </a:p>
            <a:p>
              <a:pPr marL="339725" indent="-339725">
                <a:lnSpc>
                  <a:spcPct val="79000"/>
                </a:lnSpc>
                <a:spcBef>
                  <a:spcPts val="288"/>
                </a:spcBef>
                <a:spcAft>
                  <a:spcPts val="288"/>
                </a:spcAft>
                <a:buSzPct val="45000"/>
                <a:buFont typeface="Wingdings" charset="2"/>
                <a:buNone/>
                <a:tabLst>
                  <a:tab pos="339725" algn="l"/>
                  <a:tab pos="1254125" algn="l"/>
                  <a:tab pos="2168525" algn="l"/>
                  <a:tab pos="3082925" algn="l"/>
                  <a:tab pos="3997325" algn="l"/>
                  <a:tab pos="4911725" algn="l"/>
                  <a:tab pos="5826125" algn="l"/>
                  <a:tab pos="6740525" algn="l"/>
                  <a:tab pos="7654925" algn="l"/>
                  <a:tab pos="8569325" algn="l"/>
                  <a:tab pos="9483725" algn="l"/>
                  <a:tab pos="10398125" algn="l"/>
                </a:tabLst>
              </a:pPr>
              <a:r>
                <a:rPr lang="en-GB" sz="1200" b="1">
                  <a:solidFill>
                    <a:srgbClr val="0099FF"/>
                  </a:solidFill>
                  <a:latin typeface="Courier New" charset="0"/>
                </a:rPr>
                <a:t>0.03000    dyn.run_me_first()</a:t>
              </a:r>
            </a:p>
            <a:p>
              <a:pPr marL="339725" indent="-339725">
                <a:lnSpc>
                  <a:spcPct val="100000"/>
                </a:lnSpc>
                <a:buClr>
                  <a:srgbClr val="0099FF"/>
                </a:buClr>
                <a:buFont typeface="Courier New" charset="0"/>
                <a:buNone/>
                <a:tabLst>
                  <a:tab pos="339725" algn="l"/>
                  <a:tab pos="1254125" algn="l"/>
                  <a:tab pos="2168525" algn="l"/>
                  <a:tab pos="3082925" algn="l"/>
                  <a:tab pos="3997325" algn="l"/>
                  <a:tab pos="4911725" algn="l"/>
                  <a:tab pos="5826125" algn="l"/>
                  <a:tab pos="6740525" algn="l"/>
                  <a:tab pos="7654925" algn="l"/>
                  <a:tab pos="8569325" algn="l"/>
                  <a:tab pos="9483725" algn="l"/>
                  <a:tab pos="10398125" algn="l"/>
                </a:tabLst>
              </a:pPr>
              <a:r>
                <a:rPr lang="en-GB" sz="1200" b="1">
                  <a:solidFill>
                    <a:srgbClr val="0099FF"/>
                  </a:solidFill>
                  <a:latin typeface="Courier New" charset="0"/>
                </a:rPr>
                <a:t>0.03000    dyn.cannon_calc_drag()</a:t>
              </a:r>
            </a:p>
            <a:p>
              <a:pPr marL="339725" indent="-339725">
                <a:lnSpc>
                  <a:spcPct val="100000"/>
                </a:lnSpc>
                <a:buClr>
                  <a:srgbClr val="0099FF"/>
                </a:buClr>
                <a:buFont typeface="Courier New" charset="0"/>
                <a:buNone/>
                <a:tabLst>
                  <a:tab pos="339725" algn="l"/>
                  <a:tab pos="1254125" algn="l"/>
                  <a:tab pos="2168525" algn="l"/>
                  <a:tab pos="3082925" algn="l"/>
                  <a:tab pos="3997325" algn="l"/>
                  <a:tab pos="4911725" algn="l"/>
                  <a:tab pos="5826125" algn="l"/>
                  <a:tab pos="6740525" algn="l"/>
                  <a:tab pos="7654925" algn="l"/>
                  <a:tab pos="8569325" algn="l"/>
                  <a:tab pos="9483725" algn="l"/>
                  <a:tab pos="10398125" algn="l"/>
                </a:tabLst>
              </a:pPr>
              <a:endParaRPr lang="en-GB" sz="1200" b="1">
                <a:solidFill>
                  <a:srgbClr val="0099FF"/>
                </a:solidFill>
                <a:latin typeface="Courier New" charset="0"/>
              </a:endParaRPr>
            </a:p>
          </p:txBody>
        </p:sp>
        <p:sp>
          <p:nvSpPr>
            <p:cNvPr id="95244" name="AutoShape 5"/>
            <p:cNvSpPr>
              <a:spLocks noChangeArrowheads="1"/>
            </p:cNvSpPr>
            <p:nvPr/>
          </p:nvSpPr>
          <p:spPr bwMode="auto">
            <a:xfrm>
              <a:off x="1807" y="2295"/>
              <a:ext cx="2215" cy="286"/>
            </a:xfrm>
            <a:prstGeom prst="roundRect">
              <a:avLst>
                <a:gd name="adj" fmla="val 111"/>
              </a:avLst>
            </a:prstGeom>
            <a:solidFill>
              <a:srgbClr val="BEBEBE">
                <a:alpha val="25098"/>
              </a:srgbClr>
            </a:solidFill>
            <a:ln w="3672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5" name="AutoShape 6"/>
            <p:cNvSpPr>
              <a:spLocks noChangeArrowheads="1"/>
            </p:cNvSpPr>
            <p:nvPr/>
          </p:nvSpPr>
          <p:spPr bwMode="auto">
            <a:xfrm>
              <a:off x="1807" y="2687"/>
              <a:ext cx="2215" cy="286"/>
            </a:xfrm>
            <a:prstGeom prst="roundRect">
              <a:avLst>
                <a:gd name="adj" fmla="val 111"/>
              </a:avLst>
            </a:prstGeom>
            <a:solidFill>
              <a:srgbClr val="BEBEBE">
                <a:alpha val="25098"/>
              </a:srgbClr>
            </a:solidFill>
            <a:ln w="3672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6" name="AutoShape 7"/>
            <p:cNvSpPr>
              <a:spLocks noChangeArrowheads="1"/>
            </p:cNvSpPr>
            <p:nvPr/>
          </p:nvSpPr>
          <p:spPr bwMode="auto">
            <a:xfrm>
              <a:off x="1807" y="3103"/>
              <a:ext cx="2215" cy="286"/>
            </a:xfrm>
            <a:prstGeom prst="roundRect">
              <a:avLst>
                <a:gd name="adj" fmla="val 111"/>
              </a:avLst>
            </a:prstGeom>
            <a:solidFill>
              <a:srgbClr val="BEBEBE">
                <a:alpha val="25098"/>
              </a:srgbClr>
            </a:solidFill>
            <a:ln w="3672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237" name="Group 8"/>
          <p:cNvGrpSpPr>
            <a:grpSpLocks/>
          </p:cNvGrpSpPr>
          <p:nvPr/>
        </p:nvGrpSpPr>
        <p:grpSpPr bwMode="auto">
          <a:xfrm>
            <a:off x="449263" y="2251075"/>
            <a:ext cx="8023225" cy="565150"/>
            <a:chOff x="283" y="1418"/>
            <a:chExt cx="5054" cy="356"/>
          </a:xfrm>
        </p:grpSpPr>
        <p:sp>
          <p:nvSpPr>
            <p:cNvPr id="108553" name="Text Box 9"/>
            <p:cNvSpPr txBox="1">
              <a:spLocks noChangeArrowheads="1"/>
            </p:cNvSpPr>
            <p:nvPr/>
          </p:nvSpPr>
          <p:spPr bwMode="auto">
            <a:xfrm>
              <a:off x="309" y="1454"/>
              <a:ext cx="5028" cy="286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77386" dir="2700000" algn="ctr" rotWithShape="0">
                <a:srgbClr val="808080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200" b="1" dirty="0">
                  <a:solidFill>
                    <a:srgbClr val="000000"/>
                  </a:solidFill>
                  <a:latin typeface="Courier New" charset="0"/>
                </a:rPr>
                <a:t>P20 (0.015</a:t>
              </a:r>
              <a:r>
                <a:rPr lang="en-GB" sz="1200" b="1">
                  <a:solidFill>
                    <a:srgbClr val="000000"/>
                  </a:solidFill>
                  <a:latin typeface="Courier New" charset="0"/>
                </a:rPr>
                <a:t>, "scheduled") </a:t>
              </a:r>
              <a:r>
                <a:rPr lang="en-GB" sz="1200" b="1" dirty="0" err="1">
                  <a:solidFill>
                    <a:srgbClr val="000000"/>
                  </a:solidFill>
                  <a:latin typeface="Courier New" charset="0"/>
                </a:rPr>
                <a:t>cannon_calc_drag</a:t>
              </a:r>
              <a:r>
                <a:rPr lang="en-GB" sz="1200" b="1" dirty="0">
                  <a:solidFill>
                    <a:srgbClr val="000000"/>
                  </a:solidFill>
                  <a:latin typeface="Courier New" charset="0"/>
                </a:rPr>
                <a:t>(…);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200" b="1" dirty="0">
                  <a:solidFill>
                    <a:srgbClr val="000000"/>
                  </a:solidFill>
                  <a:latin typeface="Courier New" charset="0"/>
                </a:rPr>
                <a:t>P10 (0.015</a:t>
              </a:r>
              <a:r>
                <a:rPr lang="en-GB" sz="1200" b="1">
                  <a:solidFill>
                    <a:srgbClr val="000000"/>
                  </a:solidFill>
                  <a:latin typeface="Courier New" charset="0"/>
                </a:rPr>
                <a:t>, "scheduled") </a:t>
              </a:r>
              <a:r>
                <a:rPr lang="en-GB" sz="1200" b="1" dirty="0" err="1">
                  <a:solidFill>
                    <a:srgbClr val="000000"/>
                  </a:solidFill>
                  <a:latin typeface="Courier New" charset="0"/>
                </a:rPr>
                <a:t>run_me_first</a:t>
              </a:r>
              <a:r>
                <a:rPr lang="en-GB" sz="1200" b="1" dirty="0">
                  <a:solidFill>
                    <a:srgbClr val="000000"/>
                  </a:solidFill>
                  <a:latin typeface="Courier New" charset="0"/>
                </a:rPr>
                <a:t>(…);</a:t>
              </a:r>
            </a:p>
          </p:txBody>
        </p:sp>
        <p:sp>
          <p:nvSpPr>
            <p:cNvPr id="95242" name="Rectangle 10"/>
            <p:cNvSpPr>
              <a:spLocks noChangeArrowheads="1"/>
            </p:cNvSpPr>
            <p:nvPr/>
          </p:nvSpPr>
          <p:spPr bwMode="auto">
            <a:xfrm>
              <a:off x="283" y="1418"/>
              <a:ext cx="309" cy="356"/>
            </a:xfrm>
            <a:prstGeom prst="rect">
              <a:avLst/>
            </a:prstGeom>
            <a:noFill/>
            <a:ln w="255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38" name="Date Placeholder 1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CAEAA83-D693-4DB2-B2FE-666A7125E276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95239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D97860D-128E-4310-9C77-00A38999B67A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102</a:t>
            </a:fld>
            <a:endParaRPr lang="en-GB" smtClean="0"/>
          </a:p>
        </p:txBody>
      </p:sp>
      <p:sp>
        <p:nvSpPr>
          <p:cNvPr id="95240" name="Footer Placeholder 1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Threading</a:t>
            </a:r>
            <a:endParaRPr lang="en-US" smtClean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7981950" cy="246063"/>
          </a:xfrm>
          <a:prstGeom prst="rect">
            <a:avLst/>
          </a:prstGeom>
          <a:solidFill>
            <a:srgbClr val="E6E6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7386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200" b="1" dirty="0">
                <a:solidFill>
                  <a:srgbClr val="000000"/>
                </a:solidFill>
                <a:latin typeface="Courier New" charset="0"/>
              </a:rPr>
              <a:t>C1 (1.0</a:t>
            </a:r>
            <a:r>
              <a:rPr lang="en-GB" sz="1200" b="1">
                <a:solidFill>
                  <a:srgbClr val="000000"/>
                </a:solidFill>
                <a:latin typeface="Courier New" charset="0"/>
              </a:rPr>
              <a:t>, "scheduled") </a:t>
            </a:r>
            <a:r>
              <a:rPr lang="en-GB" sz="1200" b="1" dirty="0" err="1">
                <a:solidFill>
                  <a:srgbClr val="000000"/>
                </a:solidFill>
                <a:latin typeface="Courier New" charset="0"/>
              </a:rPr>
              <a:t>slow_job</a:t>
            </a:r>
            <a:r>
              <a:rPr lang="en-GB" sz="1200" b="1" dirty="0">
                <a:solidFill>
                  <a:srgbClr val="000000"/>
                </a:solidFill>
                <a:latin typeface="Courier New" charset="0"/>
              </a:rPr>
              <a:t>(…);</a:t>
            </a:r>
          </a:p>
        </p:txBody>
      </p:sp>
      <p:sp>
        <p:nvSpPr>
          <p:cNvPr id="96260" name="Rectangle 2"/>
          <p:cNvSpPr txBox="1">
            <a:spLocks noChangeArrowheads="1"/>
          </p:cNvSpPr>
          <p:nvPr/>
        </p:nvSpPr>
        <p:spPr bwMode="auto">
          <a:xfrm>
            <a:off x="457199" y="990600"/>
            <a:ext cx="648546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 algn="ctr">
              <a:lnSpc>
                <a:spcPct val="10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>
                <a:solidFill>
                  <a:srgbClr val="000000"/>
                </a:solidFill>
              </a:rPr>
              <a:t>Threading in Trick 10 and 13 works differently than in Trick 7.</a:t>
            </a: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533400" y="1447800"/>
            <a:ext cx="306388" cy="263525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2" name="TextBox 15"/>
          <p:cNvSpPr txBox="1">
            <a:spLocks noChangeArrowheads="1"/>
          </p:cNvSpPr>
          <p:nvPr/>
        </p:nvSpPr>
        <p:spPr bwMode="auto">
          <a:xfrm>
            <a:off x="457200" y="1752600"/>
            <a:ext cx="58039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C# identifies the thread in which a </a:t>
            </a:r>
            <a:r>
              <a:rPr lang="en-US" b="1">
                <a:solidFill>
                  <a:schemeClr val="tx1"/>
                </a:solidFill>
              </a:rPr>
              <a:t>scheduled </a:t>
            </a:r>
            <a:r>
              <a:rPr lang="en-US">
                <a:solidFill>
                  <a:schemeClr val="tx1"/>
                </a:solidFill>
              </a:rPr>
              <a:t>job runs.</a:t>
            </a:r>
          </a:p>
        </p:txBody>
      </p:sp>
      <p:sp>
        <p:nvSpPr>
          <p:cNvPr id="96263" name="TextBox 17"/>
          <p:cNvSpPr txBox="1">
            <a:spLocks noChangeArrowheads="1"/>
          </p:cNvSpPr>
          <p:nvPr/>
        </p:nvSpPr>
        <p:spPr bwMode="auto">
          <a:xfrm>
            <a:off x="457200" y="2209800"/>
            <a:ext cx="64198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 b="1">
                <a:solidFill>
                  <a:schemeClr val="tx1"/>
                </a:solidFill>
              </a:rPr>
              <a:t>process type </a:t>
            </a:r>
            <a:r>
              <a:rPr lang="en-US">
                <a:solidFill>
                  <a:schemeClr val="tx1"/>
                </a:solidFill>
              </a:rPr>
              <a:t>of each thread may be set in the input file:</a:t>
            </a:r>
          </a:p>
        </p:txBody>
      </p:sp>
      <p:sp>
        <p:nvSpPr>
          <p:cNvPr id="96264" name="Rectangle 19"/>
          <p:cNvSpPr>
            <a:spLocks noChangeArrowheads="1"/>
          </p:cNvSpPr>
          <p:nvPr/>
        </p:nvSpPr>
        <p:spPr bwMode="auto">
          <a:xfrm>
            <a:off x="457200" y="3048000"/>
            <a:ext cx="6781800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There are three process types:</a:t>
            </a:r>
          </a:p>
          <a:p>
            <a:pPr lvl="1">
              <a:buFont typeface="Arial" charset="0"/>
              <a:buChar char="•"/>
            </a:pPr>
            <a:r>
              <a:rPr lang="en-US" sz="1600" b="1">
                <a:solidFill>
                  <a:schemeClr val="tx1"/>
                </a:solidFill>
              </a:rPr>
              <a:t>PROCESS_TYPE_SCHEDULED - </a:t>
            </a:r>
            <a:r>
              <a:rPr lang="en-US" sz="1600">
                <a:solidFill>
                  <a:schemeClr val="tx1"/>
                </a:solidFill>
              </a:rPr>
              <a:t>(the default) the child thread synchronizes with the main simulation thread at every time step.</a:t>
            </a:r>
          </a:p>
          <a:p>
            <a:pPr lvl="1">
              <a:buFont typeface="Arial" charset="0"/>
              <a:buChar char="•"/>
            </a:pPr>
            <a:r>
              <a:rPr lang="en-US" sz="1600" b="1">
                <a:solidFill>
                  <a:schemeClr val="tx1"/>
                </a:solidFill>
              </a:rPr>
              <a:t>PROCESS_TYPE_ASYNC_CHILD - </a:t>
            </a:r>
            <a:r>
              <a:rPr lang="en-US" sz="1600">
                <a:solidFill>
                  <a:schemeClr val="tx1"/>
                </a:solidFill>
              </a:rPr>
              <a:t>the thread does not synchronize with the main thread unless it ends.</a:t>
            </a:r>
          </a:p>
          <a:p>
            <a:pPr lvl="1">
              <a:buFont typeface="Arial" charset="0"/>
              <a:buChar char="•"/>
            </a:pPr>
            <a:r>
              <a:rPr lang="en-US" sz="1600" b="1">
                <a:solidFill>
                  <a:schemeClr val="tx1"/>
                </a:solidFill>
              </a:rPr>
              <a:t>PROCESS_TYPE_AMF_CHILD </a:t>
            </a:r>
            <a:r>
              <a:rPr lang="en-US" sz="1600">
                <a:solidFill>
                  <a:schemeClr val="tx1"/>
                </a:solidFill>
              </a:rPr>
              <a:t>specifies that the child thread periodically synchronizes with the main thread as specified in the input file: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05000" y="5638800"/>
            <a:ext cx="5181600" cy="314325"/>
          </a:xfrm>
          <a:prstGeom prst="rect">
            <a:avLst/>
          </a:prstGeom>
          <a:solidFill>
            <a:srgbClr val="D2D2F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42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tx1"/>
                </a:solidFill>
                <a:latin typeface="Courier New"/>
                <a:cs typeface="Courier New"/>
              </a:rPr>
              <a:t> trick.exec_set_thread_amf_cycle_time(1, 10.0)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57200" y="2667000"/>
            <a:ext cx="8077200" cy="314325"/>
          </a:xfrm>
          <a:prstGeom prst="rect">
            <a:avLst/>
          </a:prstGeom>
          <a:solidFill>
            <a:srgbClr val="D2D2F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42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tx1"/>
                </a:solidFill>
                <a:latin typeface="Courier New"/>
                <a:cs typeface="Courier New"/>
              </a:rPr>
              <a:t>trick.exec_set_thread_process_type(1, trick.PROCESS_TYPE_ASYNC_CHILD)</a:t>
            </a:r>
          </a:p>
        </p:txBody>
      </p:sp>
      <p:sp>
        <p:nvSpPr>
          <p:cNvPr id="96267" name="Date Placeholder 1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980689F-CB8F-4A66-A7A9-44040ABE1A31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96268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BC73B41-36C6-492F-AA8B-E22AEA5393AC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103</a:t>
            </a:fld>
            <a:endParaRPr lang="en-GB" smtClean="0"/>
          </a:p>
        </p:txBody>
      </p:sp>
      <p:sp>
        <p:nvSpPr>
          <p:cNvPr id="96269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96270" name="Rectangle 4"/>
          <p:cNvSpPr>
            <a:spLocks noChangeArrowheads="1"/>
          </p:cNvSpPr>
          <p:nvPr/>
        </p:nvSpPr>
        <p:spPr bwMode="auto">
          <a:xfrm>
            <a:off x="1446213" y="1447800"/>
            <a:ext cx="1023937" cy="263525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Input Processor</a:t>
            </a:r>
          </a:p>
        </p:txBody>
      </p:sp>
      <p:sp>
        <p:nvSpPr>
          <p:cNvPr id="98307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C6F2B34-32B8-443E-A392-258CA160864D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983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15B9A4A-72C9-4788-A9E7-BEE27D28F68D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104</a:t>
            </a:fld>
            <a:endParaRPr lang="en-GB" smtClean="0"/>
          </a:p>
        </p:txBody>
      </p:sp>
      <p:sp>
        <p:nvSpPr>
          <p:cNvPr id="98309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Input Processor</a:t>
            </a: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Objective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0" smtClean="0"/>
              <a:t>Describe how the input processor works with a Trick simulation.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0" smtClean="0"/>
              <a:t>Show examples of how the input file can affect the simulation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0" smtClean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Prerequisites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0" smtClean="0"/>
              <a:t>None</a:t>
            </a:r>
          </a:p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  <p:sp>
        <p:nvSpPr>
          <p:cNvPr id="99332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DFE54A2-0212-4B80-8BC2-21AE7F514CB7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9933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D5606CB-C194-4CEE-8B98-2D74EE2A8C47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105</a:t>
            </a:fld>
            <a:endParaRPr lang="en-GB" smtClean="0"/>
          </a:p>
        </p:txBody>
      </p:sp>
      <p:sp>
        <p:nvSpPr>
          <p:cNvPr id="99334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Processor</a:t>
            </a:r>
          </a:p>
        </p:txBody>
      </p:sp>
      <p:sp>
        <p:nvSpPr>
          <p:cNvPr id="100355" name="TextBox 11"/>
          <p:cNvSpPr txBox="1">
            <a:spLocks noChangeArrowheads="1"/>
          </p:cNvSpPr>
          <p:nvPr/>
        </p:nvSpPr>
        <p:spPr bwMode="auto">
          <a:xfrm>
            <a:off x="457200" y="1143000"/>
            <a:ext cx="7024688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The input processor is a Python intrepreter that "knows" about your</a:t>
            </a:r>
          </a:p>
          <a:p>
            <a:r>
              <a:rPr lang="en-US">
                <a:solidFill>
                  <a:srgbClr val="000000"/>
                </a:solidFill>
              </a:rPr>
              <a:t> simulation’s sim objects.</a:t>
            </a:r>
          </a:p>
        </p:txBody>
      </p:sp>
      <p:sp>
        <p:nvSpPr>
          <p:cNvPr id="100356" name="Rectangle 15"/>
          <p:cNvSpPr>
            <a:spLocks noChangeArrowheads="1"/>
          </p:cNvSpPr>
          <p:nvPr/>
        </p:nvSpPr>
        <p:spPr bwMode="auto">
          <a:xfrm>
            <a:off x="533400" y="3810000"/>
            <a:ext cx="76200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The input processor runs input.py to completion before user’s initialization jobs are run. </a:t>
            </a:r>
          </a:p>
        </p:txBody>
      </p:sp>
      <p:sp>
        <p:nvSpPr>
          <p:cNvPr id="100357" name="TextBox 17"/>
          <p:cNvSpPr txBox="1">
            <a:spLocks noChangeArrowheads="1"/>
          </p:cNvSpPr>
          <p:nvPr/>
        </p:nvSpPr>
        <p:spPr bwMode="auto">
          <a:xfrm>
            <a:off x="457200" y="1981200"/>
            <a:ext cx="82359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 simulation input file is simply a Python script. It is typically named </a:t>
            </a:r>
            <a:r>
              <a:rPr lang="en-US" b="1">
                <a:solidFill>
                  <a:srgbClr val="000000"/>
                </a:solidFill>
              </a:rPr>
              <a:t>input.py</a:t>
            </a:r>
            <a:r>
              <a:rPr lang="en-US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00358" name="TextBox 18"/>
          <p:cNvSpPr txBox="1">
            <a:spLocks noChangeArrowheads="1"/>
          </p:cNvSpPr>
          <p:nvPr/>
        </p:nvSpPr>
        <p:spPr bwMode="auto">
          <a:xfrm>
            <a:off x="1828800" y="3200400"/>
            <a:ext cx="4725109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% </a:t>
            </a:r>
            <a:r>
              <a:rPr lang="en-GB">
                <a:solidFill>
                  <a:srgbClr val="000000"/>
                </a:solidFill>
                <a:latin typeface="Courier New" charset="0"/>
              </a:rPr>
              <a:t>./</a:t>
            </a: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S_main*.exe RUN_test/input.py</a:t>
            </a:r>
          </a:p>
        </p:txBody>
      </p:sp>
      <p:sp>
        <p:nvSpPr>
          <p:cNvPr id="100359" name="TextBox 19"/>
          <p:cNvSpPr txBox="1">
            <a:spLocks noChangeArrowheads="1"/>
          </p:cNvSpPr>
          <p:nvPr/>
        </p:nvSpPr>
        <p:spPr bwMode="auto">
          <a:xfrm>
            <a:off x="457200" y="2590800"/>
            <a:ext cx="39179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Typical invocation of a simulation is :</a:t>
            </a:r>
          </a:p>
        </p:txBody>
      </p:sp>
      <p:sp>
        <p:nvSpPr>
          <p:cNvPr id="100360" name="Rectangle 21"/>
          <p:cNvSpPr>
            <a:spLocks noChangeArrowheads="1"/>
          </p:cNvSpPr>
          <p:nvPr/>
        </p:nvSpPr>
        <p:spPr bwMode="auto">
          <a:xfrm>
            <a:off x="4495800" y="4800600"/>
            <a:ext cx="35448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http://docs.python.org/tutorial/</a:t>
            </a:r>
          </a:p>
        </p:txBody>
      </p:sp>
      <p:sp>
        <p:nvSpPr>
          <p:cNvPr id="100361" name="Rectangle 22"/>
          <p:cNvSpPr>
            <a:spLocks noChangeArrowheads="1"/>
          </p:cNvSpPr>
          <p:nvPr/>
        </p:nvSpPr>
        <p:spPr bwMode="auto">
          <a:xfrm>
            <a:off x="533400" y="4800600"/>
            <a:ext cx="394493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There is an online Python Tutorial at:</a:t>
            </a:r>
          </a:p>
        </p:txBody>
      </p:sp>
      <p:sp>
        <p:nvSpPr>
          <p:cNvPr id="100362" name="Date Placeholder 1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EC00271-AA19-4A14-A1CD-564B45C17B08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00363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742E263-962B-4F1F-858C-37AF4495589A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106</a:t>
            </a:fld>
            <a:endParaRPr lang="en-GB" smtClean="0"/>
          </a:p>
        </p:txBody>
      </p:sp>
      <p:sp>
        <p:nvSpPr>
          <p:cNvPr id="100364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Processor</a:t>
            </a:r>
          </a:p>
        </p:txBody>
      </p:sp>
      <p:sp>
        <p:nvSpPr>
          <p:cNvPr id="101379" name="Rectangle 7"/>
          <p:cNvSpPr>
            <a:spLocks noChangeArrowheads="1"/>
          </p:cNvSpPr>
          <p:nvPr/>
        </p:nvSpPr>
        <p:spPr bwMode="auto">
          <a:xfrm>
            <a:off x="1219200" y="4648200"/>
            <a:ext cx="51720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trick.exec_set_terminate_time(300.0)</a:t>
            </a:r>
          </a:p>
        </p:txBody>
      </p:sp>
      <p:sp>
        <p:nvSpPr>
          <p:cNvPr id="101380" name="Rectangle 14"/>
          <p:cNvSpPr>
            <a:spLocks noChangeArrowheads="1"/>
          </p:cNvSpPr>
          <p:nvPr/>
        </p:nvSpPr>
        <p:spPr bwMode="auto">
          <a:xfrm>
            <a:off x="1143000" y="1600200"/>
            <a:ext cx="7467600" cy="214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dyn.cannon.pos[0] = 0.0</a:t>
            </a:r>
          </a:p>
          <a:p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dyn.cannon.pos[1] = 0.0</a:t>
            </a:r>
          </a:p>
          <a:p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dyn.cannon.acc[0] = 0.0</a:t>
            </a:r>
          </a:p>
          <a:p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dyn.cannon.acc[1] = -9.81</a:t>
            </a:r>
          </a:p>
          <a:p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dyn.cannon.init_angle = trick.attach_units("d",30.0)</a:t>
            </a:r>
          </a:p>
          <a:p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dyn.cannon.init_speed  = 50.0</a:t>
            </a:r>
          </a:p>
        </p:txBody>
      </p:sp>
      <p:sp>
        <p:nvSpPr>
          <p:cNvPr id="101381" name="TextBox 15"/>
          <p:cNvSpPr txBox="1">
            <a:spLocks noChangeArrowheads="1"/>
          </p:cNvSpPr>
          <p:nvPr/>
        </p:nvSpPr>
        <p:spPr bwMode="auto">
          <a:xfrm>
            <a:off x="685800" y="1143000"/>
            <a:ext cx="18907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Assign Values :</a:t>
            </a:r>
          </a:p>
        </p:txBody>
      </p:sp>
      <p:sp>
        <p:nvSpPr>
          <p:cNvPr id="101382" name="TextBox 15"/>
          <p:cNvSpPr txBox="1">
            <a:spLocks noChangeArrowheads="1"/>
          </p:cNvSpPr>
          <p:nvPr/>
        </p:nvSpPr>
        <p:spPr bwMode="auto">
          <a:xfrm>
            <a:off x="762000" y="4191000"/>
            <a:ext cx="44259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Tell the sim to stop after 300 seconds :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096000" y="3886200"/>
            <a:ext cx="1981200" cy="37151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>
            <a:outerShdw blurRad="50800" dist="50800" dir="2700000" algn="tl" rotWithShape="0">
              <a:schemeClr val="tx1">
                <a:alpha val="43000"/>
              </a:schemeClr>
            </a:outerShdw>
            <a:reflection endPos="0" dir="5400000" sy="-100000" algn="bl" rotWithShape="0"/>
          </a:effectLst>
        </p:spPr>
        <p:txBody>
          <a:bodyPr lIns="90000" tIns="46800" rIns="90000" bIns="46800">
            <a:spAutoFit/>
          </a:bodyPr>
          <a:lstStyle/>
          <a:p>
            <a:pPr marL="341313" indent="-341313">
              <a:lnSpc>
                <a:spcPct val="100000"/>
              </a:lnSpc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/>
            </a:pPr>
            <a:r>
              <a:rPr lang="en-GB">
                <a:solidFill>
                  <a:srgbClr val="FF0000"/>
                </a:solidFill>
              </a:rPr>
              <a:t>Units Conversion</a:t>
            </a:r>
          </a:p>
        </p:txBody>
      </p:sp>
      <p:cxnSp>
        <p:nvCxnSpPr>
          <p:cNvPr id="12" name="AutoShape 5"/>
          <p:cNvCxnSpPr>
            <a:cxnSpLocks noChangeShapeType="1"/>
            <a:stCxn id="11" idx="0"/>
          </p:cNvCxnSpPr>
          <p:nvPr/>
        </p:nvCxnSpPr>
        <p:spPr bwMode="auto">
          <a:xfrm rot="16200000" flipV="1">
            <a:off x="6515101" y="3314700"/>
            <a:ext cx="440267" cy="702733"/>
          </a:xfrm>
          <a:prstGeom prst="straightConnector1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>
            <a:outerShdw dist="38100" dir="2700000" algn="tl" rotWithShape="0">
              <a:srgbClr val="808080">
                <a:alpha val="42999"/>
              </a:srgbClr>
            </a:outerShdw>
          </a:effectLst>
        </p:spPr>
      </p:cxnSp>
      <p:sp>
        <p:nvSpPr>
          <p:cNvPr id="101385" name="Date Placeholder 1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76091B9-D98E-4D8D-B6D0-EF63A0ADFC59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01386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596BFE0-F9F5-4B07-9498-20825856F0EE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107</a:t>
            </a:fld>
            <a:endParaRPr lang="en-GB" smtClean="0"/>
          </a:p>
        </p:txBody>
      </p:sp>
      <p:sp>
        <p:nvSpPr>
          <p:cNvPr id="101387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101388" name="Rectangle 7"/>
          <p:cNvSpPr>
            <a:spLocks noChangeArrowheads="1"/>
          </p:cNvSpPr>
          <p:nvPr/>
        </p:nvSpPr>
        <p:spPr bwMode="auto">
          <a:xfrm>
            <a:off x="1219200" y="5562600"/>
            <a:ext cx="2540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trick.stop(300.0)</a:t>
            </a:r>
          </a:p>
        </p:txBody>
      </p:sp>
      <p:sp>
        <p:nvSpPr>
          <p:cNvPr id="101389" name="TextBox 15"/>
          <p:cNvSpPr txBox="1">
            <a:spLocks noChangeArrowheads="1"/>
          </p:cNvSpPr>
          <p:nvPr/>
        </p:nvSpPr>
        <p:spPr bwMode="auto">
          <a:xfrm>
            <a:off x="762000" y="5105400"/>
            <a:ext cx="34163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An alternate way of stopping: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smtClean="0"/>
              <a:t>Input Processor – Writing Checkpoint Files</a:t>
            </a:r>
          </a:p>
        </p:txBody>
      </p:sp>
      <p:sp>
        <p:nvSpPr>
          <p:cNvPr id="102403" name="Rectangle 6"/>
          <p:cNvSpPr>
            <a:spLocks noChangeArrowheads="1"/>
          </p:cNvSpPr>
          <p:nvPr/>
        </p:nvSpPr>
        <p:spPr bwMode="auto">
          <a:xfrm>
            <a:off x="1524000" y="4191000"/>
            <a:ext cx="337026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trick.checkpoint(120.0)</a:t>
            </a:r>
          </a:p>
        </p:txBody>
      </p:sp>
      <p:sp>
        <p:nvSpPr>
          <p:cNvPr id="102404" name="Rectangle 7"/>
          <p:cNvSpPr>
            <a:spLocks noChangeArrowheads="1"/>
          </p:cNvSpPr>
          <p:nvPr/>
        </p:nvSpPr>
        <p:spPr bwMode="auto">
          <a:xfrm>
            <a:off x="1447800" y="3124200"/>
            <a:ext cx="47561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trick.checkpoint_post_init(True)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2405" name="Rectangle 9"/>
          <p:cNvSpPr>
            <a:spLocks noChangeArrowheads="1"/>
          </p:cNvSpPr>
          <p:nvPr/>
        </p:nvSpPr>
        <p:spPr bwMode="auto">
          <a:xfrm>
            <a:off x="1524000" y="5257800"/>
            <a:ext cx="39243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trick.checkpoint_end(True)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2406" name="Rectangle 10"/>
          <p:cNvSpPr>
            <a:spLocks noChangeArrowheads="1"/>
          </p:cNvSpPr>
          <p:nvPr/>
        </p:nvSpPr>
        <p:spPr bwMode="auto">
          <a:xfrm>
            <a:off x="1447800" y="2057400"/>
            <a:ext cx="4724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trick.checkpoint_pre_init(True)</a:t>
            </a:r>
          </a:p>
        </p:txBody>
      </p:sp>
      <p:sp>
        <p:nvSpPr>
          <p:cNvPr id="102407" name="Rectangle 11"/>
          <p:cNvSpPr>
            <a:spLocks noChangeArrowheads="1"/>
          </p:cNvSpPr>
          <p:nvPr/>
        </p:nvSpPr>
        <p:spPr bwMode="auto">
          <a:xfrm>
            <a:off x="990600" y="3657600"/>
            <a:ext cx="30337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Checkpoint at 120 seconds:</a:t>
            </a:r>
          </a:p>
        </p:txBody>
      </p:sp>
      <p:sp>
        <p:nvSpPr>
          <p:cNvPr id="102408" name="Rectangle 12"/>
          <p:cNvSpPr>
            <a:spLocks noChangeArrowheads="1"/>
          </p:cNvSpPr>
          <p:nvPr/>
        </p:nvSpPr>
        <p:spPr bwMode="auto">
          <a:xfrm>
            <a:off x="914400" y="2590800"/>
            <a:ext cx="4267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Post-initialization checkpoint :</a:t>
            </a:r>
          </a:p>
        </p:txBody>
      </p:sp>
      <p:sp>
        <p:nvSpPr>
          <p:cNvPr id="102409" name="Rectangle 13"/>
          <p:cNvSpPr>
            <a:spLocks noChangeArrowheads="1"/>
          </p:cNvSpPr>
          <p:nvPr/>
        </p:nvSpPr>
        <p:spPr bwMode="auto">
          <a:xfrm>
            <a:off x="990600" y="4724400"/>
            <a:ext cx="3429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Post-Run Checkpoint :</a:t>
            </a:r>
          </a:p>
        </p:txBody>
      </p:sp>
      <p:sp>
        <p:nvSpPr>
          <p:cNvPr id="102410" name="Rectangle 14"/>
          <p:cNvSpPr>
            <a:spLocks noChangeArrowheads="1"/>
          </p:cNvSpPr>
          <p:nvPr/>
        </p:nvSpPr>
        <p:spPr bwMode="auto">
          <a:xfrm>
            <a:off x="914400" y="1524000"/>
            <a:ext cx="31099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Pre-initialization checkpoint :</a:t>
            </a:r>
          </a:p>
        </p:txBody>
      </p:sp>
      <p:sp>
        <p:nvSpPr>
          <p:cNvPr id="102411" name="Rectangle 16"/>
          <p:cNvSpPr>
            <a:spLocks noChangeArrowheads="1"/>
          </p:cNvSpPr>
          <p:nvPr/>
        </p:nvSpPr>
        <p:spPr bwMode="auto">
          <a:xfrm>
            <a:off x="609600" y="990600"/>
            <a:ext cx="18907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How to write a :</a:t>
            </a:r>
          </a:p>
        </p:txBody>
      </p:sp>
      <p:sp>
        <p:nvSpPr>
          <p:cNvPr id="102412" name="Date Placeholder 1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49E6B34-C060-45FB-96FA-F1B9424A63AD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02413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91510FD-D39B-4376-A2FE-68108EF1A9BE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108</a:t>
            </a:fld>
            <a:endParaRPr lang="en-GB" smtClean="0"/>
          </a:p>
        </p:txBody>
      </p:sp>
      <p:sp>
        <p:nvSpPr>
          <p:cNvPr id="102414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smtClean="0"/>
              <a:t>Input Processor – Providing Simulation Interface GUIs</a:t>
            </a:r>
          </a:p>
        </p:txBody>
      </p:sp>
      <p:sp>
        <p:nvSpPr>
          <p:cNvPr id="103427" name="Rectangle 6"/>
          <p:cNvSpPr>
            <a:spLocks noChangeArrowheads="1"/>
          </p:cNvSpPr>
          <p:nvPr/>
        </p:nvSpPr>
        <p:spPr bwMode="auto">
          <a:xfrm>
            <a:off x="1524000" y="1752600"/>
            <a:ext cx="54483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trick.sim_control_panel_set_enabled(1)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3428" name="Rectangle 7"/>
          <p:cNvSpPr>
            <a:spLocks noChangeArrowheads="1"/>
          </p:cNvSpPr>
          <p:nvPr/>
        </p:nvSpPr>
        <p:spPr bwMode="auto">
          <a:xfrm>
            <a:off x="1524000" y="5791200"/>
            <a:ext cx="62801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trick.malfunctions_trick_view_set_enabled(1)</a:t>
            </a:r>
          </a:p>
        </p:txBody>
      </p:sp>
      <p:sp>
        <p:nvSpPr>
          <p:cNvPr id="103429" name="Rectangle 8"/>
          <p:cNvSpPr>
            <a:spLocks noChangeArrowheads="1"/>
          </p:cNvSpPr>
          <p:nvPr/>
        </p:nvSpPr>
        <p:spPr bwMode="auto">
          <a:xfrm>
            <a:off x="1524000" y="4876800"/>
            <a:ext cx="489426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trick.monte_monitor_set_enabled(1)</a:t>
            </a:r>
          </a:p>
        </p:txBody>
      </p:sp>
      <p:sp>
        <p:nvSpPr>
          <p:cNvPr id="103430" name="Rectangle 9"/>
          <p:cNvSpPr>
            <a:spLocks noChangeArrowheads="1"/>
          </p:cNvSpPr>
          <p:nvPr/>
        </p:nvSpPr>
        <p:spPr bwMode="auto">
          <a:xfrm>
            <a:off x="1524000" y="2667000"/>
            <a:ext cx="447833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trick.trick_view_set_enabled(1)</a:t>
            </a:r>
          </a:p>
        </p:txBody>
      </p:sp>
      <p:sp>
        <p:nvSpPr>
          <p:cNvPr id="103431" name="Rectangle 10"/>
          <p:cNvSpPr>
            <a:spLocks noChangeArrowheads="1"/>
          </p:cNvSpPr>
          <p:nvPr/>
        </p:nvSpPr>
        <p:spPr bwMode="auto">
          <a:xfrm>
            <a:off x="1524000" y="3581400"/>
            <a:ext cx="7239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trick_vs.stripchart.set_input_file("cannon.sc")</a:t>
            </a:r>
          </a:p>
          <a:p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trick.stripchart_set_enabled(1)</a:t>
            </a:r>
          </a:p>
        </p:txBody>
      </p:sp>
      <p:sp>
        <p:nvSpPr>
          <p:cNvPr id="103432" name="Rectangle 11"/>
          <p:cNvSpPr>
            <a:spLocks noChangeArrowheads="1"/>
          </p:cNvSpPr>
          <p:nvPr/>
        </p:nvSpPr>
        <p:spPr bwMode="auto">
          <a:xfrm>
            <a:off x="990600" y="1295400"/>
            <a:ext cx="21732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Sim Control Panel :</a:t>
            </a:r>
          </a:p>
        </p:txBody>
      </p:sp>
      <p:sp>
        <p:nvSpPr>
          <p:cNvPr id="103433" name="Rectangle 12"/>
          <p:cNvSpPr>
            <a:spLocks noChangeArrowheads="1"/>
          </p:cNvSpPr>
          <p:nvPr/>
        </p:nvSpPr>
        <p:spPr bwMode="auto">
          <a:xfrm>
            <a:off x="990600" y="4419600"/>
            <a:ext cx="24034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Monte Carlo Monitor :</a:t>
            </a:r>
          </a:p>
        </p:txBody>
      </p:sp>
      <p:sp>
        <p:nvSpPr>
          <p:cNvPr id="103434" name="Rectangle 13"/>
          <p:cNvSpPr>
            <a:spLocks noChangeArrowheads="1"/>
          </p:cNvSpPr>
          <p:nvPr/>
        </p:nvSpPr>
        <p:spPr bwMode="auto">
          <a:xfrm>
            <a:off x="990600" y="3124200"/>
            <a:ext cx="123666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Stripchart:</a:t>
            </a:r>
          </a:p>
        </p:txBody>
      </p:sp>
      <p:sp>
        <p:nvSpPr>
          <p:cNvPr id="103435" name="Rectangle 14"/>
          <p:cNvSpPr>
            <a:spLocks noChangeArrowheads="1"/>
          </p:cNvSpPr>
          <p:nvPr/>
        </p:nvSpPr>
        <p:spPr bwMode="auto">
          <a:xfrm>
            <a:off x="990600" y="2209800"/>
            <a:ext cx="130016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Trick View:</a:t>
            </a:r>
          </a:p>
        </p:txBody>
      </p:sp>
      <p:sp>
        <p:nvSpPr>
          <p:cNvPr id="103436" name="Rectangle 15"/>
          <p:cNvSpPr>
            <a:spLocks noChangeArrowheads="1"/>
          </p:cNvSpPr>
          <p:nvPr/>
        </p:nvSpPr>
        <p:spPr bwMode="auto">
          <a:xfrm>
            <a:off x="1066800" y="5334000"/>
            <a:ext cx="21986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Malfunctions Panel:</a:t>
            </a:r>
          </a:p>
        </p:txBody>
      </p:sp>
      <p:sp>
        <p:nvSpPr>
          <p:cNvPr id="103437" name="Rectangle 16"/>
          <p:cNvSpPr>
            <a:spLocks noChangeArrowheads="1"/>
          </p:cNvSpPr>
          <p:nvPr/>
        </p:nvSpPr>
        <p:spPr bwMode="auto">
          <a:xfrm>
            <a:off x="533400" y="838200"/>
            <a:ext cx="21859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How to provide a :</a:t>
            </a:r>
          </a:p>
        </p:txBody>
      </p:sp>
      <p:sp>
        <p:nvSpPr>
          <p:cNvPr id="103438" name="Date Placeholder 1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3929942-1BBD-4289-B449-FB620788E7D4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03439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0BE064C-7EA7-4E8C-AE6E-EB81AC8CE718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109</a:t>
            </a:fld>
            <a:endParaRPr lang="en-GB" smtClean="0"/>
          </a:p>
        </p:txBody>
      </p:sp>
      <p:sp>
        <p:nvSpPr>
          <p:cNvPr id="103440" name="Footer Placeholder 1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Trickless Cannonball – Sample Problem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39725" indent="-339725" eaLnBrk="1" hangingPunct="1">
              <a:lnSpc>
                <a:spcPct val="10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mtClean="0"/>
              <a:t>Example: cannon_ball.c</a:t>
            </a:r>
          </a:p>
          <a:p>
            <a:pPr marL="739775" lvl="1" indent="-282575" eaLnBrk="1" hangingPunct="1">
              <a:lnSpc>
                <a:spcPct val="10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mtClean="0"/>
              <a:t>Standalone C program to simulate a cannon ball.</a:t>
            </a:r>
          </a:p>
          <a:p>
            <a:pPr marL="739775" lvl="1" indent="-282575" eaLnBrk="1" hangingPunct="1">
              <a:lnSpc>
                <a:spcPct val="10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mtClean="0"/>
              <a:t>Program’s components:</a:t>
            </a:r>
          </a:p>
          <a:p>
            <a:pPr lvl="2" eaLnBrk="1" hangingPunct="1">
              <a:lnSpc>
                <a:spcPct val="10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mtClean="0"/>
              <a:t>Declarations</a:t>
            </a:r>
          </a:p>
          <a:p>
            <a:pPr lvl="2" eaLnBrk="1" hangingPunct="1">
              <a:lnSpc>
                <a:spcPct val="10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mtClean="0"/>
              <a:t>Default Data</a:t>
            </a:r>
          </a:p>
          <a:p>
            <a:pPr lvl="2" eaLnBrk="1" hangingPunct="1">
              <a:lnSpc>
                <a:spcPct val="10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mtClean="0"/>
              <a:t>Initialization</a:t>
            </a:r>
          </a:p>
          <a:p>
            <a:pPr lvl="2" eaLnBrk="1" hangingPunct="1">
              <a:lnSpc>
                <a:spcPct val="10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mtClean="0"/>
              <a:t>Executive</a:t>
            </a:r>
          </a:p>
          <a:p>
            <a:pPr lvl="2" eaLnBrk="1" hangingPunct="1">
              <a:lnSpc>
                <a:spcPct val="10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mtClean="0"/>
              <a:t>Shutdown</a:t>
            </a:r>
          </a:p>
          <a:p>
            <a:pPr lvl="2" eaLnBrk="1" hangingPunct="1">
              <a:lnSpc>
                <a:spcPct val="100000"/>
              </a:lnSpc>
              <a:buFont typeface="Arial" charset="0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smtClean="0"/>
          </a:p>
        </p:txBody>
      </p:sp>
      <p:sp>
        <p:nvSpPr>
          <p:cNvPr id="13316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D81E6A2-A965-4B20-BA19-4004A9EEB63D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331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D9D7994-2B46-4310-9E72-B57AE633BC9D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GB" smtClean="0"/>
          </a:p>
        </p:txBody>
      </p:sp>
      <p:sp>
        <p:nvSpPr>
          <p:cNvPr id="13318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smtClean="0"/>
              <a:t>Input Processor – Sim Objects &amp; Jobs</a:t>
            </a:r>
          </a:p>
        </p:txBody>
      </p:sp>
      <p:sp>
        <p:nvSpPr>
          <p:cNvPr id="104451" name="Rectangle 5"/>
          <p:cNvSpPr>
            <a:spLocks noChangeArrowheads="1"/>
          </p:cNvSpPr>
          <p:nvPr/>
        </p:nvSpPr>
        <p:spPr bwMode="auto">
          <a:xfrm>
            <a:off x="1079500" y="1981200"/>
            <a:ext cx="67103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trick.set_job_cycle( char* </a:t>
            </a:r>
            <a:r>
              <a:rPr lang="en-US" sz="1600" i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job_name</a:t>
            </a:r>
            <a:r>
              <a:rPr lang="en-US" sz="16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double </a:t>
            </a:r>
            <a:r>
              <a:rPr lang="en-US" sz="1600" i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in_cycle</a:t>
            </a:r>
            <a:r>
              <a:rPr lang="en-US" sz="16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4452" name="Rectangle 6"/>
          <p:cNvSpPr>
            <a:spLocks noChangeArrowheads="1"/>
          </p:cNvSpPr>
          <p:nvPr/>
        </p:nvSpPr>
        <p:spPr bwMode="auto">
          <a:xfrm>
            <a:off x="622300" y="1524000"/>
            <a:ext cx="18145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Set the job rate:</a:t>
            </a:r>
          </a:p>
        </p:txBody>
      </p:sp>
      <p:sp>
        <p:nvSpPr>
          <p:cNvPr id="104453" name="Rectangle 7"/>
          <p:cNvSpPr>
            <a:spLocks noChangeArrowheads="1"/>
          </p:cNvSpPr>
          <p:nvPr/>
        </p:nvSpPr>
        <p:spPr bwMode="auto">
          <a:xfrm>
            <a:off x="1079500" y="4114800"/>
            <a:ext cx="80645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trick.exec_set_sim_object_onoff( char* </a:t>
            </a:r>
            <a:r>
              <a:rPr lang="en-US" sz="1600" i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sim_obj_name</a:t>
            </a:r>
            <a:r>
              <a:rPr lang="en-US" sz="16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int </a:t>
            </a:r>
            <a:r>
              <a:rPr lang="en-US" sz="1600" i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on_off</a:t>
            </a:r>
            <a:r>
              <a:rPr lang="en-US" sz="16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4454" name="Rectangle 8"/>
          <p:cNvSpPr>
            <a:spLocks noChangeArrowheads="1"/>
          </p:cNvSpPr>
          <p:nvPr/>
        </p:nvSpPr>
        <p:spPr bwMode="auto">
          <a:xfrm>
            <a:off x="622300" y="3657600"/>
            <a:ext cx="259556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Turn a sim object on/off</a:t>
            </a:r>
          </a:p>
        </p:txBody>
      </p:sp>
      <p:sp>
        <p:nvSpPr>
          <p:cNvPr id="104455" name="Rectangle 11"/>
          <p:cNvSpPr>
            <a:spLocks noChangeArrowheads="1"/>
          </p:cNvSpPr>
          <p:nvPr/>
        </p:nvSpPr>
        <p:spPr bwMode="auto">
          <a:xfrm>
            <a:off x="1066800" y="5181600"/>
            <a:ext cx="26479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trick.echo_jobs_on()</a:t>
            </a:r>
          </a:p>
        </p:txBody>
      </p:sp>
      <p:sp>
        <p:nvSpPr>
          <p:cNvPr id="104456" name="Rectangle 12"/>
          <p:cNvSpPr>
            <a:spLocks noChangeArrowheads="1"/>
          </p:cNvSpPr>
          <p:nvPr/>
        </p:nvSpPr>
        <p:spPr bwMode="auto">
          <a:xfrm>
            <a:off x="609600" y="4724400"/>
            <a:ext cx="240506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Turn echo jobs on/off.</a:t>
            </a:r>
          </a:p>
        </p:txBody>
      </p:sp>
      <p:sp>
        <p:nvSpPr>
          <p:cNvPr id="104457" name="Rectangle 16"/>
          <p:cNvSpPr>
            <a:spLocks noChangeArrowheads="1"/>
          </p:cNvSpPr>
          <p:nvPr/>
        </p:nvSpPr>
        <p:spPr bwMode="auto">
          <a:xfrm>
            <a:off x="304800" y="990600"/>
            <a:ext cx="10953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How to :</a:t>
            </a:r>
          </a:p>
        </p:txBody>
      </p:sp>
      <p:sp>
        <p:nvSpPr>
          <p:cNvPr id="104458" name="Date Placeholder 1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9FF7DBB-37A3-417D-B669-387E0F06D461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04459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B5FC367-7C0D-462C-9ABE-0658B9F878E7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110</a:t>
            </a:fld>
            <a:endParaRPr lang="en-GB" smtClean="0"/>
          </a:p>
        </p:txBody>
      </p:sp>
      <p:sp>
        <p:nvSpPr>
          <p:cNvPr id="104460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104461" name="Rectangle 12"/>
          <p:cNvSpPr>
            <a:spLocks noChangeArrowheads="1"/>
          </p:cNvSpPr>
          <p:nvPr/>
        </p:nvSpPr>
        <p:spPr bwMode="auto">
          <a:xfrm>
            <a:off x="990600" y="3048000"/>
            <a:ext cx="71628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trick.exec_set_job_onoff(char * </a:t>
            </a:r>
            <a:r>
              <a:rPr lang="en-US" sz="1600" i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job_name </a:t>
            </a:r>
            <a:r>
              <a:rPr lang="en-US" sz="16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int </a:t>
            </a:r>
            <a:r>
              <a:rPr lang="en-US" sz="1600" i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on_off</a:t>
            </a:r>
            <a:r>
              <a:rPr lang="en-US" sz="16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104462" name="Rectangle 8"/>
          <p:cNvSpPr>
            <a:spLocks noChangeArrowheads="1"/>
          </p:cNvSpPr>
          <p:nvPr/>
        </p:nvSpPr>
        <p:spPr bwMode="auto">
          <a:xfrm>
            <a:off x="609600" y="2590800"/>
            <a:ext cx="18653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Turn a job on/off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Processor – Creating an Integrator</a:t>
            </a:r>
          </a:p>
        </p:txBody>
      </p:sp>
      <p:sp>
        <p:nvSpPr>
          <p:cNvPr id="105475" name="Rectangle 8"/>
          <p:cNvSpPr>
            <a:spLocks noChangeArrowheads="1"/>
          </p:cNvSpPr>
          <p:nvPr/>
        </p:nvSpPr>
        <p:spPr bwMode="auto">
          <a:xfrm>
            <a:off x="1181671" y="2133600"/>
            <a:ext cx="6167396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integ_loop_object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.getIntegrator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 trick.Runge_Kutta_2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4)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5476" name="TextBox 15"/>
          <p:cNvSpPr txBox="1">
            <a:spLocks noChangeArrowheads="1"/>
          </p:cNvSpPr>
          <p:nvPr/>
        </p:nvSpPr>
        <p:spPr bwMode="auto">
          <a:xfrm>
            <a:off x="457200" y="1295400"/>
            <a:ext cx="724217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Create a Runge_Kutta_2, four element state integrator whose default</a:t>
            </a:r>
          </a:p>
          <a:p>
            <a:r>
              <a:rPr lang="en-US">
                <a:solidFill>
                  <a:srgbClr val="000000"/>
                </a:solidFill>
              </a:rPr>
              <a:t>integration rate is 0.01 seconds :</a:t>
            </a:r>
          </a:p>
        </p:txBody>
      </p:sp>
      <p:sp>
        <p:nvSpPr>
          <p:cNvPr id="105477" name="Rectangle 8"/>
          <p:cNvSpPr>
            <a:spLocks noChangeArrowheads="1"/>
          </p:cNvSpPr>
          <p:nvPr/>
        </p:nvSpPr>
        <p:spPr bwMode="auto">
          <a:xfrm>
            <a:off x="1253065" y="3733800"/>
            <a:ext cx="6172202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integ_loop_object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.getIntegrator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 trick.Runge_Kutta_4,8)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5478" name="TextBox 15"/>
          <p:cNvSpPr txBox="1">
            <a:spLocks noChangeArrowheads="1"/>
          </p:cNvSpPr>
          <p:nvPr/>
        </p:nvSpPr>
        <p:spPr bwMode="auto">
          <a:xfrm>
            <a:off x="457200" y="2819400"/>
            <a:ext cx="734536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Create a Runge_Kutta_4, eight element state integrator whose default</a:t>
            </a:r>
          </a:p>
          <a:p>
            <a:r>
              <a:rPr lang="en-US">
                <a:solidFill>
                  <a:srgbClr val="000000"/>
                </a:solidFill>
              </a:rPr>
              <a:t> integration rate is 0.01 seconds :</a:t>
            </a:r>
          </a:p>
        </p:txBody>
      </p:sp>
      <p:sp>
        <p:nvSpPr>
          <p:cNvPr id="105482" name="Date Placeholder 1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5B1AE95-5198-4637-AB72-A84F85147D17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05483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13DE047-8FD6-4F54-A63F-91392C75FD6A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111</a:t>
            </a:fld>
            <a:endParaRPr lang="en-GB" smtClean="0"/>
          </a:p>
        </p:txBody>
      </p:sp>
      <p:sp>
        <p:nvSpPr>
          <p:cNvPr id="105484" name="Footer Placeholder 1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Add_read</a:t>
            </a:r>
          </a:p>
        </p:txBody>
      </p:sp>
      <p:sp>
        <p:nvSpPr>
          <p:cNvPr id="1064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EB086D0-411F-42E2-872A-73F05069D383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1065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F822329-8B7C-4D3B-94A0-D2D691B80271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112</a:t>
            </a:fld>
            <a:endParaRPr lang="en-GB" smtClean="0"/>
          </a:p>
        </p:txBody>
      </p:sp>
      <p:sp>
        <p:nvSpPr>
          <p:cNvPr id="106502" name="Rectangle 5"/>
          <p:cNvSpPr>
            <a:spLocks noChangeArrowheads="1"/>
          </p:cNvSpPr>
          <p:nvPr/>
        </p:nvSpPr>
        <p:spPr bwMode="auto">
          <a:xfrm>
            <a:off x="432459" y="2236520"/>
            <a:ext cx="8382000" cy="1230313"/>
          </a:xfrm>
          <a:prstGeom prst="rect">
            <a:avLst/>
          </a:prstGeom>
          <a:noFill/>
          <a:ln w="12700" cap="rnd">
            <a:solidFill>
              <a:srgbClr val="8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8000"/>
                </a:solidFill>
                <a:latin typeface="Courier New" charset="0"/>
                <a:cs typeface="Courier New" charset="0"/>
              </a:rPr>
              <a:t>#add_read example</a:t>
            </a:r>
          </a:p>
          <a:p>
            <a:r>
              <a:rPr lang="en-US" sz="1200">
                <a:solidFill>
                  <a:srgbClr val="008000"/>
                </a:solidFill>
                <a:latin typeface="Courier New" charset="0"/>
                <a:cs typeface="Courier New" charset="0"/>
              </a:rPr>
              <a:t>read = 2.3</a:t>
            </a:r>
          </a:p>
          <a:p>
            <a:r>
              <a:rPr lang="en-US" sz="1200">
                <a:solidFill>
                  <a:srgbClr val="008000"/>
                </a:solidFill>
                <a:latin typeface="Courier New" charset="0"/>
                <a:cs typeface="Courier New" charset="0"/>
              </a:rPr>
              <a:t>trick.add_read(read,"""print "hello, the sim time is: " , trick.exec_get_sim_time()""")</a:t>
            </a:r>
          </a:p>
          <a:p>
            <a:r>
              <a:rPr lang="en-US" sz="1200">
                <a:solidFill>
                  <a:srgbClr val="008000"/>
                </a:solidFill>
                <a:latin typeface="Courier New" charset="0"/>
                <a:cs typeface="Courier New" charset="0"/>
              </a:rPr>
              <a:t>read = 3.4</a:t>
            </a:r>
          </a:p>
          <a:p>
            <a:r>
              <a:rPr lang="en-US" sz="1200">
                <a:solidFill>
                  <a:srgbClr val="008000"/>
                </a:solidFill>
                <a:latin typeface="Courier New" charset="0"/>
                <a:cs typeface="Courier New" charset="0"/>
              </a:rPr>
              <a:t>trick.add_read(read,"""print "howdy, the sim time is: " , trick.exec_get_sim_time()""")</a:t>
            </a:r>
          </a:p>
        </p:txBody>
      </p:sp>
      <p:sp>
        <p:nvSpPr>
          <p:cNvPr id="106503" name="Rectangle 16"/>
          <p:cNvSpPr>
            <a:spLocks noChangeArrowheads="1"/>
          </p:cNvSpPr>
          <p:nvPr/>
        </p:nvSpPr>
        <p:spPr bwMode="auto">
          <a:xfrm>
            <a:off x="457200" y="784438"/>
            <a:ext cx="68675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Executing Python code at a specific time using </a:t>
            </a:r>
            <a:r>
              <a:rPr lang="en-US" b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add_read()</a:t>
            </a:r>
            <a:r>
              <a:rPr lang="en-US" b="1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06504" name="Rectangle 16"/>
          <p:cNvSpPr>
            <a:spLocks noChangeArrowheads="1"/>
          </p:cNvSpPr>
          <p:nvPr/>
        </p:nvSpPr>
        <p:spPr bwMode="auto">
          <a:xfrm>
            <a:off x="448954" y="4220344"/>
            <a:ext cx="18653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Re-run the sim.</a:t>
            </a: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2590800" y="5257800"/>
            <a:ext cx="40640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hello, the sim time is:  2.3</a:t>
            </a:r>
          </a:p>
          <a:p>
            <a:r>
              <a:rPr lang="en-US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howdy, the sim time is:  3.4</a:t>
            </a:r>
          </a:p>
        </p:txBody>
      </p:sp>
      <p:sp>
        <p:nvSpPr>
          <p:cNvPr id="106506" name="Rectangle 16"/>
          <p:cNvSpPr>
            <a:spLocks noChangeArrowheads="1"/>
          </p:cNvSpPr>
          <p:nvPr/>
        </p:nvSpPr>
        <p:spPr bwMode="auto">
          <a:xfrm>
            <a:off x="457200" y="4907804"/>
            <a:ext cx="39211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On your terminal, you should see:</a:t>
            </a:r>
          </a:p>
        </p:txBody>
      </p:sp>
      <p:sp>
        <p:nvSpPr>
          <p:cNvPr id="106507" name="Rectangle 4"/>
          <p:cNvSpPr>
            <a:spLocks noChangeArrowheads="1"/>
          </p:cNvSpPr>
          <p:nvPr/>
        </p:nvSpPr>
        <p:spPr bwMode="auto">
          <a:xfrm>
            <a:off x="465447" y="1243619"/>
            <a:ext cx="8382000" cy="60960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79000"/>
              </a:lnSpc>
              <a:spcBef>
                <a:spcPts val="400"/>
              </a:spcBef>
              <a:buClr>
                <a:srgbClr val="FF0000"/>
              </a:buCl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cd $HOME/trick_sims/SIM_cannon_L4</a:t>
            </a:r>
          </a:p>
          <a:p>
            <a:pPr marL="339725" indent="-339725">
              <a:lnSpc>
                <a:spcPct val="79000"/>
              </a:lnSpc>
              <a:spcBef>
                <a:spcPts val="400"/>
              </a:spcBef>
              <a:buClr>
                <a:srgbClr val="FF0000"/>
              </a:buCl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vi RUN_grav/input.py</a:t>
            </a:r>
            <a:endParaRPr lang="en-GB" sz="1600" b="1">
              <a:solidFill>
                <a:srgbClr val="2D2DB9"/>
              </a:solidFill>
              <a:latin typeface="Courier New" charset="0"/>
            </a:endParaRPr>
          </a:p>
          <a:p>
            <a:pPr marL="339725" indent="-339725">
              <a:lnSpc>
                <a:spcPct val="79000"/>
              </a:lnSpc>
              <a:spcBef>
                <a:spcPts val="400"/>
              </a:spcBef>
              <a:buClr>
                <a:srgbClr val="FF0000"/>
              </a:buCl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endParaRPr lang="en-GB" sz="1600">
              <a:solidFill>
                <a:srgbClr val="000000"/>
              </a:solidFill>
              <a:latin typeface="Courier New" charset="0"/>
            </a:endParaRPr>
          </a:p>
          <a:p>
            <a:pPr marL="339725" indent="-339725">
              <a:lnSpc>
                <a:spcPct val="79000"/>
              </a:lnSpc>
              <a:spcBef>
                <a:spcPts val="400"/>
              </a:spcBef>
              <a:buClr>
                <a:srgbClr val="FF0000"/>
              </a:buCl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endParaRPr lang="en-GB" sz="16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6508" name="Rectangle 4"/>
          <p:cNvSpPr>
            <a:spLocks noChangeArrowheads="1"/>
          </p:cNvSpPr>
          <p:nvPr/>
        </p:nvSpPr>
        <p:spPr bwMode="auto">
          <a:xfrm>
            <a:off x="448953" y="4621799"/>
            <a:ext cx="8305800" cy="38100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79000"/>
              </a:lnSpc>
              <a:spcBef>
                <a:spcPts val="400"/>
              </a:spcBef>
              <a:buClr>
                <a:srgbClr val="FF0000"/>
              </a:buClr>
              <a:buFont typeface="Courier New" charset="0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./S_main_${TRICK_HOST_CPU}.exe RUN_grav/input.py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19916" y="3840307"/>
            <a:ext cx="8382000" cy="313932"/>
          </a:xfrm>
          <a:prstGeom prst="rect">
            <a:avLst/>
          </a:prstGeom>
          <a:noFill/>
          <a:ln w="12700" cap="rnd">
            <a:solidFill>
              <a:srgbClr val="8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8000"/>
                </a:solidFill>
                <a:latin typeface="Courier New" charset="0"/>
                <a:cs typeface="Courier New" charset="0"/>
              </a:rPr>
              <a:t>#trick.echo_jobs_on()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7927" y="1824414"/>
            <a:ext cx="362718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GB" b="1">
                <a:solidFill>
                  <a:srgbClr val="2D2DB9"/>
                </a:solidFill>
                <a:latin typeface="Courier New" charset="0"/>
              </a:rPr>
              <a:t>Uncomment the code below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2150" y="3448974"/>
            <a:ext cx="525187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>
                <a:solidFill>
                  <a:srgbClr val="2D2DB9"/>
                </a:solidFill>
                <a:latin typeface="Courier New" charset="0"/>
              </a:rPr>
              <a:t>Comment-out the line below and save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Processor – Events</a:t>
            </a:r>
          </a:p>
        </p:txBody>
      </p:sp>
      <p:sp>
        <p:nvSpPr>
          <p:cNvPr id="107523" name="Rectangle 5"/>
          <p:cNvSpPr>
            <a:spLocks noChangeArrowheads="1"/>
          </p:cNvSpPr>
          <p:nvPr/>
        </p:nvSpPr>
        <p:spPr bwMode="auto">
          <a:xfrm>
            <a:off x="457200" y="2286000"/>
            <a:ext cx="8077200" cy="2146300"/>
          </a:xfrm>
          <a:prstGeom prst="rect">
            <a:avLst/>
          </a:prstGeom>
          <a:noFill/>
          <a:ln w="12700" cap="rnd">
            <a:solidFill>
              <a:srgbClr val="8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8000"/>
                </a:solidFill>
                <a:latin typeface="Courier New" charset="0"/>
                <a:cs typeface="Courier New" charset="0"/>
              </a:rPr>
              <a:t># --- Event Example ---</a:t>
            </a:r>
          </a:p>
          <a:p>
            <a:r>
              <a:rPr lang="en-US" sz="1200">
                <a:solidFill>
                  <a:srgbClr val="008000"/>
                </a:solidFill>
                <a:latin typeface="Courier New" charset="0"/>
                <a:cs typeface="Courier New" charset="0"/>
              </a:rPr>
              <a:t>ceiling = 25.0</a:t>
            </a:r>
          </a:p>
          <a:p>
            <a:r>
              <a:rPr lang="en-US" sz="1200">
                <a:solidFill>
                  <a:srgbClr val="008000"/>
                </a:solidFill>
                <a:latin typeface="Courier New" charset="0"/>
                <a:cs typeface="Courier New" charset="0"/>
              </a:rPr>
              <a:t>event_1 = trick.new_event("event_1")</a:t>
            </a:r>
          </a:p>
          <a:p>
            <a:r>
              <a:rPr lang="en-US" sz="1200">
                <a:solidFill>
                  <a:srgbClr val="008000"/>
                </a:solidFill>
                <a:latin typeface="Courier New" charset="0"/>
                <a:cs typeface="Courier New" charset="0"/>
              </a:rPr>
              <a:t>event_1.set_cycle(0.01)</a:t>
            </a:r>
          </a:p>
          <a:p>
            <a:r>
              <a:rPr lang="en-US" sz="1200">
                <a:solidFill>
                  <a:srgbClr val="008000"/>
                </a:solidFill>
                <a:latin typeface="Courier New" charset="0"/>
                <a:cs typeface="Courier New" charset="0"/>
              </a:rPr>
              <a:t>event_1.condition(0, """dyn.cannon.pos[1] &gt; ceiling""")</a:t>
            </a:r>
          </a:p>
          <a:p>
            <a:r>
              <a:rPr lang="en-US" sz="1200">
                <a:solidFill>
                  <a:srgbClr val="008000"/>
                </a:solidFill>
                <a:latin typeface="Courier New" charset="0"/>
                <a:cs typeface="Courier New" charset="0"/>
              </a:rPr>
              <a:t>event_1.action(0, """print 'Hit the ceiling at', trick.exec_get_sim_time(),\</a:t>
            </a:r>
          </a:p>
          <a:p>
            <a:r>
              <a:rPr lang="en-US" sz="1200">
                <a:solidFill>
                  <a:srgbClr val="008000"/>
                </a:solidFill>
                <a:latin typeface="Courier New" charset="0"/>
                <a:cs typeface="Courier New" charset="0"/>
              </a:rPr>
              <a:t>'seconds.'""")</a:t>
            </a:r>
          </a:p>
          <a:p>
            <a:r>
              <a:rPr lang="en-US" sz="1200">
                <a:solidFill>
                  <a:srgbClr val="008000"/>
                </a:solidFill>
                <a:latin typeface="Courier New" charset="0"/>
                <a:cs typeface="Courier New" charset="0"/>
              </a:rPr>
              <a:t>trick.add_event(event_1)</a:t>
            </a:r>
          </a:p>
          <a:p>
            <a:r>
              <a:rPr lang="en-US" sz="1200">
                <a:solidFill>
                  <a:srgbClr val="008000"/>
                </a:solidFill>
                <a:latin typeface="Courier New" charset="0"/>
                <a:cs typeface="Courier New" charset="0"/>
              </a:rPr>
              <a:t>event_1.activate()</a:t>
            </a:r>
          </a:p>
        </p:txBody>
      </p:sp>
      <p:sp>
        <p:nvSpPr>
          <p:cNvPr id="107524" name="Rectangle 16"/>
          <p:cNvSpPr>
            <a:spLocks noChangeArrowheads="1"/>
          </p:cNvSpPr>
          <p:nvPr/>
        </p:nvSpPr>
        <p:spPr bwMode="auto">
          <a:xfrm>
            <a:off x="457200" y="990600"/>
            <a:ext cx="28606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Now, let’s add an event :</a:t>
            </a:r>
          </a:p>
        </p:txBody>
      </p:sp>
      <p:sp>
        <p:nvSpPr>
          <p:cNvPr id="107525" name="Rectangle 16"/>
          <p:cNvSpPr>
            <a:spLocks noChangeArrowheads="1"/>
          </p:cNvSpPr>
          <p:nvPr/>
        </p:nvSpPr>
        <p:spPr bwMode="auto">
          <a:xfrm>
            <a:off x="457200" y="4648200"/>
            <a:ext cx="18653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Re-run the sim.</a:t>
            </a:r>
          </a:p>
        </p:txBody>
      </p:sp>
      <p:sp>
        <p:nvSpPr>
          <p:cNvPr id="107526" name="Rectangle 9"/>
          <p:cNvSpPr>
            <a:spLocks noChangeArrowheads="1"/>
          </p:cNvSpPr>
          <p:nvPr/>
        </p:nvSpPr>
        <p:spPr bwMode="auto">
          <a:xfrm>
            <a:off x="2438400" y="5638800"/>
            <a:ext cx="44577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Hit the ceiling at 1.37 seconds</a:t>
            </a:r>
          </a:p>
        </p:txBody>
      </p:sp>
      <p:sp>
        <p:nvSpPr>
          <p:cNvPr id="107527" name="Rectangle 16"/>
          <p:cNvSpPr>
            <a:spLocks noChangeArrowheads="1"/>
          </p:cNvSpPr>
          <p:nvPr/>
        </p:nvSpPr>
        <p:spPr bwMode="auto">
          <a:xfrm>
            <a:off x="457200" y="5638800"/>
            <a:ext cx="195103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You should see:</a:t>
            </a:r>
          </a:p>
        </p:txBody>
      </p:sp>
      <p:sp>
        <p:nvSpPr>
          <p:cNvPr id="107528" name="Date Placeholder 1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AC3399D-E5BE-487C-9B4A-4446666057F1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07529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0467F52-114F-4776-876A-C41A5DBFA948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113</a:t>
            </a:fld>
            <a:endParaRPr lang="en-GB" smtClean="0"/>
          </a:p>
        </p:txBody>
      </p:sp>
      <p:sp>
        <p:nvSpPr>
          <p:cNvPr id="107530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107531" name="Rectangle 4"/>
          <p:cNvSpPr>
            <a:spLocks noChangeArrowheads="1"/>
          </p:cNvSpPr>
          <p:nvPr/>
        </p:nvSpPr>
        <p:spPr bwMode="auto">
          <a:xfrm>
            <a:off x="457200" y="1524000"/>
            <a:ext cx="8077200" cy="60960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79000"/>
              </a:lnSpc>
              <a:spcBef>
                <a:spcPts val="400"/>
              </a:spcBef>
              <a:buClr>
                <a:srgbClr val="FF0000"/>
              </a:buCl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cd $HOME/trick_sims/SIM_cannon_L4</a:t>
            </a:r>
          </a:p>
          <a:p>
            <a:pPr marL="339725" indent="-339725">
              <a:lnSpc>
                <a:spcPct val="79000"/>
              </a:lnSpc>
              <a:spcBef>
                <a:spcPts val="400"/>
              </a:spcBef>
              <a:buClr>
                <a:srgbClr val="FF0000"/>
              </a:buCl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vi RUN_grav/input.py </a:t>
            </a:r>
            <a:r>
              <a:rPr lang="en-GB" sz="1600" b="1">
                <a:solidFill>
                  <a:srgbClr val="2D2DB9"/>
                </a:solidFill>
                <a:latin typeface="Courier New" charset="0"/>
              </a:rPr>
              <a:t>&lt;uncomment the code below and save&gt;</a:t>
            </a:r>
          </a:p>
          <a:p>
            <a:pPr marL="339725" indent="-339725">
              <a:lnSpc>
                <a:spcPct val="79000"/>
              </a:lnSpc>
              <a:spcBef>
                <a:spcPts val="400"/>
              </a:spcBef>
              <a:buClr>
                <a:srgbClr val="FF0000"/>
              </a:buCl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endParaRPr lang="en-GB" sz="1600">
              <a:solidFill>
                <a:srgbClr val="000000"/>
              </a:solidFill>
              <a:latin typeface="Courier New" charset="0"/>
            </a:endParaRPr>
          </a:p>
          <a:p>
            <a:pPr marL="339725" indent="-339725">
              <a:lnSpc>
                <a:spcPct val="79000"/>
              </a:lnSpc>
              <a:spcBef>
                <a:spcPts val="400"/>
              </a:spcBef>
              <a:buClr>
                <a:srgbClr val="FF0000"/>
              </a:buCl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endParaRPr lang="en-GB" sz="16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7532" name="Rectangle 4"/>
          <p:cNvSpPr>
            <a:spLocks noChangeArrowheads="1"/>
          </p:cNvSpPr>
          <p:nvPr/>
        </p:nvSpPr>
        <p:spPr bwMode="auto">
          <a:xfrm>
            <a:off x="457200" y="5105400"/>
            <a:ext cx="8077200" cy="38100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79000"/>
              </a:lnSpc>
              <a:spcBef>
                <a:spcPts val="400"/>
              </a:spcBef>
              <a:buClr>
                <a:srgbClr val="FF0000"/>
              </a:buClr>
              <a:buFont typeface="Courier New" charset="0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./S_main_${TRICK_HOST_CPU}.exe RUN_grav/input.py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Re-activating an Event</a:t>
            </a:r>
          </a:p>
        </p:txBody>
      </p:sp>
      <p:sp>
        <p:nvSpPr>
          <p:cNvPr id="10854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BAE15AA-4FF5-4AE8-A2F3-3347CA784A3D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085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1085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D1B1EFA-E8C7-49BA-858A-3D7FBC60ED23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114</a:t>
            </a:fld>
            <a:endParaRPr lang="en-GB" smtClean="0"/>
          </a:p>
        </p:txBody>
      </p:sp>
      <p:sp>
        <p:nvSpPr>
          <p:cNvPr id="108550" name="Rectangle 16"/>
          <p:cNvSpPr>
            <a:spLocks noChangeArrowheads="1"/>
          </p:cNvSpPr>
          <p:nvPr/>
        </p:nvSpPr>
        <p:spPr bwMode="auto">
          <a:xfrm>
            <a:off x="457200" y="1143000"/>
            <a:ext cx="8026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Like a mousetrap, once an event is triggered, it is no longer active. To</a:t>
            </a:r>
          </a:p>
          <a:p>
            <a:r>
              <a:rPr lang="en-US" b="1">
                <a:solidFill>
                  <a:srgbClr val="000000"/>
                </a:solidFill>
              </a:rPr>
              <a:t>Reset  the event, use: </a:t>
            </a:r>
            <a:r>
              <a:rPr lang="en-US" b="1" i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event</a:t>
            </a:r>
            <a:r>
              <a:rPr lang="en-US" b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.activate()</a:t>
            </a:r>
            <a:r>
              <a:rPr lang="en-US" b="1">
                <a:solidFill>
                  <a:srgbClr val="000000"/>
                </a:solidFill>
              </a:rPr>
              <a:t> in the </a:t>
            </a:r>
            <a:r>
              <a:rPr lang="en-US" b="1" i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event</a:t>
            </a:r>
            <a:r>
              <a:rPr lang="en-US" b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.action</a:t>
            </a:r>
            <a:r>
              <a:rPr lang="en-US" b="1">
                <a:solidFill>
                  <a:srgbClr val="000000"/>
                </a:solidFill>
              </a:rPr>
              <a:t> string:   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457200" y="2057400"/>
            <a:ext cx="7924800" cy="26114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# --- Event Example #2 ---</a:t>
            </a:r>
          </a:p>
          <a:p>
            <a:r>
              <a:rPr lang="en-US" sz="1200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event_2 = trick.new_event("event_2")</a:t>
            </a:r>
          </a:p>
          <a:p>
            <a:r>
              <a:rPr lang="en-US" sz="1200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event_2.set_cycle(0.01)</a:t>
            </a:r>
          </a:p>
          <a:p>
            <a:r>
              <a:rPr lang="en-US" sz="1200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event_2.condition(0, """((dyn.cannon.pos[1] &gt; ceiling) and\</a:t>
            </a:r>
          </a:p>
          <a:p>
            <a:r>
              <a:rPr lang="en-US" sz="1200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(dyn.cannon.pos[1] – float(dyn.cannon.vel[1] * 0.01)) &lt; ceiling) or\</a:t>
            </a:r>
          </a:p>
          <a:p>
            <a:r>
              <a:rPr lang="en-US" sz="1200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((dyn.cannon.pos[1] &lt; ceiling) and\</a:t>
            </a:r>
          </a:p>
          <a:p>
            <a:r>
              <a:rPr lang="en-US" sz="1200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(dyn.cannon.pos[1] – float(dyn.cannon.vel[1] * 0.01)) &gt; ceiling)""")</a:t>
            </a:r>
          </a:p>
          <a:p>
            <a:r>
              <a:rPr lang="en-US" sz="1200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event_2.action(0, """print 'Hit the ceiling at', trick.exec_get_sim_time(),\</a:t>
            </a:r>
          </a:p>
          <a:p>
            <a:r>
              <a:rPr lang="en-US" sz="1200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'seconds.',  event_2.activate() """)</a:t>
            </a:r>
          </a:p>
          <a:p>
            <a:r>
              <a:rPr lang="en-US" sz="1200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trick.add_event(event_2)</a:t>
            </a:r>
          </a:p>
          <a:p>
            <a:r>
              <a:rPr lang="en-US" sz="1200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event_2.activate()</a:t>
            </a:r>
          </a:p>
        </p:txBody>
      </p:sp>
      <p:sp>
        <p:nvSpPr>
          <p:cNvPr id="108552" name="Oval 8"/>
          <p:cNvSpPr>
            <a:spLocks noChangeArrowheads="1"/>
          </p:cNvSpPr>
          <p:nvPr/>
        </p:nvSpPr>
        <p:spPr bwMode="auto">
          <a:xfrm>
            <a:off x="1608667" y="3885671"/>
            <a:ext cx="1981200" cy="3476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8553" name="Straight Arrow Connector 10"/>
          <p:cNvCxnSpPr>
            <a:cxnSpLocks noChangeShapeType="1"/>
            <a:endCxn id="108552" idx="4"/>
          </p:cNvCxnSpPr>
          <p:nvPr/>
        </p:nvCxnSpPr>
        <p:spPr bwMode="auto">
          <a:xfrm rot="16200000" flipV="1">
            <a:off x="2564342" y="4268258"/>
            <a:ext cx="1136650" cy="1066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</p:cxnSp>
      <p:sp>
        <p:nvSpPr>
          <p:cNvPr id="108554" name="TextBox 12"/>
          <p:cNvSpPr txBox="1">
            <a:spLocks noChangeArrowheads="1"/>
          </p:cNvSpPr>
          <p:nvPr/>
        </p:nvSpPr>
        <p:spPr bwMode="auto">
          <a:xfrm>
            <a:off x="2590800" y="5334000"/>
            <a:ext cx="240506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Reactivating an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Input Processor – Stripcharting</a:t>
            </a:r>
          </a:p>
        </p:txBody>
      </p:sp>
      <p:sp>
        <p:nvSpPr>
          <p:cNvPr id="109571" name="Rectangle 16"/>
          <p:cNvSpPr>
            <a:spLocks noChangeArrowheads="1"/>
          </p:cNvSpPr>
          <p:nvPr/>
        </p:nvSpPr>
        <p:spPr bwMode="auto">
          <a:xfrm>
            <a:off x="228600" y="914400"/>
            <a:ext cx="52038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Now let’s stripchart the cannonball trajectory:</a:t>
            </a:r>
          </a:p>
        </p:txBody>
      </p:sp>
      <p:sp>
        <p:nvSpPr>
          <p:cNvPr id="109572" name="Rectangle 10"/>
          <p:cNvSpPr>
            <a:spLocks noChangeArrowheads="1"/>
          </p:cNvSpPr>
          <p:nvPr/>
        </p:nvSpPr>
        <p:spPr bwMode="auto">
          <a:xfrm>
            <a:off x="2667000" y="2057400"/>
            <a:ext cx="4572000" cy="2487613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Stripchart:</a:t>
            </a:r>
          </a:p>
          <a:p>
            <a:r>
              <a:rPr lang="en-US" sz="140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title = "Cannon Trajectory"</a:t>
            </a:r>
          </a:p>
          <a:p>
            <a:r>
              <a:rPr lang="en-US" sz="140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geometry = 800x800+300+0</a:t>
            </a:r>
          </a:p>
          <a:p>
            <a:r>
              <a:rPr lang="en-US" sz="140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x_min = 0.0</a:t>
            </a:r>
          </a:p>
          <a:p>
            <a:r>
              <a:rPr lang="en-US" sz="140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x_max = 250.0</a:t>
            </a:r>
          </a:p>
          <a:p>
            <a:r>
              <a:rPr lang="en-US" sz="140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y_min = 0.0</a:t>
            </a:r>
          </a:p>
          <a:p>
            <a:r>
              <a:rPr lang="en-US" sz="140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y_max = 40.0</a:t>
            </a:r>
          </a:p>
          <a:p>
            <a:r>
              <a:rPr lang="en-US" sz="140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x_variable = dyn.cannon.pos[0]</a:t>
            </a:r>
          </a:p>
          <a:p>
            <a:r>
              <a:rPr lang="en-US" sz="140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dyn.cannon.pos[1]</a:t>
            </a:r>
          </a:p>
        </p:txBody>
      </p:sp>
      <p:sp>
        <p:nvSpPr>
          <p:cNvPr id="109573" name="Rectangle 16"/>
          <p:cNvSpPr>
            <a:spLocks noChangeArrowheads="1"/>
          </p:cNvSpPr>
          <p:nvPr/>
        </p:nvSpPr>
        <p:spPr bwMode="auto">
          <a:xfrm>
            <a:off x="457200" y="1397000"/>
            <a:ext cx="70881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</a:rPr>
              <a:t>A stripchart configuration file specifies what our stripchart will contain</a:t>
            </a:r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</a:rPr>
              <a:t>(note, parameters with the equal sign are optional): </a:t>
            </a:r>
          </a:p>
        </p:txBody>
      </p:sp>
      <p:sp>
        <p:nvSpPr>
          <p:cNvPr id="109574" name="Rectangle 12"/>
          <p:cNvSpPr>
            <a:spLocks noChangeArrowheads="1"/>
          </p:cNvSpPr>
          <p:nvPr/>
        </p:nvSpPr>
        <p:spPr bwMode="auto">
          <a:xfrm>
            <a:off x="457200" y="2057400"/>
            <a:ext cx="17081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</a:p>
          <a:p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cannon.sc :</a:t>
            </a:r>
            <a:endParaRPr lang="en-US"/>
          </a:p>
        </p:txBody>
      </p:sp>
      <p:sp>
        <p:nvSpPr>
          <p:cNvPr id="109575" name="Rectangle 13"/>
          <p:cNvSpPr>
            <a:spLocks noChangeArrowheads="1"/>
          </p:cNvSpPr>
          <p:nvPr/>
        </p:nvSpPr>
        <p:spPr bwMode="auto">
          <a:xfrm>
            <a:off x="457200" y="5486400"/>
            <a:ext cx="7772400" cy="627063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trick_vs.stripchart.set_input_file("cannon.sc")</a:t>
            </a:r>
          </a:p>
          <a:p>
            <a:r>
              <a:rPr lang="en-US" sz="1400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trick.stripchart_set_enabled(1)</a:t>
            </a:r>
          </a:p>
        </p:txBody>
      </p:sp>
      <p:sp>
        <p:nvSpPr>
          <p:cNvPr id="109576" name="Date Placeholder 1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3829B16-771A-453B-8ED6-5C597844DCEB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09577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1533FFC-FD77-4120-9AEB-8A28AC6884F1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115</a:t>
            </a:fld>
            <a:endParaRPr lang="en-GB" smtClean="0"/>
          </a:p>
        </p:txBody>
      </p:sp>
      <p:sp>
        <p:nvSpPr>
          <p:cNvPr id="109578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109579" name="Rectangle 4"/>
          <p:cNvSpPr>
            <a:spLocks noChangeArrowheads="1"/>
          </p:cNvSpPr>
          <p:nvPr/>
        </p:nvSpPr>
        <p:spPr bwMode="auto">
          <a:xfrm>
            <a:off x="457200" y="4724400"/>
            <a:ext cx="7772400" cy="60960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79000"/>
              </a:lnSpc>
              <a:spcBef>
                <a:spcPts val="400"/>
              </a:spcBef>
              <a:buClr>
                <a:srgbClr val="FF0000"/>
              </a:buCl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cd $HOME/trick_sims/SIM_cannon_L4</a:t>
            </a:r>
          </a:p>
          <a:p>
            <a:pPr marL="339725" indent="-339725">
              <a:lnSpc>
                <a:spcPct val="79000"/>
              </a:lnSpc>
              <a:spcBef>
                <a:spcPts val="400"/>
              </a:spcBef>
              <a:buClr>
                <a:srgbClr val="FF0000"/>
              </a:buCl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vi RUN_grav/input.py </a:t>
            </a:r>
            <a:r>
              <a:rPr lang="en-GB" sz="1600" b="1">
                <a:solidFill>
                  <a:srgbClr val="2D2DB9"/>
                </a:solidFill>
                <a:latin typeface="Courier New" charset="0"/>
              </a:rPr>
              <a:t>&lt;uncomment the code below and save&gt;</a:t>
            </a:r>
          </a:p>
          <a:p>
            <a:pPr marL="339725" indent="-339725">
              <a:lnSpc>
                <a:spcPct val="79000"/>
              </a:lnSpc>
              <a:spcBef>
                <a:spcPts val="400"/>
              </a:spcBef>
              <a:buClr>
                <a:srgbClr val="FF0000"/>
              </a:buCl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endParaRPr lang="en-GB" sz="1600">
              <a:solidFill>
                <a:srgbClr val="000000"/>
              </a:solidFill>
              <a:latin typeface="Courier New" charset="0"/>
            </a:endParaRPr>
          </a:p>
          <a:p>
            <a:pPr marL="339725" indent="-339725">
              <a:lnSpc>
                <a:spcPct val="79000"/>
              </a:lnSpc>
              <a:spcBef>
                <a:spcPts val="400"/>
              </a:spcBef>
              <a:buClr>
                <a:srgbClr val="FF0000"/>
              </a:buCl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endParaRPr lang="en-GB" sz="1600">
              <a:solidFill>
                <a:srgbClr val="000000"/>
              </a:solidFill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Input Processor – Events Example</a:t>
            </a:r>
          </a:p>
        </p:txBody>
      </p:sp>
      <p:sp>
        <p:nvSpPr>
          <p:cNvPr id="110595" name="Rectangle 16"/>
          <p:cNvSpPr>
            <a:spLocks noChangeArrowheads="1"/>
          </p:cNvSpPr>
          <p:nvPr/>
        </p:nvSpPr>
        <p:spPr bwMode="auto">
          <a:xfrm>
            <a:off x="457200" y="990600"/>
            <a:ext cx="18653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Re-run the sim.</a:t>
            </a:r>
          </a:p>
        </p:txBody>
      </p:sp>
      <p:pic>
        <p:nvPicPr>
          <p:cNvPr id="110596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09800"/>
            <a:ext cx="4106863" cy="316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7" name="Rectangle 16"/>
          <p:cNvSpPr>
            <a:spLocks noChangeArrowheads="1"/>
          </p:cNvSpPr>
          <p:nvPr/>
        </p:nvSpPr>
        <p:spPr bwMode="auto">
          <a:xfrm>
            <a:off x="533400" y="2743200"/>
            <a:ext cx="364807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You should see a stripchart</a:t>
            </a:r>
          </a:p>
          <a:p>
            <a:r>
              <a:rPr lang="en-US" b="1">
                <a:solidFill>
                  <a:srgbClr val="000000"/>
                </a:solidFill>
              </a:rPr>
              <a:t>similar to this, produced during</a:t>
            </a:r>
          </a:p>
          <a:p>
            <a:r>
              <a:rPr lang="en-US" b="1">
                <a:solidFill>
                  <a:srgbClr val="000000"/>
                </a:solidFill>
              </a:rPr>
              <a:t>the simulation:</a:t>
            </a:r>
          </a:p>
        </p:txBody>
      </p:sp>
      <p:sp>
        <p:nvSpPr>
          <p:cNvPr id="110598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8B33E7C-EEDB-4AF0-A49E-8C7737C30008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10599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567E92F-9408-4AAC-842A-419513180A97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116</a:t>
            </a:fld>
            <a:endParaRPr lang="en-GB" smtClean="0"/>
          </a:p>
        </p:txBody>
      </p:sp>
      <p:sp>
        <p:nvSpPr>
          <p:cNvPr id="110600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110601" name="Rectangle 4"/>
          <p:cNvSpPr>
            <a:spLocks noChangeArrowheads="1"/>
          </p:cNvSpPr>
          <p:nvPr/>
        </p:nvSpPr>
        <p:spPr bwMode="auto">
          <a:xfrm>
            <a:off x="457200" y="1447800"/>
            <a:ext cx="8305800" cy="38100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79000"/>
              </a:lnSpc>
              <a:spcBef>
                <a:spcPts val="400"/>
              </a:spcBef>
              <a:buClr>
                <a:srgbClr val="FF0000"/>
              </a:buClr>
              <a:buFont typeface="Courier New" charset="0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./S_main_${TRICK_HOST_CPU}.exe RUN_grav/input.py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Trick DP</a:t>
            </a:r>
            <a:br>
              <a:rPr lang="en-GB" smtClean="0"/>
            </a:br>
            <a:r>
              <a:rPr lang="en-GB" sz="1800" smtClean="0"/>
              <a:t>(DP = Data Products)</a:t>
            </a:r>
          </a:p>
        </p:txBody>
      </p:sp>
      <p:sp>
        <p:nvSpPr>
          <p:cNvPr id="111619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4B6BFD9-0ACF-4F00-9AC7-C1776CF4B4A6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116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8C24850-5FF8-488C-A2B7-860B70A70275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117</a:t>
            </a:fld>
            <a:endParaRPr lang="en-GB" smtClean="0"/>
          </a:p>
        </p:txBody>
      </p:sp>
      <p:sp>
        <p:nvSpPr>
          <p:cNvPr id="111621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Date Placeholder 6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9B419295-67C3-43FF-8500-B973CCA0D00A}" type="datetime1">
              <a:rPr lang="en-US" smtClean="0"/>
              <a:pPr/>
              <a:t>5/12/14</a:t>
            </a:fld>
            <a:endParaRPr lang="en-GB" smtClean="0"/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Trick DP Advanced Topics</a:t>
            </a:r>
          </a:p>
        </p:txBody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19088" indent="-319088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2000" b="1">
                <a:solidFill>
                  <a:srgbClr val="000000"/>
                </a:solidFill>
              </a:rPr>
              <a:t>Objective</a:t>
            </a:r>
          </a:p>
          <a:p>
            <a:pPr marL="719138" lvl="1" indent="-261938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b="1">
                <a:solidFill>
                  <a:srgbClr val="000000"/>
                </a:solidFill>
              </a:rPr>
              <a:t>Create new pages/plots</a:t>
            </a:r>
          </a:p>
          <a:p>
            <a:pPr marL="719138" lvl="1" indent="-261938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b="1">
                <a:solidFill>
                  <a:srgbClr val="000000"/>
                </a:solidFill>
              </a:rPr>
              <a:t>Create and save DP "sessions"</a:t>
            </a:r>
          </a:p>
          <a:p>
            <a:pPr marL="319088" indent="-319088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2000" b="1">
                <a:solidFill>
                  <a:srgbClr val="000000"/>
                </a:solidFill>
              </a:rPr>
              <a:t>Prerequisites</a:t>
            </a:r>
          </a:p>
          <a:p>
            <a:pPr marL="719138" lvl="1" indent="-261938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b="1">
                <a:solidFill>
                  <a:srgbClr val="000000"/>
                </a:solidFill>
              </a:rPr>
              <a:t>Data recorded when simulation run</a:t>
            </a:r>
          </a:p>
          <a:p>
            <a:pPr marL="319088" indent="-319088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12645" name="Text Box 4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F64F181-56B3-4D30-BF74-EE947F8F61CC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118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12646" name="Text Box 5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1264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4AA16F-3127-46CB-8D1C-AE784358D79C}" type="slidenum">
              <a:rPr lang="en-GB" smtClean="0"/>
              <a:pPr/>
              <a:t>118</a:t>
            </a:fld>
            <a:endParaRPr lang="en-GB" smtClean="0"/>
          </a:p>
        </p:txBody>
      </p:sp>
      <p:sp>
        <p:nvSpPr>
          <p:cNvPr id="112648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Date Placeholder 11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C34BC49E-5472-4626-AE82-CD08078DE066}" type="datetime1">
              <a:rPr lang="en-US" smtClean="0"/>
              <a:pPr/>
              <a:t>5/12/14</a:t>
            </a:fld>
            <a:endParaRPr lang="en-GB" smtClean="0"/>
          </a:p>
        </p:txBody>
      </p:sp>
      <p:pic>
        <p:nvPicPr>
          <p:cNvPr id="113667" name="Picture 1"/>
          <p:cNvPicPr>
            <a:picLocks noChangeAspect="1" noChangeArrowheads="1"/>
          </p:cNvPicPr>
          <p:nvPr/>
        </p:nvPicPr>
        <p:blipFill>
          <a:blip r:embed="rId3"/>
          <a:srcRect b="30516"/>
          <a:stretch>
            <a:fillRect/>
          </a:stretch>
        </p:blipFill>
        <p:spPr bwMode="auto">
          <a:xfrm>
            <a:off x="914400" y="2271713"/>
            <a:ext cx="6915150" cy="4129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3668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trick_dp</a:t>
            </a:r>
          </a:p>
        </p:txBody>
      </p:sp>
      <p:sp>
        <p:nvSpPr>
          <p:cNvPr id="11366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19088" indent="-319088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2000" b="1">
                <a:solidFill>
                  <a:srgbClr val="000000"/>
                </a:solidFill>
              </a:rPr>
              <a:t>Start trick_dp</a:t>
            </a:r>
          </a:p>
        </p:txBody>
      </p:sp>
      <p:sp>
        <p:nvSpPr>
          <p:cNvPr id="113670" name="Rectangle 4"/>
          <p:cNvSpPr>
            <a:spLocks noChangeArrowheads="1"/>
          </p:cNvSpPr>
          <p:nvPr/>
        </p:nvSpPr>
        <p:spPr bwMode="auto">
          <a:xfrm>
            <a:off x="523875" y="1606550"/>
            <a:ext cx="8277225" cy="527050"/>
          </a:xfrm>
          <a:prstGeom prst="rect">
            <a:avLst/>
          </a:prstGeom>
          <a:solidFill>
            <a:srgbClr val="FFFFFF"/>
          </a:solidFill>
          <a:ln w="38160">
            <a:solidFill>
              <a:srgbClr val="B847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cd $HOME/trick_sims/SIM_cannon_L7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8000"/>
                </a:solidFill>
                <a:latin typeface="Courier New" charset="0"/>
              </a:rPr>
              <a:t>% trick_dp &amp;</a:t>
            </a:r>
          </a:p>
        </p:txBody>
      </p:sp>
      <p:sp>
        <p:nvSpPr>
          <p:cNvPr id="113671" name="Text Box 5"/>
          <p:cNvSpPr txBox="1">
            <a:spLocks noChangeArrowheads="1"/>
          </p:cNvSpPr>
          <p:nvPr/>
        </p:nvSpPr>
        <p:spPr bwMode="auto">
          <a:xfrm>
            <a:off x="4343400" y="3630613"/>
            <a:ext cx="4333875" cy="2041525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Sims initially appear unexpanded.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600" b="1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Double clicking sims or single clicking the node icon on the left will show runs contained in that sim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600" b="1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Runs in black contain data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Runs in grey do not contain data</a:t>
            </a:r>
          </a:p>
        </p:txBody>
      </p:sp>
      <p:sp>
        <p:nvSpPr>
          <p:cNvPr id="113672" name="Rectangle 6"/>
          <p:cNvSpPr>
            <a:spLocks noChangeArrowheads="1"/>
          </p:cNvSpPr>
          <p:nvPr/>
        </p:nvSpPr>
        <p:spPr bwMode="auto">
          <a:xfrm>
            <a:off x="1019175" y="3127375"/>
            <a:ext cx="3017838" cy="3200400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673" name="AutoShape 7"/>
          <p:cNvCxnSpPr>
            <a:cxnSpLocks noChangeShapeType="1"/>
            <a:stCxn id="113671" idx="1"/>
            <a:endCxn id="113672" idx="3"/>
          </p:cNvCxnSpPr>
          <p:nvPr/>
        </p:nvCxnSpPr>
        <p:spPr bwMode="auto">
          <a:xfrm flipH="1">
            <a:off x="4037013" y="4651375"/>
            <a:ext cx="306387" cy="77788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13674" name="Text Box 9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F843183-9CCD-4573-A791-06A0C544CD5B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119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13675" name="Text Box 10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13676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7CE798-40E2-4C8D-A290-15594381D582}" type="slidenum">
              <a:rPr lang="en-GB" smtClean="0"/>
              <a:pPr/>
              <a:t>119</a:t>
            </a:fld>
            <a:endParaRPr lang="en-GB" smtClean="0"/>
          </a:p>
        </p:txBody>
      </p:sp>
      <p:sp>
        <p:nvSpPr>
          <p:cNvPr id="113677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725613" y="1270000"/>
            <a:ext cx="3789362" cy="42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08100" y="1835150"/>
            <a:ext cx="6434138" cy="3983038"/>
          </a:xfrm>
          <a:prstGeom prst="rect">
            <a:avLst/>
          </a:prstGeom>
          <a:solidFill>
            <a:srgbClr val="E6E6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7386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#include &lt;stdio.h&gt;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#include &lt;math.h&gt;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int main() {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       /* Declare variables used in simulation */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       double pos[2];        /* p</a:t>
            </a:r>
            <a:r>
              <a:rPr lang="en-GB" sz="1600" b="1" baseline="-25000">
                <a:solidFill>
                  <a:srgbClr val="000000"/>
                </a:solidFill>
                <a:latin typeface="Courier New" charset="0"/>
              </a:rPr>
              <a:t>x</a:t>
            </a: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and p</a:t>
            </a:r>
            <a:r>
              <a:rPr lang="en-GB" sz="1600" b="1" baseline="-25000">
                <a:solidFill>
                  <a:srgbClr val="000000"/>
                </a:solidFill>
                <a:latin typeface="Courier New" charset="0"/>
              </a:rPr>
              <a:t>y</a:t>
            </a: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*/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       double pos_orig[2] ;  /* p</a:t>
            </a:r>
            <a:r>
              <a:rPr lang="en-GB" sz="1600" b="1" baseline="-25000">
                <a:solidFill>
                  <a:srgbClr val="000000"/>
                </a:solidFill>
                <a:latin typeface="Courier New" charset="0"/>
              </a:rPr>
              <a:t>x0</a:t>
            </a: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and p</a:t>
            </a:r>
            <a:r>
              <a:rPr lang="en-GB" sz="1600" b="1" baseline="-25000">
                <a:solidFill>
                  <a:srgbClr val="000000"/>
                </a:solidFill>
                <a:latin typeface="Courier New" charset="0"/>
              </a:rPr>
              <a:t>y0</a:t>
            </a: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*/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       double vel[2];        /* v</a:t>
            </a:r>
            <a:r>
              <a:rPr lang="en-GB" sz="1600" b="1" baseline="-25000">
                <a:solidFill>
                  <a:srgbClr val="000000"/>
                </a:solidFill>
                <a:latin typeface="Courier New" charset="0"/>
              </a:rPr>
              <a:t>x</a:t>
            </a: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and v</a:t>
            </a:r>
            <a:r>
              <a:rPr lang="en-GB" sz="1600" b="1" baseline="-25000">
                <a:solidFill>
                  <a:srgbClr val="000000"/>
                </a:solidFill>
                <a:latin typeface="Courier New" charset="0"/>
              </a:rPr>
              <a:t>y</a:t>
            </a: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*/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       double vel_orig[2] ;  /* v</a:t>
            </a:r>
            <a:r>
              <a:rPr lang="en-GB" sz="1600" b="1" baseline="-25000">
                <a:solidFill>
                  <a:srgbClr val="000000"/>
                </a:solidFill>
                <a:latin typeface="Courier New" charset="0"/>
              </a:rPr>
              <a:t>x0</a:t>
            </a: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and v</a:t>
            </a:r>
            <a:r>
              <a:rPr lang="en-GB" sz="1600" b="1" baseline="-25000">
                <a:solidFill>
                  <a:srgbClr val="000000"/>
                </a:solidFill>
                <a:latin typeface="Courier New" charset="0"/>
              </a:rPr>
              <a:t>y0</a:t>
            </a: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*/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       double acc[2];        /* a</a:t>
            </a:r>
            <a:r>
              <a:rPr lang="en-GB" sz="1600" b="1" baseline="-25000">
                <a:solidFill>
                  <a:srgbClr val="000000"/>
                </a:solidFill>
                <a:latin typeface="Courier New" charset="0"/>
              </a:rPr>
              <a:t>x</a:t>
            </a: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and a</a:t>
            </a:r>
            <a:r>
              <a:rPr lang="en-GB" sz="1600" b="1" baseline="-25000">
                <a:solidFill>
                  <a:srgbClr val="000000"/>
                </a:solidFill>
                <a:latin typeface="Courier New" charset="0"/>
              </a:rPr>
              <a:t>y</a:t>
            </a: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*/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       double init_angle ;   /* </a:t>
            </a:r>
            <a:r>
              <a:rPr lang="en-GB" sz="1600" b="1">
                <a:solidFill>
                  <a:srgbClr val="000000"/>
                </a:solidFill>
                <a:latin typeface="Lucida Grande" charset="0"/>
              </a:rPr>
              <a:t>θ</a:t>
            </a: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*/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       double init_speed ;   /* v</a:t>
            </a:r>
            <a:r>
              <a:rPr lang="en-GB" sz="1600" b="1" baseline="-25000">
                <a:solidFill>
                  <a:srgbClr val="000000"/>
                </a:solidFill>
                <a:latin typeface="Courier New" charset="0"/>
              </a:rPr>
              <a:t>0</a:t>
            </a: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*/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       double time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/>
          </p:nvPr>
        </p:nvSpPr>
        <p:spPr>
          <a:xfrm>
            <a:off x="457200" y="1143000"/>
            <a:ext cx="8229600" cy="4983163"/>
          </a:xfrm>
          <a:noFill/>
        </p:spPr>
        <p:txBody>
          <a:bodyPr anchor="t"/>
          <a:lstStyle/>
          <a:p>
            <a:pPr marL="341313" indent="-341313" algn="l" eaLnBrk="1" hangingPunct="1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i="0" smtClean="0"/>
              <a:t>Declarations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 idx="1"/>
          </p:nvPr>
        </p:nvSpPr>
        <p:spPr bwMode="auto">
          <a:xfrm>
            <a:off x="914400" y="152400"/>
            <a:ext cx="7391400" cy="411163"/>
          </a:xfrm>
          <a:noFill/>
          <a:ln>
            <a:round/>
            <a:headEnd/>
            <a:tailEnd/>
          </a:ln>
        </p:spPr>
        <p:txBody>
          <a:bodyPr anchor="ctr"/>
          <a:lstStyle/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i="1"/>
              <a:t>Trickless Cannonball - Declarations</a:t>
            </a:r>
          </a:p>
        </p:txBody>
      </p:sp>
      <p:sp>
        <p:nvSpPr>
          <p:cNvPr id="14342" name="Date Placeholder 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A97D132-374C-4EE1-997A-2A7531347039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4343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DA22539-CE6F-44A6-B522-9DD7EDBE7E0D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GB" smtClean="0"/>
          </a:p>
        </p:txBody>
      </p:sp>
      <p:sp>
        <p:nvSpPr>
          <p:cNvPr id="14344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Date Placeholder 13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B22E3CAD-F31E-4494-9F68-35086CDCEC17}" type="datetime1">
              <a:rPr lang="en-US" smtClean="0"/>
              <a:pPr/>
              <a:t>5/12/14</a:t>
            </a:fld>
            <a:endParaRPr lang="en-GB" smtClean="0"/>
          </a:p>
        </p:txBody>
      </p:sp>
      <p:pic>
        <p:nvPicPr>
          <p:cNvPr id="114691" name="Picture 1"/>
          <p:cNvPicPr>
            <a:picLocks noChangeAspect="1" noChangeArrowheads="1"/>
          </p:cNvPicPr>
          <p:nvPr/>
        </p:nvPicPr>
        <p:blipFill>
          <a:blip r:embed="rId3"/>
          <a:srcRect b="30516"/>
          <a:stretch>
            <a:fillRect/>
          </a:stretch>
        </p:blipFill>
        <p:spPr bwMode="auto">
          <a:xfrm>
            <a:off x="1096963" y="1625600"/>
            <a:ext cx="6915150" cy="4130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4692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trick_dp</a:t>
            </a:r>
          </a:p>
        </p:txBody>
      </p:sp>
      <p:sp>
        <p:nvSpPr>
          <p:cNvPr id="11469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19088" indent="-319088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2000" b="1">
                <a:solidFill>
                  <a:srgbClr val="000000"/>
                </a:solidFill>
              </a:rPr>
              <a:t>Open SIM_cannon_L7</a:t>
            </a:r>
          </a:p>
        </p:txBody>
      </p:sp>
      <p:sp>
        <p:nvSpPr>
          <p:cNvPr id="114694" name="Oval 4"/>
          <p:cNvSpPr>
            <a:spLocks noChangeArrowheads="1"/>
          </p:cNvSpPr>
          <p:nvPr/>
        </p:nvSpPr>
        <p:spPr bwMode="auto">
          <a:xfrm>
            <a:off x="1322388" y="3657600"/>
            <a:ext cx="1420812" cy="228600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Rectangle 5"/>
          <p:cNvSpPr>
            <a:spLocks noChangeArrowheads="1"/>
          </p:cNvSpPr>
          <p:nvPr/>
        </p:nvSpPr>
        <p:spPr bwMode="auto">
          <a:xfrm>
            <a:off x="4572000" y="2514600"/>
            <a:ext cx="3200400" cy="685800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Text Box 6"/>
          <p:cNvSpPr txBox="1">
            <a:spLocks noChangeArrowheads="1"/>
          </p:cNvSpPr>
          <p:nvPr/>
        </p:nvSpPr>
        <p:spPr bwMode="auto">
          <a:xfrm>
            <a:off x="4040188" y="4730750"/>
            <a:ext cx="4887912" cy="581025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When a sim is selected, DP files within the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DP_Product directory appear to the right</a:t>
            </a:r>
          </a:p>
        </p:txBody>
      </p:sp>
      <p:cxnSp>
        <p:nvCxnSpPr>
          <p:cNvPr id="114697" name="AutoShape 7"/>
          <p:cNvCxnSpPr>
            <a:cxnSpLocks noChangeShapeType="1"/>
            <a:stCxn id="114696" idx="1"/>
            <a:endCxn id="114695" idx="1"/>
          </p:cNvCxnSpPr>
          <p:nvPr/>
        </p:nvCxnSpPr>
        <p:spPr bwMode="auto">
          <a:xfrm flipV="1">
            <a:off x="4040188" y="2857500"/>
            <a:ext cx="531812" cy="2163763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14698" name="Text Box 8"/>
          <p:cNvSpPr txBox="1">
            <a:spLocks noChangeArrowheads="1"/>
          </p:cNvSpPr>
          <p:nvPr/>
        </p:nvSpPr>
        <p:spPr bwMode="auto">
          <a:xfrm>
            <a:off x="585788" y="2382838"/>
            <a:ext cx="3286125" cy="587375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Double click "SIM_cannon_L7" or single click the node icon </a:t>
            </a:r>
          </a:p>
        </p:txBody>
      </p:sp>
      <p:cxnSp>
        <p:nvCxnSpPr>
          <p:cNvPr id="114699" name="AutoShape 9"/>
          <p:cNvCxnSpPr>
            <a:cxnSpLocks noChangeShapeType="1"/>
            <a:stCxn id="114698" idx="2"/>
            <a:endCxn id="114694" idx="0"/>
          </p:cNvCxnSpPr>
          <p:nvPr/>
        </p:nvCxnSpPr>
        <p:spPr bwMode="auto">
          <a:xfrm rot="5400000">
            <a:off x="1787525" y="3216276"/>
            <a:ext cx="687387" cy="195262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14700" name="Text Box 11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1E50619-5AEB-4F08-9D2B-A60FB85B446F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120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14701" name="Text Box 12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14702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7AF0F8-DDCA-4086-8FFF-A55D986C90D1}" type="slidenum">
              <a:rPr lang="en-GB" smtClean="0"/>
              <a:pPr/>
              <a:t>120</a:t>
            </a:fld>
            <a:endParaRPr lang="en-GB" smtClean="0"/>
          </a:p>
        </p:txBody>
      </p:sp>
      <p:sp>
        <p:nvSpPr>
          <p:cNvPr id="114703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Date Placeholder 14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9A387B96-F39B-4066-B064-89D2C28BBA58}" type="datetime1">
              <a:rPr lang="en-US" smtClean="0"/>
              <a:pPr/>
              <a:t>5/12/14</a:t>
            </a:fld>
            <a:endParaRPr lang="en-GB" smtClean="0"/>
          </a:p>
        </p:txBody>
      </p:sp>
      <p:pic>
        <p:nvPicPr>
          <p:cNvPr id="115715" name="Picture 1"/>
          <p:cNvPicPr>
            <a:picLocks noChangeAspect="1" noChangeArrowheads="1"/>
          </p:cNvPicPr>
          <p:nvPr/>
        </p:nvPicPr>
        <p:blipFill>
          <a:blip r:embed="rId3"/>
          <a:srcRect r="49323" b="30516"/>
          <a:stretch>
            <a:fillRect/>
          </a:stretch>
        </p:blipFill>
        <p:spPr bwMode="auto">
          <a:xfrm>
            <a:off x="661988" y="1979613"/>
            <a:ext cx="2982912" cy="4130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5716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trick_dp</a:t>
            </a:r>
          </a:p>
        </p:txBody>
      </p:sp>
      <p:sp>
        <p:nvSpPr>
          <p:cNvPr id="11571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19088" indent="-319088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2000" b="1">
                <a:solidFill>
                  <a:srgbClr val="000000"/>
                </a:solidFill>
              </a:rPr>
              <a:t>Select all runs in the SIM by double clicking each one or by right-clicking the SIM folder and clicking "Add run(s)"</a:t>
            </a:r>
          </a:p>
        </p:txBody>
      </p:sp>
      <p:pic>
        <p:nvPicPr>
          <p:cNvPr id="11571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08488" y="4421188"/>
            <a:ext cx="3636962" cy="1827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5719" name="Rectangle 5"/>
          <p:cNvSpPr>
            <a:spLocks noChangeArrowheads="1"/>
          </p:cNvSpPr>
          <p:nvPr/>
        </p:nvSpPr>
        <p:spPr bwMode="auto">
          <a:xfrm>
            <a:off x="881063" y="4200525"/>
            <a:ext cx="1408112" cy="1196975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0" name="Rectangle 6"/>
          <p:cNvSpPr>
            <a:spLocks noChangeArrowheads="1"/>
          </p:cNvSpPr>
          <p:nvPr/>
        </p:nvSpPr>
        <p:spPr bwMode="auto">
          <a:xfrm>
            <a:off x="4416425" y="4575175"/>
            <a:ext cx="3603625" cy="1252538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5721" name="AutoShape 7"/>
          <p:cNvCxnSpPr>
            <a:cxnSpLocks noChangeShapeType="1"/>
            <a:stCxn id="115719" idx="3"/>
            <a:endCxn id="115720" idx="1"/>
          </p:cNvCxnSpPr>
          <p:nvPr/>
        </p:nvCxnSpPr>
        <p:spPr bwMode="auto">
          <a:xfrm>
            <a:off x="2289175" y="4799013"/>
            <a:ext cx="2127250" cy="40640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15722" name="Text Box 8"/>
          <p:cNvSpPr txBox="1">
            <a:spLocks noChangeArrowheads="1"/>
          </p:cNvSpPr>
          <p:nvPr/>
        </p:nvSpPr>
        <p:spPr bwMode="auto">
          <a:xfrm>
            <a:off x="4579938" y="2528888"/>
            <a:ext cx="1743075" cy="33655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1. Select all runs</a:t>
            </a:r>
          </a:p>
        </p:txBody>
      </p:sp>
      <p:cxnSp>
        <p:nvCxnSpPr>
          <p:cNvPr id="115723" name="AutoShape 9"/>
          <p:cNvCxnSpPr>
            <a:cxnSpLocks noChangeShapeType="1"/>
            <a:stCxn id="115722" idx="1"/>
            <a:endCxn id="115719" idx="0"/>
          </p:cNvCxnSpPr>
          <p:nvPr/>
        </p:nvCxnSpPr>
        <p:spPr bwMode="auto">
          <a:xfrm flipH="1">
            <a:off x="1584325" y="2697163"/>
            <a:ext cx="2994025" cy="15033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15724" name="Text Box 10"/>
          <p:cNvSpPr txBox="1">
            <a:spLocks noChangeArrowheads="1"/>
          </p:cNvSpPr>
          <p:nvPr/>
        </p:nvSpPr>
        <p:spPr bwMode="auto">
          <a:xfrm>
            <a:off x="4560888" y="3960813"/>
            <a:ext cx="3101975" cy="33655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1. All runs appear in box below</a:t>
            </a:r>
          </a:p>
        </p:txBody>
      </p:sp>
      <p:sp>
        <p:nvSpPr>
          <p:cNvPr id="115725" name="Text Box 12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6FFED6E-EDFF-427A-91F4-73CD62890987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121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15726" name="Text Box 13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15727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990233-BF74-42E3-AC57-A960F0CE696B}" type="slidenum">
              <a:rPr lang="en-GB" smtClean="0"/>
              <a:pPr/>
              <a:t>121</a:t>
            </a:fld>
            <a:endParaRPr lang="en-GB" smtClean="0"/>
          </a:p>
        </p:txBody>
      </p:sp>
      <p:sp>
        <p:nvSpPr>
          <p:cNvPr id="115728" name="Footer Placeholder 1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Date Placeholder 10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A3CD0D30-C234-4F64-B292-7155625EE83C}" type="datetime1">
              <a:rPr lang="en-US" smtClean="0"/>
              <a:pPr/>
              <a:t>5/12/14</a:t>
            </a:fld>
            <a:endParaRPr lang="en-GB" smtClean="0"/>
          </a:p>
        </p:txBody>
      </p:sp>
      <p:pic>
        <p:nvPicPr>
          <p:cNvPr id="116739" name="Picture 1"/>
          <p:cNvPicPr>
            <a:picLocks noChangeAspect="1" noChangeArrowheads="1"/>
          </p:cNvPicPr>
          <p:nvPr/>
        </p:nvPicPr>
        <p:blipFill>
          <a:blip r:embed="rId3"/>
          <a:srcRect b="30516"/>
          <a:stretch>
            <a:fillRect/>
          </a:stretch>
        </p:blipFill>
        <p:spPr bwMode="auto">
          <a:xfrm>
            <a:off x="1130300" y="1617663"/>
            <a:ext cx="6915150" cy="4130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6740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trick_dp</a:t>
            </a:r>
          </a:p>
        </p:txBody>
      </p:sp>
      <p:sp>
        <p:nvSpPr>
          <p:cNvPr id="11674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19088" indent="-319088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2000" b="1">
                <a:solidFill>
                  <a:srgbClr val="000000"/>
                </a:solidFill>
              </a:rPr>
              <a:t>Start Quickplot</a:t>
            </a:r>
          </a:p>
        </p:txBody>
      </p:sp>
      <p:sp>
        <p:nvSpPr>
          <p:cNvPr id="116742" name="Text Box 4"/>
          <p:cNvSpPr txBox="1">
            <a:spLocks noChangeArrowheads="1"/>
          </p:cNvSpPr>
          <p:nvPr/>
        </p:nvSpPr>
        <p:spPr bwMode="auto">
          <a:xfrm>
            <a:off x="4391025" y="4110038"/>
            <a:ext cx="3262313" cy="581025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Start QuickPlot.  Quickplot is the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plot/table builder application </a:t>
            </a:r>
          </a:p>
        </p:txBody>
      </p:sp>
      <p:cxnSp>
        <p:nvCxnSpPr>
          <p:cNvPr id="116743" name="AutoShape 5"/>
          <p:cNvCxnSpPr>
            <a:cxnSpLocks noChangeShapeType="1"/>
            <a:stCxn id="116742" idx="1"/>
            <a:endCxn id="116744" idx="2"/>
          </p:cNvCxnSpPr>
          <p:nvPr/>
        </p:nvCxnSpPr>
        <p:spPr bwMode="auto">
          <a:xfrm flipH="1" flipV="1">
            <a:off x="4173538" y="2286000"/>
            <a:ext cx="215900" cy="21145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16744" name="Rectangle 6"/>
          <p:cNvSpPr>
            <a:spLocks noChangeArrowheads="1"/>
          </p:cNvSpPr>
          <p:nvPr/>
        </p:nvSpPr>
        <p:spPr bwMode="auto">
          <a:xfrm>
            <a:off x="4005263" y="2020888"/>
            <a:ext cx="338137" cy="265112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Text Box 8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58AA94E-2FA6-4E59-8566-2CAFDD0FC7B8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122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16746" name="Text Box 9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16747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FFA7EB-655D-4A9D-A795-5F90729E2CA2}" type="slidenum">
              <a:rPr lang="en-GB" smtClean="0"/>
              <a:pPr/>
              <a:t>122</a:t>
            </a:fld>
            <a:endParaRPr lang="en-GB" smtClean="0"/>
          </a:p>
        </p:txBody>
      </p:sp>
      <p:sp>
        <p:nvSpPr>
          <p:cNvPr id="116748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Date Placeholder 9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FF318578-53E7-42A2-BF32-B5E4236ED709}" type="datetime1">
              <a:rPr lang="en-US" smtClean="0"/>
              <a:pPr/>
              <a:t>5/12/14</a:t>
            </a:fld>
            <a:endParaRPr lang="en-GB" smtClean="0"/>
          </a:p>
        </p:txBody>
      </p:sp>
      <p:pic>
        <p:nvPicPr>
          <p:cNvPr id="117763" name="Picture 1"/>
          <p:cNvPicPr>
            <a:picLocks noChangeAspect="1" noChangeArrowheads="1"/>
          </p:cNvPicPr>
          <p:nvPr/>
        </p:nvPicPr>
        <p:blipFill>
          <a:blip r:embed="rId3"/>
          <a:srcRect b="7558"/>
          <a:stretch>
            <a:fillRect/>
          </a:stretch>
        </p:blipFill>
        <p:spPr bwMode="auto">
          <a:xfrm>
            <a:off x="1273175" y="1077913"/>
            <a:ext cx="6381750" cy="5251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7764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Creating a DP File</a:t>
            </a:r>
          </a:p>
        </p:txBody>
      </p:sp>
      <p:sp>
        <p:nvSpPr>
          <p:cNvPr id="117765" name="Text Box 3"/>
          <p:cNvSpPr txBox="1">
            <a:spLocks noChangeArrowheads="1"/>
          </p:cNvSpPr>
          <p:nvPr/>
        </p:nvSpPr>
        <p:spPr bwMode="auto">
          <a:xfrm>
            <a:off x="4813300" y="3829050"/>
            <a:ext cx="4041775" cy="1325563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319088" indent="-319088">
              <a:lnSpc>
                <a:spcPct val="100000"/>
              </a:lnSpc>
              <a:buFont typeface="Times New Roman" charset="0"/>
              <a:buAutoNum type="arabicPeriod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GB" sz="1600" b="1">
                <a:solidFill>
                  <a:srgbClr val="000000"/>
                </a:solidFill>
              </a:rPr>
              <a:t>Variables in black are present in all</a:t>
            </a:r>
            <a:br>
              <a:rPr lang="en-GB" sz="1600" b="1">
                <a:solidFill>
                  <a:srgbClr val="000000"/>
                </a:solidFill>
              </a:rPr>
            </a:br>
            <a:r>
              <a:rPr lang="en-GB" sz="1600" b="1">
                <a:solidFill>
                  <a:srgbClr val="000000"/>
                </a:solidFill>
              </a:rPr>
              <a:t>selected runs</a:t>
            </a:r>
          </a:p>
          <a:p>
            <a:pPr marL="319088" indent="-319088">
              <a:lnSpc>
                <a:spcPct val="100000"/>
              </a:lnSpc>
              <a:buFont typeface="Times New Roman" charset="0"/>
              <a:buAutoNum type="arabicPeriod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GB" sz="1600" b="1">
                <a:solidFill>
                  <a:srgbClr val="000000"/>
                </a:solidFill>
              </a:rPr>
              <a:t>Variables in red are not present in</a:t>
            </a:r>
            <a:br>
              <a:rPr lang="en-GB" sz="1600" b="1">
                <a:solidFill>
                  <a:srgbClr val="000000"/>
                </a:solidFill>
              </a:rPr>
            </a:br>
            <a:r>
              <a:rPr lang="en-GB" sz="1600" b="1">
                <a:solidFill>
                  <a:srgbClr val="000000"/>
                </a:solidFill>
              </a:rPr>
              <a:t>all runs</a:t>
            </a:r>
          </a:p>
          <a:p>
            <a:pPr marL="319088" indent="-319088">
              <a:lnSpc>
                <a:spcPct val="100000"/>
              </a:lnSpc>
              <a:buFont typeface="Times New Roman" charset="0"/>
              <a:buAutoNum type="arabicPeriod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GB" sz="1600" b="1">
                <a:solidFill>
                  <a:srgbClr val="000000"/>
                </a:solidFill>
              </a:rPr>
              <a:t>Right-click variable folder to expand</a:t>
            </a:r>
          </a:p>
        </p:txBody>
      </p:sp>
      <p:sp>
        <p:nvSpPr>
          <p:cNvPr id="117766" name="Rectangle 4"/>
          <p:cNvSpPr>
            <a:spLocks noChangeArrowheads="1"/>
          </p:cNvSpPr>
          <p:nvPr/>
        </p:nvSpPr>
        <p:spPr bwMode="auto">
          <a:xfrm>
            <a:off x="1371600" y="1911350"/>
            <a:ext cx="2514600" cy="585788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7767" name="AutoShape 5"/>
          <p:cNvCxnSpPr>
            <a:cxnSpLocks noChangeShapeType="1"/>
            <a:stCxn id="117765" idx="1"/>
            <a:endCxn id="117766" idx="3"/>
          </p:cNvCxnSpPr>
          <p:nvPr/>
        </p:nvCxnSpPr>
        <p:spPr bwMode="auto">
          <a:xfrm rot="10800000">
            <a:off x="3886200" y="2205038"/>
            <a:ext cx="927100" cy="228758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17768" name="Text Box 7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A1BCE2-419B-4555-BB33-E175DD584E5F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123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17769" name="Text Box 8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17770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467809-7FFA-459E-9095-CD358E96360F}" type="slidenum">
              <a:rPr lang="en-GB" smtClean="0"/>
              <a:pPr/>
              <a:t>123</a:t>
            </a:fld>
            <a:endParaRPr lang="en-GB" smtClean="0"/>
          </a:p>
        </p:txBody>
      </p:sp>
      <p:sp>
        <p:nvSpPr>
          <p:cNvPr id="117771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Date Placeholder 12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9F2E22F5-719A-44C9-A1E3-FD7A4EDD5AF6}" type="datetime1">
              <a:rPr lang="en-US" smtClean="0"/>
              <a:pPr/>
              <a:t>5/12/14</a:t>
            </a:fld>
            <a:endParaRPr lang="en-GB" smtClean="0"/>
          </a:p>
        </p:txBody>
      </p:sp>
      <p:pic>
        <p:nvPicPr>
          <p:cNvPr id="118787" name="Picture 1"/>
          <p:cNvPicPr>
            <a:picLocks noChangeAspect="1" noChangeArrowheads="1"/>
          </p:cNvPicPr>
          <p:nvPr/>
        </p:nvPicPr>
        <p:blipFill>
          <a:blip r:embed="rId3"/>
          <a:srcRect b="7558"/>
          <a:stretch>
            <a:fillRect/>
          </a:stretch>
        </p:blipFill>
        <p:spPr bwMode="auto">
          <a:xfrm>
            <a:off x="1449388" y="919163"/>
            <a:ext cx="6381750" cy="5291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8788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Creating a DP File</a:t>
            </a:r>
          </a:p>
        </p:txBody>
      </p:sp>
      <p:sp>
        <p:nvSpPr>
          <p:cNvPr id="118789" name="Text Box 3"/>
          <p:cNvSpPr txBox="1">
            <a:spLocks noChangeArrowheads="1"/>
          </p:cNvSpPr>
          <p:nvPr/>
        </p:nvSpPr>
        <p:spPr bwMode="auto">
          <a:xfrm>
            <a:off x="3790950" y="1184275"/>
            <a:ext cx="3892550" cy="33655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1. Double Click dyn_cannon_pos[1] (m)</a:t>
            </a:r>
          </a:p>
        </p:txBody>
      </p:sp>
      <p:sp>
        <p:nvSpPr>
          <p:cNvPr id="118790" name="Rectangle 4"/>
          <p:cNvSpPr>
            <a:spLocks noChangeArrowheads="1"/>
          </p:cNvSpPr>
          <p:nvPr/>
        </p:nvSpPr>
        <p:spPr bwMode="auto">
          <a:xfrm>
            <a:off x="1663700" y="2038350"/>
            <a:ext cx="1481138" cy="165100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8791" name="AutoShape 5"/>
          <p:cNvCxnSpPr>
            <a:cxnSpLocks noChangeShapeType="1"/>
            <a:stCxn id="118789" idx="1"/>
            <a:endCxn id="118790" idx="3"/>
          </p:cNvCxnSpPr>
          <p:nvPr/>
        </p:nvCxnSpPr>
        <p:spPr bwMode="auto">
          <a:xfrm flipH="1">
            <a:off x="3146425" y="1392238"/>
            <a:ext cx="644525" cy="7318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18792" name="Rectangle 6"/>
          <p:cNvSpPr>
            <a:spLocks noChangeArrowheads="1"/>
          </p:cNvSpPr>
          <p:nvPr/>
        </p:nvSpPr>
        <p:spPr bwMode="auto">
          <a:xfrm>
            <a:off x="4518025" y="1874838"/>
            <a:ext cx="2066925" cy="639762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93" name="Text Box 7"/>
          <p:cNvSpPr txBox="1">
            <a:spLocks noChangeArrowheads="1"/>
          </p:cNvSpPr>
          <p:nvPr/>
        </p:nvSpPr>
        <p:spPr bwMode="auto">
          <a:xfrm>
            <a:off x="3498850" y="3246438"/>
            <a:ext cx="5146675" cy="2892425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A new page and plot created automatically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with the default x variable set to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sys.exec.out.time. The y variable is set to 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dyn.cannon.pos[1].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200" b="1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Pages can have multiple plots.  To add more plots,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left click the page to select it, right click to bring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up a menu to add and remove plots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200" b="1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Plots can have multiple curves.  Drag more variables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onto the plot icon.  Or select the plot and double-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click more variables</a:t>
            </a:r>
          </a:p>
        </p:txBody>
      </p:sp>
      <p:cxnSp>
        <p:nvCxnSpPr>
          <p:cNvPr id="118794" name="AutoShape 8"/>
          <p:cNvCxnSpPr>
            <a:cxnSpLocks noChangeShapeType="1"/>
            <a:stCxn id="118793" idx="0"/>
            <a:endCxn id="118792" idx="2"/>
          </p:cNvCxnSpPr>
          <p:nvPr/>
        </p:nvCxnSpPr>
        <p:spPr bwMode="auto">
          <a:xfrm flipH="1" flipV="1">
            <a:off x="5548313" y="2514600"/>
            <a:ext cx="520700" cy="73183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18795" name="Text Box 10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290A18A-1B13-43F8-9E69-D4FC16F3B0CE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124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18796" name="Text Box 11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18797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9C54A5-095E-48AA-A138-169E02373FD0}" type="slidenum">
              <a:rPr lang="en-GB" smtClean="0"/>
              <a:pPr/>
              <a:t>124</a:t>
            </a:fld>
            <a:endParaRPr lang="en-GB" smtClean="0"/>
          </a:p>
        </p:txBody>
      </p:sp>
      <p:sp>
        <p:nvSpPr>
          <p:cNvPr id="118798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Date Placeholder 13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73A00EF6-0612-4C81-A1BE-91E89FA8A052}" type="datetime1">
              <a:rPr lang="en-US" smtClean="0"/>
              <a:pPr/>
              <a:t>5/12/14</a:t>
            </a:fld>
            <a:endParaRPr lang="en-GB" smtClean="0"/>
          </a:p>
        </p:txBody>
      </p:sp>
      <p:pic>
        <p:nvPicPr>
          <p:cNvPr id="119811" name="Picture 1"/>
          <p:cNvPicPr>
            <a:picLocks noChangeAspect="1" noChangeArrowheads="1"/>
          </p:cNvPicPr>
          <p:nvPr/>
        </p:nvPicPr>
        <p:blipFill>
          <a:blip r:embed="rId3"/>
          <a:srcRect b="7558"/>
          <a:stretch>
            <a:fillRect/>
          </a:stretch>
        </p:blipFill>
        <p:spPr bwMode="auto">
          <a:xfrm>
            <a:off x="417513" y="1063625"/>
            <a:ext cx="5954712" cy="5094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98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6213" y="3457575"/>
            <a:ext cx="2181225" cy="128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9813" name="Text Box 3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Creating a DP File</a:t>
            </a:r>
          </a:p>
        </p:txBody>
      </p:sp>
      <p:sp>
        <p:nvSpPr>
          <p:cNvPr id="119814" name="Text Box 4"/>
          <p:cNvSpPr txBox="1">
            <a:spLocks noChangeArrowheads="1"/>
          </p:cNvSpPr>
          <p:nvPr/>
        </p:nvSpPr>
        <p:spPr bwMode="auto">
          <a:xfrm>
            <a:off x="1833563" y="4306888"/>
            <a:ext cx="4308475" cy="1311275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We want to make an XY plot where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dyn.cannon.pos[0] is the x variable: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600" b="1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Drag dyn.cannon.pos[0] on top of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sys.exec.out.time (Answer Ok to the popup)</a:t>
            </a:r>
          </a:p>
        </p:txBody>
      </p:sp>
      <p:sp>
        <p:nvSpPr>
          <p:cNvPr id="119815" name="Rectangle 5"/>
          <p:cNvSpPr>
            <a:spLocks noChangeArrowheads="1"/>
          </p:cNvSpPr>
          <p:nvPr/>
        </p:nvSpPr>
        <p:spPr bwMode="auto">
          <a:xfrm>
            <a:off x="676275" y="2011363"/>
            <a:ext cx="1298575" cy="136525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9816" name="AutoShape 6"/>
          <p:cNvCxnSpPr>
            <a:cxnSpLocks noChangeShapeType="1"/>
            <a:stCxn id="119814" idx="0"/>
            <a:endCxn id="119815" idx="3"/>
          </p:cNvCxnSpPr>
          <p:nvPr/>
        </p:nvCxnSpPr>
        <p:spPr bwMode="auto">
          <a:xfrm flipH="1" flipV="1">
            <a:off x="1974850" y="2079625"/>
            <a:ext cx="2011363" cy="222726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19817" name="AutoShape 7"/>
          <p:cNvCxnSpPr>
            <a:cxnSpLocks noChangeShapeType="1"/>
            <a:stCxn id="119814" idx="0"/>
            <a:endCxn id="119818" idx="2"/>
          </p:cNvCxnSpPr>
          <p:nvPr/>
        </p:nvCxnSpPr>
        <p:spPr bwMode="auto">
          <a:xfrm flipV="1">
            <a:off x="3987800" y="2495550"/>
            <a:ext cx="204788" cy="18097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19818" name="Rectangle 8"/>
          <p:cNvSpPr>
            <a:spLocks noChangeArrowheads="1"/>
          </p:cNvSpPr>
          <p:nvPr/>
        </p:nvSpPr>
        <p:spPr bwMode="auto">
          <a:xfrm flipV="1">
            <a:off x="3657600" y="2359025"/>
            <a:ext cx="1069975" cy="136525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9" name="Rectangle 9"/>
          <p:cNvSpPr>
            <a:spLocks noChangeArrowheads="1"/>
          </p:cNvSpPr>
          <p:nvPr/>
        </p:nvSpPr>
        <p:spPr bwMode="auto">
          <a:xfrm>
            <a:off x="7589838" y="4333875"/>
            <a:ext cx="566737" cy="338138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20" name="Text Box 11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367BDB9-8F41-45AD-8146-078F93504E62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125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19821" name="Text Box 12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19822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065A28-FAE0-462E-B310-DBE4729A3696}" type="slidenum">
              <a:rPr lang="en-GB" smtClean="0"/>
              <a:pPr/>
              <a:t>125</a:t>
            </a:fld>
            <a:endParaRPr lang="en-GB" smtClean="0"/>
          </a:p>
        </p:txBody>
      </p:sp>
      <p:sp>
        <p:nvSpPr>
          <p:cNvPr id="119823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ate Placeholder 13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3939184B-F2E2-4F8C-B0C5-7BF5A9F4DBE1}" type="datetime1">
              <a:rPr lang="en-US" smtClean="0"/>
              <a:pPr/>
              <a:t>5/12/14</a:t>
            </a:fld>
            <a:endParaRPr lang="en-GB" smtClean="0"/>
          </a:p>
        </p:txBody>
      </p:sp>
      <p:pic>
        <p:nvPicPr>
          <p:cNvPr id="120835" name="Picture 1"/>
          <p:cNvPicPr>
            <a:picLocks noChangeAspect="1" noChangeArrowheads="1"/>
          </p:cNvPicPr>
          <p:nvPr/>
        </p:nvPicPr>
        <p:blipFill>
          <a:blip r:embed="rId3"/>
          <a:srcRect b="7628"/>
          <a:stretch>
            <a:fillRect/>
          </a:stretch>
        </p:blipFill>
        <p:spPr bwMode="auto">
          <a:xfrm>
            <a:off x="1390650" y="965200"/>
            <a:ext cx="6381750" cy="530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0836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Creating a DP File</a:t>
            </a:r>
          </a:p>
        </p:txBody>
      </p:sp>
      <p:sp>
        <p:nvSpPr>
          <p:cNvPr id="120837" name="Text Box 3"/>
          <p:cNvSpPr txBox="1">
            <a:spLocks noChangeArrowheads="1"/>
          </p:cNvSpPr>
          <p:nvPr/>
        </p:nvSpPr>
        <p:spPr bwMode="auto">
          <a:xfrm>
            <a:off x="195263" y="2971800"/>
            <a:ext cx="4516437" cy="1571625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To change the page title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600" b="1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1. Click on Page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2. Change the Page title to "Planet Analysis"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3. Click Apply Change button to save the 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change</a:t>
            </a:r>
          </a:p>
        </p:txBody>
      </p:sp>
      <p:sp>
        <p:nvSpPr>
          <p:cNvPr id="120838" name="Rectangle 4"/>
          <p:cNvSpPr>
            <a:spLocks noChangeArrowheads="1"/>
          </p:cNvSpPr>
          <p:nvPr/>
        </p:nvSpPr>
        <p:spPr bwMode="auto">
          <a:xfrm>
            <a:off x="4471988" y="1938338"/>
            <a:ext cx="695325" cy="119062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0839" name="AutoShape 5"/>
          <p:cNvCxnSpPr>
            <a:cxnSpLocks noChangeShapeType="1"/>
          </p:cNvCxnSpPr>
          <p:nvPr/>
        </p:nvCxnSpPr>
        <p:spPr bwMode="auto">
          <a:xfrm>
            <a:off x="4572000" y="2057400"/>
            <a:ext cx="1588" cy="15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20840" name="AutoShape 6"/>
          <p:cNvCxnSpPr>
            <a:cxnSpLocks noChangeShapeType="1"/>
            <a:stCxn id="120837" idx="3"/>
            <a:endCxn id="120841" idx="1"/>
          </p:cNvCxnSpPr>
          <p:nvPr/>
        </p:nvCxnSpPr>
        <p:spPr bwMode="auto">
          <a:xfrm>
            <a:off x="4711700" y="3757613"/>
            <a:ext cx="417513" cy="5762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20841" name="Rectangle 7"/>
          <p:cNvSpPr>
            <a:spLocks noChangeArrowheads="1"/>
          </p:cNvSpPr>
          <p:nvPr/>
        </p:nvSpPr>
        <p:spPr bwMode="auto">
          <a:xfrm>
            <a:off x="5129213" y="4251325"/>
            <a:ext cx="2295525" cy="165100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0842" name="AutoShape 8"/>
          <p:cNvCxnSpPr>
            <a:cxnSpLocks noChangeShapeType="1"/>
          </p:cNvCxnSpPr>
          <p:nvPr/>
        </p:nvCxnSpPr>
        <p:spPr bwMode="auto">
          <a:xfrm>
            <a:off x="4575175" y="3748088"/>
            <a:ext cx="1588" cy="31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20843" name="AutoShape 9"/>
          <p:cNvCxnSpPr>
            <a:cxnSpLocks noChangeShapeType="1"/>
            <a:stCxn id="120837" idx="3"/>
            <a:endCxn id="120838" idx="2"/>
          </p:cNvCxnSpPr>
          <p:nvPr/>
        </p:nvCxnSpPr>
        <p:spPr bwMode="auto">
          <a:xfrm flipV="1">
            <a:off x="4711700" y="2057400"/>
            <a:ext cx="107950" cy="17002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20844" name="Text Box 11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99310AD-84B6-4338-8CAC-3A6025A32BD6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126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20845" name="Text Box 12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20846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3D68D2-03C6-46C0-91A2-7694CDC9C5EE}" type="slidenum">
              <a:rPr lang="en-GB" smtClean="0"/>
              <a:pPr/>
              <a:t>126</a:t>
            </a:fld>
            <a:endParaRPr lang="en-GB" smtClean="0"/>
          </a:p>
        </p:txBody>
      </p:sp>
      <p:sp>
        <p:nvSpPr>
          <p:cNvPr id="120847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Date Placeholder 11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F6DB3C96-8D91-48C7-9034-A6D942FC0526}" type="datetime1">
              <a:rPr lang="en-US" smtClean="0"/>
              <a:pPr/>
              <a:t>5/12/14</a:t>
            </a:fld>
            <a:endParaRPr lang="en-GB" smtClean="0"/>
          </a:p>
        </p:txBody>
      </p:sp>
      <p:pic>
        <p:nvPicPr>
          <p:cNvPr id="121859" name="Picture 1"/>
          <p:cNvPicPr>
            <a:picLocks noChangeAspect="1" noChangeArrowheads="1"/>
          </p:cNvPicPr>
          <p:nvPr/>
        </p:nvPicPr>
        <p:blipFill>
          <a:blip r:embed="rId3"/>
          <a:srcRect b="7628"/>
          <a:stretch>
            <a:fillRect/>
          </a:stretch>
        </p:blipFill>
        <p:spPr bwMode="auto">
          <a:xfrm>
            <a:off x="1279525" y="931863"/>
            <a:ext cx="6381750" cy="5310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1860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Creating a DP File</a:t>
            </a:r>
          </a:p>
        </p:txBody>
      </p:sp>
      <p:sp>
        <p:nvSpPr>
          <p:cNvPr id="121861" name="Text Box 3"/>
          <p:cNvSpPr txBox="1">
            <a:spLocks noChangeArrowheads="1"/>
          </p:cNvSpPr>
          <p:nvPr/>
        </p:nvSpPr>
        <p:spPr bwMode="auto">
          <a:xfrm>
            <a:off x="260350" y="3665538"/>
            <a:ext cx="4692650" cy="1817687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To change a plot title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600" b="1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1. Click on Plot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2. Change the Plot title to "Planet Trajectories"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3. Change Font to DejaVu Sans, Size 10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4. Click Apply Change button to save 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    the change</a:t>
            </a:r>
          </a:p>
        </p:txBody>
      </p:sp>
      <p:sp>
        <p:nvSpPr>
          <p:cNvPr id="121862" name="Rectangle 4"/>
          <p:cNvSpPr>
            <a:spLocks noChangeArrowheads="1"/>
          </p:cNvSpPr>
          <p:nvPr/>
        </p:nvSpPr>
        <p:spPr bwMode="auto">
          <a:xfrm>
            <a:off x="4462463" y="2038350"/>
            <a:ext cx="987425" cy="136525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863" name="AutoShape 5"/>
          <p:cNvCxnSpPr>
            <a:cxnSpLocks noChangeShapeType="1"/>
            <a:stCxn id="121861" idx="3"/>
            <a:endCxn id="121862" idx="2"/>
          </p:cNvCxnSpPr>
          <p:nvPr/>
        </p:nvCxnSpPr>
        <p:spPr bwMode="auto">
          <a:xfrm flipV="1">
            <a:off x="4953000" y="2174875"/>
            <a:ext cx="3175" cy="240030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21864" name="Rectangle 6"/>
          <p:cNvSpPr>
            <a:spLocks noChangeArrowheads="1"/>
          </p:cNvSpPr>
          <p:nvPr/>
        </p:nvSpPr>
        <p:spPr bwMode="auto">
          <a:xfrm>
            <a:off x="5048250" y="4095750"/>
            <a:ext cx="2266950" cy="182563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865" name="AutoShape 7"/>
          <p:cNvCxnSpPr>
            <a:cxnSpLocks noChangeShapeType="1"/>
            <a:stCxn id="121861" idx="3"/>
            <a:endCxn id="121864" idx="1"/>
          </p:cNvCxnSpPr>
          <p:nvPr/>
        </p:nvCxnSpPr>
        <p:spPr bwMode="auto">
          <a:xfrm flipV="1">
            <a:off x="4953000" y="4187825"/>
            <a:ext cx="95250" cy="3873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21866" name="Text Box 9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68C88-97B6-486E-9022-77D82A91D2C4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127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21867" name="Text Box 10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21868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A67831-DC34-4976-94B4-A9A514D0075D}" type="slidenum">
              <a:rPr lang="en-GB" smtClean="0"/>
              <a:pPr/>
              <a:t>127</a:t>
            </a:fld>
            <a:endParaRPr lang="en-GB" smtClean="0"/>
          </a:p>
        </p:txBody>
      </p:sp>
      <p:sp>
        <p:nvSpPr>
          <p:cNvPr id="121869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Date Placeholder 11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B33BFE3B-7D65-4EDF-897C-67AFA10E1B49}" type="datetime1">
              <a:rPr lang="en-US" smtClean="0"/>
              <a:pPr/>
              <a:t>5/12/14</a:t>
            </a:fld>
            <a:endParaRPr lang="en-GB" smtClean="0"/>
          </a:p>
        </p:txBody>
      </p:sp>
      <p:pic>
        <p:nvPicPr>
          <p:cNvPr id="122883" name="Picture 1"/>
          <p:cNvPicPr>
            <a:picLocks noChangeAspect="1" noChangeArrowheads="1"/>
          </p:cNvPicPr>
          <p:nvPr/>
        </p:nvPicPr>
        <p:blipFill>
          <a:blip r:embed="rId3"/>
          <a:srcRect b="7628"/>
          <a:stretch>
            <a:fillRect/>
          </a:stretch>
        </p:blipFill>
        <p:spPr bwMode="auto">
          <a:xfrm>
            <a:off x="1271588" y="981075"/>
            <a:ext cx="6381750" cy="5186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2884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Creating a DP file</a:t>
            </a:r>
          </a:p>
        </p:txBody>
      </p:sp>
      <p:sp>
        <p:nvSpPr>
          <p:cNvPr id="122885" name="Rectangle 3"/>
          <p:cNvSpPr>
            <a:spLocks noChangeArrowheads="1"/>
          </p:cNvSpPr>
          <p:nvPr/>
        </p:nvSpPr>
        <p:spPr bwMode="auto">
          <a:xfrm>
            <a:off x="5010150" y="4260850"/>
            <a:ext cx="2441575" cy="1225550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2886" name="AutoShape 4"/>
          <p:cNvCxnSpPr>
            <a:cxnSpLocks noChangeShapeType="1"/>
            <a:stCxn id="122887" idx="3"/>
            <a:endCxn id="122885" idx="1"/>
          </p:cNvCxnSpPr>
          <p:nvPr/>
        </p:nvCxnSpPr>
        <p:spPr bwMode="auto">
          <a:xfrm>
            <a:off x="3657600" y="4251325"/>
            <a:ext cx="1352550" cy="6238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22887" name="Text Box 5"/>
          <p:cNvSpPr txBox="1">
            <a:spLocks noChangeArrowheads="1"/>
          </p:cNvSpPr>
          <p:nvPr/>
        </p:nvSpPr>
        <p:spPr bwMode="auto">
          <a:xfrm>
            <a:off x="490538" y="3475038"/>
            <a:ext cx="3167062" cy="1554162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To change x variable properties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600" b="1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1. Click on the x variable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2. Change its properties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3. Click Apply Change button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to save changes </a:t>
            </a:r>
          </a:p>
        </p:txBody>
      </p:sp>
      <p:sp>
        <p:nvSpPr>
          <p:cNvPr id="122888" name="Rectangle 6"/>
          <p:cNvSpPr>
            <a:spLocks noChangeArrowheads="1"/>
          </p:cNvSpPr>
          <p:nvPr/>
        </p:nvSpPr>
        <p:spPr bwMode="auto">
          <a:xfrm>
            <a:off x="4645025" y="2322513"/>
            <a:ext cx="1517650" cy="119062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2889" name="AutoShape 7"/>
          <p:cNvCxnSpPr>
            <a:cxnSpLocks noChangeShapeType="1"/>
            <a:stCxn id="122887" idx="3"/>
            <a:endCxn id="122888" idx="2"/>
          </p:cNvCxnSpPr>
          <p:nvPr/>
        </p:nvCxnSpPr>
        <p:spPr bwMode="auto">
          <a:xfrm flipV="1">
            <a:off x="3657600" y="2441575"/>
            <a:ext cx="1747838" cy="18097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22890" name="Text Box 9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3565FC0-BFD2-443B-9D9B-17D570D77D47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128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22891" name="Text Box 10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22892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A690EC-0999-4DF2-9264-B020AA485091}" type="slidenum">
              <a:rPr lang="en-GB" smtClean="0"/>
              <a:pPr/>
              <a:t>128</a:t>
            </a:fld>
            <a:endParaRPr lang="en-GB" smtClean="0"/>
          </a:p>
        </p:txBody>
      </p:sp>
      <p:sp>
        <p:nvSpPr>
          <p:cNvPr id="122893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Date Placeholder 11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E1E60444-9A5C-4D93-B55E-C278DF9E717C}" type="datetime1">
              <a:rPr lang="en-US" smtClean="0"/>
              <a:pPr/>
              <a:t>5/12/14</a:t>
            </a:fld>
            <a:endParaRPr lang="en-GB" smtClean="0"/>
          </a:p>
        </p:txBody>
      </p:sp>
      <p:pic>
        <p:nvPicPr>
          <p:cNvPr id="123907" name="Picture 1"/>
          <p:cNvPicPr>
            <a:picLocks noChangeAspect="1" noChangeArrowheads="1"/>
          </p:cNvPicPr>
          <p:nvPr/>
        </p:nvPicPr>
        <p:blipFill>
          <a:blip r:embed="rId3"/>
          <a:srcRect b="7628"/>
          <a:stretch>
            <a:fillRect/>
          </a:stretch>
        </p:blipFill>
        <p:spPr bwMode="auto">
          <a:xfrm>
            <a:off x="1373188" y="939800"/>
            <a:ext cx="6381750" cy="521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3908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Creating a DP file</a:t>
            </a:r>
          </a:p>
        </p:txBody>
      </p:sp>
      <p:sp>
        <p:nvSpPr>
          <p:cNvPr id="123909" name="Rectangle 3"/>
          <p:cNvSpPr>
            <a:spLocks noChangeArrowheads="1"/>
          </p:cNvSpPr>
          <p:nvPr/>
        </p:nvSpPr>
        <p:spPr bwMode="auto">
          <a:xfrm>
            <a:off x="5330825" y="3521075"/>
            <a:ext cx="2349500" cy="2322513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910" name="AutoShape 4"/>
          <p:cNvCxnSpPr>
            <a:cxnSpLocks noChangeShapeType="1"/>
            <a:endCxn id="123909" idx="1"/>
          </p:cNvCxnSpPr>
          <p:nvPr/>
        </p:nvCxnSpPr>
        <p:spPr bwMode="auto">
          <a:xfrm>
            <a:off x="3471863" y="3879850"/>
            <a:ext cx="1860550" cy="8096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23911" name="Rectangle 5"/>
          <p:cNvSpPr>
            <a:spLocks noChangeArrowheads="1"/>
          </p:cNvSpPr>
          <p:nvPr/>
        </p:nvSpPr>
        <p:spPr bwMode="auto">
          <a:xfrm>
            <a:off x="4791075" y="2422525"/>
            <a:ext cx="1344613" cy="128588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12" name="Text Box 6"/>
          <p:cNvSpPr txBox="1">
            <a:spLocks noChangeArrowheads="1"/>
          </p:cNvSpPr>
          <p:nvPr/>
        </p:nvSpPr>
        <p:spPr bwMode="auto">
          <a:xfrm>
            <a:off x="685800" y="3475038"/>
            <a:ext cx="3167063" cy="1554162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To change y variable properties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600" b="1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1. Click on the y variable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2. Change properties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3. Click Apply Change button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to save changes</a:t>
            </a:r>
          </a:p>
        </p:txBody>
      </p:sp>
      <p:cxnSp>
        <p:nvCxnSpPr>
          <p:cNvPr id="123913" name="AutoShape 7"/>
          <p:cNvCxnSpPr>
            <a:cxnSpLocks noChangeShapeType="1"/>
            <a:stCxn id="123912" idx="3"/>
            <a:endCxn id="123911" idx="1"/>
          </p:cNvCxnSpPr>
          <p:nvPr/>
        </p:nvCxnSpPr>
        <p:spPr bwMode="auto">
          <a:xfrm flipV="1">
            <a:off x="3852863" y="2486025"/>
            <a:ext cx="941387" cy="176530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23914" name="Text Box 9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1DC1182-D62D-4FA4-B162-8ED0249A5B4D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129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23915" name="Text Box 10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23916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426C9D-FE06-4189-804E-5B3833BE7A6F}" type="slidenum">
              <a:rPr lang="en-GB" smtClean="0"/>
              <a:pPr/>
              <a:t>129</a:t>
            </a:fld>
            <a:endParaRPr lang="en-GB" smtClean="0"/>
          </a:p>
        </p:txBody>
      </p:sp>
      <p:sp>
        <p:nvSpPr>
          <p:cNvPr id="123917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725613" y="1270000"/>
            <a:ext cx="3789362" cy="42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08100" y="1835150"/>
            <a:ext cx="6434138" cy="2055813"/>
          </a:xfrm>
          <a:prstGeom prst="rect">
            <a:avLst/>
          </a:prstGeom>
          <a:solidFill>
            <a:srgbClr val="E6E6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7386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/* Initialize data */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acc[0] = 0.0 ; 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acc[1] = -9.81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6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time = 0.0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6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init_angle = M_PI/6.0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init_speed = 50.0 ;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/>
          </p:nvPr>
        </p:nvSpPr>
        <p:spPr>
          <a:xfrm>
            <a:off x="457200" y="1143000"/>
            <a:ext cx="8229600" cy="4983163"/>
          </a:xfrm>
          <a:noFill/>
        </p:spPr>
        <p:txBody>
          <a:bodyPr anchor="t"/>
          <a:lstStyle/>
          <a:p>
            <a:pPr marL="341313" indent="-341313" algn="l" eaLnBrk="1" hangingPunct="1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i="0" smtClean="0"/>
              <a:t>Default Data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 idx="1"/>
          </p:nvPr>
        </p:nvSpPr>
        <p:spPr bwMode="auto">
          <a:xfrm>
            <a:off x="914400" y="152400"/>
            <a:ext cx="7391400" cy="411163"/>
          </a:xfrm>
          <a:noFill/>
          <a:ln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i="1" smtClean="0"/>
              <a:t>Trickless Cannonball – Default Data</a:t>
            </a:r>
          </a:p>
        </p:txBody>
      </p:sp>
      <p:sp>
        <p:nvSpPr>
          <p:cNvPr id="15366" name="Date Placeholder 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E7CC90B-CC5D-4AAB-A3E5-4B09801DD28E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5367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56EF1E0-F993-4D81-AD53-1A2A42B49B21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GB" smtClean="0"/>
          </a:p>
        </p:txBody>
      </p:sp>
      <p:sp>
        <p:nvSpPr>
          <p:cNvPr id="15368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Date Placeholder 10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36AC304B-065A-4482-8E23-AF787B12966D}" type="datetime1">
              <a:rPr lang="en-US" smtClean="0"/>
              <a:pPr/>
              <a:t>5/12/14</a:t>
            </a:fld>
            <a:endParaRPr lang="en-GB" smtClean="0"/>
          </a:p>
        </p:txBody>
      </p:sp>
      <p:pic>
        <p:nvPicPr>
          <p:cNvPr id="124931" name="Picture 1"/>
          <p:cNvPicPr>
            <a:picLocks noChangeAspect="1" noChangeArrowheads="1"/>
          </p:cNvPicPr>
          <p:nvPr/>
        </p:nvPicPr>
        <p:blipFill>
          <a:blip r:embed="rId3"/>
          <a:srcRect b="7628"/>
          <a:stretch>
            <a:fillRect/>
          </a:stretch>
        </p:blipFill>
        <p:spPr bwMode="auto">
          <a:xfrm>
            <a:off x="641350" y="1047750"/>
            <a:ext cx="6381750" cy="5186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Creating a DP File</a:t>
            </a:r>
          </a:p>
        </p:txBody>
      </p:sp>
      <p:sp>
        <p:nvSpPr>
          <p:cNvPr id="124933" name="Text Box 3"/>
          <p:cNvSpPr txBox="1">
            <a:spLocks noChangeArrowheads="1"/>
          </p:cNvSpPr>
          <p:nvPr/>
        </p:nvSpPr>
        <p:spPr bwMode="auto">
          <a:xfrm>
            <a:off x="693738" y="3016250"/>
            <a:ext cx="2232025" cy="33655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Test Comparison Plot</a:t>
            </a:r>
          </a:p>
        </p:txBody>
      </p:sp>
      <p:sp>
        <p:nvSpPr>
          <p:cNvPr id="124934" name="Rectangle 4"/>
          <p:cNvSpPr>
            <a:spLocks noChangeArrowheads="1"/>
          </p:cNvSpPr>
          <p:nvPr/>
        </p:nvSpPr>
        <p:spPr bwMode="auto">
          <a:xfrm>
            <a:off x="1801813" y="1408113"/>
            <a:ext cx="320675" cy="265112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935" name="AutoShape 5"/>
          <p:cNvCxnSpPr>
            <a:cxnSpLocks noChangeShapeType="1"/>
            <a:stCxn id="124933" idx="0"/>
            <a:endCxn id="124934" idx="2"/>
          </p:cNvCxnSpPr>
          <p:nvPr/>
        </p:nvCxnSpPr>
        <p:spPr bwMode="auto">
          <a:xfrm flipV="1">
            <a:off x="1809750" y="1673225"/>
            <a:ext cx="152400" cy="134143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pic>
        <p:nvPicPr>
          <p:cNvPr id="12493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1166813"/>
            <a:ext cx="4662488" cy="5002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4937" name="Text Box 8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F207CBB-F5C9-46DF-B6B4-49C640D2706C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130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24938" name="Text Box 9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24939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5A0398-93E5-4800-B3A5-F08AD8BF230D}" type="slidenum">
              <a:rPr lang="en-GB" smtClean="0"/>
              <a:pPr/>
              <a:t>130</a:t>
            </a:fld>
            <a:endParaRPr lang="en-GB" smtClean="0"/>
          </a:p>
        </p:txBody>
      </p:sp>
      <p:sp>
        <p:nvSpPr>
          <p:cNvPr id="124940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Date Placeholder 9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BE075251-5FD7-482F-8F35-8FC21CF51465}" type="datetime1">
              <a:rPr lang="en-US" smtClean="0"/>
              <a:pPr/>
              <a:t>5/12/14</a:t>
            </a:fld>
            <a:endParaRPr lang="en-GB" smtClean="0"/>
          </a:p>
        </p:txBody>
      </p:sp>
      <p:pic>
        <p:nvPicPr>
          <p:cNvPr id="125955" name="Picture 1"/>
          <p:cNvPicPr>
            <a:picLocks noChangeAspect="1" noChangeArrowheads="1"/>
          </p:cNvPicPr>
          <p:nvPr/>
        </p:nvPicPr>
        <p:blipFill>
          <a:blip r:embed="rId3"/>
          <a:srcRect b="7263"/>
          <a:stretch>
            <a:fillRect/>
          </a:stretch>
        </p:blipFill>
        <p:spPr bwMode="auto">
          <a:xfrm>
            <a:off x="1347788" y="1055688"/>
            <a:ext cx="6381750" cy="5143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5956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Creating a DP File</a:t>
            </a:r>
          </a:p>
        </p:txBody>
      </p:sp>
      <p:sp>
        <p:nvSpPr>
          <p:cNvPr id="125957" name="Text Box 3"/>
          <p:cNvSpPr txBox="1">
            <a:spLocks noChangeArrowheads="1"/>
          </p:cNvSpPr>
          <p:nvPr/>
        </p:nvSpPr>
        <p:spPr bwMode="auto">
          <a:xfrm>
            <a:off x="3732213" y="2616200"/>
            <a:ext cx="2562225" cy="341313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Save As "DP_trajectory"</a:t>
            </a:r>
          </a:p>
        </p:txBody>
      </p:sp>
      <p:sp>
        <p:nvSpPr>
          <p:cNvPr id="125958" name="Rectangle 4"/>
          <p:cNvSpPr>
            <a:spLocks noChangeArrowheads="1"/>
          </p:cNvSpPr>
          <p:nvPr/>
        </p:nvSpPr>
        <p:spPr bwMode="auto">
          <a:xfrm>
            <a:off x="1417638" y="2057400"/>
            <a:ext cx="1154112" cy="188913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5959" name="AutoShape 5"/>
          <p:cNvCxnSpPr>
            <a:cxnSpLocks noChangeShapeType="1"/>
            <a:stCxn id="125957" idx="1"/>
            <a:endCxn id="125958" idx="3"/>
          </p:cNvCxnSpPr>
          <p:nvPr/>
        </p:nvCxnSpPr>
        <p:spPr bwMode="auto">
          <a:xfrm rot="10800000">
            <a:off x="2571750" y="2152650"/>
            <a:ext cx="1160463" cy="6334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25960" name="Text Box 7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45CD6B-0A92-4C2B-AF64-253BA3A897BF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131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25961" name="Text Box 8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25962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9F566E-2531-4CF5-9889-6DEC4574B6BF}" type="slidenum">
              <a:rPr lang="en-GB" smtClean="0"/>
              <a:pPr/>
              <a:t>131</a:t>
            </a:fld>
            <a:endParaRPr lang="en-GB" smtClean="0"/>
          </a:p>
        </p:txBody>
      </p:sp>
      <p:sp>
        <p:nvSpPr>
          <p:cNvPr id="125963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Date Placeholder 9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2A2FEC55-90C9-4D39-AB61-65DD303F4B64}" type="datetime1">
              <a:rPr lang="en-US" smtClean="0"/>
              <a:pPr/>
              <a:t>5/12/14</a:t>
            </a:fld>
            <a:endParaRPr lang="en-GB" smtClean="0"/>
          </a:p>
        </p:txBody>
      </p:sp>
      <p:pic>
        <p:nvPicPr>
          <p:cNvPr id="126979" name="Picture 1"/>
          <p:cNvPicPr>
            <a:picLocks noChangeAspect="1" noChangeArrowheads="1"/>
          </p:cNvPicPr>
          <p:nvPr/>
        </p:nvPicPr>
        <p:blipFill>
          <a:blip r:embed="rId3"/>
          <a:srcRect b="7628"/>
          <a:stretch>
            <a:fillRect/>
          </a:stretch>
        </p:blipFill>
        <p:spPr bwMode="auto">
          <a:xfrm>
            <a:off x="1073150" y="1201738"/>
            <a:ext cx="6915150" cy="4841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6980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Creating a DP File</a:t>
            </a:r>
          </a:p>
        </p:txBody>
      </p:sp>
      <p:sp>
        <p:nvSpPr>
          <p:cNvPr id="126981" name="Text Box 3"/>
          <p:cNvSpPr txBox="1">
            <a:spLocks noChangeArrowheads="1"/>
          </p:cNvSpPr>
          <p:nvPr/>
        </p:nvSpPr>
        <p:spPr bwMode="auto">
          <a:xfrm>
            <a:off x="4794250" y="3657600"/>
            <a:ext cx="2836863" cy="823913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Right click DP_Product and 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Select Refresh and notice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DP_trajectory.xml appears</a:t>
            </a:r>
          </a:p>
        </p:txBody>
      </p:sp>
      <p:sp>
        <p:nvSpPr>
          <p:cNvPr id="126982" name="Rectangle 4"/>
          <p:cNvSpPr>
            <a:spLocks noChangeArrowheads="1"/>
          </p:cNvSpPr>
          <p:nvPr/>
        </p:nvSpPr>
        <p:spPr bwMode="auto">
          <a:xfrm>
            <a:off x="5029200" y="2441575"/>
            <a:ext cx="987425" cy="155575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6983" name="AutoShape 5"/>
          <p:cNvCxnSpPr>
            <a:cxnSpLocks noChangeShapeType="1"/>
            <a:stCxn id="126981" idx="0"/>
            <a:endCxn id="126982" idx="2"/>
          </p:cNvCxnSpPr>
          <p:nvPr/>
        </p:nvCxnSpPr>
        <p:spPr bwMode="auto">
          <a:xfrm flipH="1" flipV="1">
            <a:off x="5522913" y="2597150"/>
            <a:ext cx="688975" cy="10604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26984" name="Text Box 7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B056A29-D98A-42B5-8197-C49C6D1873F8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132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26985" name="Text Box 8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26986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9DCE4B-F940-4B1A-AD6B-FCB8F9D1951B}" type="slidenum">
              <a:rPr lang="en-GB" smtClean="0"/>
              <a:pPr/>
              <a:t>132</a:t>
            </a:fld>
            <a:endParaRPr lang="en-GB" smtClean="0"/>
          </a:p>
        </p:txBody>
      </p:sp>
      <p:sp>
        <p:nvSpPr>
          <p:cNvPr id="126987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Date Placeholder 9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9BC24ADD-6AD2-4C00-AFC3-15F0EF820778}" type="datetime1">
              <a:rPr lang="en-US" smtClean="0"/>
              <a:pPr/>
              <a:t>5/12/14</a:t>
            </a:fld>
            <a:endParaRPr lang="en-GB" smtClean="0"/>
          </a:p>
        </p:txBody>
      </p:sp>
      <p:pic>
        <p:nvPicPr>
          <p:cNvPr id="12800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1144588"/>
            <a:ext cx="6915150" cy="5010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8004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Plotting</a:t>
            </a:r>
          </a:p>
        </p:txBody>
      </p:sp>
      <p:sp>
        <p:nvSpPr>
          <p:cNvPr id="128005" name="Text Box 3"/>
          <p:cNvSpPr txBox="1">
            <a:spLocks noChangeArrowheads="1"/>
          </p:cNvSpPr>
          <p:nvPr/>
        </p:nvSpPr>
        <p:spPr bwMode="auto">
          <a:xfrm>
            <a:off x="2860675" y="2927350"/>
            <a:ext cx="4811713" cy="33655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Use icons for single, comparison, and error plots</a:t>
            </a:r>
          </a:p>
        </p:txBody>
      </p:sp>
      <p:sp>
        <p:nvSpPr>
          <p:cNvPr id="128006" name="Rectangle 4"/>
          <p:cNvSpPr>
            <a:spLocks noChangeArrowheads="1"/>
          </p:cNvSpPr>
          <p:nvPr/>
        </p:nvSpPr>
        <p:spPr bwMode="auto">
          <a:xfrm>
            <a:off x="2057400" y="1490663"/>
            <a:ext cx="914400" cy="228600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8007" name="AutoShape 5"/>
          <p:cNvCxnSpPr>
            <a:cxnSpLocks noChangeShapeType="1"/>
            <a:stCxn id="128005" idx="0"/>
            <a:endCxn id="128006" idx="3"/>
          </p:cNvCxnSpPr>
          <p:nvPr/>
        </p:nvCxnSpPr>
        <p:spPr bwMode="auto">
          <a:xfrm flipH="1" flipV="1">
            <a:off x="2971800" y="1604963"/>
            <a:ext cx="2293938" cy="132238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28008" name="Text Box 7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1FD571F-02C9-484B-AD7B-FF719C8AE3B2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133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28009" name="Text Box 8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28010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46787D-5491-4271-AEBE-94C99BE02EFA}" type="slidenum">
              <a:rPr lang="en-GB" smtClean="0"/>
              <a:pPr/>
              <a:t>133</a:t>
            </a:fld>
            <a:endParaRPr lang="en-GB" smtClean="0"/>
          </a:p>
        </p:txBody>
      </p:sp>
      <p:sp>
        <p:nvSpPr>
          <p:cNvPr id="128011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Date Placeholder 9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CA5EA77E-A14D-4235-B67C-2C4678B3D034}" type="datetime1">
              <a:rPr lang="en-US" smtClean="0"/>
              <a:pPr/>
              <a:t>5/12/14</a:t>
            </a:fld>
            <a:endParaRPr lang="en-GB" smtClean="0"/>
          </a:p>
        </p:txBody>
      </p:sp>
      <p:pic>
        <p:nvPicPr>
          <p:cNvPr id="12902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4425" y="1023938"/>
            <a:ext cx="6915150" cy="5010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9028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Saving DP Session</a:t>
            </a:r>
          </a:p>
        </p:txBody>
      </p:sp>
      <p:sp>
        <p:nvSpPr>
          <p:cNvPr id="129029" name="Text Box 3"/>
          <p:cNvSpPr txBox="1">
            <a:spLocks noChangeArrowheads="1"/>
          </p:cNvSpPr>
          <p:nvPr/>
        </p:nvSpPr>
        <p:spPr bwMode="auto">
          <a:xfrm>
            <a:off x="3559175" y="3968750"/>
            <a:ext cx="4246563" cy="341313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Save the Session as "Session_trajectory"</a:t>
            </a:r>
          </a:p>
        </p:txBody>
      </p:sp>
      <p:sp>
        <p:nvSpPr>
          <p:cNvPr id="129030" name="Rectangle 4"/>
          <p:cNvSpPr>
            <a:spLocks noChangeArrowheads="1"/>
          </p:cNvSpPr>
          <p:nvPr/>
        </p:nvSpPr>
        <p:spPr bwMode="auto">
          <a:xfrm>
            <a:off x="1196975" y="1654175"/>
            <a:ext cx="785813" cy="174625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9031" name="AutoShape 5"/>
          <p:cNvCxnSpPr>
            <a:cxnSpLocks noChangeShapeType="1"/>
            <a:stCxn id="129029" idx="0"/>
            <a:endCxn id="129030" idx="3"/>
          </p:cNvCxnSpPr>
          <p:nvPr/>
        </p:nvCxnSpPr>
        <p:spPr bwMode="auto">
          <a:xfrm rot="16200000" flipV="1">
            <a:off x="2719388" y="1004888"/>
            <a:ext cx="2227262" cy="37004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29032" name="Text Box 7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2C0D7E4-CC43-4CBF-9A9B-13F239258911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134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29033" name="Text Box 8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29034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AF020E-394F-4214-884C-0A32AE591A76}" type="slidenum">
              <a:rPr lang="en-GB" smtClean="0"/>
              <a:pPr/>
              <a:t>134</a:t>
            </a:fld>
            <a:endParaRPr lang="en-GB" smtClean="0"/>
          </a:p>
        </p:txBody>
      </p:sp>
      <p:sp>
        <p:nvSpPr>
          <p:cNvPr id="129035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149975" y="2681817"/>
            <a:ext cx="2835129" cy="833178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Select “DP_trajectory.xml”.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It should then appear in DP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Selections box below.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 bwMode="auto">
          <a:xfrm rot="10800000">
            <a:off x="5545669" y="2370704"/>
            <a:ext cx="604306" cy="727703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Date Placeholder 7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FE4FE66E-6F71-4D82-9FED-CBAE4BC2E32B}" type="datetime1">
              <a:rPr lang="en-US" smtClean="0"/>
              <a:pPr/>
              <a:t>5/12/14</a:t>
            </a:fld>
            <a:endParaRPr lang="en-GB" smtClean="0"/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Command Line Data Products</a:t>
            </a:r>
          </a:p>
        </p:txBody>
      </p:sp>
      <p:sp>
        <p:nvSpPr>
          <p:cNvPr id="13005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19088" indent="-319088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2000" b="1">
                <a:solidFill>
                  <a:srgbClr val="000000"/>
                </a:solidFill>
              </a:rPr>
              <a:t>Plotting from the command line</a:t>
            </a:r>
          </a:p>
          <a:p>
            <a:pPr marL="319088" indent="-319088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30053" name="Text Box 3"/>
          <p:cNvSpPr txBox="1">
            <a:spLocks noChangeArrowheads="1"/>
          </p:cNvSpPr>
          <p:nvPr/>
        </p:nvSpPr>
        <p:spPr bwMode="auto">
          <a:xfrm>
            <a:off x="836613" y="1695450"/>
            <a:ext cx="7577137" cy="785813"/>
          </a:xfrm>
          <a:prstGeom prst="rect">
            <a:avLst/>
          </a:prstGeom>
          <a:solidFill>
            <a:srgbClr val="FFFFFF"/>
          </a:solidFill>
          <a:ln w="54720">
            <a:solidFill>
              <a:srgbClr val="B847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79000"/>
              </a:lnSpc>
              <a:spcBef>
                <a:spcPts val="73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b="1">
                <a:solidFill>
                  <a:srgbClr val="0099FF"/>
                </a:solidFill>
                <a:latin typeface="Bitstream Vera Sans Mono" pitchFamily="1" charset="0"/>
              </a:rPr>
              <a:t>Plotting from the command line</a:t>
            </a:r>
          </a:p>
          <a:p>
            <a:pPr>
              <a:lnSpc>
                <a:spcPct val="79000"/>
              </a:lnSpc>
              <a:spcBef>
                <a:spcPts val="73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b="1">
                <a:solidFill>
                  <a:srgbClr val="0099FF"/>
                </a:solidFill>
                <a:latin typeface="Bitstream Vera Sans Mono" pitchFamily="1" charset="0"/>
              </a:rPr>
              <a:t>(Session_trajectory.xml is saved by default in you SIM_ directory)</a:t>
            </a:r>
          </a:p>
          <a:p>
            <a:pPr>
              <a:lnSpc>
                <a:spcPct val="79000"/>
              </a:lnSpc>
              <a:spcBef>
                <a:spcPts val="73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b="1">
                <a:solidFill>
                  <a:srgbClr val="000000"/>
                </a:solidFill>
                <a:latin typeface="Bitstream Vera Sans Mono" pitchFamily="1" charset="0"/>
              </a:rPr>
              <a:t>% fxplot Session_trajectory.xml    </a:t>
            </a:r>
            <a:r>
              <a:rPr lang="en-GB" sz="1200" b="1">
                <a:solidFill>
                  <a:srgbClr val="FFFFFF"/>
                </a:solidFill>
                <a:latin typeface="Bitstream Vera Sans Mono" pitchFamily="1" charset="0"/>
              </a:rPr>
              <a:t> </a:t>
            </a:r>
            <a:r>
              <a:rPr lang="en-GB" sz="1200" b="1">
                <a:solidFill>
                  <a:srgbClr val="0099FF"/>
                </a:solidFill>
                <a:latin typeface="Bitstream Vera Sans Mono" pitchFamily="1" charset="0"/>
              </a:rPr>
              <a:t>(fxplot uses enhanced Fermi-lab X-widget)</a:t>
            </a:r>
          </a:p>
        </p:txBody>
      </p:sp>
      <p:sp>
        <p:nvSpPr>
          <p:cNvPr id="130054" name="Text Box 5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3B39BB-2883-46F6-A851-81F2150B410C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135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30055" name="Text Box 6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3005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5CF1D0-6EBF-427C-9138-21A53A179C16}" type="slidenum">
              <a:rPr lang="en-GB" smtClean="0"/>
              <a:pPr/>
              <a:t>135</a:t>
            </a:fld>
            <a:endParaRPr lang="en-GB" smtClean="0"/>
          </a:p>
        </p:txBody>
      </p:sp>
      <p:sp>
        <p:nvSpPr>
          <p:cNvPr id="130057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Date Placeholder 7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2634EC31-D10C-40FB-8DAF-71ADFB7DCD32}" type="datetime1">
              <a:rPr lang="en-US" smtClean="0"/>
              <a:pPr/>
              <a:t>5/12/14</a:t>
            </a:fld>
            <a:endParaRPr lang="en-GB" smtClean="0"/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431800" y="1163638"/>
            <a:ext cx="8212138" cy="2065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19088" indent="-319088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2000" b="1">
                <a:solidFill>
                  <a:srgbClr val="000000"/>
                </a:solidFill>
              </a:rPr>
              <a:t>How do you set up the sim data used by Data Products?</a:t>
            </a:r>
          </a:p>
          <a:p>
            <a:pPr marL="719138" lvl="1" indent="-261938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b="1">
                <a:solidFill>
                  <a:srgbClr val="000000"/>
                </a:solidFill>
              </a:rPr>
              <a:t>Create a data recording file using data recording editor (dre)</a:t>
            </a:r>
          </a:p>
          <a:p>
            <a:pPr marL="719138" lvl="1" indent="-261938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b="1">
                <a:solidFill>
                  <a:srgbClr val="000000"/>
                </a:solidFill>
              </a:rPr>
              <a:t>You need to be in the directory that contains the S_sie.resource file created by CP in order to launch dre successfully</a:t>
            </a:r>
          </a:p>
          <a:p>
            <a:pPr marL="319088" indent="-319088">
              <a:lnSpc>
                <a:spcPct val="10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31076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Data Recording</a:t>
            </a:r>
          </a:p>
        </p:txBody>
      </p:sp>
      <p:sp>
        <p:nvSpPr>
          <p:cNvPr id="131077" name="Rectangle 3"/>
          <p:cNvSpPr>
            <a:spLocks noChangeArrowheads="1"/>
          </p:cNvSpPr>
          <p:nvPr/>
        </p:nvSpPr>
        <p:spPr bwMode="auto">
          <a:xfrm>
            <a:off x="419100" y="3497263"/>
            <a:ext cx="8377238" cy="584200"/>
          </a:xfrm>
          <a:prstGeom prst="rect">
            <a:avLst/>
          </a:prstGeom>
          <a:solidFill>
            <a:srgbClr val="FFFFFF"/>
          </a:solidFill>
          <a:ln w="38160">
            <a:solidFill>
              <a:srgbClr val="B847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79000"/>
              </a:lnSpc>
              <a:spcBef>
                <a:spcPts val="2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cd $HOME/trick_sims/SIM_cannon_example  </a:t>
            </a:r>
            <a:r>
              <a:rPr lang="en-GB" sz="1000">
                <a:solidFill>
                  <a:srgbClr val="000000"/>
                </a:solidFill>
                <a:latin typeface="Courier New" charset="0"/>
              </a:rPr>
              <a:t>&lt;if your not already in this directory&gt;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dre</a:t>
            </a:r>
          </a:p>
        </p:txBody>
      </p:sp>
      <p:sp>
        <p:nvSpPr>
          <p:cNvPr id="131078" name="Text Box 5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9187354-3B51-4552-AC0D-FF59BEEF08E0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136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31079" name="Text Box 6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31080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44A661-1075-48C6-B528-6D7FAB9027AB}" type="slidenum">
              <a:rPr lang="en-GB" smtClean="0"/>
              <a:pPr/>
              <a:t>136</a:t>
            </a:fld>
            <a:endParaRPr lang="en-GB" smtClean="0"/>
          </a:p>
        </p:txBody>
      </p:sp>
      <p:sp>
        <p:nvSpPr>
          <p:cNvPr id="131081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Date Placeholder 18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B2E93CC5-5598-42F0-9DEE-A255755A02D3}" type="datetime1">
              <a:rPr lang="en-US" smtClean="0"/>
              <a:pPr/>
              <a:t>5/12/14</a:t>
            </a:fld>
            <a:endParaRPr lang="en-GB" smtClean="0"/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Data Recording</a:t>
            </a:r>
          </a:p>
        </p:txBody>
      </p:sp>
      <p:pic>
        <p:nvPicPr>
          <p:cNvPr id="13210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574800"/>
            <a:ext cx="5029200" cy="391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2101" name="Text Box 3"/>
          <p:cNvSpPr txBox="1">
            <a:spLocks noChangeArrowheads="1"/>
          </p:cNvSpPr>
          <p:nvPr/>
        </p:nvSpPr>
        <p:spPr bwMode="auto">
          <a:xfrm>
            <a:off x="6400800" y="914400"/>
            <a:ext cx="2541588" cy="2770188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Set recording format (DR_Binary, Dr_ASCII, &amp; DR_HDF5), frequency (DR_Always, DR_Changes, and DR_Step_Changes), buffering(DR_Buffer, DR_No_Buffer, DR_Ring_Buffer) under Options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600" b="1">
              <a:solidFill>
                <a:srgbClr val="000000"/>
              </a:solidFill>
            </a:endParaRPr>
          </a:p>
        </p:txBody>
      </p:sp>
      <p:sp>
        <p:nvSpPr>
          <p:cNvPr id="132102" name="Rectangle 4"/>
          <p:cNvSpPr>
            <a:spLocks noChangeArrowheads="1"/>
          </p:cNvSpPr>
          <p:nvPr/>
        </p:nvSpPr>
        <p:spPr bwMode="auto">
          <a:xfrm>
            <a:off x="2797175" y="1728788"/>
            <a:ext cx="403225" cy="192087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2103" name="AutoShape 5"/>
          <p:cNvCxnSpPr>
            <a:cxnSpLocks noChangeShapeType="1"/>
            <a:endCxn id="132102" idx="3"/>
          </p:cNvCxnSpPr>
          <p:nvPr/>
        </p:nvCxnSpPr>
        <p:spPr bwMode="auto">
          <a:xfrm rot="10800000" flipV="1">
            <a:off x="3200400" y="1219200"/>
            <a:ext cx="3200400" cy="6064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32104" name="Text Box 6"/>
          <p:cNvSpPr txBox="1">
            <a:spLocks noChangeArrowheads="1"/>
          </p:cNvSpPr>
          <p:nvPr/>
        </p:nvSpPr>
        <p:spPr bwMode="auto">
          <a:xfrm>
            <a:off x="6592888" y="3856038"/>
            <a:ext cx="2409825" cy="2309812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Give this recording group a name and the cycle time to record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600" b="1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8000"/>
                </a:solidFill>
              </a:rPr>
              <a:t>In DR Name put "my_cannon"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8000"/>
                </a:solidFill>
              </a:rPr>
              <a:t>Change DR Cycle to "0.01"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600" b="1">
              <a:solidFill>
                <a:srgbClr val="008000"/>
              </a:solidFill>
            </a:endParaRPr>
          </a:p>
        </p:txBody>
      </p:sp>
      <p:sp>
        <p:nvSpPr>
          <p:cNvPr id="132105" name="Rectangle 7"/>
          <p:cNvSpPr>
            <a:spLocks noChangeArrowheads="1"/>
          </p:cNvSpPr>
          <p:nvPr/>
        </p:nvSpPr>
        <p:spPr bwMode="auto">
          <a:xfrm>
            <a:off x="3532188" y="1833563"/>
            <a:ext cx="2411412" cy="366712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2106" name="AutoShape 8"/>
          <p:cNvCxnSpPr>
            <a:cxnSpLocks noChangeShapeType="1"/>
            <a:stCxn id="132104" idx="1"/>
            <a:endCxn id="132105" idx="2"/>
          </p:cNvCxnSpPr>
          <p:nvPr/>
        </p:nvCxnSpPr>
        <p:spPr bwMode="auto">
          <a:xfrm rot="10800000">
            <a:off x="4738688" y="2200275"/>
            <a:ext cx="1854200" cy="281146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32107" name="Text Box 9"/>
          <p:cNvSpPr txBox="1">
            <a:spLocks noChangeArrowheads="1"/>
          </p:cNvSpPr>
          <p:nvPr/>
        </p:nvSpPr>
        <p:spPr bwMode="auto">
          <a:xfrm>
            <a:off x="127000" y="3009900"/>
            <a:ext cx="2403475" cy="22479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Double click variables on left adds to the references in right Selected Variables window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600" b="1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8000"/>
                </a:solidFill>
              </a:rPr>
              <a:t>Double click "dyn" or single click the node icon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600" b="1">
              <a:solidFill>
                <a:srgbClr val="008000"/>
              </a:solidFill>
            </a:endParaRPr>
          </a:p>
        </p:txBody>
      </p:sp>
      <p:sp>
        <p:nvSpPr>
          <p:cNvPr id="132108" name="Rectangle 10"/>
          <p:cNvSpPr>
            <a:spLocks noChangeArrowheads="1"/>
          </p:cNvSpPr>
          <p:nvPr/>
        </p:nvSpPr>
        <p:spPr bwMode="auto">
          <a:xfrm>
            <a:off x="2587625" y="2339975"/>
            <a:ext cx="941388" cy="1527175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2109" name="AutoShape 11"/>
          <p:cNvCxnSpPr>
            <a:cxnSpLocks noChangeShapeType="1"/>
            <a:stCxn id="132110" idx="3"/>
            <a:endCxn id="132108" idx="0"/>
          </p:cNvCxnSpPr>
          <p:nvPr/>
        </p:nvCxnSpPr>
        <p:spPr bwMode="auto">
          <a:xfrm>
            <a:off x="2509838" y="2260600"/>
            <a:ext cx="550862" cy="8096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32110" name="Text Box 12"/>
          <p:cNvSpPr txBox="1">
            <a:spLocks noChangeArrowheads="1"/>
          </p:cNvSpPr>
          <p:nvPr/>
        </p:nvSpPr>
        <p:spPr bwMode="auto">
          <a:xfrm>
            <a:off x="200025" y="1727200"/>
            <a:ext cx="2309813" cy="10668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0000"/>
                </a:solidFill>
              </a:rPr>
              <a:t>Click on hierarchy in left window to find variables to record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600" b="1">
              <a:solidFill>
                <a:srgbClr val="000000"/>
              </a:solidFill>
            </a:endParaRPr>
          </a:p>
        </p:txBody>
      </p:sp>
      <p:sp>
        <p:nvSpPr>
          <p:cNvPr id="132111" name="Text Box 13"/>
          <p:cNvSpPr txBox="1">
            <a:spLocks noChangeArrowheads="1"/>
          </p:cNvSpPr>
          <p:nvPr/>
        </p:nvSpPr>
        <p:spPr bwMode="auto">
          <a:xfrm>
            <a:off x="463550" y="947738"/>
            <a:ext cx="18415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2" name="Text Box 15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1F5884D-7F26-46DE-B727-E27EF81FF6E4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137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32113" name="Text Box 16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32114" name="Slide Number Placeholder 1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C59C1B-1287-4355-8377-024C5D676093}" type="slidenum">
              <a:rPr lang="en-GB" smtClean="0"/>
              <a:pPr/>
              <a:t>137</a:t>
            </a:fld>
            <a:endParaRPr lang="en-GB" smtClean="0"/>
          </a:p>
        </p:txBody>
      </p:sp>
      <p:sp>
        <p:nvSpPr>
          <p:cNvPr id="132115" name="Footer Placeholder 2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Date Placeholder 18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3F9C70A8-1D4E-439A-BDC9-9E5A0C7FD764}" type="datetime1">
              <a:rPr lang="en-US" smtClean="0"/>
              <a:pPr/>
              <a:t>5/12/14</a:t>
            </a:fld>
            <a:endParaRPr lang="en-GB" smtClean="0"/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Data Recording</a:t>
            </a:r>
          </a:p>
        </p:txBody>
      </p:sp>
      <p:pic>
        <p:nvPicPr>
          <p:cNvPr id="13312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482725"/>
            <a:ext cx="4343400" cy="4240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3125" name="Text Box 3"/>
          <p:cNvSpPr txBox="1">
            <a:spLocks noChangeArrowheads="1"/>
          </p:cNvSpPr>
          <p:nvPr/>
        </p:nvSpPr>
        <p:spPr bwMode="auto">
          <a:xfrm>
            <a:off x="182563" y="2671763"/>
            <a:ext cx="2373312" cy="1031875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8000"/>
                </a:solidFill>
              </a:rPr>
              <a:t>Select "cannon"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600" b="1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8000"/>
                </a:solidFill>
              </a:rPr>
              <a:t>Select "pos[2]"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600" b="1">
              <a:solidFill>
                <a:srgbClr val="008000"/>
              </a:solidFill>
            </a:endParaRPr>
          </a:p>
        </p:txBody>
      </p:sp>
      <p:sp>
        <p:nvSpPr>
          <p:cNvPr id="133126" name="Line 4"/>
          <p:cNvSpPr>
            <a:spLocks noChangeShapeType="1"/>
          </p:cNvSpPr>
          <p:nvPr/>
        </p:nvSpPr>
        <p:spPr bwMode="auto">
          <a:xfrm>
            <a:off x="2563813" y="3405188"/>
            <a:ext cx="407987" cy="93821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27" name="Text Box 5"/>
          <p:cNvSpPr txBox="1">
            <a:spLocks noChangeArrowheads="1"/>
          </p:cNvSpPr>
          <p:nvPr/>
        </p:nvSpPr>
        <p:spPr bwMode="auto">
          <a:xfrm>
            <a:off x="6619875" y="1016000"/>
            <a:ext cx="2295525" cy="5842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8000"/>
                </a:solidFill>
              </a:rPr>
              <a:t>Click "File" &amp; "Save" or save button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600" b="1">
              <a:solidFill>
                <a:srgbClr val="008000"/>
              </a:solidFill>
            </a:endParaRPr>
          </a:p>
        </p:txBody>
      </p:sp>
      <p:sp>
        <p:nvSpPr>
          <p:cNvPr id="133128" name="Line 6"/>
          <p:cNvSpPr>
            <a:spLocks noChangeShapeType="1"/>
          </p:cNvSpPr>
          <p:nvPr/>
        </p:nvSpPr>
        <p:spPr bwMode="auto">
          <a:xfrm>
            <a:off x="2551113" y="3063875"/>
            <a:ext cx="457200" cy="785813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29" name="Line 7"/>
          <p:cNvSpPr>
            <a:spLocks noChangeShapeType="1"/>
          </p:cNvSpPr>
          <p:nvPr/>
        </p:nvSpPr>
        <p:spPr bwMode="auto">
          <a:xfrm flipH="1">
            <a:off x="2782888" y="1352550"/>
            <a:ext cx="3871912" cy="282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30" name="Rectangle 8"/>
          <p:cNvSpPr>
            <a:spLocks noChangeArrowheads="1"/>
          </p:cNvSpPr>
          <p:nvPr/>
        </p:nvSpPr>
        <p:spPr bwMode="auto">
          <a:xfrm flipH="1">
            <a:off x="2560638" y="1654175"/>
            <a:ext cx="255587" cy="201613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313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0450" y="3309938"/>
            <a:ext cx="3665538" cy="2633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3132" name="Text Box 10"/>
          <p:cNvSpPr txBox="1">
            <a:spLocks noChangeArrowheads="1"/>
          </p:cNvSpPr>
          <p:nvPr/>
        </p:nvSpPr>
        <p:spPr bwMode="auto">
          <a:xfrm>
            <a:off x="6696075" y="2068513"/>
            <a:ext cx="2332038" cy="1095375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rgbClr val="008000"/>
                </a:solidFill>
              </a:rPr>
              <a:t>Save as cannon.dr in directory Modified_data/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600" b="1">
              <a:solidFill>
                <a:srgbClr val="008000"/>
              </a:solidFill>
            </a:endParaRPr>
          </a:p>
        </p:txBody>
      </p:sp>
      <p:sp>
        <p:nvSpPr>
          <p:cNvPr id="133133" name="Line 11"/>
          <p:cNvSpPr>
            <a:spLocks noChangeShapeType="1"/>
          </p:cNvSpPr>
          <p:nvPr/>
        </p:nvSpPr>
        <p:spPr bwMode="auto">
          <a:xfrm flipH="1">
            <a:off x="6613525" y="3155950"/>
            <a:ext cx="882650" cy="20669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34" name="Line 12"/>
          <p:cNvSpPr>
            <a:spLocks noChangeShapeType="1"/>
          </p:cNvSpPr>
          <p:nvPr/>
        </p:nvSpPr>
        <p:spPr bwMode="auto">
          <a:xfrm flipH="1">
            <a:off x="5470525" y="3173413"/>
            <a:ext cx="1731963" cy="122555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35" name="Line 13"/>
          <p:cNvSpPr>
            <a:spLocks noChangeShapeType="1"/>
          </p:cNvSpPr>
          <p:nvPr/>
        </p:nvSpPr>
        <p:spPr bwMode="auto">
          <a:xfrm flipH="1">
            <a:off x="2955925" y="1354138"/>
            <a:ext cx="3698875" cy="5492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36" name="Line 14"/>
          <p:cNvSpPr>
            <a:spLocks noChangeShapeType="1"/>
          </p:cNvSpPr>
          <p:nvPr/>
        </p:nvSpPr>
        <p:spPr bwMode="auto">
          <a:xfrm flipH="1">
            <a:off x="7299325" y="3155950"/>
            <a:ext cx="196850" cy="233045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37" name="Text Box 16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628417A-5397-4237-84CE-57DBC32543AF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138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33138" name="Text Box 17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33139" name="Slide Number Placeholder 1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E35562-C171-480B-B4DB-AB92F9A4AE47}" type="slidenum">
              <a:rPr lang="en-GB" smtClean="0"/>
              <a:pPr/>
              <a:t>138</a:t>
            </a:fld>
            <a:endParaRPr lang="en-GB" smtClean="0"/>
          </a:p>
        </p:txBody>
      </p:sp>
      <p:sp>
        <p:nvSpPr>
          <p:cNvPr id="133140" name="Footer Placeholder 2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Date Placeholder 11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9FBFF5AB-F5AA-4836-BB7C-F1D96E3C37DE}" type="datetime1">
              <a:rPr lang="en-US" smtClean="0"/>
              <a:pPr/>
              <a:t>5/12/14</a:t>
            </a:fld>
            <a:endParaRPr lang="en-GB" smtClean="0"/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331788" y="1057275"/>
            <a:ext cx="8355012" cy="5954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19088" indent="-319088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2000" b="1">
                <a:solidFill>
                  <a:srgbClr val="000000"/>
                </a:solidFill>
              </a:rPr>
              <a:t>Data Recording auto-generated file</a:t>
            </a:r>
          </a:p>
          <a:p>
            <a:pPr marL="319088" indent="-319088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9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9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9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9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9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9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9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9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9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9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9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9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9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2000" b="1">
                <a:solidFill>
                  <a:srgbClr val="000000"/>
                </a:solidFill>
              </a:rPr>
              <a:t>						[ see Trick User’s Guide </a:t>
            </a:r>
            <a:r>
              <a:rPr lang="en-US" sz="2000" b="1">
                <a:solidFill>
                  <a:srgbClr val="000000"/>
                </a:solidFill>
                <a:cs typeface="Arial" charset="0"/>
              </a:rPr>
              <a:t>§</a:t>
            </a:r>
            <a:r>
              <a:rPr lang="en-US" sz="2000" b="1">
                <a:solidFill>
                  <a:srgbClr val="000000"/>
                </a:solidFill>
              </a:rPr>
              <a:t> 7.8 ]</a:t>
            </a:r>
          </a:p>
          <a:p>
            <a:pPr marL="319088" indent="-319088">
              <a:lnSpc>
                <a:spcPct val="9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414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" y="1687513"/>
            <a:ext cx="4095750" cy="4240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4149" name="Text Box 3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Data Recording</a:t>
            </a:r>
          </a:p>
        </p:txBody>
      </p:sp>
      <p:sp>
        <p:nvSpPr>
          <p:cNvPr id="134150" name="Text Box 4"/>
          <p:cNvSpPr txBox="1">
            <a:spLocks noChangeArrowheads="1"/>
          </p:cNvSpPr>
          <p:nvPr/>
        </p:nvSpPr>
        <p:spPr bwMode="auto">
          <a:xfrm>
            <a:off x="3821113" y="3032125"/>
            <a:ext cx="4953000" cy="2709863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b="1">
                <a:solidFill>
                  <a:srgbClr val="000000"/>
                </a:solidFill>
                <a:latin typeface="Courier New" charset="0"/>
              </a:rPr>
              <a:t>global DR_GROUP_ID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b="1">
                <a:solidFill>
                  <a:srgbClr val="000000"/>
                </a:solidFill>
                <a:latin typeface="Courier New" charset="0"/>
              </a:rPr>
              <a:t>global drg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b="1">
                <a:solidFill>
                  <a:srgbClr val="000000"/>
                </a:solidFill>
                <a:latin typeface="Courier New" charset="0"/>
              </a:rPr>
              <a:t>try: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b="1">
                <a:solidFill>
                  <a:srgbClr val="000000"/>
                </a:solidFill>
                <a:latin typeface="Courier New" charset="0"/>
              </a:rPr>
              <a:t>    if DR_GROUP_ID &gt;= 0: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b="1">
                <a:solidFill>
                  <a:srgbClr val="000000"/>
                </a:solidFill>
                <a:latin typeface="Courier New" charset="0"/>
              </a:rPr>
              <a:t>        DR_GROUP_ID += 1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b="1">
                <a:solidFill>
                  <a:srgbClr val="000000"/>
                </a:solidFill>
                <a:latin typeface="Courier New" charset="0"/>
              </a:rPr>
              <a:t>except NameError: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b="1">
                <a:solidFill>
                  <a:srgbClr val="000000"/>
                </a:solidFill>
                <a:latin typeface="Courier New" charset="0"/>
              </a:rPr>
              <a:t>    DR_GROUP_ID = 0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b="1">
                <a:solidFill>
                  <a:srgbClr val="000000"/>
                </a:solidFill>
                <a:latin typeface="Courier New" charset="0"/>
              </a:rPr>
              <a:t>    drg = []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0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b="1">
                <a:solidFill>
                  <a:srgbClr val="000000"/>
                </a:solidFill>
                <a:latin typeface="Courier New" charset="0"/>
              </a:rPr>
              <a:t>drg.append(trick.DRBinary("my_cannon")) 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b="1">
                <a:solidFill>
                  <a:srgbClr val="000000"/>
                </a:solidFill>
                <a:latin typeface="Courier New" charset="0"/>
              </a:rPr>
              <a:t>drg[DR_GROUP_ID].set_freq(trick.DR_Always)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b="1">
                <a:solidFill>
                  <a:srgbClr val="000000"/>
                </a:solidFill>
                <a:latin typeface="Courier New" charset="0"/>
              </a:rPr>
              <a:t>drg[DR_GROUP_ID].set_cycle(0.01)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b="1">
                <a:solidFill>
                  <a:srgbClr val="000000"/>
                </a:solidFill>
                <a:latin typeface="Courier New" charset="0"/>
              </a:rPr>
              <a:t>drg[DR_GROUP_ID].set_single_prec_only(False)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b="1">
                <a:solidFill>
                  <a:srgbClr val="000000"/>
                </a:solidFill>
                <a:latin typeface="Courier New" charset="0"/>
              </a:rPr>
              <a:t>drg[DR_GROUP_ID].add_variable("dyn.cannon.pos[0]")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b="1">
                <a:solidFill>
                  <a:srgbClr val="000000"/>
                </a:solidFill>
                <a:latin typeface="Courier New" charset="0"/>
              </a:rPr>
              <a:t>drg[DR_GROUP_ID].add_variable("dyn.cannon.pos[1]")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b="1">
                <a:solidFill>
                  <a:srgbClr val="000000"/>
                </a:solidFill>
                <a:latin typeface="Courier New" charset="0"/>
              </a:rPr>
              <a:t>trick.add_data_record_group(drg[DR_GROUP_ID], trick.DR_Buffer)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b="1">
                <a:solidFill>
                  <a:srgbClr val="000000"/>
                </a:solidFill>
                <a:latin typeface="Courier New" charset="0"/>
              </a:rPr>
              <a:t>drg[DR_GROUP_ID].enable()</a:t>
            </a:r>
          </a:p>
        </p:txBody>
      </p:sp>
      <p:sp>
        <p:nvSpPr>
          <p:cNvPr id="134151" name="Rectangle 5"/>
          <p:cNvSpPr>
            <a:spLocks noChangeArrowheads="1"/>
          </p:cNvSpPr>
          <p:nvPr/>
        </p:nvSpPr>
        <p:spPr bwMode="auto">
          <a:xfrm flipH="1">
            <a:off x="3144838" y="2551113"/>
            <a:ext cx="904875" cy="265112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2" name="Rectangle 6"/>
          <p:cNvSpPr>
            <a:spLocks noChangeArrowheads="1"/>
          </p:cNvSpPr>
          <p:nvPr/>
        </p:nvSpPr>
        <p:spPr bwMode="auto">
          <a:xfrm>
            <a:off x="795338" y="1892300"/>
            <a:ext cx="374650" cy="136525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Rectangle 7"/>
          <p:cNvSpPr>
            <a:spLocks noChangeArrowheads="1"/>
          </p:cNvSpPr>
          <p:nvPr/>
        </p:nvSpPr>
        <p:spPr bwMode="auto">
          <a:xfrm>
            <a:off x="1527175" y="2057400"/>
            <a:ext cx="2339975" cy="228600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4" name="Text Box 9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DBE0AE7-4E55-47A5-AF95-618EF8CCE161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139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34155" name="Text Box 10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34156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6AD835-4370-4066-BA2E-39883C845A29}" type="slidenum">
              <a:rPr lang="en-GB" smtClean="0"/>
              <a:pPr/>
              <a:t>139</a:t>
            </a:fld>
            <a:endParaRPr lang="en-GB" smtClean="0"/>
          </a:p>
        </p:txBody>
      </p:sp>
      <p:sp>
        <p:nvSpPr>
          <p:cNvPr id="134157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1725613" y="1270000"/>
            <a:ext cx="3789362" cy="42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08100" y="1835150"/>
            <a:ext cx="6437313" cy="1296988"/>
          </a:xfrm>
          <a:prstGeom prst="rect">
            <a:avLst/>
          </a:prstGeom>
          <a:solidFill>
            <a:srgbClr val="E6E6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7386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/* Do initial calculations */ 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pos_orig[0] = 0 ; 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pos_orig[1] = 0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vel_orig[0] = cos(init_angle)*init_speed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vel_orig[1] = sin(init_angle)*init_speed ;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/>
          </p:nvPr>
        </p:nvSpPr>
        <p:spPr>
          <a:xfrm>
            <a:off x="457200" y="1143000"/>
            <a:ext cx="8229600" cy="4983163"/>
          </a:xfrm>
          <a:noFill/>
        </p:spPr>
        <p:txBody>
          <a:bodyPr anchor="t"/>
          <a:lstStyle/>
          <a:p>
            <a:pPr marL="341313" indent="-341313" algn="l" eaLnBrk="1" hangingPunct="1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i="0" smtClean="0"/>
              <a:t>Initialization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 idx="1"/>
          </p:nvPr>
        </p:nvSpPr>
        <p:spPr bwMode="auto">
          <a:xfrm>
            <a:off x="914400" y="152400"/>
            <a:ext cx="7391400" cy="411163"/>
          </a:xfrm>
          <a:noFill/>
          <a:ln>
            <a:round/>
            <a:headEnd/>
            <a:tailEnd/>
          </a:ln>
        </p:spPr>
        <p:txBody>
          <a:bodyPr anchor="ctr"/>
          <a:lstStyle/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i="1"/>
              <a:t>Trickless Cannonball - Initialization</a:t>
            </a:r>
          </a:p>
        </p:txBody>
      </p:sp>
      <p:sp>
        <p:nvSpPr>
          <p:cNvPr id="16390" name="Date Placeholder 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7CB3C42-7708-48E8-9D19-1D768B040510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6391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8A8908-C1C5-4AD7-817E-E412F695991C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GB" smtClean="0"/>
          </a:p>
        </p:txBody>
      </p:sp>
      <p:sp>
        <p:nvSpPr>
          <p:cNvPr id="16392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Date Placeholder 8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B227AFCC-7564-41DB-8D97-622EC9C0597F}" type="datetime1">
              <a:rPr lang="en-US" smtClean="0"/>
              <a:pPr/>
              <a:t>5/12/14</a:t>
            </a:fld>
            <a:endParaRPr lang="en-GB" smtClean="0"/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Data Recording</a:t>
            </a:r>
          </a:p>
        </p:txBody>
      </p:sp>
      <p:sp>
        <p:nvSpPr>
          <p:cNvPr id="135172" name="Text Box 2"/>
          <p:cNvSpPr txBox="1">
            <a:spLocks noChangeArrowheads="1"/>
          </p:cNvSpPr>
          <p:nvPr/>
        </p:nvSpPr>
        <p:spPr bwMode="auto">
          <a:xfrm>
            <a:off x="274638" y="1025525"/>
            <a:ext cx="8613775" cy="3757055"/>
          </a:xfrm>
          <a:prstGeom prst="rect">
            <a:avLst/>
          </a:prstGeom>
          <a:noFill/>
          <a:ln w="25560">
            <a:solidFill>
              <a:srgbClr val="99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</a:rPr>
              <a:t>% vi RUN_test/input.py &lt;edit as below and save&gt;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execfile("Modified_data/cannon.dr")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execfile("Modified_data/realtime.py")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dirty="0" err="1" smtClean="0">
                <a:solidFill>
                  <a:srgbClr val="008000"/>
                </a:solidFill>
                <a:latin typeface="Courier New" charset="0"/>
                <a:cs typeface="Courier New" charset="0"/>
              </a:rPr>
              <a:t>dyn_integloop.getIntegrator</a:t>
            </a:r>
            <a:r>
              <a:rPr lang="en-US" sz="1400" b="1" dirty="0" smtClean="0">
                <a:solidFill>
                  <a:srgbClr val="008000"/>
                </a:solidFill>
                <a:latin typeface="Courier New" charset="0"/>
                <a:cs typeface="Courier New" charset="0"/>
              </a:rPr>
              <a:t>(trick.Runge_Kutta_4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400" b="1" dirty="0" smtClean="0">
                <a:solidFill>
                  <a:srgbClr val="008000"/>
                </a:solidFill>
                <a:latin typeface="Courier New" charset="0"/>
                <a:cs typeface="Courier New" charset="0"/>
              </a:rPr>
              <a:t>4)</a:t>
            </a:r>
            <a:endParaRPr lang="en-GB" sz="14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my_event = trick.new_event("impact")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my_event.set_cycle(0.01)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my_event.condition(0,"""trick.exec_get_sim_time() &gt; 1.0 and \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                     dyn.cannon.pos[1] &lt;= 0.0""")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my_event.action(0,"""print 'impact time: %f X-position: %s Y-position: %s' \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                  %(trick.exec_get_sim_time(), dyn.cannon.pos[0], \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                  dyn.cannon.pos[1])""")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trick.add_event(my_event)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my_event.activate()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trick.stop(5.2)</a:t>
            </a:r>
          </a:p>
        </p:txBody>
      </p:sp>
      <p:sp>
        <p:nvSpPr>
          <p:cNvPr id="135173" name="Rectangle 3"/>
          <p:cNvSpPr>
            <a:spLocks noChangeArrowheads="1"/>
          </p:cNvSpPr>
          <p:nvPr/>
        </p:nvSpPr>
        <p:spPr bwMode="auto">
          <a:xfrm>
            <a:off x="311150" y="1500188"/>
            <a:ext cx="8515350" cy="227012"/>
          </a:xfrm>
          <a:prstGeom prst="rect">
            <a:avLst/>
          </a:prstGeom>
          <a:solidFill>
            <a:srgbClr val="3366FF">
              <a:alpha val="10980"/>
            </a:srgbClr>
          </a:solidFill>
          <a:ln w="126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74" name="Text Box 4"/>
          <p:cNvSpPr txBox="1">
            <a:spLocks noChangeArrowheads="1"/>
          </p:cNvSpPr>
          <p:nvPr/>
        </p:nvSpPr>
        <p:spPr bwMode="auto">
          <a:xfrm>
            <a:off x="274638" y="5257800"/>
            <a:ext cx="8613775" cy="955675"/>
          </a:xfrm>
          <a:prstGeom prst="rect">
            <a:avLst/>
          </a:prstGeom>
          <a:noFill/>
          <a:ln w="25560">
            <a:solidFill>
              <a:srgbClr val="99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</a:rPr>
              <a:t>% ./S_main*exe RUN_test/input.py &amp;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</a:rPr>
              <a:t>% trick_dp &amp;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5175" name="Text Box 6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AA7EF1-5877-473F-AD07-2696355E707B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140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35176" name="Text Box 7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35177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372FB9-0051-4F43-89E5-720D0217A604}" type="slidenum">
              <a:rPr lang="en-GB" smtClean="0"/>
              <a:pPr/>
              <a:t>140</a:t>
            </a:fld>
            <a:endParaRPr lang="en-GB" smtClean="0"/>
          </a:p>
        </p:txBody>
      </p:sp>
      <p:sp>
        <p:nvSpPr>
          <p:cNvPr id="135178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Date Placeholder 9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A3BF1689-C3BE-420A-AF43-8BB210CD7648}" type="datetime1">
              <a:rPr lang="en-US" smtClean="0"/>
              <a:pPr/>
              <a:t>5/12/14</a:t>
            </a:fld>
            <a:endParaRPr lang="en-GB" smtClean="0"/>
          </a:p>
        </p:txBody>
      </p:sp>
      <p:sp>
        <p:nvSpPr>
          <p:cNvPr id="136195" name="Text Box 1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Data Recording</a:t>
            </a:r>
          </a:p>
        </p:txBody>
      </p:sp>
      <p:pic>
        <p:nvPicPr>
          <p:cNvPr id="13619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1484313"/>
            <a:ext cx="4800600" cy="4921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6197" name="Text Box 3"/>
          <p:cNvSpPr txBox="1">
            <a:spLocks noChangeArrowheads="1"/>
          </p:cNvSpPr>
          <p:nvPr/>
        </p:nvSpPr>
        <p:spPr bwMode="auto">
          <a:xfrm>
            <a:off x="460375" y="1082675"/>
            <a:ext cx="7970838" cy="925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38138" indent="-338138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1600" b="1">
                <a:solidFill>
                  <a:srgbClr val="000000"/>
                </a:solidFill>
              </a:rPr>
              <a:t>Double Click SIM_cannon_example in the Sims/Runs window</a:t>
            </a:r>
          </a:p>
          <a:p>
            <a:pPr marL="338138" indent="-338138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1600" b="1">
                <a:solidFill>
                  <a:srgbClr val="000000"/>
                </a:solidFill>
              </a:rPr>
              <a:t>Double click RUN_test</a:t>
            </a:r>
          </a:p>
          <a:p>
            <a:pPr marL="338138" indent="-338138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1600" b="1">
                <a:solidFill>
                  <a:srgbClr val="000000"/>
                </a:solidFill>
              </a:rPr>
              <a:t>Push the Quick Plot button</a:t>
            </a:r>
          </a:p>
        </p:txBody>
      </p:sp>
      <p:sp>
        <p:nvSpPr>
          <p:cNvPr id="136198" name="Rectangle 4"/>
          <p:cNvSpPr>
            <a:spLocks noChangeArrowheads="1"/>
          </p:cNvSpPr>
          <p:nvPr/>
        </p:nvSpPr>
        <p:spPr bwMode="auto">
          <a:xfrm>
            <a:off x="5403850" y="1809750"/>
            <a:ext cx="247650" cy="228600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Line 5"/>
          <p:cNvSpPr>
            <a:spLocks noChangeShapeType="1"/>
          </p:cNvSpPr>
          <p:nvPr/>
        </p:nvSpPr>
        <p:spPr bwMode="auto">
          <a:xfrm flipV="1">
            <a:off x="3273425" y="1874838"/>
            <a:ext cx="2111375" cy="61912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00" name="Text Box 7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FE0AFA3-6FD6-4855-A139-5D51819C98DD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141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36201" name="Text Box 8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36202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D38AA0-76C6-4B38-A76C-C0852019EE3D}" type="slidenum">
              <a:rPr lang="en-GB" smtClean="0"/>
              <a:pPr/>
              <a:t>141</a:t>
            </a:fld>
            <a:endParaRPr lang="en-GB" smtClean="0"/>
          </a:p>
        </p:txBody>
      </p:sp>
      <p:sp>
        <p:nvSpPr>
          <p:cNvPr id="136203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Date Placeholder 10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D7A49AB3-CC24-41C4-9DE0-9D00FC783C27}" type="datetime1">
              <a:rPr lang="en-US" smtClean="0"/>
              <a:pPr/>
              <a:t>5/12/14</a:t>
            </a:fld>
            <a:endParaRPr lang="en-GB" smtClean="0"/>
          </a:p>
        </p:txBody>
      </p:sp>
      <p:sp>
        <p:nvSpPr>
          <p:cNvPr id="137219" name="Text Box 1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Data Recording</a:t>
            </a:r>
          </a:p>
        </p:txBody>
      </p:sp>
      <p:pic>
        <p:nvPicPr>
          <p:cNvPr id="1372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575" y="1828800"/>
            <a:ext cx="5153025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7221" name="Text Box 3"/>
          <p:cNvSpPr txBox="1">
            <a:spLocks noChangeArrowheads="1"/>
          </p:cNvSpPr>
          <p:nvPr/>
        </p:nvSpPr>
        <p:spPr bwMode="auto">
          <a:xfrm>
            <a:off x="460375" y="1082675"/>
            <a:ext cx="7970838" cy="638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38138" indent="-338138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1600" b="1">
                <a:solidFill>
                  <a:srgbClr val="000000"/>
                </a:solidFill>
              </a:rPr>
              <a:t>Double Click dyn.cannon.pos[1] (m) – note, right-click to expand</a:t>
            </a:r>
          </a:p>
          <a:p>
            <a:pPr marL="338138" indent="-338138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1600" b="1">
                <a:solidFill>
                  <a:srgbClr val="000000"/>
                </a:solidFill>
              </a:rPr>
              <a:t>Push the Single Plot button</a:t>
            </a:r>
          </a:p>
        </p:txBody>
      </p:sp>
      <p:sp>
        <p:nvSpPr>
          <p:cNvPr id="137222" name="Rectangle 4"/>
          <p:cNvSpPr>
            <a:spLocks noChangeArrowheads="1"/>
          </p:cNvSpPr>
          <p:nvPr/>
        </p:nvSpPr>
        <p:spPr bwMode="auto">
          <a:xfrm>
            <a:off x="1508125" y="2093913"/>
            <a:ext cx="227013" cy="227012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223" name="Line 5"/>
          <p:cNvSpPr>
            <a:spLocks noChangeShapeType="1"/>
          </p:cNvSpPr>
          <p:nvPr/>
        </p:nvSpPr>
        <p:spPr bwMode="auto">
          <a:xfrm flipH="1">
            <a:off x="1592263" y="1635125"/>
            <a:ext cx="427037" cy="422275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3722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600200"/>
            <a:ext cx="3990975" cy="434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7225" name="Text Box 8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1D2C8CD-108C-4928-9EF0-1A024616EFC1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142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37226" name="Text Box 9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37227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9F3BFD-CEBE-431D-A1CE-247F0618DC70}" type="slidenum">
              <a:rPr lang="en-GB" smtClean="0"/>
              <a:pPr/>
              <a:t>142</a:t>
            </a:fld>
            <a:endParaRPr lang="en-GB" smtClean="0"/>
          </a:p>
        </p:txBody>
      </p:sp>
      <p:sp>
        <p:nvSpPr>
          <p:cNvPr id="137228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Date Placeholder 6"/>
          <p:cNvSpPr>
            <a:spLocks noGrp="1"/>
          </p:cNvSpPr>
          <p:nvPr>
            <p:ph type="dt" sz="quarter" idx="10"/>
          </p:nvPr>
        </p:nvSpPr>
        <p:spPr>
          <a:xfrm>
            <a:off x="457200" y="6437313"/>
            <a:ext cx="2132013" cy="306387"/>
          </a:xfrm>
          <a:noFill/>
        </p:spPr>
        <p:txBody>
          <a:bodyPr/>
          <a:lstStyle/>
          <a:p>
            <a:fld id="{90E81DC1-9F1D-461E-B880-4589FF1578A7}" type="datetime1">
              <a:rPr lang="en-US" smtClean="0"/>
              <a:pPr/>
              <a:t>5/12/14</a:t>
            </a:fld>
            <a:endParaRPr lang="en-GB" smtClean="0"/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1">
                <a:solidFill>
                  <a:srgbClr val="000000"/>
                </a:solidFill>
              </a:rPr>
              <a:t>Data Recording Formats</a:t>
            </a:r>
          </a:p>
        </p:txBody>
      </p:sp>
      <p:sp>
        <p:nvSpPr>
          <p:cNvPr id="138244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997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19088" indent="-319088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2000" b="1">
                <a:solidFill>
                  <a:srgbClr val="000000"/>
                </a:solidFill>
              </a:rPr>
              <a:t>When Trick sims log data they can use 3 recording formats</a:t>
            </a:r>
          </a:p>
          <a:p>
            <a:pPr marL="719138" lvl="1" indent="-261938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b="1">
                <a:solidFill>
                  <a:srgbClr val="000000"/>
                </a:solidFill>
              </a:rPr>
              <a:t>DRBinary format (the default) --&gt; &lt;filename&gt;.trk</a:t>
            </a:r>
          </a:p>
          <a:p>
            <a:pPr marL="719138" lvl="1" indent="-261938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b="1">
                <a:solidFill>
                  <a:srgbClr val="000000"/>
                </a:solidFill>
              </a:rPr>
              <a:t>DRAscii --&gt; &lt;filename&gt;.csv</a:t>
            </a:r>
          </a:p>
          <a:p>
            <a:pPr marL="719138" lvl="1" indent="-261938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b="1">
                <a:solidFill>
                  <a:srgbClr val="000000"/>
                </a:solidFill>
              </a:rPr>
              <a:t>DRHDF5, readable by Matlab --&gt; &lt;filename&gt;.h5</a:t>
            </a:r>
          </a:p>
          <a:p>
            <a:pPr marL="319088" indent="-319088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2000" b="1">
                <a:solidFill>
                  <a:srgbClr val="000000"/>
                </a:solidFill>
              </a:rPr>
              <a:t>Logged data files are placed in the RUN directory</a:t>
            </a:r>
          </a:p>
          <a:p>
            <a:pPr marL="319088" indent="-319088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2000" b="1">
                <a:solidFill>
                  <a:srgbClr val="000000"/>
                </a:solidFill>
              </a:rPr>
              <a:t>Use DRAscii or DRHDF5 recording to export Trick data to other programs</a:t>
            </a:r>
          </a:p>
          <a:p>
            <a:pPr marL="319088" indent="-319088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2000" b="1">
                <a:solidFill>
                  <a:srgbClr val="000000"/>
                </a:solidFill>
              </a:rPr>
              <a:t>Trick data products can read data from</a:t>
            </a:r>
          </a:p>
          <a:p>
            <a:pPr marL="719138" lvl="1" indent="-261938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b="1">
                <a:solidFill>
                  <a:srgbClr val="000000"/>
                </a:solidFill>
              </a:rPr>
              <a:t>Trick native formats: Trick Binary, CSV, HDF5</a:t>
            </a:r>
          </a:p>
          <a:p>
            <a:pPr marL="319088" indent="-319088">
              <a:lnSpc>
                <a:spcPct val="10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10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  <a:p>
            <a:pPr marL="319088" indent="-319088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38245" name="Text Box 4"/>
          <p:cNvSpPr txBox="1">
            <a:spLocks noChangeArrowheads="1"/>
          </p:cNvSpPr>
          <p:nvPr/>
        </p:nvSpPr>
        <p:spPr bwMode="auto">
          <a:xfrm>
            <a:off x="6542088" y="6430963"/>
            <a:ext cx="21320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A9E29D3-C8B3-4D5A-995E-B1BB59D887CA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143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38246" name="Text Box 5"/>
          <p:cNvSpPr txBox="1">
            <a:spLocks noChangeArrowheads="1"/>
          </p:cNvSpPr>
          <p:nvPr/>
        </p:nvSpPr>
        <p:spPr bwMode="auto">
          <a:xfrm>
            <a:off x="3048000" y="6440488"/>
            <a:ext cx="28940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Trick Basic Training</a:t>
            </a:r>
          </a:p>
        </p:txBody>
      </p:sp>
      <p:sp>
        <p:nvSpPr>
          <p:cNvPr id="13824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100915-ED89-406A-8BA1-7C0104DA9D48}" type="slidenum">
              <a:rPr lang="en-GB" smtClean="0"/>
              <a:pPr/>
              <a:t>143</a:t>
            </a:fld>
            <a:endParaRPr lang="en-GB" smtClean="0"/>
          </a:p>
        </p:txBody>
      </p:sp>
      <p:sp>
        <p:nvSpPr>
          <p:cNvPr id="138248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C1C742B-226A-45D5-8196-F3BB75966DC0}" type="datetime1">
              <a:rPr lang="en-US"/>
              <a:pPr>
                <a:defRPr/>
              </a:pPr>
              <a:t>5/12/14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Trick Basic Training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BAB1634-0A8B-4414-A992-08B0C95C5026}" type="slidenum">
              <a:rPr lang="en-GB"/>
              <a:pPr>
                <a:defRPr/>
              </a:pPr>
              <a:t>144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31800" y="1194493"/>
            <a:ext cx="4572000" cy="25699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solidFill>
                  <a:srgbClr val="000000"/>
                </a:solidFill>
              </a:rPr>
              <a:t>$TRICK_HOME/docs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b="1">
              <a:solidFill>
                <a:srgbClr val="000000"/>
              </a:solidFill>
            </a:endParaRPr>
          </a:p>
          <a:p>
            <a:pPr marL="798513" lvl="1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solidFill>
                  <a:srgbClr val="000000"/>
                </a:solidFill>
              </a:rPr>
              <a:t>Trick User’s Guide</a:t>
            </a:r>
          </a:p>
          <a:p>
            <a:pPr marL="1198563" lvl="2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>
                <a:solidFill>
                  <a:srgbClr val="000000"/>
                </a:solidFill>
              </a:rPr>
              <a:t>firefox index.html 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b="1">
              <a:solidFill>
                <a:srgbClr val="000000"/>
              </a:solidFill>
            </a:endParaRPr>
          </a:p>
          <a:p>
            <a:pPr marL="798513" lvl="1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solidFill>
                  <a:srgbClr val="000000"/>
                </a:solidFill>
              </a:rPr>
              <a:t>Trick Tutorial</a:t>
            </a:r>
          </a:p>
          <a:p>
            <a:pPr marL="1198563" lvl="2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>
                <a:solidFill>
                  <a:srgbClr val="000000"/>
                </a:solidFill>
              </a:rPr>
              <a:t>tutorial.pdf </a:t>
            </a:r>
          </a:p>
        </p:txBody>
      </p:sp>
      <p:sp>
        <p:nvSpPr>
          <p:cNvPr id="6" name="Rectangle 5"/>
          <p:cNvSpPr/>
          <p:nvPr/>
        </p:nvSpPr>
        <p:spPr>
          <a:xfrm>
            <a:off x="3267656" y="264067"/>
            <a:ext cx="2721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solidFill>
                  <a:srgbClr val="000000"/>
                </a:solidFill>
              </a:rPr>
              <a:t>Trick Documentation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C1C742B-226A-45D5-8196-F3BB75966DC0}" type="datetime1">
              <a:rPr lang="en-US"/>
              <a:pPr>
                <a:defRPr/>
              </a:pPr>
              <a:t>5/12/14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Trick Basic Training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BAB1634-0A8B-4414-A992-08B0C95C5026}" type="slidenum">
              <a:rPr lang="en-GB"/>
              <a:pPr>
                <a:defRPr/>
              </a:pPr>
              <a:t>145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4866" y="1271919"/>
            <a:ext cx="3462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1363" lvl="1" indent="-284163">
              <a:lnSpc>
                <a:spcPct val="10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>
                <a:solidFill>
                  <a:srgbClr val="000000"/>
                </a:solidFill>
              </a:rPr>
              <a:t>http://trick.jsc.nasa.gov/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04" y="2590799"/>
            <a:ext cx="3491724" cy="2802468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253" y="2590799"/>
            <a:ext cx="3383280" cy="28194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3792589" y="272533"/>
            <a:ext cx="1833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solidFill>
                  <a:srgbClr val="000000"/>
                </a:solidFill>
              </a:rPr>
              <a:t>Trick Website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 of Day 1</a:t>
            </a:r>
          </a:p>
        </p:txBody>
      </p:sp>
      <p:sp>
        <p:nvSpPr>
          <p:cNvPr id="13926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CECA577-E362-4730-BB03-3F21C6E4A108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392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139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4D48918-E89A-4009-B6D4-1C5527FFF28A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146</a:t>
            </a:fld>
            <a:endParaRPr lang="en-GB" smtClean="0"/>
          </a:p>
        </p:txBody>
      </p:sp>
      <p:sp>
        <p:nvSpPr>
          <p:cNvPr id="139270" name="Rectangle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solidFill>
                  <a:srgbClr val="000000"/>
                </a:solidFill>
              </a:rPr>
              <a:t>You have made it through the Basic Tutorial Class!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b="1">
              <a:solidFill>
                <a:srgbClr val="000000"/>
              </a:solidFill>
            </a:endParaRP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b="1">
              <a:solidFill>
                <a:srgbClr val="000000"/>
              </a:solidFill>
            </a:endParaRP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solidFill>
                  <a:srgbClr val="000000"/>
                </a:solidFill>
              </a:rPr>
              <a:t>The Source and Include files can be found on the CD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>
                <a:solidFill>
                  <a:srgbClr val="000000"/>
                </a:solidFill>
              </a:rPr>
              <a:t>root/trick_models/copies/gravity/include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>
                <a:solidFill>
                  <a:srgbClr val="000000"/>
                </a:solidFill>
              </a:rPr>
              <a:t>root/trick_models/copies/gravity/src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solidFill>
                  <a:srgbClr val="000000"/>
                </a:solidFill>
              </a:rPr>
              <a:t>The simulation files can be found on the CD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>
                <a:solidFill>
                  <a:srgbClr val="000000"/>
                </a:solidFill>
              </a:rPr>
              <a:t>root/trick_sims/SIM_cannon_copy/*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1725613" y="1270000"/>
            <a:ext cx="3789362" cy="42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08100" y="1835150"/>
            <a:ext cx="6437313" cy="4079875"/>
          </a:xfrm>
          <a:prstGeom prst="rect">
            <a:avLst/>
          </a:prstGeom>
          <a:solidFill>
            <a:srgbClr val="E6E6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7386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/* Run simulation */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while (  pos[1] &gt;= 0.0 ) {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6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       acc[0] = 0.0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       acc[1] = -9.8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6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       vel[0] = vel_orig[0] + acc[0]*time ; 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       vel[1] = vel_orig[1] + acc[1]*time ; 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6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       pos[0] = pos_orig[0] + vel_orig[0]*time +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                (0.5)*acc[0]*time*time ; 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       pos[1] = pos_orig[1] + vel_orig[1]*time +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                (0.5)*acc[1]*time*time ; 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6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        time += 0.01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/>
          </p:nvPr>
        </p:nvSpPr>
        <p:spPr>
          <a:xfrm>
            <a:off x="473075" y="1076325"/>
            <a:ext cx="8229600" cy="4983163"/>
          </a:xfrm>
          <a:noFill/>
        </p:spPr>
        <p:txBody>
          <a:bodyPr anchor="t"/>
          <a:lstStyle/>
          <a:p>
            <a:pPr marL="341313" indent="-341313" algn="l" eaLnBrk="1" hangingPunct="1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i="0" smtClean="0"/>
              <a:t>Executive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 idx="1"/>
          </p:nvPr>
        </p:nvSpPr>
        <p:spPr bwMode="auto">
          <a:xfrm>
            <a:off x="914400" y="152400"/>
            <a:ext cx="7391400" cy="411163"/>
          </a:xfrm>
          <a:noFill/>
          <a:ln>
            <a:round/>
            <a:headEnd/>
            <a:tailEnd/>
          </a:ln>
        </p:spPr>
        <p:txBody>
          <a:bodyPr anchor="ctr"/>
          <a:lstStyle/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i="1"/>
              <a:t>Trickless Cannonball - Executive</a:t>
            </a:r>
          </a:p>
        </p:txBody>
      </p:sp>
      <p:sp>
        <p:nvSpPr>
          <p:cNvPr id="17414" name="Date Placeholder 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48AB4F8-A220-4DFD-9A72-595937DC528A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7415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6148038-0A3A-4D50-9F64-0E37C2FD7EEA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GB" smtClean="0"/>
          </a:p>
        </p:txBody>
      </p:sp>
      <p:sp>
        <p:nvSpPr>
          <p:cNvPr id="17416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308100" y="1835150"/>
            <a:ext cx="6437313" cy="1566863"/>
          </a:xfrm>
          <a:prstGeom prst="rect">
            <a:avLst/>
          </a:prstGeom>
          <a:solidFill>
            <a:srgbClr val="E6E6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7386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  /* Shutdown simulation */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GB" sz="1600" b="1" err="1">
                <a:solidFill>
                  <a:srgbClr val="000000"/>
                </a:solidFill>
                <a:latin typeface="Courier New" charset="0"/>
              </a:rPr>
              <a:t>printf</a:t>
            </a: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("Impact 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time=%lf position</a:t>
            </a: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=%lf\n", </a:t>
            </a:r>
            <a:endParaRPr lang="en-GB" sz="16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         time, pos[0]);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6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  return 0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/>
          </p:nvPr>
        </p:nvSpPr>
        <p:spPr>
          <a:xfrm>
            <a:off x="457200" y="1143000"/>
            <a:ext cx="8229600" cy="4983163"/>
          </a:xfrm>
          <a:noFill/>
        </p:spPr>
        <p:txBody>
          <a:bodyPr anchor="t"/>
          <a:lstStyle/>
          <a:p>
            <a:pPr marL="341313" indent="-341313" algn="l" eaLnBrk="1" hangingPunct="1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i="0" smtClean="0"/>
              <a:t>Shutdown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 idx="1"/>
          </p:nvPr>
        </p:nvSpPr>
        <p:spPr bwMode="auto">
          <a:xfrm>
            <a:off x="914400" y="152400"/>
            <a:ext cx="7391400" cy="411163"/>
          </a:xfrm>
          <a:noFill/>
          <a:ln>
            <a:round/>
            <a:headEnd/>
            <a:tailEnd/>
          </a:ln>
        </p:spPr>
        <p:txBody>
          <a:bodyPr anchor="ctr"/>
          <a:lstStyle/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i="1"/>
              <a:t>Trickless Cannonball - Shutdown</a:t>
            </a:r>
          </a:p>
        </p:txBody>
      </p:sp>
      <p:sp>
        <p:nvSpPr>
          <p:cNvPr id="18437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F89482A-BEFE-4561-A3FF-778C675EFB04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843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8674423-806E-4EA1-989D-DAA9CEC1DFD2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endParaRPr lang="en-GB" smtClean="0"/>
          </a:p>
        </p:txBody>
      </p:sp>
      <p:sp>
        <p:nvSpPr>
          <p:cNvPr id="18439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1"/>
          <p:cNvSpPr>
            <a:spLocks noChangeArrowheads="1"/>
          </p:cNvSpPr>
          <p:nvPr/>
        </p:nvSpPr>
        <p:spPr bwMode="auto">
          <a:xfrm>
            <a:off x="2087563" y="923925"/>
            <a:ext cx="5532437" cy="5324475"/>
          </a:xfrm>
          <a:prstGeom prst="roundRect">
            <a:avLst>
              <a:gd name="adj" fmla="val 28"/>
            </a:avLst>
          </a:prstGeom>
          <a:solidFill>
            <a:srgbClr val="E6E6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7386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2667000" y="2133600"/>
            <a:ext cx="4276725" cy="914400"/>
          </a:xfrm>
          <a:prstGeom prst="roundRect">
            <a:avLst>
              <a:gd name="adj" fmla="val 171"/>
            </a:avLst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7386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2667000" y="1143000"/>
            <a:ext cx="4286250" cy="869950"/>
          </a:xfrm>
          <a:prstGeom prst="roundRect">
            <a:avLst>
              <a:gd name="adj" fmla="val 167"/>
            </a:avLst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7386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2667000" y="3200400"/>
            <a:ext cx="4276725" cy="457200"/>
          </a:xfrm>
          <a:prstGeom prst="roundRect">
            <a:avLst>
              <a:gd name="adj" fmla="val 255"/>
            </a:avLst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7386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2667000" y="3810000"/>
            <a:ext cx="4267200" cy="1752600"/>
          </a:xfrm>
          <a:prstGeom prst="roundRect">
            <a:avLst>
              <a:gd name="adj" fmla="val 83"/>
            </a:avLst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7386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2667000" y="5715000"/>
            <a:ext cx="4267200" cy="371475"/>
          </a:xfrm>
          <a:prstGeom prst="roundRect">
            <a:avLst>
              <a:gd name="adj" fmla="val 426"/>
            </a:avLst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7386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057400" y="914400"/>
            <a:ext cx="5562600" cy="537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int main () {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double pos[2]; double pos_orig[2]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double vel[2]; double vel_orig[2]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double acc[2]; double init_angle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double init_speed ; 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double time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acc[0] = 0.0 ; 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acc[1] = -9.81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time = 0.0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init_angle = M_PI/6.0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init_speed = 50.0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pos_orig[0] = 0 ; pos_orig[1] = 0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vel_orig[0] = cos(init_angle)*init_speed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vel_orig[1] = sin(init_angle)*init_speed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while (  pos[1] &gt;= 0.0 ) {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       acc[0] = 0.0 ; acc[1] = -9.8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       vel[0] = vel_orig[0] + acc[0]*time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       vel[1] = vel_orig[1] + acc[1]*time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       pos[0] = pos_orig[0] + vel_orig[0]*time +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                (0.5)*acc[0]*time*time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       pos[1] = pos_orig[1] + vel_orig[1]*time +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                (0.5)*acc[1]*time*time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       time += 0.01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}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printf("Impact time=%lf position=%lf\n", time, pos[0]);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return 0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1738313" y="1531938"/>
            <a:ext cx="91440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>
            <a:outerShdw dist="77386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1752600" y="2514600"/>
            <a:ext cx="9144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>
            <a:outerShdw dist="77386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1717675" y="3487738"/>
            <a:ext cx="928688" cy="238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>
            <a:outerShdw dist="77386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1706563" y="4543425"/>
            <a:ext cx="958850" cy="79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>
            <a:outerShdw dist="77386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1676400" y="5867400"/>
            <a:ext cx="981075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>
            <a:outerShdw dist="77386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304800" y="1219200"/>
            <a:ext cx="14478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>
                <a:solidFill>
                  <a:srgbClr val="000000"/>
                </a:solidFill>
              </a:rPr>
              <a:t>Data </a:t>
            </a:r>
            <a:br>
              <a:rPr lang="en-GB" i="1">
                <a:solidFill>
                  <a:srgbClr val="000000"/>
                </a:solidFill>
              </a:rPr>
            </a:br>
            <a:r>
              <a:rPr lang="en-GB" i="1">
                <a:solidFill>
                  <a:srgbClr val="000000"/>
                </a:solidFill>
              </a:rPr>
              <a:t>Declarations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304800" y="2362200"/>
            <a:ext cx="144938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>
                <a:solidFill>
                  <a:srgbClr val="000000"/>
                </a:solidFill>
              </a:rPr>
              <a:t>Default Data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381000" y="3419475"/>
            <a:ext cx="1371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>
                <a:solidFill>
                  <a:srgbClr val="000000"/>
                </a:solidFill>
              </a:rPr>
              <a:t>Initialization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609600" y="4572000"/>
            <a:ext cx="116998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>
                <a:solidFill>
                  <a:srgbClr val="000000"/>
                </a:solidFill>
              </a:rPr>
              <a:t>Executive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533400" y="5695950"/>
            <a:ext cx="1193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>
                <a:solidFill>
                  <a:srgbClr val="000000"/>
                </a:solidFill>
              </a:rPr>
              <a:t>Shutdown</a:t>
            </a: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Full Standalone Simulation Components</a:t>
            </a:r>
          </a:p>
        </p:txBody>
      </p:sp>
      <p:sp>
        <p:nvSpPr>
          <p:cNvPr id="19476" name="Date Placeholder 2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960292D-9A07-4D93-9574-D707EA2EAA42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9477" name="Slide Number Placeholder 2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EDFD79D-C90C-4339-AB30-9A9D83192E1F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endParaRPr lang="en-GB" smtClean="0"/>
          </a:p>
        </p:txBody>
      </p:sp>
      <p:sp>
        <p:nvSpPr>
          <p:cNvPr id="19478" name="Footer Placeholder 2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Results</a:t>
            </a:r>
          </a:p>
        </p:txBody>
      </p:sp>
      <p:sp>
        <p:nvSpPr>
          <p:cNvPr id="20483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Running the Trickless Cannonball</a:t>
            </a: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381000" y="2001838"/>
            <a:ext cx="8277225" cy="1166812"/>
          </a:xfrm>
          <a:prstGeom prst="rect">
            <a:avLst/>
          </a:prstGeom>
          <a:solidFill>
            <a:srgbClr val="FFFFFF"/>
          </a:solidFill>
          <a:ln w="38160">
            <a:solidFill>
              <a:srgbClr val="B847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79000"/>
              </a:lnSpc>
              <a:spcBef>
                <a:spcPts val="400"/>
              </a:spcBef>
              <a:buFont typeface="Courier New" charset="0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cc cannon_ball.c -lm</a:t>
            </a:r>
          </a:p>
          <a:p>
            <a:pPr marL="339725" indent="-339725">
              <a:lnSpc>
                <a:spcPct val="79000"/>
              </a:lnSpc>
              <a:spcBef>
                <a:spcPts val="400"/>
              </a:spcBef>
              <a:buFont typeface="Courier New" charset="0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endParaRPr lang="en-GB" sz="1600">
              <a:solidFill>
                <a:srgbClr val="000000"/>
              </a:solidFill>
              <a:latin typeface="Courier New" charset="0"/>
            </a:endParaRPr>
          </a:p>
          <a:p>
            <a:pPr marL="339725" indent="-339725">
              <a:lnSpc>
                <a:spcPct val="79000"/>
              </a:lnSpc>
              <a:spcBef>
                <a:spcPts val="400"/>
              </a:spcBef>
              <a:buFont typeface="Courier New" charset="0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./a.out</a:t>
            </a:r>
          </a:p>
          <a:p>
            <a:pPr marL="339725" indent="-339725">
              <a:lnSpc>
                <a:spcPct val="79000"/>
              </a:lnSpc>
              <a:spcBef>
                <a:spcPts val="400"/>
              </a:spcBef>
              <a:buFont typeface="Courier New" charset="0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Impact time=5.120000 position=221.269491</a:t>
            </a:r>
          </a:p>
        </p:txBody>
      </p:sp>
      <p:sp>
        <p:nvSpPr>
          <p:cNvPr id="2048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33C6CEE-2198-4093-92E9-6F1F5830E632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2048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4FCFDDE-8182-47AD-92D0-31922542D7DE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endParaRPr lang="en-GB" smtClean="0"/>
          </a:p>
        </p:txBody>
      </p:sp>
      <p:sp>
        <p:nvSpPr>
          <p:cNvPr id="20487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body"/>
          </p:nvPr>
        </p:nvSpPr>
        <p:spPr>
          <a:xfrm>
            <a:off x="457200" y="1143000"/>
            <a:ext cx="8229600" cy="4983163"/>
          </a:xfrm>
          <a:noFill/>
        </p:spPr>
        <p:txBody>
          <a:bodyPr anchor="t"/>
          <a:lstStyle/>
          <a:p>
            <a:pPr marL="341313" indent="-341313" algn="l" eaLnBrk="1" hangingPunct="1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i="0" smtClean="0"/>
              <a:t>There are some problems with the previous simulation</a:t>
            </a:r>
          </a:p>
          <a:p>
            <a:pPr marL="741363" lvl="1" indent="-284163" algn="l" eaLnBrk="1" hangingPunct="1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 i="0" smtClean="0"/>
              <a:t>Not scalable or modular</a:t>
            </a:r>
          </a:p>
          <a:p>
            <a:pPr marL="741363" lvl="1" indent="-284163" algn="l" eaLnBrk="1" hangingPunct="1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 i="0" smtClean="0"/>
              <a:t>No data recorded</a:t>
            </a:r>
          </a:p>
          <a:p>
            <a:pPr marL="741363" lvl="1" indent="-284163" algn="l" eaLnBrk="1" hangingPunct="1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 i="0" smtClean="0"/>
              <a:t>No notion of real-time</a:t>
            </a:r>
          </a:p>
          <a:p>
            <a:pPr marL="741363" lvl="1" indent="-284163" algn="l" eaLnBrk="1" hangingPunct="1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 i="0" smtClean="0"/>
              <a:t>Can't change initial state without recompiling</a:t>
            </a:r>
          </a:p>
          <a:p>
            <a:pPr marL="741363" lvl="1" indent="-284163" algn="l" eaLnBrk="1" hangingPunct="1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 i="0" smtClean="0"/>
              <a:t>All variables are unitless</a:t>
            </a:r>
          </a:p>
          <a:p>
            <a:pPr marL="741363" lvl="1" indent="-284163" algn="l" eaLnBrk="1" hangingPunct="1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 i="0" smtClean="0"/>
              <a:t>Position is a function of time (no state integration)</a:t>
            </a:r>
          </a:p>
          <a:p>
            <a:pPr marL="741363" lvl="1" indent="-284163" algn="l" eaLnBrk="1" hangingPunct="1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 i="0" smtClean="0"/>
              <a:t>Cannonball impact inaccurate (impact event occurs between steps) </a:t>
            </a:r>
            <a:br>
              <a:rPr lang="en-GB" sz="1800" i="0" smtClean="0"/>
            </a:br>
            <a:endParaRPr lang="en-GB" sz="1800" i="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1"/>
          </p:nvPr>
        </p:nvSpPr>
        <p:spPr bwMode="auto">
          <a:xfrm>
            <a:off x="914400" y="152400"/>
            <a:ext cx="7391400" cy="411163"/>
          </a:xfrm>
          <a:noFill/>
          <a:ln>
            <a:round/>
            <a:headEnd/>
            <a:tailEnd/>
          </a:ln>
        </p:spPr>
        <p:txBody>
          <a:bodyPr anchor="ctr"/>
          <a:lstStyle/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i="1"/>
              <a:t>Trickless Cannonball - Shortcomings</a:t>
            </a:r>
          </a:p>
        </p:txBody>
      </p:sp>
      <p:sp>
        <p:nvSpPr>
          <p:cNvPr id="21508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C15DB8C-02C5-4A46-A80E-269058F8AD78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2150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905B846-BF66-45CE-935B-6578AA922427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19</a:t>
            </a:fld>
            <a:endParaRPr lang="en-GB" smtClean="0"/>
          </a:p>
        </p:txBody>
      </p:sp>
      <p:sp>
        <p:nvSpPr>
          <p:cNvPr id="21510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Tutorial Review Agenda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84867" y="1253066"/>
            <a:ext cx="6206067" cy="2743201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79413" indent="-379413" eaLnBrk="1" hangingPunct="1">
              <a:lnSpc>
                <a:spcPct val="100000"/>
              </a:lnSpc>
              <a:buFont typeface="Arial" charset="0"/>
              <a:buAutoNum type="arabicPeriod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</a:pPr>
            <a:r>
              <a:rPr lang="en-GB" smtClean="0"/>
              <a:t>Setting up the Environment</a:t>
            </a:r>
          </a:p>
          <a:p>
            <a:pPr marL="379413" indent="-379413" eaLnBrk="1" hangingPunct="1">
              <a:lnSpc>
                <a:spcPct val="100000"/>
              </a:lnSpc>
              <a:buFont typeface="Arial" charset="0"/>
              <a:buAutoNum type="arabicPeriod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</a:pPr>
            <a:r>
              <a:rPr lang="en-GB" smtClean="0"/>
              <a:t>Introduction to the cannon ball (Trick-less)</a:t>
            </a:r>
          </a:p>
          <a:p>
            <a:pPr marL="379413" indent="-379413" eaLnBrk="1" hangingPunct="1">
              <a:lnSpc>
                <a:spcPct val="100000"/>
              </a:lnSpc>
              <a:buFont typeface="Arial" charset="0"/>
              <a:buAutoNum type="arabicPeriod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</a:pPr>
            <a:r>
              <a:rPr lang="en-GB" smtClean="0"/>
              <a:t>Build a Trick cannon ball simulation</a:t>
            </a:r>
          </a:p>
          <a:p>
            <a:pPr marL="379413" indent="-379413" eaLnBrk="1" hangingPunct="1">
              <a:lnSpc>
                <a:spcPct val="100000"/>
              </a:lnSpc>
              <a:buFont typeface="Arial" charset="0"/>
              <a:buAutoNum type="arabicPeriod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</a:pPr>
            <a:r>
              <a:rPr lang="en-GB" smtClean="0"/>
              <a:t>Run cannon ball simulation in real-time</a:t>
            </a:r>
          </a:p>
          <a:p>
            <a:pPr marL="379413" indent="-379413" eaLnBrk="1" hangingPunct="1">
              <a:lnSpc>
                <a:spcPct val="100000"/>
              </a:lnSpc>
              <a:buFont typeface="Arial" charset="0"/>
              <a:buAutoNum type="arabicPeriod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</a:pPr>
            <a:r>
              <a:rPr lang="en-GB" smtClean="0"/>
              <a:t>Simulation Architecture (S_define syntax) </a:t>
            </a:r>
          </a:p>
          <a:p>
            <a:pPr marL="379413" indent="-379413" eaLnBrk="1" hangingPunct="1">
              <a:lnSpc>
                <a:spcPct val="100000"/>
              </a:lnSpc>
              <a:buFont typeface="Arial" charset="0"/>
              <a:buAutoNum type="arabicPeriod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</a:pPr>
            <a:r>
              <a:rPr lang="en-GB" smtClean="0"/>
              <a:t>Input Processor (Python)</a:t>
            </a:r>
          </a:p>
          <a:p>
            <a:pPr marL="379413" indent="-379413" eaLnBrk="1" hangingPunct="1">
              <a:lnSpc>
                <a:spcPct val="100000"/>
              </a:lnSpc>
              <a:buFont typeface="Arial" charset="0"/>
              <a:buAutoNum type="arabicPeriod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</a:pPr>
            <a:r>
              <a:rPr lang="en-GB" smtClean="0"/>
              <a:t>Viewing data with trick_dp</a:t>
            </a:r>
          </a:p>
          <a:p>
            <a:pPr marL="379413" indent="-379413" eaLnBrk="1" hangingPunct="1">
              <a:lnSpc>
                <a:spcPct val="100000"/>
              </a:lnSpc>
              <a:buFont typeface="Arial" charset="0"/>
              <a:buNone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</a:pPr>
            <a:endParaRPr lang="en-GB" smtClean="0"/>
          </a:p>
        </p:txBody>
      </p:sp>
      <p:sp>
        <p:nvSpPr>
          <p:cNvPr id="4100" name="Date Placeholder 1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D16F147-8C0F-4A09-A45B-D9D721B9E7C3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4101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86BFC3A-1BE7-462D-A556-693C57EE9B5D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GB" smtClean="0"/>
          </a:p>
        </p:txBody>
      </p:sp>
      <p:sp>
        <p:nvSpPr>
          <p:cNvPr id="4102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AutoShape 1"/>
          <p:cNvSpPr>
            <a:spLocks noChangeArrowheads="1"/>
          </p:cNvSpPr>
          <p:nvPr/>
        </p:nvSpPr>
        <p:spPr bwMode="auto">
          <a:xfrm>
            <a:off x="115888" y="889000"/>
            <a:ext cx="4694237" cy="5435600"/>
          </a:xfrm>
          <a:prstGeom prst="roundRect">
            <a:avLst>
              <a:gd name="adj" fmla="val 32"/>
            </a:avLst>
          </a:prstGeom>
          <a:solidFill>
            <a:srgbClr val="E6E6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7386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900"/>
          </a:p>
        </p:txBody>
      </p:sp>
      <p:sp>
        <p:nvSpPr>
          <p:cNvPr id="22530" name="AutoShape 2"/>
          <p:cNvSpPr>
            <a:spLocks noChangeArrowheads="1"/>
          </p:cNvSpPr>
          <p:nvPr/>
        </p:nvSpPr>
        <p:spPr bwMode="auto">
          <a:xfrm>
            <a:off x="5229225" y="893763"/>
            <a:ext cx="3430588" cy="5419725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7386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/>
          </p:nvPr>
        </p:nvSpPr>
        <p:spPr>
          <a:xfrm>
            <a:off x="5307013" y="852488"/>
            <a:ext cx="3265487" cy="5386387"/>
          </a:xfrm>
          <a:noFill/>
        </p:spPr>
        <p:txBody>
          <a:bodyPr anchor="t"/>
          <a:lstStyle/>
          <a:p>
            <a:pPr marL="339725" indent="-339725" algn="l" eaLnBrk="1" hangingPunct="1">
              <a:lnSpc>
                <a:spcPct val="90000"/>
              </a:lnSpc>
              <a:spcBef>
                <a:spcPts val="1138"/>
              </a:spcBef>
              <a:spcAft>
                <a:spcPts val="1138"/>
              </a:spcAft>
              <a:buFont typeface="Arial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1600" b="0" dirty="0" smtClean="0"/>
              <a:t>Data declarations are in headers</a:t>
            </a:r>
          </a:p>
          <a:p>
            <a:pPr marL="339725" indent="-339725" algn="l" eaLnBrk="1" hangingPunct="1">
              <a:lnSpc>
                <a:spcPct val="90000"/>
              </a:lnSpc>
              <a:spcBef>
                <a:spcPts val="1138"/>
              </a:spcBef>
              <a:spcAft>
                <a:spcPts val="1138"/>
              </a:spcAft>
              <a:buFont typeface="Arial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1600" b="0" dirty="0" smtClean="0"/>
              <a:t>Defaults for data are specified in routines classed as "</a:t>
            </a:r>
            <a:r>
              <a:rPr lang="en-GB" sz="1600" b="0" dirty="0" err="1" smtClean="0"/>
              <a:t>default_data</a:t>
            </a:r>
            <a:r>
              <a:rPr lang="en-GB" sz="1600" b="0" dirty="0" smtClean="0"/>
              <a:t>"</a:t>
            </a:r>
          </a:p>
          <a:p>
            <a:pPr marL="339725" indent="-339725" algn="l" eaLnBrk="1" hangingPunct="1">
              <a:lnSpc>
                <a:spcPct val="90000"/>
              </a:lnSpc>
              <a:spcBef>
                <a:spcPts val="1138"/>
              </a:spcBef>
              <a:spcAft>
                <a:spcPts val="1138"/>
              </a:spcAft>
              <a:buFont typeface="Arial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1600" b="0" dirty="0" smtClean="0"/>
              <a:t>Initialization calculations occur in routines classed as "initialization"</a:t>
            </a:r>
          </a:p>
          <a:p>
            <a:pPr marL="339725" indent="-339725" algn="l" eaLnBrk="1" hangingPunct="1">
              <a:lnSpc>
                <a:spcPct val="90000"/>
              </a:lnSpc>
              <a:spcBef>
                <a:spcPts val="1138"/>
              </a:spcBef>
              <a:spcAft>
                <a:spcPts val="1138"/>
              </a:spcAft>
              <a:buFont typeface="Arial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1600" b="0" dirty="0" smtClean="0"/>
              <a:t>Executive functioning is managed by Trick and configurable through input files. Run-time routines are called by Trick’s engine.  And are ordered based on a user given class.</a:t>
            </a:r>
          </a:p>
          <a:p>
            <a:pPr marL="339725" indent="-339725" algn="l" eaLnBrk="1" hangingPunct="1">
              <a:lnSpc>
                <a:spcPct val="90000"/>
              </a:lnSpc>
              <a:spcBef>
                <a:spcPts val="1138"/>
              </a:spcBef>
              <a:spcAft>
                <a:spcPts val="1138"/>
              </a:spcAft>
              <a:buFont typeface="Arial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1600" b="0" dirty="0" smtClean="0"/>
              <a:t>Shutdown routines are called by Trick’s executive after the main run-time loop.</a:t>
            </a:r>
            <a:br>
              <a:rPr lang="en-GB" sz="1600" b="0" dirty="0" smtClean="0"/>
            </a:br>
            <a:endParaRPr lang="en-GB" sz="1600" b="0" dirty="0" smtClean="0"/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457200" y="2133600"/>
            <a:ext cx="4170363" cy="838200"/>
          </a:xfrm>
          <a:prstGeom prst="roundRect">
            <a:avLst>
              <a:gd name="adj" fmla="val 171"/>
            </a:avLst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7386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900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473075" y="1100138"/>
            <a:ext cx="4181475" cy="804862"/>
          </a:xfrm>
          <a:prstGeom prst="roundRect">
            <a:avLst>
              <a:gd name="adj" fmla="val 167"/>
            </a:avLst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7386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900"/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457200" y="3124200"/>
            <a:ext cx="4170363" cy="533400"/>
          </a:xfrm>
          <a:prstGeom prst="roundRect">
            <a:avLst>
              <a:gd name="adj" fmla="val 255"/>
            </a:avLst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7386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900"/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457200" y="3810000"/>
            <a:ext cx="4170363" cy="1752600"/>
          </a:xfrm>
          <a:prstGeom prst="roundRect">
            <a:avLst>
              <a:gd name="adj" fmla="val 83"/>
            </a:avLst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7386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900"/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>
            <a:off x="457200" y="5638800"/>
            <a:ext cx="4202113" cy="371475"/>
          </a:xfrm>
          <a:prstGeom prst="roundRect">
            <a:avLst>
              <a:gd name="adj" fmla="val 426"/>
            </a:avLst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7386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900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36525" y="889000"/>
            <a:ext cx="5006975" cy="537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int main () {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double pos[2]; double pos_orig[2]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double vel[2]; double vel_orig[2]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double acc[2]; double init_angle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double init_speed ; 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double time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pos[0] = 0.0 ; pos[1] = 0.0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vel[0] = 0.0 ; vel[1] = 0.0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acc[0] = 0.0 ; acc[1] = -9.81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time = 0.0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init_angle = M_PI/6.0 ; init_speed = 50.0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pos_orig[0] = pos[0] ; pos_orig[1] = pos[1]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vel_orig[0] = cos(init_angle)*init_speed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vel_orig[1] = sin(init_angle)*init_speed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while (  pos[1] &gt;= 0.0 ) {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       acc[0] = 0.0 ; acc[1] = -9.8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       vel[0] = vel_orig[0] + acc[0]*time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       vel[1] = vel_orig[1] + acc[1]*time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       pos[0] = pos_orig[0] + vel_orig[0]*time +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                (0.5)*acc[0]*time*time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       pos[1] = pos_orig[1] + vel_orig[1]*time +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                (0.5)*acc[1]*time*time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       time += 0.01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}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printf("Impact t=%lf pos=%lf\n", time, pos[0]);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        return 0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4625975" y="2743200"/>
            <a:ext cx="784225" cy="661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>
            <a:outerShdw dist="77386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V="1">
            <a:off x="4656138" y="1036638"/>
            <a:ext cx="787400" cy="793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>
            <a:outerShdw dist="77386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V="1">
            <a:off x="4627563" y="1835150"/>
            <a:ext cx="787400" cy="793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>
            <a:outerShdw dist="77386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V="1">
            <a:off x="4656138" y="4114800"/>
            <a:ext cx="830262" cy="319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>
            <a:outerShdw dist="77386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4648200" y="5486400"/>
            <a:ext cx="762000" cy="393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>
            <a:outerShdw dist="77386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2544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685800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2545" name="Rectangle 17"/>
          <p:cNvSpPr>
            <a:spLocks noGrp="1" noChangeArrowheads="1"/>
          </p:cNvSpPr>
          <p:nvPr>
            <p:ph type="title" idx="1"/>
          </p:nvPr>
        </p:nvSpPr>
        <p:spPr bwMode="auto">
          <a:xfrm>
            <a:off x="914400" y="152400"/>
            <a:ext cx="7391400" cy="411163"/>
          </a:xfrm>
          <a:noFill/>
          <a:ln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i="1" smtClean="0"/>
              <a:t>Trickless Cannon – Generalized To Trick</a:t>
            </a:r>
          </a:p>
        </p:txBody>
      </p:sp>
      <p:sp>
        <p:nvSpPr>
          <p:cNvPr id="22546" name="Date Placeholder 2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120E535-17EE-4BE9-A965-9616158F0ACE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22547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08AB625-454F-487B-AE7D-3705FBE23BA0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</a:t>
            </a:fld>
            <a:endParaRPr lang="en-GB" smtClean="0"/>
          </a:p>
        </p:txBody>
      </p:sp>
      <p:sp>
        <p:nvSpPr>
          <p:cNvPr id="22548" name="Footer Placeholder 2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body"/>
          </p:nvPr>
        </p:nvSpPr>
        <p:spPr>
          <a:xfrm>
            <a:off x="522288" y="2762250"/>
            <a:ext cx="8262937" cy="500063"/>
          </a:xfrm>
          <a:noFill/>
        </p:spPr>
        <p:txBody>
          <a:bodyPr anchor="t"/>
          <a:lstStyle/>
          <a:p>
            <a:pPr marL="341313" indent="-341313" eaLnBrk="1" hangingPunct="1">
              <a:lnSpc>
                <a:spcPct val="10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i="0" smtClean="0"/>
              <a:t>Build a Trick Cannon Ball Simulation</a:t>
            </a:r>
          </a:p>
        </p:txBody>
      </p:sp>
      <p:sp>
        <p:nvSpPr>
          <p:cNvPr id="23555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A0D0BE9-2047-48EC-857B-60B18E22C36F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2355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A6518FC-A8BF-4E0F-8125-5991E057DF14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GB" smtClean="0"/>
          </a:p>
        </p:txBody>
      </p:sp>
      <p:sp>
        <p:nvSpPr>
          <p:cNvPr id="23557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19063"/>
            <a:ext cx="7391400" cy="477837"/>
          </a:xfrm>
        </p:spPr>
        <p:txBody>
          <a:bodyPr/>
          <a:lstStyle/>
          <a:p>
            <a:pPr eaLnBrk="1" hangingPunct="1">
              <a:lnSpc>
                <a:spcPts val="2013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smtClean="0"/>
              <a:t>Build a Trick Simulation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013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Objective</a:t>
            </a:r>
          </a:p>
          <a:p>
            <a:pPr lvl="1" eaLnBrk="1" hangingPunct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Creating the directory system for cannon ball simulation</a:t>
            </a:r>
          </a:p>
          <a:p>
            <a:pPr lvl="1" eaLnBrk="1" hangingPunct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Build a "Trickified" cannon ball simulation</a:t>
            </a:r>
          </a:p>
          <a:p>
            <a:pPr lvl="1" eaLnBrk="1" hangingPunct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Putting the models together with the S_define</a:t>
            </a:r>
          </a:p>
          <a:p>
            <a:pPr lvl="1" eaLnBrk="1" hangingPunct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Creating a Run Input File</a:t>
            </a:r>
          </a:p>
          <a:p>
            <a:pPr lvl="1" eaLnBrk="1" hangingPunct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Adding Derivative and Integration Jobs</a:t>
            </a:r>
          </a:p>
          <a:p>
            <a:pPr lvl="1" eaLnBrk="1" hangingPunct="1">
              <a:lnSpc>
                <a:spcPct val="101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mtClean="0"/>
          </a:p>
          <a:p>
            <a:pPr eaLnBrk="1" hangingPunct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Prerequisites</a:t>
            </a:r>
          </a:p>
          <a:p>
            <a:pPr lvl="1" eaLnBrk="1" hangingPunct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Trick environment set up correctly</a:t>
            </a:r>
          </a:p>
          <a:p>
            <a:pPr lvl="2" eaLnBrk="1" hangingPunct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TRICK_CFLAGS must contain –I${HOME}/trick_models</a:t>
            </a:r>
          </a:p>
          <a:p>
            <a:pPr eaLnBrk="1" hangingPunct="1">
              <a:lnSpc>
                <a:spcPct val="101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mtClean="0"/>
          </a:p>
        </p:txBody>
      </p:sp>
      <p:sp>
        <p:nvSpPr>
          <p:cNvPr id="24580" name="Date Placeholder 1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DA72D3-7D8B-4F00-822E-71D3F4C6824C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24581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9D30CD4-122F-4021-8CFC-2AB0C8AF9C8C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GB" smtClean="0"/>
          </a:p>
        </p:txBody>
      </p:sp>
      <p:sp>
        <p:nvSpPr>
          <p:cNvPr id="24582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/>
              <a:t>TRICK_CFLAGS &amp; TRICK_CXXFLAGS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0CD761C-3957-45BC-A0FE-95DB43B9885A}" type="datetime1">
              <a:rPr lang="en-US"/>
              <a:pPr>
                <a:defRPr/>
              </a:pPr>
              <a:t>5/12/14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Trick Basic Training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934D1A7-BC44-477D-9DF2-CB3D45733763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74133" y="1930399"/>
            <a:ext cx="817723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TRICK_CFLAGS </a:t>
            </a:r>
            <a:r>
              <a:rPr lang="en-US">
                <a:solidFill>
                  <a:schemeClr val="tx1"/>
                </a:solidFill>
              </a:rPr>
              <a:t>– C files are compiled with flags in this environment variable.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1" y="2514599"/>
            <a:ext cx="7856237" cy="768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TRICK_CXXFLAGS </a:t>
            </a:r>
            <a:r>
              <a:rPr lang="en-US">
                <a:solidFill>
                  <a:schemeClr val="tx1"/>
                </a:solidFill>
              </a:rPr>
              <a:t>– C++ files are compiled with flags in this environment</a:t>
            </a:r>
          </a:p>
          <a:p>
            <a:r>
              <a:rPr lang="en-US">
                <a:solidFill>
                  <a:schemeClr val="tx1"/>
                </a:solidFill>
              </a:rPr>
              <a:t> variable. If TRICK_CXXFLAGS is empty, TRICK_CFLAGS is used instead.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2600" y="3547534"/>
            <a:ext cx="7987156" cy="768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Both TRICK_CFLAGS and TRICK_CXXFLAGS should contain “-I” directives</a:t>
            </a:r>
          </a:p>
          <a:p>
            <a:r>
              <a:rPr lang="en-US">
                <a:solidFill>
                  <a:schemeClr val="tx1"/>
                </a:solidFill>
              </a:rPr>
              <a:t>that refer to your </a:t>
            </a:r>
            <a:r>
              <a:rPr lang="en-US" i="1">
                <a:solidFill>
                  <a:schemeClr val="tx1"/>
                </a:solidFill>
              </a:rPr>
              <a:t>models-directory(s)</a:t>
            </a:r>
            <a:r>
              <a:rPr lang="en-US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4533" y="1134533"/>
            <a:ext cx="175743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IMPORTANT !!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nip Single Corner Rectangle 283"/>
          <p:cNvSpPr/>
          <p:nvPr/>
        </p:nvSpPr>
        <p:spPr bwMode="auto">
          <a:xfrm>
            <a:off x="4876801" y="3615266"/>
            <a:ext cx="736598" cy="855133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3" name="Snip Single Corner Rectangle 282"/>
          <p:cNvSpPr/>
          <p:nvPr/>
        </p:nvSpPr>
        <p:spPr bwMode="auto">
          <a:xfrm>
            <a:off x="812802" y="4656666"/>
            <a:ext cx="736598" cy="855133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275" name="Group 274"/>
          <p:cNvGrpSpPr/>
          <p:nvPr/>
        </p:nvGrpSpPr>
        <p:grpSpPr>
          <a:xfrm>
            <a:off x="5073647" y="920750"/>
            <a:ext cx="1225551" cy="781051"/>
            <a:chOff x="1534581" y="1098550"/>
            <a:chExt cx="1225551" cy="781051"/>
          </a:xfrm>
        </p:grpSpPr>
        <p:sp>
          <p:nvSpPr>
            <p:cNvPr id="276" name="Rounded Rectangle 275"/>
            <p:cNvSpPr/>
            <p:nvPr/>
          </p:nvSpPr>
          <p:spPr bwMode="auto">
            <a:xfrm>
              <a:off x="1619427" y="1098550"/>
              <a:ext cx="381806" cy="1972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Rounded Rectangle 276"/>
            <p:cNvSpPr/>
            <p:nvPr/>
          </p:nvSpPr>
          <p:spPr bwMode="auto">
            <a:xfrm>
              <a:off x="1581718" y="1161665"/>
              <a:ext cx="1140705" cy="710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534581" y="1193223"/>
              <a:ext cx="1225551" cy="686378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580000" scaled="0"/>
              <a:tileRect/>
            </a:gradFill>
            <a:ln w="952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296581" y="3477683"/>
            <a:ext cx="1225551" cy="781051"/>
            <a:chOff x="1534581" y="1098550"/>
            <a:chExt cx="1225551" cy="781051"/>
          </a:xfrm>
        </p:grpSpPr>
        <p:sp>
          <p:nvSpPr>
            <p:cNvPr id="269" name="Rounded Rectangle 268"/>
            <p:cNvSpPr/>
            <p:nvPr/>
          </p:nvSpPr>
          <p:spPr bwMode="auto">
            <a:xfrm>
              <a:off x="1619427" y="1098550"/>
              <a:ext cx="381806" cy="1972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Rounded Rectangle 269"/>
            <p:cNvSpPr/>
            <p:nvPr/>
          </p:nvSpPr>
          <p:spPr bwMode="auto">
            <a:xfrm>
              <a:off x="1581718" y="1161665"/>
              <a:ext cx="1140705" cy="710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1534581" y="1193223"/>
              <a:ext cx="1225551" cy="686378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580000" scaled="0"/>
              <a:tileRect/>
            </a:gradFill>
            <a:ln w="952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586314" y="3469216"/>
            <a:ext cx="1225551" cy="781051"/>
            <a:chOff x="1534581" y="1098550"/>
            <a:chExt cx="1225551" cy="781051"/>
          </a:xfrm>
        </p:grpSpPr>
        <p:sp>
          <p:nvSpPr>
            <p:cNvPr id="265" name="Rounded Rectangle 264"/>
            <p:cNvSpPr/>
            <p:nvPr/>
          </p:nvSpPr>
          <p:spPr bwMode="auto">
            <a:xfrm>
              <a:off x="1619427" y="1098550"/>
              <a:ext cx="381806" cy="1972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66" name="Rounded Rectangle 265"/>
            <p:cNvSpPr/>
            <p:nvPr/>
          </p:nvSpPr>
          <p:spPr bwMode="auto">
            <a:xfrm>
              <a:off x="1581718" y="1161665"/>
              <a:ext cx="1140705" cy="710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1534581" y="1193223"/>
              <a:ext cx="1225551" cy="686378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580000" scaled="0"/>
              <a:tileRect/>
            </a:gradFill>
            <a:ln w="952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1212848" y="937683"/>
            <a:ext cx="1225551" cy="781051"/>
            <a:chOff x="1534581" y="1098550"/>
            <a:chExt cx="1225551" cy="781051"/>
          </a:xfrm>
        </p:grpSpPr>
        <p:sp>
          <p:nvSpPr>
            <p:cNvPr id="138" name="Rounded Rectangle 137"/>
            <p:cNvSpPr/>
            <p:nvPr/>
          </p:nvSpPr>
          <p:spPr bwMode="auto">
            <a:xfrm>
              <a:off x="1619427" y="1098550"/>
              <a:ext cx="381806" cy="1972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Rounded Rectangle 138"/>
            <p:cNvSpPr/>
            <p:nvPr/>
          </p:nvSpPr>
          <p:spPr bwMode="auto">
            <a:xfrm>
              <a:off x="1581718" y="1161665"/>
              <a:ext cx="1140705" cy="710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534581" y="1193223"/>
              <a:ext cx="1225551" cy="686378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580000" scaled="0"/>
              <a:tileRect/>
            </a:gradFill>
            <a:ln w="952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5602" name="Rectangle 44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Simulation Code Organization</a:t>
            </a:r>
          </a:p>
        </p:txBody>
      </p:sp>
      <p:sp>
        <p:nvSpPr>
          <p:cNvPr id="25603" name="Date Placeholder 4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7B2C49F-21C9-436E-A175-1EC6DAE4E4EB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25604" name="Slide Number Placeholder 4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CF4DECD-F5BB-4386-9F27-F1DA74C08B1A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endParaRPr lang="en-GB" smtClean="0"/>
          </a:p>
        </p:txBody>
      </p:sp>
      <p:sp>
        <p:nvSpPr>
          <p:cNvPr id="25605" name="Footer Placeholder 5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95" name="AutoShape 62"/>
          <p:cNvSpPr>
            <a:spLocks noChangeArrowheads="1"/>
          </p:cNvSpPr>
          <p:nvPr/>
        </p:nvSpPr>
        <p:spPr bwMode="auto">
          <a:xfrm>
            <a:off x="6056843" y="5110164"/>
            <a:ext cx="1357313" cy="735013"/>
          </a:xfrm>
          <a:prstGeom prst="roundRect">
            <a:avLst>
              <a:gd name="adj" fmla="val 213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1405468" y="1073150"/>
            <a:ext cx="82108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tx1"/>
                </a:solidFill>
                <a:latin typeface="Century"/>
              </a:rPr>
              <a:t>models</a:t>
            </a:r>
          </a:p>
        </p:txBody>
      </p:sp>
      <p:sp>
        <p:nvSpPr>
          <p:cNvPr id="141" name="Snip Single Corner Rectangle 140"/>
          <p:cNvSpPr/>
          <p:nvPr/>
        </p:nvSpPr>
        <p:spPr bwMode="auto">
          <a:xfrm>
            <a:off x="2624668" y="4614332"/>
            <a:ext cx="736598" cy="855133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1136649" y="2029881"/>
            <a:ext cx="1225551" cy="781051"/>
            <a:chOff x="5226050" y="4476750"/>
            <a:chExt cx="825500" cy="628650"/>
          </a:xfrm>
        </p:grpSpPr>
        <p:sp>
          <p:nvSpPr>
            <p:cNvPr id="144" name="Rounded Rectangle 143"/>
            <p:cNvSpPr/>
            <p:nvPr/>
          </p:nvSpPr>
          <p:spPr bwMode="auto">
            <a:xfrm>
              <a:off x="5283200" y="4476750"/>
              <a:ext cx="257175" cy="15875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45" name="Rounded Rectangle 144"/>
            <p:cNvSpPr/>
            <p:nvPr/>
          </p:nvSpPr>
          <p:spPr bwMode="auto">
            <a:xfrm>
              <a:off x="5257800" y="4527550"/>
              <a:ext cx="768350" cy="5715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5226050" y="4552950"/>
              <a:ext cx="825500" cy="55245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969433" y="3680880"/>
            <a:ext cx="42398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src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552702" y="3697814"/>
            <a:ext cx="75360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include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679701" y="5054600"/>
            <a:ext cx="64769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>
                <a:solidFill>
                  <a:schemeClr val="tx1"/>
                </a:solidFill>
              </a:rPr>
              <a:t>.h,.hh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5090581" y="2038349"/>
            <a:ext cx="1225551" cy="781051"/>
            <a:chOff x="6800848" y="2605615"/>
            <a:chExt cx="1225551" cy="781051"/>
          </a:xfrm>
        </p:grpSpPr>
        <p:grpSp>
          <p:nvGrpSpPr>
            <p:cNvPr id="173" name="Group 172"/>
            <p:cNvGrpSpPr/>
            <p:nvPr/>
          </p:nvGrpSpPr>
          <p:grpSpPr>
            <a:xfrm>
              <a:off x="6800848" y="2605615"/>
              <a:ext cx="1225551" cy="781051"/>
              <a:chOff x="5226050" y="4476750"/>
              <a:chExt cx="825500" cy="628650"/>
            </a:xfrm>
          </p:grpSpPr>
          <p:sp>
            <p:nvSpPr>
              <p:cNvPr id="174" name="Rounded Rectangle 173"/>
              <p:cNvSpPr/>
              <p:nvPr/>
            </p:nvSpPr>
            <p:spPr bwMode="auto">
              <a:xfrm>
                <a:off x="5283200" y="4476750"/>
                <a:ext cx="257175" cy="15875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" name="Rounded Rectangle 174"/>
              <p:cNvSpPr/>
              <p:nvPr/>
            </p:nvSpPr>
            <p:spPr bwMode="auto">
              <a:xfrm>
                <a:off x="5257800" y="4527550"/>
                <a:ext cx="768350" cy="5715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 bwMode="auto">
              <a:xfrm>
                <a:off x="5226050" y="4552950"/>
                <a:ext cx="825500" cy="5524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6853766" y="2842681"/>
              <a:ext cx="1130363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>
                  <a:solidFill>
                    <a:schemeClr val="tx1"/>
                  </a:solidFill>
                  <a:latin typeface="Century"/>
                  <a:cs typeface="Century"/>
                </a:rPr>
                <a:t>simulation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4864100" y="4053417"/>
            <a:ext cx="79217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S_define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6004975" y="3536949"/>
            <a:ext cx="1225550" cy="781051"/>
            <a:chOff x="6800841" y="2605615"/>
            <a:chExt cx="1225550" cy="781051"/>
          </a:xfrm>
        </p:grpSpPr>
        <p:grpSp>
          <p:nvGrpSpPr>
            <p:cNvPr id="192" name="Group 172"/>
            <p:cNvGrpSpPr/>
            <p:nvPr/>
          </p:nvGrpSpPr>
          <p:grpSpPr>
            <a:xfrm>
              <a:off x="6800841" y="2605615"/>
              <a:ext cx="1225550" cy="781051"/>
              <a:chOff x="5226050" y="4476750"/>
              <a:chExt cx="825500" cy="628650"/>
            </a:xfrm>
          </p:grpSpPr>
          <p:sp>
            <p:nvSpPr>
              <p:cNvPr id="194" name="Rounded Rectangle 193"/>
              <p:cNvSpPr/>
              <p:nvPr/>
            </p:nvSpPr>
            <p:spPr bwMode="auto">
              <a:xfrm>
                <a:off x="5283200" y="4476750"/>
                <a:ext cx="257175" cy="15875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5" name="Rounded Rectangle 194"/>
              <p:cNvSpPr/>
              <p:nvPr/>
            </p:nvSpPr>
            <p:spPr bwMode="auto">
              <a:xfrm>
                <a:off x="5257800" y="4527550"/>
                <a:ext cx="768350" cy="5715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 bwMode="auto">
              <a:xfrm>
                <a:off x="5226050" y="4552950"/>
                <a:ext cx="825500" cy="5524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7099300" y="2859614"/>
              <a:ext cx="66144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>
                  <a:solidFill>
                    <a:schemeClr val="tx1"/>
                  </a:solidFill>
                  <a:latin typeface="Century"/>
                  <a:cs typeface="Century"/>
                </a:rPr>
                <a:t>RUN</a:t>
              </a:r>
            </a:p>
          </p:txBody>
        </p:sp>
      </p:grpSp>
      <p:grpSp>
        <p:nvGrpSpPr>
          <p:cNvPr id="198" name="Group 172"/>
          <p:cNvGrpSpPr/>
          <p:nvPr/>
        </p:nvGrpSpPr>
        <p:grpSpPr>
          <a:xfrm>
            <a:off x="5242974" y="2190749"/>
            <a:ext cx="1225550" cy="781051"/>
            <a:chOff x="5226050" y="4476750"/>
            <a:chExt cx="825500" cy="628650"/>
          </a:xfrm>
        </p:grpSpPr>
        <p:sp>
          <p:nvSpPr>
            <p:cNvPr id="200" name="Rounded Rectangle 199"/>
            <p:cNvSpPr/>
            <p:nvPr/>
          </p:nvSpPr>
          <p:spPr bwMode="auto">
            <a:xfrm>
              <a:off x="5283200" y="4476750"/>
              <a:ext cx="257175" cy="15875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01" name="Rounded Rectangle 200"/>
            <p:cNvSpPr/>
            <p:nvPr/>
          </p:nvSpPr>
          <p:spPr bwMode="auto">
            <a:xfrm>
              <a:off x="5257800" y="4527550"/>
              <a:ext cx="768350" cy="5715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5226050" y="4552950"/>
              <a:ext cx="825500" cy="55245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10" name="Group 172"/>
          <p:cNvGrpSpPr/>
          <p:nvPr/>
        </p:nvGrpSpPr>
        <p:grpSpPr>
          <a:xfrm>
            <a:off x="6157375" y="3689349"/>
            <a:ext cx="1225550" cy="781051"/>
            <a:chOff x="5226050" y="4476750"/>
            <a:chExt cx="825500" cy="628650"/>
          </a:xfrm>
        </p:grpSpPr>
        <p:sp>
          <p:nvSpPr>
            <p:cNvPr id="212" name="Rounded Rectangle 211"/>
            <p:cNvSpPr/>
            <p:nvPr/>
          </p:nvSpPr>
          <p:spPr bwMode="auto">
            <a:xfrm>
              <a:off x="5283200" y="4476750"/>
              <a:ext cx="257175" cy="15875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3" name="Rounded Rectangle 212"/>
            <p:cNvSpPr/>
            <p:nvPr/>
          </p:nvSpPr>
          <p:spPr bwMode="auto">
            <a:xfrm>
              <a:off x="5257800" y="4527550"/>
              <a:ext cx="768350" cy="5715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5226050" y="4552950"/>
              <a:ext cx="825500" cy="55245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42" name="Straight Connector 241"/>
          <p:cNvCxnSpPr/>
          <p:nvPr/>
        </p:nvCxnSpPr>
        <p:spPr bwMode="auto">
          <a:xfrm rot="5400000">
            <a:off x="1756835" y="1866900"/>
            <a:ext cx="160867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Straight Connector 243"/>
          <p:cNvCxnSpPr/>
          <p:nvPr/>
        </p:nvCxnSpPr>
        <p:spPr bwMode="auto">
          <a:xfrm rot="5400000">
            <a:off x="1591734" y="3225802"/>
            <a:ext cx="152403" cy="1523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/>
          <p:nvPr/>
        </p:nvCxnSpPr>
        <p:spPr bwMode="auto">
          <a:xfrm rot="16200000" flipH="1">
            <a:off x="2420675" y="3209661"/>
            <a:ext cx="161657" cy="160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Straight Connector 247"/>
          <p:cNvCxnSpPr/>
          <p:nvPr/>
        </p:nvCxnSpPr>
        <p:spPr bwMode="auto">
          <a:xfrm rot="5400000">
            <a:off x="1062567" y="4440767"/>
            <a:ext cx="160867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Straight Connector 248"/>
          <p:cNvCxnSpPr/>
          <p:nvPr/>
        </p:nvCxnSpPr>
        <p:spPr bwMode="auto">
          <a:xfrm rot="5400000">
            <a:off x="2857501" y="4415367"/>
            <a:ext cx="160867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/>
          <p:cNvCxnSpPr/>
          <p:nvPr/>
        </p:nvCxnSpPr>
        <p:spPr bwMode="auto">
          <a:xfrm rot="5400000">
            <a:off x="5643036" y="1849967"/>
            <a:ext cx="160867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/>
          <p:cNvCxnSpPr/>
          <p:nvPr/>
        </p:nvCxnSpPr>
        <p:spPr bwMode="auto">
          <a:xfrm rot="5400000">
            <a:off x="5584562" y="3280833"/>
            <a:ext cx="160075" cy="11933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3" name="Straight Connector 252"/>
          <p:cNvCxnSpPr/>
          <p:nvPr/>
        </p:nvCxnSpPr>
        <p:spPr bwMode="auto">
          <a:xfrm rot="16200000" flipH="1">
            <a:off x="6467741" y="3268928"/>
            <a:ext cx="161657" cy="160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/>
          <p:nvPr/>
        </p:nvCxnSpPr>
        <p:spPr bwMode="auto">
          <a:xfrm rot="5400000">
            <a:off x="6853768" y="4821769"/>
            <a:ext cx="160867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5" name="Group 254"/>
          <p:cNvGrpSpPr/>
          <p:nvPr/>
        </p:nvGrpSpPr>
        <p:grpSpPr>
          <a:xfrm>
            <a:off x="1289049" y="2182281"/>
            <a:ext cx="1225551" cy="781051"/>
            <a:chOff x="5226050" y="4476750"/>
            <a:chExt cx="825500" cy="628650"/>
          </a:xfrm>
        </p:grpSpPr>
        <p:sp>
          <p:nvSpPr>
            <p:cNvPr id="256" name="Rounded Rectangle 255"/>
            <p:cNvSpPr/>
            <p:nvPr/>
          </p:nvSpPr>
          <p:spPr bwMode="auto">
            <a:xfrm>
              <a:off x="5283200" y="4476750"/>
              <a:ext cx="257175" cy="15875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7" name="Rounded Rectangle 256"/>
            <p:cNvSpPr/>
            <p:nvPr/>
          </p:nvSpPr>
          <p:spPr bwMode="auto">
            <a:xfrm>
              <a:off x="5257800" y="4527550"/>
              <a:ext cx="768350" cy="5715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5226050" y="4552950"/>
              <a:ext cx="825500" cy="55245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1483782" y="2309283"/>
            <a:ext cx="1225551" cy="781051"/>
            <a:chOff x="1534581" y="1098550"/>
            <a:chExt cx="1225551" cy="781051"/>
          </a:xfrm>
        </p:grpSpPr>
        <p:sp>
          <p:nvSpPr>
            <p:cNvPr id="261" name="Rounded Rectangle 260"/>
            <p:cNvSpPr/>
            <p:nvPr/>
          </p:nvSpPr>
          <p:spPr bwMode="auto">
            <a:xfrm>
              <a:off x="1619427" y="1098550"/>
              <a:ext cx="381806" cy="1972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62" name="Rounded Rectangle 261"/>
            <p:cNvSpPr/>
            <p:nvPr/>
          </p:nvSpPr>
          <p:spPr bwMode="auto">
            <a:xfrm>
              <a:off x="1581718" y="1161665"/>
              <a:ext cx="1140705" cy="710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534581" y="1193223"/>
              <a:ext cx="1225551" cy="686378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580000" scaled="0"/>
              <a:tileRect/>
            </a:gradFill>
            <a:ln w="952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29" name="TextBox 228"/>
          <p:cNvSpPr txBox="1"/>
          <p:nvPr/>
        </p:nvSpPr>
        <p:spPr>
          <a:xfrm>
            <a:off x="1718733" y="2419347"/>
            <a:ext cx="73797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tx1"/>
                </a:solidFill>
                <a:latin typeface="Century"/>
              </a:rPr>
              <a:t>model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629833" y="2817282"/>
            <a:ext cx="89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tx1"/>
                </a:solidFill>
              </a:rPr>
              <a:t>e.g. “gravity”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833969" y="5044017"/>
            <a:ext cx="7570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tx1"/>
                </a:solidFill>
              </a:rPr>
              <a:t>.c,.cpp</a:t>
            </a:r>
          </a:p>
        </p:txBody>
      </p:sp>
      <p:grpSp>
        <p:nvGrpSpPr>
          <p:cNvPr id="279" name="Group 278"/>
          <p:cNvGrpSpPr/>
          <p:nvPr/>
        </p:nvGrpSpPr>
        <p:grpSpPr>
          <a:xfrm>
            <a:off x="5429248" y="2343150"/>
            <a:ext cx="1225551" cy="781051"/>
            <a:chOff x="1534581" y="1098550"/>
            <a:chExt cx="1225551" cy="781051"/>
          </a:xfrm>
        </p:grpSpPr>
        <p:sp>
          <p:nvSpPr>
            <p:cNvPr id="280" name="Rounded Rectangle 279"/>
            <p:cNvSpPr/>
            <p:nvPr/>
          </p:nvSpPr>
          <p:spPr bwMode="auto">
            <a:xfrm>
              <a:off x="1619427" y="1098550"/>
              <a:ext cx="381806" cy="1972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81" name="Rounded Rectangle 280"/>
            <p:cNvSpPr/>
            <p:nvPr/>
          </p:nvSpPr>
          <p:spPr bwMode="auto">
            <a:xfrm>
              <a:off x="1581718" y="1161665"/>
              <a:ext cx="1140705" cy="710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1534581" y="1193223"/>
              <a:ext cx="1225551" cy="686378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580000" scaled="0"/>
              <a:tileRect/>
            </a:gradFill>
            <a:ln w="952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5482165" y="2470148"/>
            <a:ext cx="113036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tx1"/>
                </a:solidFill>
                <a:latin typeface="Century"/>
                <a:cs typeface="Century"/>
              </a:rPr>
              <a:t>simulation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5431366" y="2842682"/>
            <a:ext cx="1239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tx1"/>
                </a:solidFill>
              </a:rPr>
              <a:t>e.g. “SIM_cannon”</a:t>
            </a:r>
          </a:p>
        </p:txBody>
      </p:sp>
      <p:grpSp>
        <p:nvGrpSpPr>
          <p:cNvPr id="285" name="Group 284"/>
          <p:cNvGrpSpPr/>
          <p:nvPr/>
        </p:nvGrpSpPr>
        <p:grpSpPr>
          <a:xfrm>
            <a:off x="6318248" y="3841750"/>
            <a:ext cx="1225551" cy="781051"/>
            <a:chOff x="1534581" y="1098550"/>
            <a:chExt cx="1225551" cy="781051"/>
          </a:xfrm>
        </p:grpSpPr>
        <p:sp>
          <p:nvSpPr>
            <p:cNvPr id="286" name="Rounded Rectangle 285"/>
            <p:cNvSpPr/>
            <p:nvPr/>
          </p:nvSpPr>
          <p:spPr bwMode="auto">
            <a:xfrm>
              <a:off x="1619427" y="1098550"/>
              <a:ext cx="381806" cy="1972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87" name="Rounded Rectangle 286"/>
            <p:cNvSpPr/>
            <p:nvPr/>
          </p:nvSpPr>
          <p:spPr bwMode="auto">
            <a:xfrm>
              <a:off x="1581718" y="1161665"/>
              <a:ext cx="1140705" cy="710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1534581" y="1193223"/>
              <a:ext cx="1225551" cy="686378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580000" scaled="0"/>
              <a:tileRect/>
            </a:gradFill>
            <a:ln w="952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6599768" y="3960282"/>
            <a:ext cx="66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tx1"/>
                </a:solidFill>
                <a:latin typeface="Century"/>
                <a:cs typeface="Century"/>
              </a:rPr>
              <a:t>RUN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6419757" y="4341281"/>
            <a:ext cx="1075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tx1"/>
                </a:solidFill>
              </a:rPr>
              <a:t>e.g. “RUN_test”</a:t>
            </a:r>
          </a:p>
        </p:txBody>
      </p:sp>
      <p:sp>
        <p:nvSpPr>
          <p:cNvPr id="289" name="Snip Single Corner Rectangle 288"/>
          <p:cNvSpPr/>
          <p:nvPr/>
        </p:nvSpPr>
        <p:spPr bwMode="auto">
          <a:xfrm>
            <a:off x="6595535" y="4969933"/>
            <a:ext cx="736598" cy="855133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557436" y="5348816"/>
            <a:ext cx="85700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tx1"/>
                </a:solidFill>
              </a:rPr>
              <a:t>input.py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228599" y="5562600"/>
            <a:ext cx="2126454" cy="771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These files implement the</a:t>
            </a:r>
          </a:p>
          <a:p>
            <a:r>
              <a:rPr lang="en-US" sz="1200">
                <a:solidFill>
                  <a:schemeClr val="tx1"/>
                </a:solidFill>
              </a:rPr>
              <a:t>“job” functions that will be</a:t>
            </a:r>
          </a:p>
          <a:p>
            <a:r>
              <a:rPr lang="en-US" sz="1200">
                <a:solidFill>
                  <a:schemeClr val="tx1"/>
                </a:solidFill>
              </a:rPr>
              <a:t>called from the S_define file.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105400" y="1064684"/>
            <a:ext cx="12134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tx1"/>
                </a:solidFill>
                <a:latin typeface="Century"/>
              </a:rPr>
              <a:t>simulations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5151966" y="1428747"/>
            <a:ext cx="1089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tx1"/>
                </a:solidFill>
              </a:rPr>
              <a:t>e.g. “trick_sims”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1231900" y="1437215"/>
            <a:ext cx="1239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tx1"/>
                </a:solidFill>
              </a:rPr>
              <a:t>e.g. “trick_models”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6663265" y="2497666"/>
            <a:ext cx="1382034" cy="542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Name must</a:t>
            </a:r>
          </a:p>
          <a:p>
            <a:r>
              <a:rPr lang="en-US" sz="1200">
                <a:solidFill>
                  <a:schemeClr val="tx1"/>
                </a:solidFill>
              </a:rPr>
              <a:t>begin with “SIM_”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7558220" y="4004733"/>
            <a:ext cx="1441846" cy="542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Name must</a:t>
            </a:r>
          </a:p>
          <a:p>
            <a:r>
              <a:rPr lang="en-US" sz="1200">
                <a:solidFill>
                  <a:schemeClr val="tx1"/>
                </a:solidFill>
              </a:rPr>
              <a:t>begin with “RUN_”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2489198" y="1007533"/>
            <a:ext cx="2177474" cy="1000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IMPORTANT</a:t>
            </a:r>
            <a:r>
              <a:rPr lang="en-US" sz="1200">
                <a:solidFill>
                  <a:schemeClr val="tx1"/>
                </a:solidFill>
              </a:rPr>
              <a:t>:</a:t>
            </a:r>
          </a:p>
          <a:p>
            <a:r>
              <a:rPr lang="en-US" sz="1200">
                <a:solidFill>
                  <a:schemeClr val="tx1"/>
                </a:solidFill>
              </a:rPr>
              <a:t>$TRICK_CFLAGS and </a:t>
            </a:r>
          </a:p>
          <a:p>
            <a:r>
              <a:rPr lang="en-US" sz="1200">
                <a:solidFill>
                  <a:schemeClr val="tx1"/>
                </a:solidFill>
              </a:rPr>
              <a:t>$TRICK_CXXFLAGS  should</a:t>
            </a:r>
          </a:p>
          <a:p>
            <a:r>
              <a:rPr lang="en-US" sz="1200">
                <a:solidFill>
                  <a:schemeClr val="tx1"/>
                </a:solidFill>
              </a:rPr>
              <a:t>refer to this directory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19063"/>
            <a:ext cx="7391400" cy="477837"/>
          </a:xfrm>
        </p:spPr>
        <p:txBody>
          <a:bodyPr/>
          <a:lstStyle/>
          <a:p>
            <a:pPr eaLnBrk="1" hangingPunct="1">
              <a:lnSpc>
                <a:spcPts val="2013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smtClean="0"/>
              <a:t>Creating A Directory System for Cannon Ball Simulation</a:t>
            </a: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490133" y="2184399"/>
            <a:ext cx="6223000" cy="1305923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tx1"/>
                </a:solidFill>
                <a:latin typeface="Courier New" charset="0"/>
                <a:ea typeface="Courier" charset="0"/>
                <a:cs typeface="Courier New" charset="0"/>
              </a:rPr>
              <a:t>% cd $HOME</a:t>
            </a:r>
          </a:p>
          <a:p>
            <a:pP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tx1"/>
                </a:solidFill>
                <a:latin typeface="Courier New" charset="0"/>
                <a:ea typeface="Courier" charset="0"/>
                <a:cs typeface="Courier New" charset="0"/>
              </a:rPr>
              <a:t>% mkdir -p trick_sims/SIM_cannon_example</a:t>
            </a:r>
          </a:p>
          <a:p>
            <a:pP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tx1"/>
                </a:solidFill>
                <a:latin typeface="Courier New" charset="0"/>
                <a:ea typeface="Courier" charset="0"/>
                <a:cs typeface="Courier New" charset="0"/>
              </a:rPr>
              <a:t>% mkdir -p trick_models/example/gravity/src</a:t>
            </a:r>
          </a:p>
          <a:p>
            <a:pP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tx1"/>
                </a:solidFill>
                <a:latin typeface="Courier New" charset="0"/>
                <a:ea typeface="Courier" charset="0"/>
                <a:cs typeface="Courier New" charset="0"/>
              </a:rPr>
              <a:t>% mkdir -p trick_models/example/gravity/include</a:t>
            </a:r>
          </a:p>
        </p:txBody>
      </p:sp>
      <p:sp>
        <p:nvSpPr>
          <p:cNvPr id="26629" name="Date Placeholder 1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325C4ED-A2F8-4F74-9021-BB02007B8716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26630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282FA18-5E7E-476A-8747-F3214B7153C9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25</a:t>
            </a:fld>
            <a:endParaRPr lang="en-GB" smtClean="0"/>
          </a:p>
        </p:txBody>
      </p:sp>
      <p:sp>
        <p:nvSpPr>
          <p:cNvPr id="26631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3"/>
          <p:cNvGrpSpPr>
            <a:grpSpLocks/>
          </p:cNvGrpSpPr>
          <p:nvPr/>
        </p:nvGrpSpPr>
        <p:grpSpPr bwMode="auto">
          <a:xfrm>
            <a:off x="457200" y="1143000"/>
            <a:ext cx="8221663" cy="5095875"/>
            <a:chOff x="288" y="720"/>
            <a:chExt cx="5179" cy="3210"/>
          </a:xfrm>
        </p:grpSpPr>
        <p:grpSp>
          <p:nvGrpSpPr>
            <p:cNvPr id="27697" name="Group 4"/>
            <p:cNvGrpSpPr>
              <a:grpSpLocks/>
            </p:cNvGrpSpPr>
            <p:nvPr/>
          </p:nvGrpSpPr>
          <p:grpSpPr bwMode="auto">
            <a:xfrm>
              <a:off x="861" y="1558"/>
              <a:ext cx="4027" cy="2372"/>
              <a:chOff x="861" y="1558"/>
              <a:chExt cx="4027" cy="2372"/>
            </a:xfrm>
          </p:grpSpPr>
          <p:sp>
            <p:nvSpPr>
              <p:cNvPr id="7173" name="AutoShape 5"/>
              <p:cNvSpPr>
                <a:spLocks noChangeArrowheads="1"/>
              </p:cNvSpPr>
              <p:nvPr/>
            </p:nvSpPr>
            <p:spPr bwMode="auto">
              <a:xfrm>
                <a:off x="861" y="1558"/>
                <a:ext cx="4028" cy="2295"/>
              </a:xfrm>
              <a:prstGeom prst="roundRect">
                <a:avLst>
                  <a:gd name="adj" fmla="val 42"/>
                </a:avLst>
              </a:prstGeom>
              <a:solidFill>
                <a:srgbClr val="E6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77386" dir="2700000" algn="ctr" rotWithShape="0">
                  <a:srgbClr val="808080">
                    <a:alpha val="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702" name="Text Box 6"/>
              <p:cNvSpPr txBox="1">
                <a:spLocks noChangeArrowheads="1"/>
              </p:cNvSpPr>
              <p:nvPr/>
            </p:nvSpPr>
            <p:spPr bwMode="auto">
              <a:xfrm>
                <a:off x="861" y="1558"/>
                <a:ext cx="4028" cy="2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8000"/>
                  </a:lnSpc>
                  <a:spcBef>
                    <a:spcPts val="500"/>
                  </a:spcBef>
                  <a:buFont typeface="Times New Roman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400" b="1">
                    <a:solidFill>
                      <a:schemeClr val="tx1"/>
                    </a:solidFill>
                    <a:latin typeface="Courier New" charset="0"/>
                  </a:rPr>
                  <a:t>/************************************************</a:t>
                </a:r>
              </a:p>
              <a:p>
                <a:pPr>
                  <a:lnSpc>
                    <a:spcPct val="78000"/>
                  </a:lnSpc>
                  <a:spcBef>
                    <a:spcPts val="500"/>
                  </a:spcBef>
                  <a:buFont typeface="Times New Roman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400" b="1">
                    <a:solidFill>
                      <a:schemeClr val="tx1"/>
                    </a:solidFill>
                    <a:latin typeface="Courier New" charset="0"/>
                  </a:rPr>
                  <a:t>PURPOSE:      (Cannonball Structure)</a:t>
                </a:r>
              </a:p>
              <a:p>
                <a:pPr>
                  <a:lnSpc>
                    <a:spcPct val="78000"/>
                  </a:lnSpc>
                  <a:spcBef>
                    <a:spcPts val="500"/>
                  </a:spcBef>
                  <a:buFont typeface="Times New Roman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400" b="1">
                    <a:solidFill>
                      <a:schemeClr val="tx1"/>
                    </a:solidFill>
                    <a:latin typeface="Courier New" charset="0"/>
                  </a:rPr>
                  <a:t>************************************************/</a:t>
                </a:r>
              </a:p>
              <a:p>
                <a:pPr>
                  <a:lnSpc>
                    <a:spcPct val="78000"/>
                  </a:lnSpc>
                  <a:spcBef>
                    <a:spcPts val="500"/>
                  </a:spcBef>
                  <a:buFont typeface="Times New Roman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400" b="1">
                    <a:solidFill>
                      <a:schemeClr val="tx1"/>
                    </a:solidFill>
                    <a:latin typeface="Courier New" charset="0"/>
                  </a:rPr>
                  <a:t>#ifndef _cannon_h_</a:t>
                </a:r>
              </a:p>
              <a:p>
                <a:pPr>
                  <a:lnSpc>
                    <a:spcPct val="78000"/>
                  </a:lnSpc>
                  <a:spcBef>
                    <a:spcPts val="500"/>
                  </a:spcBef>
                  <a:buFont typeface="Times New Roman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400" b="1">
                    <a:solidFill>
                      <a:schemeClr val="tx1"/>
                    </a:solidFill>
                    <a:latin typeface="Courier New" charset="0"/>
                  </a:rPr>
                  <a:t>#define _cannon_h_</a:t>
                </a:r>
              </a:p>
              <a:p>
                <a:pPr>
                  <a:lnSpc>
                    <a:spcPct val="78000"/>
                  </a:lnSpc>
                  <a:spcBef>
                    <a:spcPts val="500"/>
                  </a:spcBef>
                  <a:buFont typeface="Times New Roman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sz="1400" b="1">
                  <a:solidFill>
                    <a:schemeClr val="tx1"/>
                  </a:solidFill>
                  <a:latin typeface="Courier New" charset="0"/>
                </a:endParaRPr>
              </a:p>
              <a:p>
                <a:pPr>
                  <a:lnSpc>
                    <a:spcPct val="78000"/>
                  </a:lnSpc>
                  <a:spcBef>
                    <a:spcPts val="500"/>
                  </a:spcBef>
                  <a:buFont typeface="Times New Roman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400" b="1">
                    <a:solidFill>
                      <a:schemeClr val="tx1"/>
                    </a:solidFill>
                    <a:latin typeface="Courier New" charset="0"/>
                  </a:rPr>
                  <a:t>typedef struct {</a:t>
                </a:r>
              </a:p>
              <a:p>
                <a:pPr>
                  <a:lnSpc>
                    <a:spcPct val="78000"/>
                  </a:lnSpc>
                  <a:spcBef>
                    <a:spcPts val="500"/>
                  </a:spcBef>
                  <a:buFont typeface="Times New Roman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sz="1400" b="1">
                  <a:solidFill>
                    <a:schemeClr val="tx1"/>
                  </a:solidFill>
                  <a:latin typeface="Courier New" charset="0"/>
                </a:endParaRPr>
              </a:p>
              <a:p>
                <a:pPr>
                  <a:lnSpc>
                    <a:spcPct val="78000"/>
                  </a:lnSpc>
                  <a:spcBef>
                    <a:spcPts val="500"/>
                  </a:spcBef>
                  <a:buFont typeface="Times New Roman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400" b="1">
                    <a:solidFill>
                      <a:schemeClr val="tx1"/>
                    </a:solidFill>
                    <a:latin typeface="Courier New" charset="0"/>
                  </a:rPr>
                  <a:t>        double pos[2] ;        /*  M test */</a:t>
                </a:r>
              </a:p>
              <a:p>
                <a:pPr>
                  <a:lnSpc>
                    <a:spcPct val="78000"/>
                  </a:lnSpc>
                  <a:spcBef>
                    <a:spcPts val="500"/>
                  </a:spcBef>
                  <a:buFont typeface="Times New Roman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400" b="1">
                    <a:solidFill>
                      <a:schemeClr val="tx1"/>
                    </a:solidFill>
                    <a:latin typeface="Courier New" charset="0"/>
                  </a:rPr>
                  <a:t>        double vel[2] ;        /*  M/s test */</a:t>
                </a:r>
              </a:p>
              <a:p>
                <a:pPr>
                  <a:lnSpc>
                    <a:spcPct val="78000"/>
                  </a:lnSpc>
                  <a:spcBef>
                    <a:spcPts val="500"/>
                  </a:spcBef>
                  <a:buFont typeface="Times New Roman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400" b="1">
                    <a:solidFill>
                      <a:schemeClr val="tx1"/>
                    </a:solidFill>
                    <a:latin typeface="Courier New" charset="0"/>
                  </a:rPr>
                  <a:t>        double acc[2] ;        /*  M/s2 test  */</a:t>
                </a:r>
              </a:p>
              <a:p>
                <a:pPr>
                  <a:lnSpc>
                    <a:spcPct val="78000"/>
                  </a:lnSpc>
                  <a:spcBef>
                    <a:spcPts val="500"/>
                  </a:spcBef>
                  <a:buFont typeface="Times New Roman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400" b="1">
                    <a:solidFill>
                      <a:schemeClr val="tx1"/>
                    </a:solidFill>
                    <a:latin typeface="Courier New" charset="0"/>
                  </a:rPr>
                  <a:t>        double init_speed ;    /* *i M/s test */</a:t>
                </a:r>
              </a:p>
              <a:p>
                <a:pPr>
                  <a:lnSpc>
                    <a:spcPct val="78000"/>
                  </a:lnSpc>
                  <a:spcBef>
                    <a:spcPts val="500"/>
                  </a:spcBef>
                  <a:buFont typeface="Times New Roman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400" b="1">
                    <a:solidFill>
                      <a:schemeClr val="tx1"/>
                    </a:solidFill>
                    <a:latin typeface="Courier New" charset="0"/>
                  </a:rPr>
                  <a:t>        double init_angle ;    /* *i r test */</a:t>
                </a:r>
              </a:p>
              <a:p>
                <a:pPr>
                  <a:lnSpc>
                    <a:spcPct val="78000"/>
                  </a:lnSpc>
                  <a:spcBef>
                    <a:spcPts val="500"/>
                  </a:spcBef>
                  <a:buFont typeface="Times New Roman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sz="1400" b="1">
                  <a:solidFill>
                    <a:schemeClr val="tx1"/>
                  </a:solidFill>
                  <a:latin typeface="Courier New" charset="0"/>
                </a:endParaRPr>
              </a:p>
              <a:p>
                <a:pPr>
                  <a:lnSpc>
                    <a:spcPct val="78000"/>
                  </a:lnSpc>
                  <a:spcBef>
                    <a:spcPts val="500"/>
                  </a:spcBef>
                  <a:buFont typeface="Times New Roman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400" b="1">
                    <a:solidFill>
                      <a:schemeClr val="tx1"/>
                    </a:solidFill>
                    <a:latin typeface="Courier New" charset="0"/>
                  </a:rPr>
                  <a:t>} CANNON ;</a:t>
                </a:r>
              </a:p>
              <a:p>
                <a:pPr>
                  <a:lnSpc>
                    <a:spcPct val="78000"/>
                  </a:lnSpc>
                  <a:spcBef>
                    <a:spcPts val="500"/>
                  </a:spcBef>
                  <a:buFont typeface="Times New Roman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400" b="1">
                    <a:solidFill>
                      <a:schemeClr val="tx1"/>
                    </a:solidFill>
                    <a:latin typeface="Courier New" charset="0"/>
                  </a:rPr>
                  <a:t>#endif</a:t>
                </a:r>
              </a:p>
            </p:txBody>
          </p:sp>
        </p:grpSp>
        <p:grpSp>
          <p:nvGrpSpPr>
            <p:cNvPr id="27698" name="Group 7"/>
            <p:cNvGrpSpPr>
              <a:grpSpLocks/>
            </p:cNvGrpSpPr>
            <p:nvPr/>
          </p:nvGrpSpPr>
          <p:grpSpPr bwMode="auto">
            <a:xfrm>
              <a:off x="288" y="720"/>
              <a:ext cx="5179" cy="3090"/>
              <a:chOff x="288" y="720"/>
              <a:chExt cx="5179" cy="3090"/>
            </a:xfrm>
          </p:grpSpPr>
          <p:sp>
            <p:nvSpPr>
              <p:cNvPr id="27699" name="AutoShape 8"/>
              <p:cNvSpPr>
                <a:spLocks noChangeArrowheads="1"/>
              </p:cNvSpPr>
              <p:nvPr/>
            </p:nvSpPr>
            <p:spPr bwMode="auto">
              <a:xfrm>
                <a:off x="288" y="720"/>
                <a:ext cx="5180" cy="3091"/>
              </a:xfrm>
              <a:prstGeom prst="roundRect">
                <a:avLst>
                  <a:gd name="adj" fmla="val 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0" name="Text Box 9"/>
              <p:cNvSpPr txBox="1">
                <a:spLocks noChangeArrowheads="1"/>
              </p:cNvSpPr>
              <p:nvPr/>
            </p:nvSpPr>
            <p:spPr bwMode="auto">
              <a:xfrm>
                <a:off x="288" y="720"/>
                <a:ext cx="5180" cy="3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marL="334963" indent="-334963">
                  <a:lnSpc>
                    <a:spcPts val="1800"/>
                  </a:lnSpc>
                  <a:spcBef>
                    <a:spcPts val="450"/>
                  </a:spcBef>
                  <a:buFont typeface="Arial" charset="0"/>
                  <a:buChar char="•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</a:pPr>
                <a:r>
                  <a:rPr lang="en-GB" sz="2400">
                    <a:solidFill>
                      <a:schemeClr val="tx1"/>
                    </a:solidFill>
                  </a:rPr>
                  <a:t>Declarations</a:t>
                </a:r>
              </a:p>
              <a:p>
                <a:pPr marL="735013" lvl="1" indent="-277813">
                  <a:lnSpc>
                    <a:spcPct val="101000"/>
                  </a:lnSpc>
                  <a:spcBef>
                    <a:spcPts val="400"/>
                  </a:spcBef>
                  <a:buFont typeface="Arial" charset="0"/>
                  <a:buChar char="–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</a:pPr>
                <a:r>
                  <a:rPr lang="en-GB" sz="1600">
                    <a:solidFill>
                      <a:srgbClr val="000000"/>
                    </a:solidFill>
                  </a:rPr>
                  <a:t>Structures/Classes expected in header files (*.h)</a:t>
                </a:r>
              </a:p>
              <a:p>
                <a:pPr marL="735013" lvl="1" indent="-277813">
                  <a:lnSpc>
                    <a:spcPct val="101000"/>
                  </a:lnSpc>
                  <a:spcBef>
                    <a:spcPts val="400"/>
                  </a:spcBef>
                  <a:buFont typeface="Arial" charset="0"/>
                  <a:buChar char="–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</a:pPr>
                <a:r>
                  <a:rPr lang="en-GB" sz="1600">
                    <a:solidFill>
                      <a:srgbClr val="000000"/>
                    </a:solidFill>
                  </a:rPr>
                  <a:t>Trick parses the header files keying on special comments</a:t>
                </a:r>
              </a:p>
              <a:p>
                <a:pPr marL="735013" lvl="1" indent="-277813">
                  <a:lnSpc>
                    <a:spcPct val="101000"/>
                  </a:lnSpc>
                  <a:spcBef>
                    <a:spcPts val="400"/>
                  </a:spcBef>
                  <a:buFont typeface="Arial" charset="0"/>
                  <a:buChar char="–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</a:pPr>
                <a:r>
                  <a:rPr lang="en-GB" sz="1600">
                    <a:solidFill>
                      <a:srgbClr val="000000"/>
                    </a:solidFill>
                  </a:rPr>
                  <a:t>See section 3.4 of Trick tutorial for more information</a:t>
                </a:r>
              </a:p>
            </p:txBody>
          </p:sp>
        </p:grpSp>
      </p:grpSp>
      <p:grpSp>
        <p:nvGrpSpPr>
          <p:cNvPr id="27651" name="Group 10"/>
          <p:cNvGrpSpPr>
            <a:grpSpLocks/>
          </p:cNvGrpSpPr>
          <p:nvPr/>
        </p:nvGrpSpPr>
        <p:grpSpPr bwMode="auto">
          <a:xfrm>
            <a:off x="1366838" y="2490788"/>
            <a:ext cx="6394450" cy="3765550"/>
            <a:chOff x="861" y="1569"/>
            <a:chExt cx="4028" cy="2372"/>
          </a:xfrm>
        </p:grpSpPr>
        <p:sp>
          <p:nvSpPr>
            <p:cNvPr id="7179" name="AutoShape 11"/>
            <p:cNvSpPr>
              <a:spLocks noChangeArrowheads="1"/>
            </p:cNvSpPr>
            <p:nvPr/>
          </p:nvSpPr>
          <p:spPr bwMode="auto">
            <a:xfrm>
              <a:off x="861" y="1569"/>
              <a:ext cx="4029" cy="2328"/>
            </a:xfrm>
            <a:prstGeom prst="roundRect">
              <a:avLst>
                <a:gd name="adj" fmla="val 42"/>
              </a:avLst>
            </a:prstGeom>
            <a:solidFill>
              <a:srgbClr val="E6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>
              <a:outerShdw dist="77386" dir="2700000" algn="ctr" rotWithShape="0">
                <a:srgbClr val="808080">
                  <a:alpha val="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696" name="Text Box 12"/>
            <p:cNvSpPr txBox="1">
              <a:spLocks noChangeArrowheads="1"/>
            </p:cNvSpPr>
            <p:nvPr/>
          </p:nvSpPr>
          <p:spPr bwMode="auto">
            <a:xfrm>
              <a:off x="861" y="1569"/>
              <a:ext cx="4029" cy="2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/************************************************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PURPOSE:      (Cannonball Structure)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************************************************/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#ifndef _cannon_h_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#define _cannon_h_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400" b="1">
                <a:solidFill>
                  <a:schemeClr val="tx1"/>
                </a:solidFill>
                <a:latin typeface="Courier New" charset="0"/>
              </a:endParaRP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typedef struct {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400" b="1">
                <a:solidFill>
                  <a:schemeClr val="tx1"/>
                </a:solidFill>
                <a:latin typeface="Courier New" charset="0"/>
              </a:endParaRP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        double pos[2] ;        /*  (m) test */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        double vel[2] ;        /*  (m/s) test */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        double acc[2] ;        /*  (m/s2) test  */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        double init_speed ;    /* *i (m/s) test */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        double init_angle ;    /* *i (r) test */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400" b="1">
                <a:solidFill>
                  <a:schemeClr val="tx1"/>
                </a:solidFill>
                <a:latin typeface="Courier New" charset="0"/>
              </a:endParaRP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} CANNON ;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#endif</a:t>
              </a:r>
            </a:p>
          </p:txBody>
        </p:sp>
      </p:grpSp>
      <p:sp>
        <p:nvSpPr>
          <p:cNvPr id="7182" name="Rectangle 14"/>
          <p:cNvSpPr>
            <a:spLocks noGrp="1" noChangeArrowheads="1"/>
          </p:cNvSpPr>
          <p:nvPr>
            <p:ph type="title" idx="1"/>
          </p:nvPr>
        </p:nvSpPr>
        <p:spPr bwMode="auto">
          <a:xfrm>
            <a:off x="914400" y="119063"/>
            <a:ext cx="7391400" cy="477837"/>
          </a:xfrm>
          <a:noFill/>
          <a:ln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lnSpc>
                <a:spcPts val="2013"/>
              </a:lnSpc>
              <a:spcBef>
                <a:spcPct val="0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i="1" smtClean="0"/>
              <a:t>Data Declaration - cannon.h</a:t>
            </a:r>
          </a:p>
        </p:txBody>
      </p:sp>
      <p:sp>
        <p:nvSpPr>
          <p:cNvPr id="27653" name="AutoShape 15"/>
          <p:cNvSpPr>
            <a:spLocks noChangeArrowheads="1"/>
          </p:cNvSpPr>
          <p:nvPr/>
        </p:nvSpPr>
        <p:spPr bwMode="auto">
          <a:xfrm>
            <a:off x="1400175" y="2732088"/>
            <a:ext cx="1046163" cy="255587"/>
          </a:xfrm>
          <a:prstGeom prst="roundRect">
            <a:avLst>
              <a:gd name="adj" fmla="val 625"/>
            </a:avLst>
          </a:prstGeom>
          <a:noFill/>
          <a:ln w="255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54" name="Group 16"/>
          <p:cNvGrpSpPr>
            <a:grpSpLocks/>
          </p:cNvGrpSpPr>
          <p:nvPr/>
        </p:nvGrpSpPr>
        <p:grpSpPr bwMode="auto">
          <a:xfrm>
            <a:off x="5353050" y="2970213"/>
            <a:ext cx="3470275" cy="393700"/>
            <a:chOff x="3372" y="1871"/>
            <a:chExt cx="2186" cy="248"/>
          </a:xfrm>
        </p:grpSpPr>
        <p:sp>
          <p:nvSpPr>
            <p:cNvPr id="27693" name="AutoShape 17"/>
            <p:cNvSpPr>
              <a:spLocks noChangeArrowheads="1"/>
            </p:cNvSpPr>
            <p:nvPr/>
          </p:nvSpPr>
          <p:spPr bwMode="auto">
            <a:xfrm>
              <a:off x="3372" y="1871"/>
              <a:ext cx="2187" cy="210"/>
            </a:xfrm>
            <a:prstGeom prst="roundRect">
              <a:avLst>
                <a:gd name="adj" fmla="val 472"/>
              </a:avLst>
            </a:prstGeom>
            <a:solidFill>
              <a:srgbClr val="BBE0E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4" name="Text Box 18"/>
            <p:cNvSpPr txBox="1">
              <a:spLocks noChangeArrowheads="1"/>
            </p:cNvSpPr>
            <p:nvPr/>
          </p:nvSpPr>
          <p:spPr bwMode="auto">
            <a:xfrm>
              <a:off x="3372" y="1871"/>
              <a:ext cx="218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ts val="1963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chemeClr val="tx1"/>
                  </a:solidFill>
                </a:rPr>
                <a:t>keyword to trigger Trick processing</a:t>
              </a:r>
            </a:p>
          </p:txBody>
        </p:sp>
      </p:grpSp>
      <p:cxnSp>
        <p:nvCxnSpPr>
          <p:cNvPr id="27655" name="AutoShape 19"/>
          <p:cNvCxnSpPr>
            <a:cxnSpLocks noChangeShapeType="1"/>
            <a:stCxn id="27693" idx="1"/>
            <a:endCxn id="27653" idx="3"/>
          </p:cNvCxnSpPr>
          <p:nvPr/>
        </p:nvCxnSpPr>
        <p:spPr bwMode="auto">
          <a:xfrm flipH="1" flipV="1">
            <a:off x="2446338" y="2859088"/>
            <a:ext cx="2906712" cy="276225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7656" name="AutoShape 20"/>
          <p:cNvSpPr>
            <a:spLocks noChangeArrowheads="1"/>
          </p:cNvSpPr>
          <p:nvPr/>
        </p:nvSpPr>
        <p:spPr bwMode="auto">
          <a:xfrm>
            <a:off x="4995863" y="5256213"/>
            <a:ext cx="331787" cy="241300"/>
          </a:xfrm>
          <a:prstGeom prst="roundRect">
            <a:avLst>
              <a:gd name="adj" fmla="val 657"/>
            </a:avLst>
          </a:prstGeom>
          <a:noFill/>
          <a:ln w="255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AutoShape 21"/>
          <p:cNvSpPr>
            <a:spLocks noChangeArrowheads="1"/>
          </p:cNvSpPr>
          <p:nvPr/>
        </p:nvSpPr>
        <p:spPr bwMode="auto">
          <a:xfrm>
            <a:off x="5314950" y="5256213"/>
            <a:ext cx="450850" cy="241300"/>
          </a:xfrm>
          <a:prstGeom prst="roundRect">
            <a:avLst>
              <a:gd name="adj" fmla="val 657"/>
            </a:avLst>
          </a:prstGeom>
          <a:noFill/>
          <a:ln w="255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58" name="Group 22"/>
          <p:cNvGrpSpPr>
            <a:grpSpLocks/>
          </p:cNvGrpSpPr>
          <p:nvPr/>
        </p:nvGrpSpPr>
        <p:grpSpPr bwMode="auto">
          <a:xfrm>
            <a:off x="6864350" y="4478338"/>
            <a:ext cx="677863" cy="393700"/>
            <a:chOff x="4324" y="2821"/>
            <a:chExt cx="427" cy="248"/>
          </a:xfrm>
        </p:grpSpPr>
        <p:sp>
          <p:nvSpPr>
            <p:cNvPr id="27691" name="AutoShape 23"/>
            <p:cNvSpPr>
              <a:spLocks noChangeArrowheads="1"/>
            </p:cNvSpPr>
            <p:nvPr/>
          </p:nvSpPr>
          <p:spPr bwMode="auto">
            <a:xfrm>
              <a:off x="4324" y="2821"/>
              <a:ext cx="428" cy="210"/>
            </a:xfrm>
            <a:prstGeom prst="roundRect">
              <a:avLst>
                <a:gd name="adj" fmla="val 472"/>
              </a:avLst>
            </a:prstGeom>
            <a:solidFill>
              <a:srgbClr val="BBE0E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2" name="Text Box 24"/>
            <p:cNvSpPr txBox="1">
              <a:spLocks noChangeArrowheads="1"/>
            </p:cNvSpPr>
            <p:nvPr/>
          </p:nvSpPr>
          <p:spPr bwMode="auto">
            <a:xfrm>
              <a:off x="4324" y="2821"/>
              <a:ext cx="42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ts val="1963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chemeClr val="tx1"/>
                  </a:solidFill>
                </a:rPr>
                <a:t>units</a:t>
              </a:r>
            </a:p>
          </p:txBody>
        </p:sp>
      </p:grpSp>
      <p:cxnSp>
        <p:nvCxnSpPr>
          <p:cNvPr id="27659" name="AutoShape 25"/>
          <p:cNvCxnSpPr>
            <a:cxnSpLocks noChangeShapeType="1"/>
            <a:stCxn id="27691" idx="1"/>
            <a:endCxn id="27657" idx="0"/>
          </p:cNvCxnSpPr>
          <p:nvPr/>
        </p:nvCxnSpPr>
        <p:spPr bwMode="auto">
          <a:xfrm flipH="1">
            <a:off x="5540375" y="4645025"/>
            <a:ext cx="1323975" cy="612775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7660" name="AutoShape 26"/>
          <p:cNvSpPr>
            <a:spLocks noChangeArrowheads="1"/>
          </p:cNvSpPr>
          <p:nvPr/>
        </p:nvSpPr>
        <p:spPr bwMode="auto">
          <a:xfrm>
            <a:off x="5776913" y="5256213"/>
            <a:ext cx="500062" cy="246062"/>
          </a:xfrm>
          <a:prstGeom prst="roundRect">
            <a:avLst>
              <a:gd name="adj" fmla="val 648"/>
            </a:avLst>
          </a:prstGeom>
          <a:noFill/>
          <a:ln w="255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61" name="Group 27"/>
          <p:cNvGrpSpPr>
            <a:grpSpLocks/>
          </p:cNvGrpSpPr>
          <p:nvPr/>
        </p:nvGrpSpPr>
        <p:grpSpPr bwMode="auto">
          <a:xfrm>
            <a:off x="5405438" y="5778500"/>
            <a:ext cx="2822575" cy="393700"/>
            <a:chOff x="3405" y="3640"/>
            <a:chExt cx="1778" cy="248"/>
          </a:xfrm>
        </p:grpSpPr>
        <p:sp>
          <p:nvSpPr>
            <p:cNvPr id="27689" name="AutoShape 28"/>
            <p:cNvSpPr>
              <a:spLocks noChangeArrowheads="1"/>
            </p:cNvSpPr>
            <p:nvPr/>
          </p:nvSpPr>
          <p:spPr bwMode="auto">
            <a:xfrm>
              <a:off x="3405" y="3640"/>
              <a:ext cx="1779" cy="210"/>
            </a:xfrm>
            <a:prstGeom prst="roundRect">
              <a:avLst>
                <a:gd name="adj" fmla="val 472"/>
              </a:avLst>
            </a:prstGeom>
            <a:solidFill>
              <a:srgbClr val="BBE0E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0" name="Text Box 29"/>
            <p:cNvSpPr txBox="1">
              <a:spLocks noChangeArrowheads="1"/>
            </p:cNvSpPr>
            <p:nvPr/>
          </p:nvSpPr>
          <p:spPr bwMode="auto">
            <a:xfrm>
              <a:off x="3405" y="3640"/>
              <a:ext cx="177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ts val="1963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chemeClr val="tx1"/>
                  </a:solidFill>
                </a:rPr>
                <a:t>description used for auto-doc</a:t>
              </a:r>
            </a:p>
          </p:txBody>
        </p:sp>
      </p:grpSp>
      <p:cxnSp>
        <p:nvCxnSpPr>
          <p:cNvPr id="27662" name="AutoShape 30"/>
          <p:cNvCxnSpPr>
            <a:cxnSpLocks noChangeShapeType="1"/>
            <a:stCxn id="27689" idx="0"/>
            <a:endCxn id="27660" idx="2"/>
          </p:cNvCxnSpPr>
          <p:nvPr/>
        </p:nvCxnSpPr>
        <p:spPr bwMode="auto">
          <a:xfrm flipH="1" flipV="1">
            <a:off x="6026150" y="5502275"/>
            <a:ext cx="790575" cy="276225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7663" name="AutoShape 31"/>
          <p:cNvSpPr>
            <a:spLocks noChangeArrowheads="1"/>
          </p:cNvSpPr>
          <p:nvPr/>
        </p:nvSpPr>
        <p:spPr bwMode="auto">
          <a:xfrm>
            <a:off x="2270125" y="5246688"/>
            <a:ext cx="2085975" cy="265112"/>
          </a:xfrm>
          <a:prstGeom prst="roundRect">
            <a:avLst>
              <a:gd name="adj" fmla="val 602"/>
            </a:avLst>
          </a:prstGeom>
          <a:noFill/>
          <a:ln w="255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64" name="Group 32"/>
          <p:cNvGrpSpPr>
            <a:grpSpLocks/>
          </p:cNvGrpSpPr>
          <p:nvPr/>
        </p:nvGrpSpPr>
        <p:grpSpPr bwMode="auto">
          <a:xfrm>
            <a:off x="263525" y="4176713"/>
            <a:ext cx="1876425" cy="638175"/>
            <a:chOff x="166" y="2631"/>
            <a:chExt cx="1182" cy="402"/>
          </a:xfrm>
        </p:grpSpPr>
        <p:sp>
          <p:nvSpPr>
            <p:cNvPr id="27687" name="AutoShape 33"/>
            <p:cNvSpPr>
              <a:spLocks noChangeArrowheads="1"/>
            </p:cNvSpPr>
            <p:nvPr/>
          </p:nvSpPr>
          <p:spPr bwMode="auto">
            <a:xfrm>
              <a:off x="166" y="2631"/>
              <a:ext cx="1183" cy="369"/>
            </a:xfrm>
            <a:prstGeom prst="roundRect">
              <a:avLst>
                <a:gd name="adj" fmla="val 269"/>
              </a:avLst>
            </a:prstGeom>
            <a:solidFill>
              <a:srgbClr val="BBE0E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Text Box 34"/>
            <p:cNvSpPr txBox="1">
              <a:spLocks noChangeArrowheads="1"/>
            </p:cNvSpPr>
            <p:nvPr/>
          </p:nvSpPr>
          <p:spPr bwMode="auto">
            <a:xfrm>
              <a:off x="166" y="2631"/>
              <a:ext cx="1183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ts val="1963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chemeClr val="tx1"/>
                  </a:solidFill>
                </a:rPr>
                <a:t>i/o code generated</a:t>
              </a:r>
            </a:p>
            <a:p>
              <a:pPr>
                <a:lnSpc>
                  <a:spcPct val="101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chemeClr val="tx1"/>
                  </a:solidFill>
                </a:rPr>
                <a:t>for each param</a:t>
              </a:r>
            </a:p>
          </p:txBody>
        </p:sp>
      </p:grpSp>
      <p:cxnSp>
        <p:nvCxnSpPr>
          <p:cNvPr id="27665" name="AutoShape 35"/>
          <p:cNvCxnSpPr>
            <a:cxnSpLocks noChangeShapeType="1"/>
            <a:stCxn id="27687" idx="2"/>
            <a:endCxn id="27663" idx="1"/>
          </p:cNvCxnSpPr>
          <p:nvPr/>
        </p:nvCxnSpPr>
        <p:spPr bwMode="auto">
          <a:xfrm>
            <a:off x="1201738" y="4762500"/>
            <a:ext cx="1068387" cy="61595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7666" name="AutoShape 36"/>
          <p:cNvSpPr>
            <a:spLocks noChangeArrowheads="1"/>
          </p:cNvSpPr>
          <p:nvPr/>
        </p:nvSpPr>
        <p:spPr bwMode="auto">
          <a:xfrm>
            <a:off x="1400175" y="2732088"/>
            <a:ext cx="1046163" cy="255587"/>
          </a:xfrm>
          <a:prstGeom prst="roundRect">
            <a:avLst>
              <a:gd name="adj" fmla="val 625"/>
            </a:avLst>
          </a:prstGeom>
          <a:noFill/>
          <a:ln w="255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67" name="AutoShape 37"/>
          <p:cNvCxnSpPr>
            <a:cxnSpLocks noChangeShapeType="1"/>
            <a:endCxn id="27666" idx="3"/>
          </p:cNvCxnSpPr>
          <p:nvPr/>
        </p:nvCxnSpPr>
        <p:spPr bwMode="auto">
          <a:xfrm flipH="1" flipV="1">
            <a:off x="2446338" y="2859088"/>
            <a:ext cx="2906712" cy="276225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7668" name="AutoShape 38"/>
          <p:cNvSpPr>
            <a:spLocks noChangeArrowheads="1"/>
          </p:cNvSpPr>
          <p:nvPr/>
        </p:nvSpPr>
        <p:spPr bwMode="auto">
          <a:xfrm>
            <a:off x="4995863" y="5254625"/>
            <a:ext cx="331787" cy="241300"/>
          </a:xfrm>
          <a:prstGeom prst="roundRect">
            <a:avLst>
              <a:gd name="adj" fmla="val 657"/>
            </a:avLst>
          </a:prstGeom>
          <a:noFill/>
          <a:ln w="255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69" name="Group 39"/>
          <p:cNvGrpSpPr>
            <a:grpSpLocks/>
          </p:cNvGrpSpPr>
          <p:nvPr/>
        </p:nvGrpSpPr>
        <p:grpSpPr bwMode="auto">
          <a:xfrm>
            <a:off x="4883150" y="3624263"/>
            <a:ext cx="3327400" cy="393700"/>
            <a:chOff x="3076" y="2283"/>
            <a:chExt cx="2096" cy="248"/>
          </a:xfrm>
        </p:grpSpPr>
        <p:sp>
          <p:nvSpPr>
            <p:cNvPr id="27685" name="AutoShape 40"/>
            <p:cNvSpPr>
              <a:spLocks noChangeArrowheads="1"/>
            </p:cNvSpPr>
            <p:nvPr/>
          </p:nvSpPr>
          <p:spPr bwMode="auto">
            <a:xfrm>
              <a:off x="3076" y="2283"/>
              <a:ext cx="2097" cy="210"/>
            </a:xfrm>
            <a:prstGeom prst="roundRect">
              <a:avLst>
                <a:gd name="adj" fmla="val 472"/>
              </a:avLst>
            </a:prstGeom>
            <a:solidFill>
              <a:srgbClr val="BBE0E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Text Box 41"/>
            <p:cNvSpPr txBox="1">
              <a:spLocks noChangeArrowheads="1"/>
            </p:cNvSpPr>
            <p:nvPr/>
          </p:nvSpPr>
          <p:spPr bwMode="auto">
            <a:xfrm>
              <a:off x="3076" y="2283"/>
              <a:ext cx="209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ts val="1963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chemeClr val="tx1"/>
                  </a:solidFill>
                </a:rPr>
                <a:t>optional input/output specification</a:t>
              </a:r>
            </a:p>
          </p:txBody>
        </p:sp>
      </p:grpSp>
      <p:cxnSp>
        <p:nvCxnSpPr>
          <p:cNvPr id="27670" name="AutoShape 42"/>
          <p:cNvCxnSpPr>
            <a:cxnSpLocks noChangeShapeType="1"/>
          </p:cNvCxnSpPr>
          <p:nvPr/>
        </p:nvCxnSpPr>
        <p:spPr bwMode="auto">
          <a:xfrm flipH="1">
            <a:off x="5162550" y="4021138"/>
            <a:ext cx="1387475" cy="1222375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27671" name="Group 43"/>
          <p:cNvGrpSpPr>
            <a:grpSpLocks/>
          </p:cNvGrpSpPr>
          <p:nvPr/>
        </p:nvGrpSpPr>
        <p:grpSpPr bwMode="auto">
          <a:xfrm>
            <a:off x="5405438" y="5778500"/>
            <a:ext cx="2822575" cy="393700"/>
            <a:chOff x="3405" y="3640"/>
            <a:chExt cx="1778" cy="248"/>
          </a:xfrm>
        </p:grpSpPr>
        <p:sp>
          <p:nvSpPr>
            <p:cNvPr id="27683" name="AutoShape 44"/>
            <p:cNvSpPr>
              <a:spLocks noChangeArrowheads="1"/>
            </p:cNvSpPr>
            <p:nvPr/>
          </p:nvSpPr>
          <p:spPr bwMode="auto">
            <a:xfrm>
              <a:off x="3405" y="3640"/>
              <a:ext cx="1779" cy="210"/>
            </a:xfrm>
            <a:prstGeom prst="roundRect">
              <a:avLst>
                <a:gd name="adj" fmla="val 472"/>
              </a:avLst>
            </a:prstGeom>
            <a:solidFill>
              <a:srgbClr val="BBE0E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Text Box 45"/>
            <p:cNvSpPr txBox="1">
              <a:spLocks noChangeArrowheads="1"/>
            </p:cNvSpPr>
            <p:nvPr/>
          </p:nvSpPr>
          <p:spPr bwMode="auto">
            <a:xfrm>
              <a:off x="3405" y="3640"/>
              <a:ext cx="177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ts val="1963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chemeClr val="tx1"/>
                  </a:solidFill>
                </a:rPr>
                <a:t>description used for auto-doc</a:t>
              </a:r>
            </a:p>
          </p:txBody>
        </p:sp>
      </p:grpSp>
      <p:sp>
        <p:nvSpPr>
          <p:cNvPr id="27672" name="AutoShape 46"/>
          <p:cNvSpPr>
            <a:spLocks noChangeArrowheads="1"/>
          </p:cNvSpPr>
          <p:nvPr/>
        </p:nvSpPr>
        <p:spPr bwMode="auto">
          <a:xfrm>
            <a:off x="2270125" y="5246688"/>
            <a:ext cx="2085975" cy="265112"/>
          </a:xfrm>
          <a:prstGeom prst="roundRect">
            <a:avLst>
              <a:gd name="adj" fmla="val 602"/>
            </a:avLst>
          </a:prstGeom>
          <a:noFill/>
          <a:ln w="255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73" name="AutoShape 47"/>
          <p:cNvCxnSpPr>
            <a:cxnSpLocks noChangeShapeType="1"/>
            <a:endCxn id="27672" idx="1"/>
          </p:cNvCxnSpPr>
          <p:nvPr/>
        </p:nvCxnSpPr>
        <p:spPr bwMode="auto">
          <a:xfrm>
            <a:off x="1204913" y="4767263"/>
            <a:ext cx="1065212" cy="612775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27674" name="Group 48"/>
          <p:cNvGrpSpPr>
            <a:grpSpLocks/>
          </p:cNvGrpSpPr>
          <p:nvPr/>
        </p:nvGrpSpPr>
        <p:grpSpPr bwMode="auto">
          <a:xfrm>
            <a:off x="263525" y="4176713"/>
            <a:ext cx="4084638" cy="1327150"/>
            <a:chOff x="166" y="2631"/>
            <a:chExt cx="2573" cy="836"/>
          </a:xfrm>
        </p:grpSpPr>
        <p:grpSp>
          <p:nvGrpSpPr>
            <p:cNvPr id="27678" name="Group 49"/>
            <p:cNvGrpSpPr>
              <a:grpSpLocks/>
            </p:cNvGrpSpPr>
            <p:nvPr/>
          </p:nvGrpSpPr>
          <p:grpSpPr bwMode="auto">
            <a:xfrm>
              <a:off x="166" y="2631"/>
              <a:ext cx="1181" cy="402"/>
              <a:chOff x="166" y="2631"/>
              <a:chExt cx="1181" cy="402"/>
            </a:xfrm>
          </p:grpSpPr>
          <p:sp>
            <p:nvSpPr>
              <p:cNvPr id="27681" name="AutoShape 50"/>
              <p:cNvSpPr>
                <a:spLocks noChangeArrowheads="1"/>
              </p:cNvSpPr>
              <p:nvPr/>
            </p:nvSpPr>
            <p:spPr bwMode="auto">
              <a:xfrm>
                <a:off x="166" y="2631"/>
                <a:ext cx="1182" cy="369"/>
              </a:xfrm>
              <a:prstGeom prst="roundRect">
                <a:avLst>
                  <a:gd name="adj" fmla="val 269"/>
                </a:avLst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2" name="Text Box 51"/>
              <p:cNvSpPr txBox="1">
                <a:spLocks noChangeArrowheads="1"/>
              </p:cNvSpPr>
              <p:nvPr/>
            </p:nvSpPr>
            <p:spPr bwMode="auto">
              <a:xfrm>
                <a:off x="166" y="2631"/>
                <a:ext cx="1182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ts val="1963"/>
                  </a:lnSpc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600">
                    <a:solidFill>
                      <a:schemeClr val="tx1"/>
                    </a:solidFill>
                  </a:rPr>
                  <a:t>i/o code generated</a:t>
                </a:r>
              </a:p>
              <a:p>
                <a:pPr>
                  <a:lnSpc>
                    <a:spcPct val="101000"/>
                  </a:lnSpc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600">
                    <a:solidFill>
                      <a:schemeClr val="tx1"/>
                    </a:solidFill>
                  </a:rPr>
                  <a:t>for each param</a:t>
                </a:r>
              </a:p>
            </p:txBody>
          </p:sp>
        </p:grpSp>
        <p:sp>
          <p:nvSpPr>
            <p:cNvPr id="27679" name="AutoShape 52"/>
            <p:cNvSpPr>
              <a:spLocks noChangeArrowheads="1"/>
            </p:cNvSpPr>
            <p:nvPr/>
          </p:nvSpPr>
          <p:spPr bwMode="auto">
            <a:xfrm>
              <a:off x="1428" y="3301"/>
              <a:ext cx="1313" cy="167"/>
            </a:xfrm>
            <a:prstGeom prst="roundRect">
              <a:avLst>
                <a:gd name="adj" fmla="val 602"/>
              </a:avLst>
            </a:prstGeom>
            <a:noFill/>
            <a:ln w="255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680" name="AutoShape 53"/>
            <p:cNvCxnSpPr>
              <a:cxnSpLocks noChangeShapeType="1"/>
              <a:endCxn id="27679" idx="1"/>
            </p:cNvCxnSpPr>
            <p:nvPr/>
          </p:nvCxnSpPr>
          <p:spPr bwMode="auto">
            <a:xfrm>
              <a:off x="759" y="3002"/>
              <a:ext cx="669" cy="383"/>
            </a:xfrm>
            <a:prstGeom prst="straightConnector1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7675" name="Date Placeholder 5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83B984F-3F20-4B4E-BA27-D8EEB78943C6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27676" name="Slide Number Placeholder 5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E491370-D79C-4B7D-B669-D0B9E6A7C375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26</a:t>
            </a:fld>
            <a:endParaRPr lang="en-GB" smtClean="0"/>
          </a:p>
        </p:txBody>
      </p:sp>
      <p:sp>
        <p:nvSpPr>
          <p:cNvPr id="27677" name="Footer Placeholder 6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19063"/>
            <a:ext cx="7391400" cy="477837"/>
          </a:xfrm>
        </p:spPr>
        <p:txBody>
          <a:bodyPr/>
          <a:lstStyle/>
          <a:p>
            <a:pPr eaLnBrk="1" hangingPunct="1">
              <a:lnSpc>
                <a:spcPts val="2013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smtClean="0"/>
              <a:t>Create cannon.h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noFill/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smtClean="0">
                <a:solidFill>
                  <a:srgbClr val="008000"/>
                </a:solidFill>
                <a:latin typeface="Courier New" charset="0"/>
              </a:rPr>
              <a:t>/**************************************************************************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smtClean="0">
                <a:solidFill>
                  <a:srgbClr val="008000"/>
                </a:solidFill>
                <a:latin typeface="Courier New" charset="0"/>
              </a:rPr>
              <a:t>PURPOSE:                  (My first cannon test)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smtClean="0">
                <a:solidFill>
                  <a:srgbClr val="008000"/>
                </a:solidFill>
                <a:latin typeface="Courier New" charset="0"/>
              </a:rPr>
              <a:t>**************************************************************************/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smtClean="0">
                <a:solidFill>
                  <a:srgbClr val="008000"/>
                </a:solidFill>
                <a:latin typeface="Courier New" charset="0"/>
              </a:rPr>
              <a:t>#ifndef _cannon_h_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smtClean="0">
                <a:solidFill>
                  <a:srgbClr val="008000"/>
                </a:solidFill>
                <a:latin typeface="Courier New" charset="0"/>
              </a:rPr>
              <a:t>#define _cannon_h_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smtClean="0">
                <a:solidFill>
                  <a:srgbClr val="008000"/>
                </a:solidFill>
                <a:latin typeface="Courier New" charset="0"/>
              </a:rPr>
              <a:t>typedef struct {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smtClean="0">
                <a:solidFill>
                  <a:srgbClr val="008000"/>
                </a:solidFill>
                <a:latin typeface="Courier New" charset="0"/>
              </a:rPr>
              <a:t> double pos0[2];   /* *i  (m)    Init position of cannonball */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smtClean="0">
                <a:solidFill>
                  <a:srgbClr val="008000"/>
                </a:solidFill>
                <a:latin typeface="Courier New" charset="0"/>
              </a:rPr>
              <a:t> double vel0[2];   /* *i  (m/s)  Init velocity of cannonball */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smtClean="0">
                <a:solidFill>
                  <a:srgbClr val="008000"/>
                </a:solidFill>
                <a:latin typeface="Courier New" charset="0"/>
              </a:rPr>
              <a:t> double acc0[2];   /* *i  (m/s2) Init acceleration of cannonball */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smtClean="0">
              <a:solidFill>
                <a:srgbClr val="008000"/>
              </a:solidFill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smtClean="0">
                <a:solidFill>
                  <a:srgbClr val="008000"/>
                </a:solidFill>
                <a:latin typeface="Courier New" charset="0"/>
              </a:rPr>
              <a:t> double pos[2];     /*    (m)    xy-position */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smtClean="0">
                <a:solidFill>
                  <a:srgbClr val="008000"/>
                </a:solidFill>
                <a:latin typeface="Courier New" charset="0"/>
              </a:rPr>
              <a:t> double vel[2];     /*    (m/s)  xy-velocity */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smtClean="0">
                <a:solidFill>
                  <a:srgbClr val="008000"/>
                </a:solidFill>
                <a:latin typeface="Courier New" charset="0"/>
              </a:rPr>
              <a:t> double acc[2];     /*    (m/s2) xy-acceleration */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smtClean="0">
                <a:solidFill>
                  <a:srgbClr val="008000"/>
                </a:solidFill>
                <a:latin typeface="Courier New" charset="0"/>
              </a:rPr>
              <a:t> double init_speed; /* *i (m/s)  Init barrel speed */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smtClean="0">
                <a:solidFill>
                  <a:srgbClr val="008000"/>
                </a:solidFill>
                <a:latin typeface="Courier New" charset="0"/>
              </a:rPr>
              <a:t> double init_angle; /* *i (r)    Angle of cannon */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smtClean="0">
              <a:solidFill>
                <a:srgbClr val="008000"/>
              </a:solidFill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smtClean="0">
                <a:solidFill>
                  <a:srgbClr val="008000"/>
                </a:solidFill>
                <a:latin typeface="Courier New" charset="0"/>
              </a:rPr>
              <a:t>} CANNON;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smtClean="0">
                <a:solidFill>
                  <a:srgbClr val="008000"/>
                </a:solidFill>
                <a:latin typeface="Courier New" charset="0"/>
              </a:rPr>
              <a:t>#endif</a:t>
            </a:r>
          </a:p>
        </p:txBody>
      </p:sp>
      <p:sp>
        <p:nvSpPr>
          <p:cNvPr id="28676" name="Date Placeholder 1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56DADBA-6035-46E8-918E-5FC582A81819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28677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15E5279-B353-4DB8-8F17-87A7F7F46435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27</a:t>
            </a:fld>
            <a:endParaRPr lang="en-GB" smtClean="0"/>
          </a:p>
        </p:txBody>
      </p:sp>
      <p:sp>
        <p:nvSpPr>
          <p:cNvPr id="28678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457200" y="914400"/>
            <a:ext cx="8229600" cy="776288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% cd $HOME/trick_models/example/gravity/include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% vi cannon.h &lt;edit as below &amp; save&gt;   OR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% cp $HOME/trick_models/copies/gravity/include/cannon.h 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/>
          </p:nvPr>
        </p:nvSpPr>
        <p:spPr>
          <a:xfrm>
            <a:off x="457200" y="1143000"/>
            <a:ext cx="8229600" cy="1143000"/>
          </a:xfrm>
          <a:noFill/>
        </p:spPr>
        <p:txBody>
          <a:bodyPr anchor="t"/>
          <a:lstStyle/>
          <a:p>
            <a:pPr marL="334963" indent="-334963" algn="l" eaLnBrk="1" hangingPunct="1">
              <a:lnSpc>
                <a:spcPts val="1963"/>
              </a:lnSpc>
              <a:spcBef>
                <a:spcPts val="4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600" i="0" dirty="0" smtClean="0"/>
              <a:t>Default Data</a:t>
            </a:r>
          </a:p>
          <a:p>
            <a:pPr marL="735013" lvl="1" indent="-277813" algn="l" eaLnBrk="1" hangingPunct="1">
              <a:lnSpc>
                <a:spcPct val="101000"/>
              </a:lnSpc>
              <a:spcBef>
                <a:spcPts val="35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400" dirty="0" smtClean="0"/>
              <a:t>Default data no longer found in data files (*.d)</a:t>
            </a:r>
          </a:p>
          <a:p>
            <a:pPr marL="735013" lvl="1" indent="-277813" algn="l" eaLnBrk="1" hangingPunct="1">
              <a:lnSpc>
                <a:spcPct val="101000"/>
              </a:lnSpc>
              <a:spcBef>
                <a:spcPts val="35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400" dirty="0" smtClean="0"/>
              <a:t>No automatic unit conversions </a:t>
            </a:r>
            <a:r>
              <a:rPr lang="en-GB" sz="1400" smtClean="0"/>
              <a:t>with "{ }" </a:t>
            </a:r>
            <a:r>
              <a:rPr lang="en-GB" sz="1400" dirty="0" smtClean="0"/>
              <a:t>notation </a:t>
            </a:r>
          </a:p>
          <a:p>
            <a:pPr marL="735013" lvl="1" indent="-277813" algn="l" eaLnBrk="1" hangingPunct="1">
              <a:lnSpc>
                <a:spcPct val="101000"/>
              </a:lnSpc>
              <a:spcBef>
                <a:spcPts val="35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400" smtClean="0"/>
              <a:t>"default data" </a:t>
            </a:r>
            <a:r>
              <a:rPr lang="en-GB" sz="1400" dirty="0" smtClean="0"/>
              <a:t>job classes called prior to initialization job classes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 idx="1"/>
          </p:nvPr>
        </p:nvSpPr>
        <p:spPr bwMode="auto">
          <a:xfrm>
            <a:off x="914400" y="119063"/>
            <a:ext cx="7391400" cy="477837"/>
          </a:xfrm>
          <a:noFill/>
          <a:ln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lnSpc>
                <a:spcPts val="2013"/>
              </a:lnSpc>
              <a:spcBef>
                <a:spcPct val="0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i="1" smtClean="0"/>
              <a:t>Default Data Job – cannon_default_data()</a:t>
            </a: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1366838" y="2382838"/>
            <a:ext cx="6400800" cy="4046537"/>
          </a:xfrm>
          <a:prstGeom prst="roundRect">
            <a:avLst>
              <a:gd name="adj" fmla="val 37"/>
            </a:avLst>
          </a:prstGeom>
          <a:solidFill>
            <a:srgbClr val="E6E6FF"/>
          </a:solidFill>
          <a:ln w="9360">
            <a:solidFill>
              <a:srgbClr val="000000"/>
            </a:solidFill>
            <a:round/>
            <a:headEnd/>
            <a:tailEnd/>
          </a:ln>
          <a:effectLst>
            <a:outerShdw dist="77386" dir="2700000" algn="ctr" rotWithShape="0">
              <a:srgbClr val="808080">
                <a:alpha val="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1366838" y="2382838"/>
            <a:ext cx="6400800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</a:rPr>
              <a:t>/************************************************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</a:rPr>
              <a:t>PURPOSE:      (Default data for cannonball)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</a:rPr>
              <a:t>************************************************/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</a:rPr>
              <a:t>#include "../include/cannon.h"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</a:rPr>
              <a:t>#include "trick_utils/units/include/constant.h"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chemeClr val="tx1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chemeClr val="tx1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</a:rPr>
              <a:t>int cannon_default_data( CANNON* C ) {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</a:rPr>
              <a:t>    C-&gt;pos[0]      = 0.0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</a:rPr>
              <a:t>    C-&gt;pos[1]      = 0.0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</a:rPr>
              <a:t>    C-&gt;acc[0]      = 0.0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</a:rPr>
              <a:t>    C-&gt;acc[1]      = -9.81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</a:rPr>
              <a:t>    C-&gt;init_angle  = -30.0 * DTR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</a:rPr>
              <a:t>    C-&gt;init_speed  = 50.0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chemeClr val="tx1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</a:rPr>
              <a:t>    return 0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29702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E921B51-AA80-4467-92C6-A881CBB605E0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29703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FEF958C-1D05-4C35-AD88-AE30AA211F31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28</a:t>
            </a:fld>
            <a:endParaRPr lang="en-GB" smtClean="0"/>
          </a:p>
        </p:txBody>
      </p:sp>
      <p:sp>
        <p:nvSpPr>
          <p:cNvPr id="29704" name="Footer Placeholder 2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19063"/>
            <a:ext cx="7391400" cy="477837"/>
          </a:xfrm>
        </p:spPr>
        <p:txBody>
          <a:bodyPr/>
          <a:lstStyle/>
          <a:p>
            <a:pPr eaLnBrk="1" hangingPunct="1">
              <a:lnSpc>
                <a:spcPts val="2013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smtClean="0"/>
              <a:t>Create cannon_default_data.c</a:t>
            </a:r>
          </a:p>
        </p:txBody>
      </p:sp>
      <p:sp>
        <p:nvSpPr>
          <p:cNvPr id="30723" name="Date Placeholder 1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AC6825B-828C-4049-B568-696CA3517A53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30724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D040074-A37E-4139-8D7A-CAB194E61495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29</a:t>
            </a:fld>
            <a:endParaRPr lang="en-GB" smtClean="0"/>
          </a:p>
        </p:txBody>
      </p:sp>
      <p:sp>
        <p:nvSpPr>
          <p:cNvPr id="30725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457200" y="1066800"/>
            <a:ext cx="8077200" cy="88582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  <a:ea typeface="Courier" charset="0"/>
                <a:cs typeface="Courier New" charset="0"/>
              </a:rPr>
              <a:t>% cd ../src</a:t>
            </a:r>
          </a:p>
          <a:p>
            <a:pP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  <a:ea typeface="Courier" charset="0"/>
                <a:cs typeface="Courier New" charset="0"/>
              </a:rPr>
              <a:t>% vi cannon_default_data.c </a:t>
            </a:r>
            <a:r>
              <a:rPr lang="en-GB" sz="1400" b="1">
                <a:solidFill>
                  <a:srgbClr val="333399"/>
                </a:solidFill>
                <a:latin typeface="Courier New" charset="0"/>
                <a:ea typeface="Courier" charset="0"/>
                <a:cs typeface="Courier New" charset="0"/>
              </a:rPr>
              <a:t>&lt;edit as below and save&gt; OR </a:t>
            </a:r>
          </a:p>
          <a:p>
            <a:pP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  <a:ea typeface="Courier" charset="0"/>
                <a:cs typeface="Courier New" charset="0"/>
              </a:rPr>
              <a:t>% cp $HOME/trick_models/copies/gravity/src/cannon_default_data.c .</a:t>
            </a: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457200" y="2133600"/>
            <a:ext cx="8077200" cy="3138488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/*************************************************************************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PURPOSE: (Default data for cannonball)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*************************************************************************/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#include "../include/cannon.h"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#include "trick_utils/units/include/constant.h"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  <a:ea typeface="Courier" charset="0"/>
              <a:cs typeface="Courier New" charset="0"/>
            </a:endParaRP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int cannon_default_data( CANNON* C)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{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C-&gt;pos[0]      = 0.0 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C-&gt;pos[1]      = 0.0 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C-&gt;acc[0]      = 0.0 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C-&gt;acc[1]      = -9.81 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C-&gt;init_angle  = 30.0 * DTR 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C-&gt;init_speed  = 50.0 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  <a:ea typeface="Courier" charset="0"/>
              <a:cs typeface="Courier New" charset="0"/>
            </a:endParaRP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return 0 ; 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660399" y="1588558"/>
            <a:ext cx="7772400" cy="14700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Setting up the Environment</a:t>
            </a:r>
          </a:p>
        </p:txBody>
      </p:sp>
      <p:sp>
        <p:nvSpPr>
          <p:cNvPr id="5123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E70DEA1-6E1E-48E5-A58D-36722457A205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EE3E42F-FE57-4436-BB6E-FD7EFDE73881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GB" smtClean="0"/>
          </a:p>
        </p:txBody>
      </p:sp>
      <p:sp>
        <p:nvSpPr>
          <p:cNvPr id="512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3"/>
          <p:cNvGrpSpPr>
            <a:grpSpLocks/>
          </p:cNvGrpSpPr>
          <p:nvPr/>
        </p:nvGrpSpPr>
        <p:grpSpPr bwMode="auto">
          <a:xfrm>
            <a:off x="1190625" y="2533650"/>
            <a:ext cx="6727825" cy="3535363"/>
            <a:chOff x="750" y="1596"/>
            <a:chExt cx="4238" cy="2227"/>
          </a:xfrm>
        </p:grpSpPr>
        <p:sp>
          <p:nvSpPr>
            <p:cNvPr id="11268" name="AutoShape 4"/>
            <p:cNvSpPr>
              <a:spLocks noChangeArrowheads="1"/>
            </p:cNvSpPr>
            <p:nvPr/>
          </p:nvSpPr>
          <p:spPr bwMode="auto">
            <a:xfrm>
              <a:off x="750" y="1596"/>
              <a:ext cx="4239" cy="2183"/>
            </a:xfrm>
            <a:prstGeom prst="roundRect">
              <a:avLst>
                <a:gd name="adj" fmla="val 42"/>
              </a:avLst>
            </a:prstGeom>
            <a:solidFill>
              <a:srgbClr val="E6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>
              <a:outerShdw dist="77386" dir="2700000" algn="ctr" rotWithShape="0">
                <a:srgbClr val="808080">
                  <a:alpha val="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62" name="Text Box 5"/>
            <p:cNvSpPr txBox="1">
              <a:spLocks noChangeArrowheads="1"/>
            </p:cNvSpPr>
            <p:nvPr/>
          </p:nvSpPr>
          <p:spPr bwMode="auto">
            <a:xfrm>
              <a:off x="750" y="1596"/>
              <a:ext cx="4239" cy="2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/****************************************************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 PURPOSE:     (Initialize the cannonball)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 LIBRARY_DEPENDENCIES: ((cannon_init.o))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****************************************************/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#include &lt;math.h&gt;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#include "../include/cannon.h"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400" b="1">
                <a:solidFill>
                  <a:schemeClr val="tx1"/>
                </a:solidFill>
                <a:latin typeface="Courier New" charset="0"/>
              </a:endParaRP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int cannon_init(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      CANNON* C )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{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        C-&gt;vel[0] = C-&gt;init_speed*cos(C-&gt;init_angle);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        C-&gt;vel[1] = C-&gt;init_speed*sin(C-&gt;init_angle);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400" b="1">
                <a:solidFill>
                  <a:schemeClr val="tx1"/>
                </a:solidFill>
                <a:latin typeface="Courier New" charset="0"/>
              </a:endParaRP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        return 0 ;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Courier New" charset="0"/>
                </a:rPr>
                <a:t>}</a:t>
              </a:r>
            </a:p>
          </p:txBody>
        </p:sp>
      </p:grpSp>
      <p:sp>
        <p:nvSpPr>
          <p:cNvPr id="317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119063"/>
            <a:ext cx="7391400" cy="477837"/>
          </a:xfrm>
        </p:spPr>
        <p:txBody>
          <a:bodyPr/>
          <a:lstStyle/>
          <a:p>
            <a:pPr eaLnBrk="1" hangingPunct="1">
              <a:lnSpc>
                <a:spcPts val="2013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smtClean="0"/>
              <a:t>Initialization Job – cannon_init()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2296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18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Module files</a:t>
            </a:r>
          </a:p>
          <a:p>
            <a:pPr lvl="1" eaLnBrk="1" hangingPunct="1">
              <a:lnSpc>
                <a:spcPct val="101000"/>
              </a:lnSpc>
              <a:spcBef>
                <a:spcPts val="4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smtClean="0"/>
              <a:t>Trick searches for header to use for auto documentation as well as "LIBRARY DEPENDENCIES"</a:t>
            </a:r>
          </a:p>
          <a:p>
            <a:pPr lvl="1" eaLnBrk="1" hangingPunct="1">
              <a:lnSpc>
                <a:spcPct val="101000"/>
              </a:lnSpc>
              <a:spcBef>
                <a:spcPts val="4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smtClean="0"/>
              <a:t>Trick searches for function entry points</a:t>
            </a:r>
          </a:p>
        </p:txBody>
      </p:sp>
      <p:sp>
        <p:nvSpPr>
          <p:cNvPr id="31749" name="AutoShape 8"/>
          <p:cNvSpPr>
            <a:spLocks noChangeArrowheads="1"/>
          </p:cNvSpPr>
          <p:nvPr/>
        </p:nvSpPr>
        <p:spPr bwMode="auto">
          <a:xfrm>
            <a:off x="1273175" y="2759075"/>
            <a:ext cx="1046163" cy="241300"/>
          </a:xfrm>
          <a:prstGeom prst="roundRect">
            <a:avLst>
              <a:gd name="adj" fmla="val 657"/>
            </a:avLst>
          </a:prstGeom>
          <a:noFill/>
          <a:ln w="255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5" name="Text Box 11"/>
          <p:cNvSpPr txBox="1">
            <a:spLocks noChangeArrowheads="1"/>
          </p:cNvSpPr>
          <p:nvPr/>
        </p:nvSpPr>
        <p:spPr bwMode="auto">
          <a:xfrm>
            <a:off x="5364163" y="2103438"/>
            <a:ext cx="3471862" cy="6397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ts val="1963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chemeClr val="tx1"/>
                </a:solidFill>
              </a:rPr>
              <a:t>Keyword to trigger Trick processing</a:t>
            </a:r>
          </a:p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chemeClr val="tx1"/>
                </a:solidFill>
              </a:rPr>
              <a:t>Trick header used for auto-doc</a:t>
            </a:r>
          </a:p>
        </p:txBody>
      </p:sp>
      <p:cxnSp>
        <p:nvCxnSpPr>
          <p:cNvPr id="31751" name="AutoShape 12"/>
          <p:cNvCxnSpPr>
            <a:cxnSpLocks noChangeShapeType="1"/>
            <a:stCxn id="72725" idx="1"/>
            <a:endCxn id="31749" idx="3"/>
          </p:cNvCxnSpPr>
          <p:nvPr/>
        </p:nvCxnSpPr>
        <p:spPr bwMode="auto">
          <a:xfrm rot="10800000" flipV="1">
            <a:off x="2319338" y="2424113"/>
            <a:ext cx="3044825" cy="455612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1752" name="AutoShape 13"/>
          <p:cNvSpPr>
            <a:spLocks noChangeArrowheads="1"/>
          </p:cNvSpPr>
          <p:nvPr/>
        </p:nvSpPr>
        <p:spPr bwMode="auto">
          <a:xfrm>
            <a:off x="1198563" y="4140200"/>
            <a:ext cx="2144712" cy="523875"/>
          </a:xfrm>
          <a:prstGeom prst="roundRect">
            <a:avLst>
              <a:gd name="adj" fmla="val 301"/>
            </a:avLst>
          </a:prstGeom>
          <a:noFill/>
          <a:ln w="255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Text Box 16"/>
          <p:cNvSpPr txBox="1">
            <a:spLocks noChangeArrowheads="1"/>
          </p:cNvSpPr>
          <p:nvPr/>
        </p:nvSpPr>
        <p:spPr bwMode="auto">
          <a:xfrm>
            <a:off x="5410200" y="4267200"/>
            <a:ext cx="1219200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ts val="1963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chemeClr val="tx1"/>
                </a:solidFill>
              </a:rPr>
              <a:t>entry point</a:t>
            </a:r>
          </a:p>
        </p:txBody>
      </p:sp>
      <p:cxnSp>
        <p:nvCxnSpPr>
          <p:cNvPr id="31754" name="AutoShape 17"/>
          <p:cNvCxnSpPr>
            <a:cxnSpLocks noChangeShapeType="1"/>
            <a:stCxn id="72723" idx="1"/>
            <a:endCxn id="31752" idx="3"/>
          </p:cNvCxnSpPr>
          <p:nvPr/>
        </p:nvCxnSpPr>
        <p:spPr bwMode="auto">
          <a:xfrm rot="10800000">
            <a:off x="3343275" y="4402138"/>
            <a:ext cx="2066925" cy="635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1755" name="AutoShape 18"/>
          <p:cNvSpPr>
            <a:spLocks noChangeArrowheads="1"/>
          </p:cNvSpPr>
          <p:nvPr/>
        </p:nvSpPr>
        <p:spPr bwMode="auto">
          <a:xfrm>
            <a:off x="1293813" y="3016250"/>
            <a:ext cx="4238625" cy="241300"/>
          </a:xfrm>
          <a:prstGeom prst="roundRect">
            <a:avLst>
              <a:gd name="adj" fmla="val 657"/>
            </a:avLst>
          </a:prstGeom>
          <a:noFill/>
          <a:ln w="255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Text Box 21"/>
          <p:cNvSpPr txBox="1">
            <a:spLocks noChangeArrowheads="1"/>
          </p:cNvSpPr>
          <p:nvPr/>
        </p:nvSpPr>
        <p:spPr bwMode="auto">
          <a:xfrm>
            <a:off x="5410200" y="3352800"/>
            <a:ext cx="3563938" cy="768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>
              <a:lnSpc>
                <a:spcPts val="1963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chemeClr val="tx1"/>
                </a:solidFill>
              </a:rPr>
              <a:t>other objects not in the S_define that this module depends on (self dependency optional)</a:t>
            </a:r>
          </a:p>
        </p:txBody>
      </p:sp>
      <p:cxnSp>
        <p:nvCxnSpPr>
          <p:cNvPr id="31757" name="AutoShape 22"/>
          <p:cNvCxnSpPr>
            <a:cxnSpLocks noChangeShapeType="1"/>
            <a:endCxn id="31755" idx="2"/>
          </p:cNvCxnSpPr>
          <p:nvPr/>
        </p:nvCxnSpPr>
        <p:spPr bwMode="auto">
          <a:xfrm flipH="1" flipV="1">
            <a:off x="3413125" y="3257550"/>
            <a:ext cx="2000250" cy="427038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1758" name="Date Placeholder 2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C2A4A7-ACD6-4DB2-9C60-1FED0D06029D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31759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6EB5B90-7DBA-4B49-85C8-395D1D3F1C5D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30</a:t>
            </a:fld>
            <a:endParaRPr lang="en-GB" smtClean="0"/>
          </a:p>
        </p:txBody>
      </p:sp>
      <p:sp>
        <p:nvSpPr>
          <p:cNvPr id="31760" name="Footer Placeholder 3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19063"/>
            <a:ext cx="7391400" cy="477837"/>
          </a:xfrm>
        </p:spPr>
        <p:txBody>
          <a:bodyPr/>
          <a:lstStyle/>
          <a:p>
            <a:pPr eaLnBrk="1" hangingPunct="1">
              <a:lnSpc>
                <a:spcPts val="2013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smtClean="0"/>
              <a:t>Create cannon_init.c</a:t>
            </a:r>
          </a:p>
        </p:txBody>
      </p:sp>
      <p:sp>
        <p:nvSpPr>
          <p:cNvPr id="32771" name="Text Box 6"/>
          <p:cNvSpPr txBox="1">
            <a:spLocks noChangeArrowheads="1"/>
          </p:cNvSpPr>
          <p:nvPr/>
        </p:nvSpPr>
        <p:spPr bwMode="auto">
          <a:xfrm>
            <a:off x="609600" y="1600200"/>
            <a:ext cx="8001000" cy="4105275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/**************************************************************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PURPOSE:               (Initialize cannonball)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**************************************************************/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#include &lt;stdio.h&gt;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#include &lt;math.h&gt;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#include "../include/cannon.h"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  <a:ea typeface="Courier" charset="0"/>
              <a:cs typeface="Courier New" charset="0"/>
            </a:endParaRP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int cannon_init( CANNON* C)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{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C-&gt;pos0[0] = C-&gt;pos[0];</a:t>
            </a:r>
          </a:p>
          <a:p>
            <a:pPr>
              <a:lnSpc>
                <a:spcPct val="8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 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C-&gt;pos0[1] = C-&gt;pos[1];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C-&gt;vel[0] = C-&gt;init_speed * cos(C-&gt;init_angle); 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C-&gt;vel[1] = C-&gt;init_speed * sin(C-&gt;init_angle);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C-&gt;vel0[0] = C-&gt;vel[0];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C-&gt;vel0[1] = C-&gt;vel[1];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  <a:ea typeface="Courier" charset="0"/>
              <a:cs typeface="Courier New" charset="0"/>
            </a:endParaRP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C-&gt;acc0[0] = C-&gt;acc[0];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C-&gt;acc0[1] = C-&gt;acc[1];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return 0;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}</a:t>
            </a:r>
          </a:p>
          <a:p>
            <a:pPr>
              <a:buClr>
                <a:srgbClr val="008000"/>
              </a:buCl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  <a:ea typeface="Courier" charset="0"/>
              <a:cs typeface="Courier New" charset="0"/>
            </a:endParaRPr>
          </a:p>
        </p:txBody>
      </p:sp>
      <p:sp>
        <p:nvSpPr>
          <p:cNvPr id="32772" name="Rectangle 7"/>
          <p:cNvSpPr>
            <a:spLocks noChangeArrowheads="1"/>
          </p:cNvSpPr>
          <p:nvPr/>
        </p:nvSpPr>
        <p:spPr bwMode="auto">
          <a:xfrm>
            <a:off x="609600" y="914400"/>
            <a:ext cx="8001000" cy="617538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  <a:ea typeface="Courier" charset="0"/>
                <a:cs typeface="Courier New" charset="0"/>
              </a:rPr>
              <a:t>% vi cannon_init.c </a:t>
            </a:r>
            <a:r>
              <a:rPr lang="en-GB" sz="1400" b="1">
                <a:solidFill>
                  <a:srgbClr val="333399"/>
                </a:solidFill>
                <a:latin typeface="Courier New" charset="0"/>
                <a:ea typeface="Courier" charset="0"/>
                <a:cs typeface="Courier New" charset="0"/>
              </a:rPr>
              <a:t>&lt;edit as below and save&gt; OR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  <a:ea typeface="Courier" charset="0"/>
                <a:cs typeface="Courier New" charset="0"/>
              </a:rPr>
              <a:t>% cp $HOME/trick_models/copies/gravity/src/cannon_init.c .</a:t>
            </a:r>
          </a:p>
        </p:txBody>
      </p:sp>
      <p:sp>
        <p:nvSpPr>
          <p:cNvPr id="32773" name="Date Placeholder 1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082612C-09B8-48E1-BC22-BCB878846626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32774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757E6EF-232C-438E-88C9-0B89ADC00D1A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31</a:t>
            </a:fld>
            <a:endParaRPr lang="en-GB" smtClean="0"/>
          </a:p>
        </p:txBody>
      </p:sp>
      <p:sp>
        <p:nvSpPr>
          <p:cNvPr id="32775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19063"/>
            <a:ext cx="7391400" cy="477837"/>
          </a:xfrm>
        </p:spPr>
        <p:txBody>
          <a:bodyPr/>
          <a:lstStyle/>
          <a:p>
            <a:pPr eaLnBrk="1" hangingPunct="1">
              <a:lnSpc>
                <a:spcPts val="2013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smtClean="0"/>
              <a:t>Create cannon_analytic.c</a:t>
            </a:r>
          </a:p>
        </p:txBody>
      </p:sp>
      <p:sp>
        <p:nvSpPr>
          <p:cNvPr id="33795" name="Text Box 6"/>
          <p:cNvSpPr txBox="1">
            <a:spLocks noChangeArrowheads="1"/>
          </p:cNvSpPr>
          <p:nvPr/>
        </p:nvSpPr>
        <p:spPr bwMode="auto">
          <a:xfrm>
            <a:off x="609600" y="1752599"/>
            <a:ext cx="7848600" cy="38558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/************************TRICK HEADER*************************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PURPOSE: :               (Initialize cannonball)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*************************************************************/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#include "../include/cannon.h"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  <a:ea typeface="Courier" charset="0"/>
              <a:cs typeface="Courier New" charset="0"/>
            </a:endParaRP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int cannon_analytic( CANNON* C)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{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static double time = 0.0;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C-&gt;vel[0] = C-&gt;vel0[0] + C-&gt;acc0[0] * time;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C-&gt;vel[1] = C-&gt;vel0[1] + C-&gt;acc0[1] * time;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  <a:ea typeface="Courier" charset="0"/>
              <a:cs typeface="Courier New" charset="0"/>
            </a:endParaRP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C-&gt;pos[0]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=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C-&gt;pos0[0]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+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C-&gt;vel0[0]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*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time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+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(0.5)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*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C-&gt;acc0[0]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*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time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*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time;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C-&gt;pos[1]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=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C-&gt;pos0[1]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+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C-&gt;vel0[1]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*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time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+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(0.5)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*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C-&gt;acc0[1]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*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time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*</a:t>
            </a:r>
            <a:r>
              <a:rPr lang="en-GB" sz="6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time;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  <a:ea typeface="Courier" charset="0"/>
              <a:cs typeface="Courier New" charset="0"/>
            </a:endParaRP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time += 0.01;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  <a:ea typeface="Courier" charset="0"/>
              <a:cs typeface="Courier New" charset="0"/>
            </a:endParaRP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return 0;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}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  <a:ea typeface="Courier" charset="0"/>
              <a:cs typeface="Courier New" charset="0"/>
            </a:endParaRP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>
            <a:off x="609600" y="990600"/>
            <a:ext cx="7848600" cy="6175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% </a:t>
            </a:r>
            <a:r>
              <a:rPr lang="en-GB" sz="1400" b="1">
                <a:solidFill>
                  <a:schemeClr val="tx1"/>
                </a:solidFill>
                <a:latin typeface="Courier New" charset="0"/>
                <a:ea typeface="Courier" charset="0"/>
                <a:cs typeface="Courier New" charset="0"/>
              </a:rPr>
              <a:t>vi cannon_analytic.c </a:t>
            </a:r>
            <a:r>
              <a:rPr lang="en-GB" sz="1400" b="1">
                <a:solidFill>
                  <a:srgbClr val="333399"/>
                </a:solidFill>
                <a:latin typeface="Courier New" charset="0"/>
                <a:ea typeface="Courier" charset="0"/>
                <a:cs typeface="Courier New" charset="0"/>
              </a:rPr>
              <a:t>&lt;edit as below and save&gt; OR</a:t>
            </a:r>
            <a:endParaRPr lang="en-GB" sz="1400" b="1">
              <a:solidFill>
                <a:srgbClr val="000000"/>
              </a:solidFill>
              <a:latin typeface="Courier New" charset="0"/>
              <a:ea typeface="Courier" charset="0"/>
              <a:cs typeface="Courier New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% </a:t>
            </a:r>
            <a:r>
              <a:rPr lang="en-GB" sz="1400" b="1">
                <a:solidFill>
                  <a:schemeClr val="tx1"/>
                </a:solidFill>
                <a:latin typeface="Courier New" charset="0"/>
                <a:ea typeface="Courier" charset="0"/>
                <a:cs typeface="Courier New" charset="0"/>
              </a:rPr>
              <a:t>cp $HOME/trick_models/copies/gravity/src/cannon_analytic.c .</a:t>
            </a:r>
            <a:endParaRPr lang="en-GB" sz="1400" b="1">
              <a:solidFill>
                <a:srgbClr val="000000"/>
              </a:solidFill>
              <a:latin typeface="Courier New" charset="0"/>
              <a:ea typeface="Courier" charset="0"/>
              <a:cs typeface="Courier New" charset="0"/>
            </a:endParaRPr>
          </a:p>
        </p:txBody>
      </p:sp>
      <p:sp>
        <p:nvSpPr>
          <p:cNvPr id="33797" name="Date Placeholder 1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27011CE-048A-43F3-8EE5-C2C864FED233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33798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D07DC3B-E802-4185-83A0-2575BFA35041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32</a:t>
            </a:fld>
            <a:endParaRPr lang="en-GB" smtClean="0"/>
          </a:p>
        </p:txBody>
      </p:sp>
      <p:sp>
        <p:nvSpPr>
          <p:cNvPr id="33799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19063"/>
            <a:ext cx="7391400" cy="477837"/>
          </a:xfrm>
        </p:spPr>
        <p:txBody>
          <a:bodyPr/>
          <a:lstStyle/>
          <a:p>
            <a:pPr eaLnBrk="1" hangingPunct="1">
              <a:lnSpc>
                <a:spcPts val="2013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smtClean="0"/>
              <a:t>Simulation Definition - S_define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013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Trick uses a simulation definition file, or S_define, to pull all of the model pieces together into a simulation</a:t>
            </a:r>
          </a:p>
          <a:p>
            <a:pPr eaLnBrk="1" hangingPunct="1">
              <a:lnSpc>
                <a:spcPct val="101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mtClean="0"/>
          </a:p>
          <a:p>
            <a:pPr eaLnBrk="1" hangingPunct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S_define contains</a:t>
            </a:r>
          </a:p>
          <a:p>
            <a:pPr lvl="1" eaLnBrk="1" hangingPunct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data structure instantiations</a:t>
            </a:r>
          </a:p>
          <a:p>
            <a:pPr lvl="1" eaLnBrk="1" hangingPunct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default data jobs to call</a:t>
            </a:r>
          </a:p>
          <a:p>
            <a:pPr lvl="1" eaLnBrk="1" hangingPunct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model jobs to call</a:t>
            </a:r>
          </a:p>
          <a:p>
            <a:pPr lvl="1" eaLnBrk="1" hangingPunct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model job frequencies</a:t>
            </a:r>
          </a:p>
          <a:p>
            <a:pPr lvl="1" eaLnBrk="1" hangingPunct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model job classes</a:t>
            </a:r>
          </a:p>
          <a:p>
            <a:pPr lvl="1" eaLnBrk="1" hangingPunct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importing/exporting data to other simulations</a:t>
            </a:r>
          </a:p>
          <a:p>
            <a:pPr lvl="1" eaLnBrk="1" hangingPunct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freeze cycles</a:t>
            </a:r>
          </a:p>
          <a:p>
            <a:pPr lvl="1" eaLnBrk="1" hangingPunct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integration frequencies</a:t>
            </a:r>
          </a:p>
          <a:p>
            <a:pPr lvl="1" eaLnBrk="1" hangingPunct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collect statements to gather a list of parameters into a single variable </a:t>
            </a:r>
          </a:p>
        </p:txBody>
      </p:sp>
      <p:sp>
        <p:nvSpPr>
          <p:cNvPr id="34820" name="Date Placeholder 1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4A89256-9A13-45F9-A9E1-42E95AEB9A62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34821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D90303B-7CA7-4FBF-9BFE-DC3020663B30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33</a:t>
            </a:fld>
            <a:endParaRPr lang="en-GB" smtClean="0"/>
          </a:p>
        </p:txBody>
      </p:sp>
      <p:sp>
        <p:nvSpPr>
          <p:cNvPr id="34822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Simulation Definition - S_define</a:t>
            </a:r>
            <a:endParaRPr lang="en-US" smtClean="0"/>
          </a:p>
        </p:txBody>
      </p:sp>
      <p:sp>
        <p:nvSpPr>
          <p:cNvPr id="3584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B9F951D-929C-445D-90EF-63D848E22A58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264BCBD-5EF9-4AFD-8B04-8D86F8B1280C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34</a:t>
            </a:fld>
            <a:endParaRPr lang="en-GB" smtClean="0"/>
          </a:p>
        </p:txBody>
      </p:sp>
      <p:grpSp>
        <p:nvGrpSpPr>
          <p:cNvPr id="35846" name="Group 1"/>
          <p:cNvGrpSpPr>
            <a:grpSpLocks/>
          </p:cNvGrpSpPr>
          <p:nvPr/>
        </p:nvGrpSpPr>
        <p:grpSpPr bwMode="auto">
          <a:xfrm>
            <a:off x="2322513" y="5813425"/>
            <a:ext cx="1060450" cy="361950"/>
            <a:chOff x="1463" y="3662"/>
            <a:chExt cx="668" cy="228"/>
          </a:xfrm>
        </p:grpSpPr>
        <p:sp>
          <p:nvSpPr>
            <p:cNvPr id="35885" name="AutoShape 2"/>
            <p:cNvSpPr>
              <a:spLocks noChangeArrowheads="1"/>
            </p:cNvSpPr>
            <p:nvPr/>
          </p:nvSpPr>
          <p:spPr bwMode="auto">
            <a:xfrm>
              <a:off x="1463" y="3662"/>
              <a:ext cx="669" cy="190"/>
            </a:xfrm>
            <a:prstGeom prst="roundRect">
              <a:avLst>
                <a:gd name="adj" fmla="val 523"/>
              </a:avLst>
            </a:prstGeom>
            <a:solidFill>
              <a:srgbClr val="000080"/>
            </a:solidFill>
            <a:ln w="936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6" name="Text Box 3"/>
            <p:cNvSpPr txBox="1">
              <a:spLocks noChangeArrowheads="1"/>
            </p:cNvSpPr>
            <p:nvPr/>
          </p:nvSpPr>
          <p:spPr bwMode="auto">
            <a:xfrm>
              <a:off x="1463" y="3662"/>
              <a:ext cx="669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457200" indent="-457200">
                <a:lnSpc>
                  <a:spcPts val="1675"/>
                </a:lnSpc>
                <a:buClr>
                  <a:srgbClr val="FFFFFF"/>
                </a:buClr>
                <a:buFont typeface="Times New Roman" charset="0"/>
                <a:buBlip>
                  <a:blip r:embed="rId2"/>
                </a:buBlip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</a:tabLst>
              </a:pPr>
              <a:r>
                <a:rPr lang="en-GB" sz="1400" b="1" i="1">
                  <a:solidFill>
                    <a:srgbClr val="FFFFFF"/>
                  </a:solidFill>
                </a:rPr>
                <a:t>trick</a:t>
              </a:r>
            </a:p>
          </p:txBody>
        </p:sp>
      </p:grpSp>
      <p:cxnSp>
        <p:nvCxnSpPr>
          <p:cNvPr id="35847" name="AutoShape 4"/>
          <p:cNvCxnSpPr>
            <a:cxnSpLocks noChangeShapeType="1"/>
          </p:cNvCxnSpPr>
          <p:nvPr/>
        </p:nvCxnSpPr>
        <p:spPr bwMode="auto">
          <a:xfrm>
            <a:off x="3392488" y="5994400"/>
            <a:ext cx="892175" cy="3175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80"/>
            </a:solidFill>
            <a:miter lim="800000"/>
            <a:headEnd/>
            <a:tailEnd type="triangle" w="med" len="med"/>
          </a:ln>
        </p:spPr>
      </p:cxnSp>
      <p:grpSp>
        <p:nvGrpSpPr>
          <p:cNvPr id="35848" name="Group 5"/>
          <p:cNvGrpSpPr>
            <a:grpSpLocks/>
          </p:cNvGrpSpPr>
          <p:nvPr/>
        </p:nvGrpSpPr>
        <p:grpSpPr bwMode="auto">
          <a:xfrm>
            <a:off x="4284663" y="5842000"/>
            <a:ext cx="503237" cy="361950"/>
            <a:chOff x="2699" y="3680"/>
            <a:chExt cx="317" cy="228"/>
          </a:xfrm>
        </p:grpSpPr>
        <p:sp>
          <p:nvSpPr>
            <p:cNvPr id="35883" name="AutoShape 6"/>
            <p:cNvSpPr>
              <a:spLocks noChangeArrowheads="1"/>
            </p:cNvSpPr>
            <p:nvPr/>
          </p:nvSpPr>
          <p:spPr bwMode="auto">
            <a:xfrm>
              <a:off x="2699" y="3680"/>
              <a:ext cx="318" cy="190"/>
            </a:xfrm>
            <a:prstGeom prst="roundRect">
              <a:avLst>
                <a:gd name="adj" fmla="val 523"/>
              </a:avLst>
            </a:prstGeom>
            <a:solidFill>
              <a:srgbClr val="FF0000"/>
            </a:solidFill>
            <a:ln w="936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4" name="Text Box 7"/>
            <p:cNvSpPr txBox="1">
              <a:spLocks noChangeArrowheads="1"/>
            </p:cNvSpPr>
            <p:nvPr/>
          </p:nvSpPr>
          <p:spPr bwMode="auto">
            <a:xfrm>
              <a:off x="2699" y="3680"/>
              <a:ext cx="31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457200" indent="-457200">
                <a:lnSpc>
                  <a:spcPts val="1675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</a:tabLst>
              </a:pPr>
              <a:r>
                <a:rPr lang="en-GB" sz="1400" b="1">
                  <a:solidFill>
                    <a:srgbClr val="000000"/>
                  </a:solidFill>
                </a:rPr>
                <a:t>dyn</a:t>
              </a:r>
            </a:p>
          </p:txBody>
        </p:sp>
      </p:grpSp>
      <p:grpSp>
        <p:nvGrpSpPr>
          <p:cNvPr id="35849" name="Group 8"/>
          <p:cNvGrpSpPr>
            <a:grpSpLocks/>
          </p:cNvGrpSpPr>
          <p:nvPr/>
        </p:nvGrpSpPr>
        <p:grpSpPr bwMode="auto">
          <a:xfrm>
            <a:off x="5816600" y="5842000"/>
            <a:ext cx="814388" cy="361950"/>
            <a:chOff x="3664" y="3680"/>
            <a:chExt cx="513" cy="228"/>
          </a:xfrm>
        </p:grpSpPr>
        <p:sp>
          <p:nvSpPr>
            <p:cNvPr id="35881" name="AutoShape 9"/>
            <p:cNvSpPr>
              <a:spLocks noChangeArrowheads="1"/>
            </p:cNvSpPr>
            <p:nvPr/>
          </p:nvSpPr>
          <p:spPr bwMode="auto">
            <a:xfrm>
              <a:off x="3664" y="3680"/>
              <a:ext cx="514" cy="190"/>
            </a:xfrm>
            <a:prstGeom prst="roundRect">
              <a:avLst>
                <a:gd name="adj" fmla="val 523"/>
              </a:avLst>
            </a:prstGeom>
            <a:solidFill>
              <a:srgbClr val="FFFF00"/>
            </a:solidFill>
            <a:ln w="936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Text Box 10"/>
            <p:cNvSpPr txBox="1">
              <a:spLocks noChangeArrowheads="1"/>
            </p:cNvSpPr>
            <p:nvPr/>
          </p:nvSpPr>
          <p:spPr bwMode="auto">
            <a:xfrm>
              <a:off x="3664" y="3680"/>
              <a:ext cx="51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457200" indent="-457200">
                <a:lnSpc>
                  <a:spcPts val="1675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</a:tabLst>
              </a:pPr>
              <a:r>
                <a:rPr lang="en-GB" sz="1400" b="1">
                  <a:solidFill>
                    <a:srgbClr val="000000"/>
                  </a:solidFill>
                </a:rPr>
                <a:t>cannon</a:t>
              </a:r>
            </a:p>
          </p:txBody>
        </p:sp>
      </p:grpSp>
      <p:cxnSp>
        <p:nvCxnSpPr>
          <p:cNvPr id="35850" name="AutoShape 11"/>
          <p:cNvCxnSpPr>
            <a:cxnSpLocks noChangeShapeType="1"/>
          </p:cNvCxnSpPr>
          <p:nvPr/>
        </p:nvCxnSpPr>
        <p:spPr bwMode="auto">
          <a:xfrm>
            <a:off x="4797425" y="5997575"/>
            <a:ext cx="1019175" cy="1588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80"/>
            </a:solidFill>
            <a:miter lim="800000"/>
            <a:headEnd/>
            <a:tailEnd type="triangle" w="med" len="med"/>
          </a:ln>
        </p:spPr>
      </p:cxnSp>
      <p:sp>
        <p:nvSpPr>
          <p:cNvPr id="63" name="AutoShape 13"/>
          <p:cNvSpPr>
            <a:spLocks noChangeArrowheads="1"/>
          </p:cNvSpPr>
          <p:nvPr/>
        </p:nvSpPr>
        <p:spPr bwMode="auto">
          <a:xfrm>
            <a:off x="1914525" y="1931988"/>
            <a:ext cx="5316008" cy="2597679"/>
          </a:xfrm>
          <a:prstGeom prst="roundRect">
            <a:avLst>
              <a:gd name="adj" fmla="val 32"/>
            </a:avLst>
          </a:prstGeom>
          <a:solidFill>
            <a:srgbClr val="E6E6FF"/>
          </a:solidFill>
          <a:ln w="9360">
            <a:solidFill>
              <a:srgbClr val="000000"/>
            </a:solidFill>
            <a:round/>
            <a:headEnd/>
            <a:tailEnd/>
          </a:ln>
          <a:effectLst>
            <a:outerShdw dist="77386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53" name="Text Box 15"/>
          <p:cNvSpPr txBox="1">
            <a:spLocks noChangeArrowheads="1"/>
          </p:cNvSpPr>
          <p:nvPr/>
        </p:nvSpPr>
        <p:spPr bwMode="auto">
          <a:xfrm>
            <a:off x="1987550" y="2216150"/>
            <a:ext cx="5303838" cy="188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65000"/>
              </a:lnSpc>
              <a:spcBef>
                <a:spcPts val="500"/>
              </a:spcBef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b="1">
                <a:solidFill>
                  <a:srgbClr val="000000"/>
                </a:solidFill>
                <a:latin typeface="Courier New" charset="0"/>
              </a:rPr>
              <a:t>/*******************TRICK HEADER********************</a:t>
            </a:r>
          </a:p>
          <a:p>
            <a:pPr>
              <a:lnSpc>
                <a:spcPct val="65000"/>
              </a:lnSpc>
              <a:spcBef>
                <a:spcPts val="500"/>
              </a:spcBef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b="1">
                <a:solidFill>
                  <a:srgbClr val="000000"/>
                </a:solidFill>
                <a:latin typeface="Courier New" charset="0"/>
              </a:rPr>
              <a:t>PURPOSE:</a:t>
            </a:r>
          </a:p>
          <a:p>
            <a:pPr>
              <a:lnSpc>
                <a:spcPct val="65000"/>
              </a:lnSpc>
              <a:spcBef>
                <a:spcPts val="500"/>
              </a:spcBef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b="1">
                <a:solidFill>
                  <a:srgbClr val="000000"/>
                </a:solidFill>
                <a:latin typeface="Courier New" charset="0"/>
              </a:rPr>
              <a:t>    (S_define Header)</a:t>
            </a:r>
          </a:p>
          <a:p>
            <a:pPr>
              <a:lnSpc>
                <a:spcPct val="65000"/>
              </a:lnSpc>
              <a:spcBef>
                <a:spcPts val="500"/>
              </a:spcBef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b="1">
                <a:solidFill>
                  <a:srgbClr val="000000"/>
                </a:solidFill>
                <a:latin typeface="Courier New" charset="0"/>
              </a:rPr>
              <a:t>****************************************************/</a:t>
            </a:r>
          </a:p>
          <a:p>
            <a:pPr>
              <a:lnSpc>
                <a:spcPct val="65000"/>
              </a:lnSpc>
              <a:spcBef>
                <a:spcPts val="500"/>
              </a:spcBef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b="1">
                <a:solidFill>
                  <a:srgbClr val="000000"/>
                </a:solidFill>
                <a:latin typeface="Courier New" charset="0"/>
              </a:rPr>
              <a:t>#include "sim_objects/default_trick_sys.sm"</a:t>
            </a:r>
          </a:p>
          <a:p>
            <a:pPr>
              <a:lnSpc>
                <a:spcPct val="65000"/>
              </a:lnSpc>
              <a:spcBef>
                <a:spcPts val="500"/>
              </a:spcBef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2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65000"/>
              </a:lnSpc>
              <a:spcBef>
                <a:spcPts val="500"/>
              </a:spcBef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b="1">
                <a:solidFill>
                  <a:srgbClr val="000000"/>
                </a:solidFill>
                <a:latin typeface="Courier New" charset="0"/>
              </a:rPr>
              <a:t>##include "example/gravity/include/cannon.h”</a:t>
            </a:r>
          </a:p>
          <a:p>
            <a:pPr>
              <a:lnSpc>
                <a:spcPct val="65000"/>
              </a:lnSpc>
              <a:spcBef>
                <a:spcPts val="500"/>
              </a:spcBef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2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65000"/>
              </a:lnSpc>
              <a:spcBef>
                <a:spcPts val="500"/>
              </a:spcBef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b="1">
                <a:solidFill>
                  <a:srgbClr val="000000"/>
                </a:solidFill>
                <a:latin typeface="Courier New" charset="0"/>
              </a:rPr>
              <a:t>##include ”example/gravity/include/cannon_proto.h"</a:t>
            </a:r>
          </a:p>
          <a:p>
            <a:pPr>
              <a:lnSpc>
                <a:spcPct val="65000"/>
              </a:lnSpc>
              <a:spcBef>
                <a:spcPts val="500"/>
              </a:spcBef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200" b="1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5854" name="AutoShape 16"/>
          <p:cNvSpPr>
            <a:spLocks noChangeArrowheads="1"/>
          </p:cNvSpPr>
          <p:nvPr/>
        </p:nvSpPr>
        <p:spPr bwMode="auto">
          <a:xfrm>
            <a:off x="2015066" y="2921000"/>
            <a:ext cx="4025900" cy="228600"/>
          </a:xfrm>
          <a:prstGeom prst="roundRect">
            <a:avLst>
              <a:gd name="adj" fmla="val 694"/>
            </a:avLst>
          </a:prstGeom>
          <a:solidFill>
            <a:srgbClr val="000080">
              <a:alpha val="29803"/>
            </a:srgbClr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AutoShape 17"/>
          <p:cNvSpPr>
            <a:spLocks noChangeArrowheads="1"/>
          </p:cNvSpPr>
          <p:nvPr/>
        </p:nvSpPr>
        <p:spPr bwMode="auto">
          <a:xfrm>
            <a:off x="2015066" y="3254374"/>
            <a:ext cx="896938" cy="657225"/>
          </a:xfrm>
          <a:prstGeom prst="roundRect">
            <a:avLst>
              <a:gd name="adj" fmla="val 694"/>
            </a:avLst>
          </a:prstGeom>
          <a:solidFill>
            <a:srgbClr val="000080">
              <a:alpha val="29803"/>
            </a:srgbClr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60" name="Group 24"/>
          <p:cNvGrpSpPr>
            <a:grpSpLocks/>
          </p:cNvGrpSpPr>
          <p:nvPr/>
        </p:nvGrpSpPr>
        <p:grpSpPr bwMode="auto">
          <a:xfrm>
            <a:off x="7391400" y="2041525"/>
            <a:ext cx="1457325" cy="809625"/>
            <a:chOff x="4608" y="662"/>
            <a:chExt cx="918" cy="510"/>
          </a:xfrm>
        </p:grpSpPr>
        <p:sp>
          <p:nvSpPr>
            <p:cNvPr id="35877" name="AutoShape 25"/>
            <p:cNvSpPr>
              <a:spLocks noChangeArrowheads="1"/>
            </p:cNvSpPr>
            <p:nvPr/>
          </p:nvSpPr>
          <p:spPr bwMode="auto">
            <a:xfrm>
              <a:off x="4608" y="662"/>
              <a:ext cx="919" cy="507"/>
            </a:xfrm>
            <a:prstGeom prst="roundRect">
              <a:avLst>
                <a:gd name="adj" fmla="val 194"/>
              </a:avLst>
            </a:prstGeom>
            <a:noFill/>
            <a:ln w="90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8" name="Text Box 26"/>
            <p:cNvSpPr txBox="1">
              <a:spLocks noChangeArrowheads="1"/>
            </p:cNvSpPr>
            <p:nvPr/>
          </p:nvSpPr>
          <p:spPr bwMode="auto">
            <a:xfrm>
              <a:off x="4608" y="662"/>
              <a:ext cx="919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45720" bIns="82440">
              <a:spAutoFit/>
            </a:bodyPr>
            <a:lstStyle/>
            <a:p>
              <a:pPr marL="0" lvl="1">
                <a:lnSpc>
                  <a:spcPts val="1363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Mandatory include containing Trick sim_objects</a:t>
              </a:r>
            </a:p>
          </p:txBody>
        </p:sp>
      </p:grpSp>
      <p:cxnSp>
        <p:nvCxnSpPr>
          <p:cNvPr id="35861" name="AutoShape 27"/>
          <p:cNvCxnSpPr>
            <a:cxnSpLocks noChangeShapeType="1"/>
            <a:endCxn id="35854" idx="3"/>
          </p:cNvCxnSpPr>
          <p:nvPr/>
        </p:nvCxnSpPr>
        <p:spPr bwMode="auto">
          <a:xfrm rot="10800000" flipV="1">
            <a:off x="6040966" y="2443956"/>
            <a:ext cx="1350434" cy="591343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</p:spPr>
      </p:cxnSp>
      <p:grpSp>
        <p:nvGrpSpPr>
          <p:cNvPr id="35863" name="Group 29"/>
          <p:cNvGrpSpPr>
            <a:grpSpLocks/>
          </p:cNvGrpSpPr>
          <p:nvPr/>
        </p:nvGrpSpPr>
        <p:grpSpPr bwMode="auto">
          <a:xfrm>
            <a:off x="219075" y="3163888"/>
            <a:ext cx="1458913" cy="1455737"/>
            <a:chOff x="90" y="1369"/>
            <a:chExt cx="919" cy="917"/>
          </a:xfrm>
        </p:grpSpPr>
        <p:sp>
          <p:nvSpPr>
            <p:cNvPr id="35875" name="AutoShape 30"/>
            <p:cNvSpPr>
              <a:spLocks noChangeArrowheads="1"/>
            </p:cNvSpPr>
            <p:nvPr/>
          </p:nvSpPr>
          <p:spPr bwMode="auto">
            <a:xfrm>
              <a:off x="90" y="1369"/>
              <a:ext cx="920" cy="916"/>
            </a:xfrm>
            <a:prstGeom prst="roundRect">
              <a:avLst>
                <a:gd name="adj" fmla="val 106"/>
              </a:avLst>
            </a:prstGeom>
            <a:noFill/>
            <a:ln w="90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6" name="Text Box 31"/>
            <p:cNvSpPr txBox="1">
              <a:spLocks noChangeArrowheads="1"/>
            </p:cNvSpPr>
            <p:nvPr/>
          </p:nvSpPr>
          <p:spPr bwMode="auto">
            <a:xfrm>
              <a:off x="90" y="1369"/>
              <a:ext cx="920" cy="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45720" bIns="46800">
              <a:spAutoFit/>
            </a:bodyPr>
            <a:lstStyle/>
            <a:p>
              <a:pPr marL="0" lvl="1">
                <a:lnSpc>
                  <a:spcPts val="1363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Denote location of class/structure/function definitions that</a:t>
              </a:r>
            </a:p>
            <a:p>
              <a:pPr marL="0" lvl="1">
                <a:lnSpc>
                  <a:spcPts val="1363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will be referenced by the S_define so Trick will process</a:t>
              </a:r>
            </a:p>
          </p:txBody>
        </p:sp>
      </p:grpSp>
      <p:cxnSp>
        <p:nvCxnSpPr>
          <p:cNvPr id="35864" name="AutoShape 32"/>
          <p:cNvCxnSpPr>
            <a:cxnSpLocks noChangeShapeType="1"/>
            <a:endCxn id="35855" idx="1"/>
          </p:cNvCxnSpPr>
          <p:nvPr/>
        </p:nvCxnSpPr>
        <p:spPr bwMode="auto">
          <a:xfrm flipV="1">
            <a:off x="1679576" y="3582987"/>
            <a:ext cx="335490" cy="307976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3"/>
          <p:cNvGrpSpPr>
            <a:grpSpLocks/>
          </p:cNvGrpSpPr>
          <p:nvPr/>
        </p:nvGrpSpPr>
        <p:grpSpPr bwMode="auto">
          <a:xfrm>
            <a:off x="1835150" y="1228725"/>
            <a:ext cx="5299075" cy="4486275"/>
            <a:chOff x="1156" y="774"/>
            <a:chExt cx="3338" cy="2826"/>
          </a:xfrm>
        </p:grpSpPr>
        <p:sp>
          <p:nvSpPr>
            <p:cNvPr id="16388" name="AutoShape 4"/>
            <p:cNvSpPr>
              <a:spLocks noChangeArrowheads="1"/>
            </p:cNvSpPr>
            <p:nvPr/>
          </p:nvSpPr>
          <p:spPr bwMode="auto">
            <a:xfrm>
              <a:off x="1156" y="774"/>
              <a:ext cx="3338" cy="2826"/>
            </a:xfrm>
            <a:prstGeom prst="roundRect">
              <a:avLst>
                <a:gd name="adj" fmla="val 32"/>
              </a:avLst>
            </a:prstGeom>
            <a:solidFill>
              <a:srgbClr val="E6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>
              <a:outerShdw dist="77386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910" name="Text Box 5"/>
            <p:cNvSpPr txBox="1">
              <a:spLocks noChangeArrowheads="1"/>
            </p:cNvSpPr>
            <p:nvPr/>
          </p:nvSpPr>
          <p:spPr bwMode="auto">
            <a:xfrm>
              <a:off x="1156" y="774"/>
              <a:ext cx="3338" cy="2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Courier New" charset="0"/>
                </a:rPr>
                <a:t>...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200" b="1" dirty="0">
                <a:solidFill>
                  <a:schemeClr val="tx1"/>
                </a:solidFill>
                <a:latin typeface="Courier New" charset="0"/>
              </a:endParaRP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Courier New" charset="0"/>
                </a:rPr>
                <a:t>class </a:t>
              </a:r>
              <a:r>
                <a:rPr lang="en-GB" sz="1200" b="1" dirty="0" err="1">
                  <a:solidFill>
                    <a:schemeClr val="tx1"/>
                  </a:solidFill>
                  <a:latin typeface="Courier New" charset="0"/>
                </a:rPr>
                <a:t>CannonSimObject</a:t>
              </a:r>
              <a:r>
                <a:rPr lang="en-GB" sz="1200" b="1" dirty="0">
                  <a:solidFill>
                    <a:schemeClr val="tx1"/>
                  </a:solidFill>
                  <a:latin typeface="Courier New" charset="0"/>
                </a:rPr>
                <a:t> : public Trick::</a:t>
              </a:r>
              <a:r>
                <a:rPr lang="en-GB" sz="1200" b="1" dirty="0" err="1">
                  <a:solidFill>
                    <a:schemeClr val="tx1"/>
                  </a:solidFill>
                  <a:latin typeface="Courier New" charset="0"/>
                </a:rPr>
                <a:t>SimObject</a:t>
              </a:r>
              <a:r>
                <a:rPr lang="en-GB" sz="1200" b="1" dirty="0">
                  <a:solidFill>
                    <a:schemeClr val="tx1"/>
                  </a:solidFill>
                  <a:latin typeface="Courier New" charset="0"/>
                </a:rPr>
                <a:t> {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200" b="1" dirty="0">
                <a:solidFill>
                  <a:schemeClr val="tx1"/>
                </a:solidFill>
                <a:latin typeface="Courier New" charset="0"/>
              </a:endParaRP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Courier New" charset="0"/>
                </a:rPr>
                <a:t>  public: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Courier New" charset="0"/>
                </a:rPr>
                <a:t>    CANNON </a:t>
              </a:r>
              <a:r>
                <a:rPr lang="en-GB" sz="1200" b="1" dirty="0" err="1">
                  <a:solidFill>
                    <a:schemeClr val="tx1"/>
                  </a:solidFill>
                  <a:latin typeface="Courier New" charset="0"/>
                </a:rPr>
                <a:t>cannon</a:t>
              </a:r>
              <a:r>
                <a:rPr lang="en-GB" sz="1200" b="1" dirty="0">
                  <a:solidFill>
                    <a:schemeClr val="tx1"/>
                  </a:solidFill>
                  <a:latin typeface="Courier New" charset="0"/>
                </a:rPr>
                <a:t> ; 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200" b="1" dirty="0">
                <a:solidFill>
                  <a:schemeClr val="tx1"/>
                </a:solidFill>
                <a:latin typeface="Courier New" charset="0"/>
              </a:endParaRP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Courier New" charset="0"/>
                </a:rPr>
                <a:t>    </a:t>
              </a:r>
              <a:r>
                <a:rPr lang="en-GB" sz="1200" b="1" dirty="0" err="1">
                  <a:solidFill>
                    <a:schemeClr val="tx1"/>
                  </a:solidFill>
                  <a:latin typeface="Courier New" charset="0"/>
                </a:rPr>
                <a:t>CannonSimObject</a:t>
              </a:r>
              <a:r>
                <a:rPr lang="en-GB" sz="1200" b="1" dirty="0">
                  <a:solidFill>
                    <a:schemeClr val="tx1"/>
                  </a:solidFill>
                  <a:latin typeface="Courier New" charset="0"/>
                </a:rPr>
                <a:t>() {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Courier New" charset="0"/>
                </a:rPr>
                <a:t>      ("</a:t>
              </a:r>
              <a:r>
                <a:rPr lang="en-GB" sz="1200" b="1" dirty="0" err="1">
                  <a:solidFill>
                    <a:schemeClr val="tx1"/>
                  </a:solidFill>
                  <a:latin typeface="Courier New" charset="0"/>
                </a:rPr>
                <a:t>default_data</a:t>
              </a:r>
              <a:r>
                <a:rPr lang="en-GB" sz="1200" b="1" dirty="0">
                  <a:solidFill>
                    <a:schemeClr val="tx1"/>
                  </a:solidFill>
                  <a:latin typeface="Courier New" charset="0"/>
                </a:rPr>
                <a:t>") </a:t>
              </a:r>
              <a:r>
                <a:rPr lang="en-GB" sz="1200" b="1" dirty="0" err="1">
                  <a:solidFill>
                    <a:schemeClr val="tx1"/>
                  </a:solidFill>
                  <a:latin typeface="Courier New" charset="0"/>
                </a:rPr>
                <a:t>cannon_default_data</a:t>
              </a:r>
              <a:r>
                <a:rPr lang="en-GB" sz="1200" b="1" dirty="0">
                  <a:solidFill>
                    <a:schemeClr val="tx1"/>
                  </a:solidFill>
                  <a:latin typeface="Courier New" charset="0"/>
                </a:rPr>
                <a:t>( &amp;cannon ) ;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Courier New" charset="0"/>
                </a:rPr>
                <a:t>      ("initialization") </a:t>
              </a:r>
              <a:r>
                <a:rPr lang="en-GB" sz="1200" b="1" dirty="0" err="1">
                  <a:solidFill>
                    <a:schemeClr val="tx1"/>
                  </a:solidFill>
                  <a:latin typeface="Courier New" charset="0"/>
                </a:rPr>
                <a:t>cannon_init</a:t>
              </a:r>
              <a:r>
                <a:rPr lang="en-GB" sz="1200" b="1" dirty="0">
                  <a:solidFill>
                    <a:schemeClr val="tx1"/>
                  </a:solidFill>
                  <a:latin typeface="Courier New" charset="0"/>
                </a:rPr>
                <a:t>( &amp;cannon ) ;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 b="1" dirty="0" smtClean="0">
                  <a:solidFill>
                    <a:schemeClr val="tx1"/>
                  </a:solidFill>
                  <a:latin typeface="Courier New" charset="0"/>
                </a:rPr>
                <a:t>      </a:t>
              </a:r>
              <a:r>
                <a:rPr lang="en-GB" sz="1200" b="1" dirty="0">
                  <a:solidFill>
                    <a:schemeClr val="tx1"/>
                  </a:solidFill>
                  <a:latin typeface="Courier New" charset="0"/>
                </a:rPr>
                <a:t>("scheduled") </a:t>
              </a:r>
              <a:r>
                <a:rPr lang="en-GB" sz="1200" b="1" dirty="0" smtClean="0">
                  <a:solidFill>
                    <a:schemeClr val="tx1"/>
                  </a:solidFill>
                  <a:latin typeface="Courier New" charset="0"/>
                </a:rPr>
                <a:t> </a:t>
              </a:r>
              <a:r>
                <a:rPr lang="en-GB" sz="1200" b="1" dirty="0" err="1" smtClean="0">
                  <a:solidFill>
                    <a:schemeClr val="tx1"/>
                  </a:solidFill>
                  <a:latin typeface="Courier New" charset="0"/>
                </a:rPr>
                <a:t>cannon_calc_drag</a:t>
              </a:r>
              <a:r>
                <a:rPr lang="en-GB" sz="1200" b="1" dirty="0">
                  <a:solidFill>
                    <a:schemeClr val="tx1"/>
                  </a:solidFill>
                  <a:latin typeface="Courier New" charset="0"/>
                </a:rPr>
                <a:t>( &amp;cannon ) ;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Courier New" charset="0"/>
                </a:rPr>
                <a:t>    }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Courier New" charset="0"/>
                </a:rPr>
                <a:t>} </a:t>
              </a:r>
              <a:r>
                <a:rPr lang="en-GB" sz="1200" b="1" dirty="0" smtClean="0">
                  <a:solidFill>
                    <a:schemeClr val="tx1"/>
                  </a:solidFill>
                  <a:latin typeface="Courier New" charset="0"/>
                </a:rPr>
                <a:t>;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200" b="1" dirty="0" smtClean="0">
                <a:solidFill>
                  <a:schemeClr val="tx1"/>
                </a:solidFill>
                <a:latin typeface="Courier New" charset="0"/>
              </a:endParaRP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200" b="1" dirty="0">
                <a:solidFill>
                  <a:schemeClr val="tx1"/>
                </a:solidFill>
                <a:latin typeface="Courier New" charset="0"/>
              </a:endParaRP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 b="1" dirty="0" err="1">
                  <a:solidFill>
                    <a:schemeClr val="tx1"/>
                  </a:solidFill>
                  <a:latin typeface="Courier New" charset="0"/>
                </a:rPr>
                <a:t>CannonSimObject</a:t>
              </a:r>
              <a:r>
                <a:rPr lang="en-GB" sz="1200" b="1" dirty="0">
                  <a:solidFill>
                    <a:schemeClr val="tx1"/>
                  </a:solidFill>
                  <a:latin typeface="Courier New" charset="0"/>
                </a:rPr>
                <a:t> </a:t>
              </a:r>
              <a:r>
                <a:rPr lang="en-GB" sz="1200" b="1" dirty="0" err="1">
                  <a:solidFill>
                    <a:schemeClr val="tx1"/>
                  </a:solidFill>
                  <a:latin typeface="Courier New" charset="0"/>
                </a:rPr>
                <a:t>dyn</a:t>
              </a:r>
              <a:r>
                <a:rPr lang="en-GB" sz="1200" b="1" dirty="0">
                  <a:solidFill>
                    <a:schemeClr val="tx1"/>
                  </a:solidFill>
                  <a:latin typeface="Courier New" charset="0"/>
                </a:rPr>
                <a:t> ;</a:t>
              </a:r>
            </a:p>
            <a:p>
              <a:pPr>
                <a:lnSpc>
                  <a:spcPct val="78000"/>
                </a:lnSpc>
                <a:spcBef>
                  <a:spcPts val="500"/>
                </a:spcBef>
                <a:buFont typeface="Times New Roman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200" b="1" dirty="0">
                <a:solidFill>
                  <a:schemeClr val="tx1"/>
                </a:solidFill>
                <a:latin typeface="Courier New" charset="0"/>
              </a:endParaRPr>
            </a:p>
          </p:txBody>
        </p:sp>
      </p:grpSp>
      <p:grpSp>
        <p:nvGrpSpPr>
          <p:cNvPr id="36867" name="Group 6"/>
          <p:cNvGrpSpPr>
            <a:grpSpLocks/>
          </p:cNvGrpSpPr>
          <p:nvPr/>
        </p:nvGrpSpPr>
        <p:grpSpPr bwMode="auto">
          <a:xfrm>
            <a:off x="2322513" y="5813425"/>
            <a:ext cx="1063625" cy="361950"/>
            <a:chOff x="1463" y="3662"/>
            <a:chExt cx="670" cy="228"/>
          </a:xfrm>
        </p:grpSpPr>
        <p:sp>
          <p:nvSpPr>
            <p:cNvPr id="36907" name="AutoShape 7"/>
            <p:cNvSpPr>
              <a:spLocks noChangeArrowheads="1"/>
            </p:cNvSpPr>
            <p:nvPr/>
          </p:nvSpPr>
          <p:spPr bwMode="auto">
            <a:xfrm>
              <a:off x="1463" y="3662"/>
              <a:ext cx="671" cy="192"/>
            </a:xfrm>
            <a:prstGeom prst="roundRect">
              <a:avLst>
                <a:gd name="adj" fmla="val 519"/>
              </a:avLst>
            </a:prstGeom>
            <a:solidFill>
              <a:srgbClr val="000080"/>
            </a:solidFill>
            <a:ln w="936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8" name="Text Box 8"/>
            <p:cNvSpPr txBox="1">
              <a:spLocks noChangeArrowheads="1"/>
            </p:cNvSpPr>
            <p:nvPr/>
          </p:nvSpPr>
          <p:spPr bwMode="auto">
            <a:xfrm>
              <a:off x="1463" y="3662"/>
              <a:ext cx="671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457200" indent="-457200">
                <a:lnSpc>
                  <a:spcPts val="1700"/>
                </a:lnSpc>
                <a:buSzPct val="357000"/>
                <a:buFont typeface="Times New Roman" charset="0"/>
                <a:buBlip>
                  <a:blip r:embed="rId3"/>
                </a:buBlip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</a:tabLst>
              </a:pPr>
              <a:r>
                <a:rPr lang="en-GB" sz="1400" b="1" i="1">
                  <a:solidFill>
                    <a:srgbClr val="FFFFFF"/>
                  </a:solidFill>
                </a:rPr>
                <a:t>trick</a:t>
              </a:r>
            </a:p>
          </p:txBody>
        </p:sp>
      </p:grpSp>
      <p:cxnSp>
        <p:nvCxnSpPr>
          <p:cNvPr id="36868" name="AutoShape 9"/>
          <p:cNvCxnSpPr>
            <a:cxnSpLocks noChangeShapeType="1"/>
          </p:cNvCxnSpPr>
          <p:nvPr/>
        </p:nvCxnSpPr>
        <p:spPr bwMode="auto">
          <a:xfrm>
            <a:off x="3392488" y="5994400"/>
            <a:ext cx="892175" cy="3175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80"/>
            </a:solidFill>
            <a:miter lim="800000"/>
            <a:headEnd/>
            <a:tailEnd type="triangle" w="med" len="med"/>
          </a:ln>
        </p:spPr>
      </p:cxnSp>
      <p:grpSp>
        <p:nvGrpSpPr>
          <p:cNvPr id="36869" name="Group 10"/>
          <p:cNvGrpSpPr>
            <a:grpSpLocks/>
          </p:cNvGrpSpPr>
          <p:nvPr/>
        </p:nvGrpSpPr>
        <p:grpSpPr bwMode="auto">
          <a:xfrm>
            <a:off x="4284663" y="5842000"/>
            <a:ext cx="506412" cy="361950"/>
            <a:chOff x="2699" y="3680"/>
            <a:chExt cx="319" cy="228"/>
          </a:xfrm>
        </p:grpSpPr>
        <p:sp>
          <p:nvSpPr>
            <p:cNvPr id="36905" name="AutoShape 11"/>
            <p:cNvSpPr>
              <a:spLocks noChangeArrowheads="1"/>
            </p:cNvSpPr>
            <p:nvPr/>
          </p:nvSpPr>
          <p:spPr bwMode="auto">
            <a:xfrm>
              <a:off x="2699" y="3680"/>
              <a:ext cx="320" cy="192"/>
            </a:xfrm>
            <a:prstGeom prst="roundRect">
              <a:avLst>
                <a:gd name="adj" fmla="val 519"/>
              </a:avLst>
            </a:prstGeom>
            <a:solidFill>
              <a:srgbClr val="FF0000"/>
            </a:solidFill>
            <a:ln w="936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6" name="Text Box 12"/>
            <p:cNvSpPr txBox="1">
              <a:spLocks noChangeArrowheads="1"/>
            </p:cNvSpPr>
            <p:nvPr/>
          </p:nvSpPr>
          <p:spPr bwMode="auto">
            <a:xfrm>
              <a:off x="2699" y="3680"/>
              <a:ext cx="32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457200" indent="-457200">
                <a:lnSpc>
                  <a:spcPts val="1700"/>
                </a:lnSpc>
                <a:buSzPct val="357000"/>
                <a:buFont typeface="Times New Roman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</a:tabLst>
              </a:pPr>
              <a:r>
                <a:rPr lang="en-GB" sz="1400" b="1">
                  <a:solidFill>
                    <a:srgbClr val="000000"/>
                  </a:solidFill>
                </a:rPr>
                <a:t>dyn</a:t>
              </a:r>
            </a:p>
          </p:txBody>
        </p:sp>
      </p:grpSp>
      <p:grpSp>
        <p:nvGrpSpPr>
          <p:cNvPr id="36870" name="Group 13"/>
          <p:cNvGrpSpPr>
            <a:grpSpLocks/>
          </p:cNvGrpSpPr>
          <p:nvPr/>
        </p:nvGrpSpPr>
        <p:grpSpPr bwMode="auto">
          <a:xfrm>
            <a:off x="5816600" y="5842000"/>
            <a:ext cx="817563" cy="361950"/>
            <a:chOff x="3664" y="3680"/>
            <a:chExt cx="515" cy="228"/>
          </a:xfrm>
        </p:grpSpPr>
        <p:sp>
          <p:nvSpPr>
            <p:cNvPr id="36903" name="AutoShape 14"/>
            <p:cNvSpPr>
              <a:spLocks noChangeArrowheads="1"/>
            </p:cNvSpPr>
            <p:nvPr/>
          </p:nvSpPr>
          <p:spPr bwMode="auto">
            <a:xfrm>
              <a:off x="3664" y="3680"/>
              <a:ext cx="516" cy="192"/>
            </a:xfrm>
            <a:prstGeom prst="roundRect">
              <a:avLst>
                <a:gd name="adj" fmla="val 519"/>
              </a:avLst>
            </a:prstGeom>
            <a:solidFill>
              <a:srgbClr val="FFFF00"/>
            </a:solidFill>
            <a:ln w="936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4" name="Text Box 15"/>
            <p:cNvSpPr txBox="1">
              <a:spLocks noChangeArrowheads="1"/>
            </p:cNvSpPr>
            <p:nvPr/>
          </p:nvSpPr>
          <p:spPr bwMode="auto">
            <a:xfrm>
              <a:off x="3664" y="3680"/>
              <a:ext cx="51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457200" indent="-457200">
                <a:lnSpc>
                  <a:spcPts val="1700"/>
                </a:lnSpc>
                <a:buSzPct val="357000"/>
                <a:buFont typeface="Times New Roman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</a:tabLst>
              </a:pPr>
              <a:r>
                <a:rPr lang="en-GB" sz="1400" b="1">
                  <a:solidFill>
                    <a:srgbClr val="000000"/>
                  </a:solidFill>
                </a:rPr>
                <a:t>cannon</a:t>
              </a:r>
            </a:p>
          </p:txBody>
        </p:sp>
      </p:grpSp>
      <p:cxnSp>
        <p:nvCxnSpPr>
          <p:cNvPr id="36871" name="AutoShape 16"/>
          <p:cNvCxnSpPr>
            <a:cxnSpLocks noChangeShapeType="1"/>
          </p:cNvCxnSpPr>
          <p:nvPr/>
        </p:nvCxnSpPr>
        <p:spPr bwMode="auto">
          <a:xfrm>
            <a:off x="4797425" y="5997575"/>
            <a:ext cx="1019175" cy="1588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80"/>
            </a:solidFill>
            <a:miter lim="800000"/>
            <a:headEnd/>
            <a:tailEnd type="triangle" w="med" len="med"/>
          </a:ln>
        </p:spPr>
      </p:cxnSp>
      <p:sp>
        <p:nvSpPr>
          <p:cNvPr id="36872" name="Rectangle 17"/>
          <p:cNvSpPr>
            <a:spLocks noGrp="1" noChangeArrowheads="1"/>
          </p:cNvSpPr>
          <p:nvPr>
            <p:ph type="title"/>
          </p:nvPr>
        </p:nvSpPr>
        <p:spPr>
          <a:xfrm>
            <a:off x="914400" y="119063"/>
            <a:ext cx="7391400" cy="477837"/>
          </a:xfrm>
        </p:spPr>
        <p:txBody>
          <a:bodyPr/>
          <a:lstStyle/>
          <a:p>
            <a:pPr eaLnBrk="1" hangingPunct="1">
              <a:lnSpc>
                <a:spcPts val="2013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smtClean="0"/>
              <a:t>Simulation Definition – S_define (continued)</a:t>
            </a:r>
          </a:p>
        </p:txBody>
      </p:sp>
      <p:sp>
        <p:nvSpPr>
          <p:cNvPr id="36873" name="AutoShape 18"/>
          <p:cNvSpPr>
            <a:spLocks noChangeArrowheads="1"/>
          </p:cNvSpPr>
          <p:nvPr/>
        </p:nvSpPr>
        <p:spPr bwMode="auto">
          <a:xfrm>
            <a:off x="2212975" y="2266950"/>
            <a:ext cx="666750" cy="228600"/>
          </a:xfrm>
          <a:prstGeom prst="roundRect">
            <a:avLst>
              <a:gd name="adj" fmla="val 694"/>
            </a:avLst>
          </a:prstGeom>
          <a:solidFill>
            <a:srgbClr val="000080">
              <a:alpha val="29803"/>
            </a:srgbClr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AutoShape 19"/>
          <p:cNvSpPr>
            <a:spLocks noChangeArrowheads="1"/>
          </p:cNvSpPr>
          <p:nvPr/>
        </p:nvSpPr>
        <p:spPr bwMode="auto">
          <a:xfrm>
            <a:off x="2908300" y="2268538"/>
            <a:ext cx="609600" cy="228600"/>
          </a:xfrm>
          <a:prstGeom prst="roundRect">
            <a:avLst>
              <a:gd name="adj" fmla="val 694"/>
            </a:avLst>
          </a:prstGeom>
          <a:solidFill>
            <a:srgbClr val="FFFF00">
              <a:alpha val="29803"/>
            </a:srgbClr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AutoShape 20"/>
          <p:cNvSpPr>
            <a:spLocks noChangeArrowheads="1"/>
          </p:cNvSpPr>
          <p:nvPr/>
        </p:nvSpPr>
        <p:spPr bwMode="auto">
          <a:xfrm>
            <a:off x="2438400" y="3276600"/>
            <a:ext cx="1295400" cy="228600"/>
          </a:xfrm>
          <a:prstGeom prst="roundRect">
            <a:avLst>
              <a:gd name="adj" fmla="val 694"/>
            </a:avLst>
          </a:prstGeom>
          <a:solidFill>
            <a:srgbClr val="000080">
              <a:alpha val="29803"/>
            </a:srgbClr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AutoShape 21"/>
          <p:cNvSpPr>
            <a:spLocks noChangeArrowheads="1"/>
          </p:cNvSpPr>
          <p:nvPr/>
        </p:nvSpPr>
        <p:spPr bwMode="auto">
          <a:xfrm>
            <a:off x="3842951" y="3252787"/>
            <a:ext cx="1495167" cy="318315"/>
          </a:xfrm>
          <a:prstGeom prst="roundRect">
            <a:avLst>
              <a:gd name="adj" fmla="val 694"/>
            </a:avLst>
          </a:prstGeom>
          <a:solidFill>
            <a:srgbClr val="000080">
              <a:alpha val="29803"/>
            </a:srgbClr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878" name="AutoShape 26"/>
          <p:cNvCxnSpPr>
            <a:cxnSpLocks noChangeShapeType="1"/>
            <a:stCxn id="36896" idx="3"/>
            <a:endCxn id="36875" idx="1"/>
          </p:cNvCxnSpPr>
          <p:nvPr/>
        </p:nvCxnSpPr>
        <p:spPr bwMode="auto">
          <a:xfrm>
            <a:off x="1624914" y="3390000"/>
            <a:ext cx="813486" cy="90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36879" name="AutoShape 30"/>
          <p:cNvCxnSpPr>
            <a:cxnSpLocks noChangeShapeType="1"/>
            <a:stCxn id="36901" idx="1"/>
            <a:endCxn id="36886" idx="3"/>
          </p:cNvCxnSpPr>
          <p:nvPr/>
        </p:nvCxnSpPr>
        <p:spPr bwMode="auto">
          <a:xfrm rot="10800000" flipV="1">
            <a:off x="6167868" y="3355181"/>
            <a:ext cx="1147333" cy="36963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36880" name="AutoShape 37"/>
          <p:cNvCxnSpPr>
            <a:cxnSpLocks noChangeShapeType="1"/>
          </p:cNvCxnSpPr>
          <p:nvPr/>
        </p:nvCxnSpPr>
        <p:spPr bwMode="auto">
          <a:xfrm rot="10800000" flipV="1">
            <a:off x="2755557" y="2001794"/>
            <a:ext cx="4510216" cy="271847"/>
          </a:xfrm>
          <a:prstGeom prst="bentConnector3">
            <a:avLst>
              <a:gd name="adj1" fmla="val 99315"/>
            </a:avLst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36881" name="AutoShape 38"/>
          <p:cNvCxnSpPr>
            <a:cxnSpLocks noChangeShapeType="1"/>
            <a:stCxn id="36900" idx="1"/>
            <a:endCxn id="36874" idx="3"/>
          </p:cNvCxnSpPr>
          <p:nvPr/>
        </p:nvCxnSpPr>
        <p:spPr bwMode="auto">
          <a:xfrm rot="10800000">
            <a:off x="3517901" y="2382838"/>
            <a:ext cx="3784943" cy="288604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36882" name="AutoShape 42"/>
          <p:cNvCxnSpPr>
            <a:cxnSpLocks noChangeShapeType="1"/>
            <a:stCxn id="36895" idx="3"/>
            <a:endCxn id="36876" idx="2"/>
          </p:cNvCxnSpPr>
          <p:nvPr/>
        </p:nvCxnSpPr>
        <p:spPr bwMode="auto">
          <a:xfrm flipV="1">
            <a:off x="1600200" y="3571102"/>
            <a:ext cx="2990335" cy="568734"/>
          </a:xfrm>
          <a:prstGeom prst="bentConnector2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36884" name="AutoShape 50"/>
          <p:cNvSpPr>
            <a:spLocks noChangeArrowheads="1"/>
          </p:cNvSpPr>
          <p:nvPr/>
        </p:nvSpPr>
        <p:spPr bwMode="auto">
          <a:xfrm>
            <a:off x="2405063" y="1646238"/>
            <a:ext cx="1474787" cy="228600"/>
          </a:xfrm>
          <a:prstGeom prst="roundRect">
            <a:avLst>
              <a:gd name="adj" fmla="val 694"/>
            </a:avLst>
          </a:prstGeom>
          <a:solidFill>
            <a:srgbClr val="FFFF00">
              <a:alpha val="38823"/>
            </a:srgbClr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36885" name="AutoShape 54"/>
          <p:cNvCxnSpPr>
            <a:cxnSpLocks noChangeShapeType="1"/>
            <a:stCxn id="36897" idx="3"/>
            <a:endCxn id="36887" idx="1"/>
          </p:cNvCxnSpPr>
          <p:nvPr/>
        </p:nvCxnSpPr>
        <p:spPr bwMode="auto">
          <a:xfrm>
            <a:off x="1676400" y="2532857"/>
            <a:ext cx="523103" cy="251167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36886" name="AutoShape 55"/>
          <p:cNvSpPr>
            <a:spLocks noChangeArrowheads="1"/>
          </p:cNvSpPr>
          <p:nvPr/>
        </p:nvSpPr>
        <p:spPr bwMode="auto">
          <a:xfrm>
            <a:off x="5420154" y="3277845"/>
            <a:ext cx="747713" cy="228600"/>
          </a:xfrm>
          <a:prstGeom prst="roundRect">
            <a:avLst>
              <a:gd name="adj" fmla="val 694"/>
            </a:avLst>
          </a:prstGeom>
          <a:solidFill>
            <a:srgbClr val="FFFF00">
              <a:alpha val="29803"/>
            </a:srgbClr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AutoShape 56"/>
          <p:cNvSpPr>
            <a:spLocks noChangeArrowheads="1"/>
          </p:cNvSpPr>
          <p:nvPr/>
        </p:nvSpPr>
        <p:spPr bwMode="auto">
          <a:xfrm>
            <a:off x="2199503" y="2664210"/>
            <a:ext cx="1644521" cy="239627"/>
          </a:xfrm>
          <a:prstGeom prst="roundRect">
            <a:avLst>
              <a:gd name="adj" fmla="val 694"/>
            </a:avLst>
          </a:prstGeom>
          <a:solidFill>
            <a:srgbClr val="FFFF00">
              <a:alpha val="29803"/>
            </a:srgbClr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AutoShape 57"/>
          <p:cNvSpPr>
            <a:spLocks noChangeArrowheads="1"/>
          </p:cNvSpPr>
          <p:nvPr/>
        </p:nvSpPr>
        <p:spPr bwMode="auto">
          <a:xfrm>
            <a:off x="1865870" y="4325208"/>
            <a:ext cx="2075936" cy="209722"/>
          </a:xfrm>
          <a:prstGeom prst="roundRect">
            <a:avLst>
              <a:gd name="adj" fmla="val 694"/>
            </a:avLst>
          </a:prstGeom>
          <a:solidFill>
            <a:srgbClr val="000080">
              <a:alpha val="29803"/>
            </a:srgbClr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889" name="AutoShape 61"/>
          <p:cNvCxnSpPr>
            <a:cxnSpLocks noChangeShapeType="1"/>
            <a:stCxn id="36894" idx="3"/>
            <a:endCxn id="36888" idx="2"/>
          </p:cNvCxnSpPr>
          <p:nvPr/>
        </p:nvCxnSpPr>
        <p:spPr bwMode="auto">
          <a:xfrm flipV="1">
            <a:off x="1865870" y="4534930"/>
            <a:ext cx="1037968" cy="246030"/>
          </a:xfrm>
          <a:prstGeom prst="bentConnector2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36890" name="AutoShape 62"/>
          <p:cNvCxnSpPr>
            <a:cxnSpLocks noChangeShapeType="1"/>
            <a:stCxn id="36898" idx="3"/>
            <a:endCxn id="36884" idx="0"/>
          </p:cNvCxnSpPr>
          <p:nvPr/>
        </p:nvCxnSpPr>
        <p:spPr bwMode="auto">
          <a:xfrm>
            <a:off x="1676400" y="1466850"/>
            <a:ext cx="1466850" cy="179388"/>
          </a:xfrm>
          <a:prstGeom prst="bentConnector2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36891" name="Date Placeholder 6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D303FE8-C430-49D7-AB7E-5644C128D8B4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36892" name="Slide Number Placeholder 6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8E0FD40-0EDC-4F49-9F6A-C2245223E6B2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35</a:t>
            </a:fld>
            <a:endParaRPr lang="en-GB" smtClean="0"/>
          </a:p>
        </p:txBody>
      </p:sp>
      <p:sp>
        <p:nvSpPr>
          <p:cNvPr id="36893" name="Footer Placeholder 7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36894" name="Rectangle 64"/>
          <p:cNvSpPr>
            <a:spLocks noChangeArrowheads="1"/>
          </p:cNvSpPr>
          <p:nvPr/>
        </p:nvSpPr>
        <p:spPr bwMode="auto">
          <a:xfrm>
            <a:off x="155574" y="4645025"/>
            <a:ext cx="1710296" cy="2718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lnSpc>
                <a:spcPts val="1388"/>
              </a:lnSpc>
              <a:buSzPct val="357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dirty="0" smtClean="0">
                <a:solidFill>
                  <a:srgbClr val="000000"/>
                </a:solidFill>
              </a:rPr>
              <a:t>Instantiate </a:t>
            </a:r>
            <a:r>
              <a:rPr lang="en-GB" sz="1200" dirty="0" err="1" smtClean="0">
                <a:solidFill>
                  <a:srgbClr val="000000"/>
                </a:solidFill>
              </a:rPr>
              <a:t>SimObect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36895" name="Rectangle 65"/>
          <p:cNvSpPr>
            <a:spLocks noChangeArrowheads="1"/>
          </p:cNvSpPr>
          <p:nvPr/>
        </p:nvSpPr>
        <p:spPr bwMode="auto">
          <a:xfrm>
            <a:off x="152400" y="3908854"/>
            <a:ext cx="14478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lnSpc>
                <a:spcPts val="1388"/>
              </a:lnSpc>
              <a:buSzPct val="357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>
                <a:solidFill>
                  <a:srgbClr val="000000"/>
                </a:solidFill>
              </a:rPr>
              <a:t>Name of function to call (job name)</a:t>
            </a:r>
          </a:p>
        </p:txBody>
      </p:sp>
      <p:sp>
        <p:nvSpPr>
          <p:cNvPr id="36896" name="Rectangle 66"/>
          <p:cNvSpPr>
            <a:spLocks noChangeArrowheads="1"/>
          </p:cNvSpPr>
          <p:nvPr/>
        </p:nvSpPr>
        <p:spPr bwMode="auto">
          <a:xfrm>
            <a:off x="177114" y="3251887"/>
            <a:ext cx="1447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lnSpc>
                <a:spcPts val="1388"/>
              </a:lnSpc>
              <a:buSzPct val="357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>
                <a:solidFill>
                  <a:srgbClr val="000000"/>
                </a:solidFill>
              </a:rPr>
              <a:t>Job class</a:t>
            </a:r>
          </a:p>
        </p:txBody>
      </p:sp>
      <p:sp>
        <p:nvSpPr>
          <p:cNvPr id="36897" name="Rectangle 67"/>
          <p:cNvSpPr>
            <a:spLocks noChangeArrowheads="1"/>
          </p:cNvSpPr>
          <p:nvPr/>
        </p:nvSpPr>
        <p:spPr bwMode="auto">
          <a:xfrm>
            <a:off x="152400" y="2209800"/>
            <a:ext cx="15240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lnSpc>
                <a:spcPts val="1388"/>
              </a:lnSpc>
              <a:buSzPct val="357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>
                <a:solidFill>
                  <a:srgbClr val="000000"/>
                </a:solidFill>
              </a:rPr>
              <a:t>Derived sim_object constructor with job declarations</a:t>
            </a:r>
          </a:p>
        </p:txBody>
      </p:sp>
      <p:sp>
        <p:nvSpPr>
          <p:cNvPr id="36898" name="Rectangle 69"/>
          <p:cNvSpPr>
            <a:spLocks noChangeArrowheads="1"/>
          </p:cNvSpPr>
          <p:nvPr/>
        </p:nvSpPr>
        <p:spPr bwMode="auto">
          <a:xfrm>
            <a:off x="152400" y="1143000"/>
            <a:ext cx="15240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lnSpc>
                <a:spcPts val="1388"/>
              </a:lnSpc>
              <a:buSzPct val="357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>
                <a:solidFill>
                  <a:srgbClr val="000000"/>
                </a:solidFill>
              </a:rPr>
              <a:t>Arbitrary name of a derived SimObject class</a:t>
            </a:r>
          </a:p>
        </p:txBody>
      </p:sp>
      <p:sp>
        <p:nvSpPr>
          <p:cNvPr id="36899" name="Rectangle 71"/>
          <p:cNvSpPr>
            <a:spLocks noChangeArrowheads="1"/>
          </p:cNvSpPr>
          <p:nvPr/>
        </p:nvSpPr>
        <p:spPr bwMode="auto">
          <a:xfrm>
            <a:off x="7278130" y="1420726"/>
            <a:ext cx="160020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lnSpc>
                <a:spcPts val="1388"/>
              </a:lnSpc>
              <a:buSzPct val="357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>
                <a:solidFill>
                  <a:srgbClr val="000000"/>
                </a:solidFill>
              </a:rPr>
              <a:t>This is the name of the typedef-ed structure in cannon.h</a:t>
            </a:r>
          </a:p>
        </p:txBody>
      </p:sp>
      <p:sp>
        <p:nvSpPr>
          <p:cNvPr id="36900" name="Rectangle 72"/>
          <p:cNvSpPr>
            <a:spLocks noChangeArrowheads="1"/>
          </p:cNvSpPr>
          <p:nvPr/>
        </p:nvSpPr>
        <p:spPr bwMode="auto">
          <a:xfrm>
            <a:off x="7302843" y="2440460"/>
            <a:ext cx="15240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lnSpc>
                <a:spcPts val="1388"/>
              </a:lnSpc>
              <a:buSzPct val="357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>
                <a:solidFill>
                  <a:srgbClr val="000000"/>
                </a:solidFill>
              </a:rPr>
              <a:t>Name of CANNON instantiation</a:t>
            </a:r>
          </a:p>
        </p:txBody>
      </p:sp>
      <p:sp>
        <p:nvSpPr>
          <p:cNvPr id="36901" name="Rectangle 73"/>
          <p:cNvSpPr>
            <a:spLocks noChangeArrowheads="1"/>
          </p:cNvSpPr>
          <p:nvPr/>
        </p:nvSpPr>
        <p:spPr bwMode="auto">
          <a:xfrm>
            <a:off x="7315200" y="3124200"/>
            <a:ext cx="14986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lnSpc>
                <a:spcPts val="1388"/>
              </a:lnSpc>
              <a:buSzPct val="357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>
                <a:solidFill>
                  <a:srgbClr val="000000"/>
                </a:solidFill>
              </a:rPr>
              <a:t>Actual C/C++ arg passed to job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19063"/>
            <a:ext cx="7391400" cy="477837"/>
          </a:xfrm>
        </p:spPr>
        <p:txBody>
          <a:bodyPr/>
          <a:lstStyle/>
          <a:p>
            <a:pPr eaLnBrk="1" hangingPunct="1">
              <a:lnSpc>
                <a:spcPts val="2013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smtClean="0"/>
              <a:t>Create S_define for cannonball simulation</a:t>
            </a:r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617689" y="2415980"/>
            <a:ext cx="7848600" cy="2321329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/************************TRICK HEADER*************************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PURPOSE:(Simulate a cannon)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*************************************************************/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  <a:ea typeface="Courier" charset="0"/>
              <a:cs typeface="Courier New" charset="0"/>
            </a:endParaRP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#include "sim_objects/default_trick_sys.sm"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  <a:ea typeface="Courier" charset="0"/>
              <a:cs typeface="Courier New" charset="0"/>
            </a:endParaRP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##include "example/gravity/include/cannon.h"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  <a:ea typeface="Courier" charset="0"/>
              <a:cs typeface="Courier New" charset="0"/>
            </a:endParaRP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##include "example/gravity/include/cannon_proto.h"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  <a:ea typeface="Courier" charset="0"/>
              <a:cs typeface="Courier New" charset="0"/>
            </a:endParaRP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  <a:ea typeface="Courier" charset="0"/>
              <a:cs typeface="Courier New" charset="0"/>
            </a:endParaRP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000" b="1" i="1">
              <a:solidFill>
                <a:srgbClr val="3366FF"/>
              </a:solidFill>
              <a:latin typeface="+mn-lt"/>
              <a:ea typeface="Courier" charset="0"/>
              <a:cs typeface="Courier New" charset="0"/>
            </a:endParaRP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b="1" i="1">
                <a:solidFill>
                  <a:srgbClr val="3366FF"/>
                </a:solidFill>
                <a:latin typeface="+mn-lt"/>
                <a:ea typeface="Courier" charset="0"/>
                <a:cs typeface="Courier New" charset="0"/>
              </a:rPr>
              <a:t>continued on next page</a:t>
            </a:r>
          </a:p>
        </p:txBody>
      </p:sp>
      <p:sp>
        <p:nvSpPr>
          <p:cNvPr id="37892" name="Rectangle 8"/>
          <p:cNvSpPr>
            <a:spLocks noChangeArrowheads="1"/>
          </p:cNvSpPr>
          <p:nvPr/>
        </p:nvSpPr>
        <p:spPr bwMode="auto">
          <a:xfrm>
            <a:off x="617689" y="1257558"/>
            <a:ext cx="7848600" cy="61801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% cd $HOME/trick_sims/SIM_cannon_example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% vi S_define &lt;edit as below and save&gt;</a:t>
            </a:r>
          </a:p>
        </p:txBody>
      </p:sp>
      <p:sp>
        <p:nvSpPr>
          <p:cNvPr id="37893" name="Date Placeholder 1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994EAD9-5AAB-480E-96B0-A1F8DE2F711A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37894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3EA5F2E-30D1-4409-815C-CD51BE156A06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36</a:t>
            </a:fld>
            <a:endParaRPr lang="en-GB" smtClean="0"/>
          </a:p>
        </p:txBody>
      </p:sp>
      <p:sp>
        <p:nvSpPr>
          <p:cNvPr id="37895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19063"/>
            <a:ext cx="7391400" cy="477837"/>
          </a:xfrm>
        </p:spPr>
        <p:txBody>
          <a:bodyPr/>
          <a:lstStyle/>
          <a:p>
            <a:pPr eaLnBrk="1" hangingPunct="1">
              <a:lnSpc>
                <a:spcPts val="2013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smtClean="0"/>
              <a:t>Create S_define for cannonball simulation (continued)</a:t>
            </a:r>
          </a:p>
        </p:txBody>
      </p:sp>
      <p:sp>
        <p:nvSpPr>
          <p:cNvPr id="38915" name="Text Box 6"/>
          <p:cNvSpPr txBox="1">
            <a:spLocks noChangeArrowheads="1"/>
          </p:cNvSpPr>
          <p:nvPr/>
        </p:nvSpPr>
        <p:spPr bwMode="auto">
          <a:xfrm>
            <a:off x="541489" y="1285220"/>
            <a:ext cx="8001000" cy="2782891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b="1" i="1">
                <a:solidFill>
                  <a:srgbClr val="3366FF"/>
                </a:solidFill>
                <a:ea typeface="Courier" charset="0"/>
                <a:cs typeface="Courier New" charset="0"/>
              </a:rPr>
              <a:t>continued from previous page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 dirty="0">
              <a:solidFill>
                <a:srgbClr val="008000"/>
              </a:solidFill>
              <a:latin typeface="Courier New" charset="0"/>
              <a:ea typeface="Courier" charset="0"/>
              <a:cs typeface="Courier New" charset="0"/>
            </a:endParaRP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 dirty="0">
              <a:solidFill>
                <a:srgbClr val="008000"/>
              </a:solidFill>
              <a:latin typeface="Courier New" charset="0"/>
              <a:ea typeface="Courier" charset="0"/>
              <a:cs typeface="Courier New" charset="0"/>
            </a:endParaRP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 dirty="0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class </a:t>
            </a:r>
            <a:r>
              <a:rPr lang="en-GB" sz="1400" b="1" dirty="0" err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CannonSimObject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: public Trick::</a:t>
            </a:r>
            <a:r>
              <a:rPr lang="en-GB" sz="1400" b="1" dirty="0" err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SimObject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{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 dirty="0">
              <a:solidFill>
                <a:srgbClr val="008000"/>
              </a:solidFill>
              <a:latin typeface="Courier New" charset="0"/>
              <a:ea typeface="Courier" charset="0"/>
              <a:cs typeface="Courier New" charset="0"/>
            </a:endParaRP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 dirty="0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  public: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 dirty="0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      CANNON </a:t>
            </a:r>
            <a:r>
              <a:rPr lang="en-GB" sz="1400" b="1" dirty="0" err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cannon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 dirty="0">
              <a:solidFill>
                <a:srgbClr val="008000"/>
              </a:solidFill>
              <a:latin typeface="Courier New" charset="0"/>
              <a:ea typeface="Courier" charset="0"/>
              <a:cs typeface="Courier New" charset="0"/>
            </a:endParaRP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 dirty="0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      </a:t>
            </a:r>
            <a:r>
              <a:rPr lang="en-GB" sz="1400" b="1" dirty="0" err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CannonSimObject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() {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 dirty="0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          ("</a:t>
            </a:r>
            <a:r>
              <a:rPr lang="en-GB" sz="1400" b="1" dirty="0" err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default_data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") </a:t>
            </a:r>
            <a:r>
              <a:rPr lang="en-GB" sz="1400" b="1" dirty="0" err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cannon_default_data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( &amp;cannon ) 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 dirty="0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          ("initialization") </a:t>
            </a:r>
            <a:r>
              <a:rPr lang="en-GB" sz="1400" b="1" dirty="0" err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cannon_init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( &amp;cannon ) 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 dirty="0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          (0.01, "scheduled") </a:t>
            </a:r>
            <a:r>
              <a:rPr lang="en-GB" sz="1400" b="1" dirty="0" err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cannon_analytic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( &amp;cannon ) 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 dirty="0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       }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 dirty="0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} ;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 dirty="0" err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CannonSimObject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</a:t>
            </a:r>
            <a:r>
              <a:rPr lang="en-GB" sz="1400" b="1" dirty="0" err="1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dyn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  <a:ea typeface="Courier" charset="0"/>
                <a:cs typeface="Courier New" charset="0"/>
              </a:rPr>
              <a:t> ;</a:t>
            </a:r>
          </a:p>
        </p:txBody>
      </p:sp>
      <p:sp>
        <p:nvSpPr>
          <p:cNvPr id="38916" name="Date Placeholder 1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BB3866B-5265-43AC-8274-2E2CDC33BD83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38917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B91A0EE-D84B-433D-B1C4-9A2E2546D3F9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37</a:t>
            </a:fld>
            <a:endParaRPr lang="en-GB" smtClean="0"/>
          </a:p>
        </p:txBody>
      </p:sp>
      <p:sp>
        <p:nvSpPr>
          <p:cNvPr id="38918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smtClean="0">
                <a:solidFill>
                  <a:schemeClr val="tx1"/>
                </a:solidFill>
              </a:rPr>
              <a:t>cannon_proto.h</a:t>
            </a:r>
            <a:endParaRPr lang="en-US" sz="1800" smtClean="0"/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9B97A23-7B45-4083-9859-6DDA3C81A31F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D5D1A83-07E9-4BDF-8B1A-B64FBEA6E1C2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38</a:t>
            </a:fld>
            <a:endParaRPr lang="en-GB" smtClean="0"/>
          </a:p>
        </p:txBody>
      </p:sp>
      <p:sp>
        <p:nvSpPr>
          <p:cNvPr id="39944" name="Rectangle 11"/>
          <p:cNvSpPr>
            <a:spLocks noChangeArrowheads="1"/>
          </p:cNvSpPr>
          <p:nvPr/>
        </p:nvSpPr>
        <p:spPr bwMode="auto">
          <a:xfrm>
            <a:off x="601510" y="2273731"/>
            <a:ext cx="7848600" cy="3833813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8138" indent="-338138">
              <a:lnSpc>
                <a:spcPct val="74000"/>
              </a:lnSpc>
              <a:spcBef>
                <a:spcPts val="4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/****************************** TRICK HEADER **************************</a:t>
            </a:r>
          </a:p>
          <a:p>
            <a:pPr marL="338138" indent="-338138">
              <a:lnSpc>
                <a:spcPct val="74000"/>
              </a:lnSpc>
              <a:spcBef>
                <a:spcPts val="350"/>
              </a:spcBef>
              <a:buClr>
                <a:srgbClr val="008000"/>
              </a:buCl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PURPOSE: 		(CANNON PROTOTYPES HEADER)</a:t>
            </a:r>
          </a:p>
          <a:p>
            <a:pPr marL="338138" indent="-338138">
              <a:lnSpc>
                <a:spcPct val="74000"/>
              </a:lnSpc>
              <a:spcBef>
                <a:spcPts val="350"/>
              </a:spcBef>
              <a:buClr>
                <a:srgbClr val="008000"/>
              </a:buCl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LIBRARY_DEPENDENCIES: ((</a:t>
            </a:r>
            <a:r>
              <a:rPr lang="en-GB" sz="14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cannon_analytic.o</a:t>
            </a: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GB" sz="14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cannon_init.o</a:t>
            </a: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338138" indent="-338138">
              <a:lnSpc>
                <a:spcPct val="74000"/>
              </a:lnSpc>
              <a:spcBef>
                <a:spcPts val="350"/>
              </a:spcBef>
              <a:buClr>
                <a:srgbClr val="008000"/>
              </a:buCl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                   (</a:t>
            </a:r>
            <a:r>
              <a:rPr lang="en-GB" sz="14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cannon_default_data.o</a:t>
            </a: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pPr marL="338138" indent="-338138">
              <a:lnSpc>
                <a:spcPct val="74000"/>
              </a:lnSpc>
              <a:spcBef>
                <a:spcPts val="350"/>
              </a:spcBef>
              <a:buClr>
                <a:srgbClr val="008000"/>
              </a:buCl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**********************************************************************/</a:t>
            </a:r>
          </a:p>
          <a:p>
            <a:pPr marL="338138" indent="-338138">
              <a:lnSpc>
                <a:spcPct val="74000"/>
              </a:lnSpc>
              <a:spcBef>
                <a:spcPts val="350"/>
              </a:spcBef>
              <a:buClr>
                <a:srgbClr val="008000"/>
              </a:buCl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#include "</a:t>
            </a:r>
            <a:r>
              <a:rPr lang="en-GB" sz="14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cannon.h</a:t>
            </a: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pPr marL="338138" indent="-338138">
              <a:lnSpc>
                <a:spcPct val="74000"/>
              </a:lnSpc>
              <a:spcBef>
                <a:spcPts val="350"/>
              </a:spcBef>
              <a:buClr>
                <a:srgbClr val="008000"/>
              </a:buCl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GB" sz="1400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338138" indent="-338138">
              <a:lnSpc>
                <a:spcPct val="74000"/>
              </a:lnSpc>
              <a:spcBef>
                <a:spcPts val="350"/>
              </a:spcBef>
              <a:buClr>
                <a:srgbClr val="008000"/>
              </a:buCl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GB" sz="14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ifdef</a:t>
            </a: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GB" sz="14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cplusplus</a:t>
            </a: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/* If this is a C++ compiler, use C linkage */</a:t>
            </a:r>
          </a:p>
          <a:p>
            <a:pPr marL="338138" indent="-338138">
              <a:lnSpc>
                <a:spcPct val="74000"/>
              </a:lnSpc>
              <a:spcBef>
                <a:spcPts val="350"/>
              </a:spcBef>
              <a:buClr>
                <a:srgbClr val="008000"/>
              </a:buCl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extern "C" {</a:t>
            </a:r>
          </a:p>
          <a:p>
            <a:pPr marL="338138" indent="-338138">
              <a:lnSpc>
                <a:spcPct val="74000"/>
              </a:lnSpc>
              <a:spcBef>
                <a:spcPts val="350"/>
              </a:spcBef>
              <a:buClr>
                <a:srgbClr val="008000"/>
              </a:buCl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GB" sz="14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endParaRPr lang="en-GB" sz="1400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338138" indent="-338138">
              <a:lnSpc>
                <a:spcPct val="74000"/>
              </a:lnSpc>
              <a:spcBef>
                <a:spcPts val="350"/>
              </a:spcBef>
              <a:buClr>
                <a:srgbClr val="008000"/>
              </a:buCl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GB" sz="1400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338138" indent="-338138">
              <a:lnSpc>
                <a:spcPct val="74000"/>
              </a:lnSpc>
              <a:spcBef>
                <a:spcPts val="350"/>
              </a:spcBef>
              <a:buClr>
                <a:srgbClr val="008000"/>
              </a:buCl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14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cannon_analytic</a:t>
            </a: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(CANNON*) ;</a:t>
            </a:r>
          </a:p>
          <a:p>
            <a:pPr marL="338138" indent="-338138">
              <a:lnSpc>
                <a:spcPct val="74000"/>
              </a:lnSpc>
              <a:spcBef>
                <a:spcPts val="350"/>
              </a:spcBef>
              <a:buClr>
                <a:srgbClr val="008000"/>
              </a:buCl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14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cannon_init</a:t>
            </a: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(CANNON*) ;</a:t>
            </a:r>
          </a:p>
          <a:p>
            <a:pPr marL="338138" indent="-338138">
              <a:lnSpc>
                <a:spcPct val="74000"/>
              </a:lnSpc>
              <a:spcBef>
                <a:spcPts val="350"/>
              </a:spcBef>
              <a:buClr>
                <a:srgbClr val="008000"/>
              </a:buCl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14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cannon_default_data</a:t>
            </a: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(CANNON*);</a:t>
            </a:r>
          </a:p>
          <a:p>
            <a:pPr marL="338138" indent="-338138">
              <a:lnSpc>
                <a:spcPct val="74000"/>
              </a:lnSpc>
              <a:spcBef>
                <a:spcPts val="350"/>
              </a:spcBef>
              <a:buClr>
                <a:srgbClr val="008000"/>
              </a:buCl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GB" sz="1400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338138" indent="-338138">
              <a:lnSpc>
                <a:spcPct val="74000"/>
              </a:lnSpc>
              <a:spcBef>
                <a:spcPts val="350"/>
              </a:spcBef>
              <a:buClr>
                <a:srgbClr val="008000"/>
              </a:buCl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GB" sz="14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ifdef</a:t>
            </a: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GB" sz="14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cplusplus</a:t>
            </a:r>
            <a:endParaRPr lang="en-GB" sz="1400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338138" indent="-338138">
              <a:lnSpc>
                <a:spcPct val="74000"/>
              </a:lnSpc>
              <a:spcBef>
                <a:spcPts val="350"/>
              </a:spcBef>
              <a:buClr>
                <a:srgbClr val="008000"/>
              </a:buCl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38138" indent="-338138">
              <a:lnSpc>
                <a:spcPct val="74000"/>
              </a:lnSpc>
              <a:spcBef>
                <a:spcPts val="350"/>
              </a:spcBef>
              <a:buClr>
                <a:srgbClr val="008000"/>
              </a:buCl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1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GB" sz="14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endParaRPr lang="en-GB" sz="1400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1510" y="1265648"/>
            <a:ext cx="7848600" cy="88516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% cd </a:t>
            </a:r>
            <a:r>
              <a:rPr lang="en-GB" sz="1400" b="1">
                <a:solidFill>
                  <a:schemeClr val="tx1"/>
                </a:solidFill>
                <a:latin typeface="Courier New" charset="0"/>
                <a:ea typeface="Courier" charset="0"/>
                <a:cs typeface="Courier New" charset="0"/>
              </a:rPr>
              <a:t>$HOME/trick_models/example/gravity/include/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  <a:ea typeface="Courier" charset="0"/>
                <a:cs typeface="Courier New" charset="0"/>
              </a:rPr>
              <a:t>% vi cannon_proto.h </a:t>
            </a:r>
            <a:r>
              <a:rPr lang="en-GB" sz="1400" b="1">
                <a:solidFill>
                  <a:srgbClr val="333399"/>
                </a:solidFill>
                <a:latin typeface="Courier New" charset="0"/>
                <a:ea typeface="Courier" charset="0"/>
                <a:cs typeface="Courier New" charset="0"/>
              </a:rPr>
              <a:t>&lt;edit as below and save&gt; OR</a:t>
            </a:r>
            <a:endParaRPr lang="en-GB" sz="1400" b="1">
              <a:solidFill>
                <a:srgbClr val="000000"/>
              </a:solidFill>
              <a:latin typeface="Courier New" charset="0"/>
              <a:ea typeface="Courier" charset="0"/>
              <a:cs typeface="Courier New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  <a:ea typeface="Courier" charset="0"/>
                <a:cs typeface="Courier New" charset="0"/>
              </a:rPr>
              <a:t>% cp $HOME/trick_models/copies/gravity/include/cannon_proto.h .</a:t>
            </a:r>
            <a:endParaRPr lang="en-GB" sz="1400" b="1">
              <a:solidFill>
                <a:srgbClr val="000000"/>
              </a:solidFill>
              <a:latin typeface="Courier New" charset="0"/>
              <a:ea typeface="Courier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19063"/>
            <a:ext cx="7391400" cy="477837"/>
          </a:xfrm>
        </p:spPr>
        <p:txBody>
          <a:bodyPr/>
          <a:lstStyle/>
          <a:p>
            <a:pPr eaLnBrk="1" hangingPunct="1">
              <a:lnSpc>
                <a:spcPts val="2013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smtClean="0"/>
              <a:t>Compile the Cannonball Simulation</a:t>
            </a:r>
          </a:p>
        </p:txBody>
      </p:sp>
      <p:sp>
        <p:nvSpPr>
          <p:cNvPr id="40963" name="Text Box 6"/>
          <p:cNvSpPr txBox="1">
            <a:spLocks noChangeArrowheads="1"/>
          </p:cNvSpPr>
          <p:nvPr/>
        </p:nvSpPr>
        <p:spPr bwMode="auto">
          <a:xfrm>
            <a:off x="525152" y="1038098"/>
            <a:ext cx="8001000" cy="620196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% cd $HOME/trick_sims/SIM_cannon_example</a:t>
            </a:r>
            <a:endParaRPr lang="en-GB" sz="1400" dirty="0">
              <a:solidFill>
                <a:schemeClr val="tx1"/>
              </a:solidFill>
              <a:latin typeface="Courier New" charset="0"/>
              <a:ea typeface="Courier" charset="0"/>
              <a:cs typeface="Courier New" charset="0"/>
            </a:endParaRPr>
          </a:p>
          <a:p>
            <a:pP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chemeClr val="tx1"/>
                </a:solidFill>
                <a:latin typeface="Courier New" charset="0"/>
                <a:ea typeface="Courier" charset="0"/>
                <a:cs typeface="Courier New" charset="0"/>
              </a:rPr>
              <a:t>% CP</a:t>
            </a:r>
          </a:p>
        </p:txBody>
      </p:sp>
      <p:sp>
        <p:nvSpPr>
          <p:cNvPr id="40964" name="Text Box 7"/>
          <p:cNvSpPr txBox="1">
            <a:spLocks noChangeArrowheads="1"/>
          </p:cNvSpPr>
          <p:nvPr/>
        </p:nvSpPr>
        <p:spPr bwMode="auto">
          <a:xfrm>
            <a:off x="516906" y="2195609"/>
            <a:ext cx="8001000" cy="1963738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</a:p>
          <a:p>
            <a:pP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Generating </a:t>
            </a:r>
            <a:r>
              <a:rPr lang="en-GB" sz="14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S_sie.resource</a:t>
            </a:r>
            <a:r>
              <a:rPr lang="en-GB" sz="1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</a:p>
          <a:p>
            <a:pP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./S_main_Linux_4.2_27.exe </a:t>
            </a:r>
            <a:r>
              <a:rPr lang="en-GB" sz="14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sie</a:t>
            </a:r>
            <a:endParaRPr lang="en-GB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Created </a:t>
            </a:r>
            <a:r>
              <a:rPr lang="en-GB" sz="14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S_sie.resource</a:t>
            </a:r>
            <a:r>
              <a:rPr lang="en-GB" sz="1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file.</a:t>
            </a:r>
          </a:p>
          <a:p>
            <a:pPr>
              <a:buClr>
                <a:srgbClr val="333399"/>
              </a:buCl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</a:p>
          <a:p>
            <a:pPr>
              <a:buClr>
                <a:srgbClr val="333399"/>
              </a:buCl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dirty="0">
              <a:solidFill>
                <a:srgbClr val="333399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Clr>
                <a:srgbClr val="99CC00"/>
              </a:buCl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rgbClr val="99CC00"/>
                </a:solidFill>
                <a:latin typeface="Courier" charset="0"/>
                <a:ea typeface="Courier" charset="0"/>
                <a:cs typeface="Courier" charset="0"/>
              </a:rPr>
              <a:t>=== Simulation make complete ===</a:t>
            </a:r>
          </a:p>
        </p:txBody>
      </p:sp>
      <p:sp>
        <p:nvSpPr>
          <p:cNvPr id="40965" name="Rectangle 9"/>
          <p:cNvSpPr>
            <a:spLocks noChangeArrowheads="1"/>
          </p:cNvSpPr>
          <p:nvPr/>
        </p:nvSpPr>
        <p:spPr bwMode="auto">
          <a:xfrm>
            <a:off x="516906" y="1752920"/>
            <a:ext cx="36004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tx1"/>
                </a:solidFill>
              </a:rPr>
              <a:t> Abbreviated output to terminal</a:t>
            </a:r>
            <a:endParaRPr lang="en-US"/>
          </a:p>
        </p:txBody>
      </p:sp>
      <p:sp>
        <p:nvSpPr>
          <p:cNvPr id="40966" name="Date Placeholder 1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670DDFD-2957-407A-A75A-B95597D01134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40967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05AF3AA-EAD5-4E5E-91A0-09EC81283286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39</a:t>
            </a:fld>
            <a:endParaRPr lang="en-GB" smtClean="0"/>
          </a:p>
        </p:txBody>
      </p:sp>
      <p:sp>
        <p:nvSpPr>
          <p:cNvPr id="40968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/>
              <a:t>Set up the Environment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23850" indent="-323850" eaLnBrk="1" hangingPunct="1">
              <a:lnSpc>
                <a:spcPct val="100000"/>
              </a:lnSpc>
              <a:buFont typeface="Arial" charset="0"/>
              <a:buNone/>
              <a:tabLst>
                <a:tab pos="323850" algn="l"/>
                <a:tab pos="436563" algn="l"/>
                <a:tab pos="893763" algn="l"/>
                <a:tab pos="1350963" algn="l"/>
                <a:tab pos="1808163" algn="l"/>
                <a:tab pos="2265363" algn="l"/>
                <a:tab pos="2722563" algn="l"/>
                <a:tab pos="3179763" algn="l"/>
                <a:tab pos="3636963" algn="l"/>
                <a:tab pos="4094163" algn="l"/>
                <a:tab pos="4551363" algn="l"/>
                <a:tab pos="5008563" algn="l"/>
                <a:tab pos="5465763" algn="l"/>
                <a:tab pos="5922963" algn="l"/>
                <a:tab pos="6380163" algn="l"/>
                <a:tab pos="6837363" algn="l"/>
                <a:tab pos="7294563" algn="l"/>
                <a:tab pos="7751763" algn="l"/>
                <a:tab pos="8208963" algn="l"/>
                <a:tab pos="8666163" algn="l"/>
                <a:tab pos="9123363" algn="l"/>
              </a:tabLst>
            </a:pPr>
            <a:r>
              <a:rPr lang="en-US" smtClean="0"/>
              <a:t>Objective</a:t>
            </a:r>
          </a:p>
          <a:p>
            <a:pPr marL="723900" lvl="1" indent="-266700" eaLnBrk="1" hangingPunct="1">
              <a:lnSpc>
                <a:spcPct val="100000"/>
              </a:lnSpc>
              <a:buFont typeface="Arial" charset="0"/>
              <a:buNone/>
              <a:tabLst>
                <a:tab pos="323850" algn="l"/>
                <a:tab pos="436563" algn="l"/>
                <a:tab pos="893763" algn="l"/>
                <a:tab pos="1350963" algn="l"/>
                <a:tab pos="1808163" algn="l"/>
                <a:tab pos="2265363" algn="l"/>
                <a:tab pos="2722563" algn="l"/>
                <a:tab pos="3179763" algn="l"/>
                <a:tab pos="3636963" algn="l"/>
                <a:tab pos="4094163" algn="l"/>
                <a:tab pos="4551363" algn="l"/>
                <a:tab pos="5008563" algn="l"/>
                <a:tab pos="5465763" algn="l"/>
                <a:tab pos="5922963" algn="l"/>
                <a:tab pos="6380163" algn="l"/>
                <a:tab pos="6837363" algn="l"/>
                <a:tab pos="7294563" algn="l"/>
                <a:tab pos="7751763" algn="l"/>
                <a:tab pos="8208963" algn="l"/>
                <a:tab pos="8666163" algn="l"/>
                <a:tab pos="9123363" algn="l"/>
              </a:tabLst>
            </a:pPr>
            <a:r>
              <a:rPr lang="en-US" smtClean="0"/>
              <a:t>Setup Trick Environment</a:t>
            </a:r>
          </a:p>
          <a:p>
            <a:pPr marL="323850" indent="-323850" eaLnBrk="1" hangingPunct="1">
              <a:lnSpc>
                <a:spcPct val="10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323850" algn="l"/>
                <a:tab pos="436563" algn="l"/>
                <a:tab pos="893763" algn="l"/>
                <a:tab pos="1350963" algn="l"/>
                <a:tab pos="1808163" algn="l"/>
                <a:tab pos="2265363" algn="l"/>
                <a:tab pos="2722563" algn="l"/>
                <a:tab pos="3179763" algn="l"/>
                <a:tab pos="3636963" algn="l"/>
                <a:tab pos="4094163" algn="l"/>
                <a:tab pos="4551363" algn="l"/>
                <a:tab pos="5008563" algn="l"/>
                <a:tab pos="5465763" algn="l"/>
                <a:tab pos="5922963" algn="l"/>
                <a:tab pos="6380163" algn="l"/>
                <a:tab pos="6837363" algn="l"/>
                <a:tab pos="7294563" algn="l"/>
                <a:tab pos="7751763" algn="l"/>
                <a:tab pos="8208963" algn="l"/>
                <a:tab pos="8666163" algn="l"/>
                <a:tab pos="9123363" algn="l"/>
              </a:tabLst>
            </a:pPr>
            <a:endParaRPr lang="en-US" smtClean="0"/>
          </a:p>
          <a:p>
            <a:pPr marL="323850" indent="-323850" eaLnBrk="1" hangingPunct="1">
              <a:lnSpc>
                <a:spcPct val="100000"/>
              </a:lnSpc>
              <a:buFont typeface="Arial" charset="0"/>
              <a:buNone/>
              <a:tabLst>
                <a:tab pos="323850" algn="l"/>
                <a:tab pos="436563" algn="l"/>
                <a:tab pos="893763" algn="l"/>
                <a:tab pos="1350963" algn="l"/>
                <a:tab pos="1808163" algn="l"/>
                <a:tab pos="2265363" algn="l"/>
                <a:tab pos="2722563" algn="l"/>
                <a:tab pos="3179763" algn="l"/>
                <a:tab pos="3636963" algn="l"/>
                <a:tab pos="4094163" algn="l"/>
                <a:tab pos="4551363" algn="l"/>
                <a:tab pos="5008563" algn="l"/>
                <a:tab pos="5465763" algn="l"/>
                <a:tab pos="5922963" algn="l"/>
                <a:tab pos="6380163" algn="l"/>
                <a:tab pos="6837363" algn="l"/>
                <a:tab pos="7294563" algn="l"/>
                <a:tab pos="7751763" algn="l"/>
                <a:tab pos="8208963" algn="l"/>
                <a:tab pos="8666163" algn="l"/>
                <a:tab pos="9123363" algn="l"/>
              </a:tabLst>
            </a:pPr>
            <a:r>
              <a:rPr lang="en-US" smtClean="0"/>
              <a:t>Prerequisites</a:t>
            </a:r>
          </a:p>
          <a:p>
            <a:pPr marL="723900" lvl="1" indent="-266700" eaLnBrk="1" hangingPunct="1">
              <a:lnSpc>
                <a:spcPct val="100000"/>
              </a:lnSpc>
              <a:buFont typeface="Arial" charset="0"/>
              <a:buNone/>
              <a:tabLst>
                <a:tab pos="323850" algn="l"/>
                <a:tab pos="436563" algn="l"/>
                <a:tab pos="893763" algn="l"/>
                <a:tab pos="1350963" algn="l"/>
                <a:tab pos="1808163" algn="l"/>
                <a:tab pos="2265363" algn="l"/>
                <a:tab pos="2722563" algn="l"/>
                <a:tab pos="3179763" algn="l"/>
                <a:tab pos="3636963" algn="l"/>
                <a:tab pos="4094163" algn="l"/>
                <a:tab pos="4551363" algn="l"/>
                <a:tab pos="5008563" algn="l"/>
                <a:tab pos="5465763" algn="l"/>
                <a:tab pos="5922963" algn="l"/>
                <a:tab pos="6380163" algn="l"/>
                <a:tab pos="6837363" algn="l"/>
                <a:tab pos="7294563" algn="l"/>
                <a:tab pos="7751763" algn="l"/>
                <a:tab pos="8208963" algn="l"/>
                <a:tab pos="8666163" algn="l"/>
                <a:tab pos="9123363" algn="l"/>
              </a:tabLst>
            </a:pPr>
            <a:r>
              <a:rPr lang="en-US" smtClean="0"/>
              <a:t>Login credentials</a:t>
            </a:r>
          </a:p>
          <a:p>
            <a:pPr marL="1125538" lvl="2" indent="-211138" eaLnBrk="1" hangingPunct="1">
              <a:lnSpc>
                <a:spcPct val="100000"/>
              </a:lnSpc>
              <a:buFont typeface="Arial" charset="0"/>
              <a:buNone/>
              <a:tabLst>
                <a:tab pos="323850" algn="l"/>
                <a:tab pos="436563" algn="l"/>
                <a:tab pos="893763" algn="l"/>
                <a:tab pos="1350963" algn="l"/>
                <a:tab pos="1808163" algn="l"/>
                <a:tab pos="2265363" algn="l"/>
                <a:tab pos="2722563" algn="l"/>
                <a:tab pos="3179763" algn="l"/>
                <a:tab pos="3636963" algn="l"/>
                <a:tab pos="4094163" algn="l"/>
                <a:tab pos="4551363" algn="l"/>
                <a:tab pos="5008563" algn="l"/>
                <a:tab pos="5465763" algn="l"/>
                <a:tab pos="5922963" algn="l"/>
                <a:tab pos="6380163" algn="l"/>
                <a:tab pos="6837363" algn="l"/>
                <a:tab pos="7294563" algn="l"/>
                <a:tab pos="7751763" algn="l"/>
                <a:tab pos="8208963" algn="l"/>
                <a:tab pos="8666163" algn="l"/>
                <a:tab pos="9123363" algn="l"/>
              </a:tabLst>
            </a:pPr>
            <a:r>
              <a:rPr lang="en-US" smtClean="0"/>
              <a:t>Trick Training CD login automatic</a:t>
            </a:r>
          </a:p>
          <a:p>
            <a:pPr marL="323850" indent="-323850" eaLnBrk="1" hangingPunct="1">
              <a:lnSpc>
                <a:spcPct val="100000"/>
              </a:lnSpc>
              <a:buClrTx/>
              <a:buSzTx/>
              <a:buFontTx/>
              <a:buNone/>
              <a:tabLst>
                <a:tab pos="323850" algn="l"/>
                <a:tab pos="436563" algn="l"/>
                <a:tab pos="893763" algn="l"/>
                <a:tab pos="1350963" algn="l"/>
                <a:tab pos="1808163" algn="l"/>
                <a:tab pos="2265363" algn="l"/>
                <a:tab pos="2722563" algn="l"/>
                <a:tab pos="3179763" algn="l"/>
                <a:tab pos="3636963" algn="l"/>
                <a:tab pos="4094163" algn="l"/>
                <a:tab pos="4551363" algn="l"/>
                <a:tab pos="5008563" algn="l"/>
                <a:tab pos="5465763" algn="l"/>
                <a:tab pos="5922963" algn="l"/>
                <a:tab pos="6380163" algn="l"/>
                <a:tab pos="6837363" algn="l"/>
                <a:tab pos="7294563" algn="l"/>
                <a:tab pos="7751763" algn="l"/>
                <a:tab pos="8208963" algn="l"/>
                <a:tab pos="8666163" algn="l"/>
                <a:tab pos="9123363" algn="l"/>
              </a:tabLst>
            </a:pPr>
            <a:endParaRPr lang="en-US" smtClean="0"/>
          </a:p>
        </p:txBody>
      </p:sp>
      <p:sp>
        <p:nvSpPr>
          <p:cNvPr id="6148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49D7E84-9CA1-4A33-BBA4-C1F37E94CDFA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61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5346537-57FE-4E28-B673-8413DA32A38A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GB" smtClean="0"/>
          </a:p>
        </p:txBody>
      </p:sp>
      <p:sp>
        <p:nvSpPr>
          <p:cNvPr id="6150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CP Auto Generated Files</a:t>
            </a:r>
            <a:endParaRPr lang="en-US" smtClean="0"/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F86F506-C5BE-41AB-9A99-6151B30137AB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E20160D-F75F-4BCB-858C-D2A75AB0E314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40</a:t>
            </a:fld>
            <a:endParaRPr lang="en-GB" smtClean="0"/>
          </a:p>
        </p:txBody>
      </p:sp>
      <p:sp>
        <p:nvSpPr>
          <p:cNvPr id="41990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215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38138" indent="-338138">
              <a:lnSpc>
                <a:spcPct val="79000"/>
              </a:lnSpc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>
                <a:solidFill>
                  <a:schemeClr val="tx1"/>
                </a:solidFill>
              </a:rPr>
              <a:t>CP auto-generates the following files:</a:t>
            </a:r>
          </a:p>
          <a:p>
            <a:pPr marL="338138" indent="-338138">
              <a:lnSpc>
                <a:spcPct val="79000"/>
              </a:lnSpc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GB" b="1" dirty="0">
              <a:solidFill>
                <a:schemeClr val="tx1"/>
              </a:solidFill>
            </a:endParaRPr>
          </a:p>
          <a:p>
            <a:pPr marL="338138" indent="-338138">
              <a:lnSpc>
                <a:spcPct val="79000"/>
              </a:lnSpc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>
                <a:solidFill>
                  <a:schemeClr val="tx1"/>
                </a:solidFill>
              </a:rPr>
              <a:t>S_source.cpp</a:t>
            </a:r>
          </a:p>
          <a:p>
            <a:pPr marL="338138" indent="-338138">
              <a:lnSpc>
                <a:spcPct val="79000"/>
              </a:lnSpc>
              <a:spcBef>
                <a:spcPts val="5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1600" dirty="0">
                <a:solidFill>
                  <a:schemeClr val="tx1"/>
                </a:solidFill>
              </a:rPr>
              <a:t>	This file contains all the model-specific simulation source code for run-time. Code that is common to all simulations can be found in: $</a:t>
            </a:r>
            <a:r>
              <a:rPr lang="en-GB" sz="1600" dirty="0" smtClean="0">
                <a:solidFill>
                  <a:schemeClr val="tx1"/>
                </a:solidFill>
              </a:rPr>
              <a:t>TRICK_HOME</a:t>
            </a:r>
          </a:p>
          <a:p>
            <a:pPr marL="338138" indent="-338138">
              <a:lnSpc>
                <a:spcPct val="79000"/>
              </a:lnSpc>
              <a:spcBef>
                <a:spcPts val="5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GB" sz="1600" dirty="0">
              <a:solidFill>
                <a:schemeClr val="tx1"/>
              </a:solidFill>
            </a:endParaRPr>
          </a:p>
          <a:p>
            <a:pPr marL="338138" indent="-338138">
              <a:lnSpc>
                <a:spcPct val="79000"/>
              </a:lnSpc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err="1" smtClean="0">
                <a:solidFill>
                  <a:schemeClr val="tx1"/>
                </a:solidFill>
              </a:rPr>
              <a:t>Makefile</a:t>
            </a:r>
            <a:r>
              <a:rPr lang="en-GB" b="1" dirty="0" smtClean="0">
                <a:solidFill>
                  <a:schemeClr val="tx1"/>
                </a:solidFill>
              </a:rPr>
              <a:t>, </a:t>
            </a:r>
            <a:r>
              <a:rPr lang="en-GB" b="1" dirty="0" err="1" smtClean="0">
                <a:solidFill>
                  <a:schemeClr val="tx1"/>
                </a:solidFill>
              </a:rPr>
              <a:t>Makefile_sim</a:t>
            </a:r>
            <a:r>
              <a:rPr lang="en-GB" b="1" dirty="0" smtClean="0">
                <a:solidFill>
                  <a:schemeClr val="tx1"/>
                </a:solidFill>
              </a:rPr>
              <a:t> &amp; </a:t>
            </a:r>
            <a:r>
              <a:rPr lang="en-GB" b="1" dirty="0" err="1" smtClean="0">
                <a:solidFill>
                  <a:schemeClr val="tx1"/>
                </a:solidFill>
              </a:rPr>
              <a:t>Makefile_swig</a:t>
            </a:r>
            <a:endParaRPr lang="en-GB" b="1" dirty="0">
              <a:solidFill>
                <a:schemeClr val="tx1"/>
              </a:solidFill>
            </a:endParaRPr>
          </a:p>
          <a:p>
            <a:pPr marL="338138" indent="-338138">
              <a:lnSpc>
                <a:spcPct val="79000"/>
              </a:lnSpc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sz="1600" dirty="0">
                <a:solidFill>
                  <a:schemeClr val="tx1"/>
                </a:solidFill>
              </a:rPr>
              <a:t>This file contains all the Gnu-make rules for building and re-making the </a:t>
            </a:r>
            <a:r>
              <a:rPr lang="en-GB" sz="1600" dirty="0" smtClean="0">
                <a:solidFill>
                  <a:schemeClr val="tx1"/>
                </a:solidFill>
              </a:rPr>
              <a:t>simulation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CP Auto Generated Files</a:t>
            </a:r>
            <a:endParaRPr lang="en-US" smtClean="0"/>
          </a:p>
        </p:txBody>
      </p:sp>
      <p:sp>
        <p:nvSpPr>
          <p:cNvPr id="4301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6CD1024-C3A4-45A1-8EF6-D1EB4FCD4A21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6BAF5D9-9C89-44CF-BE15-C4A64F215697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41</a:t>
            </a:fld>
            <a:endParaRPr lang="en-GB" smtClean="0"/>
          </a:p>
        </p:txBody>
      </p:sp>
      <p:sp>
        <p:nvSpPr>
          <p:cNvPr id="43014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3845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38138" indent="-338138">
              <a:lnSpc>
                <a:spcPct val="89000"/>
              </a:lnSpc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>
                <a:solidFill>
                  <a:schemeClr val="tx1"/>
                </a:solidFill>
              </a:rPr>
              <a:t>CP auto-generated files (continued)</a:t>
            </a:r>
          </a:p>
          <a:p>
            <a:pPr marL="338138" indent="-338138">
              <a:lnSpc>
                <a:spcPct val="89000"/>
              </a:lnSpc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GB" dirty="0">
              <a:solidFill>
                <a:schemeClr val="tx1"/>
              </a:solidFill>
            </a:endParaRPr>
          </a:p>
          <a:p>
            <a:pPr marL="338138" indent="-338138">
              <a:lnSpc>
                <a:spcPct val="89000"/>
              </a:lnSpc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err="1">
                <a:solidFill>
                  <a:schemeClr val="tx1"/>
                </a:solidFill>
              </a:rPr>
              <a:t>S_library_list</a:t>
            </a:r>
            <a:endParaRPr lang="en-GB" b="1" dirty="0">
              <a:solidFill>
                <a:schemeClr val="tx1"/>
              </a:solidFill>
            </a:endParaRPr>
          </a:p>
          <a:p>
            <a:pPr marL="338138" indent="-338138">
              <a:lnSpc>
                <a:spcPct val="89000"/>
              </a:lnSpc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sz="1600" dirty="0">
                <a:solidFill>
                  <a:schemeClr val="tx1"/>
                </a:solidFill>
              </a:rPr>
              <a:t>This file contains a list of the model files that CP processed</a:t>
            </a:r>
          </a:p>
          <a:p>
            <a:pPr marL="338138" indent="-338138">
              <a:lnSpc>
                <a:spcPct val="89000"/>
              </a:lnSpc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>
                <a:solidFill>
                  <a:schemeClr val="tx1"/>
                </a:solidFill>
              </a:rPr>
              <a:t>.</a:t>
            </a:r>
            <a:r>
              <a:rPr lang="en-GB" b="1" dirty="0" err="1">
                <a:solidFill>
                  <a:schemeClr val="tx1"/>
                </a:solidFill>
              </a:rPr>
              <a:t>auto_checksums</a:t>
            </a:r>
            <a:endParaRPr lang="en-GB" b="1" dirty="0">
              <a:solidFill>
                <a:schemeClr val="tx1"/>
              </a:solidFill>
            </a:endParaRPr>
          </a:p>
          <a:p>
            <a:pPr marL="338138" indent="-338138">
              <a:lnSpc>
                <a:spcPct val="89000"/>
              </a:lnSpc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sz="1600" dirty="0">
                <a:solidFill>
                  <a:schemeClr val="tx1"/>
                </a:solidFill>
              </a:rPr>
              <a:t>checksum calculation</a:t>
            </a:r>
          </a:p>
          <a:p>
            <a:pPr marL="338138" indent="-338138">
              <a:lnSpc>
                <a:spcPct val="89000"/>
              </a:lnSpc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err="1">
                <a:solidFill>
                  <a:schemeClr val="tx1"/>
                </a:solidFill>
              </a:rPr>
              <a:t>S_sie.resource</a:t>
            </a:r>
            <a:endParaRPr lang="en-GB" b="1" dirty="0">
              <a:solidFill>
                <a:schemeClr val="tx1"/>
              </a:solidFill>
            </a:endParaRPr>
          </a:p>
          <a:p>
            <a:pPr marL="338138" indent="-338138">
              <a:lnSpc>
                <a:spcPct val="89000"/>
              </a:lnSpc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sz="1600" dirty="0">
                <a:solidFill>
                  <a:schemeClr val="tx1"/>
                </a:solidFill>
              </a:rPr>
              <a:t>This file contains XML formatted code describing all simulation variables (used for various Trick displays)</a:t>
            </a:r>
          </a:p>
          <a:p>
            <a:pPr marL="338138" indent="-338138">
              <a:lnSpc>
                <a:spcPct val="89000"/>
              </a:lnSpc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err="1" smtClean="0">
                <a:solidFill>
                  <a:schemeClr val="tx1"/>
                </a:solidFill>
              </a:rPr>
              <a:t>CP_out</a:t>
            </a:r>
            <a:r>
              <a:rPr lang="en-GB" b="1" dirty="0" smtClean="0">
                <a:solidFill>
                  <a:schemeClr val="tx1"/>
                </a:solidFill>
              </a:rPr>
              <a:t> &amp; </a:t>
            </a:r>
            <a:r>
              <a:rPr lang="en-GB" b="1" dirty="0" err="1" smtClean="0">
                <a:solidFill>
                  <a:schemeClr val="tx1"/>
                </a:solidFill>
              </a:rPr>
              <a:t>MAKE_out</a:t>
            </a:r>
            <a:endParaRPr lang="en-GB" b="1" dirty="0">
              <a:solidFill>
                <a:schemeClr val="tx1"/>
              </a:solidFill>
            </a:endParaRPr>
          </a:p>
          <a:p>
            <a:pPr marL="338138" indent="-338138">
              <a:lnSpc>
                <a:spcPct val="89000"/>
              </a:lnSpc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sz="1600" dirty="0">
                <a:solidFill>
                  <a:schemeClr val="tx1"/>
                </a:solidFill>
              </a:rPr>
              <a:t>This file contains text output showing configuration processing (CP) step by step (also echoed to the screen when CP is executed)</a:t>
            </a:r>
          </a:p>
          <a:p>
            <a:pPr marL="338138" indent="-338138">
              <a:lnSpc>
                <a:spcPct val="89000"/>
              </a:lnSpc>
              <a:spcBef>
                <a:spcPts val="4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19063"/>
            <a:ext cx="7391400" cy="477837"/>
          </a:xfrm>
        </p:spPr>
        <p:txBody>
          <a:bodyPr/>
          <a:lstStyle/>
          <a:p>
            <a:pPr eaLnBrk="1" hangingPunct="1">
              <a:lnSpc>
                <a:spcPts val="2013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smtClean="0"/>
              <a:t>Additional Auto Generated Files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CP calls several other autocode applications when building the simulation:</a:t>
            </a:r>
          </a:p>
          <a:p>
            <a:pPr eaLnBrk="1" hangingPunct="1">
              <a:lnSpc>
                <a:spcPct val="89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mtClean="0"/>
          </a:p>
          <a:p>
            <a:pPr eaLnBrk="1" hangingPunct="1"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ICG – Interface Code Generator</a:t>
            </a:r>
          </a:p>
          <a:p>
            <a:pPr lvl="1" eaLnBrk="1" hangingPunct="1"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Generates header file I/O source code for use with Trick’s memory management and data recording (ATTRIBUTES structure)</a:t>
            </a:r>
          </a:p>
          <a:p>
            <a:pPr lvl="1" eaLnBrk="1" hangingPunct="1"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see io_src directories in model directories</a:t>
            </a:r>
          </a:p>
        </p:txBody>
      </p:sp>
      <p:sp>
        <p:nvSpPr>
          <p:cNvPr id="44036" name="Date Placeholder 1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1267C4F-F4EC-495D-929B-0840E2BC2A2A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44037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B5E7EFD-3C0F-4CD1-AEEC-E54399888D66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42</a:t>
            </a:fld>
            <a:endParaRPr lang="en-GB" smtClean="0"/>
          </a:p>
        </p:txBody>
      </p:sp>
      <p:sp>
        <p:nvSpPr>
          <p:cNvPr id="44038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19063"/>
            <a:ext cx="7391400" cy="477837"/>
          </a:xfrm>
        </p:spPr>
        <p:txBody>
          <a:bodyPr/>
          <a:lstStyle/>
          <a:p>
            <a:pPr eaLnBrk="1" hangingPunct="1">
              <a:lnSpc>
                <a:spcPts val="2013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smtClean="0"/>
              <a:t>Input File</a:t>
            </a:r>
          </a:p>
        </p:txBody>
      </p:sp>
      <p:sp>
        <p:nvSpPr>
          <p:cNvPr id="45059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82248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34963" indent="-334963">
              <a:lnSpc>
                <a:spcPct val="89000"/>
              </a:lnSpc>
              <a:spcBef>
                <a:spcPts val="500"/>
              </a:spcBef>
              <a:buFont typeface="Arial" charset="0"/>
              <a:buChar char="•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GB" sz="2000">
                <a:solidFill>
                  <a:schemeClr val="tx1"/>
                </a:solidFill>
              </a:rPr>
              <a:t>Trick simulations can use a input file</a:t>
            </a:r>
          </a:p>
          <a:p>
            <a:pPr marL="334963" indent="-334963">
              <a:lnSpc>
                <a:spcPct val="89000"/>
              </a:lnSpc>
              <a:spcBef>
                <a:spcPts val="500"/>
              </a:spcBef>
              <a:buFont typeface="Arial" charset="0"/>
              <a:buChar char="•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GB" sz="2000">
                <a:solidFill>
                  <a:schemeClr val="tx1"/>
                </a:solidFill>
              </a:rPr>
              <a:t>The input file is interpreted</a:t>
            </a:r>
          </a:p>
          <a:p>
            <a:pPr marL="735013" lvl="1" indent="-277813">
              <a:lnSpc>
                <a:spcPct val="89000"/>
              </a:lnSpc>
              <a:spcBef>
                <a:spcPts val="500"/>
              </a:spcBef>
              <a:buFont typeface="Arial" charset="0"/>
              <a:buChar char="–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GB" sz="2000">
                <a:solidFill>
                  <a:srgbClr val="000000"/>
                </a:solidFill>
              </a:rPr>
              <a:t>No need to recompile the simulation after changing the file</a:t>
            </a:r>
          </a:p>
          <a:p>
            <a:pPr marL="334963" indent="-334963">
              <a:lnSpc>
                <a:spcPct val="89000"/>
              </a:lnSpc>
              <a:spcBef>
                <a:spcPts val="500"/>
              </a:spcBef>
              <a:buFont typeface="Arial" charset="0"/>
              <a:buChar char="•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GB" sz="2000">
                <a:solidFill>
                  <a:schemeClr val="tx1"/>
                </a:solidFill>
              </a:rPr>
              <a:t>The syntax for the input file will be discussed later in the day.</a:t>
            </a:r>
          </a:p>
          <a:p>
            <a:pPr marL="334963" indent="-334963">
              <a:lnSpc>
                <a:spcPct val="89000"/>
              </a:lnSpc>
              <a:spcBef>
                <a:spcPts val="500"/>
              </a:spcBef>
              <a:buFont typeface="Arial" charset="0"/>
              <a:buChar char="•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GB" sz="2000">
                <a:solidFill>
                  <a:schemeClr val="tx1"/>
                </a:solidFill>
              </a:rPr>
              <a:t>By convention, the input file is placed in a RUN_* directory</a:t>
            </a:r>
          </a:p>
        </p:txBody>
      </p:sp>
      <p:sp>
        <p:nvSpPr>
          <p:cNvPr id="45060" name="Date Placeholder 1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3D27434-2A5C-4AE0-BB47-ACAFE8EAAB1C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45061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C5727BC-6D06-4562-AD55-F53C9F3FCB0F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43</a:t>
            </a:fld>
            <a:endParaRPr lang="en-GB" smtClean="0"/>
          </a:p>
        </p:txBody>
      </p:sp>
      <p:sp>
        <p:nvSpPr>
          <p:cNvPr id="45062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5"/>
          <p:cNvSpPr txBox="1">
            <a:spLocks noChangeArrowheads="1"/>
          </p:cNvSpPr>
          <p:nvPr/>
        </p:nvSpPr>
        <p:spPr bwMode="auto">
          <a:xfrm>
            <a:off x="320347" y="2396057"/>
            <a:ext cx="8382000" cy="2066925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my_event = trick.new_event("impact")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my_event.set_cycle(0.01)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my_event.condition(0,"""trick.exec_get_sim_time() &gt; 1.0 and \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                     dyn.cannon.pos[1] &lt;= 0.0""")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my_event.action(0,"""print 'impact time: %f X-position: %s Y-position: %s' \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                  % (trick.exec_get_sim_time(), dyn.cannon.pos[0], \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                  dyn.cannon.pos[1])""")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trick.add_event(my_event)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my_event.activate()</a:t>
            </a: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buClr>
                <a:srgbClr val="008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trick.stop(5.2)</a:t>
            </a:r>
          </a:p>
        </p:txBody>
      </p:sp>
      <p:sp>
        <p:nvSpPr>
          <p:cNvPr id="46083" name="AutoShape 7"/>
          <p:cNvSpPr>
            <a:spLocks noChangeArrowheads="1"/>
          </p:cNvSpPr>
          <p:nvPr/>
        </p:nvSpPr>
        <p:spPr bwMode="auto">
          <a:xfrm>
            <a:off x="914400" y="152400"/>
            <a:ext cx="7386638" cy="406400"/>
          </a:xfrm>
          <a:prstGeom prst="roundRect">
            <a:avLst>
              <a:gd name="adj" fmla="val 38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8"/>
          <p:cNvSpPr txBox="1">
            <a:spLocks noChangeArrowheads="1"/>
          </p:cNvSpPr>
          <p:nvPr/>
        </p:nvSpPr>
        <p:spPr bwMode="auto">
          <a:xfrm>
            <a:off x="914400" y="179388"/>
            <a:ext cx="73866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ts val="2013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i="1">
                <a:solidFill>
                  <a:srgbClr val="000000"/>
                </a:solidFill>
              </a:rPr>
              <a:t>Create Input File &amp; Run Simulation</a:t>
            </a:r>
          </a:p>
        </p:txBody>
      </p:sp>
      <p:sp>
        <p:nvSpPr>
          <p:cNvPr id="46085" name="Text Box 11"/>
          <p:cNvSpPr txBox="1">
            <a:spLocks noChangeArrowheads="1"/>
          </p:cNvSpPr>
          <p:nvPr/>
        </p:nvSpPr>
        <p:spPr bwMode="auto">
          <a:xfrm>
            <a:off x="329700" y="4791920"/>
            <a:ext cx="8382000" cy="9144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</a:rPr>
              <a:t>% cd ..</a:t>
            </a:r>
          </a:p>
          <a:p>
            <a:pP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</a:rPr>
              <a:t>% ./S_main_*exe RUN_test/input.py</a:t>
            </a:r>
          </a:p>
          <a:p>
            <a:pP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</a:rPr>
              <a:t>impact time: 5.110000 X-position: 220.836 m Y-position: -0.07905 m</a:t>
            </a:r>
          </a:p>
        </p:txBody>
      </p:sp>
      <p:sp>
        <p:nvSpPr>
          <p:cNvPr id="46086" name="Date Placeholder 1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A7C9DB1-6F07-4D19-8A40-9756ED269FF7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46087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C94AE8A-29AD-4B21-9A8E-F2F1E59441EB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44</a:t>
            </a:fld>
            <a:endParaRPr lang="en-GB" smtClean="0"/>
          </a:p>
        </p:txBody>
      </p:sp>
      <p:sp>
        <p:nvSpPr>
          <p:cNvPr id="46088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304800" y="914400"/>
            <a:ext cx="8382000" cy="1152316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</a:rPr>
              <a:t>% mkdir RUN_test</a:t>
            </a:r>
          </a:p>
          <a:p>
            <a:pP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</a:rPr>
              <a:t>% cd RUN_test</a:t>
            </a:r>
          </a:p>
          <a:p>
            <a:pP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>
                <a:solidFill>
                  <a:schemeClr val="tx1"/>
                </a:solidFill>
                <a:latin typeface="Courier New" charset="0"/>
              </a:rPr>
              <a:t>% vi input.py  </a:t>
            </a:r>
            <a:r>
              <a:rPr lang="en-GB" sz="1400" b="1">
                <a:solidFill>
                  <a:srgbClr val="333399"/>
                </a:solidFill>
                <a:latin typeface="Courier New" charset="0"/>
                <a:ea typeface="Courier" charset="0"/>
                <a:cs typeface="Courier New" charset="0"/>
              </a:rPr>
              <a:t>&lt;edit as below and save&gt; OR</a:t>
            </a:r>
            <a:endParaRPr lang="en-GB" sz="1400" b="1">
              <a:solidFill>
                <a:srgbClr val="333399"/>
              </a:solidFill>
              <a:latin typeface="Courier New" charset="0"/>
            </a:endParaRPr>
          </a:p>
          <a:p>
            <a:pPr>
              <a:buFont typeface="Courier New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% cp $HOME/trick_sims/SIM_cannon_copy/RUN_test/input.py .</a:t>
            </a:r>
            <a:endParaRPr lang="en-GB" sz="1400" b="1">
              <a:solidFill>
                <a:schemeClr val="tx1"/>
              </a:solidFill>
              <a:latin typeface="Courier New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47107" name="Rectangle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>
                <a:solidFill>
                  <a:srgbClr val="000000"/>
                </a:solidFill>
              </a:rPr>
              <a:t>Trick State Integration</a:t>
            </a:r>
            <a:endParaRPr lang="en-GB" sz="2400" b="1" i="1">
              <a:solidFill>
                <a:srgbClr val="000000"/>
              </a:solidFill>
            </a:endParaRPr>
          </a:p>
        </p:txBody>
      </p:sp>
      <p:sp>
        <p:nvSpPr>
          <p:cNvPr id="47108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9B79F9-D2C5-42C4-80B4-DEC04DFEEAAC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4710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90F09E0-7CBE-4CE1-B256-008A83BDBAE0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45</a:t>
            </a:fld>
            <a:endParaRPr lang="en-GB" smtClean="0"/>
          </a:p>
        </p:txBody>
      </p:sp>
      <p:sp>
        <p:nvSpPr>
          <p:cNvPr id="47110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Trick’s Integration Capabilities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143000"/>
            <a:ext cx="82296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0" smtClean="0"/>
              <a:t>Trick provides a </a:t>
            </a:r>
            <a:r>
              <a:rPr lang="en-GB" sz="1600" smtClean="0"/>
              <a:t>common interface</a:t>
            </a:r>
            <a:r>
              <a:rPr lang="en-GB" sz="1600" b="0" smtClean="0"/>
              <a:t> for different integration algorithms. Available algorithms are listed in section 7.11 of the User’s Guide.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b="0" smtClean="0"/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0" smtClean="0"/>
              <a:t>Trick provides </a:t>
            </a:r>
            <a:r>
              <a:rPr lang="en-GB" sz="1600" i="1" smtClean="0"/>
              <a:t>derivative </a:t>
            </a:r>
            <a:r>
              <a:rPr lang="en-GB" sz="1600" b="0" smtClean="0"/>
              <a:t>and </a:t>
            </a:r>
            <a:r>
              <a:rPr lang="en-GB" sz="1600" i="1" smtClean="0"/>
              <a:t>integration </a:t>
            </a:r>
            <a:r>
              <a:rPr lang="en-GB" sz="1600" b="0" smtClean="0"/>
              <a:t>job classes to calculate the next simulation state from the previous.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b="0" smtClean="0"/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0" smtClean="0"/>
              <a:t>Trick calls the derivative and integration jobs multiple times, depending on the chosen integration algorithm. For example: Runge_Kutta_4 calls them four times for each simulation time step.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smtClean="0"/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0" smtClean="0"/>
              <a:t>Derivative jobs supply the derivatives to be integrated.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b="0" smtClean="0"/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0" smtClean="0"/>
              <a:t>Integration jobs : 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400" b="0" smtClean="0"/>
              <a:t>Load the state and state derivatives into the integrator.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400" b="0" smtClean="0"/>
              <a:t>Call the integrate() function and then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400" b="0" smtClean="0"/>
              <a:t>Unload the results.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400" b="0" smtClean="0"/>
              <a:t>Tell the integration scheduler whether integration for the current time step is complete. That is: return the value returned by </a:t>
            </a:r>
            <a:r>
              <a:rPr lang="en-GB" sz="1400" smtClean="0"/>
              <a:t>integrate</a:t>
            </a:r>
            <a:r>
              <a:rPr lang="en-GB" sz="1400" b="0" smtClean="0"/>
              <a:t>().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400" b="0" smtClean="0"/>
          </a:p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b="0" smtClean="0"/>
          </a:p>
        </p:txBody>
      </p:sp>
      <p:sp>
        <p:nvSpPr>
          <p:cNvPr id="48132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CBBBCC4-B519-4EFA-945B-D9AB4581A035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4813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B9E7B63-36A6-4628-8597-89A976B1FEF1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46</a:t>
            </a:fld>
            <a:endParaRPr lang="en-GB" smtClean="0"/>
          </a:p>
        </p:txBody>
      </p:sp>
      <p:sp>
        <p:nvSpPr>
          <p:cNvPr id="48134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Cannonball using Trick’s Integration Capabilities</a:t>
            </a: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381000" y="1143000"/>
            <a:ext cx="8334375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4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000000"/>
                </a:solidFill>
              </a:rPr>
              <a:t>In the cannonball simulation, the cannonball state : (velocity, position) will be periodically updated by integrating the following state derivatives (acceleration, velocity).</a:t>
            </a:r>
          </a:p>
          <a:p>
            <a:pPr marL="341313" indent="-341313">
              <a:lnSpc>
                <a:spcPct val="100000"/>
              </a:lnSpc>
              <a:spcBef>
                <a:spcPts val="4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341313" indent="-341313">
              <a:lnSpc>
                <a:spcPct val="100000"/>
              </a:lnSpc>
              <a:spcBef>
                <a:spcPts val="4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000000"/>
                </a:solidFill>
              </a:rPr>
              <a:t>The acceleration will be fixed: (0, -9.81m/s2).</a:t>
            </a:r>
          </a:p>
          <a:p>
            <a:pPr marL="341313" indent="-341313">
              <a:lnSpc>
                <a:spcPct val="100000"/>
              </a:lnSpc>
              <a:spcBef>
                <a:spcPts val="4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341313" indent="-341313">
              <a:lnSpc>
                <a:spcPct val="100000"/>
              </a:lnSpc>
              <a:spcBef>
                <a:spcPts val="4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000000"/>
                </a:solidFill>
              </a:rPr>
              <a:t>The velocity will obtained by the previous integration of acceleration.</a:t>
            </a:r>
          </a:p>
          <a:p>
            <a:pPr marL="341313" indent="-341313">
              <a:lnSpc>
                <a:spcPct val="80000"/>
              </a:lnSpc>
              <a:spcBef>
                <a:spcPts val="4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9156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1BFB663-276D-4159-BF88-49707A7ADCC9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4915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6D39606-720D-462E-A824-EB7D84F986CA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47</a:t>
            </a:fld>
            <a:endParaRPr lang="en-GB" smtClean="0"/>
          </a:p>
        </p:txBody>
      </p:sp>
      <p:sp>
        <p:nvSpPr>
          <p:cNvPr id="49158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cannon_deriv()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1143000" y="1676400"/>
            <a:ext cx="6934200" cy="4051300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/***********************************************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PURPOSE:        (Try Trick Integration)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***********************************************/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#</a:t>
            </a:r>
            <a:r>
              <a:rPr lang="en-US" sz="1600" b="1">
                <a:solidFill>
                  <a:schemeClr val="tx1"/>
                </a:solidFill>
                <a:latin typeface="Courier New"/>
                <a:cs typeface="Courier New"/>
              </a:rPr>
              <a:t>include "../include/cannon.h"</a:t>
            </a:r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cannon_deriv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CANNON* C)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C-&gt;acc[0] = 0.0 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C-&gt;acc[1] = -9.81 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return(0);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0180" name="Rectangle 7"/>
          <p:cNvSpPr>
            <a:spLocks noChangeArrowheads="1"/>
          </p:cNvSpPr>
          <p:nvPr/>
        </p:nvSpPr>
        <p:spPr bwMode="auto">
          <a:xfrm>
            <a:off x="457200" y="1143000"/>
            <a:ext cx="1762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>
                <a:solidFill>
                  <a:schemeClr val="tx1"/>
                </a:solidFill>
              </a:rPr>
              <a:t>Derivative Job</a:t>
            </a:r>
          </a:p>
        </p:txBody>
      </p:sp>
      <p:sp>
        <p:nvSpPr>
          <p:cNvPr id="50181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226C604-98D4-42D9-9CD2-5AA0937A6903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50182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BCB8F19-7CFE-45F2-BCD2-E128F88737F5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48</a:t>
            </a:fld>
            <a:endParaRPr lang="en-GB" smtClean="0"/>
          </a:p>
        </p:txBody>
      </p:sp>
      <p:sp>
        <p:nvSpPr>
          <p:cNvPr id="50183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cannon_integ()</a:t>
            </a:r>
            <a:endParaRPr lang="en-US" smtClean="0"/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429000"/>
            <a:ext cx="41148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5029200"/>
            <a:ext cx="41148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4572000"/>
            <a:ext cx="2209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06" name="TextBox 14"/>
          <p:cNvSpPr txBox="1">
            <a:spLocks noChangeArrowheads="1"/>
          </p:cNvSpPr>
          <p:nvPr/>
        </p:nvSpPr>
        <p:spPr bwMode="auto">
          <a:xfrm>
            <a:off x="533400" y="3581400"/>
            <a:ext cx="13017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Load State</a:t>
            </a:r>
          </a:p>
        </p:txBody>
      </p:sp>
      <p:sp>
        <p:nvSpPr>
          <p:cNvPr id="51207" name="Rectangle 19"/>
          <p:cNvSpPr>
            <a:spLocks noChangeArrowheads="1"/>
          </p:cNvSpPr>
          <p:nvPr/>
        </p:nvSpPr>
        <p:spPr bwMode="auto">
          <a:xfrm>
            <a:off x="381000" y="1066800"/>
            <a:ext cx="191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Helvetica" charset="0"/>
              </a:rPr>
              <a:t>Integration Job</a:t>
            </a:r>
          </a:p>
        </p:txBody>
      </p:sp>
      <p:sp>
        <p:nvSpPr>
          <p:cNvPr id="51208" name="TextBox 20"/>
          <p:cNvSpPr txBox="1">
            <a:spLocks noChangeArrowheads="1"/>
          </p:cNvSpPr>
          <p:nvPr/>
        </p:nvSpPr>
        <p:spPr bwMode="auto">
          <a:xfrm>
            <a:off x="533400" y="4419600"/>
            <a:ext cx="18145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Integration Step</a:t>
            </a:r>
          </a:p>
        </p:txBody>
      </p:sp>
      <p:sp>
        <p:nvSpPr>
          <p:cNvPr id="51209" name="TextBox 21"/>
          <p:cNvSpPr txBox="1">
            <a:spLocks noChangeArrowheads="1"/>
          </p:cNvSpPr>
          <p:nvPr/>
        </p:nvSpPr>
        <p:spPr bwMode="auto">
          <a:xfrm>
            <a:off x="533400" y="4953000"/>
            <a:ext cx="151923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Unload State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895600" y="5638800"/>
            <a:ext cx="1447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1066800"/>
            <a:ext cx="6096000" cy="5122863"/>
          </a:xfrm>
          <a:prstGeom prst="rect">
            <a:avLst/>
          </a:prstGeom>
          <a:ln w="38100" cap="rnd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/*********************** TRICK HEADER**************************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PURPOSE:             (Cannon integration)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***************************************************************/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#</a:t>
            </a: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include "sim_services/Integrator/include/integrator_c_intf.h"</a:t>
            </a: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#</a:t>
            </a: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include "../include/cannon.h"</a:t>
            </a: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#include &lt;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stdlib.h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>
              <a:defRPr/>
            </a:pP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cannon_integ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( CANNON *C)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{   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ipass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;</a:t>
            </a:r>
          </a:p>
          <a:p>
            <a:pPr>
              <a:defRPr/>
            </a:pP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load_state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( &amp;C-&gt;pos[0], &amp;C-&gt;pos[1],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               &amp;C-&gt;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vel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[0], &amp;C-&gt;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vel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[1], NULL);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load_deriv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( &amp;C-&gt;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vel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[0], &amp;C-&gt;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vel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[1],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               &amp;C-&gt;acc[0], &amp;C-&gt;acc[1], NULL);</a:t>
            </a:r>
          </a:p>
          <a:p>
            <a:pPr>
              <a:defRPr/>
            </a:pP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ipass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= integrate();</a:t>
            </a:r>
          </a:p>
          <a:p>
            <a:pPr>
              <a:defRPr/>
            </a:pP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unload_state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( &amp;C-&gt;pos[0], &amp;C-&gt;pos[1],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                 &amp;C-&gt;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vel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[0], &amp;C-&gt;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vel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[1], NULL);</a:t>
            </a:r>
          </a:p>
          <a:p>
            <a:pPr>
              <a:defRPr/>
            </a:pP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   return(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ipass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1212" name="TextBox 21"/>
          <p:cNvSpPr txBox="1">
            <a:spLocks noChangeArrowheads="1"/>
          </p:cNvSpPr>
          <p:nvPr/>
        </p:nvSpPr>
        <p:spPr bwMode="auto">
          <a:xfrm>
            <a:off x="533400" y="5562600"/>
            <a:ext cx="19034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Tell if we’re done</a:t>
            </a:r>
          </a:p>
        </p:txBody>
      </p:sp>
      <p:sp>
        <p:nvSpPr>
          <p:cNvPr id="51213" name="Date Placeholder 1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211E4F2-3CE2-44D0-8F60-E1124FC63C9D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51214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569BCC1-41D0-4DB6-931E-1B10FF95EE22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49</a:t>
            </a:fld>
            <a:endParaRPr lang="en-GB" smtClean="0"/>
          </a:p>
        </p:txBody>
      </p:sp>
      <p:sp>
        <p:nvSpPr>
          <p:cNvPr id="51215" name="Footer Placeholder 1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/>
              <a:t>Set up the Environment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37067" y="1041400"/>
            <a:ext cx="8429625" cy="1371600"/>
          </a:xfrm>
          <a:prstGeom prst="rect">
            <a:avLst/>
          </a:prstGeom>
          <a:solidFill>
            <a:srgbClr val="FFFFFF"/>
          </a:solidFill>
          <a:ln w="38160">
            <a:solidFill>
              <a:srgbClr val="B847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79000"/>
              </a:lnSpc>
              <a:spcBef>
                <a:spcPts val="3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charset="0"/>
              </a:rPr>
              <a:t>% cd $HOME</a:t>
            </a:r>
          </a:p>
          <a:p>
            <a:pPr>
              <a:lnSpc>
                <a:spcPct val="79000"/>
              </a:lnSpc>
              <a:spcBef>
                <a:spcPts val="3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>
              <a:solidFill>
                <a:srgbClr val="FFFFFF"/>
              </a:solidFill>
              <a:latin typeface="Courier New" charset="0"/>
            </a:endParaRPr>
          </a:p>
          <a:p>
            <a:pPr>
              <a:lnSpc>
                <a:spcPct val="79000"/>
              </a:lnSpc>
              <a:spcBef>
                <a:spcPts val="3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charset="0"/>
              </a:rPr>
              <a:t>% install_user</a:t>
            </a:r>
          </a:p>
          <a:p>
            <a:pPr>
              <a:lnSpc>
                <a:spcPct val="79000"/>
              </a:lnSpc>
              <a:spcBef>
                <a:spcPts val="3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FFFF"/>
                </a:solidFill>
                <a:latin typeface="Courier New" charset="0"/>
              </a:rPr>
              <a:t>        </a:t>
            </a:r>
            <a:r>
              <a:rPr lang="en-GB" sz="1400">
                <a:solidFill>
                  <a:srgbClr val="0099FF"/>
                </a:solidFill>
                <a:latin typeface="Courier New" charset="0"/>
              </a:rPr>
              <a:t>Set TRICK_EDITOR to editor of choice (e.g. vim, emacs, nedit, etc.)</a:t>
            </a:r>
          </a:p>
          <a:p>
            <a:pPr>
              <a:lnSpc>
                <a:spcPct val="79000"/>
              </a:lnSpc>
              <a:spcBef>
                <a:spcPts val="3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99FF"/>
                </a:solidFill>
                <a:latin typeface="Courier New" charset="0"/>
              </a:rPr>
              <a:t>        </a:t>
            </a:r>
          </a:p>
          <a:p>
            <a:pPr>
              <a:lnSpc>
                <a:spcPct val="79000"/>
              </a:lnSpc>
              <a:spcBef>
                <a:spcPts val="3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99FF"/>
                </a:solidFill>
                <a:latin typeface="Courier New" charset="0"/>
              </a:rPr>
              <a:t>        Follow the on-screen instructions</a:t>
            </a:r>
          </a:p>
        </p:txBody>
      </p:sp>
      <p:sp>
        <p:nvSpPr>
          <p:cNvPr id="7172" name="Date Placeholder 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FFCADD0-81A5-4C8D-8973-6261A79156F1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7173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A014C1C-6E5E-4D0F-A9A1-E9A37718E2C5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GB" smtClean="0"/>
          </a:p>
        </p:txBody>
      </p:sp>
      <p:sp>
        <p:nvSpPr>
          <p:cNvPr id="7174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33" y="2532543"/>
            <a:ext cx="5124450" cy="371373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 bwMode="auto">
          <a:xfrm>
            <a:off x="3917950" y="4821767"/>
            <a:ext cx="465667" cy="2032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19063"/>
            <a:ext cx="7391400" cy="477837"/>
          </a:xfrm>
        </p:spPr>
        <p:txBody>
          <a:bodyPr/>
          <a:lstStyle/>
          <a:p>
            <a:pPr eaLnBrk="1" hangingPunct="1">
              <a:lnSpc>
                <a:spcPts val="2013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smtClean="0"/>
              <a:t>Create cannon_proto.h</a:t>
            </a:r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91749"/>
            <a:ext cx="8229600" cy="4432279"/>
          </a:xfrm>
          <a:noFill/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000" smtClean="0">
                <a:solidFill>
                  <a:srgbClr val="008000"/>
                </a:solidFill>
                <a:latin typeface="Courier New" charset="0"/>
              </a:rPr>
              <a:t>/**************************************************************************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000" smtClean="0">
                <a:solidFill>
                  <a:srgbClr val="008000"/>
                </a:solidFill>
                <a:latin typeface="Courier New" charset="0"/>
              </a:rPr>
              <a:t>PURPOSE:      (Cannon Prototypes)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000" smtClean="0">
                <a:solidFill>
                  <a:srgbClr val="008000"/>
                </a:solidFill>
                <a:latin typeface="Courier New" charset="0"/>
              </a:rPr>
              <a:t>LIBRARY_DEPENDENCIES: ((cannon_integ.o) (cannon_deriv.o)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000" smtClean="0">
                <a:solidFill>
                  <a:srgbClr val="008000"/>
                </a:solidFill>
                <a:latin typeface="Courier New" charset="0"/>
              </a:rPr>
              <a:t>                       (cannon_init.o) (cannon_default_data.o))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000" smtClean="0">
                <a:solidFill>
                  <a:srgbClr val="008000"/>
                </a:solidFill>
                <a:latin typeface="Courier New" charset="0"/>
              </a:rPr>
              <a:t>**************************************************************************/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000" smtClean="0">
                <a:solidFill>
                  <a:srgbClr val="008000"/>
                </a:solidFill>
                <a:latin typeface="Courier New" charset="0"/>
              </a:rPr>
              <a:t>#ifndef _cannon_proto_h_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000" smtClean="0">
                <a:solidFill>
                  <a:srgbClr val="008000"/>
                </a:solidFill>
                <a:latin typeface="Courier New" charset="0"/>
              </a:rPr>
              <a:t>#define _cannon_proto_h_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000" smtClean="0">
                <a:solidFill>
                  <a:srgbClr val="008000"/>
                </a:solidFill>
                <a:latin typeface="Courier New" charset="0"/>
              </a:rPr>
              <a:t>#include &lt;stdio.h&gt;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000" smtClean="0">
                <a:solidFill>
                  <a:srgbClr val="008000"/>
                </a:solidFill>
                <a:latin typeface="Courier New" charset="0"/>
              </a:rPr>
              <a:t>#include "cannon.h"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1000" smtClean="0">
              <a:solidFill>
                <a:srgbClr val="008000"/>
              </a:solidFill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000" smtClean="0">
                <a:solidFill>
                  <a:srgbClr val="008000"/>
                </a:solidFill>
                <a:latin typeface="Courier New" charset="0"/>
              </a:rPr>
              <a:t>#ifdef __cplusplus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000" smtClean="0">
                <a:solidFill>
                  <a:srgbClr val="008000"/>
                </a:solidFill>
                <a:latin typeface="Courier New" charset="0"/>
              </a:rPr>
              <a:t>extern "C" {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000" smtClean="0">
                <a:solidFill>
                  <a:srgbClr val="008000"/>
                </a:solidFill>
                <a:latin typeface="Courier New" charset="0"/>
              </a:rPr>
              <a:t>#endif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1000" smtClean="0">
              <a:solidFill>
                <a:srgbClr val="008000"/>
              </a:solidFill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000" smtClean="0">
                <a:solidFill>
                  <a:srgbClr val="008000"/>
                </a:solidFill>
                <a:latin typeface="Courier New" charset="0"/>
              </a:rPr>
              <a:t>int cannon_integ(CANNON*) ;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000" smtClean="0">
                <a:solidFill>
                  <a:srgbClr val="008000"/>
                </a:solidFill>
                <a:latin typeface="Courier New" charset="0"/>
              </a:rPr>
              <a:t>int cannon_deriv(CANNON*) ;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000" smtClean="0">
                <a:solidFill>
                  <a:srgbClr val="008000"/>
                </a:solidFill>
                <a:latin typeface="Courier New" charset="0"/>
              </a:rPr>
              <a:t>int cannon_init(CANNON*) ;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000" smtClean="0">
                <a:solidFill>
                  <a:srgbClr val="008000"/>
                </a:solidFill>
                <a:latin typeface="Courier New" charset="0"/>
              </a:rPr>
              <a:t>int cannon_default_data(CANNON*) ;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1000" smtClean="0">
              <a:solidFill>
                <a:srgbClr val="008000"/>
              </a:solidFill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000" smtClean="0">
                <a:solidFill>
                  <a:srgbClr val="008000"/>
                </a:solidFill>
                <a:latin typeface="Courier New" charset="0"/>
              </a:rPr>
              <a:t>#ifdef __cplusplus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000" smtClean="0">
                <a:solidFill>
                  <a:srgbClr val="008000"/>
                </a:solidFill>
                <a:latin typeface="Courier New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000" smtClean="0">
                <a:solidFill>
                  <a:srgbClr val="008000"/>
                </a:solidFill>
                <a:latin typeface="Courier New" charset="0"/>
              </a:rPr>
              <a:t>#endif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8000"/>
              </a:buClr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000" smtClean="0">
                <a:solidFill>
                  <a:srgbClr val="008000"/>
                </a:solidFill>
                <a:latin typeface="Courier New" charset="0"/>
              </a:rPr>
              <a:t>#endif</a:t>
            </a:r>
            <a:endParaRPr lang="en-GB" sz="1000" smtClean="0"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52228" name="Date Placeholder 1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1A943D5-05D1-4A67-9B64-6FECC5F91763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52229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FDB41DA-6F65-42FD-B0A0-15D2E63BB9A1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50</a:t>
            </a:fld>
            <a:endParaRPr lang="en-GB" smtClean="0"/>
          </a:p>
        </p:txBody>
      </p:sp>
      <p:sp>
        <p:nvSpPr>
          <p:cNvPr id="52230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52231" name="Rectangle 8"/>
          <p:cNvSpPr>
            <a:spLocks noChangeArrowheads="1"/>
          </p:cNvSpPr>
          <p:nvPr/>
        </p:nvSpPr>
        <p:spPr bwMode="auto">
          <a:xfrm>
            <a:off x="457200" y="914400"/>
            <a:ext cx="8229600" cy="974113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% cd $HOME/trick_models/example/gravity/include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  <a:ea typeface="Courier" charset="0"/>
                <a:cs typeface="Courier New" charset="0"/>
              </a:rPr>
              <a:t>% vi cannon_proto.h </a:t>
            </a:r>
            <a:r>
              <a:rPr lang="en-GB" sz="1400" b="1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" charset="0"/>
                <a:cs typeface="Courier New" charset="0"/>
              </a:rPr>
              <a:t>&lt;edit as below &amp; save&gt;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 typeface="Courier New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" charset="0"/>
                <a:cs typeface="Courier New" charset="0"/>
              </a:rPr>
              <a:t>Change LIBRARY_DEPENDENCIES as shown, remove cannon_analytic(), and add cannon_integ() and cannon_deriv().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Create cannon_deriv.c 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387350" y="2057400"/>
            <a:ext cx="8375650" cy="289560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/**********************************************************************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PURPOSE:            (Try Trick Integration)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**********************************************************************/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#include "../include/cannon.h"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int cannon_deriv ( CANNON* C)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{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  C-&gt;acc[0] = 0.0;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  C-&gt;acc[1] = -9.81;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  return 0;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}</a:t>
            </a:r>
          </a:p>
        </p:txBody>
      </p:sp>
      <p:sp>
        <p:nvSpPr>
          <p:cNvPr id="53252" name="Rectangle 6"/>
          <p:cNvSpPr>
            <a:spLocks noChangeArrowheads="1"/>
          </p:cNvSpPr>
          <p:nvPr/>
        </p:nvSpPr>
        <p:spPr bwMode="auto">
          <a:xfrm>
            <a:off x="381000" y="990600"/>
            <a:ext cx="8382000" cy="738188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</a:rPr>
              <a:t>% cd $HOME/trick_models/example/gravity/src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</a:rPr>
              <a:t>% vi cannon_deriv.c  </a:t>
            </a:r>
            <a:r>
              <a:rPr lang="en-GB" sz="1400" b="1">
                <a:solidFill>
                  <a:srgbClr val="333399"/>
                </a:solidFill>
                <a:latin typeface="Courier New" charset="0"/>
              </a:rPr>
              <a:t>&lt;edit as below and save&gt; OR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</a:rPr>
              <a:t>% cp $HOME/trick_models/copies/gravity/src/cannon_deriv.c .</a:t>
            </a:r>
          </a:p>
        </p:txBody>
      </p:sp>
      <p:sp>
        <p:nvSpPr>
          <p:cNvPr id="53253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5581662-A495-44A7-A542-0B38E8ABF6BA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53254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BEB638C-9BFD-4A37-AE96-12F2D89E8415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51</a:t>
            </a:fld>
            <a:endParaRPr lang="en-GB" smtClean="0"/>
          </a:p>
        </p:txBody>
      </p:sp>
      <p:sp>
        <p:nvSpPr>
          <p:cNvPr id="53255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 lIns="91440" tIns="45720" rIns="91440" bIns="45720"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Create cannon_integ.c 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387350" y="1524000"/>
            <a:ext cx="8070850" cy="4895850"/>
          </a:xfrm>
          <a:prstGeom prst="rect">
            <a:avLst/>
          </a:prstGeom>
          <a:noFill/>
          <a:ln w="25560">
            <a:solidFill>
              <a:srgbClr val="8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8000"/>
                </a:solidFill>
                <a:latin typeface="Courier New" charset="0"/>
              </a:rPr>
              <a:t>/*********************************** TRICK HEADER **************************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8000"/>
                </a:solidFill>
                <a:latin typeface="Courier New" charset="0"/>
              </a:rPr>
              <a:t>PURPOSE:                     (Cannon integration)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8000"/>
                </a:solidFill>
                <a:latin typeface="Courier New" charset="0"/>
              </a:rPr>
              <a:t>***************************************************************************/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8000"/>
                </a:solidFill>
                <a:latin typeface="Courier New" charset="0"/>
              </a:rPr>
              <a:t>#include "sim_services/Integrator/include/integrator_c_intf.h"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8000"/>
                </a:solidFill>
                <a:latin typeface="Courier New" charset="0"/>
              </a:rPr>
              <a:t>#include "../include/cannon.h"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8000"/>
                </a:solidFill>
                <a:latin typeface="Courier New" charset="0"/>
              </a:rPr>
              <a:t>#include &lt;stdlib.h&gt;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8000"/>
                </a:solidFill>
                <a:latin typeface="Courier New" charset="0"/>
              </a:rPr>
              <a:t>int cannon_integ( CANNON *C)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8000"/>
                </a:solidFill>
                <a:latin typeface="Courier New" charset="0"/>
              </a:rPr>
              <a:t>{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8000"/>
                </a:solidFill>
                <a:latin typeface="Courier New" charset="0"/>
              </a:rPr>
              <a:t>     int ipass ;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8000"/>
                </a:solidFill>
                <a:latin typeface="Courier New" charset="0"/>
              </a:rPr>
              <a:t>     load_state( &amp;C-&gt;pos[0], &amp;C-&gt;pos[1],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8000"/>
                </a:solidFill>
                <a:latin typeface="Courier New" charset="0"/>
              </a:rPr>
              <a:t>                 &amp;C-&gt;vel[0], &amp;C-&gt;vel[1],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8000"/>
                </a:solidFill>
                <a:latin typeface="Courier New" charset="0"/>
              </a:rPr>
              <a:t>                 NULL);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8000"/>
                </a:solidFill>
                <a:latin typeface="Courier New" charset="0"/>
              </a:rPr>
              <a:t>     load_deriv( &amp;C-&gt;vel[0], &amp;C-&gt;vel[1] ,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8000"/>
                </a:solidFill>
                <a:latin typeface="Courier New" charset="0"/>
              </a:rPr>
              <a:t>                 &amp;C-&gt;acc[0], &amp;C-&gt;acc[1] ,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8000"/>
                </a:solidFill>
                <a:latin typeface="Courier New" charset="0"/>
              </a:rPr>
              <a:t>                 NULL);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8000"/>
                </a:solidFill>
                <a:latin typeface="Courier New" charset="0"/>
              </a:rPr>
              <a:t>     ipass = integrate();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8000"/>
                </a:solidFill>
                <a:latin typeface="Courier New" charset="0"/>
              </a:rPr>
              <a:t>     unload_state( &amp;C-&gt;pos[0], &amp;C-&gt;pos[1] ,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8000"/>
                </a:solidFill>
                <a:latin typeface="Courier New" charset="0"/>
              </a:rPr>
              <a:t>                   &amp;C-&gt;vel[0], &amp;C-&gt;vel[1] ,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8000"/>
                </a:solidFill>
                <a:latin typeface="Courier New" charset="0"/>
              </a:rPr>
              <a:t>                   NULL);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8000"/>
                </a:solidFill>
                <a:latin typeface="Courier New" charset="0"/>
              </a:rPr>
              <a:t>     return(ipass);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8000"/>
                </a:solidFill>
                <a:latin typeface="Courier New" charset="0"/>
              </a:rPr>
              <a:t>}</a:t>
            </a:r>
          </a:p>
        </p:txBody>
      </p:sp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381000" y="914400"/>
            <a:ext cx="8001000" cy="5238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</a:rPr>
              <a:t>% vi cannon_integ.c  </a:t>
            </a:r>
            <a:r>
              <a:rPr lang="en-GB" sz="1400" b="1">
                <a:solidFill>
                  <a:srgbClr val="333399"/>
                </a:solidFill>
                <a:latin typeface="Courier New" charset="0"/>
              </a:rPr>
              <a:t>&lt;edit as below and save&gt; OR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</a:rPr>
              <a:t>% cp $HOME/trick_models/copies/gravity/src/cannon_integ.c .</a:t>
            </a:r>
          </a:p>
        </p:txBody>
      </p:sp>
      <p:sp>
        <p:nvSpPr>
          <p:cNvPr id="54277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DD62DEC-190F-4184-AC8B-98D516D19077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5427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BFD79B-6233-4789-B0E6-72DEE80937D7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52</a:t>
            </a:fld>
            <a:endParaRPr lang="en-GB" smtClean="0"/>
          </a:p>
        </p:txBody>
      </p:sp>
      <p:sp>
        <p:nvSpPr>
          <p:cNvPr id="54279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Update S_define</a:t>
            </a:r>
            <a:endParaRPr lang="en-US" smtClean="0"/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381000" y="914400"/>
            <a:ext cx="8229600" cy="587375"/>
          </a:xfrm>
          <a:prstGeom prst="rect">
            <a:avLst/>
          </a:prstGeom>
          <a:noFill/>
          <a:ln w="25560">
            <a:solidFill>
              <a:srgbClr val="8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% cd $HOME/trick_sims/SIM_cannon_example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% vi S_define </a:t>
            </a:r>
            <a:r>
              <a:rPr lang="en-GB" sz="1600" b="1">
                <a:solidFill>
                  <a:srgbClr val="333399"/>
                </a:solidFill>
                <a:latin typeface="Courier New" charset="0"/>
              </a:rPr>
              <a:t>&lt;edit as below and save&gt;</a:t>
            </a:r>
          </a:p>
        </p:txBody>
      </p:sp>
      <p:sp>
        <p:nvSpPr>
          <p:cNvPr id="55300" name="Rectangle 16"/>
          <p:cNvSpPr>
            <a:spLocks noChangeArrowheads="1"/>
          </p:cNvSpPr>
          <p:nvPr/>
        </p:nvSpPr>
        <p:spPr bwMode="auto">
          <a:xfrm>
            <a:off x="381000" y="1600200"/>
            <a:ext cx="8229600" cy="3970317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</a:rPr>
              <a:t>/**************************** Trick Header *********************************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</a:rPr>
              <a:t>PURPOSE: (</a:t>
            </a:r>
            <a:r>
              <a:rPr lang="en-US" sz="1200" b="1" dirty="0" err="1">
                <a:solidFill>
                  <a:srgbClr val="008000"/>
                </a:solidFill>
                <a:latin typeface="Courier New" charset="0"/>
              </a:rPr>
              <a:t>S_define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</a:rPr>
              <a:t> Header)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</a:rPr>
              <a:t>***************************************************************************/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</a:rPr>
              <a:t>#include "</a:t>
            </a:r>
            <a:r>
              <a:rPr lang="en-US" sz="1200" b="1" dirty="0" err="1">
                <a:solidFill>
                  <a:srgbClr val="008000"/>
                </a:solidFill>
                <a:latin typeface="Courier New" charset="0"/>
              </a:rPr>
              <a:t>sim_objects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</a:rPr>
              <a:t>/default_trick_sys.sm"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</a:rPr>
              <a:t>##include "example/gravity/include/</a:t>
            </a:r>
            <a:r>
              <a:rPr lang="en-US" sz="1200" b="1" dirty="0" err="1">
                <a:solidFill>
                  <a:srgbClr val="008000"/>
                </a:solidFill>
                <a:latin typeface="Courier New" charset="0"/>
              </a:rPr>
              <a:t>cannon.h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</a:rPr>
              <a:t>"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##include "example/gravity/include/</a:t>
            </a:r>
            <a:r>
              <a:rPr lang="en-US" sz="1200" b="1" dirty="0" err="1">
                <a:solidFill>
                  <a:srgbClr val="0000FF"/>
                </a:solidFill>
                <a:latin typeface="Courier New" charset="0"/>
              </a:rPr>
              <a:t>cannon_proto.h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"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dirty="0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class </a:t>
            </a:r>
            <a:r>
              <a:rPr lang="en-US" sz="12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CannonSimObject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: public Trick::</a:t>
            </a:r>
            <a:r>
              <a:rPr lang="en-US" sz="12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SimObject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public: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CANNON </a:t>
            </a:r>
            <a:r>
              <a:rPr lang="en-US" sz="12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cannon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;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</a:t>
            </a:r>
            <a:endParaRPr lang="en-US" sz="1200" b="1" dirty="0">
              <a:solidFill>
                <a:srgbClr val="3333CC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    </a:t>
            </a:r>
            <a:r>
              <a:rPr lang="en-US" sz="12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CannonSimObject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() {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  ("</a:t>
            </a:r>
            <a:r>
              <a:rPr lang="en-US" sz="12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default_data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") </a:t>
            </a:r>
            <a:r>
              <a:rPr lang="en-US" sz="12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cannon_default_data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( &amp;cannon ) ;              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  ("initialization") </a:t>
            </a:r>
            <a:r>
              <a:rPr lang="en-US" sz="12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cannon_init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( &amp;cannon ) ;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        </a:t>
            </a:r>
            <a:r>
              <a:rPr lang="en-US" sz="1200" b="1" strike="sngStrike" dirty="0">
                <a:solidFill>
                  <a:schemeClr val="bg1">
                    <a:lumMod val="65000"/>
                  </a:schemeClr>
                </a:solidFill>
                <a:latin typeface="Courier New" charset="0"/>
                <a:cs typeface="Courier New" charset="0"/>
              </a:rPr>
              <a:t>(0.01, "scheduled") </a:t>
            </a:r>
            <a:r>
              <a:rPr lang="en-US" sz="1200" b="1" strike="sngStrike" dirty="0" err="1">
                <a:solidFill>
                  <a:schemeClr val="bg1">
                    <a:lumMod val="65000"/>
                  </a:schemeClr>
                </a:solidFill>
                <a:latin typeface="Courier New" charset="0"/>
                <a:cs typeface="Courier New" charset="0"/>
              </a:rPr>
              <a:t>cannon_analytic</a:t>
            </a:r>
            <a:r>
              <a:rPr lang="en-US" sz="1200" b="1" strike="sngStrike" dirty="0">
                <a:solidFill>
                  <a:schemeClr val="bg1">
                    <a:lumMod val="65000"/>
                  </a:schemeClr>
                </a:solidFill>
                <a:latin typeface="Courier New" charset="0"/>
                <a:cs typeface="Courier New" charset="0"/>
              </a:rPr>
              <a:t>( &amp;cannon ) ;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       ("derivative") </a:t>
            </a:r>
            <a:r>
              <a:rPr lang="en-US" sz="12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cannon_deriv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(&amp;cannon) ;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       ("</a:t>
            </a:r>
            <a:r>
              <a:rPr lang="en-US" sz="1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integration”) </a:t>
            </a:r>
            <a:r>
              <a:rPr lang="en-US" sz="12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trick_ret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cannon_integ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(&amp;cannon) ;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}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} ;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CannonSimObject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dyn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;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 err="1">
                <a:solidFill>
                  <a:srgbClr val="3333CC"/>
                </a:solidFill>
                <a:latin typeface="Courier New" charset="0"/>
                <a:cs typeface="Courier New" charset="0"/>
              </a:rPr>
              <a:t>IntegLoop</a:t>
            </a:r>
            <a:r>
              <a:rPr lang="en-US" sz="1200" b="1" dirty="0">
                <a:solidFill>
                  <a:srgbClr val="3333CC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200" b="1" dirty="0" err="1">
                <a:solidFill>
                  <a:srgbClr val="3333CC"/>
                </a:solidFill>
                <a:latin typeface="Courier New" charset="0"/>
                <a:cs typeface="Courier New" charset="0"/>
              </a:rPr>
              <a:t>dyn_integloop</a:t>
            </a:r>
            <a:r>
              <a:rPr lang="en-US" sz="1200" b="1" dirty="0">
                <a:solidFill>
                  <a:srgbClr val="3333CC"/>
                </a:solidFill>
                <a:latin typeface="Courier New" charset="0"/>
                <a:cs typeface="Courier New" charset="0"/>
              </a:rPr>
              <a:t> (0.01) </a:t>
            </a:r>
            <a:r>
              <a:rPr lang="en-US" sz="1200" b="1" dirty="0" err="1">
                <a:solidFill>
                  <a:srgbClr val="3333CC"/>
                </a:solidFill>
                <a:latin typeface="Courier New" charset="0"/>
                <a:cs typeface="Courier New" charset="0"/>
              </a:rPr>
              <a:t>dyn</a:t>
            </a:r>
            <a:r>
              <a:rPr lang="en-US" sz="1200" b="1" dirty="0">
                <a:solidFill>
                  <a:srgbClr val="3333CC"/>
                </a:solidFill>
                <a:latin typeface="Courier New" charset="0"/>
                <a:cs typeface="Courier New" charset="0"/>
              </a:rPr>
              <a:t>;</a:t>
            </a:r>
            <a:endParaRPr lang="en-GB" sz="1200" b="1" dirty="0">
              <a:solidFill>
                <a:srgbClr val="3333CC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55302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4DDBC4E-D597-4480-91C5-BDA1B2721908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5530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8FE6DFD-F307-4098-BB58-CE4424165926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53</a:t>
            </a:fld>
            <a:endParaRPr lang="en-GB" smtClean="0"/>
          </a:p>
        </p:txBody>
      </p:sp>
      <p:sp>
        <p:nvSpPr>
          <p:cNvPr id="55304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Explanation of S_define Updates</a:t>
            </a:r>
            <a:endParaRPr lang="en-US" smtClean="0"/>
          </a:p>
        </p:txBody>
      </p:sp>
      <p:sp>
        <p:nvSpPr>
          <p:cNvPr id="56326" name="Rectangle 16"/>
          <p:cNvSpPr>
            <a:spLocks noChangeArrowheads="1"/>
          </p:cNvSpPr>
          <p:nvPr/>
        </p:nvSpPr>
        <p:spPr bwMode="auto">
          <a:xfrm>
            <a:off x="1894703" y="1334532"/>
            <a:ext cx="6629400" cy="2677656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class </a:t>
            </a:r>
            <a:r>
              <a:rPr lang="en-US" sz="12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CannonSimObject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: public Trick::</a:t>
            </a:r>
            <a:r>
              <a:rPr lang="en-US" sz="12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SimObject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public: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CANNON </a:t>
            </a:r>
            <a:r>
              <a:rPr lang="en-US" sz="12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cannon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;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</a:t>
            </a:r>
            <a:endParaRPr lang="en-US" sz="1200" b="1" dirty="0">
              <a:solidFill>
                <a:srgbClr val="3333CC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 smtClean="0">
                <a:solidFill>
                  <a:srgbClr val="008000"/>
                </a:solidFill>
                <a:latin typeface="Courier New" charset="0"/>
                <a:cs typeface="Courier New" charset="0"/>
              </a:rPr>
              <a:t>    </a:t>
            </a:r>
            <a:r>
              <a:rPr lang="en-US" sz="1200" b="1" dirty="0" err="1" smtClean="0">
                <a:solidFill>
                  <a:srgbClr val="008000"/>
                </a:solidFill>
                <a:latin typeface="Courier New" charset="0"/>
                <a:cs typeface="Courier New" charset="0"/>
              </a:rPr>
              <a:t>CannonSimObject</a:t>
            </a:r>
            <a:r>
              <a:rPr lang="en-US" sz="1200" b="1" dirty="0" smtClean="0">
                <a:solidFill>
                  <a:srgbClr val="008000"/>
                </a:solidFill>
                <a:latin typeface="Courier New" charset="0"/>
                <a:cs typeface="Courier New" charset="0"/>
              </a:rPr>
              <a:t>() {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 smtClean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  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("</a:t>
            </a:r>
            <a:r>
              <a:rPr lang="en-US" sz="12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default_data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") </a:t>
            </a:r>
            <a:r>
              <a:rPr lang="en-US" sz="12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cannon_default_data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( &amp;cannon ) ;              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  ("initialization") </a:t>
            </a:r>
            <a:r>
              <a:rPr lang="en-US" sz="12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cannon_init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( &amp;cannon ) ;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  </a:t>
            </a:r>
            <a:r>
              <a:rPr lang="en-US" sz="1200" b="1" dirty="0">
                <a:solidFill>
                  <a:schemeClr val="accent2"/>
                </a:solidFill>
                <a:latin typeface="Courier New" charset="0"/>
                <a:cs typeface="Courier New" charset="0"/>
              </a:rPr>
              <a:t>("derivative") </a:t>
            </a:r>
            <a:r>
              <a:rPr lang="en-US" sz="1200" b="1" dirty="0" err="1">
                <a:solidFill>
                  <a:schemeClr val="accent2"/>
                </a:solidFill>
                <a:latin typeface="Courier New" charset="0"/>
                <a:cs typeface="Courier New" charset="0"/>
              </a:rPr>
              <a:t>cannon_deriv</a:t>
            </a:r>
            <a:r>
              <a:rPr lang="en-US" sz="1200" b="1" dirty="0">
                <a:solidFill>
                  <a:schemeClr val="accent2"/>
                </a:solidFill>
                <a:latin typeface="Courier New" charset="0"/>
                <a:cs typeface="Courier New" charset="0"/>
              </a:rPr>
              <a:t>(&amp;cannon) ;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chemeClr val="accent2"/>
                </a:solidFill>
                <a:latin typeface="Courier New" charset="0"/>
                <a:cs typeface="Courier New" charset="0"/>
              </a:rPr>
              <a:t>        ("</a:t>
            </a:r>
            <a:r>
              <a:rPr lang="en-US" sz="1200" b="1" dirty="0" smtClean="0">
                <a:solidFill>
                  <a:schemeClr val="accent2"/>
                </a:solidFill>
                <a:latin typeface="Courier New" charset="0"/>
                <a:cs typeface="Courier New" charset="0"/>
              </a:rPr>
              <a:t>integration”) </a:t>
            </a:r>
            <a:r>
              <a:rPr lang="en-US" sz="1200" b="1" dirty="0" err="1">
                <a:solidFill>
                  <a:schemeClr val="accent2"/>
                </a:solidFill>
                <a:latin typeface="Courier New" charset="0"/>
                <a:cs typeface="Courier New" charset="0"/>
              </a:rPr>
              <a:t>trick_ret</a:t>
            </a:r>
            <a:r>
              <a:rPr lang="en-US" sz="1200" b="1" dirty="0">
                <a:solidFill>
                  <a:schemeClr val="accent2"/>
                </a:solidFill>
                <a:latin typeface="Courier New" charset="0"/>
                <a:cs typeface="Courier New" charset="0"/>
              </a:rPr>
              <a:t> = </a:t>
            </a:r>
            <a:r>
              <a:rPr lang="en-US" sz="1200" b="1" dirty="0" err="1">
                <a:solidFill>
                  <a:schemeClr val="accent2"/>
                </a:solidFill>
                <a:latin typeface="Courier New" charset="0"/>
                <a:cs typeface="Courier New" charset="0"/>
              </a:rPr>
              <a:t>cannon_integ</a:t>
            </a:r>
            <a:r>
              <a:rPr lang="en-US" sz="1200" b="1" dirty="0">
                <a:solidFill>
                  <a:schemeClr val="accent2"/>
                </a:solidFill>
                <a:latin typeface="Courier New" charset="0"/>
                <a:cs typeface="Courier New" charset="0"/>
              </a:rPr>
              <a:t>(&amp;cannon) ;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}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} ;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CannonSimObject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dyn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;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 err="1">
                <a:solidFill>
                  <a:srgbClr val="3333CC"/>
                </a:solidFill>
                <a:latin typeface="Courier New" charset="0"/>
                <a:cs typeface="Courier New" charset="0"/>
              </a:rPr>
              <a:t>IntegLoop</a:t>
            </a:r>
            <a:r>
              <a:rPr lang="en-US" sz="1200" b="1" dirty="0">
                <a:solidFill>
                  <a:srgbClr val="3333CC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200" b="1" dirty="0" err="1">
                <a:solidFill>
                  <a:srgbClr val="3333CC"/>
                </a:solidFill>
                <a:latin typeface="Courier New" charset="0"/>
                <a:cs typeface="Courier New" charset="0"/>
              </a:rPr>
              <a:t>dyn_integloop</a:t>
            </a:r>
            <a:r>
              <a:rPr lang="en-US" sz="1200" b="1" dirty="0">
                <a:solidFill>
                  <a:srgbClr val="3333CC"/>
                </a:solidFill>
                <a:latin typeface="Courier New" charset="0"/>
                <a:cs typeface="Courier New" charset="0"/>
              </a:rPr>
              <a:t> (0.01) </a:t>
            </a:r>
            <a:r>
              <a:rPr lang="en-US" sz="1200" b="1" dirty="0" err="1">
                <a:solidFill>
                  <a:srgbClr val="3333CC"/>
                </a:solidFill>
                <a:latin typeface="Courier New" charset="0"/>
                <a:cs typeface="Courier New" charset="0"/>
              </a:rPr>
              <a:t>dyn</a:t>
            </a:r>
            <a:r>
              <a:rPr lang="en-US" sz="1200" b="1" dirty="0">
                <a:solidFill>
                  <a:srgbClr val="3333CC"/>
                </a:solidFill>
                <a:latin typeface="Courier New" charset="0"/>
                <a:cs typeface="Courier New" charset="0"/>
              </a:rPr>
              <a:t>;</a:t>
            </a:r>
            <a:endParaRPr lang="en-GB" sz="1200" b="1" dirty="0">
              <a:solidFill>
                <a:srgbClr val="3333CC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56327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4356C2A-A070-41F8-A2CA-38D22619592E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5632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006559E-0FC9-425A-8036-BEB7D75468A9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54</a:t>
            </a:fld>
            <a:endParaRPr lang="en-GB" smtClean="0"/>
          </a:p>
        </p:txBody>
      </p:sp>
      <p:sp>
        <p:nvSpPr>
          <p:cNvPr id="56329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12" name="TextBox 11"/>
          <p:cNvSpPr txBox="1"/>
          <p:nvPr/>
        </p:nvSpPr>
        <p:spPr>
          <a:xfrm>
            <a:off x="6079525" y="4751172"/>
            <a:ext cx="2360139" cy="7793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Add the jobs required for integration.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4184" y="2409568"/>
            <a:ext cx="1371600" cy="768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Integration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loop</a:t>
            </a:r>
          </a:p>
        </p:txBody>
      </p:sp>
      <p:cxnSp>
        <p:nvCxnSpPr>
          <p:cNvPr id="56334" name="Straight Arrow Connector 14"/>
          <p:cNvCxnSpPr>
            <a:cxnSpLocks noChangeShapeType="1"/>
            <a:stCxn id="12" idx="0"/>
          </p:cNvCxnSpPr>
          <p:nvPr/>
        </p:nvCxnSpPr>
        <p:spPr bwMode="auto">
          <a:xfrm flipH="1" flipV="1">
            <a:off x="5249564" y="3239530"/>
            <a:ext cx="2010031" cy="15116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6335" name="Straight Arrow Connector 22"/>
          <p:cNvCxnSpPr>
            <a:cxnSpLocks noChangeShapeType="1"/>
          </p:cNvCxnSpPr>
          <p:nvPr/>
        </p:nvCxnSpPr>
        <p:spPr bwMode="auto">
          <a:xfrm>
            <a:off x="1598141" y="2781386"/>
            <a:ext cx="403654" cy="987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" name="TextBox 30"/>
          <p:cNvSpPr txBox="1"/>
          <p:nvPr/>
        </p:nvSpPr>
        <p:spPr>
          <a:xfrm>
            <a:off x="278027" y="5117756"/>
            <a:ext cx="1736725" cy="4254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Integration rate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90568" y="4994189"/>
            <a:ext cx="3185487" cy="11228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List of </a:t>
            </a:r>
            <a:r>
              <a:rPr lang="en-US" dirty="0" err="1">
                <a:solidFill>
                  <a:schemeClr val="tx1"/>
                </a:solidFill>
              </a:rPr>
              <a:t>sim</a:t>
            </a:r>
            <a:r>
              <a:rPr lang="en-US" dirty="0">
                <a:solidFill>
                  <a:schemeClr val="tx1"/>
                </a:solidFill>
              </a:rPr>
              <a:t> objects whose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integration this </a:t>
            </a:r>
            <a:r>
              <a:rPr lang="en-US" dirty="0" err="1">
                <a:solidFill>
                  <a:schemeClr val="tx1"/>
                </a:solidFill>
              </a:rPr>
              <a:t>IntegLoop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Controls. </a:t>
            </a:r>
            <a:r>
              <a:rPr lang="en-US" dirty="0" smtClean="0">
                <a:solidFill>
                  <a:schemeClr val="tx1"/>
                </a:solidFill>
              </a:rPr>
              <a:t>(comma </a:t>
            </a:r>
            <a:r>
              <a:rPr lang="en-US" dirty="0">
                <a:solidFill>
                  <a:schemeClr val="tx1"/>
                </a:solidFill>
              </a:rPr>
              <a:t>delimited)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6243" y="4372232"/>
            <a:ext cx="1557338" cy="4254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Unique name</a:t>
            </a:r>
          </a:p>
        </p:txBody>
      </p:sp>
      <p:cxnSp>
        <p:nvCxnSpPr>
          <p:cNvPr id="56339" name="Straight Arrow Connector 35"/>
          <p:cNvCxnSpPr>
            <a:cxnSpLocks noChangeShapeType="1"/>
          </p:cNvCxnSpPr>
          <p:nvPr/>
        </p:nvCxnSpPr>
        <p:spPr bwMode="auto">
          <a:xfrm flipV="1">
            <a:off x="1789670" y="3966519"/>
            <a:ext cx="1521941" cy="6466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6340" name="Straight Arrow Connector 37"/>
          <p:cNvCxnSpPr>
            <a:cxnSpLocks noChangeShapeType="1"/>
          </p:cNvCxnSpPr>
          <p:nvPr/>
        </p:nvCxnSpPr>
        <p:spPr bwMode="auto">
          <a:xfrm flipV="1">
            <a:off x="2030627" y="3991232"/>
            <a:ext cx="2454876" cy="13530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6341" name="Straight Arrow Connector 39"/>
          <p:cNvCxnSpPr>
            <a:cxnSpLocks noChangeShapeType="1"/>
            <a:stCxn id="32" idx="0"/>
          </p:cNvCxnSpPr>
          <p:nvPr/>
        </p:nvCxnSpPr>
        <p:spPr bwMode="auto">
          <a:xfrm flipV="1">
            <a:off x="4383312" y="3941805"/>
            <a:ext cx="522320" cy="10523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Instantiate an Integrator Object</a:t>
            </a:r>
          </a:p>
        </p:txBody>
      </p:sp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431800" y="2421467"/>
            <a:ext cx="8077200" cy="2332587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 err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dyn_integloop.getIntegrator</a:t>
            </a:r>
            <a:r>
              <a:rPr lang="en-US" sz="14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(trick.Runge_Kutta_4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4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4)</a:t>
            </a:r>
            <a:endParaRPr lang="en-US" sz="1400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3000"/>
              </a:lnSpc>
              <a:buClr>
                <a:srgbClr val="008000"/>
              </a:buClr>
            </a:pPr>
            <a:r>
              <a:rPr lang="en-GB" sz="1400" b="1" dirty="0" err="1">
                <a:solidFill>
                  <a:srgbClr val="008000"/>
                </a:solidFill>
                <a:latin typeface="Courier New" charset="0"/>
              </a:rPr>
              <a:t>my_event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 = </a:t>
            </a:r>
            <a:r>
              <a:rPr lang="en-GB" sz="1400" b="1" dirty="0" err="1">
                <a:solidFill>
                  <a:srgbClr val="008000"/>
                </a:solidFill>
                <a:latin typeface="Courier New" charset="0"/>
              </a:rPr>
              <a:t>trick.new_event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("impact")</a:t>
            </a:r>
          </a:p>
          <a:p>
            <a:pPr>
              <a:lnSpc>
                <a:spcPct val="83000"/>
              </a:lnSpc>
              <a:buClr>
                <a:srgbClr val="008000"/>
              </a:buClr>
            </a:pPr>
            <a:r>
              <a:rPr lang="en-GB" sz="1400" b="1" dirty="0" err="1">
                <a:solidFill>
                  <a:srgbClr val="008000"/>
                </a:solidFill>
                <a:latin typeface="Courier New" charset="0"/>
              </a:rPr>
              <a:t>my_event.set_cycle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(0.01)</a:t>
            </a:r>
          </a:p>
          <a:p>
            <a:pPr>
              <a:lnSpc>
                <a:spcPct val="83000"/>
              </a:lnSpc>
              <a:buClr>
                <a:srgbClr val="008000"/>
              </a:buClr>
            </a:pPr>
            <a:r>
              <a:rPr lang="en-GB" sz="1400" b="1" dirty="0" err="1">
                <a:solidFill>
                  <a:srgbClr val="008000"/>
                </a:solidFill>
                <a:latin typeface="Courier New" charset="0"/>
              </a:rPr>
              <a:t>my_event.condition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(0,"""</a:t>
            </a:r>
            <a:r>
              <a:rPr lang="en-GB" sz="1400" b="1" dirty="0" err="1">
                <a:solidFill>
                  <a:srgbClr val="008000"/>
                </a:solidFill>
                <a:latin typeface="Courier New" charset="0"/>
              </a:rPr>
              <a:t>trick.exec_get_sim_time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() &gt; 1.0 and \</a:t>
            </a:r>
          </a:p>
          <a:p>
            <a:pPr>
              <a:lnSpc>
                <a:spcPct val="83000"/>
              </a:lnSpc>
              <a:buClr>
                <a:srgbClr val="008000"/>
              </a:buClr>
            </a:pP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                     </a:t>
            </a:r>
            <a:r>
              <a:rPr lang="en-GB" sz="1400" b="1" dirty="0" err="1">
                <a:solidFill>
                  <a:srgbClr val="008000"/>
                </a:solidFill>
                <a:latin typeface="Courier New" charset="0"/>
              </a:rPr>
              <a:t>dyn.cannon.pos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[1] &lt;= 0.0""")</a:t>
            </a:r>
          </a:p>
          <a:p>
            <a:pPr>
              <a:lnSpc>
                <a:spcPct val="83000"/>
              </a:lnSpc>
              <a:buClr>
                <a:srgbClr val="008000"/>
              </a:buClr>
            </a:pPr>
            <a:r>
              <a:rPr lang="en-GB" sz="1400" b="1" dirty="0" err="1">
                <a:solidFill>
                  <a:srgbClr val="008000"/>
                </a:solidFill>
                <a:latin typeface="Courier New" charset="0"/>
              </a:rPr>
              <a:t>my_event.action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(0,"""print</a:t>
            </a:r>
            <a:r>
              <a:rPr lang="en-GB" sz="800" b="1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'impact</a:t>
            </a:r>
            <a:r>
              <a:rPr lang="en-GB" sz="800" b="1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time:</a:t>
            </a:r>
            <a:r>
              <a:rPr lang="en-GB" sz="800" b="1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%f X-position:</a:t>
            </a:r>
            <a:r>
              <a:rPr lang="en-GB" sz="800" b="1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%s Y-position:</a:t>
            </a:r>
            <a:r>
              <a:rPr lang="en-GB" sz="800" b="1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%s'</a:t>
            </a:r>
            <a:r>
              <a:rPr lang="en-GB" sz="800" b="1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\</a:t>
            </a:r>
          </a:p>
          <a:p>
            <a:pPr>
              <a:lnSpc>
                <a:spcPct val="83000"/>
              </a:lnSpc>
              <a:buClr>
                <a:srgbClr val="008000"/>
              </a:buClr>
            </a:pP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                  % (</a:t>
            </a:r>
            <a:r>
              <a:rPr lang="en-GB" sz="1400" b="1" dirty="0" err="1">
                <a:solidFill>
                  <a:srgbClr val="008000"/>
                </a:solidFill>
                <a:latin typeface="Courier New" charset="0"/>
              </a:rPr>
              <a:t>trick.exec_get_sim_time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(), </a:t>
            </a:r>
            <a:r>
              <a:rPr lang="en-GB" sz="1400" b="1" dirty="0" err="1">
                <a:solidFill>
                  <a:srgbClr val="008000"/>
                </a:solidFill>
                <a:latin typeface="Courier New" charset="0"/>
              </a:rPr>
              <a:t>dyn.cannon.pos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[0], \</a:t>
            </a:r>
          </a:p>
          <a:p>
            <a:pPr>
              <a:lnSpc>
                <a:spcPct val="83000"/>
              </a:lnSpc>
              <a:buClr>
                <a:srgbClr val="008000"/>
              </a:buClr>
            </a:pP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                  </a:t>
            </a:r>
            <a:r>
              <a:rPr lang="en-GB" sz="1400" b="1" dirty="0" err="1">
                <a:solidFill>
                  <a:srgbClr val="008000"/>
                </a:solidFill>
                <a:latin typeface="Courier New" charset="0"/>
              </a:rPr>
              <a:t>dyn.cannon.pos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[1])""")</a:t>
            </a:r>
          </a:p>
          <a:p>
            <a:pPr>
              <a:lnSpc>
                <a:spcPct val="83000"/>
              </a:lnSpc>
              <a:buClr>
                <a:srgbClr val="008000"/>
              </a:buClr>
            </a:pPr>
            <a:r>
              <a:rPr lang="en-GB" sz="1400" b="1" dirty="0" err="1">
                <a:solidFill>
                  <a:srgbClr val="008000"/>
                </a:solidFill>
                <a:latin typeface="Courier New" charset="0"/>
              </a:rPr>
              <a:t>trick.add_event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(</a:t>
            </a:r>
            <a:r>
              <a:rPr lang="en-GB" sz="1400" b="1" dirty="0" err="1">
                <a:solidFill>
                  <a:srgbClr val="008000"/>
                </a:solidFill>
                <a:latin typeface="Courier New" charset="0"/>
              </a:rPr>
              <a:t>my_event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)</a:t>
            </a:r>
          </a:p>
          <a:p>
            <a:pPr>
              <a:lnSpc>
                <a:spcPct val="83000"/>
              </a:lnSpc>
              <a:buClr>
                <a:srgbClr val="008000"/>
              </a:buClr>
            </a:pPr>
            <a:r>
              <a:rPr lang="en-GB" sz="1400" b="1" dirty="0" err="1">
                <a:solidFill>
                  <a:srgbClr val="008000"/>
                </a:solidFill>
                <a:latin typeface="Courier New" charset="0"/>
              </a:rPr>
              <a:t>my_event.activate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()</a:t>
            </a:r>
          </a:p>
          <a:p>
            <a:pPr>
              <a:lnSpc>
                <a:spcPct val="83000"/>
              </a:lnSpc>
              <a:buClr>
                <a:srgbClr val="008000"/>
              </a:buClr>
            </a:pPr>
            <a:endParaRPr lang="en-GB" sz="1400" b="1" dirty="0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buClr>
                <a:srgbClr val="008000"/>
              </a:buClr>
            </a:pPr>
            <a:r>
              <a:rPr lang="en-GB" sz="1400" b="1" dirty="0" err="1">
                <a:solidFill>
                  <a:srgbClr val="008000"/>
                </a:solidFill>
                <a:latin typeface="Courier New" charset="0"/>
              </a:rPr>
              <a:t>trick.stop</a:t>
            </a:r>
            <a:r>
              <a:rPr lang="en-GB" sz="1400" b="1" dirty="0">
                <a:solidFill>
                  <a:srgbClr val="008000"/>
                </a:solidFill>
                <a:latin typeface="Courier New" charset="0"/>
              </a:rPr>
              <a:t>(5.2)</a:t>
            </a:r>
            <a:endParaRPr lang="en-US" sz="1400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57348" name="Text Box 1"/>
          <p:cNvSpPr txBox="1">
            <a:spLocks noChangeArrowheads="1"/>
          </p:cNvSpPr>
          <p:nvPr/>
        </p:nvSpPr>
        <p:spPr bwMode="auto">
          <a:xfrm>
            <a:off x="389467" y="1049865"/>
            <a:ext cx="8077200" cy="833178"/>
          </a:xfrm>
          <a:prstGeom prst="rect">
            <a:avLst/>
          </a:prstGeom>
          <a:noFill/>
          <a:ln w="25560">
            <a:solidFill>
              <a:srgbClr val="8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% cd $HOME/trick_sims/SIM_cannon_example/RUN_test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% vi input.py </a:t>
            </a:r>
            <a:r>
              <a:rPr lang="en-GB" sz="1600" b="1">
                <a:solidFill>
                  <a:srgbClr val="333399"/>
                </a:solidFill>
                <a:latin typeface="Courier New" charset="0"/>
              </a:rPr>
              <a:t>&lt;edit as below and save&gt;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solidFill>
                <a:srgbClr val="333399"/>
              </a:solidFill>
              <a:latin typeface="Courier New" charset="0"/>
            </a:endParaRPr>
          </a:p>
        </p:txBody>
      </p:sp>
      <p:sp>
        <p:nvSpPr>
          <p:cNvPr id="57349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344818A-7818-412B-A542-05912EE1038C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5735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4FD9EE6-4BCF-42BE-853A-A179A1927BCB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55</a:t>
            </a:fld>
            <a:endParaRPr lang="en-GB" smtClean="0"/>
          </a:p>
        </p:txBody>
      </p:sp>
      <p:sp>
        <p:nvSpPr>
          <p:cNvPr id="57351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Re-Compile Trick Simulation and Run</a:t>
            </a: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388408" y="1684866"/>
            <a:ext cx="8239125" cy="1387475"/>
          </a:xfrm>
          <a:prstGeom prst="rect">
            <a:avLst/>
          </a:prstGeom>
          <a:noFill/>
          <a:ln w="25560">
            <a:solidFill>
              <a:srgbClr val="99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</a:rPr>
              <a:t>% cd ..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</a:rPr>
              <a:t>% make clean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</a:rPr>
              <a:t>% CP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</a:rPr>
              <a:t>% ./S_main_*exe RUN_test/input.py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</a:rPr>
              <a:t>impact time: 5.100000 X-position: 220.836 m Y-position: -0.07905 m</a:t>
            </a:r>
          </a:p>
        </p:txBody>
      </p:sp>
      <p:sp>
        <p:nvSpPr>
          <p:cNvPr id="58372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3E3E8D1-8E11-4F64-B5A9-D5E53C548DC2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583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6A553ED-E09E-4E07-A5F3-1F95065526A4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56</a:t>
            </a:fld>
            <a:endParaRPr lang="en-GB" smtClean="0"/>
          </a:p>
        </p:txBody>
      </p:sp>
      <p:sp>
        <p:nvSpPr>
          <p:cNvPr id="58374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body"/>
          </p:nvPr>
        </p:nvSpPr>
        <p:spPr>
          <a:xfrm>
            <a:off x="431271" y="2509308"/>
            <a:ext cx="8229600" cy="477838"/>
          </a:xfrm>
          <a:noFill/>
        </p:spPr>
        <p:txBody>
          <a:bodyPr anchor="t"/>
          <a:lstStyle/>
          <a:p>
            <a:pPr marL="341313" indent="-341313" eaLnBrk="1" hangingPunct="1">
              <a:lnSpc>
                <a:spcPct val="10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i="0" smtClean="0"/>
              <a:t>Running Cannonball Simulation in Real Time</a:t>
            </a:r>
          </a:p>
        </p:txBody>
      </p:sp>
      <p:sp>
        <p:nvSpPr>
          <p:cNvPr id="59395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A0E459D-834A-40E1-88F5-43AA791CA059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593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301302E-1445-475E-B4E0-C1769FEAED43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57</a:t>
            </a:fld>
            <a:endParaRPr lang="en-GB" smtClean="0"/>
          </a:p>
        </p:txBody>
      </p:sp>
      <p:sp>
        <p:nvSpPr>
          <p:cNvPr id="59397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Real Time</a:t>
            </a:r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575734" y="1557867"/>
            <a:ext cx="7594600" cy="36152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000000"/>
                </a:solidFill>
              </a:rPr>
              <a:t>Objective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000000"/>
                </a:solidFill>
              </a:rPr>
              <a:t>Create a real-time input file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000000"/>
                </a:solidFill>
              </a:rPr>
              <a:t>Get-to-know the Simulation Control Panel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000000"/>
                </a:solidFill>
              </a:rPr>
              <a:t>Prerequisites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000000"/>
                </a:solidFill>
              </a:rPr>
              <a:t>Trick environment set up correctly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000000"/>
                </a:solidFill>
              </a:rPr>
              <a:t>TRICK_CFLAGS must contain –I${HOME}/trick_models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000000"/>
                </a:solidFill>
              </a:rPr>
              <a:t>Previous section’s cannon ball simulation compiles and runs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 sz="2000">
              <a:solidFill>
                <a:srgbClr val="000000"/>
              </a:solidFill>
            </a:endParaRPr>
          </a:p>
        </p:txBody>
      </p:sp>
      <p:sp>
        <p:nvSpPr>
          <p:cNvPr id="60420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FF180D7-33F8-46BE-B6B5-A98A20CFF1B3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6042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ABFDCDC-664D-4E36-AF09-87AF48A04A72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58</a:t>
            </a:fld>
            <a:endParaRPr lang="en-GB" smtClean="0"/>
          </a:p>
        </p:txBody>
      </p:sp>
      <p:sp>
        <p:nvSpPr>
          <p:cNvPr id="60422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Create Real Time Input File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72463" cy="3110725"/>
          </a:xfrm>
          <a:prstGeom prst="rect">
            <a:avLst/>
          </a:prstGeom>
          <a:noFill/>
          <a:ln w="25560">
            <a:solidFill>
              <a:srgbClr val="99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</a:rPr>
              <a:t>% cd $HOME/trick_sims/SIM_cannon_example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</a:rPr>
              <a:t>% mkdir Modified_data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</a:rPr>
              <a:t>% cd Modified_data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</a:rPr>
              <a:t>% vi realtime.py </a:t>
            </a:r>
            <a:r>
              <a:rPr lang="en-GB" sz="1400" b="1">
                <a:solidFill>
                  <a:srgbClr val="333399"/>
                </a:solidFill>
                <a:latin typeface="Courier New" charset="0"/>
                <a:ea typeface="Courier" charset="0"/>
                <a:cs typeface="Courier New" charset="0"/>
              </a:rPr>
              <a:t>&lt;edit as below and save&gt; OR</a:t>
            </a:r>
            <a:endParaRPr lang="en-GB" sz="1400" b="1">
              <a:solidFill>
                <a:srgbClr val="0000FF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</a:rPr>
              <a:t>% </a:t>
            </a: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cp $HOME/trick_sims/SIM_cannon_copy/Modified_data/realtime.py .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trick.frame_log_on()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trick.real_time_enable()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trick.exec_set_software_frame(0.1)</a:t>
            </a:r>
            <a:endParaRPr lang="en-US" sz="14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>
                <a:solidFill>
                  <a:srgbClr val="008000"/>
                </a:solidFill>
                <a:latin typeface="Courier New" charset="0"/>
              </a:rPr>
              <a:t>trick.itimer_enable()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trick.exec_set_enable_freeze(True)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trick.exec_set_freeze_command(True)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trick.sim_control_panel_set_enabled(True)</a:t>
            </a:r>
          </a:p>
        </p:txBody>
      </p:sp>
      <p:sp>
        <p:nvSpPr>
          <p:cNvPr id="61444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84C8E10-BDB6-4260-9AE7-14CCED944DD1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61445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9F7C998-C29F-4F9D-B1D9-88C9BB2B6802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59</a:t>
            </a:fld>
            <a:endParaRPr lang="en-GB" smtClean="0"/>
          </a:p>
        </p:txBody>
      </p:sp>
      <p:sp>
        <p:nvSpPr>
          <p:cNvPr id="61446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/>
              <a:t>Set up the Environment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892175"/>
            <a:ext cx="8229600" cy="3905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23850" indent="-323850" eaLnBrk="1" hangingPunct="1">
              <a:lnSpc>
                <a:spcPct val="90000"/>
              </a:lnSpc>
              <a:tabLst>
                <a:tab pos="323850" algn="l"/>
                <a:tab pos="436563" algn="l"/>
                <a:tab pos="893763" algn="l"/>
                <a:tab pos="1350963" algn="l"/>
                <a:tab pos="1808163" algn="l"/>
                <a:tab pos="2265363" algn="l"/>
                <a:tab pos="2722563" algn="l"/>
                <a:tab pos="3179763" algn="l"/>
                <a:tab pos="3636963" algn="l"/>
                <a:tab pos="4094163" algn="l"/>
                <a:tab pos="4551363" algn="l"/>
                <a:tab pos="5008563" algn="l"/>
                <a:tab pos="5465763" algn="l"/>
                <a:tab pos="5922963" algn="l"/>
                <a:tab pos="6380163" algn="l"/>
                <a:tab pos="6837363" algn="l"/>
                <a:tab pos="7294563" algn="l"/>
                <a:tab pos="7751763" algn="l"/>
                <a:tab pos="8208963" algn="l"/>
                <a:tab pos="8666163" algn="l"/>
                <a:tab pos="9123363" algn="l"/>
              </a:tabLst>
            </a:pPr>
            <a:r>
              <a:rPr lang="en-US" smtClean="0"/>
              <a:t>csh/tcsh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98463" y="1303338"/>
            <a:ext cx="8277225" cy="2009775"/>
          </a:xfrm>
          <a:prstGeom prst="rect">
            <a:avLst/>
          </a:prstGeom>
          <a:solidFill>
            <a:srgbClr val="FFFFFF"/>
          </a:solidFill>
          <a:ln w="38160">
            <a:solidFill>
              <a:srgbClr val="B847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vi .cshrc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FF00"/>
                </a:solidFill>
                <a:latin typeface="Courier New" charset="0"/>
              </a:rPr>
              <a:t>    </a:t>
            </a:r>
            <a:r>
              <a:rPr lang="en-GB" sz="1600">
                <a:solidFill>
                  <a:srgbClr val="008000"/>
                </a:solidFill>
                <a:latin typeface="Courier New" charset="0"/>
              </a:rPr>
              <a:t>source $HOME/.Trick_cshrc_13.##.#</a:t>
            </a:r>
          </a:p>
          <a:p>
            <a:pPr>
              <a:lnSpc>
                <a:spcPct val="79000"/>
              </a:lnSpc>
              <a:spcBef>
                <a:spcPts val="3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8000"/>
                </a:solidFill>
                <a:latin typeface="Courier New" charset="0"/>
              </a:rPr>
              <a:t>	</a:t>
            </a:r>
            <a:r>
              <a:rPr lang="en-GB" sz="1400">
                <a:solidFill>
                  <a:srgbClr val="6666FF"/>
                </a:solidFill>
                <a:latin typeface="Courier New" charset="0"/>
              </a:rPr>
              <a:t>(Where ##.# is the Trick version number)</a:t>
            </a:r>
          </a:p>
          <a:p>
            <a:pPr>
              <a:lnSpc>
                <a:spcPct val="79000"/>
              </a:lnSpc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800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vi .Trick_user_cshrc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sz="1600">
                <a:solidFill>
                  <a:srgbClr val="008000"/>
                </a:solidFill>
                <a:latin typeface="Courier New" charset="0"/>
              </a:rPr>
              <a:t>setenv TRICK_CFLAGS "$TRICK_CFLAGS –Wall –g"    </a:t>
            </a:r>
            <a:r>
              <a:rPr lang="en-GB" sz="1200" i="1">
                <a:solidFill>
                  <a:srgbClr val="3366FF"/>
                </a:solidFill>
              </a:rPr>
              <a:t>optional</a:t>
            </a:r>
            <a:endParaRPr lang="en-GB" sz="160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FF00"/>
                </a:solidFill>
                <a:latin typeface="Courier New" charset="0"/>
              </a:rPr>
              <a:t>    </a:t>
            </a:r>
            <a:r>
              <a:rPr lang="en-GB" sz="1600">
                <a:solidFill>
                  <a:srgbClr val="008000"/>
                </a:solidFill>
                <a:latin typeface="Courier New" charset="0"/>
              </a:rPr>
              <a:t>setenv TRICK_CFLAGS "$TRICK_CFLAGS -I$HOME/trick_models"</a:t>
            </a:r>
            <a:endParaRPr lang="en-GB" sz="1200" i="1">
              <a:solidFill>
                <a:srgbClr val="3366FF"/>
              </a:solidFill>
              <a:latin typeface="+mn-lt"/>
            </a:endParaRPr>
          </a:p>
          <a:p>
            <a:pPr>
              <a:lnSpc>
                <a:spcPct val="79000"/>
              </a:lnSpc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80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source .cshrc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398463" y="3463925"/>
            <a:ext cx="8229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23850" indent="-323850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323850" algn="l"/>
                <a:tab pos="781050" algn="l"/>
                <a:tab pos="1238250" algn="l"/>
                <a:tab pos="1695450" algn="l"/>
                <a:tab pos="2152650" algn="l"/>
                <a:tab pos="2609850" algn="l"/>
                <a:tab pos="3067050" algn="l"/>
                <a:tab pos="3524250" algn="l"/>
                <a:tab pos="3981450" algn="l"/>
                <a:tab pos="4438650" algn="l"/>
                <a:tab pos="4895850" algn="l"/>
                <a:tab pos="5353050" algn="l"/>
                <a:tab pos="5810250" algn="l"/>
                <a:tab pos="6267450" algn="l"/>
                <a:tab pos="6724650" algn="l"/>
                <a:tab pos="7181850" algn="l"/>
                <a:tab pos="7639050" algn="l"/>
                <a:tab pos="8096250" algn="l"/>
                <a:tab pos="8553450" algn="l"/>
                <a:tab pos="9010650" algn="l"/>
                <a:tab pos="9467850" algn="l"/>
              </a:tabLst>
            </a:pPr>
            <a:r>
              <a:rPr lang="en-GB" sz="2000">
                <a:solidFill>
                  <a:srgbClr val="000000"/>
                </a:solidFill>
              </a:rPr>
              <a:t>bash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398463" y="3935413"/>
            <a:ext cx="8277225" cy="2211387"/>
          </a:xfrm>
          <a:prstGeom prst="rect">
            <a:avLst/>
          </a:prstGeom>
          <a:solidFill>
            <a:srgbClr val="FFFFFF"/>
          </a:solidFill>
          <a:ln w="38160">
            <a:solidFill>
              <a:srgbClr val="B847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vi .profile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FF00"/>
                </a:solidFill>
                <a:latin typeface="Courier New" charset="0"/>
              </a:rPr>
              <a:t>    </a:t>
            </a:r>
            <a:r>
              <a:rPr lang="en-GB" sz="1600">
                <a:solidFill>
                  <a:srgbClr val="008000"/>
                </a:solidFill>
                <a:latin typeface="Courier New" charset="0"/>
              </a:rPr>
              <a:t>. $HOME/.Trick_profile_13.##.#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600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vi .Trick_user_profile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sz="1600">
                <a:solidFill>
                  <a:srgbClr val="008000"/>
                </a:solidFill>
                <a:latin typeface="Courier New" charset="0"/>
              </a:rPr>
              <a:t>TRICK_CFLAGS="$TRICK_CFLAGS -Wall -g"           </a:t>
            </a:r>
            <a:r>
              <a:rPr lang="en-GB" sz="1200" i="1">
                <a:solidFill>
                  <a:srgbClr val="3366FF"/>
                </a:solidFill>
              </a:rPr>
              <a:t>optional</a:t>
            </a:r>
            <a:endParaRPr lang="en-GB" sz="160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FF00"/>
                </a:solidFill>
                <a:latin typeface="Courier New" charset="0"/>
              </a:rPr>
              <a:t>    </a:t>
            </a:r>
            <a:r>
              <a:rPr lang="en-GB" sz="1600">
                <a:solidFill>
                  <a:srgbClr val="008000"/>
                </a:solidFill>
                <a:latin typeface="Courier New" charset="0"/>
              </a:rPr>
              <a:t>TRICK_CFLAGS="$TRICK_CFLAGS -I$HOME/trick_models"</a:t>
            </a:r>
            <a:endParaRPr lang="en-GB" sz="1200" i="1">
              <a:solidFill>
                <a:srgbClr val="3366FF"/>
              </a:solidFill>
              <a:latin typeface="+mn-lt"/>
            </a:endParaRP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8000"/>
                </a:solidFill>
                <a:latin typeface="Courier New" charset="0"/>
              </a:rPr>
              <a:t>    export TRICK_CFLAGS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600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. .profile</a:t>
            </a:r>
          </a:p>
        </p:txBody>
      </p:sp>
      <p:sp>
        <p:nvSpPr>
          <p:cNvPr id="8199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6A0BB3C-1EB8-455F-9539-D423E995E98B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8200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5801654-A2C0-4E52-BDE6-1A254248806D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GB" smtClean="0"/>
          </a:p>
        </p:txBody>
      </p:sp>
      <p:sp>
        <p:nvSpPr>
          <p:cNvPr id="8201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Update Input File and Run Executable</a:t>
            </a: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274638" y="1025525"/>
            <a:ext cx="8613775" cy="2679700"/>
          </a:xfrm>
          <a:prstGeom prst="rect">
            <a:avLst/>
          </a:prstGeom>
          <a:noFill/>
          <a:ln w="25560">
            <a:solidFill>
              <a:srgbClr val="99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</a:rPr>
              <a:t>% cd ../RUN_test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</a:rPr>
              <a:t>% vi input.py &lt;edit as below and save&gt;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execfile("Modified_data/realtime.py")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.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.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.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8000"/>
                </a:solidFill>
                <a:latin typeface="Courier New" charset="0"/>
              </a:rPr>
              <a:t>trick.stop(5.2)</a:t>
            </a:r>
          </a:p>
          <a:p>
            <a:pPr>
              <a:lnSpc>
                <a:spcPct val="100000"/>
              </a:lnSpc>
              <a:buClr>
                <a:srgbClr val="008000"/>
              </a:buCl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330200" y="1917700"/>
            <a:ext cx="8505825" cy="276225"/>
          </a:xfrm>
          <a:prstGeom prst="rect">
            <a:avLst/>
          </a:prstGeom>
          <a:solidFill>
            <a:srgbClr val="3366FF">
              <a:alpha val="10980"/>
            </a:srgbClr>
          </a:solidFill>
          <a:ln w="936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304800" y="4191000"/>
            <a:ext cx="8613775" cy="755650"/>
          </a:xfrm>
          <a:prstGeom prst="rect">
            <a:avLst/>
          </a:prstGeom>
          <a:noFill/>
          <a:ln w="25560">
            <a:solidFill>
              <a:srgbClr val="99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</a:rPr>
              <a:t>% cd ..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Courier New" charset="0"/>
              </a:rPr>
              <a:t>% ./S_main*exe RUN_test/input.py &amp;</a:t>
            </a:r>
          </a:p>
          <a:p>
            <a:pPr>
              <a:lnSpc>
                <a:spcPct val="100000"/>
              </a:lnSpc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2470" name="Date Placeholder 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DDEFB5D-C33F-4095-A8C8-C82FC03980FA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62471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D76A2A4-B3C0-4B2D-A146-FB0023D46933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60</a:t>
            </a:fld>
            <a:endParaRPr lang="en-GB" smtClean="0"/>
          </a:p>
        </p:txBody>
      </p:sp>
      <p:sp>
        <p:nvSpPr>
          <p:cNvPr id="62472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Simulation Control Panel</a:t>
            </a:r>
          </a:p>
        </p:txBody>
      </p:sp>
      <p:sp>
        <p:nvSpPr>
          <p:cNvPr id="63493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166CF02-3015-4A22-BA4C-B6AF93B40464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63494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3F89CD2-ECF6-420C-9A18-DF074397997F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61</a:t>
            </a:fld>
            <a:endParaRPr lang="en-GB" smtClean="0"/>
          </a:p>
        </p:txBody>
      </p:sp>
      <p:sp>
        <p:nvSpPr>
          <p:cNvPr id="63495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114" y="1337735"/>
            <a:ext cx="5843774" cy="48937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" y="914400"/>
            <a:ext cx="54707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Provides control and status of a realtime simulation.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Simulation Control Panel</a:t>
            </a:r>
          </a:p>
        </p:txBody>
      </p:sp>
      <p:sp>
        <p:nvSpPr>
          <p:cNvPr id="63493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166CF02-3015-4A22-BA4C-B6AF93B40464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63494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3F89CD2-ECF6-420C-9A18-DF074397997F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62</a:t>
            </a:fld>
            <a:endParaRPr lang="en-GB" smtClean="0"/>
          </a:p>
        </p:txBody>
      </p:sp>
      <p:sp>
        <p:nvSpPr>
          <p:cNvPr id="63495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114" y="1337735"/>
            <a:ext cx="5843774" cy="489373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 bwMode="auto">
          <a:xfrm>
            <a:off x="2006599" y="1989667"/>
            <a:ext cx="592667" cy="26246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80000" y="914400"/>
            <a:ext cx="3369733" cy="33813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spcBef>
                <a:spcPts val="4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/>
            </a:pPr>
            <a:r>
              <a:rPr lang="en-GB">
                <a:solidFill>
                  <a:srgbClr val="FF0000"/>
                </a:solidFill>
              </a:rPr>
              <a:t>Current Simulation Run Status</a:t>
            </a: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 bwMode="auto">
          <a:xfrm rot="16200000" flipH="1">
            <a:off x="1609502" y="1507903"/>
            <a:ext cx="754065" cy="243334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Simulation Control Panel</a:t>
            </a:r>
          </a:p>
        </p:txBody>
      </p:sp>
      <p:sp>
        <p:nvSpPr>
          <p:cNvPr id="63493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166CF02-3015-4A22-BA4C-B6AF93B40464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63494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3F89CD2-ECF6-420C-9A18-DF074397997F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63</a:t>
            </a:fld>
            <a:endParaRPr lang="en-GB" smtClean="0"/>
          </a:p>
        </p:txBody>
      </p:sp>
      <p:sp>
        <p:nvSpPr>
          <p:cNvPr id="63495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114" y="1337735"/>
            <a:ext cx="5843774" cy="4893733"/>
          </a:xfrm>
          <a:prstGeom prst="rect">
            <a:avLst/>
          </a:prstGeom>
        </p:spPr>
      </p:pic>
      <p:cxnSp>
        <p:nvCxnSpPr>
          <p:cNvPr id="12" name="AutoShape 13"/>
          <p:cNvCxnSpPr>
            <a:cxnSpLocks noChangeShapeType="1"/>
            <a:stCxn id="27" idx="2"/>
          </p:cNvCxnSpPr>
          <p:nvPr/>
        </p:nvCxnSpPr>
        <p:spPr bwMode="auto">
          <a:xfrm rot="16200000" flipH="1">
            <a:off x="1350719" y="1545452"/>
            <a:ext cx="1101198" cy="515369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 type="none" w="lg" len="lg"/>
          </a:ln>
        </p:spPr>
      </p:cxnSp>
      <p:sp>
        <p:nvSpPr>
          <p:cNvPr id="22" name="Rounded Rectangle 21"/>
          <p:cNvSpPr/>
          <p:nvPr/>
        </p:nvSpPr>
        <p:spPr bwMode="auto">
          <a:xfrm>
            <a:off x="2065867" y="2319866"/>
            <a:ext cx="1905000" cy="12192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80000" y="914400"/>
            <a:ext cx="2927267" cy="33813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spcBef>
                <a:spcPts val="4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/>
            </a:pPr>
            <a:r>
              <a:rPr lang="en-GB">
                <a:solidFill>
                  <a:srgbClr val="FF0000"/>
                </a:solidFill>
              </a:rPr>
              <a:t>Simulation Control Buttons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Simulation Control Panel</a:t>
            </a:r>
          </a:p>
        </p:txBody>
      </p:sp>
      <p:sp>
        <p:nvSpPr>
          <p:cNvPr id="63493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166CF02-3015-4A22-BA4C-B6AF93B40464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63494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3F89CD2-ECF6-420C-9A18-DF074397997F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64</a:t>
            </a:fld>
            <a:endParaRPr lang="en-GB" smtClean="0"/>
          </a:p>
        </p:txBody>
      </p:sp>
      <p:sp>
        <p:nvSpPr>
          <p:cNvPr id="63495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114" y="1337735"/>
            <a:ext cx="5843774" cy="4893733"/>
          </a:xfrm>
          <a:prstGeom prst="rect">
            <a:avLst/>
          </a:prstGeom>
        </p:spPr>
      </p:pic>
      <p:cxnSp>
        <p:nvCxnSpPr>
          <p:cNvPr id="12" name="AutoShape 13"/>
          <p:cNvCxnSpPr>
            <a:cxnSpLocks noChangeShapeType="1"/>
            <a:stCxn id="27" idx="2"/>
          </p:cNvCxnSpPr>
          <p:nvPr/>
        </p:nvCxnSpPr>
        <p:spPr bwMode="auto">
          <a:xfrm rot="16200000" flipH="1">
            <a:off x="2330738" y="713601"/>
            <a:ext cx="1126594" cy="2204468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 type="none" w="lg" len="lg"/>
          </a:ln>
        </p:spPr>
      </p:cxnSp>
      <p:sp>
        <p:nvSpPr>
          <p:cNvPr id="22" name="Rounded Rectangle 21"/>
          <p:cNvSpPr/>
          <p:nvPr/>
        </p:nvSpPr>
        <p:spPr bwMode="auto">
          <a:xfrm>
            <a:off x="3953933" y="2319866"/>
            <a:ext cx="889000" cy="973667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80001" y="914400"/>
            <a:ext cx="3223600" cy="33813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spcBef>
                <a:spcPts val="4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/>
            </a:pPr>
            <a:r>
              <a:rPr lang="en-GB">
                <a:solidFill>
                  <a:srgbClr val="FF0000"/>
                </a:solidFill>
              </a:rPr>
              <a:t>Simulation Time &amp; Time Ratio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Simulation Control Panel</a:t>
            </a:r>
          </a:p>
        </p:txBody>
      </p:sp>
      <p:sp>
        <p:nvSpPr>
          <p:cNvPr id="63493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166CF02-3015-4A22-BA4C-B6AF93B40464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63494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3F89CD2-ECF6-420C-9A18-DF074397997F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65</a:t>
            </a:fld>
            <a:endParaRPr lang="en-GB" smtClean="0"/>
          </a:p>
        </p:txBody>
      </p:sp>
      <p:sp>
        <p:nvSpPr>
          <p:cNvPr id="63495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114" y="1337735"/>
            <a:ext cx="5843774" cy="489373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 bwMode="auto">
          <a:xfrm>
            <a:off x="2038349" y="3765550"/>
            <a:ext cx="3454401" cy="21378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80001" y="914400"/>
            <a:ext cx="4398349" cy="33813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spcBef>
                <a:spcPts val="4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/>
            </a:pPr>
            <a:r>
              <a:rPr lang="en-GB">
                <a:solidFill>
                  <a:srgbClr val="FF0000"/>
                </a:solidFill>
              </a:rPr>
              <a:t>Simulation that is controlled by the panel</a:t>
            </a:r>
          </a:p>
        </p:txBody>
      </p:sp>
      <p:sp>
        <p:nvSpPr>
          <p:cNvPr id="14" name="Freeform 13"/>
          <p:cNvSpPr/>
          <p:nvPr/>
        </p:nvSpPr>
        <p:spPr bwMode="auto">
          <a:xfrm>
            <a:off x="803275" y="1365250"/>
            <a:ext cx="1228725" cy="2495550"/>
          </a:xfrm>
          <a:custGeom>
            <a:avLst/>
            <a:gdLst>
              <a:gd name="connsiteX0" fmla="*/ 343958 w 1359958"/>
              <a:gd name="connsiteY0" fmla="*/ 0 h 2482850"/>
              <a:gd name="connsiteX1" fmla="*/ 58208 w 1359958"/>
              <a:gd name="connsiteY1" fmla="*/ 1358900 h 2482850"/>
              <a:gd name="connsiteX2" fmla="*/ 216958 w 1359958"/>
              <a:gd name="connsiteY2" fmla="*/ 2082800 h 2482850"/>
              <a:gd name="connsiteX3" fmla="*/ 1359958 w 1359958"/>
              <a:gd name="connsiteY3" fmla="*/ 2482850 h 2482850"/>
              <a:gd name="connsiteX0" fmla="*/ 327025 w 1343025"/>
              <a:gd name="connsiteY0" fmla="*/ 0 h 2482850"/>
              <a:gd name="connsiteX1" fmla="*/ 41275 w 1343025"/>
              <a:gd name="connsiteY1" fmla="*/ 1358900 h 2482850"/>
              <a:gd name="connsiteX2" fmla="*/ 574675 w 1343025"/>
              <a:gd name="connsiteY2" fmla="*/ 2082800 h 2482850"/>
              <a:gd name="connsiteX3" fmla="*/ 1343025 w 1343025"/>
              <a:gd name="connsiteY3" fmla="*/ 2482850 h 2482850"/>
              <a:gd name="connsiteX0" fmla="*/ 155575 w 1171575"/>
              <a:gd name="connsiteY0" fmla="*/ 0 h 2482850"/>
              <a:gd name="connsiteX1" fmla="*/ 41275 w 1171575"/>
              <a:gd name="connsiteY1" fmla="*/ 1358900 h 2482850"/>
              <a:gd name="connsiteX2" fmla="*/ 403225 w 1171575"/>
              <a:gd name="connsiteY2" fmla="*/ 2082800 h 2482850"/>
              <a:gd name="connsiteX3" fmla="*/ 1171575 w 1171575"/>
              <a:gd name="connsiteY3" fmla="*/ 2482850 h 24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575" h="2482850">
                <a:moveTo>
                  <a:pt x="155575" y="0"/>
                </a:moveTo>
                <a:cubicBezTo>
                  <a:pt x="23283" y="505883"/>
                  <a:pt x="0" y="1011767"/>
                  <a:pt x="41275" y="1358900"/>
                </a:cubicBezTo>
                <a:cubicBezTo>
                  <a:pt x="82550" y="1706033"/>
                  <a:pt x="214842" y="1895475"/>
                  <a:pt x="403225" y="2082800"/>
                </a:cubicBezTo>
                <a:cubicBezTo>
                  <a:pt x="591608" y="2270125"/>
                  <a:pt x="980017" y="2416175"/>
                  <a:pt x="1171575" y="248285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Simulation Control Panel</a:t>
            </a:r>
          </a:p>
        </p:txBody>
      </p:sp>
      <p:sp>
        <p:nvSpPr>
          <p:cNvPr id="63493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166CF02-3015-4A22-BA4C-B6AF93B40464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63494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3F89CD2-ECF6-420C-9A18-DF074397997F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66</a:t>
            </a:fld>
            <a:endParaRPr lang="en-GB" smtClean="0"/>
          </a:p>
        </p:txBody>
      </p:sp>
      <p:sp>
        <p:nvSpPr>
          <p:cNvPr id="63495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114" y="1337735"/>
            <a:ext cx="5843774" cy="4893733"/>
          </a:xfrm>
          <a:prstGeom prst="rect">
            <a:avLst/>
          </a:prstGeom>
        </p:spPr>
      </p:pic>
      <p:cxnSp>
        <p:nvCxnSpPr>
          <p:cNvPr id="12" name="AutoShape 13"/>
          <p:cNvCxnSpPr>
            <a:cxnSpLocks noChangeShapeType="1"/>
            <a:stCxn id="27" idx="2"/>
            <a:endCxn id="16" idx="1"/>
          </p:cNvCxnSpPr>
          <p:nvPr/>
        </p:nvCxnSpPr>
        <p:spPr bwMode="auto">
          <a:xfrm rot="16200000" flipH="1">
            <a:off x="2640012" y="222292"/>
            <a:ext cx="2496416" cy="4556907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 type="none" w="lg" len="lg"/>
          </a:ln>
        </p:spPr>
      </p:cxn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80001" y="914400"/>
            <a:ext cx="2859532" cy="33813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spcBef>
                <a:spcPts val="4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/>
            </a:pPr>
            <a:r>
              <a:rPr lang="en-GB">
                <a:solidFill>
                  <a:srgbClr val="FF0000"/>
                </a:solidFill>
              </a:rPr>
              <a:t>Simulation Overrun Count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095999" y="3710517"/>
            <a:ext cx="482601" cy="26246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Simulation Control Panel</a:t>
            </a:r>
          </a:p>
        </p:txBody>
      </p:sp>
      <p:sp>
        <p:nvSpPr>
          <p:cNvPr id="63493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166CF02-3015-4A22-BA4C-B6AF93B40464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63494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3F89CD2-ECF6-420C-9A18-DF074397997F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67</a:t>
            </a:fld>
            <a:endParaRPr lang="en-GB" smtClean="0"/>
          </a:p>
        </p:txBody>
      </p:sp>
      <p:sp>
        <p:nvSpPr>
          <p:cNvPr id="63495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114" y="1337735"/>
            <a:ext cx="5843774" cy="4893733"/>
          </a:xfrm>
          <a:prstGeom prst="rect">
            <a:avLst/>
          </a:prstGeom>
        </p:spPr>
      </p:pic>
      <p:sp>
        <p:nvSpPr>
          <p:cNvPr id="17" name="Left Brace 16"/>
          <p:cNvSpPr/>
          <p:nvPr/>
        </p:nvSpPr>
        <p:spPr bwMode="auto">
          <a:xfrm>
            <a:off x="1752600" y="3937000"/>
            <a:ext cx="203200" cy="1555750"/>
          </a:xfrm>
          <a:prstGeom prst="leftBrace">
            <a:avLst>
              <a:gd name="adj1" fmla="val 50333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80000" y="914400"/>
            <a:ext cx="3064850" cy="33813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spcBef>
                <a:spcPts val="4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/>
            </a:pPr>
            <a:r>
              <a:rPr lang="en-GB">
                <a:solidFill>
                  <a:srgbClr val="FF0000"/>
                </a:solidFill>
              </a:rPr>
              <a:t>Simulation Status Messages</a:t>
            </a:r>
          </a:p>
        </p:txBody>
      </p:sp>
      <p:sp>
        <p:nvSpPr>
          <p:cNvPr id="23" name="Freeform 22"/>
          <p:cNvSpPr/>
          <p:nvPr/>
        </p:nvSpPr>
        <p:spPr bwMode="auto">
          <a:xfrm>
            <a:off x="803275" y="1365250"/>
            <a:ext cx="949325" cy="3346450"/>
          </a:xfrm>
          <a:custGeom>
            <a:avLst/>
            <a:gdLst>
              <a:gd name="connsiteX0" fmla="*/ 343958 w 1359958"/>
              <a:gd name="connsiteY0" fmla="*/ 0 h 2482850"/>
              <a:gd name="connsiteX1" fmla="*/ 58208 w 1359958"/>
              <a:gd name="connsiteY1" fmla="*/ 1358900 h 2482850"/>
              <a:gd name="connsiteX2" fmla="*/ 216958 w 1359958"/>
              <a:gd name="connsiteY2" fmla="*/ 2082800 h 2482850"/>
              <a:gd name="connsiteX3" fmla="*/ 1359958 w 1359958"/>
              <a:gd name="connsiteY3" fmla="*/ 2482850 h 2482850"/>
              <a:gd name="connsiteX0" fmla="*/ 327025 w 1343025"/>
              <a:gd name="connsiteY0" fmla="*/ 0 h 2482850"/>
              <a:gd name="connsiteX1" fmla="*/ 41275 w 1343025"/>
              <a:gd name="connsiteY1" fmla="*/ 1358900 h 2482850"/>
              <a:gd name="connsiteX2" fmla="*/ 574675 w 1343025"/>
              <a:gd name="connsiteY2" fmla="*/ 2082800 h 2482850"/>
              <a:gd name="connsiteX3" fmla="*/ 1343025 w 1343025"/>
              <a:gd name="connsiteY3" fmla="*/ 2482850 h 2482850"/>
              <a:gd name="connsiteX0" fmla="*/ 155575 w 1171575"/>
              <a:gd name="connsiteY0" fmla="*/ 0 h 2482850"/>
              <a:gd name="connsiteX1" fmla="*/ 41275 w 1171575"/>
              <a:gd name="connsiteY1" fmla="*/ 1358900 h 2482850"/>
              <a:gd name="connsiteX2" fmla="*/ 403225 w 1171575"/>
              <a:gd name="connsiteY2" fmla="*/ 2082800 h 2482850"/>
              <a:gd name="connsiteX3" fmla="*/ 1171575 w 1171575"/>
              <a:gd name="connsiteY3" fmla="*/ 2482850 h 24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575" h="2482850">
                <a:moveTo>
                  <a:pt x="155575" y="0"/>
                </a:moveTo>
                <a:cubicBezTo>
                  <a:pt x="23283" y="505883"/>
                  <a:pt x="0" y="1011767"/>
                  <a:pt x="41275" y="1358900"/>
                </a:cubicBezTo>
                <a:cubicBezTo>
                  <a:pt x="82550" y="1706033"/>
                  <a:pt x="214842" y="1895475"/>
                  <a:pt x="403225" y="2082800"/>
                </a:cubicBezTo>
                <a:cubicBezTo>
                  <a:pt x="591608" y="2270125"/>
                  <a:pt x="980017" y="2416175"/>
                  <a:pt x="1171575" y="248285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031" y="1339850"/>
            <a:ext cx="5978970" cy="5006950"/>
          </a:xfrm>
          <a:prstGeom prst="rect">
            <a:avLst/>
          </a:prstGeom>
        </p:spPr>
      </p:pic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Simulation Control Panel</a:t>
            </a:r>
          </a:p>
        </p:txBody>
      </p:sp>
      <p:sp>
        <p:nvSpPr>
          <p:cNvPr id="65546" name="Date Placeholder 1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A9FAF67-4890-46C5-9AE2-ACC55E3F9D65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65547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F6039D0-3CE6-4934-ABB7-A1D6307D71CD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68</a:t>
            </a:fld>
            <a:endParaRPr lang="en-GB" smtClean="0"/>
          </a:p>
        </p:txBody>
      </p:sp>
      <p:sp>
        <p:nvSpPr>
          <p:cNvPr id="65548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49851" y="946150"/>
            <a:ext cx="1191599" cy="33813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spcBef>
                <a:spcPts val="4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/>
            </a:pPr>
            <a:r>
              <a:rPr lang="en-GB">
                <a:solidFill>
                  <a:srgbClr val="FF0000"/>
                </a:solidFill>
              </a:rPr>
              <a:t>File Menu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2057401" y="1782234"/>
            <a:ext cx="1403350" cy="751416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" name="AutoShape 13"/>
          <p:cNvCxnSpPr>
            <a:cxnSpLocks noChangeShapeType="1"/>
            <a:stCxn id="20" idx="2"/>
          </p:cNvCxnSpPr>
          <p:nvPr/>
        </p:nvCxnSpPr>
        <p:spPr bwMode="auto">
          <a:xfrm rot="16200000" flipH="1">
            <a:off x="1018403" y="1111536"/>
            <a:ext cx="891648" cy="1237152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 type="none" w="lg" len="lg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615" y="1358900"/>
            <a:ext cx="5940335" cy="4974596"/>
          </a:xfrm>
          <a:prstGeom prst="rect">
            <a:avLst/>
          </a:prstGeom>
        </p:spPr>
      </p:pic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Simulation Control Panel</a:t>
            </a: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2317750" y="1807634"/>
            <a:ext cx="2025650" cy="1011766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Date Placeholder 1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023C80D-1051-4C9D-BF98-4E2C8F1F44E6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66569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040ED36-45FC-4044-989A-3E3E8F254BA7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69</a:t>
            </a:fld>
            <a:endParaRPr lang="en-GB" smtClean="0"/>
          </a:p>
        </p:txBody>
      </p:sp>
      <p:sp>
        <p:nvSpPr>
          <p:cNvPr id="66570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49851" y="946150"/>
            <a:ext cx="1578949" cy="33813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spcBef>
                <a:spcPts val="4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/>
            </a:pPr>
            <a:r>
              <a:rPr lang="en-GB">
                <a:solidFill>
                  <a:srgbClr val="FF0000"/>
                </a:solidFill>
              </a:rPr>
              <a:t>Actions Menu</a:t>
            </a:r>
          </a:p>
        </p:txBody>
      </p:sp>
      <p:cxnSp>
        <p:nvCxnSpPr>
          <p:cNvPr id="9" name="AutoShape 13"/>
          <p:cNvCxnSpPr>
            <a:cxnSpLocks noChangeShapeType="1"/>
            <a:stCxn id="18" idx="2"/>
            <a:endCxn id="66567" idx="1"/>
          </p:cNvCxnSpPr>
          <p:nvPr/>
        </p:nvCxnSpPr>
        <p:spPr bwMode="auto">
          <a:xfrm rot="16200000" flipH="1">
            <a:off x="1163924" y="1159690"/>
            <a:ext cx="1029229" cy="1278424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 type="none" w="lg" len="lg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Trick Environment</a:t>
            </a:r>
          </a:p>
        </p:txBody>
      </p:sp>
      <p:sp>
        <p:nvSpPr>
          <p:cNvPr id="9219" name="Rectangle 2"/>
          <p:cNvSpPr txBox="1">
            <a:spLocks noChangeArrowheads="1"/>
          </p:cNvSpPr>
          <p:nvPr/>
        </p:nvSpPr>
        <p:spPr bwMode="auto">
          <a:xfrm>
            <a:off x="381000" y="863600"/>
            <a:ext cx="8195733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23850" indent="-323850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323850" algn="l"/>
                <a:tab pos="436563" algn="l"/>
                <a:tab pos="893763" algn="l"/>
                <a:tab pos="1350963" algn="l"/>
                <a:tab pos="1808163" algn="l"/>
                <a:tab pos="2265363" algn="l"/>
                <a:tab pos="2722563" algn="l"/>
                <a:tab pos="3179763" algn="l"/>
                <a:tab pos="3636963" algn="l"/>
                <a:tab pos="4094163" algn="l"/>
                <a:tab pos="4551363" algn="l"/>
                <a:tab pos="5008563" algn="l"/>
                <a:tab pos="5465763" algn="l"/>
                <a:tab pos="5922963" algn="l"/>
                <a:tab pos="6380163" algn="l"/>
                <a:tab pos="6837363" algn="l"/>
                <a:tab pos="7294563" algn="l"/>
                <a:tab pos="7751763" algn="l"/>
                <a:tab pos="8208963" algn="l"/>
                <a:tab pos="8666163" algn="l"/>
                <a:tab pos="9123363" algn="l"/>
              </a:tabLst>
            </a:pPr>
            <a:r>
              <a:rPr lang="en-US" sz="2000" b="1">
                <a:solidFill>
                  <a:srgbClr val="000000"/>
                </a:solidFill>
              </a:rPr>
              <a:t>Running "gte" will give you a list of Trick environment variables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389466" y="1413935"/>
            <a:ext cx="8277225" cy="4851398"/>
          </a:xfrm>
          <a:prstGeom prst="rect">
            <a:avLst/>
          </a:prstGeom>
          <a:solidFill>
            <a:srgbClr val="FFFFFF"/>
          </a:solidFill>
          <a:ln w="38160">
            <a:solidFill>
              <a:srgbClr val="B847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b="1">
                <a:solidFill>
                  <a:srgbClr val="000000"/>
                </a:solidFill>
                <a:latin typeface="Courier New" charset="0"/>
              </a:rPr>
              <a:t>% gte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TRICK_CATALOG_HOME=/root/trick_catalog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TRICK_CAT_MGR_HOME=/usr/local/trick/trick-13.3.2/catalog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TRICK_CC=cc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TRICK_CFLAGS= -Wall -g -I/root/trick_models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TRICK_CONVERT_SWIG_FLAGS=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TRICK_CPPC=c++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TRICK_CXXFLAGS=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TRICK_DEBUG=0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TRICK_EDITOR=vi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TRICK_EXEC_LINK_LIBS=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TRICK_FORCE_32BIT=0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TRICK_GTE_EXT=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TRICK_HOME=/usr/local/trick/trick-13.3.2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TRICK_HOST_CPU=Linux_4.7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TRICK_HOST_CPU_USER_SUFFIX=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TRICK_HOST_TYPE=Linux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TRICK_ICG_EXCLUDE=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TRICK_ICG_NOCOMMENT=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TRICK_LDFLAGS=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TRICK_MAKE=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TRICK_PATH=/usr/local/trick/trick-13.3.2/bin_Linux_4.7:/usr/local/trick/trick-13.3.2/bin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TRICK_PRINTER_NAME=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TRICK_PRINT_CMD=lpr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TRICK_SFLAGS=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TRICK_SWIG_EXCLUDE=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TRICK_USER_CSHRC=/root/.Trick_user_cshrc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TRICK_USER_HOME=/root/trick_sims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TRICK_USER_LINK_LIBS=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TRICK_USER_PROFILE=/root/.Trick_user_profile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TRICK_VER=13.3.2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>
                <a:solidFill>
                  <a:srgbClr val="000000"/>
                </a:solidFill>
                <a:latin typeface="Courier"/>
                <a:cs typeface="Courier"/>
              </a:rPr>
              <a:t>XML_CATALOG_FILES=/usr/local/trick/trick-13.3.2/trick_source/data_products/DPX/XML/catalog.xml</a:t>
            </a:r>
          </a:p>
          <a:p>
            <a:pPr>
              <a:lnSpc>
                <a:spcPct val="79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80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118534" y="1965855"/>
            <a:ext cx="3475038" cy="269345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4DF9276-B296-4B00-9AFA-0F26A9EC76EB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922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953B4E3-7E25-47DA-87A5-0569B506B304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GB" smtClean="0"/>
          </a:p>
        </p:txBody>
      </p:sp>
      <p:sp>
        <p:nvSpPr>
          <p:cNvPr id="9224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Simulation Control Panel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152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0" smtClean="0"/>
              <a:t>Throttle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0" smtClean="0"/>
              <a:t>Only available when itimers are off</a:t>
            </a:r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See real time presentations and User’s</a:t>
            </a:r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 Guide for itimer information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0" smtClean="0"/>
              <a:t>Allows sim to run a multiple of realtime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452438" y="4238625"/>
            <a:ext cx="8229600" cy="1109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000000"/>
                </a:solidFill>
              </a:rPr>
              <a:t>Freeze Popup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000000"/>
                </a:solidFill>
              </a:rPr>
              <a:t>Freeze at = absolute time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000000"/>
                </a:solidFill>
              </a:rPr>
              <a:t>Freeze in = relative time</a:t>
            </a:r>
          </a:p>
        </p:txBody>
      </p:sp>
      <p:sp>
        <p:nvSpPr>
          <p:cNvPr id="67591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AC5BA4-A3C3-4B08-923D-A51CBBFFDAB1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67592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389AB15-BB5C-4B92-BF2C-7DF1DB840FC1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70</a:t>
            </a:fld>
            <a:endParaRPr lang="en-GB" smtClean="0"/>
          </a:p>
        </p:txBody>
      </p:sp>
      <p:sp>
        <p:nvSpPr>
          <p:cNvPr id="67593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899" y="1231436"/>
            <a:ext cx="3403601" cy="23420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599" y="4078090"/>
            <a:ext cx="3985683" cy="190361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1851830"/>
            <a:ext cx="7155283" cy="4383870"/>
          </a:xfrm>
          <a:prstGeom prst="rect">
            <a:avLst/>
          </a:prstGeom>
        </p:spPr>
      </p:pic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Trick View (TV)</a:t>
            </a:r>
          </a:p>
        </p:txBody>
      </p:sp>
      <p:sp>
        <p:nvSpPr>
          <p:cNvPr id="68619" name="Date Placeholder 1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BE55C0A-F2C4-4DE7-AE82-F3375B95D624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68620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9F520B9-25BE-4067-9D8C-BB4598B39C93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71</a:t>
            </a:fld>
            <a:endParaRPr lang="en-GB" smtClean="0"/>
          </a:p>
        </p:txBody>
      </p:sp>
      <p:sp>
        <p:nvSpPr>
          <p:cNvPr id="68621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9" name="TextBox 8"/>
          <p:cNvSpPr txBox="1"/>
          <p:nvPr/>
        </p:nvSpPr>
        <p:spPr>
          <a:xfrm>
            <a:off x="1269999" y="1143002"/>
            <a:ext cx="684406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Allows a user to see and set the variables of a running simulation.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1851830"/>
            <a:ext cx="7155283" cy="4383870"/>
          </a:xfrm>
          <a:prstGeom prst="rect">
            <a:avLst/>
          </a:prstGeom>
        </p:spPr>
      </p:pic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Trick View (TV)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366183" y="1018115"/>
            <a:ext cx="2758018" cy="802217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spcBef>
                <a:spcPts val="4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FF0000"/>
                </a:solidFill>
              </a:rPr>
              <a:t>Hierarchal Variable Chooser</a:t>
            </a:r>
          </a:p>
          <a:p>
            <a:pPr marL="341313" indent="-341313">
              <a:lnSpc>
                <a:spcPct val="90000"/>
              </a:lnSpc>
              <a:spcBef>
                <a:spcPts val="4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400">
                <a:solidFill>
                  <a:schemeClr val="tx1"/>
                </a:solidFill>
              </a:rPr>
              <a:t>Double-click variable to add to </a:t>
            </a:r>
          </a:p>
          <a:p>
            <a:pPr marL="341313" indent="-341313">
              <a:lnSpc>
                <a:spcPct val="90000"/>
              </a:lnSpc>
              <a:spcBef>
                <a:spcPts val="4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400">
                <a:solidFill>
                  <a:schemeClr val="tx1"/>
                </a:solidFill>
              </a:rPr>
              <a:t>Variable Display Area.</a:t>
            </a:r>
          </a:p>
          <a:p>
            <a:pPr marL="341313" indent="-341313">
              <a:lnSpc>
                <a:spcPct val="90000"/>
              </a:lnSpc>
              <a:spcBef>
                <a:spcPts val="4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 sz="1600">
              <a:solidFill>
                <a:srgbClr val="FF0000"/>
              </a:solidFill>
            </a:endParaRPr>
          </a:p>
        </p:txBody>
      </p:sp>
      <p:sp>
        <p:nvSpPr>
          <p:cNvPr id="68619" name="Date Placeholder 1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BE55C0A-F2C4-4DE7-AE82-F3375B95D624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68620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9F520B9-25BE-4067-9D8C-BB4598B39C93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72</a:t>
            </a:fld>
            <a:endParaRPr lang="en-GB" smtClean="0"/>
          </a:p>
        </p:txBody>
      </p:sp>
      <p:sp>
        <p:nvSpPr>
          <p:cNvPr id="68621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1286932" y="2745316"/>
            <a:ext cx="1361017" cy="308398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AutoShape 13"/>
          <p:cNvCxnSpPr>
            <a:cxnSpLocks noChangeShapeType="1"/>
            <a:stCxn id="68613" idx="2"/>
            <a:endCxn id="18" idx="0"/>
          </p:cNvCxnSpPr>
          <p:nvPr/>
        </p:nvCxnSpPr>
        <p:spPr bwMode="auto">
          <a:xfrm rot="16200000" flipH="1">
            <a:off x="1393824" y="2171699"/>
            <a:ext cx="924984" cy="222249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 type="none" w="lg" len="lg"/>
          </a:ln>
        </p:spPr>
      </p:cxn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107517" y="1428750"/>
            <a:ext cx="2275416" cy="32385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spcBef>
                <a:spcPts val="4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FF0000"/>
                </a:solidFill>
              </a:rPr>
              <a:t>Variable Display Area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4157132" y="2749550"/>
            <a:ext cx="3818468" cy="711200"/>
          </a:xfrm>
          <a:prstGeom prst="roundRect">
            <a:avLst>
              <a:gd name="adj" fmla="val 10718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7" name="AutoShape 13"/>
          <p:cNvCxnSpPr>
            <a:cxnSpLocks noChangeShapeType="1"/>
            <a:stCxn id="22" idx="2"/>
            <a:endCxn id="23" idx="0"/>
          </p:cNvCxnSpPr>
          <p:nvPr/>
        </p:nvCxnSpPr>
        <p:spPr bwMode="auto">
          <a:xfrm rot="5400000">
            <a:off x="5657321" y="2161646"/>
            <a:ext cx="996950" cy="178859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 type="none" w="lg" len="lg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1851830"/>
            <a:ext cx="7155283" cy="4383870"/>
          </a:xfrm>
          <a:prstGeom prst="rect">
            <a:avLst/>
          </a:prstGeom>
        </p:spPr>
      </p:pic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Trick View (TV)</a:t>
            </a:r>
          </a:p>
        </p:txBody>
      </p:sp>
      <p:sp>
        <p:nvSpPr>
          <p:cNvPr id="68619" name="Date Placeholder 1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BE55C0A-F2C4-4DE7-AE82-F3375B95D624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68620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9F520B9-25BE-4067-9D8C-BB4598B39C93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73</a:t>
            </a:fld>
            <a:endParaRPr lang="en-GB" smtClean="0"/>
          </a:p>
        </p:txBody>
      </p:sp>
      <p:sp>
        <p:nvSpPr>
          <p:cNvPr id="68621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23" name="Rounded Rectangle 22"/>
          <p:cNvSpPr/>
          <p:nvPr/>
        </p:nvSpPr>
        <p:spPr bwMode="auto">
          <a:xfrm>
            <a:off x="5274733" y="2749550"/>
            <a:ext cx="1032934" cy="711200"/>
          </a:xfrm>
          <a:prstGeom prst="roundRect">
            <a:avLst>
              <a:gd name="adj" fmla="val 10718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7" name="AutoShape 13"/>
          <p:cNvCxnSpPr>
            <a:cxnSpLocks noChangeShapeType="1"/>
            <a:stCxn id="28" idx="2"/>
            <a:endCxn id="23" idx="0"/>
          </p:cNvCxnSpPr>
          <p:nvPr/>
        </p:nvCxnSpPr>
        <p:spPr bwMode="auto">
          <a:xfrm rot="5400000">
            <a:off x="5648788" y="1934037"/>
            <a:ext cx="957926" cy="673101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 type="none" w="lg" len="lg"/>
          </a:ln>
        </p:spPr>
      </p:cxnSp>
      <p:sp>
        <p:nvSpPr>
          <p:cNvPr id="28" name="TextBox 27"/>
          <p:cNvSpPr txBox="1"/>
          <p:nvPr/>
        </p:nvSpPr>
        <p:spPr>
          <a:xfrm>
            <a:off x="4572000" y="1097280"/>
            <a:ext cx="3784601" cy="694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Values are automatically updated. </a:t>
            </a:r>
            <a:r>
              <a:rPr lang="en-US" sz="1400">
                <a:solidFill>
                  <a:srgbClr val="000000"/>
                </a:solidFill>
              </a:rPr>
              <a:t>Click on cell to set value.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1851830"/>
            <a:ext cx="7155283" cy="4383870"/>
          </a:xfrm>
          <a:prstGeom prst="rect">
            <a:avLst/>
          </a:prstGeom>
        </p:spPr>
      </p:pic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Trick View (TV)</a:t>
            </a:r>
          </a:p>
        </p:txBody>
      </p:sp>
      <p:sp>
        <p:nvSpPr>
          <p:cNvPr id="68619" name="Date Placeholder 1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BE55C0A-F2C4-4DE7-AE82-F3375B95D624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68620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9F520B9-25BE-4067-9D8C-BB4598B39C93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74</a:t>
            </a:fld>
            <a:endParaRPr lang="en-GB" smtClean="0"/>
          </a:p>
        </p:txBody>
      </p:sp>
      <p:sp>
        <p:nvSpPr>
          <p:cNvPr id="68621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sp>
        <p:nvSpPr>
          <p:cNvPr id="23" name="Rounded Rectangle 22"/>
          <p:cNvSpPr/>
          <p:nvPr/>
        </p:nvSpPr>
        <p:spPr bwMode="auto">
          <a:xfrm>
            <a:off x="6299200" y="2758016"/>
            <a:ext cx="508000" cy="711200"/>
          </a:xfrm>
          <a:prstGeom prst="roundRect">
            <a:avLst>
              <a:gd name="adj" fmla="val 10718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7" name="AutoShape 13"/>
          <p:cNvCxnSpPr>
            <a:cxnSpLocks noChangeShapeType="1"/>
            <a:stCxn id="28" idx="2"/>
            <a:endCxn id="23" idx="0"/>
          </p:cNvCxnSpPr>
          <p:nvPr/>
        </p:nvCxnSpPr>
        <p:spPr bwMode="auto">
          <a:xfrm rot="16200000" flipH="1">
            <a:off x="5890087" y="2094903"/>
            <a:ext cx="966392" cy="359833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 type="none" w="lg" len="lg"/>
          </a:ln>
        </p:spPr>
      </p:cxnSp>
      <p:sp>
        <p:nvSpPr>
          <p:cNvPr id="28" name="TextBox 27"/>
          <p:cNvSpPr txBox="1"/>
          <p:nvPr/>
        </p:nvSpPr>
        <p:spPr>
          <a:xfrm>
            <a:off x="4572000" y="1097280"/>
            <a:ext cx="3242733" cy="694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Variable Units</a:t>
            </a:r>
          </a:p>
          <a:p>
            <a:r>
              <a:rPr lang="en-US" sz="1400">
                <a:solidFill>
                  <a:srgbClr val="000000"/>
                </a:solidFill>
              </a:rPr>
              <a:t>Click on cell to change units.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0CD761C-3957-45BC-A0FE-95DB43B9885A}" type="datetime1">
              <a:rPr lang="en-US"/>
              <a:pPr>
                <a:defRPr/>
              </a:pPr>
              <a:t>5/12/14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Trick Basic Training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934D1A7-BC44-477D-9DF2-CB3D45733763}" type="slidenum">
              <a:rPr lang="en-GB"/>
              <a:pPr>
                <a:defRPr/>
              </a:pPr>
              <a:t>75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67" y="1856761"/>
            <a:ext cx="7150100" cy="43916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1280160"/>
            <a:ext cx="32427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Drop-down Units selection list</a:t>
            </a:r>
          </a:p>
        </p:txBody>
      </p:sp>
      <p:cxnSp>
        <p:nvCxnSpPr>
          <p:cNvPr id="12" name="AutoShape 13"/>
          <p:cNvCxnSpPr>
            <a:cxnSpLocks noChangeShapeType="1"/>
            <a:stCxn id="11" idx="2"/>
            <a:endCxn id="14" idx="0"/>
          </p:cNvCxnSpPr>
          <p:nvPr/>
        </p:nvCxnSpPr>
        <p:spPr bwMode="auto">
          <a:xfrm rot="16200000" flipH="1">
            <a:off x="5855189" y="2043070"/>
            <a:ext cx="1053123" cy="376766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 type="none" w="lg" len="lg"/>
          </a:ln>
        </p:spPr>
      </p:cxnSp>
      <p:sp>
        <p:nvSpPr>
          <p:cNvPr id="14" name="Rounded Rectangle 13"/>
          <p:cNvSpPr/>
          <p:nvPr/>
        </p:nvSpPr>
        <p:spPr bwMode="auto">
          <a:xfrm>
            <a:off x="6299199" y="2758015"/>
            <a:ext cx="541867" cy="1441451"/>
          </a:xfrm>
          <a:prstGeom prst="roundRect">
            <a:avLst>
              <a:gd name="adj" fmla="val 10718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Trick View (TV)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0CD761C-3957-45BC-A0FE-95DB43B9885A}" type="datetime1">
              <a:rPr lang="en-US"/>
              <a:pPr>
                <a:defRPr/>
              </a:pPr>
              <a:t>5/12/14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Trick Basic Training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934D1A7-BC44-477D-9DF2-CB3D45733763}" type="slidenum">
              <a:rPr lang="en-GB"/>
              <a:pPr>
                <a:defRPr/>
              </a:pPr>
              <a:t>76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6" y="1857866"/>
            <a:ext cx="7128933" cy="43677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0" y="1280160"/>
            <a:ext cx="33951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Drop-down Format selection list</a:t>
            </a:r>
          </a:p>
        </p:txBody>
      </p:sp>
      <p:cxnSp>
        <p:nvCxnSpPr>
          <p:cNvPr id="11" name="AutoShape 13"/>
          <p:cNvCxnSpPr>
            <a:cxnSpLocks noChangeShapeType="1"/>
            <a:stCxn id="10" idx="2"/>
            <a:endCxn id="12" idx="0"/>
          </p:cNvCxnSpPr>
          <p:nvPr/>
        </p:nvCxnSpPr>
        <p:spPr bwMode="auto">
          <a:xfrm rot="16200000" flipH="1">
            <a:off x="6026639" y="1947820"/>
            <a:ext cx="1603457" cy="1117600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 type="none" w="lg" len="lg"/>
          </a:ln>
        </p:spPr>
      </p:cxnSp>
      <p:sp>
        <p:nvSpPr>
          <p:cNvPr id="12" name="Rounded Rectangle 11"/>
          <p:cNvSpPr/>
          <p:nvPr/>
        </p:nvSpPr>
        <p:spPr bwMode="auto">
          <a:xfrm>
            <a:off x="6815666" y="3308349"/>
            <a:ext cx="1143001" cy="374652"/>
          </a:xfrm>
          <a:prstGeom prst="roundRect">
            <a:avLst>
              <a:gd name="adj" fmla="val 10718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Trick View (TV)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28" y="1278466"/>
            <a:ext cx="5884216" cy="4927601"/>
          </a:xfrm>
          <a:prstGeom prst="rect">
            <a:avLst/>
          </a:prstGeom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Running Simulation in Real-Time</a:t>
            </a: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7147453" y="1998133"/>
            <a:ext cx="1878013" cy="33813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spcBef>
                <a:spcPts val="4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FF0000"/>
                </a:solidFill>
              </a:rPr>
              <a:t>Flag stops waving</a:t>
            </a:r>
          </a:p>
        </p:txBody>
      </p:sp>
      <p:sp>
        <p:nvSpPr>
          <p:cNvPr id="69649" name="Date Placeholder 1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25EB542-C28A-4331-BD7F-0ACD757B2905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69650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465331-2DA8-476B-85C9-1735055D5FF3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77</a:t>
            </a:fld>
            <a:endParaRPr lang="en-GB" smtClean="0"/>
          </a:p>
        </p:txBody>
      </p:sp>
      <p:sp>
        <p:nvSpPr>
          <p:cNvPr id="69651" name="Footer Placeholder 2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cxnSp>
        <p:nvCxnSpPr>
          <p:cNvPr id="26" name="AutoShape 13"/>
          <p:cNvCxnSpPr>
            <a:cxnSpLocks noChangeShapeType="1"/>
            <a:stCxn id="69638" idx="2"/>
          </p:cNvCxnSpPr>
          <p:nvPr/>
        </p:nvCxnSpPr>
        <p:spPr bwMode="auto">
          <a:xfrm rot="5400000">
            <a:off x="7201032" y="1798507"/>
            <a:ext cx="347665" cy="1423193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 type="triangle" w="lg" len="lg"/>
          </a:ln>
        </p:spPr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13254" y="1625599"/>
            <a:ext cx="828145" cy="33813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spcBef>
                <a:spcPts val="4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FF0000"/>
                </a:solidFill>
              </a:rPr>
              <a:t>Done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1380066" y="1955800"/>
            <a:ext cx="1016001" cy="26246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endCxn id="30" idx="2"/>
          </p:cNvCxnSpPr>
          <p:nvPr/>
        </p:nvCxnSpPr>
        <p:spPr bwMode="auto">
          <a:xfrm>
            <a:off x="569469" y="1912938"/>
            <a:ext cx="810597" cy="1740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0" y="4732864"/>
            <a:ext cx="1412349" cy="35560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spcBef>
                <a:spcPts val="4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FF0000"/>
                </a:solidFill>
              </a:rPr>
              <a:t>Disconnected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278467" y="5731933"/>
            <a:ext cx="694266" cy="26246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3" idx="2"/>
          </p:cNvCxnSpPr>
          <p:nvPr/>
        </p:nvCxnSpPr>
        <p:spPr bwMode="auto">
          <a:xfrm rot="16200000" flipH="1">
            <a:off x="712922" y="5081720"/>
            <a:ext cx="668868" cy="68236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Simulation Architecture</a:t>
            </a:r>
          </a:p>
        </p:txBody>
      </p:sp>
      <p:sp>
        <p:nvSpPr>
          <p:cNvPr id="70659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541EB7D-1876-4CC7-B6DB-0B1999BA2D97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706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B93F165-C6A2-4C53-AC45-B8D6C4FE1E91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78</a:t>
            </a:fld>
            <a:endParaRPr lang="en-GB" smtClean="0"/>
          </a:p>
        </p:txBody>
      </p:sp>
      <p:sp>
        <p:nvSpPr>
          <p:cNvPr id="70661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Simulation Architecture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Objective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Job Scheduling</a:t>
            </a:r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Job Classes</a:t>
            </a:r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Job Frequencies and offsets</a:t>
            </a:r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Phasing</a:t>
            </a:r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Threading simulations</a:t>
            </a:r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Integration and Collect statements</a:t>
            </a:r>
          </a:p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Prerequisites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Trick environment set up correctly</a:t>
            </a:r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TRICK_CFLAGS must contain –I${HOME}/trick_models</a:t>
            </a:r>
          </a:p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  <p:sp>
        <p:nvSpPr>
          <p:cNvPr id="71684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5D3052C-0A5D-4A7A-8CC8-4D98838252C9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7168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44018D1-E061-4921-A6BB-F25DAA5575D2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79</a:t>
            </a:fld>
            <a:endParaRPr lang="en-GB" smtClean="0"/>
          </a:p>
        </p:txBody>
      </p:sp>
      <p:sp>
        <p:nvSpPr>
          <p:cNvPr id="7168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668867" y="1842558"/>
            <a:ext cx="7772400" cy="14700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Introduction to the cannon ball</a:t>
            </a:r>
          </a:p>
        </p:txBody>
      </p:sp>
      <p:sp>
        <p:nvSpPr>
          <p:cNvPr id="10243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C586C0E-66A3-4FB6-89A4-F81437C22535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841EF8A-1764-4F20-858C-C88C897FF187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GB" smtClean="0"/>
          </a:p>
        </p:txBody>
      </p:sp>
      <p:sp>
        <p:nvSpPr>
          <p:cNvPr id="1024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Job Classes</a:t>
            </a:r>
            <a:endParaRPr lang="en-US" smtClean="0"/>
          </a:p>
        </p:txBody>
      </p:sp>
      <p:sp>
        <p:nvSpPr>
          <p:cNvPr id="72707" name="Rectangle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4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>
                <a:solidFill>
                  <a:srgbClr val="000000"/>
                </a:solidFill>
              </a:rPr>
              <a:t>Jobs classes</a:t>
            </a:r>
          </a:p>
          <a:p>
            <a:pPr marL="741363" lvl="1" indent="-284163">
              <a:lnSpc>
                <a:spcPct val="100000"/>
              </a:lnSpc>
              <a:spcBef>
                <a:spcPts val="4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>
                <a:solidFill>
                  <a:srgbClr val="000000"/>
                </a:solidFill>
              </a:rPr>
              <a:t>Each S_define level job is required to have a job class</a:t>
            </a:r>
          </a:p>
          <a:p>
            <a:pPr marL="741363" lvl="1" indent="-284163">
              <a:lnSpc>
                <a:spcPct val="100000"/>
              </a:lnSpc>
              <a:spcBef>
                <a:spcPts val="4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>
                <a:solidFill>
                  <a:srgbClr val="000000"/>
                </a:solidFill>
              </a:rPr>
              <a:t>The job class determines the order of the module calls when the job is scheduled to run</a:t>
            </a:r>
          </a:p>
          <a:p>
            <a:pPr marL="741363" lvl="1" indent="-284163">
              <a:lnSpc>
                <a:spcPct val="100000"/>
              </a:lnSpc>
              <a:spcBef>
                <a:spcPts val="4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>
                <a:solidFill>
                  <a:srgbClr val="000000"/>
                </a:solidFill>
              </a:rPr>
              <a:t>Trick has many different job classes</a:t>
            </a:r>
          </a:p>
          <a:p>
            <a:pPr marL="741363" lvl="1" indent="-284163">
              <a:lnSpc>
                <a:spcPct val="10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b="1">
              <a:solidFill>
                <a:srgbClr val="000000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73150" y="2751138"/>
            <a:ext cx="7007225" cy="3159125"/>
          </a:xfrm>
          <a:prstGeom prst="rect">
            <a:avLst/>
          </a:prstGeom>
          <a:solidFill>
            <a:srgbClr val="E6E6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7386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class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CannonSimObject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: public Trick::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SimObject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{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   public: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       CANNON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cannon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       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CannonSimObject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() {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           ("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default_data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")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cannon_default_data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( &amp;cannon )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12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           ("initialization")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cannon_init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( &amp;cannon ) ;           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12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           ("derivative")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cannon_deriv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(&amp;cannon)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12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           ("</a:t>
            </a:r>
            <a:r>
              <a:rPr lang="en-US" sz="1200" b="1" dirty="0" smtClean="0">
                <a:solidFill>
                  <a:srgbClr val="000000"/>
                </a:solidFill>
                <a:latin typeface="Courier New" charset="0"/>
              </a:rPr>
              <a:t>integration”)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trick_ret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cannon_integ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(&amp;cannon)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       }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}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CannonSimObject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dyn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;</a:t>
            </a:r>
            <a:endParaRPr lang="en-GB" sz="12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2286000" y="3810000"/>
            <a:ext cx="1447800" cy="228600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2201333" y="4191000"/>
            <a:ext cx="1710267" cy="228600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2286000" y="4572000"/>
            <a:ext cx="1238250" cy="223838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Rectangle 6"/>
          <p:cNvSpPr>
            <a:spLocks noChangeArrowheads="1"/>
          </p:cNvSpPr>
          <p:nvPr/>
        </p:nvSpPr>
        <p:spPr bwMode="auto">
          <a:xfrm>
            <a:off x="2286000" y="5029200"/>
            <a:ext cx="1295400" cy="228600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Date Placeholder 1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9DC2C50-0410-4E87-9C9A-C51936C48A25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72714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CB8319A-C3AC-4C8A-80BE-E51AB5CBED50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80</a:t>
            </a:fld>
            <a:endParaRPr lang="en-GB" smtClean="0"/>
          </a:p>
        </p:txBody>
      </p:sp>
      <p:sp>
        <p:nvSpPr>
          <p:cNvPr id="72715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Job Classes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Job Classes - Initialization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default_data</a:t>
            </a:r>
            <a:r>
              <a:rPr lang="en-GB" smtClean="0"/>
              <a:t>"</a:t>
            </a:r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Module executed only once.</a:t>
            </a:r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The only class called before the input file is read.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initialization</a:t>
            </a:r>
            <a:r>
              <a:rPr lang="en-GB" smtClean="0"/>
              <a:t>"</a:t>
            </a:r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Module executed only once, at simulation time = 0. Is called after the input file is read.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restart</a:t>
            </a:r>
            <a:r>
              <a:rPr lang="en-GB" smtClean="0"/>
              <a:t>"</a:t>
            </a:r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Run once after a checkpoint file is loaded or sim is started from checkpoint file.</a:t>
            </a:r>
          </a:p>
        </p:txBody>
      </p:sp>
      <p:sp>
        <p:nvSpPr>
          <p:cNvPr id="73732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CB2851F-C7DE-43FD-BADB-663FC4825B2F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7373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7CC42E3-1460-41AB-B5CB-840F363D2BCA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81</a:t>
            </a:fld>
            <a:endParaRPr lang="en-GB" smtClean="0"/>
          </a:p>
        </p:txBody>
      </p:sp>
      <p:sp>
        <p:nvSpPr>
          <p:cNvPr id="73734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Job Classes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Job Classes – Executive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environment</a:t>
            </a:r>
            <a:r>
              <a:rPr lang="en-US" smtClean="0"/>
              <a:t>"</a:t>
            </a:r>
            <a:r>
              <a:rPr lang="en-GB" smtClean="0"/>
              <a:t> </a:t>
            </a:r>
            <a:r>
              <a:rPr lang="en-GB" b="0" smtClean="0"/>
              <a:t>(e.g., atmosphere, third body gravitation)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sensor</a:t>
            </a:r>
            <a:r>
              <a:rPr lang="en-US" smtClean="0"/>
              <a:t>"</a:t>
            </a:r>
            <a:r>
              <a:rPr lang="en-GB" smtClean="0"/>
              <a:t> </a:t>
            </a:r>
            <a:r>
              <a:rPr lang="en-GB" b="0" smtClean="0"/>
              <a:t>(e.g., Gyros, Accelerometers, Vision)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sensor_emitter</a:t>
            </a:r>
            <a:r>
              <a:rPr lang="en-US" smtClean="0"/>
              <a:t>"</a:t>
            </a:r>
            <a:r>
              <a:rPr lang="en-GB" smtClean="0"/>
              <a:t> </a:t>
            </a:r>
            <a:r>
              <a:rPr lang="en-GB" b="0" smtClean="0"/>
              <a:t>(e.g., radar, laser )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sensor_reflector</a:t>
            </a:r>
            <a:r>
              <a:rPr lang="en-US" smtClean="0"/>
              <a:t>"</a:t>
            </a:r>
            <a:r>
              <a:rPr lang="en-GB" smtClean="0"/>
              <a:t> </a:t>
            </a:r>
            <a:r>
              <a:rPr lang="en-GB" b="0" smtClean="0"/>
              <a:t>(e.g., surfaces)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sensor_receiver</a:t>
            </a:r>
            <a:r>
              <a:rPr lang="en-US" smtClean="0"/>
              <a:t>"</a:t>
            </a:r>
            <a:r>
              <a:rPr lang="en-GB" smtClean="0"/>
              <a:t> </a:t>
            </a:r>
            <a:r>
              <a:rPr lang="en-GB" b="0" smtClean="0"/>
              <a:t>(e.g., radar receiver, laser receiver)</a:t>
            </a:r>
            <a:r>
              <a:rPr lang="en-GB" smtClean="0"/>
              <a:t> 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scheduled</a:t>
            </a:r>
            <a:r>
              <a:rPr lang="en-US" smtClean="0"/>
              <a:t>"</a:t>
            </a:r>
            <a:r>
              <a:rPr lang="en-GB" smtClean="0"/>
              <a:t> </a:t>
            </a:r>
            <a:r>
              <a:rPr lang="en-GB" b="0" smtClean="0"/>
              <a:t>(Default scheduled job class)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effector</a:t>
            </a:r>
            <a:r>
              <a:rPr lang="en-US" smtClean="0"/>
              <a:t>"</a:t>
            </a:r>
            <a:r>
              <a:rPr lang="en-GB" smtClean="0"/>
              <a:t> </a:t>
            </a:r>
            <a:r>
              <a:rPr lang="en-GB" b="0" smtClean="0"/>
              <a:t>(e.g., RCS, servo motors, flaps)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effector_emitter</a:t>
            </a:r>
            <a:r>
              <a:rPr lang="en-US" smtClean="0"/>
              <a:t>"</a:t>
            </a:r>
            <a:r>
              <a:rPr lang="en-GB" smtClean="0"/>
              <a:t> </a:t>
            </a:r>
            <a:r>
              <a:rPr lang="en-GB" b="0" smtClean="0"/>
              <a:t>(e.g., plume, active magnetic fields)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effector_receiver</a:t>
            </a:r>
            <a:r>
              <a:rPr lang="en-US" smtClean="0"/>
              <a:t>"</a:t>
            </a:r>
            <a:r>
              <a:rPr lang="en-GB" smtClean="0"/>
              <a:t> </a:t>
            </a:r>
            <a:r>
              <a:rPr lang="en-GB" b="0" smtClean="0"/>
              <a:t>(e.g., experiences effects from receivers)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automatic_last</a:t>
            </a:r>
            <a:r>
              <a:rPr lang="en-US" smtClean="0"/>
              <a:t>"</a:t>
            </a:r>
            <a:r>
              <a:rPr lang="en-GB" smtClean="0"/>
              <a:t> </a:t>
            </a:r>
            <a:r>
              <a:rPr lang="en-GB" b="0" smtClean="0"/>
              <a:t>(e.g., self scheduling, but runs last)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logging</a:t>
            </a:r>
            <a:r>
              <a:rPr lang="en-US" smtClean="0"/>
              <a:t>"</a:t>
            </a:r>
            <a:r>
              <a:rPr lang="en-GB" smtClean="0"/>
              <a:t> </a:t>
            </a:r>
            <a:r>
              <a:rPr lang="en-GB" b="0" smtClean="0"/>
              <a:t>(Sim data logging functions, Trick internal job class)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end_of_frame</a:t>
            </a:r>
            <a:r>
              <a:rPr lang="en-US" smtClean="0"/>
              <a:t>"</a:t>
            </a:r>
            <a:endParaRPr lang="en-GB" b="0" smtClean="0"/>
          </a:p>
          <a:p>
            <a:pPr lvl="1" eaLnBrk="1" hangingPunct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Trick executes all of these jobs in the same loop in the above order. Their position in the list is what really distinguishes these job classes.</a:t>
            </a:r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1268413" y="3003550"/>
            <a:ext cx="1474787" cy="311150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4981575" y="3178175"/>
            <a:ext cx="3068638" cy="338138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</a:rPr>
              <a:t>most common executive class</a:t>
            </a:r>
          </a:p>
        </p:txBody>
      </p:sp>
      <p:cxnSp>
        <p:nvCxnSpPr>
          <p:cNvPr id="74758" name="AutoShape 5"/>
          <p:cNvCxnSpPr>
            <a:cxnSpLocks noChangeShapeType="1"/>
            <a:stCxn id="74757" idx="1"/>
            <a:endCxn id="74756" idx="3"/>
          </p:cNvCxnSpPr>
          <p:nvPr/>
        </p:nvCxnSpPr>
        <p:spPr bwMode="auto">
          <a:xfrm rot="10800000">
            <a:off x="2743200" y="3159125"/>
            <a:ext cx="2238375" cy="188913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74759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050C358-061C-4CD8-A6AD-0FD508909B7D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74760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082DE72-C127-4A8F-A1E7-8277F6EEE721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82</a:t>
            </a:fld>
            <a:endParaRPr lang="en-GB" smtClean="0"/>
          </a:p>
        </p:txBody>
      </p:sp>
      <p:sp>
        <p:nvSpPr>
          <p:cNvPr id="74761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Job Classes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Job Classes – Integration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derivative</a:t>
            </a:r>
            <a:r>
              <a:rPr lang="en-US" smtClean="0"/>
              <a:t>"</a:t>
            </a:r>
            <a:endParaRPr lang="en-GB" smtClean="0"/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Equations of motion (EOM) derivative function.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integration</a:t>
            </a:r>
            <a:r>
              <a:rPr lang="en-US" smtClean="0"/>
              <a:t>"</a:t>
            </a:r>
            <a:endParaRPr lang="en-GB" smtClean="0"/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EOM state integration function. 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dynamic_event</a:t>
            </a:r>
            <a:r>
              <a:rPr lang="en-US" smtClean="0"/>
              <a:t>"</a:t>
            </a:r>
            <a:endParaRPr lang="en-GB" smtClean="0"/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Provides a continuous time dependent equation whose root defines a discontinuous event in the system EOM.  Evaluation of function returns an estimated delta time to reach the root.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post_Integration</a:t>
            </a:r>
            <a:r>
              <a:rPr lang="en-US" smtClean="0"/>
              <a:t>"</a:t>
            </a:r>
            <a:endParaRPr lang="en-GB" smtClean="0"/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Runs after the integration loop is finished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These job classes are not run at simulation time = 0. The exception is that a derivative job can be configured to run at time 0.</a:t>
            </a:r>
          </a:p>
        </p:txBody>
      </p:sp>
      <p:sp>
        <p:nvSpPr>
          <p:cNvPr id="75780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5BF3EA9-4CC8-4E82-B8D9-2DDBDC7E99A2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7578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0DE69FD-CA7E-4990-8DCB-E42AE272793F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83</a:t>
            </a:fld>
            <a:endParaRPr lang="en-GB" smtClean="0"/>
          </a:p>
        </p:txBody>
      </p:sp>
      <p:sp>
        <p:nvSpPr>
          <p:cNvPr id="75782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Job Classes</a:t>
            </a: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Job Classes – Freeze and Checkpointing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freeze_init</a:t>
            </a:r>
            <a:r>
              <a:rPr lang="en-US" smtClean="0"/>
              <a:t>"</a:t>
            </a:r>
            <a:endParaRPr lang="en-GB" smtClean="0"/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Run once when entering freeze.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freeze</a:t>
            </a:r>
            <a:r>
              <a:rPr lang="en-US" smtClean="0"/>
              <a:t>"</a:t>
            </a:r>
            <a:endParaRPr lang="en-GB" smtClean="0"/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Cyclically called while in freeze.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unfreeze</a:t>
            </a:r>
            <a:r>
              <a:rPr lang="en-US" smtClean="0"/>
              <a:t>"</a:t>
            </a:r>
            <a:endParaRPr lang="en-GB" smtClean="0"/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Run once when returning to Run.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checkpoint</a:t>
            </a:r>
            <a:r>
              <a:rPr lang="en-US" smtClean="0"/>
              <a:t>"</a:t>
            </a:r>
            <a:endParaRPr lang="en-GB" smtClean="0"/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Run before a checkpoint is taken.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preload_checkpoint</a:t>
            </a:r>
            <a:r>
              <a:rPr lang="en-US" smtClean="0"/>
              <a:t>"</a:t>
            </a:r>
            <a:endParaRPr lang="en-GB" smtClean="0"/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Run before a checkpoint is loaded.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post_checkpoint</a:t>
            </a:r>
            <a:r>
              <a:rPr lang="en-US" smtClean="0"/>
              <a:t>"</a:t>
            </a:r>
            <a:endParaRPr lang="en-GB" smtClean="0"/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Run after a checkpoint is loaded.</a:t>
            </a:r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  <p:sp>
        <p:nvSpPr>
          <p:cNvPr id="76804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0E2D45E-DB33-4575-891C-2E42DE1653B5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7680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226F68F-6F6F-4B53-8C01-F4FD2792D472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84</a:t>
            </a:fld>
            <a:endParaRPr lang="en-GB" smtClean="0"/>
          </a:p>
        </p:txBody>
      </p:sp>
      <p:sp>
        <p:nvSpPr>
          <p:cNvPr id="7680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Job Classes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Job Classes – Other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automatic</a:t>
            </a:r>
            <a:r>
              <a:rPr lang="en-US" smtClean="0"/>
              <a:t>"</a:t>
            </a:r>
            <a:endParaRPr lang="en-GB" smtClean="0"/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Self scheduling job class. Job is expected to reschedule itself via its job control inputs.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random</a:t>
            </a:r>
            <a:r>
              <a:rPr lang="en-US" smtClean="0"/>
              <a:t>"</a:t>
            </a:r>
            <a:endParaRPr lang="en-GB" smtClean="0"/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Execution occurs at a specified delta time plus or minus 1 sigma random time.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GB" smtClean="0">
                <a:latin typeface="Courier New" charset="0"/>
                <a:cs typeface="Courier New" charset="0"/>
              </a:rPr>
              <a:t>shutdown</a:t>
            </a:r>
            <a:r>
              <a:rPr lang="en-US" smtClean="0"/>
              <a:t>"</a:t>
            </a:r>
            <a:endParaRPr lang="en-GB" smtClean="0"/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Run when sim is exiting.</a:t>
            </a:r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  <p:sp>
        <p:nvSpPr>
          <p:cNvPr id="77828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093BF49-BD95-45A3-ADED-B56FFA38CC33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7782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74CC325-80D2-4E48-B073-0B40756C8E30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85</a:t>
            </a:fld>
            <a:endParaRPr lang="en-GB" smtClean="0"/>
          </a:p>
        </p:txBody>
      </p:sp>
      <p:sp>
        <p:nvSpPr>
          <p:cNvPr id="77830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Job Classes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Job Classes – Monte Carlo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US" smtClean="0">
                <a:latin typeface="Courier New" charset="0"/>
                <a:cs typeface="Courier New" charset="0"/>
              </a:rPr>
              <a:t>monte_master_init</a:t>
            </a:r>
            <a:r>
              <a:rPr lang="en-US" smtClean="0"/>
              <a:t>"</a:t>
            </a:r>
            <a:endParaRPr lang="en-GB" smtClean="0"/>
          </a:p>
          <a:p>
            <a:pPr lvl="2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Runs when master sim is initialized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US" smtClean="0">
                <a:latin typeface="Courier New" charset="0"/>
                <a:cs typeface="Courier New" charset="0"/>
              </a:rPr>
              <a:t>monte_master_pre</a:t>
            </a:r>
            <a:r>
              <a:rPr lang="en-US" smtClean="0"/>
              <a:t>"</a:t>
            </a:r>
            <a:endParaRPr lang="en-GB" smtClean="0"/>
          </a:p>
          <a:p>
            <a:pPr lvl="2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Runs before new data is dispatched to slave sim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US" smtClean="0">
                <a:latin typeface="Courier New" charset="0"/>
                <a:cs typeface="Courier New" charset="0"/>
              </a:rPr>
              <a:t>monte_master_post</a:t>
            </a:r>
            <a:r>
              <a:rPr lang="en-US" smtClean="0"/>
              <a:t>"</a:t>
            </a:r>
            <a:endParaRPr lang="en-GB" smtClean="0"/>
          </a:p>
          <a:p>
            <a:pPr lvl="2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Runs after result is returned from slave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US" smtClean="0">
                <a:latin typeface="Courier New" charset="0"/>
                <a:cs typeface="Courier New" charset="0"/>
              </a:rPr>
              <a:t>monte_master_shutdown</a:t>
            </a:r>
            <a:r>
              <a:rPr lang="en-US" smtClean="0"/>
              <a:t>"</a:t>
            </a:r>
            <a:endParaRPr lang="en-GB" smtClean="0"/>
          </a:p>
          <a:p>
            <a:pPr lvl="2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Runs when master shuts down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US" smtClean="0">
                <a:latin typeface="Courier New" charset="0"/>
                <a:cs typeface="Courier New" charset="0"/>
              </a:rPr>
              <a:t>monte_slave_init</a:t>
            </a:r>
            <a:r>
              <a:rPr lang="en-US" smtClean="0"/>
              <a:t>"</a:t>
            </a:r>
            <a:endParaRPr lang="en-GB" smtClean="0"/>
          </a:p>
          <a:p>
            <a:pPr lvl="2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Runs when slave sim is initialized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US" smtClean="0">
                <a:latin typeface="Courier New" charset="0"/>
                <a:cs typeface="Courier New" charset="0"/>
              </a:rPr>
              <a:t>monte_slave_pre</a:t>
            </a:r>
            <a:r>
              <a:rPr lang="en-US" smtClean="0"/>
              <a:t>"</a:t>
            </a:r>
            <a:endParaRPr lang="en-GB" smtClean="0"/>
          </a:p>
          <a:p>
            <a:pPr lvl="2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Runs after new data is received from master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US" smtClean="0">
                <a:latin typeface="Courier New" charset="0"/>
                <a:cs typeface="Courier New" charset="0"/>
              </a:rPr>
              <a:t>monte_slave_post</a:t>
            </a:r>
            <a:r>
              <a:rPr lang="en-US" smtClean="0"/>
              <a:t>"</a:t>
            </a:r>
            <a:endParaRPr lang="en-GB" smtClean="0"/>
          </a:p>
          <a:p>
            <a:pPr lvl="2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Runs after slave sim is completed (sends result to master)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"</a:t>
            </a:r>
            <a:r>
              <a:rPr lang="en-US" smtClean="0">
                <a:latin typeface="Courier New" charset="0"/>
                <a:cs typeface="Courier New" charset="0"/>
              </a:rPr>
              <a:t>monte_slave_shutdown</a:t>
            </a:r>
            <a:r>
              <a:rPr lang="en-US" smtClean="0"/>
              <a:t>"</a:t>
            </a:r>
            <a:endParaRPr lang="en-GB" smtClean="0"/>
          </a:p>
          <a:p>
            <a:pPr lvl="2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Runs when monte carlo master comm is lost and slave shuts down</a:t>
            </a:r>
          </a:p>
        </p:txBody>
      </p:sp>
      <p:sp>
        <p:nvSpPr>
          <p:cNvPr id="78852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27B2C4F-716A-44B3-AB72-9F0F6DB77610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78853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9B3E994-2319-4542-82D2-43D875D2941B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86</a:t>
            </a:fld>
            <a:endParaRPr lang="en-GB" smtClean="0"/>
          </a:p>
        </p:txBody>
      </p:sp>
      <p:sp>
        <p:nvSpPr>
          <p:cNvPr id="78854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685800" y="2133600"/>
            <a:ext cx="7981950" cy="2951163"/>
          </a:xfrm>
          <a:prstGeom prst="rect">
            <a:avLst/>
          </a:prstGeom>
          <a:solidFill>
            <a:srgbClr val="E6E6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7386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class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CannonSimObject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: public Trick::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SimObject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{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   public: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       CANNON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cannon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12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CannonSimObject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() {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           ("initialization")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cannon_init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( &amp;cannon )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           ("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default_data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")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cannon_default_data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( &amp;cannon )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           ("derivative")            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cannon_deriv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(&amp;cannon)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           ("</a:t>
            </a:r>
            <a:r>
              <a:rPr lang="en-US" sz="1200" b="1" dirty="0" smtClean="0">
                <a:solidFill>
                  <a:srgbClr val="000000"/>
                </a:solidFill>
                <a:latin typeface="Courier New" charset="0"/>
              </a:rPr>
              <a:t>integration”)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trick_ret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cannon_integ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(&amp;cannon)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           (0.015, "scheduled")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cannon_calc_drag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( &amp;cannon )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       }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} 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CannonSimObject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dyn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;</a:t>
            </a:r>
          </a:p>
          <a:p>
            <a:pPr>
              <a:lnSpc>
                <a:spcPct val="78000"/>
              </a:lnSpc>
              <a:spcBef>
                <a:spcPts val="50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IntegLoop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dyn_integloop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 (0.01)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dyn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</a:rPr>
              <a:t>;</a:t>
            </a:r>
            <a:endParaRPr lang="en-GB" sz="12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1000125" y="3105150"/>
            <a:ext cx="1588" cy="42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Job Frequencies</a:t>
            </a:r>
          </a:p>
        </p:txBody>
      </p:sp>
      <p:sp>
        <p:nvSpPr>
          <p:cNvPr id="798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990600"/>
            <a:ext cx="82296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smtClean="0"/>
              <a:t>Derivative and Integration jobs inherit their frequencies from the IntegLoop statement</a:t>
            </a: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1828800" y="3619500"/>
            <a:ext cx="2438400" cy="381000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1828800" y="4000500"/>
            <a:ext cx="1905000" cy="190500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Rectangle 7"/>
          <p:cNvSpPr>
            <a:spLocks noChangeArrowheads="1"/>
          </p:cNvSpPr>
          <p:nvPr/>
        </p:nvSpPr>
        <p:spPr bwMode="auto">
          <a:xfrm>
            <a:off x="762000" y="4838700"/>
            <a:ext cx="3276600" cy="190500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881" name="AutoShape 8"/>
          <p:cNvCxnSpPr>
            <a:cxnSpLocks noChangeShapeType="1"/>
            <a:stCxn id="79878" idx="1"/>
            <a:endCxn id="79880" idx="1"/>
          </p:cNvCxnSpPr>
          <p:nvPr/>
        </p:nvCxnSpPr>
        <p:spPr bwMode="auto">
          <a:xfrm rot="10800000" flipV="1">
            <a:off x="762000" y="3810000"/>
            <a:ext cx="1066800" cy="1123950"/>
          </a:xfrm>
          <a:prstGeom prst="bentConnector3">
            <a:avLst>
              <a:gd name="adj1" fmla="val 121431"/>
            </a:avLst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79882" name="Date Placeholder 1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29FDDB2-EBCC-49C9-90C8-5C0DA3D40CF9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79883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C64AFC0-10F7-460E-883A-780500E8D000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87</a:t>
            </a:fld>
            <a:endParaRPr lang="en-GB" smtClean="0"/>
          </a:p>
        </p:txBody>
      </p:sp>
      <p:sp>
        <p:nvSpPr>
          <p:cNvPr id="79884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SIM_cannon_L4</a:t>
            </a:r>
            <a:endParaRPr lang="en-US" smtClean="0"/>
          </a:p>
        </p:txBody>
      </p:sp>
      <p:sp>
        <p:nvSpPr>
          <p:cNvPr id="80899" name="Rectangle 4"/>
          <p:cNvSpPr>
            <a:spLocks noChangeArrowheads="1"/>
          </p:cNvSpPr>
          <p:nvPr/>
        </p:nvSpPr>
        <p:spPr bwMode="auto">
          <a:xfrm>
            <a:off x="381000" y="1752600"/>
            <a:ext cx="8277225" cy="91440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79000"/>
              </a:lnSpc>
              <a:spcBef>
                <a:spcPts val="400"/>
              </a:spcBef>
              <a:buClr>
                <a:srgbClr val="FF0000"/>
              </a:buCl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cd $HOME/trick_sims/SIM_cannon_L4</a:t>
            </a:r>
          </a:p>
          <a:p>
            <a:pPr marL="339725" indent="-339725">
              <a:lnSpc>
                <a:spcPct val="79000"/>
              </a:lnSpc>
              <a:spcBef>
                <a:spcPts val="400"/>
              </a:spcBef>
              <a:buClr>
                <a:srgbClr val="FF0000"/>
              </a:buClr>
              <a:buFont typeface="Courier New" charset="0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CP</a:t>
            </a:r>
          </a:p>
          <a:p>
            <a:pPr marL="339725" indent="-339725">
              <a:lnSpc>
                <a:spcPct val="79000"/>
              </a:lnSpc>
              <a:spcBef>
                <a:spcPts val="400"/>
              </a:spcBef>
              <a:buClr>
                <a:srgbClr val="FF0000"/>
              </a:buClr>
              <a:buFont typeface="Courier New" charset="0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% ./S_main_${TRICK_HOST_CPU}.exe RUN_grav/input.py</a:t>
            </a:r>
          </a:p>
        </p:txBody>
      </p:sp>
      <p:sp>
        <p:nvSpPr>
          <p:cNvPr id="80900" name="Rectangle 9"/>
          <p:cNvSpPr>
            <a:spLocks noChangeArrowheads="1"/>
          </p:cNvSpPr>
          <p:nvPr/>
        </p:nvSpPr>
        <p:spPr bwMode="auto">
          <a:xfrm>
            <a:off x="381000" y="990600"/>
            <a:ext cx="830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solidFill>
                  <a:schemeClr val="tx1"/>
                </a:solidFill>
              </a:rPr>
              <a:t>To illustrate job frequencies let’s run SIM_cannon_L4</a:t>
            </a:r>
          </a:p>
        </p:txBody>
      </p:sp>
      <p:sp>
        <p:nvSpPr>
          <p:cNvPr id="80901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76939EB-2315-403E-9D28-2D0B55A2DE8C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8090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5A858F6-DE72-4830-9E38-CFB3F8975509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88</a:t>
            </a:fld>
            <a:endParaRPr lang="en-GB" smtClean="0"/>
          </a:p>
        </p:txBody>
      </p:sp>
      <p:sp>
        <p:nvSpPr>
          <p:cNvPr id="80903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SIM_cannon_L4</a:t>
            </a:r>
            <a:endParaRPr lang="en-US" smtClean="0"/>
          </a:p>
        </p:txBody>
      </p:sp>
      <p:pic>
        <p:nvPicPr>
          <p:cNvPr id="8192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5867400" cy="4433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9160" name="Text Box 6"/>
          <p:cNvSpPr txBox="1">
            <a:spLocks noChangeArrowheads="1"/>
          </p:cNvSpPr>
          <p:nvPr/>
        </p:nvSpPr>
        <p:spPr bwMode="auto">
          <a:xfrm>
            <a:off x="7128933" y="3064934"/>
            <a:ext cx="1786467" cy="648512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>
            <a:reflection endPos="0" dir="5400000" sy="-100000" algn="bl" rotWithShape="0"/>
          </a:effectLst>
        </p:spPr>
        <p:txBody>
          <a:bodyPr wrap="square" lIns="90000" tIns="46800" rIns="90000" bIns="46800">
            <a:spAutoFit/>
          </a:bodyPr>
          <a:lstStyle/>
          <a:p>
            <a:pPr marL="341313" indent="-341313">
              <a:lnSpc>
                <a:spcPct val="100000"/>
              </a:lnSpc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/>
            </a:pPr>
            <a:r>
              <a:rPr lang="en-GB">
                <a:solidFill>
                  <a:srgbClr val="FF0000"/>
                </a:solidFill>
              </a:rPr>
              <a:t>Time stamped</a:t>
            </a:r>
          </a:p>
          <a:p>
            <a:pPr marL="341313" indent="-341313">
              <a:lnSpc>
                <a:spcPct val="100000"/>
              </a:lnSpc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/>
            </a:pPr>
            <a:r>
              <a:rPr lang="en-GB">
                <a:solidFill>
                  <a:srgbClr val="FF0000"/>
                </a:solidFill>
              </a:rPr>
              <a:t>job calls</a:t>
            </a:r>
          </a:p>
        </p:txBody>
      </p:sp>
      <p:sp>
        <p:nvSpPr>
          <p:cNvPr id="81927" name="Rectangle 12"/>
          <p:cNvSpPr>
            <a:spLocks noChangeArrowheads="1"/>
          </p:cNvSpPr>
          <p:nvPr/>
        </p:nvSpPr>
        <p:spPr bwMode="auto">
          <a:xfrm>
            <a:off x="685800" y="914400"/>
            <a:ext cx="56245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Job echoing was turned on with trick.echo_jobs_on().</a:t>
            </a:r>
          </a:p>
        </p:txBody>
      </p:sp>
      <p:sp>
        <p:nvSpPr>
          <p:cNvPr id="81928" name="Date Placeholder 1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BFE9994-8B85-4132-9408-766B2C0471FB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81929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6B5AD75-4571-49D9-BC27-9CB91C8825FF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89</a:t>
            </a:fld>
            <a:endParaRPr lang="en-GB" smtClean="0"/>
          </a:p>
        </p:txBody>
      </p:sp>
      <p:sp>
        <p:nvSpPr>
          <p:cNvPr id="81930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  <p:cxnSp>
        <p:nvCxnSpPr>
          <p:cNvPr id="15" name="AutoShape 5"/>
          <p:cNvCxnSpPr>
            <a:cxnSpLocks noChangeShapeType="1"/>
            <a:stCxn id="49160" idx="1"/>
          </p:cNvCxnSpPr>
          <p:nvPr/>
        </p:nvCxnSpPr>
        <p:spPr bwMode="auto">
          <a:xfrm rot="10800000" flipV="1">
            <a:off x="3767669" y="3389190"/>
            <a:ext cx="3361265" cy="894946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  <a:effectLst>
            <a:outerShdw dist="38100" dir="2700000" algn="tl" rotWithShape="0">
              <a:srgbClr val="808080">
                <a:alpha val="42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5503333" y="2963334"/>
            <a:ext cx="227013" cy="227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24001">
                <a:srgbClr val="000000"/>
              </a:gs>
              <a:gs pos="100000">
                <a:srgbClr val="000000"/>
              </a:gs>
            </a:gsLst>
            <a:lin ang="5100000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31"/>
          <p:cNvSpPr/>
          <p:nvPr/>
        </p:nvSpPr>
        <p:spPr bwMode="auto">
          <a:xfrm rot="20339713">
            <a:off x="3293533" y="3268133"/>
            <a:ext cx="2654300" cy="981075"/>
          </a:xfrm>
          <a:custGeom>
            <a:avLst/>
            <a:gdLst>
              <a:gd name="connsiteX0" fmla="*/ 2584450 w 2654300"/>
              <a:gd name="connsiteY0" fmla="*/ 0 h 981075"/>
              <a:gd name="connsiteX1" fmla="*/ 320675 w 2654300"/>
              <a:gd name="connsiteY1" fmla="*/ 285750 h 981075"/>
              <a:gd name="connsiteX2" fmla="*/ 219075 w 2654300"/>
              <a:gd name="connsiteY2" fmla="*/ 317500 h 981075"/>
              <a:gd name="connsiteX3" fmla="*/ 168275 w 2654300"/>
              <a:gd name="connsiteY3" fmla="*/ 349250 h 981075"/>
              <a:gd name="connsiteX4" fmla="*/ 111125 w 2654300"/>
              <a:gd name="connsiteY4" fmla="*/ 393700 h 981075"/>
              <a:gd name="connsiteX5" fmla="*/ 73025 w 2654300"/>
              <a:gd name="connsiteY5" fmla="*/ 438150 h 981075"/>
              <a:gd name="connsiteX6" fmla="*/ 34925 w 2654300"/>
              <a:gd name="connsiteY6" fmla="*/ 488950 h 981075"/>
              <a:gd name="connsiteX7" fmla="*/ 3175 w 2654300"/>
              <a:gd name="connsiteY7" fmla="*/ 587375 h 981075"/>
              <a:gd name="connsiteX8" fmla="*/ 0 w 2654300"/>
              <a:gd name="connsiteY8" fmla="*/ 669925 h 981075"/>
              <a:gd name="connsiteX9" fmla="*/ 28575 w 2654300"/>
              <a:gd name="connsiteY9" fmla="*/ 762000 h 981075"/>
              <a:gd name="connsiteX10" fmla="*/ 66675 w 2654300"/>
              <a:gd name="connsiteY10" fmla="*/ 828675 h 981075"/>
              <a:gd name="connsiteX11" fmla="*/ 146050 w 2654300"/>
              <a:gd name="connsiteY11" fmla="*/ 901700 h 981075"/>
              <a:gd name="connsiteX12" fmla="*/ 254000 w 2654300"/>
              <a:gd name="connsiteY12" fmla="*/ 962025 h 981075"/>
              <a:gd name="connsiteX13" fmla="*/ 358775 w 2654300"/>
              <a:gd name="connsiteY13" fmla="*/ 981075 h 981075"/>
              <a:gd name="connsiteX14" fmla="*/ 479425 w 2654300"/>
              <a:gd name="connsiteY14" fmla="*/ 974725 h 981075"/>
              <a:gd name="connsiteX15" fmla="*/ 2654300 w 2654300"/>
              <a:gd name="connsiteY15" fmla="*/ 349250 h 981075"/>
              <a:gd name="connsiteX16" fmla="*/ 2584450 w 2654300"/>
              <a:gd name="connsiteY16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54300" h="981075">
                <a:moveTo>
                  <a:pt x="2584450" y="0"/>
                </a:moveTo>
                <a:lnTo>
                  <a:pt x="320675" y="285750"/>
                </a:lnTo>
                <a:lnTo>
                  <a:pt x="219075" y="317500"/>
                </a:lnTo>
                <a:lnTo>
                  <a:pt x="168275" y="349250"/>
                </a:lnTo>
                <a:lnTo>
                  <a:pt x="111125" y="393700"/>
                </a:lnTo>
                <a:lnTo>
                  <a:pt x="73025" y="438150"/>
                </a:lnTo>
                <a:lnTo>
                  <a:pt x="34925" y="488950"/>
                </a:lnTo>
                <a:lnTo>
                  <a:pt x="3175" y="587375"/>
                </a:lnTo>
                <a:lnTo>
                  <a:pt x="0" y="669925"/>
                </a:lnTo>
                <a:lnTo>
                  <a:pt x="28575" y="762000"/>
                </a:lnTo>
                <a:lnTo>
                  <a:pt x="66675" y="828675"/>
                </a:lnTo>
                <a:lnTo>
                  <a:pt x="146050" y="901700"/>
                </a:lnTo>
                <a:lnTo>
                  <a:pt x="254000" y="962025"/>
                </a:lnTo>
                <a:lnTo>
                  <a:pt x="358775" y="981075"/>
                </a:lnTo>
                <a:lnTo>
                  <a:pt x="479425" y="974725"/>
                </a:lnTo>
                <a:lnTo>
                  <a:pt x="2654300" y="349250"/>
                </a:lnTo>
                <a:lnTo>
                  <a:pt x="2584450" y="0"/>
                </a:lnTo>
                <a:close/>
              </a:path>
            </a:pathLst>
          </a:custGeom>
          <a:gradFill flip="none" rotWithShape="1">
            <a:gsLst>
              <a:gs pos="77000">
                <a:schemeClr val="tx1">
                  <a:lumMod val="85000"/>
                  <a:lumOff val="15000"/>
                </a:schemeClr>
              </a:gs>
              <a:gs pos="96000">
                <a:schemeClr val="bg1">
                  <a:lumMod val="65000"/>
                </a:schemeClr>
              </a:gs>
            </a:gsLst>
            <a:lin ang="16080000" scaled="0"/>
            <a:tileRect/>
          </a:gradFill>
          <a:ln w="9525" cap="flat" cmpd="sng" algn="ctr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70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Trickless Cannonball</a:t>
            </a: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39725" indent="-339725" eaLnBrk="1" hangingPunct="1">
              <a:lnSpc>
                <a:spcPct val="100000"/>
              </a:lnSpc>
              <a:buFont typeface="Arial" charset="0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mtClean="0"/>
              <a:t>Objective :</a:t>
            </a:r>
          </a:p>
          <a:p>
            <a:pPr marL="339725" indent="-339725" eaLnBrk="1" hangingPunct="1">
              <a:lnSpc>
                <a:spcPct val="100000"/>
              </a:lnSpc>
              <a:buFont typeface="Arial" charset="0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mtClean="0"/>
              <a:t>	</a:t>
            </a:r>
            <a:r>
              <a:rPr lang="en-GB" b="0" smtClean="0"/>
              <a:t>Show a standalone C program to simulate a cannon ball</a:t>
            </a:r>
          </a:p>
        </p:txBody>
      </p:sp>
      <p:sp>
        <p:nvSpPr>
          <p:cNvPr id="16" name="Freeform 15"/>
          <p:cNvSpPr/>
          <p:nvPr/>
        </p:nvSpPr>
        <p:spPr bwMode="auto">
          <a:xfrm>
            <a:off x="1998133" y="3725334"/>
            <a:ext cx="3146824" cy="1447799"/>
          </a:xfrm>
          <a:custGeom>
            <a:avLst/>
            <a:gdLst>
              <a:gd name="connsiteX0" fmla="*/ 2157022 w 3146824"/>
              <a:gd name="connsiteY0" fmla="*/ 214787 h 1596893"/>
              <a:gd name="connsiteX1" fmla="*/ 0 w 3146824"/>
              <a:gd name="connsiteY1" fmla="*/ 1456815 h 1596893"/>
              <a:gd name="connsiteX2" fmla="*/ 18675 w 3146824"/>
              <a:gd name="connsiteY2" fmla="*/ 1596893 h 1596893"/>
              <a:gd name="connsiteX3" fmla="*/ 261457 w 3146824"/>
              <a:gd name="connsiteY3" fmla="*/ 1587554 h 1596893"/>
              <a:gd name="connsiteX4" fmla="*/ 2390466 w 3146824"/>
              <a:gd name="connsiteY4" fmla="*/ 635022 h 1596893"/>
              <a:gd name="connsiteX5" fmla="*/ 2409141 w 3146824"/>
              <a:gd name="connsiteY5" fmla="*/ 560314 h 1596893"/>
              <a:gd name="connsiteX6" fmla="*/ 2493181 w 3146824"/>
              <a:gd name="connsiteY6" fmla="*/ 504282 h 1596893"/>
              <a:gd name="connsiteX7" fmla="*/ 2577221 w 3146824"/>
              <a:gd name="connsiteY7" fmla="*/ 494944 h 1596893"/>
              <a:gd name="connsiteX8" fmla="*/ 2642585 w 3146824"/>
              <a:gd name="connsiteY8" fmla="*/ 532298 h 1596893"/>
              <a:gd name="connsiteX9" fmla="*/ 3146824 w 3146824"/>
              <a:gd name="connsiteY9" fmla="*/ 317511 h 1596893"/>
              <a:gd name="connsiteX10" fmla="*/ 3025433 w 3146824"/>
              <a:gd name="connsiteY10" fmla="*/ 0 h 1596893"/>
              <a:gd name="connsiteX11" fmla="*/ 2399804 w 3146824"/>
              <a:gd name="connsiteY11" fmla="*/ 112063 h 1596893"/>
              <a:gd name="connsiteX12" fmla="*/ 2381128 w 3146824"/>
              <a:gd name="connsiteY12" fmla="*/ 177433 h 1596893"/>
              <a:gd name="connsiteX13" fmla="*/ 2325102 w 3146824"/>
              <a:gd name="connsiteY13" fmla="*/ 252141 h 1596893"/>
              <a:gd name="connsiteX14" fmla="*/ 2222386 w 3146824"/>
              <a:gd name="connsiteY14" fmla="*/ 242803 h 1596893"/>
              <a:gd name="connsiteX15" fmla="*/ 2157022 w 3146824"/>
              <a:gd name="connsiteY15" fmla="*/ 214787 h 159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46824" h="1596893">
                <a:moveTo>
                  <a:pt x="2157022" y="214787"/>
                </a:moveTo>
                <a:lnTo>
                  <a:pt x="0" y="1456815"/>
                </a:lnTo>
                <a:lnTo>
                  <a:pt x="18675" y="1596893"/>
                </a:lnTo>
                <a:lnTo>
                  <a:pt x="261457" y="1587554"/>
                </a:lnTo>
                <a:lnTo>
                  <a:pt x="2390466" y="635022"/>
                </a:lnTo>
                <a:lnTo>
                  <a:pt x="2409141" y="560314"/>
                </a:lnTo>
                <a:lnTo>
                  <a:pt x="2493181" y="504282"/>
                </a:lnTo>
                <a:lnTo>
                  <a:pt x="2577221" y="494944"/>
                </a:lnTo>
                <a:lnTo>
                  <a:pt x="2642585" y="532298"/>
                </a:lnTo>
                <a:lnTo>
                  <a:pt x="3146824" y="317511"/>
                </a:lnTo>
                <a:lnTo>
                  <a:pt x="3025433" y="0"/>
                </a:lnTo>
                <a:lnTo>
                  <a:pt x="2399804" y="112063"/>
                </a:lnTo>
                <a:lnTo>
                  <a:pt x="2381128" y="177433"/>
                </a:lnTo>
                <a:lnTo>
                  <a:pt x="2325102" y="252141"/>
                </a:lnTo>
                <a:lnTo>
                  <a:pt x="2222386" y="242803"/>
                </a:lnTo>
                <a:lnTo>
                  <a:pt x="2157022" y="214787"/>
                </a:lnTo>
                <a:close/>
              </a:path>
            </a:pathLst>
          </a:custGeom>
          <a:gradFill flip="none" rotWithShape="1">
            <a:gsLst>
              <a:gs pos="82000">
                <a:srgbClr val="800000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 bwMode="auto">
          <a:xfrm>
            <a:off x="4174412" y="3776134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1278" name="Group 29"/>
          <p:cNvGrpSpPr>
            <a:grpSpLocks/>
          </p:cNvGrpSpPr>
          <p:nvPr/>
        </p:nvGrpSpPr>
        <p:grpSpPr bwMode="auto">
          <a:xfrm>
            <a:off x="3734858" y="3499909"/>
            <a:ext cx="1576388" cy="1574800"/>
            <a:chOff x="3732394" y="3505200"/>
            <a:chExt cx="1575891" cy="1574485"/>
          </a:xfrm>
        </p:grpSpPr>
        <p:sp>
          <p:nvSpPr>
            <p:cNvPr id="20" name="AutoShape 4"/>
            <p:cNvSpPr>
              <a:spLocks noChangeArrowheads="1"/>
            </p:cNvSpPr>
            <p:nvPr/>
          </p:nvSpPr>
          <p:spPr bwMode="auto">
            <a:xfrm>
              <a:off x="3732394" y="4265550"/>
              <a:ext cx="1546009" cy="45719"/>
            </a:xfrm>
            <a:prstGeom prst="roundRect">
              <a:avLst>
                <a:gd name="adj" fmla="val 417"/>
              </a:avLst>
            </a:prstGeom>
            <a:gradFill flip="none" rotWithShape="1">
              <a:gsLst>
                <a:gs pos="86000">
                  <a:srgbClr val="800000"/>
                </a:gs>
                <a:gs pos="100000">
                  <a:srgbClr val="FF6600"/>
                </a:gs>
              </a:gsLst>
              <a:lin ang="0" scaled="1"/>
              <a:tileRect/>
            </a:gradFill>
            <a:ln w="936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AutoShape 4"/>
            <p:cNvSpPr>
              <a:spLocks noChangeArrowheads="1"/>
            </p:cNvSpPr>
            <p:nvPr/>
          </p:nvSpPr>
          <p:spPr bwMode="auto">
            <a:xfrm rot="16200000">
              <a:off x="3745655" y="4255345"/>
              <a:ext cx="1546009" cy="45719"/>
            </a:xfrm>
            <a:prstGeom prst="roundRect">
              <a:avLst>
                <a:gd name="adj" fmla="val 417"/>
              </a:avLst>
            </a:prstGeom>
            <a:gradFill flip="none" rotWithShape="1">
              <a:gsLst>
                <a:gs pos="86000">
                  <a:srgbClr val="800000"/>
                </a:gs>
                <a:gs pos="100000">
                  <a:srgbClr val="FF6600"/>
                </a:gs>
              </a:gsLst>
              <a:lin ang="0" scaled="1"/>
              <a:tileRect/>
            </a:gradFill>
            <a:ln w="936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AutoShape 4"/>
            <p:cNvSpPr>
              <a:spLocks noChangeArrowheads="1"/>
            </p:cNvSpPr>
            <p:nvPr/>
          </p:nvSpPr>
          <p:spPr bwMode="auto">
            <a:xfrm rot="18900000">
              <a:off x="3752157" y="4273701"/>
              <a:ext cx="1546009" cy="45719"/>
            </a:xfrm>
            <a:prstGeom prst="roundRect">
              <a:avLst>
                <a:gd name="adj" fmla="val 417"/>
              </a:avLst>
            </a:prstGeom>
            <a:gradFill flip="none" rotWithShape="1">
              <a:gsLst>
                <a:gs pos="86000">
                  <a:srgbClr val="800000"/>
                </a:gs>
                <a:gs pos="100000">
                  <a:srgbClr val="FF6600"/>
                </a:gs>
              </a:gsLst>
              <a:lin ang="0" scaled="1"/>
              <a:tileRect/>
            </a:gradFill>
            <a:ln w="936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AutoShape 4"/>
            <p:cNvSpPr>
              <a:spLocks noChangeArrowheads="1"/>
            </p:cNvSpPr>
            <p:nvPr/>
          </p:nvSpPr>
          <p:spPr bwMode="auto">
            <a:xfrm rot="13500000">
              <a:off x="3752155" y="4273702"/>
              <a:ext cx="1546009" cy="45719"/>
            </a:xfrm>
            <a:prstGeom prst="roundRect">
              <a:avLst>
                <a:gd name="adj" fmla="val 417"/>
              </a:avLst>
            </a:prstGeom>
            <a:gradFill flip="none" rotWithShape="1">
              <a:gsLst>
                <a:gs pos="86000">
                  <a:srgbClr val="800000"/>
                </a:gs>
                <a:gs pos="100000">
                  <a:srgbClr val="FF6600"/>
                </a:gs>
              </a:gsLst>
              <a:lin ang="0" scaled="1"/>
              <a:tileRect/>
            </a:gradFill>
            <a:ln w="936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AutoShape 4"/>
            <p:cNvSpPr>
              <a:spLocks noChangeArrowheads="1"/>
            </p:cNvSpPr>
            <p:nvPr/>
          </p:nvSpPr>
          <p:spPr bwMode="auto">
            <a:xfrm rot="17580000">
              <a:off x="3741074" y="4279027"/>
              <a:ext cx="1546009" cy="45719"/>
            </a:xfrm>
            <a:prstGeom prst="roundRect">
              <a:avLst>
                <a:gd name="adj" fmla="val 417"/>
              </a:avLst>
            </a:prstGeom>
            <a:gradFill flip="none" rotWithShape="1">
              <a:gsLst>
                <a:gs pos="86000">
                  <a:srgbClr val="800000"/>
                </a:gs>
                <a:gs pos="100000">
                  <a:srgbClr val="FF6600"/>
                </a:gs>
              </a:gsLst>
              <a:lin ang="0" scaled="1"/>
              <a:tileRect/>
            </a:gradFill>
            <a:ln w="936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AutoShape 4"/>
            <p:cNvSpPr>
              <a:spLocks noChangeArrowheads="1"/>
            </p:cNvSpPr>
            <p:nvPr/>
          </p:nvSpPr>
          <p:spPr bwMode="auto">
            <a:xfrm rot="1320000">
              <a:off x="3762276" y="4250308"/>
              <a:ext cx="1546009" cy="45719"/>
            </a:xfrm>
            <a:prstGeom prst="roundRect">
              <a:avLst>
                <a:gd name="adj" fmla="val 417"/>
              </a:avLst>
            </a:prstGeom>
            <a:gradFill flip="none" rotWithShape="1">
              <a:gsLst>
                <a:gs pos="86000">
                  <a:srgbClr val="800000"/>
                </a:gs>
                <a:gs pos="100000">
                  <a:srgbClr val="FF6600"/>
                </a:gs>
              </a:gsLst>
              <a:lin ang="0" scaled="1"/>
              <a:tileRect/>
            </a:gradFill>
            <a:ln w="936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AutoShape 4"/>
            <p:cNvSpPr>
              <a:spLocks noChangeArrowheads="1"/>
            </p:cNvSpPr>
            <p:nvPr/>
          </p:nvSpPr>
          <p:spPr bwMode="auto">
            <a:xfrm rot="20280000">
              <a:off x="3762276" y="4250308"/>
              <a:ext cx="1546009" cy="45719"/>
            </a:xfrm>
            <a:prstGeom prst="roundRect">
              <a:avLst>
                <a:gd name="adj" fmla="val 417"/>
              </a:avLst>
            </a:prstGeom>
            <a:gradFill flip="none" rotWithShape="1">
              <a:gsLst>
                <a:gs pos="86000">
                  <a:srgbClr val="800000"/>
                </a:gs>
                <a:gs pos="100000">
                  <a:srgbClr val="FF6600"/>
                </a:gs>
              </a:gsLst>
              <a:lin ang="0" scaled="1"/>
              <a:tileRect/>
            </a:gradFill>
            <a:ln w="936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AutoShape 4"/>
            <p:cNvSpPr>
              <a:spLocks noChangeArrowheads="1"/>
            </p:cNvSpPr>
            <p:nvPr/>
          </p:nvSpPr>
          <p:spPr bwMode="auto">
            <a:xfrm rot="14880000">
              <a:off x="3728762" y="4283821"/>
              <a:ext cx="1546009" cy="45719"/>
            </a:xfrm>
            <a:prstGeom prst="roundRect">
              <a:avLst>
                <a:gd name="adj" fmla="val 417"/>
              </a:avLst>
            </a:prstGeom>
            <a:gradFill flip="none" rotWithShape="1">
              <a:gsLst>
                <a:gs pos="86000">
                  <a:srgbClr val="800000"/>
                </a:gs>
                <a:gs pos="100000">
                  <a:srgbClr val="FF6600"/>
                </a:gs>
              </a:gsLst>
              <a:lin ang="0" scaled="1"/>
              <a:tileRect/>
            </a:gradFill>
            <a:ln w="936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4368872" y="4141480"/>
            <a:ext cx="304800" cy="304800"/>
          </a:xfrm>
          <a:prstGeom prst="ellipse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Donut 12"/>
          <p:cNvSpPr/>
          <p:nvPr/>
        </p:nvSpPr>
        <p:spPr bwMode="auto">
          <a:xfrm>
            <a:off x="3683072" y="3455680"/>
            <a:ext cx="1676400" cy="1676400"/>
          </a:xfrm>
          <a:prstGeom prst="donut">
            <a:avLst>
              <a:gd name="adj" fmla="val 6333"/>
            </a:avLst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85" name="Date Placeholder 2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7D47391-F1A8-474F-B135-8636338C6E27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11286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A236E41-34A5-4034-A834-900C13858078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GB" smtClean="0"/>
          </a:p>
        </p:txBody>
      </p:sp>
      <p:sp>
        <p:nvSpPr>
          <p:cNvPr id="11287" name="Footer Placeholder 3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C 0.07066 -0.04884 0.14132 -0.09745 0.23663 -0.14722 C 0.33195 -0.19699 0.51615 -0.27291 0.57205 -0.29815 " pathEditMode="relative" rAng="0" ptsTypes="aaA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-149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sion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aking Glas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Analyze Echo Job Output</a:t>
            </a:r>
            <a:endParaRPr lang="en-US" smtClean="0"/>
          </a:p>
        </p:txBody>
      </p:sp>
      <p:sp>
        <p:nvSpPr>
          <p:cNvPr id="82947" name="Rectangle 5"/>
          <p:cNvSpPr>
            <a:spLocks noChangeArrowheads="1"/>
          </p:cNvSpPr>
          <p:nvPr/>
        </p:nvSpPr>
        <p:spPr bwMode="auto">
          <a:xfrm>
            <a:off x="1066800" y="990600"/>
            <a:ext cx="3124200" cy="523875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i="1">
                <a:solidFill>
                  <a:srgbClr val="FF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Various init jobs above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trick_ip.ip.process_event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dyn.cannon_calc_drag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trick_vs.vs.copy_data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trick_sys.sched.advance_sim_time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dyn.cannon_integ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0.015000 dyn.cannon_calc_drag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dyn.cannon_integ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dyn.cannon_calc_drag</a:t>
            </a:r>
          </a:p>
        </p:txBody>
      </p:sp>
      <p:sp>
        <p:nvSpPr>
          <p:cNvPr id="82948" name="Rectangle 2"/>
          <p:cNvSpPr txBox="1">
            <a:spLocks noChangeArrowheads="1"/>
          </p:cNvSpPr>
          <p:nvPr/>
        </p:nvSpPr>
        <p:spPr bwMode="auto">
          <a:xfrm>
            <a:off x="4267200" y="990600"/>
            <a:ext cx="4148138" cy="4983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solidFill>
                  <a:srgbClr val="000000"/>
                </a:solidFill>
              </a:rPr>
              <a:t>The time stamp shown is the simulation time, not "wall clock" time</a:t>
            </a:r>
          </a:p>
        </p:txBody>
      </p:sp>
      <p:sp>
        <p:nvSpPr>
          <p:cNvPr id="82949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C2E8006-8144-4819-AB8D-E5C9A5E614D8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82950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B604996-5043-471D-B5B9-66905275DC84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90</a:t>
            </a:fld>
            <a:endParaRPr lang="en-GB" smtClean="0"/>
          </a:p>
        </p:txBody>
      </p:sp>
      <p:sp>
        <p:nvSpPr>
          <p:cNvPr id="82951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Job Frames</a:t>
            </a:r>
            <a:endParaRPr lang="en-US" smtClean="0"/>
          </a:p>
        </p:txBody>
      </p:sp>
      <p:sp>
        <p:nvSpPr>
          <p:cNvPr id="83971" name="Rectangle 5"/>
          <p:cNvSpPr>
            <a:spLocks noChangeArrowheads="1"/>
          </p:cNvSpPr>
          <p:nvPr/>
        </p:nvSpPr>
        <p:spPr bwMode="auto">
          <a:xfrm>
            <a:off x="1066800" y="990600"/>
            <a:ext cx="3124200" cy="523875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i="1">
                <a:solidFill>
                  <a:srgbClr val="FF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Various init jobs above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trick_ip.ip.process_event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dyn.cannon_calc_drag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trick_vs.vs.copy_data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trick_sys.sched.advance_sim_time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dyn.cannon_integ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0.015000 dyn.cannon_calc_drag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dyn.cannon_integ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dyn.cannon_calc_drag</a:t>
            </a:r>
          </a:p>
        </p:txBody>
      </p:sp>
      <p:sp>
        <p:nvSpPr>
          <p:cNvPr id="83972" name="Rectangle 2"/>
          <p:cNvSpPr txBox="1">
            <a:spLocks noChangeArrowheads="1"/>
          </p:cNvSpPr>
          <p:nvPr/>
        </p:nvSpPr>
        <p:spPr bwMode="auto">
          <a:xfrm>
            <a:off x="4579938" y="1143000"/>
            <a:ext cx="4106862" cy="4983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solidFill>
                  <a:srgbClr val="000000"/>
                </a:solidFill>
              </a:rPr>
              <a:t>Trick cyclically creates a queue of jobs and executes them in an order determined by job class and S_define order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solidFill>
                  <a:srgbClr val="000000"/>
                </a:solidFill>
              </a:rPr>
              <a:t>Trick prepares a job queue at times when any job needs to execute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solidFill>
                  <a:srgbClr val="000000"/>
                </a:solidFill>
              </a:rPr>
              <a:t>Higher frequency jobs mostly determine the granularity of job queue creation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solidFill>
                  <a:srgbClr val="000000"/>
                </a:solidFill>
              </a:rPr>
              <a:t>Job frames have no notion of real-time synchronization</a:t>
            </a:r>
          </a:p>
        </p:txBody>
      </p:sp>
      <p:sp>
        <p:nvSpPr>
          <p:cNvPr id="83973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2A5BB35-3110-4FA2-9EE3-FED8C53C45FA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83974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9A7919D-2985-4420-A0EE-0532F614D37E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91</a:t>
            </a:fld>
            <a:endParaRPr lang="en-GB" smtClean="0"/>
          </a:p>
        </p:txBody>
      </p:sp>
      <p:sp>
        <p:nvSpPr>
          <p:cNvPr id="83975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AutoShape 4"/>
          <p:cNvSpPr>
            <a:spLocks noChangeArrowheads="1"/>
          </p:cNvSpPr>
          <p:nvPr/>
        </p:nvSpPr>
        <p:spPr bwMode="auto">
          <a:xfrm>
            <a:off x="1066800" y="1066800"/>
            <a:ext cx="3124200" cy="1143000"/>
          </a:xfrm>
          <a:prstGeom prst="roundRect">
            <a:avLst>
              <a:gd name="adj" fmla="val 218"/>
            </a:avLst>
          </a:prstGeom>
          <a:solidFill>
            <a:srgbClr val="FFFF00">
              <a:alpha val="25098"/>
            </a:srgbClr>
          </a:solidFill>
          <a:ln w="3672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Job Frames (Initialization)</a:t>
            </a:r>
            <a:endParaRPr lang="en-US" smtClean="0"/>
          </a:p>
        </p:txBody>
      </p:sp>
      <p:sp>
        <p:nvSpPr>
          <p:cNvPr id="84996" name="Rectangle 5"/>
          <p:cNvSpPr>
            <a:spLocks noChangeArrowheads="1"/>
          </p:cNvSpPr>
          <p:nvPr/>
        </p:nvSpPr>
        <p:spPr bwMode="auto">
          <a:xfrm>
            <a:off x="1066800" y="990600"/>
            <a:ext cx="3124200" cy="523875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i="1">
                <a:solidFill>
                  <a:srgbClr val="FF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Various init jobs above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trick_ip.ip.process_event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dyn.cannon_calc_drag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trick_vs.vs.copy_data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trick_sys.sched.advance_sim_time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dyn.cannon_integ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0.015000 dyn.cannon_calc_drag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dyn.cannon_integ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dyn.cannon_calc_drag</a:t>
            </a:r>
          </a:p>
        </p:txBody>
      </p:sp>
      <p:sp>
        <p:nvSpPr>
          <p:cNvPr id="84997" name="Rectangle 3"/>
          <p:cNvSpPr txBox="1">
            <a:spLocks noChangeArrowheads="1"/>
          </p:cNvSpPr>
          <p:nvPr/>
        </p:nvSpPr>
        <p:spPr bwMode="auto">
          <a:xfrm>
            <a:off x="4572000" y="1143000"/>
            <a:ext cx="4114800" cy="4983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solidFill>
                  <a:srgbClr val="000000"/>
                </a:solidFill>
              </a:rPr>
              <a:t>Initialization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solidFill>
                  <a:srgbClr val="000000"/>
                </a:solidFill>
              </a:rPr>
              <a:t>During initialization, initialization and derivative class jobs are called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solidFill>
                  <a:srgbClr val="000000"/>
                </a:solidFill>
              </a:rPr>
              <a:t>Initialization jobs may be ordered with the S_define P# syntax</a:t>
            </a:r>
            <a:br>
              <a:rPr lang="en-GB" sz="2000" b="1">
                <a:solidFill>
                  <a:srgbClr val="000000"/>
                </a:solidFill>
              </a:rPr>
            </a:br>
            <a:r>
              <a:rPr lang="en-GB" sz="20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4998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7B1123F-F10E-47BC-9C08-0F53A95BF874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8499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6C5BC96-E311-4490-A5BB-18490C22960F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92</a:t>
            </a:fld>
            <a:endParaRPr lang="en-GB" smtClean="0"/>
          </a:p>
        </p:txBody>
      </p:sp>
      <p:sp>
        <p:nvSpPr>
          <p:cNvPr id="85000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4"/>
          <p:cNvSpPr>
            <a:spLocks noChangeArrowheads="1"/>
          </p:cNvSpPr>
          <p:nvPr/>
        </p:nvSpPr>
        <p:spPr bwMode="auto">
          <a:xfrm>
            <a:off x="1066800" y="1600200"/>
            <a:ext cx="3124200" cy="609600"/>
          </a:xfrm>
          <a:prstGeom prst="roundRect">
            <a:avLst>
              <a:gd name="adj" fmla="val 356"/>
            </a:avLst>
          </a:prstGeom>
          <a:solidFill>
            <a:srgbClr val="FFFF00">
              <a:alpha val="25098"/>
            </a:srgb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Job Frames (Time Zero)</a:t>
            </a:r>
            <a:endParaRPr lang="en-US" smtClean="0"/>
          </a:p>
        </p:txBody>
      </p:sp>
      <p:sp>
        <p:nvSpPr>
          <p:cNvPr id="86020" name="Rectangle 3"/>
          <p:cNvSpPr txBox="1">
            <a:spLocks noChangeArrowheads="1"/>
          </p:cNvSpPr>
          <p:nvPr/>
        </p:nvSpPr>
        <p:spPr bwMode="auto">
          <a:xfrm>
            <a:off x="4629150" y="1143000"/>
            <a:ext cx="4057650" cy="4983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solidFill>
                  <a:srgbClr val="000000"/>
                </a:solidFill>
              </a:rPr>
              <a:t>Job Frame 1</a:t>
            </a:r>
          </a:p>
          <a:p>
            <a:pPr marL="798513" lvl="1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solidFill>
                  <a:srgbClr val="000000"/>
                </a:solidFill>
              </a:rPr>
              <a:t>Integration class jobs are not called at time=0.0</a:t>
            </a:r>
          </a:p>
          <a:p>
            <a:pPr marL="798513" lvl="1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solidFill>
                  <a:srgbClr val="000000"/>
                </a:solidFill>
              </a:rPr>
              <a:t>ALL other run-time jobs are called at time zero.  If this is undesired, use an offset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b="1">
              <a:solidFill>
                <a:srgbClr val="000000"/>
              </a:solidFill>
            </a:endParaRPr>
          </a:p>
        </p:txBody>
      </p:sp>
      <p:sp>
        <p:nvSpPr>
          <p:cNvPr id="86021" name="Rectangle 6"/>
          <p:cNvSpPr>
            <a:spLocks noChangeArrowheads="1"/>
          </p:cNvSpPr>
          <p:nvPr/>
        </p:nvSpPr>
        <p:spPr bwMode="auto">
          <a:xfrm>
            <a:off x="1066800" y="990600"/>
            <a:ext cx="3124200" cy="523875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i="1">
                <a:solidFill>
                  <a:srgbClr val="FF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Various init jobs above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trick_ip.ip.process_event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dyn.cannon_calc_drag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trick_vs.vs.copy_data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trick_sys.sched.advance_sim_time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dyn.cannon_integ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0.015000 dyn.cannon_calc_drag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dyn.cannon_integ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dyn.cannon_calc_drag</a:t>
            </a:r>
          </a:p>
        </p:txBody>
      </p:sp>
      <p:sp>
        <p:nvSpPr>
          <p:cNvPr id="86022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B23FF54-4507-4D8D-B734-BD56D3FAEA5B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8602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885616C-1787-488D-AE5B-A16F4814AFE2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93</a:t>
            </a:fld>
            <a:endParaRPr lang="en-GB" smtClean="0"/>
          </a:p>
        </p:txBody>
      </p:sp>
      <p:sp>
        <p:nvSpPr>
          <p:cNvPr id="86024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4"/>
          <p:cNvSpPr>
            <a:spLocks noChangeArrowheads="1"/>
          </p:cNvSpPr>
          <p:nvPr/>
        </p:nvSpPr>
        <p:spPr bwMode="auto">
          <a:xfrm>
            <a:off x="1066800" y="2362200"/>
            <a:ext cx="3124200" cy="1038225"/>
          </a:xfrm>
          <a:prstGeom prst="roundRect">
            <a:avLst>
              <a:gd name="adj" fmla="val 130"/>
            </a:avLst>
          </a:prstGeom>
          <a:solidFill>
            <a:srgbClr val="FFFF00">
              <a:alpha val="25098"/>
            </a:srgb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Job Frames (Second)</a:t>
            </a:r>
            <a:endParaRPr lang="en-US" smtClean="0"/>
          </a:p>
        </p:txBody>
      </p:sp>
      <p:sp>
        <p:nvSpPr>
          <p:cNvPr id="87044" name="Rectangle 3"/>
          <p:cNvSpPr txBox="1">
            <a:spLocks noChangeArrowheads="1"/>
          </p:cNvSpPr>
          <p:nvPr/>
        </p:nvSpPr>
        <p:spPr bwMode="auto">
          <a:xfrm>
            <a:off x="4521200" y="1143000"/>
            <a:ext cx="4165600" cy="4983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solidFill>
                  <a:srgbClr val="000000"/>
                </a:solidFill>
              </a:rPr>
              <a:t>Job Frame 2</a:t>
            </a:r>
          </a:p>
          <a:p>
            <a:pPr marL="798513" lvl="1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solidFill>
                  <a:srgbClr val="000000"/>
                </a:solidFill>
              </a:rPr>
              <a:t>Integration class jobs follow derivative class jobs at the top of the job frame.  If they are in a job queue, they are executed first.</a:t>
            </a:r>
          </a:p>
          <a:p>
            <a:pPr marL="798513" lvl="1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solidFill>
                  <a:srgbClr val="000000"/>
                </a:solidFill>
              </a:rPr>
              <a:t>In this example, derivative and integration jobs are called twice.  This is because we are running with Runge Kutta 2 which requires two passes.</a:t>
            </a:r>
          </a:p>
          <a:p>
            <a:pPr marL="798513" lvl="1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solidFill>
                  <a:srgbClr val="000000"/>
                </a:solidFill>
              </a:rPr>
              <a:t>cannon_calc_drag() is not queued since its freq doesn't match the 0.010</a:t>
            </a:r>
          </a:p>
        </p:txBody>
      </p:sp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1066800" y="990600"/>
            <a:ext cx="3124200" cy="523875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i="1">
                <a:solidFill>
                  <a:srgbClr val="FF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Various init jobs above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trick_ip.ip.process_event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dyn.cannon_calc_drag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trick_vs.vs.copy_data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trick_sys.sched.advance_sim_time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dyn.cannon_integ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0.015000 dyn.cannon_calc_drag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dyn.cannon_integ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dyn.cannon_calc_drag</a:t>
            </a:r>
          </a:p>
        </p:txBody>
      </p:sp>
      <p:sp>
        <p:nvSpPr>
          <p:cNvPr id="87046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1ACD250-2D9D-4465-A41B-1EACB2F02952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8704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436DC92-7CD6-4C39-BA32-20EDC26CB41C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94</a:t>
            </a:fld>
            <a:endParaRPr lang="en-GB" smtClean="0"/>
          </a:p>
        </p:txBody>
      </p:sp>
      <p:sp>
        <p:nvSpPr>
          <p:cNvPr id="87048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AutoShape 4"/>
          <p:cNvSpPr>
            <a:spLocks noChangeArrowheads="1"/>
          </p:cNvSpPr>
          <p:nvPr/>
        </p:nvSpPr>
        <p:spPr bwMode="auto">
          <a:xfrm>
            <a:off x="1066800" y="3429000"/>
            <a:ext cx="3124200" cy="360363"/>
          </a:xfrm>
          <a:prstGeom prst="roundRect">
            <a:avLst>
              <a:gd name="adj" fmla="val 440"/>
            </a:avLst>
          </a:prstGeom>
          <a:solidFill>
            <a:srgbClr val="FFFF00">
              <a:alpha val="25098"/>
            </a:srgb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Job Frames (Third)</a:t>
            </a:r>
            <a:endParaRPr lang="en-US" smtClean="0"/>
          </a:p>
        </p:txBody>
      </p:sp>
      <p:sp>
        <p:nvSpPr>
          <p:cNvPr id="88068" name="Rectangle 6"/>
          <p:cNvSpPr>
            <a:spLocks noChangeArrowheads="1"/>
          </p:cNvSpPr>
          <p:nvPr/>
        </p:nvSpPr>
        <p:spPr bwMode="auto">
          <a:xfrm>
            <a:off x="1066800" y="990600"/>
            <a:ext cx="3124200" cy="523875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i="1">
                <a:solidFill>
                  <a:srgbClr val="FF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Various init jobs above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trick_ip.ip.process_event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dyn.cannon_calc_drag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trick_vs.vs.copy_data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trick_sys.sched.advance_sim_time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dyn.cannon_integ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0.015000 dyn.cannon_calc_drag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dyn.cannon_integ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dyn.cannon_calc_drag</a:t>
            </a:r>
          </a:p>
        </p:txBody>
      </p:sp>
      <p:sp>
        <p:nvSpPr>
          <p:cNvPr id="88069" name="Rectangle 3"/>
          <p:cNvSpPr txBox="1">
            <a:spLocks noChangeArrowheads="1"/>
          </p:cNvSpPr>
          <p:nvPr/>
        </p:nvSpPr>
        <p:spPr bwMode="auto">
          <a:xfrm>
            <a:off x="4521200" y="1143000"/>
            <a:ext cx="4165600" cy="4983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solidFill>
                  <a:srgbClr val="000000"/>
                </a:solidFill>
              </a:rPr>
              <a:t>Job Frame 3</a:t>
            </a:r>
          </a:p>
          <a:p>
            <a:pPr marL="798513" lvl="1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solidFill>
                  <a:srgbClr val="000000"/>
                </a:solidFill>
              </a:rPr>
              <a:t>No other jobs have frequencies that fall on 0.015, so cannon_calc_drag() is alone in the job queue</a:t>
            </a:r>
          </a:p>
          <a:p>
            <a:pPr marL="798513" lvl="1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solidFill>
                  <a:srgbClr val="000000"/>
                </a:solidFill>
              </a:rPr>
              <a:t>The speed of job queue creation is dependent on the number of jobs available.  Bear this in mind before making a job with a weird frequency that forces continual job queueing</a:t>
            </a:r>
          </a:p>
        </p:txBody>
      </p:sp>
      <p:sp>
        <p:nvSpPr>
          <p:cNvPr id="88070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5A193FA-DA30-4929-B16E-F59062C8BD7E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88071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C0E251C-B0BF-4255-BF83-E56B8BDF78D0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95</a:t>
            </a:fld>
            <a:endParaRPr lang="en-GB" smtClean="0"/>
          </a:p>
        </p:txBody>
      </p:sp>
      <p:sp>
        <p:nvSpPr>
          <p:cNvPr id="88072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4"/>
          <p:cNvSpPr>
            <a:spLocks noChangeArrowheads="1"/>
          </p:cNvSpPr>
          <p:nvPr/>
        </p:nvSpPr>
        <p:spPr bwMode="auto">
          <a:xfrm>
            <a:off x="1066800" y="3886200"/>
            <a:ext cx="3124200" cy="990600"/>
          </a:xfrm>
          <a:prstGeom prst="roundRect">
            <a:avLst>
              <a:gd name="adj" fmla="val 134"/>
            </a:avLst>
          </a:prstGeom>
          <a:solidFill>
            <a:srgbClr val="FFFF00">
              <a:alpha val="25098"/>
            </a:srgb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Job Frames (Fourth)</a:t>
            </a:r>
            <a:endParaRPr lang="en-US" smtClean="0"/>
          </a:p>
        </p:txBody>
      </p:sp>
      <p:sp>
        <p:nvSpPr>
          <p:cNvPr id="89092" name="Rectangle 3"/>
          <p:cNvSpPr txBox="1">
            <a:spLocks noChangeArrowheads="1"/>
          </p:cNvSpPr>
          <p:nvPr/>
        </p:nvSpPr>
        <p:spPr bwMode="auto">
          <a:xfrm>
            <a:off x="4672013" y="1143000"/>
            <a:ext cx="4014787" cy="4983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solidFill>
                  <a:srgbClr val="000000"/>
                </a:solidFill>
              </a:rPr>
              <a:t>Job Frame 4</a:t>
            </a:r>
          </a:p>
          <a:p>
            <a:pPr marL="798513" lvl="1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>
                <a:solidFill>
                  <a:srgbClr val="000000"/>
                </a:solidFill>
              </a:rPr>
              <a:t>Queue is identical to 0.010</a:t>
            </a:r>
          </a:p>
        </p:txBody>
      </p:sp>
      <p:sp>
        <p:nvSpPr>
          <p:cNvPr id="89093" name="Rectangle 6"/>
          <p:cNvSpPr>
            <a:spLocks noChangeArrowheads="1"/>
          </p:cNvSpPr>
          <p:nvPr/>
        </p:nvSpPr>
        <p:spPr bwMode="auto">
          <a:xfrm>
            <a:off x="1066800" y="990600"/>
            <a:ext cx="3124200" cy="523875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i="1">
                <a:solidFill>
                  <a:srgbClr val="FF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Various init jobs above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trick_ip.ip.process_event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dyn.cannon_calc_drag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trick_vs.vs.copy_data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trick_sys.sched.advance_sim_time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dyn.cannon_integ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0.015000 dyn.cannon_calc_drag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dyn.cannon_integ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dyn.cannon_calc_drag</a:t>
            </a:r>
          </a:p>
        </p:txBody>
      </p:sp>
      <p:sp>
        <p:nvSpPr>
          <p:cNvPr id="89094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48DC7E9-316F-4E8B-8B3F-B6A31A1D0A12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8909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1202E23-D516-490D-BDE0-084BA99E0D41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96</a:t>
            </a:fld>
            <a:endParaRPr lang="en-GB" smtClean="0"/>
          </a:p>
        </p:txBody>
      </p:sp>
      <p:sp>
        <p:nvSpPr>
          <p:cNvPr id="89096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AutoShape 4"/>
          <p:cNvSpPr>
            <a:spLocks noChangeArrowheads="1"/>
          </p:cNvSpPr>
          <p:nvPr/>
        </p:nvSpPr>
        <p:spPr bwMode="auto">
          <a:xfrm>
            <a:off x="1066800" y="4038600"/>
            <a:ext cx="3124200" cy="1219200"/>
          </a:xfrm>
          <a:prstGeom prst="roundRect">
            <a:avLst>
              <a:gd name="adj" fmla="val 111"/>
            </a:avLst>
          </a:prstGeom>
          <a:solidFill>
            <a:srgbClr val="FFFF00">
              <a:alpha val="25098"/>
            </a:srgb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Job Frames (Fifth)</a:t>
            </a:r>
            <a:endParaRPr lang="en-US" smtClean="0"/>
          </a:p>
        </p:txBody>
      </p:sp>
      <p:sp>
        <p:nvSpPr>
          <p:cNvPr id="90116" name="Rectangle 2"/>
          <p:cNvSpPr txBox="1">
            <a:spLocks noChangeArrowheads="1"/>
          </p:cNvSpPr>
          <p:nvPr/>
        </p:nvSpPr>
        <p:spPr bwMode="auto">
          <a:xfrm>
            <a:off x="4679950" y="1143000"/>
            <a:ext cx="4006850" cy="4983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solidFill>
                  <a:srgbClr val="000000"/>
                </a:solidFill>
              </a:rPr>
              <a:t>Job Frame 5</a:t>
            </a:r>
          </a:p>
          <a:p>
            <a:pPr marL="798513" lvl="1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>
                <a:solidFill>
                  <a:srgbClr val="000000"/>
                </a:solidFill>
              </a:rPr>
              <a:t>Here we hit the LCM of 10 &amp; 15, so all jobs are called and deriv-integ are called first</a:t>
            </a:r>
          </a:p>
        </p:txBody>
      </p:sp>
      <p:sp>
        <p:nvSpPr>
          <p:cNvPr id="90117" name="Rectangle 6"/>
          <p:cNvSpPr>
            <a:spLocks noChangeArrowheads="1"/>
          </p:cNvSpPr>
          <p:nvPr/>
        </p:nvSpPr>
        <p:spPr bwMode="auto">
          <a:xfrm>
            <a:off x="1066800" y="1143000"/>
            <a:ext cx="3124200" cy="4094163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i="1">
                <a:solidFill>
                  <a:srgbClr val="FF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…</a:t>
            </a:r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dyn.cannon_integ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0.015000 dyn.cannon_calc_drag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dyn.cannon_integ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dyn.cannon_calc_drag</a:t>
            </a:r>
          </a:p>
        </p:txBody>
      </p:sp>
      <p:sp>
        <p:nvSpPr>
          <p:cNvPr id="90118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9BDCC05-E567-4BB3-B98E-4C94C11B58A5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9011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95E83C1-9D5B-4B9D-826C-BE24B423005E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97</a:t>
            </a:fld>
            <a:endParaRPr lang="en-GB" smtClean="0"/>
          </a:p>
        </p:txBody>
      </p:sp>
      <p:sp>
        <p:nvSpPr>
          <p:cNvPr id="90120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AutoShape 4"/>
          <p:cNvSpPr>
            <a:spLocks noChangeArrowheads="1"/>
          </p:cNvSpPr>
          <p:nvPr/>
        </p:nvSpPr>
        <p:spPr bwMode="auto">
          <a:xfrm>
            <a:off x="1143000" y="1219200"/>
            <a:ext cx="609600" cy="4953000"/>
          </a:xfrm>
          <a:prstGeom prst="roundRect">
            <a:avLst>
              <a:gd name="adj" fmla="val 185"/>
            </a:avLst>
          </a:prstGeom>
          <a:solidFill>
            <a:srgbClr val="FFFF00">
              <a:alpha val="25098"/>
            </a:srgb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Job Frames (Notes On Time Stamp)</a:t>
            </a:r>
            <a:endParaRPr lang="en-US" smtClean="0"/>
          </a:p>
        </p:txBody>
      </p:sp>
      <p:sp>
        <p:nvSpPr>
          <p:cNvPr id="91140" name="Rectangle 2"/>
          <p:cNvSpPr txBox="1">
            <a:spLocks noChangeArrowheads="1"/>
          </p:cNvSpPr>
          <p:nvPr/>
        </p:nvSpPr>
        <p:spPr bwMode="auto">
          <a:xfrm>
            <a:off x="4537075" y="1143000"/>
            <a:ext cx="4149725" cy="4984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>
                <a:solidFill>
                  <a:srgbClr val="000000"/>
                </a:solidFill>
              </a:rPr>
              <a:t>The frequency of a job tells Trick when to run it, NOT how long to run it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>
              <a:solidFill>
                <a:srgbClr val="000000"/>
              </a:solidFill>
            </a:endParaRP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>
                <a:solidFill>
                  <a:srgbClr val="000000"/>
                </a:solidFill>
              </a:rPr>
              <a:t>The stamps are simulation time and have no relation to a wall clock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>
              <a:solidFill>
                <a:srgbClr val="000000"/>
              </a:solidFill>
            </a:endParaRP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>
                <a:solidFill>
                  <a:srgbClr val="000000"/>
                </a:solidFill>
              </a:rPr>
              <a:t>"Real-time" can only occur (or make any sense definition-wise)  if we decide to synchronize the simulation time with external real-time source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>
              <a:solidFill>
                <a:srgbClr val="000000"/>
              </a:solidFill>
            </a:endParaRPr>
          </a:p>
        </p:txBody>
      </p:sp>
      <p:sp>
        <p:nvSpPr>
          <p:cNvPr id="91141" name="Rectangle 6"/>
          <p:cNvSpPr>
            <a:spLocks noChangeArrowheads="1"/>
          </p:cNvSpPr>
          <p:nvPr/>
        </p:nvSpPr>
        <p:spPr bwMode="auto">
          <a:xfrm>
            <a:off x="1066800" y="990600"/>
            <a:ext cx="3124200" cy="523875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i="1">
                <a:solidFill>
                  <a:srgbClr val="FF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Various init jobs above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trick_ip.ip.process_event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dyn.cannon_calc_drag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trick_vs.vs.copy_data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trick_sys.sched.advance_sim_time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dyn.cannon_integ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0.015000 dyn.cannon_calc_drag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dyn.cannon_integ</a:t>
            </a:r>
          </a:p>
          <a:p>
            <a:endParaRPr lang="en-US" sz="1000">
              <a:solidFill>
                <a:srgbClr val="3366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dyn_integloop.integ_sched.integrate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dyn.cannon_deriv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dyn.cannon_integ</a:t>
            </a:r>
          </a:p>
          <a:p>
            <a:r>
              <a:rPr lang="en-US" sz="1000">
                <a:solidFill>
                  <a:srgbClr val="3366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dyn.cannon_calc_drag</a:t>
            </a:r>
          </a:p>
        </p:txBody>
      </p:sp>
      <p:sp>
        <p:nvSpPr>
          <p:cNvPr id="91142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A3BFA99-2913-4596-BFBF-8E4DE974067D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9114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0D8DEEB-57F5-4A89-9AAA-C2D67B323599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98</a:t>
            </a:fld>
            <a:endParaRPr lang="en-GB" smtClean="0"/>
          </a:p>
        </p:txBody>
      </p:sp>
      <p:sp>
        <p:nvSpPr>
          <p:cNvPr id="91144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/>
              <a:t>Real-Time Frame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6425" y="2538413"/>
            <a:ext cx="3059113" cy="3429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ts val="3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400" smtClean="0"/>
              <a:t>The real-time  frame is the frequency at which Trick synchronizes with the wall clock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400" smtClean="0"/>
              <a:t>The wall clock is either the system clock, interval timer signal or user defined clock 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400" smtClean="0"/>
              <a:t>All job frames within a RT frame run back to back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400" smtClean="0"/>
              <a:t>Once all job frames are complete within each RT frame, a check is done on progress.  If ahead of schedule, a wait is performed.  If behind, the next software frame is immediately executed in an attempt to "catch up". </a:t>
            </a:r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1947863" y="1154113"/>
            <a:ext cx="3563937" cy="5184775"/>
          </a:xfrm>
          <a:prstGeom prst="rect">
            <a:avLst/>
          </a:prstGeom>
          <a:solidFill>
            <a:srgbClr val="FFFFFF"/>
          </a:solidFill>
          <a:ln w="5472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0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0.000000   dyn.cannon_calc_drag()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endParaRPr lang="en-GB" sz="1000" b="1">
              <a:solidFill>
                <a:srgbClr val="0099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0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  dyn.cannon_deriv()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0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0.010000   dyn.cannon_integ()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0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0.015000   dyn.cannon_calc_drag()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endParaRPr lang="en-GB" sz="1000" b="1">
              <a:solidFill>
                <a:srgbClr val="0099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0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  dyn.cannon_deriv()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0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0.020000   dyn.cannon_integ()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endParaRPr lang="en-GB" sz="1000" b="1">
              <a:solidFill>
                <a:srgbClr val="0099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0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  dyn.cannon_deriv()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0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  dyn.cannon_integ()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0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0.030000   dyn.cannon_calc_drag()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endParaRPr lang="en-GB" sz="1000" b="1">
              <a:solidFill>
                <a:srgbClr val="0099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0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0.040000   dyn.cannon_deriv()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0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0.040000   dyn.cannon_integ()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0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0.045000   dyn.cannon_calc_drag()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endParaRPr lang="en-GB" sz="1000" b="1">
              <a:solidFill>
                <a:srgbClr val="0099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0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0.050000   dyn.cannon_deriv()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0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0.050000   dyn.cannon_integ()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endParaRPr lang="en-GB" sz="1000" b="1">
              <a:solidFill>
                <a:srgbClr val="0099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0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0.060000   dyn.cannon_deriv()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0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0.060000   dyn.cannon_integ()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0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0.060000   dyn.cannon_calc_drag()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endParaRPr lang="en-GB" sz="1000" b="1">
              <a:solidFill>
                <a:srgbClr val="0099FF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000" b="1">
                <a:solidFill>
                  <a:srgbClr val="0099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0.070000   dyn.cannon_deriv()</a:t>
            </a:r>
          </a:p>
          <a:p>
            <a:pPr marL="339725" indent="-339725">
              <a:lnSpc>
                <a:spcPct val="79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GB" sz="1000" b="1">
                <a:solidFill>
                  <a:srgbClr val="0000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…</a:t>
            </a:r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5765800" y="1169988"/>
            <a:ext cx="2819400" cy="10509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500"/>
              </a:spcBef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</a:rPr>
              <a:t>This echo assumes single-step integration</a:t>
            </a:r>
          </a:p>
          <a:p>
            <a:pPr>
              <a:lnSpc>
                <a:spcPct val="101000"/>
              </a:lnSpc>
              <a:spcBef>
                <a:spcPts val="500"/>
              </a:spcBef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</a:rPr>
              <a:t>It also assumes a real-time frame of 0.01</a:t>
            </a:r>
          </a:p>
        </p:txBody>
      </p:sp>
      <p:pic>
        <p:nvPicPr>
          <p:cNvPr id="9216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5900" y="990600"/>
            <a:ext cx="404813" cy="373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92167" name="Group 6"/>
          <p:cNvGrpSpPr>
            <a:grpSpLocks/>
          </p:cNvGrpSpPr>
          <p:nvPr/>
        </p:nvGrpSpPr>
        <p:grpSpPr bwMode="auto">
          <a:xfrm>
            <a:off x="1625600" y="1555750"/>
            <a:ext cx="236538" cy="4481513"/>
            <a:chOff x="1024" y="980"/>
            <a:chExt cx="149" cy="2823"/>
          </a:xfrm>
        </p:grpSpPr>
        <p:pic>
          <p:nvPicPr>
            <p:cNvPr id="92190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31" y="980"/>
              <a:ext cx="142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92191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31" y="1484"/>
              <a:ext cx="142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92192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31" y="1845"/>
              <a:ext cx="142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92193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31" y="2341"/>
              <a:ext cx="142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92194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32" y="2821"/>
              <a:ext cx="142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92195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24" y="3189"/>
              <a:ext cx="142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92196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24" y="3661"/>
              <a:ext cx="142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92168" name="Text Box 14"/>
          <p:cNvSpPr txBox="1">
            <a:spLocks noChangeArrowheads="1"/>
          </p:cNvSpPr>
          <p:nvPr/>
        </p:nvSpPr>
        <p:spPr bwMode="auto">
          <a:xfrm>
            <a:off x="1397000" y="1574800"/>
            <a:ext cx="800100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Times New Roman" charset="0"/>
              </a:rPr>
              <a:t>0.01</a:t>
            </a:r>
          </a:p>
        </p:txBody>
      </p:sp>
      <p:sp>
        <p:nvSpPr>
          <p:cNvPr id="92169" name="Text Box 15"/>
          <p:cNvSpPr txBox="1">
            <a:spLocks noChangeArrowheads="1"/>
          </p:cNvSpPr>
          <p:nvPr/>
        </p:nvSpPr>
        <p:spPr bwMode="auto">
          <a:xfrm>
            <a:off x="1397000" y="5829300"/>
            <a:ext cx="800100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Times New Roman" charset="0"/>
              </a:rPr>
              <a:t>0.07</a:t>
            </a:r>
          </a:p>
        </p:txBody>
      </p:sp>
      <p:sp>
        <p:nvSpPr>
          <p:cNvPr id="92170" name="Text Box 16"/>
          <p:cNvSpPr txBox="1">
            <a:spLocks noChangeArrowheads="1"/>
          </p:cNvSpPr>
          <p:nvPr/>
        </p:nvSpPr>
        <p:spPr bwMode="auto">
          <a:xfrm>
            <a:off x="1397000" y="5080000"/>
            <a:ext cx="800100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Times New Roman" charset="0"/>
              </a:rPr>
              <a:t>0.06</a:t>
            </a:r>
          </a:p>
        </p:txBody>
      </p:sp>
      <p:sp>
        <p:nvSpPr>
          <p:cNvPr id="92171" name="Text Box 17"/>
          <p:cNvSpPr txBox="1">
            <a:spLocks noChangeArrowheads="1"/>
          </p:cNvSpPr>
          <p:nvPr/>
        </p:nvSpPr>
        <p:spPr bwMode="auto">
          <a:xfrm>
            <a:off x="1397000" y="4508500"/>
            <a:ext cx="800100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Times New Roman" charset="0"/>
              </a:rPr>
              <a:t>0.05</a:t>
            </a:r>
          </a:p>
        </p:txBody>
      </p:sp>
      <p:sp>
        <p:nvSpPr>
          <p:cNvPr id="92172" name="Text Box 18"/>
          <p:cNvSpPr txBox="1">
            <a:spLocks noChangeArrowheads="1"/>
          </p:cNvSpPr>
          <p:nvPr/>
        </p:nvSpPr>
        <p:spPr bwMode="auto">
          <a:xfrm>
            <a:off x="1397000" y="3721100"/>
            <a:ext cx="800100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Times New Roman" charset="0"/>
              </a:rPr>
              <a:t>0.04</a:t>
            </a:r>
          </a:p>
        </p:txBody>
      </p:sp>
      <p:sp>
        <p:nvSpPr>
          <p:cNvPr id="92173" name="Text Box 19"/>
          <p:cNvSpPr txBox="1">
            <a:spLocks noChangeArrowheads="1"/>
          </p:cNvSpPr>
          <p:nvPr/>
        </p:nvSpPr>
        <p:spPr bwMode="auto">
          <a:xfrm>
            <a:off x="1397000" y="2946400"/>
            <a:ext cx="800100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Times New Roman" charset="0"/>
              </a:rPr>
              <a:t>0.03</a:t>
            </a:r>
          </a:p>
        </p:txBody>
      </p:sp>
      <p:sp>
        <p:nvSpPr>
          <p:cNvPr id="92174" name="Text Box 20"/>
          <p:cNvSpPr txBox="1">
            <a:spLocks noChangeArrowheads="1"/>
          </p:cNvSpPr>
          <p:nvPr/>
        </p:nvSpPr>
        <p:spPr bwMode="auto">
          <a:xfrm>
            <a:off x="1397000" y="2374900"/>
            <a:ext cx="800100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Times New Roman" charset="0"/>
              </a:rPr>
              <a:t>0.02</a:t>
            </a:r>
          </a:p>
        </p:txBody>
      </p:sp>
      <p:pic>
        <p:nvPicPr>
          <p:cNvPr id="92175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900" y="2908300"/>
            <a:ext cx="9144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2176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3479800"/>
            <a:ext cx="731838" cy="731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92177" name="AutoShape 23"/>
          <p:cNvCxnSpPr>
            <a:cxnSpLocks noChangeShapeType="1"/>
            <a:endCxn id="92168" idx="1"/>
          </p:cNvCxnSpPr>
          <p:nvPr/>
        </p:nvCxnSpPr>
        <p:spPr bwMode="auto">
          <a:xfrm flipV="1">
            <a:off x="1003300" y="1651000"/>
            <a:ext cx="393700" cy="17145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92178" name="AutoShape 24"/>
          <p:cNvCxnSpPr>
            <a:cxnSpLocks noChangeShapeType="1"/>
          </p:cNvCxnSpPr>
          <p:nvPr/>
        </p:nvCxnSpPr>
        <p:spPr bwMode="auto">
          <a:xfrm>
            <a:off x="1003300" y="3365500"/>
            <a:ext cx="1588" cy="1588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92179" name="AutoShape 25"/>
          <p:cNvCxnSpPr>
            <a:cxnSpLocks noChangeShapeType="1"/>
            <a:endCxn id="92169" idx="1"/>
          </p:cNvCxnSpPr>
          <p:nvPr/>
        </p:nvCxnSpPr>
        <p:spPr bwMode="auto">
          <a:xfrm>
            <a:off x="1003300" y="3365500"/>
            <a:ext cx="393700" cy="25400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92180" name="AutoShape 26"/>
          <p:cNvCxnSpPr>
            <a:cxnSpLocks noChangeShapeType="1"/>
            <a:stCxn id="92174" idx="1"/>
          </p:cNvCxnSpPr>
          <p:nvPr/>
        </p:nvCxnSpPr>
        <p:spPr bwMode="auto">
          <a:xfrm flipH="1">
            <a:off x="1003300" y="2451100"/>
            <a:ext cx="393700" cy="9144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92181" name="AutoShape 27"/>
          <p:cNvCxnSpPr>
            <a:cxnSpLocks noChangeShapeType="1"/>
            <a:stCxn id="92173" idx="1"/>
          </p:cNvCxnSpPr>
          <p:nvPr/>
        </p:nvCxnSpPr>
        <p:spPr bwMode="auto">
          <a:xfrm flipH="1">
            <a:off x="1003300" y="3022600"/>
            <a:ext cx="393700" cy="3429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92182" name="AutoShape 28"/>
          <p:cNvCxnSpPr>
            <a:cxnSpLocks noChangeShapeType="1"/>
            <a:stCxn id="92172" idx="1"/>
          </p:cNvCxnSpPr>
          <p:nvPr/>
        </p:nvCxnSpPr>
        <p:spPr bwMode="auto">
          <a:xfrm flipH="1" flipV="1">
            <a:off x="1003300" y="3365500"/>
            <a:ext cx="393700" cy="4318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92183" name="AutoShape 29"/>
          <p:cNvCxnSpPr>
            <a:cxnSpLocks noChangeShapeType="1"/>
            <a:stCxn id="92171" idx="1"/>
          </p:cNvCxnSpPr>
          <p:nvPr/>
        </p:nvCxnSpPr>
        <p:spPr bwMode="auto">
          <a:xfrm flipH="1" flipV="1">
            <a:off x="1003300" y="3365500"/>
            <a:ext cx="393700" cy="12192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92184" name="AutoShape 30"/>
          <p:cNvCxnSpPr>
            <a:cxnSpLocks noChangeShapeType="1"/>
            <a:stCxn id="92170" idx="1"/>
          </p:cNvCxnSpPr>
          <p:nvPr/>
        </p:nvCxnSpPr>
        <p:spPr bwMode="auto">
          <a:xfrm flipH="1" flipV="1">
            <a:off x="1003300" y="3365500"/>
            <a:ext cx="393700" cy="17907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92185" name="AutoShape 31"/>
          <p:cNvCxnSpPr>
            <a:cxnSpLocks noChangeShapeType="1"/>
            <a:stCxn id="92165" idx="1"/>
          </p:cNvCxnSpPr>
          <p:nvPr/>
        </p:nvCxnSpPr>
        <p:spPr bwMode="auto">
          <a:xfrm rot="10800000" flipV="1">
            <a:off x="4343400" y="1695450"/>
            <a:ext cx="1422400" cy="1333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92186" name="AutoShape 32"/>
          <p:cNvCxnSpPr>
            <a:cxnSpLocks noChangeShapeType="1"/>
            <a:stCxn id="92165" idx="1"/>
          </p:cNvCxnSpPr>
          <p:nvPr/>
        </p:nvCxnSpPr>
        <p:spPr bwMode="auto">
          <a:xfrm rot="10800000" flipV="1">
            <a:off x="4267200" y="1695450"/>
            <a:ext cx="1498600" cy="8191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92187" name="Date Placeholder 3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AB27CFC-9F9A-4BE3-9728-16B27799B794}" type="datetime1">
              <a:rPr lang="en-US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5/12/14</a:t>
            </a:fld>
            <a:endParaRPr lang="en-GB" smtClean="0"/>
          </a:p>
        </p:txBody>
      </p:sp>
      <p:sp>
        <p:nvSpPr>
          <p:cNvPr id="92188" name="Slide Number Placeholder 3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996EF60-C3A2-4BF2-8F7D-38D93765EECB}" type="slidenum">
              <a:rPr lang="en-GB" smtClean="0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99</a:t>
            </a:fld>
            <a:endParaRPr lang="en-GB" smtClean="0"/>
          </a:p>
        </p:txBody>
      </p:sp>
      <p:sp>
        <p:nvSpPr>
          <p:cNvPr id="92189" name="Footer Placeholder 3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Trick Basic Training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 Theme">
      <a:majorFont>
        <a:latin typeface="Arial"/>
        <a:ea typeface="DejaVu LGC Sans"/>
        <a:cs typeface="DejaVu LGC Sans"/>
      </a:majorFont>
      <a:minorFont>
        <a:latin typeface="Arial"/>
        <a:ea typeface="DejaVu LGC Sans"/>
        <a:cs typeface="DejaVu LGC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13672</Words>
  <Application>Microsoft Macintosh PowerPoint</Application>
  <PresentationFormat>On-screen Show (4:3)</PresentationFormat>
  <Paragraphs>2463</Paragraphs>
  <Slides>146</Slides>
  <Notes>105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146</vt:i4>
      </vt:variant>
    </vt:vector>
  </HeadingPairs>
  <TitlesOfParts>
    <vt:vector size="147" baseType="lpstr">
      <vt:lpstr>Office Theme</vt:lpstr>
      <vt:lpstr>Trick 13 Simulation Environment: Tutorial Review</vt:lpstr>
      <vt:lpstr>Tutorial Review Agenda</vt:lpstr>
      <vt:lpstr>Setting up the Environment</vt:lpstr>
      <vt:lpstr>Set up the Environment</vt:lpstr>
      <vt:lpstr>Set up the Environment</vt:lpstr>
      <vt:lpstr>Set up the Environment</vt:lpstr>
      <vt:lpstr>Trick Environment</vt:lpstr>
      <vt:lpstr>Introduction to the cannon ball</vt:lpstr>
      <vt:lpstr>Trickless Cannonball</vt:lpstr>
      <vt:lpstr>Cannonball Problem Statement</vt:lpstr>
      <vt:lpstr>Trickless Cannonball – Sample Problem</vt:lpstr>
      <vt:lpstr>Trickless Cannonball - Declarations</vt:lpstr>
      <vt:lpstr>Trickless Cannonball – Default Data</vt:lpstr>
      <vt:lpstr>Trickless Cannonball - Initialization</vt:lpstr>
      <vt:lpstr>Trickless Cannonball - Executive</vt:lpstr>
      <vt:lpstr>Trickless Cannonball - Shutdown</vt:lpstr>
      <vt:lpstr>Full Standalone Simulation Components</vt:lpstr>
      <vt:lpstr>Running the Trickless Cannonball</vt:lpstr>
      <vt:lpstr>Trickless Cannonball - Shortcomings</vt:lpstr>
      <vt:lpstr>Trickless Cannon – Generalized To Trick</vt:lpstr>
      <vt:lpstr>Slide 21</vt:lpstr>
      <vt:lpstr>Build a Trick Simulation</vt:lpstr>
      <vt:lpstr>TRICK_CFLAGS &amp; TRICK_CXXFLAGS</vt:lpstr>
      <vt:lpstr>Simulation Code Organization</vt:lpstr>
      <vt:lpstr>Creating A Directory System for Cannon Ball Simulation</vt:lpstr>
      <vt:lpstr>Data Declaration - cannon.h</vt:lpstr>
      <vt:lpstr>Create cannon.h</vt:lpstr>
      <vt:lpstr>Default Data Job – cannon_default_data()</vt:lpstr>
      <vt:lpstr>Create cannon_default_data.c</vt:lpstr>
      <vt:lpstr>Initialization Job – cannon_init()</vt:lpstr>
      <vt:lpstr>Create cannon_init.c</vt:lpstr>
      <vt:lpstr>Create cannon_analytic.c</vt:lpstr>
      <vt:lpstr>Simulation Definition - S_define</vt:lpstr>
      <vt:lpstr>Simulation Definition - S_define</vt:lpstr>
      <vt:lpstr>Simulation Definition – S_define (continued)</vt:lpstr>
      <vt:lpstr>Create S_define for cannonball simulation</vt:lpstr>
      <vt:lpstr>Create S_define for cannonball simulation (continued)</vt:lpstr>
      <vt:lpstr>cannon_proto.h</vt:lpstr>
      <vt:lpstr>Compile the Cannonball Simulation</vt:lpstr>
      <vt:lpstr>CP Auto Generated Files</vt:lpstr>
      <vt:lpstr>CP Auto Generated Files</vt:lpstr>
      <vt:lpstr>Additional Auto Generated Files</vt:lpstr>
      <vt:lpstr>Input File</vt:lpstr>
      <vt:lpstr>Slide 44</vt:lpstr>
      <vt:lpstr> </vt:lpstr>
      <vt:lpstr>Trick’s Integration Capabilities</vt:lpstr>
      <vt:lpstr>Cannonball using Trick’s Integration Capabilities</vt:lpstr>
      <vt:lpstr>cannon_deriv()</vt:lpstr>
      <vt:lpstr>cannon_integ()</vt:lpstr>
      <vt:lpstr>Create cannon_proto.h</vt:lpstr>
      <vt:lpstr>Create cannon_deriv.c </vt:lpstr>
      <vt:lpstr>Create cannon_integ.c </vt:lpstr>
      <vt:lpstr>Update S_define</vt:lpstr>
      <vt:lpstr>Explanation of S_define Updates</vt:lpstr>
      <vt:lpstr>Instantiate an Integrator Object</vt:lpstr>
      <vt:lpstr>Re-Compile Trick Simulation and Run</vt:lpstr>
      <vt:lpstr>Slide 57</vt:lpstr>
      <vt:lpstr>Real Time</vt:lpstr>
      <vt:lpstr>Create Real Time Input File</vt:lpstr>
      <vt:lpstr>Update Input File and Run Executable</vt:lpstr>
      <vt:lpstr>Simulation Control Panel</vt:lpstr>
      <vt:lpstr>Simulation Control Panel</vt:lpstr>
      <vt:lpstr>Simulation Control Panel</vt:lpstr>
      <vt:lpstr>Simulation Control Panel</vt:lpstr>
      <vt:lpstr>Simulation Control Panel</vt:lpstr>
      <vt:lpstr>Simulation Control Panel</vt:lpstr>
      <vt:lpstr>Simulation Control Panel</vt:lpstr>
      <vt:lpstr>Simulation Control Panel</vt:lpstr>
      <vt:lpstr>Simulation Control Panel</vt:lpstr>
      <vt:lpstr>Simulation Control Panel</vt:lpstr>
      <vt:lpstr>Trick View (TV)</vt:lpstr>
      <vt:lpstr>Trick View (TV)</vt:lpstr>
      <vt:lpstr>Trick View (TV)</vt:lpstr>
      <vt:lpstr>Trick View (TV)</vt:lpstr>
      <vt:lpstr>Trick View (TV)</vt:lpstr>
      <vt:lpstr>Trick View (TV)</vt:lpstr>
      <vt:lpstr>Running Simulation in Real-Time</vt:lpstr>
      <vt:lpstr>Simulation Architecture</vt:lpstr>
      <vt:lpstr>Simulation Architecture</vt:lpstr>
      <vt:lpstr>Job Classes</vt:lpstr>
      <vt:lpstr>Job Classes</vt:lpstr>
      <vt:lpstr>Job Classes</vt:lpstr>
      <vt:lpstr>Job Classes</vt:lpstr>
      <vt:lpstr>Job Classes</vt:lpstr>
      <vt:lpstr>Job Classes</vt:lpstr>
      <vt:lpstr>Job Classes</vt:lpstr>
      <vt:lpstr>Job Frequencies</vt:lpstr>
      <vt:lpstr>SIM_cannon_L4</vt:lpstr>
      <vt:lpstr>SIM_cannon_L4</vt:lpstr>
      <vt:lpstr>Analyze Echo Job Output</vt:lpstr>
      <vt:lpstr>Job Frames</vt:lpstr>
      <vt:lpstr>Job Frames (Initialization)</vt:lpstr>
      <vt:lpstr>Job Frames (Time Zero)</vt:lpstr>
      <vt:lpstr>Job Frames (Second)</vt:lpstr>
      <vt:lpstr>Job Frames (Third)</vt:lpstr>
      <vt:lpstr>Job Frames (Fourth)</vt:lpstr>
      <vt:lpstr>Job Frames (Fifth)</vt:lpstr>
      <vt:lpstr>Job Frames (Notes On Time Stamp)</vt:lpstr>
      <vt:lpstr>Real-Time Frame</vt:lpstr>
      <vt:lpstr>Job Offset</vt:lpstr>
      <vt:lpstr>Job Offsets</vt:lpstr>
      <vt:lpstr>Job Phasing</vt:lpstr>
      <vt:lpstr>Threading</vt:lpstr>
      <vt:lpstr>Input Processor</vt:lpstr>
      <vt:lpstr>Input Processor</vt:lpstr>
      <vt:lpstr>Input Processor</vt:lpstr>
      <vt:lpstr>Input Processor</vt:lpstr>
      <vt:lpstr>Input Processor – Writing Checkpoint Files</vt:lpstr>
      <vt:lpstr>Input Processor – Providing Simulation Interface GUIs</vt:lpstr>
      <vt:lpstr>Input Processor – Sim Objects &amp; Jobs</vt:lpstr>
      <vt:lpstr>Input Processor – Creating an Integrator</vt:lpstr>
      <vt:lpstr>Add_read</vt:lpstr>
      <vt:lpstr>Input Processor – Events</vt:lpstr>
      <vt:lpstr>Re-activating an Event</vt:lpstr>
      <vt:lpstr>Input Processor – Stripcharting</vt:lpstr>
      <vt:lpstr>Input Processor – Events Example</vt:lpstr>
      <vt:lpstr>Trick DP (DP = Data Products)</vt:lpstr>
      <vt:lpstr>Slide 118</vt:lpstr>
      <vt:lpstr>Slide 119</vt:lpstr>
      <vt:lpstr>Slide 120</vt:lpstr>
      <vt:lpstr>Slide 121</vt:lpstr>
      <vt:lpstr>Slide 122</vt:lpstr>
      <vt:lpstr>Slide 123</vt:lpstr>
      <vt:lpstr>Slide 124</vt:lpstr>
      <vt:lpstr>Slide 125</vt:lpstr>
      <vt:lpstr>Slide 126</vt:lpstr>
      <vt:lpstr>Slide 127</vt:lpstr>
      <vt:lpstr>Slide 128</vt:lpstr>
      <vt:lpstr>Slide 129</vt:lpstr>
      <vt:lpstr>Slide 130</vt:lpstr>
      <vt:lpstr>Slide 131</vt:lpstr>
      <vt:lpstr>Slide 132</vt:lpstr>
      <vt:lpstr>Slide 133</vt:lpstr>
      <vt:lpstr>Slide 134</vt:lpstr>
      <vt:lpstr>Slide 135</vt:lpstr>
      <vt:lpstr>Slide 136</vt:lpstr>
      <vt:lpstr>Slide 137</vt:lpstr>
      <vt:lpstr>Slide 138</vt:lpstr>
      <vt:lpstr>Slide 139</vt:lpstr>
      <vt:lpstr>Slide 140</vt:lpstr>
      <vt:lpstr>Slide 141</vt:lpstr>
      <vt:lpstr>Slide 142</vt:lpstr>
      <vt:lpstr>Slide 143</vt:lpstr>
      <vt:lpstr>Slide 144</vt:lpstr>
      <vt:lpstr>Slide 145</vt:lpstr>
      <vt:lpstr>End of Day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Trick Simulation Environment: Tutorial Review</dc:title>
  <cp:lastModifiedBy>John Penn</cp:lastModifiedBy>
  <cp:revision>130</cp:revision>
  <cp:lastPrinted>2013-06-19T22:25:04Z</cp:lastPrinted>
  <dcterms:created xsi:type="dcterms:W3CDTF">2014-05-12T15:49:21Z</dcterms:created>
  <dcterms:modified xsi:type="dcterms:W3CDTF">2014-05-12T18:32:09Z</dcterms:modified>
</cp:coreProperties>
</file>