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30" r:id="rId2"/>
    <p:sldId id="432" r:id="rId3"/>
    <p:sldId id="489" r:id="rId4"/>
    <p:sldId id="605" r:id="rId5"/>
    <p:sldId id="591" r:id="rId6"/>
    <p:sldId id="493" r:id="rId7"/>
    <p:sldId id="490" r:id="rId8"/>
    <p:sldId id="595" r:id="rId9"/>
    <p:sldId id="492" r:id="rId10"/>
    <p:sldId id="606" r:id="rId11"/>
    <p:sldId id="607" r:id="rId12"/>
    <p:sldId id="494" r:id="rId13"/>
    <p:sldId id="588" r:id="rId14"/>
    <p:sldId id="589" r:id="rId15"/>
    <p:sldId id="592" r:id="rId16"/>
    <p:sldId id="597" r:id="rId17"/>
    <p:sldId id="598" r:id="rId18"/>
    <p:sldId id="599" r:id="rId19"/>
    <p:sldId id="602" r:id="rId20"/>
    <p:sldId id="601" r:id="rId21"/>
    <p:sldId id="600" r:id="rId22"/>
    <p:sldId id="603" r:id="rId23"/>
    <p:sldId id="593" r:id="rId24"/>
    <p:sldId id="604" r:id="rId25"/>
  </p:sldIdLst>
  <p:sldSz cx="9144000" cy="6858000" type="screen4x3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33CC33"/>
    <a:srgbClr val="00FF00"/>
    <a:srgbClr val="FF33CC"/>
    <a:srgbClr val="FF0066"/>
    <a:srgbClr val="FF3399"/>
    <a:srgbClr val="5F5F5F"/>
    <a:srgbClr val="66FF33"/>
    <a:srgbClr val="BEBEBE"/>
    <a:srgbClr val="787878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8" autoAdjust="0"/>
    <p:restoredTop sz="94669" autoAdjust="0"/>
  </p:normalViewPr>
  <p:slideViewPr>
    <p:cSldViewPr>
      <p:cViewPr>
        <p:scale>
          <a:sx n="200" d="100"/>
          <a:sy n="200" d="100"/>
        </p:scale>
        <p:origin x="-83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1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1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1BBC14-4C71-4CCA-991C-1CBB86E8A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3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79913"/>
            <a:ext cx="55562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57ADEA47-62A9-44D3-9688-993B27770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33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075F76-C782-400C-A7E1-32FCC64B5D0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79913"/>
            <a:ext cx="5095875" cy="414813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31918-50E0-4772-A42E-58D31ED2195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79913"/>
            <a:ext cx="5095875" cy="414813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E42D6-7A89-4CC1-AD8B-14B96216B56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79913"/>
            <a:ext cx="5095875" cy="414813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11319-B538-4DF9-A543-7D2908CC4F8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79913"/>
            <a:ext cx="5095875" cy="414813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AFCE7-01D7-4E3D-BB97-6928869A58F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79913"/>
            <a:ext cx="5095875" cy="414813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34EC7-E3E2-4BCC-85B3-E88CB86C528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79913"/>
            <a:ext cx="5095875" cy="414813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77D38-B585-451F-A762-54558CDA728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79913"/>
            <a:ext cx="5095875" cy="414813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EFD39-F78B-4ADF-BDB6-1DD80D6D58DE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18DA2-1BFB-4B4D-AA13-4EC7E8E1D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15CAB-928D-44A6-8809-0891763F4D56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C6C6E-CA27-40C5-A7D1-AEB718668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92D4F-BAF6-43D2-96FF-21EE8E161747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8688D-E2EB-486E-959E-5ED79BFD5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2D884-F4A3-4E33-8AE4-85C2780FD6AB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EEFFB-77EE-4795-B049-CA6FB7CAA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09B78-D053-4790-A8C1-0F8BC3A4773F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1E8C2-AFC5-4775-9E5F-B807A53A0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0E198-CFCB-457B-A457-AA4352347A4B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3575B-4F91-4FD3-B344-00D9AB201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13B33-545C-44CB-8C12-F5BCBFD52478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E5FFC-F8BB-4C97-AF4F-093698405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54E3B-C5CC-4E80-A100-780FBAEA4BD4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29362-FCBD-4E95-8AF2-40678F96C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B62A6-3835-4099-9B4C-81C419F98799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451AF-EDCF-4A3C-ACF8-FF2416557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287CC-BA7C-4D30-914B-81B8B5AF71F8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B14DB-20AA-4B9D-A99C-B71CC9F2F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0E116-6919-4DD3-B924-381DA008E1AC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60FFF-3D2F-4C66-9E4E-C267614F0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4759A-A698-446C-8B00-7DF01A38ADA6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20E13-0A47-45EA-A5DB-8670B1257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E3846905-81E0-48F8-89EE-567031309DCE}" type="datetime1">
              <a:rPr lang="en-US"/>
              <a:pPr>
                <a:defRPr/>
              </a:pPr>
              <a:t>8/26/14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3B0E294-FAA0-46AF-BB1A-41C47B5A9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921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58200" y="50800"/>
            <a:ext cx="647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0013" y="696913"/>
            <a:ext cx="8943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3620C6-2BFC-4B22-8B02-1EBC1B918CC5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33F75-3C7E-4420-AFCF-CAFEB222E44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319213"/>
          </a:xfrm>
        </p:spPr>
        <p:txBody>
          <a:bodyPr lIns="90000" tIns="46800" rIns="90000" bIns="46800"/>
          <a:lstStyle/>
          <a:p>
            <a:pPr defTabSz="457200" eaLnBrk="1" hangingPunct="1">
              <a:lnSpc>
                <a:spcPts val="3813"/>
              </a:lnSpc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Trick Simulation Environment: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Monte Carlo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MonteVarCalculated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800" dirty="0" smtClean="0"/>
              <a:t>Calculating Parameters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9B78-D053-4790-A8C1-0F8BC3A4773F}" type="datetime1">
              <a:rPr lang="en-US" smtClean="0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1E8C2-AFC5-4775-9E5F-B807A53A05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1295400"/>
            <a:ext cx="8077199" cy="13716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1200" dirty="0" err="1">
                <a:latin typeface="Courier New" pitchFamily="49" charset="0"/>
              </a:rPr>
              <a:t>trick.mc_set_enabled</a:t>
            </a:r>
            <a:r>
              <a:rPr lang="en-US" sz="1200" dirty="0">
                <a:latin typeface="Courier New" pitchFamily="49" charset="0"/>
              </a:rPr>
              <a:t>(1)</a:t>
            </a:r>
          </a:p>
          <a:p>
            <a:pPr marL="0" lvl="1"/>
            <a:r>
              <a:rPr lang="en-US" sz="1200" dirty="0" err="1">
                <a:latin typeface="Courier New" pitchFamily="49" charset="0"/>
              </a:rPr>
              <a:t>trick.mc_set_num_runs</a:t>
            </a:r>
            <a:r>
              <a:rPr lang="en-US" sz="1200" dirty="0">
                <a:latin typeface="Courier New" pitchFamily="49" charset="0"/>
              </a:rPr>
              <a:t>(50)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200" dirty="0">
                <a:latin typeface="Courier New"/>
                <a:cs typeface="Courier New"/>
              </a:rPr>
              <a:t>var0 = </a:t>
            </a:r>
            <a:r>
              <a:rPr lang="en-US" sz="1200" dirty="0" err="1">
                <a:latin typeface="Courier New"/>
                <a:cs typeface="Courier New"/>
              </a:rPr>
              <a:t>trick.</a:t>
            </a:r>
            <a:r>
              <a:rPr lang="en-US" sz="1200" b="1" dirty="0" err="1">
                <a:latin typeface="Courier New"/>
                <a:cs typeface="Courier New"/>
              </a:rPr>
              <a:t>MonteVarCalculated</a:t>
            </a:r>
            <a:r>
              <a:rPr lang="en-US" sz="1200" dirty="0">
                <a:latin typeface="Courier New"/>
                <a:cs typeface="Courier New"/>
              </a:rPr>
              <a:t>("</a:t>
            </a:r>
            <a:r>
              <a:rPr lang="en-US" sz="1200" dirty="0" smtClean="0">
                <a:latin typeface="Courier New"/>
                <a:cs typeface="Courier New"/>
              </a:rPr>
              <a:t>dyn.baseball.time_to_fire_jet_1”)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sz="1200" kern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rick_mc.mc.add_variable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var0)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676400"/>
            <a:ext cx="120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Variable name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3400" y="2895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Parameters typically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calculated in </a:t>
            </a:r>
            <a:r>
              <a:rPr kumimoji="0" lang="en-US" sz="18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monte_master_pre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job(s).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990600"/>
            <a:ext cx="761734" cy="2769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accent2"/>
                </a:solidFill>
              </a:rPr>
              <a:t>i</a:t>
            </a:r>
            <a:r>
              <a:rPr lang="en-US" sz="1200" i="1" dirty="0" err="1" smtClean="0">
                <a:solidFill>
                  <a:schemeClr val="accent2"/>
                </a:solidFill>
              </a:rPr>
              <a:t>nput.py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82554"/>
      </p:ext>
    </p:extLst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MonteVarFixed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800" dirty="0" smtClean="0"/>
              <a:t>Fixed Parameters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9B78-D053-4790-A8C1-0F8BC3A4773F}" type="datetime1">
              <a:rPr lang="en-US" smtClean="0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1E8C2-AFC5-4775-9E5F-B807A53A05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1600200"/>
            <a:ext cx="8077199" cy="13716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1200" dirty="0" err="1">
                <a:latin typeface="Courier New" pitchFamily="49" charset="0"/>
              </a:rPr>
              <a:t>trick.mc_set_enabled</a:t>
            </a:r>
            <a:r>
              <a:rPr lang="en-US" sz="1200" dirty="0">
                <a:latin typeface="Courier New" pitchFamily="49" charset="0"/>
              </a:rPr>
              <a:t>(1)</a:t>
            </a:r>
          </a:p>
          <a:p>
            <a:pPr marL="0" lvl="1"/>
            <a:r>
              <a:rPr lang="en-US" sz="1200" dirty="0" err="1">
                <a:latin typeface="Courier New" pitchFamily="49" charset="0"/>
              </a:rPr>
              <a:t>trick.mc_set_num_runs</a:t>
            </a:r>
            <a:r>
              <a:rPr lang="en-US" sz="1200" dirty="0">
                <a:latin typeface="Courier New" pitchFamily="49" charset="0"/>
              </a:rPr>
              <a:t>(50)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200" dirty="0">
                <a:latin typeface="Courier New"/>
                <a:cs typeface="Courier New"/>
              </a:rPr>
              <a:t>var0 = </a:t>
            </a:r>
            <a:r>
              <a:rPr lang="en-US" sz="1200" dirty="0" err="1" smtClean="0">
                <a:latin typeface="Courier New"/>
                <a:cs typeface="Courier New"/>
              </a:rPr>
              <a:t>trick.</a:t>
            </a:r>
            <a:r>
              <a:rPr lang="en-US" sz="1200" b="1" dirty="0" err="1" smtClean="0">
                <a:latin typeface="Courier New"/>
                <a:cs typeface="Courier New"/>
              </a:rPr>
              <a:t>MonteVarFixed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dyn.baseball.time_to_fire_jet_1”, 1.234, 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")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sz="1200" kern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rick_mc.mc.add_variable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var0)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1905000"/>
            <a:ext cx="120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Variable name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1905000"/>
            <a:ext cx="61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V</a:t>
            </a:r>
            <a:r>
              <a:rPr lang="en-US" sz="1200" i="1" dirty="0" smtClean="0">
                <a:solidFill>
                  <a:srgbClr val="FF0000"/>
                </a:solidFill>
              </a:rPr>
              <a:t>alue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905000"/>
            <a:ext cx="57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Units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1295400"/>
            <a:ext cx="761734" cy="2769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accent2"/>
                </a:solidFill>
              </a:rPr>
              <a:t>i</a:t>
            </a:r>
            <a:r>
              <a:rPr lang="en-US" sz="1200" i="1" dirty="0" err="1" smtClean="0">
                <a:solidFill>
                  <a:schemeClr val="accent2"/>
                </a:solidFill>
              </a:rPr>
              <a:t>nput.py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3400" y="32004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units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empty “”, no units conversion happens, that is: the value is just assigned to the variable.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458202"/>
      </p:ext>
    </p:extLst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B2E76F-8627-4330-9B26-4670EF58C491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1280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1280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B296B8-B4BA-496E-B93A-3C257EF6E26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80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Monte Carlo Data Recording Directories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15240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Tx/>
              <a:buNone/>
            </a:pPr>
            <a:r>
              <a:rPr lang="en-US" b="0" dirty="0" smtClean="0"/>
              <a:t>Data recording files for the runs are stored in a directory named </a:t>
            </a:r>
            <a:r>
              <a:rPr lang="en-US" dirty="0" err="1" smtClean="0"/>
              <a:t>MONTE_</a:t>
            </a:r>
            <a:r>
              <a:rPr lang="en-US" i="1" dirty="0" err="1" smtClean="0"/>
              <a:t>run_directory</a:t>
            </a:r>
            <a:r>
              <a:rPr lang="en-US" b="0" dirty="0" smtClean="0"/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25908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Tx/>
              <a:buNone/>
            </a:pPr>
            <a:r>
              <a:rPr lang="en-US" b="0" dirty="0" smtClean="0"/>
              <a:t>For example: </a:t>
            </a:r>
          </a:p>
          <a:p>
            <a:pPr marL="457200" lvl="1" indent="0" eaLnBrk="1" hangingPunct="1">
              <a:buFontTx/>
              <a:buNone/>
            </a:pPr>
            <a:r>
              <a:rPr lang="en-US" b="0" dirty="0"/>
              <a:t> </a:t>
            </a:r>
            <a:r>
              <a:rPr lang="en-US" b="0" dirty="0" smtClean="0"/>
              <a:t>       </a:t>
            </a:r>
            <a:r>
              <a:rPr lang="en-US" b="0" dirty="0" err="1" smtClean="0"/>
              <a:t>S_main</a:t>
            </a:r>
            <a:r>
              <a:rPr lang="en-US" b="0" dirty="0" smtClean="0"/>
              <a:t>*.exe </a:t>
            </a:r>
            <a:r>
              <a:rPr lang="en-US" b="0" dirty="0" err="1" smtClean="0"/>
              <a:t>RUN_test</a:t>
            </a:r>
            <a:r>
              <a:rPr lang="en-US" b="0" dirty="0" smtClean="0"/>
              <a:t>/</a:t>
            </a:r>
            <a:r>
              <a:rPr lang="en-US" b="0" dirty="0" err="1" smtClean="0"/>
              <a:t>input.py</a:t>
            </a:r>
            <a:endParaRPr lang="en-US" b="0" dirty="0" smtClean="0"/>
          </a:p>
          <a:p>
            <a:pPr marL="457200" lvl="1" indent="0" eaLnBrk="1" hangingPunct="1">
              <a:buFontTx/>
              <a:buNone/>
            </a:pPr>
            <a:r>
              <a:rPr lang="en-US" b="0" dirty="0"/>
              <a:t>w</a:t>
            </a:r>
            <a:r>
              <a:rPr lang="en-US" b="0" dirty="0" smtClean="0"/>
              <a:t>ill create a directory named “</a:t>
            </a:r>
            <a:r>
              <a:rPr lang="en-US" dirty="0" err="1" smtClean="0"/>
              <a:t>MONTE_RUN_test</a:t>
            </a:r>
            <a:r>
              <a:rPr lang="en-US" b="0" dirty="0" smtClean="0"/>
              <a:t>” that contains the data recording files.</a:t>
            </a:r>
          </a:p>
          <a:p>
            <a:pPr marL="457200" lvl="1" indent="0" eaLnBrk="1" hangingPunct="1">
              <a:buFontTx/>
              <a:buNone/>
            </a:pPr>
            <a:endParaRPr lang="en-US" b="0" dirty="0"/>
          </a:p>
          <a:p>
            <a:pPr marL="457200" lvl="1" indent="0" eaLnBrk="1" hangingPunct="1">
              <a:buFontTx/>
              <a:buNone/>
            </a:pPr>
            <a:endParaRPr lang="en-US" b="0" dirty="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33400" y="4267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Tx/>
              <a:buNone/>
            </a:pPr>
            <a:r>
              <a:rPr lang="en-US" dirty="0" err="1" smtClean="0"/>
              <a:t>trick_dp</a:t>
            </a:r>
            <a:r>
              <a:rPr lang="en-US" b="0" dirty="0" smtClean="0"/>
              <a:t> recognizes these directories as containing recorded data.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1F29048-F183-4668-8D6E-46B3BEC4E2F6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129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129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4881B-E901-4579-83A5-C472106E640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9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Monte Carlo Slaves</a:t>
            </a:r>
          </a:p>
        </p:txBody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Previous examples used only a single worker</a:t>
            </a:r>
          </a:p>
          <a:p>
            <a:pPr eaLnBrk="1" hangingPunct="1"/>
            <a:r>
              <a:rPr lang="en-US" smtClean="0"/>
              <a:t>Trick’s Monte Carlo capability optimized for multiple workers</a:t>
            </a:r>
          </a:p>
        </p:txBody>
      </p:sp>
      <p:sp>
        <p:nvSpPr>
          <p:cNvPr id="129031" name="Text Box 6"/>
          <p:cNvSpPr txBox="1">
            <a:spLocks noChangeArrowheads="1"/>
          </p:cNvSpPr>
          <p:nvPr/>
        </p:nvSpPr>
        <p:spPr bwMode="auto">
          <a:xfrm>
            <a:off x="3619500" y="3802063"/>
            <a:ext cx="159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Monte Master</a:t>
            </a:r>
          </a:p>
        </p:txBody>
      </p:sp>
      <p:sp>
        <p:nvSpPr>
          <p:cNvPr id="129032" name="Text Box 7"/>
          <p:cNvSpPr txBox="1">
            <a:spLocks noChangeArrowheads="1"/>
          </p:cNvSpPr>
          <p:nvPr/>
        </p:nvSpPr>
        <p:spPr bwMode="auto">
          <a:xfrm>
            <a:off x="2786063" y="4949825"/>
            <a:ext cx="1463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Monte Slave</a:t>
            </a:r>
          </a:p>
        </p:txBody>
      </p:sp>
      <p:sp>
        <p:nvSpPr>
          <p:cNvPr id="129033" name="Text Box 11"/>
          <p:cNvSpPr txBox="1">
            <a:spLocks noChangeArrowheads="1"/>
          </p:cNvSpPr>
          <p:nvPr/>
        </p:nvSpPr>
        <p:spPr bwMode="auto">
          <a:xfrm>
            <a:off x="4713288" y="4949825"/>
            <a:ext cx="1463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Monte Slave</a:t>
            </a:r>
          </a:p>
        </p:txBody>
      </p:sp>
      <p:sp>
        <p:nvSpPr>
          <p:cNvPr id="129034" name="Text Box 12"/>
          <p:cNvSpPr txBox="1">
            <a:spLocks noChangeArrowheads="1"/>
          </p:cNvSpPr>
          <p:nvPr/>
        </p:nvSpPr>
        <p:spPr bwMode="auto">
          <a:xfrm>
            <a:off x="5729288" y="3302000"/>
            <a:ext cx="1463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Monte Slave</a:t>
            </a:r>
          </a:p>
        </p:txBody>
      </p:sp>
      <p:sp>
        <p:nvSpPr>
          <p:cNvPr id="129035" name="Text Box 13"/>
          <p:cNvSpPr txBox="1">
            <a:spLocks noChangeArrowheads="1"/>
          </p:cNvSpPr>
          <p:nvPr/>
        </p:nvSpPr>
        <p:spPr bwMode="auto">
          <a:xfrm>
            <a:off x="4713288" y="2613025"/>
            <a:ext cx="1463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Monte Slave</a:t>
            </a:r>
          </a:p>
        </p:txBody>
      </p:sp>
      <p:sp>
        <p:nvSpPr>
          <p:cNvPr id="129036" name="Text Box 14"/>
          <p:cNvSpPr txBox="1">
            <a:spLocks noChangeArrowheads="1"/>
          </p:cNvSpPr>
          <p:nvPr/>
        </p:nvSpPr>
        <p:spPr bwMode="auto">
          <a:xfrm>
            <a:off x="2786063" y="2613025"/>
            <a:ext cx="1463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Monte Slave</a:t>
            </a:r>
          </a:p>
        </p:txBody>
      </p:sp>
      <p:sp>
        <p:nvSpPr>
          <p:cNvPr id="129037" name="Text Box 15"/>
          <p:cNvSpPr txBox="1">
            <a:spLocks noChangeArrowheads="1"/>
          </p:cNvSpPr>
          <p:nvPr/>
        </p:nvSpPr>
        <p:spPr bwMode="auto">
          <a:xfrm>
            <a:off x="1474788" y="3302000"/>
            <a:ext cx="1463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Monte Slave</a:t>
            </a:r>
          </a:p>
        </p:txBody>
      </p:sp>
      <p:sp>
        <p:nvSpPr>
          <p:cNvPr id="129038" name="Text Box 16"/>
          <p:cNvSpPr txBox="1">
            <a:spLocks noChangeArrowheads="1"/>
          </p:cNvSpPr>
          <p:nvPr/>
        </p:nvSpPr>
        <p:spPr bwMode="auto">
          <a:xfrm>
            <a:off x="1474788" y="4121150"/>
            <a:ext cx="1463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Monte Slave</a:t>
            </a:r>
          </a:p>
        </p:txBody>
      </p:sp>
      <p:sp>
        <p:nvSpPr>
          <p:cNvPr id="129039" name="Text Box 17"/>
          <p:cNvSpPr txBox="1">
            <a:spLocks noChangeArrowheads="1"/>
          </p:cNvSpPr>
          <p:nvPr/>
        </p:nvSpPr>
        <p:spPr bwMode="auto">
          <a:xfrm>
            <a:off x="5729288" y="4121150"/>
            <a:ext cx="1463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Monte Slave</a:t>
            </a:r>
          </a:p>
        </p:txBody>
      </p:sp>
      <p:cxnSp>
        <p:nvCxnSpPr>
          <p:cNvPr id="129040" name="AutoShape 18"/>
          <p:cNvCxnSpPr>
            <a:cxnSpLocks noChangeShapeType="1"/>
            <a:stCxn id="129031" idx="0"/>
            <a:endCxn id="129036" idx="2"/>
          </p:cNvCxnSpPr>
          <p:nvPr/>
        </p:nvCxnSpPr>
        <p:spPr bwMode="auto">
          <a:xfrm flipH="1" flipV="1">
            <a:off x="3517900" y="2989263"/>
            <a:ext cx="896938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9041" name="AutoShape 19"/>
          <p:cNvCxnSpPr>
            <a:cxnSpLocks noChangeShapeType="1"/>
            <a:stCxn id="129031" idx="0"/>
            <a:endCxn id="129035" idx="2"/>
          </p:cNvCxnSpPr>
          <p:nvPr/>
        </p:nvCxnSpPr>
        <p:spPr bwMode="auto">
          <a:xfrm flipV="1">
            <a:off x="4414838" y="2989263"/>
            <a:ext cx="1030287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9042" name="AutoShape 20"/>
          <p:cNvCxnSpPr>
            <a:cxnSpLocks noChangeShapeType="1"/>
            <a:stCxn id="129031" idx="3"/>
            <a:endCxn id="129034" idx="1"/>
          </p:cNvCxnSpPr>
          <p:nvPr/>
        </p:nvCxnSpPr>
        <p:spPr bwMode="auto">
          <a:xfrm flipV="1">
            <a:off x="5210175" y="3490913"/>
            <a:ext cx="519113" cy="500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9043" name="AutoShape 21"/>
          <p:cNvCxnSpPr>
            <a:cxnSpLocks noChangeShapeType="1"/>
            <a:stCxn id="129031" idx="3"/>
            <a:endCxn id="129039" idx="1"/>
          </p:cNvCxnSpPr>
          <p:nvPr/>
        </p:nvCxnSpPr>
        <p:spPr bwMode="auto">
          <a:xfrm>
            <a:off x="5210175" y="3990975"/>
            <a:ext cx="519113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9044" name="AutoShape 22"/>
          <p:cNvCxnSpPr>
            <a:cxnSpLocks noChangeShapeType="1"/>
            <a:stCxn id="129031" idx="2"/>
            <a:endCxn id="129033" idx="0"/>
          </p:cNvCxnSpPr>
          <p:nvPr/>
        </p:nvCxnSpPr>
        <p:spPr bwMode="auto">
          <a:xfrm>
            <a:off x="4414838" y="4178300"/>
            <a:ext cx="1030287" cy="771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9045" name="AutoShape 23"/>
          <p:cNvCxnSpPr>
            <a:cxnSpLocks noChangeShapeType="1"/>
            <a:stCxn id="129031" idx="2"/>
            <a:endCxn id="129032" idx="0"/>
          </p:cNvCxnSpPr>
          <p:nvPr/>
        </p:nvCxnSpPr>
        <p:spPr bwMode="auto">
          <a:xfrm flipH="1">
            <a:off x="3517900" y="4178300"/>
            <a:ext cx="896938" cy="771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9046" name="AutoShape 24"/>
          <p:cNvCxnSpPr>
            <a:cxnSpLocks noChangeShapeType="1"/>
            <a:stCxn id="129031" idx="1"/>
            <a:endCxn id="129038" idx="3"/>
          </p:cNvCxnSpPr>
          <p:nvPr/>
        </p:nvCxnSpPr>
        <p:spPr bwMode="auto">
          <a:xfrm flipH="1">
            <a:off x="2938463" y="3990975"/>
            <a:ext cx="681037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9047" name="AutoShape 25"/>
          <p:cNvCxnSpPr>
            <a:cxnSpLocks noChangeShapeType="1"/>
            <a:stCxn id="129031" idx="1"/>
            <a:endCxn id="129037" idx="3"/>
          </p:cNvCxnSpPr>
          <p:nvPr/>
        </p:nvCxnSpPr>
        <p:spPr bwMode="auto">
          <a:xfrm flipH="1" flipV="1">
            <a:off x="2938463" y="3490913"/>
            <a:ext cx="681037" cy="500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5462BB-28CC-415E-A6EA-2A2224AFED48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130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130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823C0-425E-4D9B-B48F-315B40B32FB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30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Monte Carlo Slaves</a:t>
            </a:r>
          </a:p>
        </p:txBody>
      </p:sp>
      <p:sp>
        <p:nvSpPr>
          <p:cNvPr id="130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To add slaves, 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z="1600" dirty="0" smtClean="0"/>
              <a:t>Unlimited number of slaves can be specified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Trick will automatically start each slave simulation with </a:t>
            </a:r>
            <a:r>
              <a:rPr lang="en-US" sz="1800" dirty="0" err="1" smtClean="0"/>
              <a:t>ssh</a:t>
            </a:r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Slaves ask the master for work when they are ready for work</a:t>
            </a:r>
          </a:p>
          <a:p>
            <a:pPr lvl="1" eaLnBrk="1" hangingPunct="1"/>
            <a:r>
              <a:rPr lang="en-US" sz="1600" dirty="0" smtClean="0"/>
              <a:t>Faster slave machines will do more work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You can start multiple slaves on the same machine</a:t>
            </a:r>
          </a:p>
          <a:p>
            <a:pPr lvl="1" eaLnBrk="1" hangingPunct="1"/>
            <a:r>
              <a:rPr lang="en-US" sz="1600" dirty="0" smtClean="0"/>
              <a:t>Useful for machines with multiple processors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1905000"/>
            <a:ext cx="6472237" cy="1874460"/>
            <a:chOff x="838200" y="1905000"/>
            <a:chExt cx="6472237" cy="1874460"/>
          </a:xfrm>
        </p:grpSpPr>
        <p:sp>
          <p:nvSpPr>
            <p:cNvPr id="130055" name="Text Box 4"/>
            <p:cNvSpPr txBox="1">
              <a:spLocks noChangeArrowheads="1"/>
            </p:cNvSpPr>
            <p:nvPr/>
          </p:nvSpPr>
          <p:spPr bwMode="auto">
            <a:xfrm>
              <a:off x="838200" y="2209800"/>
              <a:ext cx="6472237" cy="15696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</a:rPr>
                <a:t>~~~</a:t>
              </a:r>
            </a:p>
            <a:p>
              <a:r>
                <a:rPr lang="en-US" sz="1200" dirty="0" smtClean="0">
                  <a:latin typeface="Courier New" pitchFamily="49" charset="0"/>
                </a:rPr>
                <a:t>slave0 </a:t>
              </a:r>
              <a:r>
                <a:rPr lang="en-US" sz="1200" dirty="0" smtClean="0">
                  <a:latin typeface="Courier New" pitchFamily="49" charset="0"/>
                </a:rPr>
                <a:t>= </a:t>
              </a:r>
              <a:r>
                <a:rPr lang="en-US" sz="1200" dirty="0" err="1" smtClean="0">
                  <a:latin typeface="Courier New" pitchFamily="49" charset="0"/>
                </a:rPr>
                <a:t>trick.MonteSlave</a:t>
              </a:r>
              <a:r>
                <a:rPr lang="en-US" sz="1200" dirty="0" smtClean="0">
                  <a:latin typeface="Courier New" pitchFamily="49" charset="0"/>
                </a:rPr>
                <a:t>(“</a:t>
              </a:r>
              <a:r>
                <a:rPr lang="en-US" sz="1200" dirty="0" err="1" smtClean="0">
                  <a:latin typeface="Courier New" pitchFamily="49" charset="0"/>
                </a:rPr>
                <a:t>localhost</a:t>
              </a:r>
              <a:r>
                <a:rPr lang="en-US" sz="1200" dirty="0" smtClean="0">
                  <a:latin typeface="Courier New" pitchFamily="49" charset="0"/>
                </a:rPr>
                <a:t>”)</a:t>
              </a:r>
            </a:p>
            <a:p>
              <a:r>
                <a:rPr lang="en-US" sz="1200" dirty="0" err="1" smtClean="0">
                  <a:latin typeface="Courier New" pitchFamily="49" charset="0"/>
                </a:rPr>
                <a:t>trick_sys.sched.add_slave</a:t>
              </a:r>
              <a:r>
                <a:rPr lang="en-US" sz="1200" dirty="0" smtClean="0">
                  <a:latin typeface="Courier New" pitchFamily="49" charset="0"/>
                </a:rPr>
                <a:t>(slave0)</a:t>
              </a:r>
            </a:p>
            <a:p>
              <a:r>
                <a:rPr lang="en-US" sz="1200" dirty="0" smtClean="0">
                  <a:latin typeface="Courier New" pitchFamily="49" charset="0"/>
                </a:rPr>
                <a:t>slave1 = </a:t>
              </a:r>
              <a:r>
                <a:rPr lang="en-US" sz="1200" dirty="0" err="1" smtClean="0">
                  <a:latin typeface="Courier New" pitchFamily="49" charset="0"/>
                </a:rPr>
                <a:t>trick.MonteSlave</a:t>
              </a:r>
              <a:r>
                <a:rPr lang="en-US" sz="1200" dirty="0" smtClean="0">
                  <a:latin typeface="Courier New" pitchFamily="49" charset="0"/>
                </a:rPr>
                <a:t>(“</a:t>
              </a:r>
              <a:r>
                <a:rPr lang="en-US" sz="1200" dirty="0" err="1" smtClean="0">
                  <a:latin typeface="Courier New" pitchFamily="49" charset="0"/>
                </a:rPr>
                <a:t>WonderWoman</a:t>
              </a:r>
              <a:r>
                <a:rPr lang="en-US" sz="1200" dirty="0" smtClean="0">
                  <a:latin typeface="Courier New" pitchFamily="49" charset="0"/>
                </a:rPr>
                <a:t>”)</a:t>
              </a:r>
            </a:p>
            <a:p>
              <a:r>
                <a:rPr lang="en-US" sz="1200" dirty="0" err="1" smtClean="0">
                  <a:latin typeface="Courier New" pitchFamily="49" charset="0"/>
                </a:rPr>
                <a:t>trick_sys.sched.add_slave</a:t>
              </a:r>
              <a:r>
                <a:rPr lang="en-US" sz="1200" dirty="0" smtClean="0">
                  <a:latin typeface="Courier New" pitchFamily="49" charset="0"/>
                </a:rPr>
                <a:t>(slave1)</a:t>
              </a:r>
            </a:p>
            <a:p>
              <a:r>
                <a:rPr lang="en-US" sz="1200" dirty="0" smtClean="0">
                  <a:latin typeface="Courier New" pitchFamily="49" charset="0"/>
                </a:rPr>
                <a:t>slave2 = </a:t>
              </a:r>
              <a:r>
                <a:rPr lang="en-US" sz="1200" dirty="0" err="1" smtClean="0">
                  <a:latin typeface="Courier New" pitchFamily="49" charset="0"/>
                </a:rPr>
                <a:t>trick.MonteSlave</a:t>
              </a:r>
              <a:r>
                <a:rPr lang="en-US" sz="1200" dirty="0" smtClean="0">
                  <a:latin typeface="Courier New" pitchFamily="49" charset="0"/>
                </a:rPr>
                <a:t>(“</a:t>
              </a:r>
              <a:r>
                <a:rPr lang="en-US" sz="1200" dirty="0" err="1" smtClean="0">
                  <a:latin typeface="Courier New" pitchFamily="49" charset="0"/>
                </a:rPr>
                <a:t>CatWoman</a:t>
              </a:r>
              <a:r>
                <a:rPr lang="en-US" sz="1200" dirty="0" smtClean="0">
                  <a:latin typeface="Courier New" pitchFamily="49" charset="0"/>
                </a:rPr>
                <a:t>”)</a:t>
              </a:r>
            </a:p>
            <a:p>
              <a:r>
                <a:rPr lang="en-US" sz="1200" dirty="0" err="1" smtClean="0">
                  <a:latin typeface="Courier New" pitchFamily="49" charset="0"/>
                </a:rPr>
                <a:t>trick_sys.sched.add_slave</a:t>
              </a:r>
              <a:r>
                <a:rPr lang="en-US" sz="1200" dirty="0" smtClean="0">
                  <a:latin typeface="Courier New" pitchFamily="49" charset="0"/>
                </a:rPr>
                <a:t>(slave2</a:t>
              </a:r>
              <a:r>
                <a:rPr lang="en-US" sz="1200" dirty="0" smtClean="0">
                  <a:latin typeface="Courier New" pitchFamily="49" charset="0"/>
                </a:rPr>
                <a:t>)</a:t>
              </a:r>
            </a:p>
            <a:p>
              <a:r>
                <a:rPr lang="en-US" sz="1200" dirty="0" smtClean="0">
                  <a:latin typeface="Courier New" pitchFamily="49" charset="0"/>
                </a:rPr>
                <a:t>~~~</a:t>
              </a:r>
              <a:endParaRPr lang="en-US" sz="1200" dirty="0" smtClean="0">
                <a:latin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" y="1905000"/>
              <a:ext cx="761734" cy="27699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 err="1">
                  <a:solidFill>
                    <a:schemeClr val="accent2"/>
                  </a:solidFill>
                </a:rPr>
                <a:t>i</a:t>
              </a:r>
              <a:r>
                <a:rPr lang="en-US" sz="1200" i="1" dirty="0" err="1" smtClean="0">
                  <a:solidFill>
                    <a:schemeClr val="accent2"/>
                  </a:solidFill>
                </a:rPr>
                <a:t>nput.py</a:t>
              </a:r>
              <a:endParaRPr lang="en-US" sz="1200" i="1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1ADFC3-24AB-4B9D-8AD4-82E847E8CFE3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133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133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9BBF5A-9D0C-4D02-B060-89B8D7CBE9F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33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Monte Slaves</a:t>
            </a:r>
          </a:p>
        </p:txBody>
      </p:sp>
      <p:sp>
        <p:nvSpPr>
          <p:cNvPr id="133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master sets a timeout value</a:t>
            </a:r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smtClean="0"/>
              <a:t>Default timeout is 120 seconds</a:t>
            </a:r>
          </a:p>
          <a:p>
            <a:pPr lvl="1" eaLnBrk="1" hangingPunct="1"/>
            <a:r>
              <a:rPr lang="en-US" dirty="0" smtClean="0"/>
              <a:t>User may change the value in the input file with the following function: 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trick.mc_set_timeout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(double)</a:t>
            </a:r>
          </a:p>
          <a:p>
            <a:pPr eaLnBrk="1" hangingPunct="1"/>
            <a:r>
              <a:rPr lang="en-US" dirty="0" smtClean="0"/>
              <a:t>Each slave must return a result within its individually timed timeout period</a:t>
            </a:r>
          </a:p>
          <a:p>
            <a:pPr lvl="1" eaLnBrk="1" hangingPunct="1"/>
            <a:r>
              <a:rPr lang="en-US" dirty="0" smtClean="0"/>
              <a:t>If no result is returned, the slave is assumed dead and the run’s initial data is re-dispatched to the next available slave</a:t>
            </a:r>
          </a:p>
          <a:p>
            <a:pPr lvl="1" eaLnBrk="1" hangingPunct="1"/>
            <a:r>
              <a:rPr lang="en-US" dirty="0" smtClean="0"/>
              <a:t>Slaves can be “killed” and no results will be lost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 Ball in Target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cannonball simulation example used in the tutorial with to demonstrate Monte Carlo.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monte_master_post</a:t>
            </a:r>
            <a:r>
              <a:rPr lang="en-US" dirty="0" smtClean="0"/>
              <a:t> job and a </a:t>
            </a:r>
            <a:r>
              <a:rPr lang="en-US" dirty="0" err="1" smtClean="0"/>
              <a:t>monte_slave_post</a:t>
            </a:r>
            <a:r>
              <a:rPr lang="en-US" dirty="0" smtClean="0"/>
              <a:t> job.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monte_master_post</a:t>
            </a:r>
            <a:r>
              <a:rPr lang="en-US" dirty="0" smtClean="0"/>
              <a:t>  job will read the CANNON </a:t>
            </a:r>
            <a:r>
              <a:rPr lang="en-US" dirty="0" err="1" smtClean="0"/>
              <a:t>struct</a:t>
            </a:r>
            <a:r>
              <a:rPr lang="en-US" dirty="0" smtClean="0"/>
              <a:t> information from the slave.  Check if the cannon landed in the target area.  Shutdown if it did, otherwise continue.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monte_slave_post</a:t>
            </a:r>
            <a:r>
              <a:rPr lang="en-US" dirty="0" smtClean="0"/>
              <a:t>  job will write the CANNON </a:t>
            </a:r>
            <a:r>
              <a:rPr lang="en-US" dirty="0" err="1" smtClean="0"/>
              <a:t>struct</a:t>
            </a:r>
            <a:r>
              <a:rPr lang="en-US" dirty="0" smtClean="0"/>
              <a:t> information to the master.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9B78-D053-4790-A8C1-0F8BC3A4773F}" type="datetime1">
              <a:rPr lang="en-US" smtClean="0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1E8C2-AFC5-4775-9E5F-B807A53A05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 Ball in Target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7315200" cy="1905000"/>
          </a:xfrm>
        </p:spPr>
        <p:txBody>
          <a:bodyPr/>
          <a:lstStyle/>
          <a:p>
            <a:pPr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$HOME/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trick_models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/cannon</a:t>
            </a:r>
          </a:p>
          <a:p>
            <a:pPr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–p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monte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–p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monte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/include</a:t>
            </a:r>
          </a:p>
          <a:p>
            <a:pPr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monte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%[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vi|nedit|kate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cannon_slave_post.c</a:t>
            </a:r>
            <a:endParaRPr lang="en-US" sz="1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9B78-D053-4790-A8C1-0F8BC3A4773F}" type="datetime1">
              <a:rPr lang="en-US" smtClean="0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1E8C2-AFC5-4775-9E5F-B807A53A05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971800"/>
            <a:ext cx="7837402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/************************** TRICK HEADER ********************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PURPOSE:                    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Kaboom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!!!)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*************************************************************/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"cannon/aero/include/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cannon_aero.h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sim_services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MonteCarlo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/include/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montecarlo_c_intf.h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cannon_slave_post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(CANNON_AERO* C)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mc_write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((char*) C,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(CANNON_AERO) 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return(0) 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 Ball in Target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9B78-D053-4790-A8C1-0F8BC3A4773F}" type="datetime1">
              <a:rPr lang="en-US" smtClean="0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1E8C2-AFC5-4775-9E5F-B807A53A05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475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/************************** TRICK HEADER ********************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PURPOSE:                     (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Kaboom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!!!)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*************************************************************/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#include "cannon/aero/include/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cannon_aero.h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sim_services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MonteCarlo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/include/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montecarlo_c_intf.h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cannon_master_post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CANNON_AERO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C_curr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mc_read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((char*) &amp;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C_curr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(CANNON_AERO) ) ;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if ((C_curr.pos[0] &gt; 152) &amp; (C_curr.pos[0] &lt; 153)) {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exec_terminate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cannon_master_post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”,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                   “Cannon landed in the target!”);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return(0) ;</a:t>
            </a:r>
          </a:p>
          <a:p>
            <a:pPr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914401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%[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vi|nedit|kate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cannon_master_post.c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 Ball in Target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7620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../include</a:t>
            </a:r>
          </a:p>
          <a:p>
            <a:pPr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% [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vi|nedit|kate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cannon_monte_proto.h</a:t>
            </a:r>
            <a:endParaRPr lang="en-US" sz="1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9B78-D053-4790-A8C1-0F8BC3A4773F}" type="datetime1">
              <a:rPr lang="en-US" smtClean="0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1E8C2-AFC5-4775-9E5F-B807A53A05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33400" y="1752600"/>
            <a:ext cx="8001000" cy="4475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/************************** TRICK HEADER ********************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PURPOSE:                    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Kaboom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!!!)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*************************************************************/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cannon_monte_proto_h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#define _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cannon_monte_proto_h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#include "cannon/aero/include/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cannon_aero.h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cplusplus</a:t>
            </a:r>
            <a:endParaRPr lang="en-US" sz="16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extern "C" {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6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cannon_master_post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cannon_slave_post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(CANNON_AERO*);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cplusplus</a:t>
            </a:r>
            <a:endParaRPr lang="en-US" sz="16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6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6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6C2209D-0FA6-43C8-A863-19E14BE7CE40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98C223-D883-4CD2-B877-CA98EF78E0E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000" smtClean="0"/>
              <a:t>Agenda/Schedule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dirty="0" smtClean="0"/>
              <a:t>Topics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Monte Carlo Overview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Master / Slave Interaction</a:t>
            </a:r>
            <a:endParaRPr lang="en-US" dirty="0" smtClean="0"/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Monte Carlos Jobs Classes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Monte Carlo Parameters</a:t>
            </a:r>
            <a:endParaRPr lang="en-US" dirty="0" smtClean="0"/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Monte Carlo Slaves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Monte </a:t>
            </a:r>
            <a:r>
              <a:rPr lang="en-US" dirty="0" smtClean="0"/>
              <a:t>Carlo Example (land the cannon ball in a target)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Final notes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marL="1219200" lvl="2" indent="-304800" eaLnBrk="1" hangingPunct="1">
              <a:lnSpc>
                <a:spcPct val="90000"/>
              </a:lnSpc>
              <a:buFontTx/>
              <a:buAutoNum type="arabicPeriod"/>
            </a:pPr>
            <a:endParaRPr lang="en-GB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S_define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52800"/>
          </a:xfrm>
        </p:spPr>
        <p:txBody>
          <a:bodyPr/>
          <a:lstStyle/>
          <a:p>
            <a:pPr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$HOME/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trick_sims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SIM_monte</a:t>
            </a: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% [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vi|nedit|kate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S_define</a:t>
            </a: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0" dirty="0" smtClean="0">
                <a:latin typeface="+mj-lt"/>
                <a:cs typeface="Courier New" pitchFamily="49" charset="0"/>
              </a:rPr>
              <a:t>Add the two new jobs to LIBRARY DEPENDENCIES</a:t>
            </a:r>
          </a:p>
          <a:p>
            <a:pPr lvl="1"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(cannon/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monte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cannon_master_post.c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(cannon/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monte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cannon_slave_post.c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b="0" dirty="0" smtClean="0">
              <a:latin typeface="+mj-lt"/>
              <a:cs typeface="Courier New" pitchFamily="49" charset="0"/>
            </a:endParaRPr>
          </a:p>
          <a:p>
            <a:r>
              <a:rPr lang="en-US" sz="1800" b="0" dirty="0" smtClean="0">
                <a:latin typeface="+mj-lt"/>
                <a:cs typeface="Courier New" pitchFamily="49" charset="0"/>
              </a:rPr>
              <a:t>Add the new prototype header file at the end of the ##include list</a:t>
            </a:r>
          </a:p>
          <a:p>
            <a:pPr lvl="1"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##include “cannon/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monte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/include/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cannon_monte_protot.h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/>
            <a:endParaRPr lang="en-US" sz="1600" b="0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9B78-D053-4790-A8C1-0F8BC3A4773F}" type="datetime1">
              <a:rPr lang="en-US" smtClean="0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1E8C2-AFC5-4775-9E5F-B807A53A05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S_define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9B78-D053-4790-A8C1-0F8BC3A4773F}" type="datetime1">
              <a:rPr lang="en-US" smtClean="0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1E8C2-AFC5-4775-9E5F-B807A53A05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 bwMode="auto">
          <a:xfrm>
            <a:off x="457200" y="1143000"/>
            <a:ext cx="8229600" cy="4499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None/>
            </a:pPr>
            <a:r>
              <a:rPr lang="en-US" sz="800" b="0" dirty="0" smtClean="0">
                <a:latin typeface="Courier New" pitchFamily="49" charset="0"/>
                <a:cs typeface="Courier New" pitchFamily="49" charset="0"/>
              </a:rPr>
              <a:t>	.</a:t>
            </a:r>
          </a:p>
          <a:p>
            <a:pPr lvl="0">
              <a:buNone/>
            </a:pPr>
            <a:r>
              <a:rPr lang="en-US" sz="800" b="0" dirty="0" smtClean="0">
                <a:latin typeface="Courier New" pitchFamily="49" charset="0"/>
                <a:cs typeface="Courier New" pitchFamily="49" charset="0"/>
              </a:rPr>
              <a:t>	.</a:t>
            </a:r>
          </a:p>
          <a:p>
            <a:pPr lvl="0"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MonteSimObject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: public Trick::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SimObject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 lvl="0"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    CANNON_AERO *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cannon_ptr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MonteSimObject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0"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        ("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monte_master_post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cannon_master_post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0"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        ("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monte_slave_post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") 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cannon_slave_post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cannon_ptr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0"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0">
              <a:buNone/>
            </a:pPr>
            <a:endParaRPr lang="en-US" sz="1600" b="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MonteSimObject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optimizer;</a:t>
            </a:r>
          </a:p>
          <a:p>
            <a:pPr lvl="0">
              <a:buNone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create_connections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0"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optimizer.cannon_ptr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dyn.baseball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buNone/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and Run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19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Compile and Execute the simulation</a:t>
            </a:r>
          </a:p>
          <a:p>
            <a:pPr lvl="1"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% CP</a:t>
            </a:r>
          </a:p>
          <a:p>
            <a:pPr lvl="1"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% S_*exe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RUN_test.gauss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/input.py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9B78-D053-4790-A8C1-0F8BC3A4773F}" type="datetime1">
              <a:rPr lang="en-US" smtClean="0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1E8C2-AFC5-4775-9E5F-B807A53A05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228600" y="2590800"/>
            <a:ext cx="8686800" cy="2025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.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|L 1|2011/08/08,10:09:09|WonderWoman| |T 0|0.00| Monte [Master] Receiving results for run 8 from WonderWoman:1.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|L 1|2011/08/08,10:09:09|WonderWoman| |T 0|0.00| Monte [Master] Dispatching run 9 to WonderWoman:1.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|L 1|2011/08/08,10:09:09|WonderWoman| |T 0|0.00| SIMULATION TERMINATED IN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|L 1|2011/08/08,10:09:09|WonderWoman| |T 0|0.00|    PROCESS: 0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|L 1|2011/08/08,10:09:09|WonderWoman| |T 0|0.00|    ROUTINE: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cannon_master_post</a:t>
            </a:r>
            <a:endParaRPr lang="en-US" sz="10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|L 1|2011/08/08,10:09:09|WonderWoman| |T 0|0.00| DIAGNOSTIC: Cannon landed in the target</a:t>
            </a:r>
          </a:p>
          <a:p>
            <a:pPr marL="342900" lvl="0" indent="-342900" eaLnBrk="0" hangingPunct="0">
              <a:spcBef>
                <a:spcPct val="20000"/>
              </a:spcBef>
            </a:pPr>
            <a:endParaRPr lang="en-US" sz="10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|L 1|2011/08/08,10:09:09|WonderWoman| |T 0|0.00| Monte [WonderWoman:1] : Shutdown command received from Master.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Shutting down.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77DFCA9-4539-45A1-9A9B-8788DEEAD2FC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134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56053-BBE6-435E-8DCD-393443BDF38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Monte Carlo Notes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/>
            <a:r>
              <a:rPr lang="en-US" dirty="0" smtClean="0"/>
              <a:t>A dry run flag is available: 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trick.mc_set_dry_run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/>
            <a:r>
              <a:rPr lang="en-US" dirty="0" smtClean="0"/>
              <a:t>Useful for generating random distributions without actually doing the runs</a:t>
            </a:r>
          </a:p>
          <a:p>
            <a:pPr lvl="1" eaLnBrk="1" hangingPunct="1"/>
            <a:r>
              <a:rPr lang="en-US" dirty="0" smtClean="0"/>
              <a:t>See </a:t>
            </a:r>
            <a:r>
              <a:rPr lang="en-US" dirty="0" err="1" smtClean="0"/>
              <a:t>monte_runs</a:t>
            </a:r>
            <a:r>
              <a:rPr lang="en-US" dirty="0" smtClean="0"/>
              <a:t> file in the MONTE_&lt;run _directory&gt; directory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dirty="0" smtClean="0"/>
              <a:t>It is also possible to run a subset of runs by using</a:t>
            </a:r>
          </a:p>
          <a:p>
            <a:pPr lvl="1" eaLnBrk="1" hangingPunct="1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trick.mc_add_range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(&lt;run num&gt;)</a:t>
            </a:r>
          </a:p>
          <a:p>
            <a:pPr lvl="1" eaLnBrk="1" hangingPunct="1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trick.mc_add_range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(&lt;first run num&gt;, &lt;last run num&gt;)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dirty="0" smtClean="0"/>
              <a:t>All data recording for all runs is saved.</a:t>
            </a:r>
          </a:p>
          <a:p>
            <a:pPr lvl="1" eaLnBrk="1" hangingPunct="1"/>
            <a:r>
              <a:rPr lang="en-US" dirty="0" smtClean="0"/>
              <a:t>Large data sets can generate enormous amounts of data.</a:t>
            </a:r>
          </a:p>
          <a:p>
            <a:pPr lvl="1" eaLnBrk="1" hangingPunct="1"/>
            <a:r>
              <a:rPr lang="en-US" dirty="0" smtClean="0"/>
              <a:t>Take care on what to data record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004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 err="1" smtClean="0"/>
              <a:t>monte_input</a:t>
            </a:r>
            <a:r>
              <a:rPr lang="en-US" dirty="0" smtClean="0"/>
              <a:t> file is created in each RUN_* directory</a:t>
            </a:r>
          </a:p>
          <a:p>
            <a:pPr lvl="1" eaLnBrk="1" hangingPunct="1"/>
            <a:r>
              <a:rPr lang="en-US" dirty="0" smtClean="0"/>
              <a:t>Allows a user to execute a single </a:t>
            </a:r>
            <a:r>
              <a:rPr lang="en-US" dirty="0" err="1" smtClean="0"/>
              <a:t>monte</a:t>
            </a:r>
            <a:r>
              <a:rPr lang="en-US" dirty="0" smtClean="0"/>
              <a:t> </a:t>
            </a:r>
            <a:r>
              <a:rPr lang="en-US" dirty="0" err="1" smtClean="0"/>
              <a:t>carlo</a:t>
            </a:r>
            <a:r>
              <a:rPr lang="en-US" dirty="0" smtClean="0"/>
              <a:t> run by simply including the file in the input.py file.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dirty="0" smtClean="0"/>
              <a:t>Almost too easy to add slaves</a:t>
            </a:r>
          </a:p>
          <a:p>
            <a:pPr lvl="1" eaLnBrk="1" hangingPunct="1"/>
            <a:r>
              <a:rPr lang="en-US" dirty="0" smtClean="0"/>
              <a:t>Tendency to add machines which seem unused</a:t>
            </a:r>
          </a:p>
          <a:p>
            <a:pPr lvl="1" eaLnBrk="1" hangingPunct="1"/>
            <a:r>
              <a:rPr lang="en-US" dirty="0" smtClean="0"/>
              <a:t>Monte Carlo slaves tend to use 99.9% of CPU</a:t>
            </a:r>
          </a:p>
          <a:p>
            <a:pPr lvl="1" eaLnBrk="1" hangingPunct="1"/>
            <a:r>
              <a:rPr lang="en-US" dirty="0" smtClean="0"/>
              <a:t>Don’t use too many machines in your lab!</a:t>
            </a:r>
          </a:p>
          <a:p>
            <a:pPr lvl="1" eaLnBrk="1" hangingPunct="1"/>
            <a:endParaRPr lang="en-US" sz="1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9B78-D053-4790-A8C1-0F8BC3A4773F}" type="datetime1">
              <a:rPr lang="en-US" smtClean="0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1E8C2-AFC5-4775-9E5F-B807A53A05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8D17AD-8F6B-4987-A156-4D1E6D68FA60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1228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1228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99EFDF-F196-46A1-A7C2-F4E4ADC84E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28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1228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009274"/>
          </a:xfrm>
        </p:spPr>
        <p:txBody>
          <a:bodyPr/>
          <a:lstStyle/>
          <a:p>
            <a:pPr eaLnBrk="1" hangingPunct="1"/>
            <a:r>
              <a:rPr lang="en-GB" dirty="0" smtClean="0"/>
              <a:t>What is Monte Carlo?</a:t>
            </a:r>
          </a:p>
          <a:p>
            <a:pPr lvl="1" eaLnBrk="1" hangingPunct="1"/>
            <a:r>
              <a:rPr lang="en-GB" dirty="0" smtClean="0"/>
              <a:t>A technique to solve mathematical problems by using random numbers and probability statistics.</a:t>
            </a:r>
          </a:p>
          <a:p>
            <a:pPr lvl="2" eaLnBrk="1" hangingPunct="1"/>
            <a:r>
              <a:rPr lang="en-GB" sz="1800" b="1" dirty="0" smtClean="0"/>
              <a:t>For Trick – Run the simulation repeatedly varying values of user-chosen variables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E8B328-0BE4-4E53-A2A6-E4F16A0285BA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132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132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544F33-6003-4DB2-808F-4F2ED1F18E6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32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Monte Carlo Master/Slave Interaction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57200" y="1524000"/>
            <a:ext cx="26670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457200" y="1295400"/>
            <a:ext cx="165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Book Antiqua"/>
              </a:rPr>
              <a:t>Monte Master (exactly one)</a:t>
            </a:r>
            <a:endParaRPr lang="en-US" sz="1000" i="1" dirty="0">
              <a:latin typeface="Book Antiqu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400" y="2438400"/>
            <a:ext cx="50558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Loop: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3435324" y="3575076"/>
            <a:ext cx="99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Parameters,</a:t>
            </a:r>
          </a:p>
          <a:p>
            <a:r>
              <a:rPr lang="en-US" sz="1000" dirty="0" smtClean="0"/>
              <a:t>i.e., the “work”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4419600" y="4495800"/>
            <a:ext cx="10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F(parameters),</a:t>
            </a:r>
          </a:p>
          <a:p>
            <a:r>
              <a:rPr lang="en-US" sz="1000" dirty="0" smtClean="0"/>
              <a:t>i.e., the “result”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2915393" y="3333007"/>
            <a:ext cx="968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“I need work.”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33400" y="2667000"/>
            <a:ext cx="2514601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TextBox 84"/>
          <p:cNvSpPr txBox="1"/>
          <p:nvPr/>
        </p:nvSpPr>
        <p:spPr>
          <a:xfrm>
            <a:off x="633403" y="3591480"/>
            <a:ext cx="81904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If requests</a:t>
            </a:r>
            <a:r>
              <a:rPr lang="en-US" sz="1000" dirty="0"/>
              <a:t>: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30832" y="3860012"/>
            <a:ext cx="189026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Run </a:t>
            </a:r>
            <a:r>
              <a:rPr lang="en-US" sz="1000" dirty="0" err="1" smtClean="0">
                <a:solidFill>
                  <a:srgbClr val="008000"/>
                </a:solidFill>
              </a:rPr>
              <a:t>monte_master_pre</a:t>
            </a:r>
            <a:r>
              <a:rPr lang="en-US" sz="1000" dirty="0" smtClean="0">
                <a:solidFill>
                  <a:srgbClr val="008000"/>
                </a:solidFill>
              </a:rPr>
              <a:t> job(s)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8914" y="4135654"/>
            <a:ext cx="12808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Send work to slave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645978" y="4542994"/>
            <a:ext cx="7048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If results</a:t>
            </a:r>
            <a:r>
              <a:rPr lang="en-US" sz="1000" dirty="0"/>
              <a:t>: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14400" y="4800600"/>
            <a:ext cx="2514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Run </a:t>
            </a:r>
            <a:r>
              <a:rPr lang="en-US" sz="1000" dirty="0" err="1" smtClean="0">
                <a:solidFill>
                  <a:srgbClr val="008000"/>
                </a:solidFill>
              </a:rPr>
              <a:t>monte_master</a:t>
            </a:r>
            <a:r>
              <a:rPr lang="en-US" sz="1000" dirty="0" smtClean="0">
                <a:solidFill>
                  <a:srgbClr val="008000"/>
                </a:solidFill>
              </a:rPr>
              <a:t> _post jobs</a:t>
            </a:r>
          </a:p>
          <a:p>
            <a:r>
              <a:rPr lang="en-US" sz="1000" dirty="0" smtClean="0">
                <a:solidFill>
                  <a:srgbClr val="008000"/>
                </a:solidFill>
              </a:rPr>
              <a:t>[</a:t>
            </a:r>
            <a:r>
              <a:rPr lang="en-US" sz="1000" i="1" dirty="0">
                <a:solidFill>
                  <a:srgbClr val="008000"/>
                </a:solidFill>
                <a:latin typeface="Book Antiqua"/>
              </a:rPr>
              <a:t>this job </a:t>
            </a:r>
            <a:r>
              <a:rPr lang="en-US" sz="1000" i="1" dirty="0" smtClean="0">
                <a:solidFill>
                  <a:srgbClr val="008000"/>
                </a:solidFill>
                <a:latin typeface="Book Antiqua"/>
              </a:rPr>
              <a:t>reads and stores the results.</a:t>
            </a:r>
            <a:r>
              <a:rPr lang="en-US" sz="1000" dirty="0" smtClean="0">
                <a:solidFill>
                  <a:srgbClr val="008000"/>
                </a:solidFill>
              </a:rPr>
              <a:t>]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6164" y="2933302"/>
            <a:ext cx="225178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Run </a:t>
            </a:r>
            <a:r>
              <a:rPr lang="en-US" sz="1000" dirty="0" err="1" smtClean="0">
                <a:solidFill>
                  <a:srgbClr val="008000"/>
                </a:solidFill>
              </a:rPr>
              <a:t>monte_master_shutdown</a:t>
            </a:r>
            <a:r>
              <a:rPr lang="en-US" sz="1000" dirty="0" smtClean="0">
                <a:solidFill>
                  <a:srgbClr val="008000"/>
                </a:solidFill>
              </a:rPr>
              <a:t> job(s)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5826" y="3210336"/>
            <a:ext cx="40267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Exit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5159" y="2655906"/>
            <a:ext cx="13464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If all results returned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401" y="1587479"/>
            <a:ext cx="2514600" cy="8043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6" name="TextBox 95"/>
          <p:cNvSpPr txBox="1"/>
          <p:nvPr/>
        </p:nvSpPr>
        <p:spPr>
          <a:xfrm>
            <a:off x="565545" y="1715267"/>
            <a:ext cx="181697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Run </a:t>
            </a:r>
            <a:r>
              <a:rPr lang="en-US" sz="1000" dirty="0" err="1" smtClean="0">
                <a:solidFill>
                  <a:srgbClr val="008000"/>
                </a:solidFill>
              </a:rPr>
              <a:t>monte_master_init</a:t>
            </a:r>
            <a:r>
              <a:rPr lang="en-US" sz="1000" dirty="0" smtClean="0">
                <a:solidFill>
                  <a:srgbClr val="008000"/>
                </a:solidFill>
              </a:rPr>
              <a:t>  jobs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8611" y="2005426"/>
            <a:ext cx="9758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Spawn slaves</a:t>
            </a:r>
            <a:endParaRPr lang="en-US" sz="1000" dirty="0"/>
          </a:p>
        </p:txBody>
      </p:sp>
      <p:cxnSp>
        <p:nvCxnSpPr>
          <p:cNvPr id="101" name="Elbow Connector 100"/>
          <p:cNvCxnSpPr>
            <a:endCxn id="89" idx="3"/>
          </p:cNvCxnSpPr>
          <p:nvPr/>
        </p:nvCxnSpPr>
        <p:spPr>
          <a:xfrm rot="10800000" flipV="1">
            <a:off x="1350868" y="4419599"/>
            <a:ext cx="5888132" cy="24650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85" idx="3"/>
          </p:cNvCxnSpPr>
          <p:nvPr/>
        </p:nvCxnSpPr>
        <p:spPr>
          <a:xfrm rot="10800000" flipV="1">
            <a:off x="1452446" y="2971799"/>
            <a:ext cx="2738555" cy="742791"/>
          </a:xfrm>
          <a:prstGeom prst="bentConnector3">
            <a:avLst>
              <a:gd name="adj1" fmla="val 34928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191000" y="2209800"/>
            <a:ext cx="2438400" cy="1828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6" name="TextBox 135"/>
          <p:cNvSpPr txBox="1"/>
          <p:nvPr/>
        </p:nvSpPr>
        <p:spPr>
          <a:xfrm>
            <a:off x="4191000" y="1981200"/>
            <a:ext cx="240257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Book Antiqua"/>
              </a:rPr>
              <a:t>Monte Slave (greater than or equal to one)</a:t>
            </a:r>
            <a:endParaRPr lang="en-US" sz="1000" i="1" dirty="0">
              <a:latin typeface="Book Antiqua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6934200" y="3200400"/>
            <a:ext cx="1828800" cy="1981200"/>
            <a:chOff x="6858000" y="3733800"/>
            <a:chExt cx="1905000" cy="1981200"/>
          </a:xfrm>
        </p:grpSpPr>
        <p:sp>
          <p:nvSpPr>
            <p:cNvPr id="60" name="Rectangle 59"/>
            <p:cNvSpPr/>
            <p:nvPr/>
          </p:nvSpPr>
          <p:spPr>
            <a:xfrm>
              <a:off x="6858000" y="3962400"/>
              <a:ext cx="1905000" cy="1752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58000" y="4038600"/>
              <a:ext cx="15530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Parse input from Master</a:t>
              </a:r>
              <a:endParaRPr 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58000" y="4315599"/>
              <a:ext cx="18312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8000"/>
                  </a:solidFill>
                </a:rPr>
                <a:t>Run </a:t>
              </a:r>
              <a:r>
                <a:rPr lang="en-US" sz="1000" dirty="0" err="1" smtClean="0">
                  <a:solidFill>
                    <a:srgbClr val="008000"/>
                  </a:solidFill>
                </a:rPr>
                <a:t>monte_slave_pre</a:t>
              </a:r>
              <a:r>
                <a:rPr lang="en-US" sz="1000" dirty="0" smtClean="0">
                  <a:solidFill>
                    <a:srgbClr val="008000"/>
                  </a:solidFill>
                </a:rPr>
                <a:t>  job(s)</a:t>
              </a:r>
              <a:endParaRPr lang="en-US" sz="1000" dirty="0">
                <a:solidFill>
                  <a:srgbClr val="008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858000" y="4605168"/>
              <a:ext cx="9189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Execute Run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58000" y="4882167"/>
              <a:ext cx="1896694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8000"/>
                  </a:solidFill>
                </a:rPr>
                <a:t>Run </a:t>
              </a:r>
              <a:r>
                <a:rPr lang="en-US" sz="1000" dirty="0" err="1" smtClean="0">
                  <a:solidFill>
                    <a:srgbClr val="008000"/>
                  </a:solidFill>
                </a:rPr>
                <a:t>monte_slave_post</a:t>
              </a:r>
              <a:r>
                <a:rPr lang="en-US" sz="1000" dirty="0" smtClean="0">
                  <a:solidFill>
                    <a:srgbClr val="008000"/>
                  </a:solidFill>
                </a:rPr>
                <a:t>  job(s)</a:t>
              </a:r>
            </a:p>
            <a:p>
              <a:r>
                <a:rPr lang="en-US" sz="1000" i="1" dirty="0" smtClean="0">
                  <a:solidFill>
                    <a:srgbClr val="008000"/>
                  </a:solidFill>
                  <a:latin typeface="Book Antiqua"/>
                </a:rPr>
                <a:t>[this job sends the result back to</a:t>
              </a:r>
            </a:p>
            <a:p>
              <a:r>
                <a:rPr lang="en-US" sz="1000" i="1" dirty="0" smtClean="0">
                  <a:solidFill>
                    <a:srgbClr val="008000"/>
                  </a:solidFill>
                  <a:latin typeface="Book Antiqua"/>
                </a:rPr>
                <a:t> the master]</a:t>
              </a:r>
              <a:endParaRPr lang="en-US" sz="1000" i="1" dirty="0">
                <a:solidFill>
                  <a:srgbClr val="008000"/>
                </a:solidFill>
                <a:latin typeface="Book Antiqu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0" y="5436165"/>
              <a:ext cx="4026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Exit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858000" y="3733800"/>
              <a:ext cx="118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Book Antiqua"/>
                </a:rPr>
                <a:t>Monte Slave Child</a:t>
              </a:r>
              <a:endParaRPr lang="en-US" sz="1000" i="1" dirty="0">
                <a:latin typeface="Book Antiqua"/>
              </a:endParaRPr>
            </a:p>
          </p:txBody>
        </p:sp>
      </p:grpSp>
      <p:sp>
        <p:nvSpPr>
          <p:cNvPr id="47" name="Right Arrow 46"/>
          <p:cNvSpPr/>
          <p:nvPr/>
        </p:nvSpPr>
        <p:spPr bwMode="auto">
          <a:xfrm>
            <a:off x="1828800" y="1905000"/>
            <a:ext cx="2362200" cy="38099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6" name="Elbow Connector 115"/>
          <p:cNvCxnSpPr>
            <a:stCxn id="87" idx="3"/>
          </p:cNvCxnSpPr>
          <p:nvPr/>
        </p:nvCxnSpPr>
        <p:spPr>
          <a:xfrm flipV="1">
            <a:off x="2209800" y="3200400"/>
            <a:ext cx="1981200" cy="1058365"/>
          </a:xfrm>
          <a:prstGeom prst="bentConnector3">
            <a:avLst>
              <a:gd name="adj1" fmla="val 75641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ight Arrow 206"/>
          <p:cNvSpPr/>
          <p:nvPr/>
        </p:nvSpPr>
        <p:spPr bwMode="auto">
          <a:xfrm>
            <a:off x="6629400" y="3200400"/>
            <a:ext cx="304800" cy="260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38400" y="1981200"/>
            <a:ext cx="1172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“Arise my minions!”</a:t>
            </a:r>
            <a:endParaRPr lang="en-US" sz="900" dirty="0"/>
          </a:p>
        </p:txBody>
      </p:sp>
      <p:sp>
        <p:nvSpPr>
          <p:cNvPr id="257" name="TextBox 256"/>
          <p:cNvSpPr txBox="1"/>
          <p:nvPr/>
        </p:nvSpPr>
        <p:spPr>
          <a:xfrm>
            <a:off x="4191000" y="2590800"/>
            <a:ext cx="50558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Loop: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4267200" y="2819400"/>
            <a:ext cx="22860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TextBox 65"/>
          <p:cNvSpPr txBox="1"/>
          <p:nvPr/>
        </p:nvSpPr>
        <p:spPr>
          <a:xfrm>
            <a:off x="4343400" y="2819400"/>
            <a:ext cx="96869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equest work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267200" y="3048000"/>
            <a:ext cx="244921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work:</a:t>
            </a:r>
          </a:p>
          <a:p>
            <a:r>
              <a:rPr lang="en-US" sz="1000" dirty="0" smtClean="0"/>
              <a:t>    Spawn </a:t>
            </a:r>
            <a:r>
              <a:rPr lang="en-US" sz="1000" dirty="0"/>
              <a:t>(Fork) Child </a:t>
            </a:r>
            <a:r>
              <a:rPr lang="en-US" sz="1000" dirty="0" smtClean="0"/>
              <a:t>process</a:t>
            </a:r>
          </a:p>
          <a:p>
            <a:r>
              <a:rPr lang="en-US" sz="1000" dirty="0" smtClean="0"/>
              <a:t>else:</a:t>
            </a:r>
          </a:p>
          <a:p>
            <a:r>
              <a:rPr lang="en-US" sz="1000" dirty="0" smtClean="0">
                <a:solidFill>
                  <a:srgbClr val="008000"/>
                </a:solidFill>
              </a:rPr>
              <a:t>    Run </a:t>
            </a:r>
            <a:r>
              <a:rPr lang="en-US" sz="1000" dirty="0" err="1" smtClean="0">
                <a:solidFill>
                  <a:srgbClr val="008000"/>
                </a:solidFill>
              </a:rPr>
              <a:t>monte_slave_shutdown</a:t>
            </a:r>
            <a:r>
              <a:rPr lang="en-US" sz="1000" dirty="0" smtClean="0">
                <a:solidFill>
                  <a:srgbClr val="008000"/>
                </a:solidFill>
              </a:rPr>
              <a:t>  </a:t>
            </a:r>
            <a:r>
              <a:rPr lang="en-US" sz="1000" dirty="0">
                <a:solidFill>
                  <a:srgbClr val="008000"/>
                </a:solidFill>
              </a:rPr>
              <a:t>job(s</a:t>
            </a:r>
            <a:r>
              <a:rPr lang="en-US" sz="1000" dirty="0" smtClean="0">
                <a:solidFill>
                  <a:srgbClr val="008000"/>
                </a:solidFill>
              </a:rPr>
              <a:t>).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smtClean="0">
                <a:solidFill>
                  <a:srgbClr val="FF0000"/>
                </a:solidFill>
              </a:rPr>
              <a:t>Exit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267200" y="2286000"/>
            <a:ext cx="2286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TextBox 64"/>
          <p:cNvSpPr txBox="1"/>
          <p:nvPr/>
        </p:nvSpPr>
        <p:spPr>
          <a:xfrm>
            <a:off x="4191000" y="2362200"/>
            <a:ext cx="180983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Run </a:t>
            </a:r>
            <a:r>
              <a:rPr lang="en-US" sz="1000" dirty="0" err="1" smtClean="0">
                <a:solidFill>
                  <a:srgbClr val="008000"/>
                </a:solidFill>
              </a:rPr>
              <a:t>monte_slave_init</a:t>
            </a:r>
            <a:r>
              <a:rPr lang="en-US" sz="1000" dirty="0" smtClean="0">
                <a:solidFill>
                  <a:srgbClr val="008000"/>
                </a:solidFill>
              </a:rPr>
              <a:t>  job(s)</a:t>
            </a:r>
            <a:endParaRPr lang="en-US" sz="1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27699"/>
      </p:ext>
    </p:extLst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664EDA1-9061-412D-856E-48770C43F6D0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131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131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AC3FA1-8801-46AC-BA1E-C56D649332D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31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Job Classes</a:t>
            </a:r>
          </a:p>
        </p:txBody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Monte Carlo specific job classes to handle master/slave </a:t>
            </a:r>
            <a:r>
              <a:rPr lang="en-US" sz="1800" dirty="0" err="1" smtClean="0"/>
              <a:t>interations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/>
              <a:t>Monte_Master_Init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Runs when master </a:t>
            </a:r>
            <a:r>
              <a:rPr lang="en-US" sz="1400" dirty="0" err="1" smtClean="0"/>
              <a:t>sim</a:t>
            </a:r>
            <a:r>
              <a:rPr lang="en-US" sz="1400" dirty="0" smtClean="0"/>
              <a:t> is initialized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/>
              <a:t>Monte_Master_Pre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Runs before new data is dispatched to slave </a:t>
            </a:r>
            <a:r>
              <a:rPr lang="en-US" sz="1400" dirty="0" err="1" smtClean="0"/>
              <a:t>sim</a:t>
            </a:r>
            <a:endParaRPr lang="en-US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Useful for calculating/optimizing next run values if desired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/>
              <a:t>Monte_Master_Post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Runs after result is returned from slave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Useful for calculating statistics for returning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/>
              <a:t>Monte_Master_Shutdown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Runs when master shuts 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/>
              <a:t>Monte_Slave_Init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Runs when slave </a:t>
            </a:r>
            <a:r>
              <a:rPr lang="en-US" sz="1400" dirty="0" err="1" smtClean="0"/>
              <a:t>sim</a:t>
            </a:r>
            <a:r>
              <a:rPr lang="en-US" sz="1400" dirty="0" smtClean="0"/>
              <a:t> is initialized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/>
              <a:t>Monte_Slave_Pre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Runs after new data is received from master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/>
              <a:t>Monte_Slave_Post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Runs after slave </a:t>
            </a:r>
            <a:r>
              <a:rPr lang="en-US" sz="1400" dirty="0" err="1" smtClean="0"/>
              <a:t>sim</a:t>
            </a:r>
            <a:r>
              <a:rPr lang="en-US" sz="1400" dirty="0" smtClean="0"/>
              <a:t> is completed (sends result to master)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/>
              <a:t>Monte_Slave_Shutdown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Runs when </a:t>
            </a:r>
            <a:r>
              <a:rPr lang="en-US" sz="1400" dirty="0" err="1" smtClean="0"/>
              <a:t>monte</a:t>
            </a:r>
            <a:r>
              <a:rPr lang="en-US" sz="1400" dirty="0" smtClean="0"/>
              <a:t> </a:t>
            </a:r>
            <a:r>
              <a:rPr lang="en-US" sz="1400" dirty="0" err="1" smtClean="0"/>
              <a:t>carlo</a:t>
            </a:r>
            <a:r>
              <a:rPr lang="en-US" sz="1400" dirty="0" smtClean="0"/>
              <a:t> master </a:t>
            </a:r>
            <a:r>
              <a:rPr lang="en-US" sz="1400" dirty="0" err="1" smtClean="0"/>
              <a:t>comm</a:t>
            </a:r>
            <a:r>
              <a:rPr lang="en-US" sz="1400" dirty="0" smtClean="0"/>
              <a:t> is lost and slave shuts down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B00D00E-79D7-4D03-A9A6-8F6B8818CF1C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1269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1269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C95B7-F18F-48C0-930F-6B61DD4F194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69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wo variables must be set in the input file: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b="0" dirty="0" smtClean="0">
              <a:latin typeface="Courier New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b="0" dirty="0" err="1" smtClean="0">
                <a:latin typeface="Courier New" pitchFamily="49" charset="0"/>
              </a:rPr>
              <a:t>trick.mc_set_enabled</a:t>
            </a:r>
            <a:r>
              <a:rPr lang="en-US" b="0" dirty="0" smtClean="0">
                <a:latin typeface="Courier New" pitchFamily="49" charset="0"/>
              </a:rPr>
              <a:t>(1</a:t>
            </a:r>
            <a:r>
              <a:rPr lang="en-US" b="0" dirty="0" smtClean="0">
                <a:latin typeface="Courier New" pitchFamily="49" charset="0"/>
              </a:rPr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b="0" dirty="0" err="1" smtClean="0">
                <a:latin typeface="Courier New" pitchFamily="49" charset="0"/>
              </a:rPr>
              <a:t>trick.mc_set_num_runs</a:t>
            </a:r>
            <a:r>
              <a:rPr lang="en-US" b="0" dirty="0" smtClean="0">
                <a:latin typeface="Courier New" pitchFamily="49" charset="0"/>
              </a:rPr>
              <a:t>(</a:t>
            </a:r>
            <a:r>
              <a:rPr lang="en-US" b="0" dirty="0" smtClean="0">
                <a:latin typeface="Courier New" pitchFamily="49" charset="0"/>
              </a:rPr>
              <a:t>50)</a:t>
            </a:r>
            <a:endParaRPr lang="en-US" b="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b="0" dirty="0" smtClean="0"/>
          </a:p>
        </p:txBody>
      </p:sp>
      <p:sp>
        <p:nvSpPr>
          <p:cNvPr id="1269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Setting up a Monte Carlo in the Input File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DA0F9F8-D048-484D-8885-30F63B90C700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1239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1239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1E47D4-A79F-4FD8-A777-EDFFCAEC4CC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39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Monte Carlo Parameters</a:t>
            </a:r>
          </a:p>
        </p:txBody>
      </p:sp>
      <p:sp>
        <p:nvSpPr>
          <p:cNvPr id="1239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classes are used to specify which input variables are available for changing from run to run.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err="1" smtClean="0"/>
              <a:t>MonteVarFile</a:t>
            </a:r>
            <a:endParaRPr lang="en-US" dirty="0" smtClean="0"/>
          </a:p>
          <a:p>
            <a:pPr lvl="2" eaLnBrk="1" hangingPunct="1"/>
            <a:r>
              <a:rPr lang="en-US" sz="1800" dirty="0" smtClean="0"/>
              <a:t>Pulls values from an input file.</a:t>
            </a:r>
          </a:p>
          <a:p>
            <a:pPr lvl="1" eaLnBrk="1" hangingPunct="1"/>
            <a:r>
              <a:rPr lang="en-US" dirty="0" err="1" smtClean="0"/>
              <a:t>MonteVarRandom</a:t>
            </a:r>
            <a:endParaRPr lang="en-US" dirty="0" smtClean="0"/>
          </a:p>
          <a:p>
            <a:pPr lvl="2" eaLnBrk="1" hangingPunct="1"/>
            <a:r>
              <a:rPr lang="en-US" sz="1800" dirty="0" smtClean="0"/>
              <a:t>Auto-generate the input values using a distribution formula</a:t>
            </a:r>
          </a:p>
          <a:p>
            <a:pPr lvl="3" eaLnBrk="1" hangingPunct="1"/>
            <a:r>
              <a:rPr lang="en-US" sz="1800" dirty="0" smtClean="0"/>
              <a:t>Gaussian</a:t>
            </a:r>
          </a:p>
          <a:p>
            <a:pPr lvl="3" eaLnBrk="1" hangingPunct="1"/>
            <a:r>
              <a:rPr lang="en-US" sz="1800" dirty="0" smtClean="0"/>
              <a:t>Poisson</a:t>
            </a:r>
          </a:p>
          <a:p>
            <a:pPr lvl="3" eaLnBrk="1" hangingPunct="1"/>
            <a:r>
              <a:rPr lang="en-US" sz="1800" dirty="0" smtClean="0"/>
              <a:t>Flat</a:t>
            </a:r>
          </a:p>
          <a:p>
            <a:pPr lvl="1" eaLnBrk="1" hangingPunct="1"/>
            <a:r>
              <a:rPr lang="en-US" dirty="0" err="1" smtClean="0"/>
              <a:t>MonteVarFixed</a:t>
            </a:r>
            <a:endParaRPr lang="en-US" dirty="0" smtClean="0"/>
          </a:p>
          <a:p>
            <a:pPr lvl="2" eaLnBrk="1" hangingPunct="1"/>
            <a:r>
              <a:rPr lang="en-US" sz="1800" dirty="0" smtClean="0"/>
              <a:t>Specifies a constant value</a:t>
            </a:r>
          </a:p>
          <a:p>
            <a:pPr lvl="1" eaLnBrk="1" hangingPunct="1"/>
            <a:r>
              <a:rPr lang="en-US" dirty="0" err="1" smtClean="0"/>
              <a:t>MonteVarCalculated</a:t>
            </a:r>
            <a:endParaRPr lang="en-US" dirty="0" smtClean="0"/>
          </a:p>
          <a:p>
            <a:pPr lvl="2" eaLnBrk="1" hangingPunct="1"/>
            <a:r>
              <a:rPr lang="en-US" sz="1800" dirty="0" smtClean="0"/>
              <a:t>Calculates the values in user-created jobs.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MonteVarFile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800" dirty="0" smtClean="0"/>
              <a:t>Reading Parameters From a File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9B78-D053-4790-A8C1-0F8BC3A4773F}" type="datetime1">
              <a:rPr lang="en-US" smtClean="0"/>
              <a:pPr>
                <a:defRPr/>
              </a:pPr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1E8C2-AFC5-4775-9E5F-B807A53A05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447800"/>
            <a:ext cx="827772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1200" dirty="0" err="1">
                <a:latin typeface="Courier New" pitchFamily="49" charset="0"/>
              </a:rPr>
              <a:t>trick.mc_set_enabled</a:t>
            </a:r>
            <a:r>
              <a:rPr lang="en-US" sz="1200" dirty="0">
                <a:latin typeface="Courier New" pitchFamily="49" charset="0"/>
              </a:rPr>
              <a:t>(1</a:t>
            </a:r>
            <a:r>
              <a:rPr lang="en-US" sz="1200" dirty="0" smtClean="0">
                <a:latin typeface="Courier New" pitchFamily="49" charset="0"/>
              </a:rPr>
              <a:t>)</a:t>
            </a:r>
          </a:p>
          <a:p>
            <a:pPr marL="0" lvl="1"/>
            <a:r>
              <a:rPr lang="en-US" sz="1200" dirty="0" err="1">
                <a:latin typeface="Courier New" pitchFamily="49" charset="0"/>
              </a:rPr>
              <a:t>trick.mc_set_num_runs</a:t>
            </a:r>
            <a:r>
              <a:rPr lang="en-US" sz="1200" dirty="0">
                <a:latin typeface="Courier New" pitchFamily="49" charset="0"/>
              </a:rPr>
              <a:t>(50</a:t>
            </a:r>
            <a:r>
              <a:rPr lang="en-US" sz="1200" dirty="0" smtClean="0">
                <a:latin typeface="Courier New" pitchFamily="49" charset="0"/>
              </a:rPr>
              <a:t>)</a:t>
            </a:r>
          </a:p>
          <a:p>
            <a:pPr marL="0" lvl="1"/>
            <a:endParaRPr lang="en-US" sz="1200" dirty="0">
              <a:latin typeface="Courier New" pitchFamily="49" charset="0"/>
            </a:endParaRPr>
          </a:p>
          <a:p>
            <a:pPr eaLnBrk="1" hangingPunct="1"/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var0 =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trick.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MonteVarFile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smd.spring.input.damping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”, “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M_spring_inline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”, 1)</a:t>
            </a:r>
          </a:p>
          <a:p>
            <a:pPr eaLnBrk="1" hangingPunct="1"/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rick_mc.mc.add_variable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(var0)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429000"/>
            <a:ext cx="8229600" cy="19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0.0000		3	3.4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2.0000		4	3.5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4.0000		5	3.6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8.0000</a:t>
            </a:r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</a:rPr>
              <a:t>6</a:t>
            </a:r>
            <a:r>
              <a:rPr lang="en-US" sz="1200" dirty="0" smtClean="0">
                <a:latin typeface="Courier New" pitchFamily="49" charset="0"/>
              </a:rPr>
              <a:t>	3.7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16.0000		7</a:t>
            </a:r>
            <a:r>
              <a:rPr lang="en-US" sz="1200" dirty="0" smtClean="0">
                <a:latin typeface="Courier New" pitchFamily="49" charset="0"/>
              </a:rPr>
              <a:t>	3.8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32.0000	</a:t>
            </a:r>
            <a:r>
              <a:rPr lang="en-US" sz="1200" dirty="0" smtClean="0">
                <a:latin typeface="Courier New" pitchFamily="49" charset="0"/>
              </a:rPr>
              <a:t>	8	3.9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64.0000	</a:t>
            </a:r>
            <a:r>
              <a:rPr lang="en-US" sz="1200" dirty="0" smtClean="0">
                <a:latin typeface="Courier New" pitchFamily="49" charset="0"/>
              </a:rPr>
              <a:t>	9</a:t>
            </a:r>
            <a:r>
              <a:rPr lang="en-US" sz="1200" dirty="0" smtClean="0">
                <a:latin typeface="Courier New" pitchFamily="49" charset="0"/>
              </a:rPr>
              <a:t>	4.0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128.0000	</a:t>
            </a:r>
            <a:r>
              <a:rPr lang="en-US" sz="1200" dirty="0" smtClean="0">
                <a:latin typeface="Courier New" pitchFamily="49" charset="0"/>
              </a:rPr>
              <a:t>	10</a:t>
            </a:r>
            <a:r>
              <a:rPr lang="en-US" sz="1200" dirty="0" smtClean="0">
                <a:latin typeface="Courier New" pitchFamily="49" charset="0"/>
              </a:rPr>
              <a:t>	4.1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256.0000	</a:t>
            </a:r>
            <a:r>
              <a:rPr lang="en-US" sz="1200" dirty="0" smtClean="0">
                <a:latin typeface="Courier New" pitchFamily="49" charset="0"/>
              </a:rPr>
              <a:t>	11</a:t>
            </a:r>
            <a:r>
              <a:rPr lang="en-US" sz="1200" dirty="0" smtClean="0">
                <a:latin typeface="Courier New" pitchFamily="49" charset="0"/>
              </a:rPr>
              <a:t>	4.2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512.0000	</a:t>
            </a:r>
            <a:r>
              <a:rPr lang="en-US" sz="1200" dirty="0" smtClean="0">
                <a:latin typeface="Courier New" pitchFamily="49" charset="0"/>
              </a:rPr>
              <a:t>	12</a:t>
            </a:r>
            <a:r>
              <a:rPr lang="en-US" sz="1200" dirty="0" smtClean="0">
                <a:latin typeface="Courier New" pitchFamily="49" charset="0"/>
              </a:rPr>
              <a:t>	4.3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1828800"/>
            <a:ext cx="120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Variable name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1828800"/>
            <a:ext cx="898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File name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4200" y="1828800"/>
            <a:ext cx="881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Column #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143000"/>
            <a:ext cx="761734" cy="2769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accent2"/>
                </a:solidFill>
              </a:rPr>
              <a:t>i</a:t>
            </a:r>
            <a:r>
              <a:rPr lang="en-US" sz="1200" i="1" dirty="0" err="1" smtClean="0">
                <a:solidFill>
                  <a:schemeClr val="accent2"/>
                </a:solidFill>
              </a:rPr>
              <a:t>nput.py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124199"/>
            <a:ext cx="1741207" cy="2769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+mn-lt"/>
              </a:rPr>
              <a:t>File : “</a:t>
            </a:r>
            <a:r>
              <a:rPr lang="en-US" sz="1200" dirty="0" err="1">
                <a:solidFill>
                  <a:schemeClr val="accent2"/>
                </a:solidFill>
                <a:latin typeface="+mn-lt"/>
              </a:rPr>
              <a:t>M_spring_inline</a:t>
            </a:r>
            <a:r>
              <a:rPr lang="en-US" sz="1200" dirty="0">
                <a:solidFill>
                  <a:schemeClr val="accent2"/>
                </a:solidFill>
                <a:latin typeface="+mn-lt"/>
              </a:rPr>
              <a:t>”</a:t>
            </a:r>
            <a:endParaRPr lang="en-US" sz="1200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D486EAC-6512-4A80-8F4B-81A5A7BDB362}" type="datetime1">
              <a:rPr lang="en-US"/>
              <a:pPr/>
              <a:t>8/26/14</a:t>
            </a:fld>
            <a:endParaRPr lang="en-US"/>
          </a:p>
        </p:txBody>
      </p:sp>
      <p:sp>
        <p:nvSpPr>
          <p:cNvPr id="1259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1259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7D70D-4E24-4388-9394-9F2AAE208BC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MonteVarRandom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800" dirty="0" smtClean="0"/>
              <a:t>Generating Parameters </a:t>
            </a:r>
            <a:r>
              <a:rPr lang="en-US" sz="1800" dirty="0"/>
              <a:t>From a </a:t>
            </a:r>
            <a:r>
              <a:rPr lang="en-US" sz="1800" dirty="0" smtClean="0"/>
              <a:t>Distribution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1295400"/>
            <a:ext cx="8077199" cy="28956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1200" dirty="0" err="1">
                <a:latin typeface="Courier New" pitchFamily="49" charset="0"/>
              </a:rPr>
              <a:t>trick.mc_set_enabled</a:t>
            </a:r>
            <a:r>
              <a:rPr lang="en-US" sz="1200" dirty="0">
                <a:latin typeface="Courier New" pitchFamily="49" charset="0"/>
              </a:rPr>
              <a:t>(1)</a:t>
            </a:r>
          </a:p>
          <a:p>
            <a:pPr marL="0" lvl="1"/>
            <a:r>
              <a:rPr lang="en-US" sz="1200" dirty="0" err="1">
                <a:latin typeface="Courier New" pitchFamily="49" charset="0"/>
              </a:rPr>
              <a:t>trick.mc_set_num_runs</a:t>
            </a:r>
            <a:r>
              <a:rPr lang="en-US" sz="1200" dirty="0">
                <a:latin typeface="Courier New" pitchFamily="49" charset="0"/>
              </a:rPr>
              <a:t>(50)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var2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trick.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MonteVarRandom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smd.spring.input.damping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trick.MonteVarRandom.GAUSSIAN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var2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.set_seed(3)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var2.set_sigma(0.6862)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var2.set_mu(8.0)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var2.set_min(-4.0)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var2.set_min_is_relative(1)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var2.set_max(48.0)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var2.set_max_is_relative(1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sz="1200" kern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rick_mc.mc.add_variable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(var2)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43434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Distributions: GAUSSIAN, FLAT, POISSON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we set up a Gaussian distribution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damping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(notice seed (initializes random number generator), sigma (std dev), mu (mean),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rel_min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rel_max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this example, Trick randomly generates the run data through an interface to the GNU Scientific Library 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trick_gsl_rand.c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0" y="1676400"/>
            <a:ext cx="120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Variable name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676400"/>
            <a:ext cx="99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Distribution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990600"/>
            <a:ext cx="761734" cy="2769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accent2"/>
                </a:solidFill>
              </a:rPr>
              <a:t>i</a:t>
            </a:r>
            <a:r>
              <a:rPr lang="en-US" sz="1200" i="1" dirty="0" err="1" smtClean="0">
                <a:solidFill>
                  <a:schemeClr val="accent2"/>
                </a:solidFill>
              </a:rPr>
              <a:t>nput.py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8805</TotalTime>
  <Words>2060</Words>
  <Application>Microsoft Macintosh PowerPoint</Application>
  <PresentationFormat>On-screen Show (4:3)</PresentationFormat>
  <Paragraphs>408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Trick Simulation Environment: Monte Carlo</vt:lpstr>
      <vt:lpstr>Agenda/Schedule</vt:lpstr>
      <vt:lpstr>Overview</vt:lpstr>
      <vt:lpstr>Monte Carlo Master/Slave Interaction</vt:lpstr>
      <vt:lpstr>Job Classes</vt:lpstr>
      <vt:lpstr>Setting up a Monte Carlo in the Input File</vt:lpstr>
      <vt:lpstr>Monte Carlo Parameters</vt:lpstr>
      <vt:lpstr>MonteVarFile - Reading Parameters From a File</vt:lpstr>
      <vt:lpstr>MonteVarRandom – Generating Parameters From a Distribution</vt:lpstr>
      <vt:lpstr>MonteVarCalculated – Calculating Parameters</vt:lpstr>
      <vt:lpstr>MonteVarFixed – Fixed Parameters</vt:lpstr>
      <vt:lpstr>Monte Carlo Data Recording Directories</vt:lpstr>
      <vt:lpstr>Monte Carlo Slaves</vt:lpstr>
      <vt:lpstr>Monte Carlo Slaves</vt:lpstr>
      <vt:lpstr>Monte Slaves</vt:lpstr>
      <vt:lpstr>Cannon Ball in Target Example</vt:lpstr>
      <vt:lpstr>Cannon Ball in Target Example</vt:lpstr>
      <vt:lpstr>Cannon Ball in Target Example</vt:lpstr>
      <vt:lpstr>Cannon Ball in Target Example</vt:lpstr>
      <vt:lpstr>Modify S_define</vt:lpstr>
      <vt:lpstr>Modify S_define</vt:lpstr>
      <vt:lpstr>CP and Run Simulation</vt:lpstr>
      <vt:lpstr>Monte Carlo Notes</vt:lpstr>
      <vt:lpstr>Monte Carlo Notes</vt:lpstr>
    </vt:vector>
  </TitlesOfParts>
  <Company>LMIT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</dc:creator>
  <cp:lastModifiedBy>John Penn</cp:lastModifiedBy>
  <cp:revision>525</cp:revision>
  <cp:lastPrinted>2014-08-26T22:14:55Z</cp:lastPrinted>
  <dcterms:created xsi:type="dcterms:W3CDTF">2006-01-30T15:35:48Z</dcterms:created>
  <dcterms:modified xsi:type="dcterms:W3CDTF">2014-08-26T22:30:15Z</dcterms:modified>
</cp:coreProperties>
</file>