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4" r:id="rId3"/>
    <p:sldId id="257" r:id="rId4"/>
    <p:sldId id="284" r:id="rId5"/>
    <p:sldId id="258" r:id="rId6"/>
    <p:sldId id="285" r:id="rId7"/>
    <p:sldId id="286" r:id="rId8"/>
    <p:sldId id="287" r:id="rId9"/>
    <p:sldId id="269" r:id="rId10"/>
    <p:sldId id="288" r:id="rId11"/>
    <p:sldId id="292" r:id="rId12"/>
    <p:sldId id="290" r:id="rId13"/>
    <p:sldId id="289" r:id="rId14"/>
    <p:sldId id="291" r:id="rId15"/>
    <p:sldId id="293" r:id="rId16"/>
    <p:sldId id="294" r:id="rId17"/>
    <p:sldId id="295" r:id="rId18"/>
    <p:sldId id="296" r:id="rId19"/>
    <p:sldId id="297" r:id="rId20"/>
    <p:sldId id="283" r:id="rId21"/>
    <p:sldId id="299" r:id="rId22"/>
    <p:sldId id="300" r:id="rId23"/>
    <p:sldId id="301" r:id="rId24"/>
    <p:sldId id="302" r:id="rId25"/>
    <p:sldId id="30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1D87C-0F5A-684F-A3DB-88D86049ABF3}" type="datetimeFigureOut">
              <a:rPr lang="en-US" smtClean="0"/>
              <a:pPr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719AD-2781-6946-A75B-3621A5ED9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8CB6A-9947-934E-B4F3-6CEDD867AF4C}" type="datetimeFigureOut">
              <a:rPr lang="en-US" smtClean="0"/>
              <a:pPr/>
              <a:t>6/12/2012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24E63-37F1-6A49-B059-0FEAB86E1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TS21 macros call the Trick </a:t>
            </a:r>
            <a:r>
              <a:rPr lang="en-US" dirty="0" err="1" smtClean="0"/>
              <a:t>alloc_type</a:t>
            </a:r>
            <a:r>
              <a:rPr lang="en-US" dirty="0" smtClean="0"/>
              <a:t>() routine underneath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STL</a:t>
            </a:r>
            <a:r>
              <a:rPr lang="en-US" baseline="0" dirty="0" smtClean="0"/>
              <a:t> types are inherently not </a:t>
            </a:r>
            <a:r>
              <a:rPr lang="en-US" baseline="0" dirty="0" err="1" smtClean="0"/>
              <a:t>checkpointable</a:t>
            </a:r>
            <a:r>
              <a:rPr lang="en-US" baseline="0" dirty="0" smtClean="0"/>
              <a:t> in Trick because the way that the C++ compiler stores them in memory is hidden</a:t>
            </a:r>
          </a:p>
          <a:p>
            <a:r>
              <a:rPr lang="en-US" baseline="0" dirty="0" smtClean="0"/>
              <a:t>The CHECKPOINT_STL macro creates checkpoint, </a:t>
            </a:r>
            <a:r>
              <a:rPr lang="en-US" baseline="0" dirty="0" err="1" smtClean="0"/>
              <a:t>post_checkpoint</a:t>
            </a:r>
            <a:r>
              <a:rPr lang="en-US" baseline="0" dirty="0" smtClean="0"/>
              <a:t>, and restart jobs that copy the STL data to/from a </a:t>
            </a:r>
            <a:r>
              <a:rPr lang="en-US" baseline="0" dirty="0" err="1" smtClean="0"/>
              <a:t>checkpointable</a:t>
            </a:r>
            <a:r>
              <a:rPr lang="en-US" baseline="0" dirty="0" smtClean="0"/>
              <a:t>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just call </a:t>
            </a:r>
            <a:r>
              <a:rPr lang="en-US" dirty="0" err="1" smtClean="0"/>
              <a:t>trick.checkpoint</a:t>
            </a:r>
            <a:r>
              <a:rPr lang="en-US" dirty="0" smtClean="0"/>
              <a:t>()</a:t>
            </a:r>
            <a:r>
              <a:rPr lang="en-US" baseline="0" dirty="0" smtClean="0"/>
              <a:t> with no filename, Trick will create the filename as “</a:t>
            </a:r>
            <a:r>
              <a:rPr lang="en-US" baseline="0" dirty="0" err="1" smtClean="0"/>
              <a:t>chkpnt</a:t>
            </a:r>
            <a:r>
              <a:rPr lang="en-US" baseline="0" dirty="0" smtClean="0"/>
              <a:t>_&lt;time&gt;”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Checkpointing</a:t>
            </a:r>
            <a:r>
              <a:rPr lang="en-US" baseline="0" dirty="0" smtClean="0"/>
              <a:t> occurs on main thread unless you specify </a:t>
            </a:r>
            <a:r>
              <a:rPr lang="en-US" baseline="0" dirty="0" err="1" smtClean="0"/>
              <a:t>trick.checkpoint_cpu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checkpoint file is basically a bunch</a:t>
            </a:r>
            <a:r>
              <a:rPr lang="en-US" baseline="0" dirty="0" smtClean="0"/>
              <a:t> of assignment statements</a:t>
            </a:r>
          </a:p>
          <a:p>
            <a:r>
              <a:rPr lang="en-US" baseline="0" dirty="0" smtClean="0"/>
              <a:t>It is NOT Python, but is parsed by a small version of the legacy Trick C-like input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Trick7 you could start</a:t>
            </a:r>
            <a:r>
              <a:rPr lang="en-US" baseline="0" dirty="0" smtClean="0"/>
              <a:t> up a simulation using the checkpoint file as your RUN input file</a:t>
            </a:r>
          </a:p>
          <a:p>
            <a:r>
              <a:rPr lang="en-US" baseline="0" dirty="0" smtClean="0"/>
              <a:t>You cannot do that in Trick10, you have to create a RUN input file that contains the </a:t>
            </a:r>
            <a:r>
              <a:rPr lang="en-US" baseline="0" dirty="0" err="1" smtClean="0"/>
              <a:t>load_checkpoint</a:t>
            </a:r>
            <a:r>
              <a:rPr lang="en-US" baseline="0" dirty="0" smtClean="0"/>
              <a:t>()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these routines</a:t>
            </a:r>
            <a:r>
              <a:rPr lang="en-US" baseline="0" dirty="0" smtClean="0"/>
              <a:t> simply writes or reads data, it is not a true “dump” or “load”: no other checkpoint/restart processes occur (like running pre-checkpoint jobs,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AC5-1E50-3C4A-B0A8-B653CE66B4BE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C5E2-5768-0F42-8E03-244EBF571C2A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8F3-8086-5D44-88E0-7CED33965812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BEDB-E5F5-B042-A5EE-A8F74D38A0C8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501-BEBB-4342-B2C3-11EEE22E49FC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F6FC-6C56-264A-BB32-BA0EB5AE8C3B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5971-F21A-7348-8846-E04452CAE0CF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5436-8B4B-AE44-AD7E-CD5709453C08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5780-BF2B-F142-9E18-366A92824667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60E-0C2A-4D4D-B28D-B8A58CFB4CCF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7039-4AAA-914A-B7B7-70BBBE48C255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8" descr="L-3 STRATIS (vertical black text with tag)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93063" y="152400"/>
            <a:ext cx="998537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33400" y="1143000"/>
            <a:ext cx="8229600" cy="0"/>
          </a:xfrm>
          <a:prstGeom prst="line">
            <a:avLst/>
          </a:prstGeom>
          <a:noFill/>
          <a:ln w="9525">
            <a:solidFill>
              <a:srgbClr val="C51932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traight Connector 8"/>
          <p:cNvSpPr>
            <a:spLocks noChangeShapeType="1"/>
          </p:cNvSpPr>
          <p:nvPr userDrawn="1"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9525">
            <a:solidFill>
              <a:srgbClr val="C51932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6DF8-6097-B047-9B73-F1E892FA3A78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0800"/>
            <a:ext cx="8229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C488-EC3C-2C49-80F7-A6AE9C6D7E6D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mtcp.sourceforge.ne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Trick </a:t>
            </a:r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Strauss</a:t>
            </a:r>
          </a:p>
          <a:p>
            <a:r>
              <a:rPr lang="en-US" dirty="0" smtClean="0"/>
              <a:t>Alex Lin</a:t>
            </a:r>
          </a:p>
          <a:p>
            <a:r>
              <a:rPr lang="en-US" dirty="0" smtClean="0"/>
              <a:t>John Penn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Dumping a Checkpoint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/>
            <a:r>
              <a:rPr lang="en-US" sz="1600" dirty="0" smtClean="0"/>
              <a:t>filename optional, clicking “Dump </a:t>
            </a:r>
            <a:r>
              <a:rPr lang="en-US" sz="1600" dirty="0" err="1" smtClean="0"/>
              <a:t>Chkpnt</a:t>
            </a:r>
            <a:r>
              <a:rPr lang="en-US" sz="1600" dirty="0" smtClean="0"/>
              <a:t>” on </a:t>
            </a:r>
            <a:r>
              <a:rPr lang="en-US" sz="1600" dirty="0" err="1" smtClean="0"/>
              <a:t>sim</a:t>
            </a:r>
            <a:r>
              <a:rPr lang="en-US" sz="1600" dirty="0" smtClean="0"/>
              <a:t> control panel calls this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for debugging only, cannot restart from this checkpoint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514341" y="3707607"/>
            <a:ext cx="2770410" cy="338554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" charset="0"/>
                <a:cs typeface="Courier" charset="0"/>
              </a:rPr>
              <a:t>trick.checkpoint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" charset="0"/>
                <a:cs typeface="Courier" charset="0"/>
              </a:rPr>
              <a:t>(&lt;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  <a:ea typeface="Courier" charset="0"/>
                <a:cs typeface="Courier" charset="0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" charset="0"/>
                <a:cs typeface="Courier" charset="0"/>
              </a:rPr>
              <a:t>&gt;)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14341" y="3326607"/>
            <a:ext cx="4989372" cy="338554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latin typeface="Courier New" charset="0"/>
                <a:ea typeface="Courier" charset="0"/>
                <a:cs typeface="Courier" charset="0"/>
              </a:rPr>
              <a:t>trick.checkpoint_post_init</a:t>
            </a:r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(True|False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)</a:t>
            </a:r>
            <a:endParaRPr lang="en-US" sz="16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514341" y="4088607"/>
            <a:ext cx="4124847" cy="338554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latin typeface="Courier New" charset="0"/>
                <a:ea typeface="Courier" charset="0"/>
                <a:cs typeface="Courier" charset="0"/>
              </a:rPr>
              <a:t>trick.checkpoint_end(</a:t>
            </a:r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True|False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)</a:t>
            </a:r>
            <a:endParaRPr lang="en-US" sz="16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514340" y="2945607"/>
            <a:ext cx="4989373" cy="338554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latin typeface="Courier New" charset="0"/>
                <a:ea typeface="Courier" charset="0"/>
                <a:cs typeface="Courier" charset="0"/>
              </a:rPr>
              <a:t>trick.checkpoint_pre_init</a:t>
            </a:r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(True|False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)</a:t>
            </a:r>
            <a:endParaRPr lang="en-US" sz="16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42950" y="3707607"/>
            <a:ext cx="2898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Checkpoint at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 &lt;</a:t>
            </a:r>
            <a:r>
              <a:rPr lang="en-US" sz="1600" dirty="0" err="1" smtClean="0">
                <a:solidFill>
                  <a:srgbClr val="000000"/>
                </a:solidFill>
                <a:latin typeface="+mn-lt"/>
              </a:rPr>
              <a:t>n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&gt; seconds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: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42950" y="3326607"/>
            <a:ext cx="3124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Post-initialization checkpoint :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42950" y="4088607"/>
            <a:ext cx="2438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Post-Run Checkpoint :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42950" y="2945607"/>
            <a:ext cx="3035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Pre-initialization checkpoint :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500054" y="1320800"/>
            <a:ext cx="4114800" cy="338138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trick.checkpoint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([“&lt;filename”&gt;])</a:t>
            </a:r>
            <a:endParaRPr lang="en-US" sz="16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19138" y="1320800"/>
            <a:ext cx="3035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heckpoint now: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5" name="Straight Connector 20"/>
          <p:cNvCxnSpPr>
            <a:cxnSpLocks noChangeShapeType="1"/>
          </p:cNvCxnSpPr>
          <p:nvPr/>
        </p:nvCxnSpPr>
        <p:spPr bwMode="auto">
          <a:xfrm rot="5400000">
            <a:off x="2210593" y="4812505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14341" y="2086366"/>
            <a:ext cx="5013185" cy="584776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trick.checkpoint_objects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  “&lt;filename&gt;”,“&lt;object&gt;[,&lt;object&gt;,…]”)</a:t>
            </a:r>
            <a:endParaRPr lang="en-US" sz="16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719138" y="2086366"/>
            <a:ext cx="300196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Checkpoint only certain</a:t>
            </a:r>
          </a:p>
          <a:p>
            <a:pPr>
              <a:defRPr/>
            </a:pPr>
            <a:r>
              <a:rPr lang="en-US" sz="1600" dirty="0" err="1" smtClean="0">
                <a:solidFill>
                  <a:srgbClr val="000000"/>
                </a:solidFill>
              </a:rPr>
              <a:t>sim</a:t>
            </a:r>
            <a:r>
              <a:rPr lang="en-US" sz="1600" dirty="0" smtClean="0">
                <a:solidFill>
                  <a:srgbClr val="000000"/>
                </a:solidFill>
              </a:rPr>
              <a:t> objects now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3514341" y="4528681"/>
            <a:ext cx="4989373" cy="830997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trick.checkpoint_safestore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(&lt;</a:t>
            </a:r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n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&gt;)</a:t>
            </a:r>
          </a:p>
          <a:p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trick.checkpoint_safestore_set_enabled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True|False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)</a:t>
            </a:r>
            <a:endParaRPr lang="en-US" sz="16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742950" y="4528265"/>
            <a:ext cx="256286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eriodic checkpoints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every &lt;</a:t>
            </a:r>
            <a:r>
              <a:rPr lang="en-US" sz="1600" dirty="0" err="1" smtClean="0">
                <a:solidFill>
                  <a:srgbClr val="000000"/>
                </a:solidFill>
              </a:rPr>
              <a:t>n</a:t>
            </a:r>
            <a:r>
              <a:rPr lang="en-US" sz="1600" dirty="0" smtClean="0">
                <a:solidFill>
                  <a:srgbClr val="000000"/>
                </a:solidFill>
              </a:rPr>
              <a:t>&gt; seconds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Dumping a Checkpoint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Input File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/>
            <a:r>
              <a:rPr lang="en-US" sz="1600" dirty="0" smtClean="0"/>
              <a:t>zero-valued variables are not written to the checkpoint (the default)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floating point values are written in a form that preserves absolute precision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checkpoint will occur in forked process on the specified </a:t>
            </a:r>
            <a:r>
              <a:rPr lang="en-US" sz="1600" dirty="0" err="1" smtClean="0"/>
              <a:t>cpu_num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0 is no messages, 1 is lots of info messages, 2 is even more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3453777" y="1320384"/>
            <a:ext cx="5109893" cy="338554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trick.TMM_reduced_checkpoint(True|False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)</a:t>
            </a:r>
            <a:endParaRPr lang="en-US" sz="16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742950" y="1320800"/>
            <a:ext cx="2438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Reduced checkpoint: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453777" y="2238318"/>
            <a:ext cx="5233023" cy="338554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trick.TMM_hexfloat_checkpoint(True|False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)</a:t>
            </a:r>
            <a:endParaRPr lang="en-US" sz="16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742950" y="2239150"/>
            <a:ext cx="2438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 err="1" smtClean="0">
                <a:solidFill>
                  <a:srgbClr val="000000"/>
                </a:solidFill>
                <a:latin typeface="+mn-lt"/>
              </a:rPr>
              <a:t>Hexfloat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 checkpoint: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3453777" y="3046475"/>
            <a:ext cx="4001717" cy="338554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trick.checkpoint_cpu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(&lt;</a:t>
            </a:r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cpu_num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&gt;)</a:t>
            </a:r>
            <a:endParaRPr lang="en-US" sz="16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742950" y="3046891"/>
            <a:ext cx="2438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Real-time Optimization: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3453777" y="3898483"/>
            <a:ext cx="4124847" cy="338554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trick.TMM_set_debug_level(0|1|2)</a:t>
            </a:r>
            <a:endParaRPr lang="en-US" sz="16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742950" y="3898899"/>
            <a:ext cx="2438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Debugging: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Dumping a Checkpoint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dump a checkpoint from your model source code</a:t>
            </a: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901280" y="1896696"/>
            <a:ext cx="7785519" cy="110799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#include “</a:t>
            </a:r>
            <a:r>
              <a:rPr lang="en-US" sz="1200" b="1" dirty="0" err="1" smtClean="0">
                <a:latin typeface="Courier New" charset="0"/>
                <a:ea typeface="Courier" charset="0"/>
                <a:cs typeface="Courier" charset="0"/>
              </a:rPr>
              <a:t>sim_services/MemoryManagerWrapper/include/MemoryManagerWrapper_c_intf.hh</a:t>
            </a:r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”</a:t>
            </a:r>
          </a:p>
          <a:p>
            <a:endParaRPr lang="en-US" sz="1200" b="1" dirty="0" smtClean="0">
              <a:latin typeface="Courier New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void </a:t>
            </a:r>
            <a:r>
              <a:rPr lang="en-US" sz="1400" b="1" dirty="0" err="1" smtClean="0">
                <a:latin typeface="Courier New" charset="0"/>
                <a:ea typeface="Courier" charset="0"/>
                <a:cs typeface="Courier" charset="0"/>
              </a:rPr>
              <a:t>MyClass::state_checkpoint</a:t>
            </a:r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() {</a:t>
            </a:r>
          </a:p>
          <a:p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 smtClean="0">
                <a:latin typeface="Courier New" charset="0"/>
                <a:ea typeface="Courier" charset="0"/>
                <a:cs typeface="Courier" charset="0"/>
              </a:rPr>
              <a:t>checkpoint(“my_chkpnt_file</a:t>
            </a:r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”) ;</a:t>
            </a:r>
          </a:p>
          <a:p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}</a:t>
            </a:r>
            <a:endParaRPr lang="en-US" sz="1400" b="1" dirty="0">
              <a:latin typeface="Courier New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Dumping a Checkpoint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What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sequence of events that occur when you dump a checkpoint</a:t>
            </a:r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23" name="Straight Connector 14"/>
          <p:cNvCxnSpPr>
            <a:cxnSpLocks noChangeShapeType="1"/>
          </p:cNvCxnSpPr>
          <p:nvPr/>
        </p:nvCxnSpPr>
        <p:spPr bwMode="auto">
          <a:xfrm rot="5400000">
            <a:off x="5029993" y="3215482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25" name="Straight Connector 20"/>
          <p:cNvCxnSpPr>
            <a:cxnSpLocks noChangeShapeType="1"/>
          </p:cNvCxnSpPr>
          <p:nvPr/>
        </p:nvCxnSpPr>
        <p:spPr bwMode="auto">
          <a:xfrm rot="5400000">
            <a:off x="2210593" y="3215482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26" name="Straight Connector 21"/>
          <p:cNvCxnSpPr>
            <a:cxnSpLocks noChangeShapeType="1"/>
          </p:cNvCxnSpPr>
          <p:nvPr/>
        </p:nvCxnSpPr>
        <p:spPr bwMode="auto">
          <a:xfrm rot="5400000">
            <a:off x="-75407" y="3215482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3125787" y="2732089"/>
            <a:ext cx="2590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Courier New" charset="0"/>
              </a:rPr>
              <a:t>•Run “checkpoint” class jobs</a:t>
            </a: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124199" y="3722689"/>
            <a:ext cx="27241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Courier New" charset="0"/>
              </a:rPr>
              <a:t>•Run “</a:t>
            </a:r>
            <a:r>
              <a:rPr lang="en-US" sz="1000" b="1" dirty="0" err="1">
                <a:latin typeface="Courier New" charset="0"/>
              </a:rPr>
              <a:t>post_checkpoint</a:t>
            </a:r>
            <a:r>
              <a:rPr lang="en-US" sz="1000" b="1" dirty="0">
                <a:latin typeface="Courier New" charset="0"/>
              </a:rPr>
              <a:t>” class jobs</a:t>
            </a:r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5945187" y="3417889"/>
            <a:ext cx="2416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1" dirty="0" smtClean="0">
                <a:latin typeface="Courier New" charset="0"/>
              </a:rPr>
              <a:t>•</a:t>
            </a:r>
            <a:r>
              <a:rPr lang="en-US" sz="1000" b="1" dirty="0" err="1" smtClean="0">
                <a:latin typeface="Courier New" charset="0"/>
              </a:rPr>
              <a:t>write_checkpoint</a:t>
            </a:r>
            <a:r>
              <a:rPr lang="en-US" sz="1000" b="1" dirty="0" err="1">
                <a:latin typeface="Courier New" charset="0"/>
              </a:rPr>
              <a:t>(filename</a:t>
            </a:r>
            <a:r>
              <a:rPr lang="en-US" sz="1000" b="1" dirty="0">
                <a:latin typeface="Courier New" charset="0"/>
              </a:rPr>
              <a:t>);</a:t>
            </a:r>
          </a:p>
        </p:txBody>
      </p:sp>
      <p:cxnSp>
        <p:nvCxnSpPr>
          <p:cNvPr id="47" name="Straight Arrow Connector 29"/>
          <p:cNvCxnSpPr>
            <a:cxnSpLocks noChangeShapeType="1"/>
          </p:cNvCxnSpPr>
          <p:nvPr/>
        </p:nvCxnSpPr>
        <p:spPr bwMode="auto">
          <a:xfrm rot="10800000">
            <a:off x="3125787" y="3646489"/>
            <a:ext cx="2819400" cy="1588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triangle" w="med" len="med"/>
          </a:ln>
        </p:spPr>
      </p:cxn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839787" y="2732089"/>
            <a:ext cx="2032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1" dirty="0" smtClean="0">
                <a:latin typeface="Courier New" charset="0"/>
              </a:rPr>
              <a:t>•</a:t>
            </a:r>
            <a:r>
              <a:rPr lang="en-US" sz="1000" b="1" dirty="0" smtClean="0">
                <a:solidFill>
                  <a:srgbClr val="000000"/>
                </a:solidFill>
                <a:latin typeface="Courier New" charset="0"/>
                <a:ea typeface="Courier" charset="0"/>
                <a:cs typeface="Courier" charset="0"/>
              </a:rPr>
              <a:t>trick.checkpoint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  <a:ea typeface="Courier" charset="0"/>
                <a:cs typeface="Courier" charset="0"/>
              </a:rPr>
              <a:t>(120.0)</a:t>
            </a:r>
          </a:p>
        </p:txBody>
      </p:sp>
      <p:sp>
        <p:nvSpPr>
          <p:cNvPr id="49" name="TextBox 31"/>
          <p:cNvSpPr txBox="1">
            <a:spLocks noChangeArrowheads="1"/>
          </p:cNvSpPr>
          <p:nvPr/>
        </p:nvSpPr>
        <p:spPr bwMode="auto">
          <a:xfrm>
            <a:off x="3125787" y="3036889"/>
            <a:ext cx="2819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Courier New" charset="0"/>
              </a:rPr>
              <a:t>•filename = “</a:t>
            </a:r>
            <a:r>
              <a:rPr lang="en-US" sz="1000" b="1" dirty="0" err="1">
                <a:latin typeface="Courier New" charset="0"/>
              </a:rPr>
              <a:t>chkpnt</a:t>
            </a:r>
            <a:r>
              <a:rPr lang="en-US" sz="1000" b="1" dirty="0">
                <a:latin typeface="Courier New" charset="0"/>
              </a:rPr>
              <a:t>_” + “120.0”</a:t>
            </a:r>
          </a:p>
        </p:txBody>
      </p:sp>
      <p:cxnSp>
        <p:nvCxnSpPr>
          <p:cNvPr id="50" name="Straight Arrow Connector 33"/>
          <p:cNvCxnSpPr>
            <a:cxnSpLocks noChangeShapeType="1"/>
            <a:stCxn id="48" idx="3"/>
            <a:endCxn id="44" idx="1"/>
          </p:cNvCxnSpPr>
          <p:nvPr/>
        </p:nvCxnSpPr>
        <p:spPr bwMode="auto">
          <a:xfrm>
            <a:off x="2871787" y="2855914"/>
            <a:ext cx="254000" cy="1588"/>
          </a:xfrm>
          <a:prstGeom prst="straightConnector1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40"/>
          <p:cNvCxnSpPr>
            <a:cxnSpLocks noChangeShapeType="1"/>
            <a:stCxn id="44" idx="1"/>
          </p:cNvCxnSpPr>
          <p:nvPr/>
        </p:nvCxnSpPr>
        <p:spPr bwMode="auto">
          <a:xfrm rot="10800000" flipV="1">
            <a:off x="3125787" y="2855914"/>
            <a:ext cx="1588" cy="561975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2" name="Straight Arrow Connector 49"/>
          <p:cNvCxnSpPr>
            <a:cxnSpLocks noChangeShapeType="1"/>
          </p:cNvCxnSpPr>
          <p:nvPr/>
        </p:nvCxnSpPr>
        <p:spPr bwMode="auto">
          <a:xfrm flipV="1">
            <a:off x="3125787" y="3417889"/>
            <a:ext cx="2819400" cy="1588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3" name="Straight Arrow Connector 54"/>
          <p:cNvCxnSpPr>
            <a:cxnSpLocks noChangeShapeType="1"/>
          </p:cNvCxnSpPr>
          <p:nvPr/>
        </p:nvCxnSpPr>
        <p:spPr bwMode="auto">
          <a:xfrm rot="5400000">
            <a:off x="5831681" y="3531395"/>
            <a:ext cx="228600" cy="1588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4" name="Straight Arrow Connector 60"/>
          <p:cNvCxnSpPr>
            <a:cxnSpLocks noChangeShapeType="1"/>
          </p:cNvCxnSpPr>
          <p:nvPr/>
        </p:nvCxnSpPr>
        <p:spPr bwMode="auto">
          <a:xfrm rot="10800000">
            <a:off x="839787" y="4027489"/>
            <a:ext cx="2286000" cy="1588"/>
          </a:xfrm>
          <a:prstGeom prst="straightConnector1">
            <a:avLst/>
          </a:prstGeom>
          <a:noFill/>
          <a:ln w="38100">
            <a:solidFill>
              <a:srgbClr val="660066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5" name="Straight Arrow Connector 62"/>
          <p:cNvCxnSpPr>
            <a:cxnSpLocks noChangeShapeType="1"/>
          </p:cNvCxnSpPr>
          <p:nvPr/>
        </p:nvCxnSpPr>
        <p:spPr bwMode="auto">
          <a:xfrm rot="5400000">
            <a:off x="2936081" y="3836195"/>
            <a:ext cx="381000" cy="1588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triangle" w="med" len="med"/>
          </a:ln>
        </p:spPr>
      </p:cxnSp>
      <p:sp>
        <p:nvSpPr>
          <p:cNvPr id="56" name="Oval 75"/>
          <p:cNvSpPr>
            <a:spLocks noChangeArrowheads="1"/>
          </p:cNvSpPr>
          <p:nvPr/>
        </p:nvSpPr>
        <p:spPr bwMode="auto">
          <a:xfrm>
            <a:off x="763587" y="2808289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763587" y="2333468"/>
            <a:ext cx="22383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="1" dirty="0" smtClean="0">
                <a:solidFill>
                  <a:srgbClr val="000000"/>
                </a:solidFill>
              </a:rPr>
              <a:t>Input Processor</a:t>
            </a:r>
            <a:endParaRPr lang="en-US" sz="1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5946775" y="2333468"/>
            <a:ext cx="2438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="1" dirty="0" smtClean="0">
                <a:solidFill>
                  <a:srgbClr val="000000"/>
                </a:solidFill>
              </a:rPr>
              <a:t>Memory Manager</a:t>
            </a:r>
            <a:endParaRPr lang="en-US" sz="1000" b="1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59" name="Straight Connector 15"/>
          <p:cNvCxnSpPr>
            <a:cxnSpLocks noChangeShapeType="1"/>
          </p:cNvCxnSpPr>
          <p:nvPr/>
        </p:nvCxnSpPr>
        <p:spPr bwMode="auto">
          <a:xfrm>
            <a:off x="839787" y="2579689"/>
            <a:ext cx="739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154354" y="2333468"/>
            <a:ext cx="23877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="1" dirty="0" err="1" smtClean="0">
                <a:solidFill>
                  <a:srgbClr val="000000"/>
                </a:solidFill>
              </a:rPr>
              <a:t>MM_Wrapper</a:t>
            </a:r>
            <a:r>
              <a:rPr lang="en-US" sz="1000" b="1" dirty="0" smtClean="0">
                <a:solidFill>
                  <a:srgbClr val="000000"/>
                </a:solidFill>
              </a:rPr>
              <a:t> (Checkpoint Coordinator)</a:t>
            </a:r>
            <a:endParaRPr lang="en-US" sz="1000" b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Dumping a Checkpoint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Example Checkpoint File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checkpoint file name defaults to “</a:t>
            </a:r>
            <a:r>
              <a:rPr lang="en-US" dirty="0" err="1" smtClean="0"/>
              <a:t>chkpnt</a:t>
            </a:r>
            <a:r>
              <a:rPr lang="en-US" dirty="0" smtClean="0"/>
              <a:t>_&lt;time&gt;” in the simulation RUN directory</a:t>
            </a:r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23" name="Straight Connector 14"/>
          <p:cNvCxnSpPr>
            <a:cxnSpLocks noChangeShapeType="1"/>
          </p:cNvCxnSpPr>
          <p:nvPr/>
        </p:nvCxnSpPr>
        <p:spPr bwMode="auto">
          <a:xfrm rot="5400000">
            <a:off x="5029993" y="3215482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25" name="Straight Connector 20"/>
          <p:cNvCxnSpPr>
            <a:cxnSpLocks noChangeShapeType="1"/>
          </p:cNvCxnSpPr>
          <p:nvPr/>
        </p:nvCxnSpPr>
        <p:spPr bwMode="auto">
          <a:xfrm rot="5400000">
            <a:off x="2210593" y="3215482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26" name="Straight Connector 21"/>
          <p:cNvCxnSpPr>
            <a:cxnSpLocks noChangeShapeType="1"/>
          </p:cNvCxnSpPr>
          <p:nvPr/>
        </p:nvCxnSpPr>
        <p:spPr bwMode="auto">
          <a:xfrm rot="5400000">
            <a:off x="-75407" y="3215482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901280" y="2301876"/>
            <a:ext cx="7785519" cy="3847206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long trick_anon_local_1[5];</a:t>
            </a:r>
          </a:p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1200" b="1" dirty="0" err="1" smtClean="0">
                <a:latin typeface="Courier New" charset="0"/>
                <a:ea typeface="Courier" charset="0"/>
                <a:cs typeface="Courier" charset="0"/>
              </a:rPr>
              <a:t>trick_sys.sched.timeout</a:t>
            </a:r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 = 120;</a:t>
            </a:r>
          </a:p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1200" b="1" dirty="0" err="1" smtClean="0">
                <a:latin typeface="Courier New" charset="0"/>
                <a:ea typeface="Courier" charset="0"/>
                <a:cs typeface="Courier" charset="0"/>
              </a:rPr>
              <a:t>mysimobj.myclass.long_array</a:t>
            </a:r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 = &amp;trick_anon_local_1[0];</a:t>
            </a:r>
          </a:p>
          <a:p>
            <a:r>
              <a:rPr lang="en-US" sz="1200" b="1" dirty="0" err="1" smtClean="0">
                <a:latin typeface="Courier New" charset="0"/>
                <a:ea typeface="Courier" charset="0"/>
                <a:cs typeface="Courier" charset="0"/>
              </a:rPr>
              <a:t>mysimobj.myclass.pi</a:t>
            </a:r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 = 3.14159265;</a:t>
            </a:r>
          </a:p>
          <a:p>
            <a:r>
              <a:rPr lang="en-US" sz="1200" b="1" dirty="0" err="1" smtClean="0">
                <a:latin typeface="Courier New" charset="0"/>
                <a:ea typeface="Courier" charset="0"/>
                <a:cs typeface="Courier" charset="0"/>
              </a:rPr>
              <a:t>mysimobj.myclass.mystring</a:t>
            </a:r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 = “</a:t>
            </a:r>
            <a:r>
              <a:rPr lang="en-US" sz="1200" b="1" dirty="0" err="1" smtClean="0">
                <a:latin typeface="Courier New" charset="0"/>
                <a:ea typeface="Courier" charset="0"/>
                <a:cs typeface="Courier" charset="0"/>
              </a:rPr>
              <a:t>abc</a:t>
            </a:r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”;</a:t>
            </a:r>
          </a:p>
          <a:p>
            <a:r>
              <a:rPr lang="en-US" sz="1200" b="1" dirty="0" err="1" smtClean="0">
                <a:latin typeface="Courier New" charset="0"/>
                <a:ea typeface="Courier" charset="0"/>
                <a:cs typeface="Courier" charset="0"/>
              </a:rPr>
              <a:t>mysimobj.myclass.mymatrix</a:t>
            </a:r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 =</a:t>
            </a:r>
          </a:p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    {</a:t>
            </a:r>
          </a:p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       {11, 12, 13},</a:t>
            </a:r>
          </a:p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       {21, 22, 23},</a:t>
            </a:r>
          </a:p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       {31, 32, 33}</a:t>
            </a:r>
          </a:p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    };</a:t>
            </a:r>
          </a:p>
          <a:p>
            <a:endParaRPr lang="en-US" sz="1200" b="1" dirty="0" smtClean="0">
              <a:latin typeface="Courier New" charset="0"/>
              <a:ea typeface="Courier" charset="0"/>
              <a:cs typeface="Courier" charset="0"/>
            </a:endParaRPr>
          </a:p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trick_anon_local_1 =</a:t>
            </a:r>
          </a:p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    {0, 1, 2, 3, 4};</a:t>
            </a:r>
          </a:p>
          <a:p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.</a:t>
            </a:r>
            <a:endParaRPr lang="en-US" sz="14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44" name="TextBox 17"/>
          <p:cNvSpPr txBox="1">
            <a:spLocks noChangeArrowheads="1"/>
          </p:cNvSpPr>
          <p:nvPr/>
        </p:nvSpPr>
        <p:spPr bwMode="auto">
          <a:xfrm>
            <a:off x="4686299" y="2301876"/>
            <a:ext cx="2514600" cy="523220"/>
          </a:xfrm>
          <a:prstGeom prst="rect">
            <a:avLst/>
          </a:prstGeom>
          <a:solidFill>
            <a:srgbClr val="FFF39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Temporary name </a:t>
            </a:r>
            <a:r>
              <a:rPr lang="en-US" sz="1400" dirty="0" smtClean="0">
                <a:latin typeface="+mn-lt"/>
              </a:rPr>
              <a:t>generated -</a:t>
            </a:r>
          </a:p>
          <a:p>
            <a:pPr>
              <a:defRPr/>
            </a:pPr>
            <a:r>
              <a:rPr lang="en-US" sz="1400" dirty="0" smtClean="0"/>
              <a:t>this was a dynamic allocation</a:t>
            </a:r>
            <a:r>
              <a:rPr lang="en-US" sz="1400" dirty="0" smtClean="0">
                <a:latin typeface="+mn-lt"/>
              </a:rPr>
              <a:t>.</a:t>
            </a:r>
            <a:endParaRPr lang="en-US" sz="1400" dirty="0">
              <a:latin typeface="+mn-lt"/>
            </a:endParaRPr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rot="10800000">
            <a:off x="3414311" y="2457460"/>
            <a:ext cx="1271988" cy="106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17"/>
          <p:cNvSpPr txBox="1">
            <a:spLocks noChangeArrowheads="1"/>
          </p:cNvSpPr>
          <p:nvPr/>
        </p:nvSpPr>
        <p:spPr bwMode="auto">
          <a:xfrm>
            <a:off x="5597434" y="2977496"/>
            <a:ext cx="2514600" cy="523220"/>
          </a:xfrm>
          <a:prstGeom prst="rect">
            <a:avLst/>
          </a:prstGeom>
          <a:solidFill>
            <a:srgbClr val="FFF39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400" dirty="0" smtClean="0"/>
              <a:t>You will see all of Trick’s </a:t>
            </a:r>
            <a:r>
              <a:rPr lang="en-US" sz="1400" dirty="0" err="1" smtClean="0"/>
              <a:t>checkpointed</a:t>
            </a:r>
            <a:r>
              <a:rPr lang="en-US" sz="1400" dirty="0" smtClean="0"/>
              <a:t> data</a:t>
            </a:r>
            <a:r>
              <a:rPr lang="en-US" sz="1400" dirty="0" smtClean="0">
                <a:latin typeface="+mn-lt"/>
              </a:rPr>
              <a:t>.</a:t>
            </a:r>
            <a:endParaRPr lang="en-US" sz="1400" dirty="0">
              <a:latin typeface="+mn-lt"/>
            </a:endParaRP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rot="10800000">
            <a:off x="3636982" y="2977500"/>
            <a:ext cx="1960452" cy="261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17"/>
          <p:cNvSpPr txBox="1">
            <a:spLocks noChangeArrowheads="1"/>
          </p:cNvSpPr>
          <p:nvPr/>
        </p:nvSpPr>
        <p:spPr bwMode="auto">
          <a:xfrm>
            <a:off x="5943599" y="3748976"/>
            <a:ext cx="2514600" cy="523220"/>
          </a:xfrm>
          <a:prstGeom prst="rect">
            <a:avLst/>
          </a:prstGeom>
          <a:solidFill>
            <a:srgbClr val="FFF39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400" dirty="0" smtClean="0">
                <a:latin typeface="+mn-lt"/>
              </a:rPr>
              <a:t>Pointer variable </a:t>
            </a:r>
            <a:r>
              <a:rPr lang="en-US" sz="1400" dirty="0" err="1" smtClean="0">
                <a:latin typeface="+mn-lt"/>
              </a:rPr>
              <a:t>long_array</a:t>
            </a:r>
            <a:r>
              <a:rPr lang="en-US" sz="1400" dirty="0" smtClean="0"/>
              <a:t> is set to the allocation above</a:t>
            </a:r>
            <a:r>
              <a:rPr lang="en-US" sz="1400" dirty="0" smtClean="0">
                <a:latin typeface="+mn-lt"/>
              </a:rPr>
              <a:t>.</a:t>
            </a:r>
            <a:endParaRPr lang="en-US" sz="1400" dirty="0">
              <a:latin typeface="+mn-lt"/>
            </a:endParaRPr>
          </a:p>
        </p:txBody>
      </p:sp>
      <p:cxnSp>
        <p:nvCxnSpPr>
          <p:cNvPr id="56" name="Straight Arrow Connector 55"/>
          <p:cNvCxnSpPr>
            <a:stCxn id="55" idx="1"/>
          </p:cNvCxnSpPr>
          <p:nvPr/>
        </p:nvCxnSpPr>
        <p:spPr>
          <a:xfrm rot="10800000">
            <a:off x="4671621" y="3628466"/>
            <a:ext cx="1271979" cy="38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17"/>
          <p:cNvSpPr txBox="1">
            <a:spLocks noChangeArrowheads="1"/>
          </p:cNvSpPr>
          <p:nvPr/>
        </p:nvSpPr>
        <p:spPr bwMode="auto">
          <a:xfrm>
            <a:off x="4038600" y="5393214"/>
            <a:ext cx="2514600" cy="523220"/>
          </a:xfrm>
          <a:prstGeom prst="rect">
            <a:avLst/>
          </a:prstGeom>
          <a:solidFill>
            <a:srgbClr val="FFF39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400" dirty="0" smtClean="0">
                <a:latin typeface="+mn-lt"/>
              </a:rPr>
              <a:t>Values that </a:t>
            </a:r>
            <a:r>
              <a:rPr lang="en-US" sz="1400" dirty="0" err="1" smtClean="0">
                <a:latin typeface="+mn-lt"/>
              </a:rPr>
              <a:t>long_array</a:t>
            </a:r>
            <a:r>
              <a:rPr lang="en-US" sz="1400" dirty="0" smtClean="0">
                <a:latin typeface="+mn-lt"/>
              </a:rPr>
              <a:t> points to are assigned here.</a:t>
            </a:r>
            <a:endParaRPr lang="en-US" sz="1400" dirty="0">
              <a:latin typeface="+mn-lt"/>
            </a:endParaRPr>
          </a:p>
        </p:txBody>
      </p:sp>
      <p:cxnSp>
        <p:nvCxnSpPr>
          <p:cNvPr id="59" name="Straight Arrow Connector 58"/>
          <p:cNvCxnSpPr>
            <a:stCxn id="58" idx="1"/>
          </p:cNvCxnSpPr>
          <p:nvPr/>
        </p:nvCxnSpPr>
        <p:spPr>
          <a:xfrm rot="10800000">
            <a:off x="2766612" y="5548800"/>
            <a:ext cx="1271988" cy="106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17"/>
          <p:cNvSpPr txBox="1">
            <a:spLocks noChangeArrowheads="1"/>
          </p:cNvSpPr>
          <p:nvPr/>
        </p:nvSpPr>
        <p:spPr bwMode="auto">
          <a:xfrm>
            <a:off x="4340134" y="4499408"/>
            <a:ext cx="2514600" cy="523220"/>
          </a:xfrm>
          <a:prstGeom prst="rect">
            <a:avLst/>
          </a:prstGeom>
          <a:solidFill>
            <a:srgbClr val="FFF39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400" dirty="0" smtClean="0">
                <a:latin typeface="+mn-lt"/>
              </a:rPr>
              <a:t>Non-pointer </a:t>
            </a:r>
            <a:r>
              <a:rPr lang="en-US" sz="1400" dirty="0" smtClean="0"/>
              <a:t>variable values are simple assignments</a:t>
            </a:r>
            <a:r>
              <a:rPr lang="en-US" sz="1400" dirty="0" smtClean="0">
                <a:latin typeface="+mn-lt"/>
              </a:rPr>
              <a:t>.</a:t>
            </a:r>
            <a:endParaRPr lang="en-US" sz="1400" dirty="0">
              <a:latin typeface="+mn-lt"/>
            </a:endParaRPr>
          </a:p>
        </p:txBody>
      </p:sp>
      <p:sp>
        <p:nvSpPr>
          <p:cNvPr id="62" name="Right Brace 61"/>
          <p:cNvSpPr/>
          <p:nvPr/>
        </p:nvSpPr>
        <p:spPr>
          <a:xfrm>
            <a:off x="4103460" y="3628466"/>
            <a:ext cx="236674" cy="1509107"/>
          </a:xfrm>
          <a:prstGeom prst="rightBrace">
            <a:avLst>
              <a:gd name="adj1" fmla="val 8333"/>
              <a:gd name="adj2" fmla="val 745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Loading a Checkpoint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/>
              <a:t>Sim</a:t>
            </a:r>
            <a:r>
              <a:rPr lang="en-US" sz="2800" dirty="0" smtClean="0"/>
              <a:t> Control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“Load </a:t>
            </a:r>
            <a:r>
              <a:rPr lang="en-US" dirty="0" err="1" smtClean="0"/>
              <a:t>Chkpnt</a:t>
            </a:r>
            <a:r>
              <a:rPr lang="en-US" dirty="0" smtClean="0"/>
              <a:t>” button during Freeze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dump_chkp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86" y="1814231"/>
            <a:ext cx="4345874" cy="3019884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488534" y="3834625"/>
            <a:ext cx="189684" cy="15668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Loading a Checkpoint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/>
            <a:r>
              <a:rPr lang="en-US" sz="1600" dirty="0" smtClean="0"/>
              <a:t>clicking “Load </a:t>
            </a:r>
            <a:r>
              <a:rPr lang="en-US" sz="1600" dirty="0" err="1" smtClean="0"/>
              <a:t>Chkpnt</a:t>
            </a:r>
            <a:r>
              <a:rPr lang="en-US" sz="1600" dirty="0" smtClean="0"/>
              <a:t>” on </a:t>
            </a:r>
            <a:r>
              <a:rPr lang="en-US" sz="1600" dirty="0" err="1" smtClean="0"/>
              <a:t>sim</a:t>
            </a:r>
            <a:r>
              <a:rPr lang="en-US" sz="1600" dirty="0" smtClean="0"/>
              <a:t> control panel calls this</a:t>
            </a:r>
          </a:p>
          <a:p>
            <a:pPr lvl="1"/>
            <a:r>
              <a:rPr lang="en-US" sz="1600" dirty="0" smtClean="0"/>
              <a:t>note that you have to specify the RUN directory path in &lt;dir&gt;</a:t>
            </a:r>
          </a:p>
          <a:p>
            <a:pPr lvl="1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23" name="Straight Connector 14"/>
          <p:cNvCxnSpPr>
            <a:cxnSpLocks noChangeShapeType="1"/>
          </p:cNvCxnSpPr>
          <p:nvPr/>
        </p:nvCxnSpPr>
        <p:spPr bwMode="auto">
          <a:xfrm rot="5400000">
            <a:off x="5029993" y="4812505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25" name="Straight Connector 20"/>
          <p:cNvCxnSpPr>
            <a:cxnSpLocks noChangeShapeType="1"/>
          </p:cNvCxnSpPr>
          <p:nvPr/>
        </p:nvCxnSpPr>
        <p:spPr bwMode="auto">
          <a:xfrm rot="5400000">
            <a:off x="2210593" y="4812505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3453777" y="1320384"/>
            <a:ext cx="5356154" cy="338554"/>
          </a:xfrm>
          <a:prstGeom prst="rect">
            <a:avLst/>
          </a:prstGeom>
          <a:noFill/>
          <a:ln w="25400">
            <a:solidFill>
              <a:srgbClr val="660066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latin typeface="Courier New" charset="0"/>
                <a:ea typeface="Courier" charset="0"/>
                <a:cs typeface="Courier" charset="0"/>
              </a:rPr>
              <a:t>trick.load_checkpoint</a:t>
            </a:r>
            <a:r>
              <a:rPr lang="en-US" sz="1600" b="1" dirty="0" smtClean="0">
                <a:latin typeface="Courier New" charset="0"/>
                <a:ea typeface="Courier" charset="0"/>
                <a:cs typeface="Courier" charset="0"/>
              </a:rPr>
              <a:t>(“&lt;dir&gt;/&lt;filename&gt;”)</a:t>
            </a:r>
            <a:endParaRPr lang="en-US" sz="1600" b="1" dirty="0"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742950" y="1320800"/>
            <a:ext cx="2438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Load checkpoint now: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Loading a Checkpoint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load a checkpoint from your model source code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901280" y="1896696"/>
            <a:ext cx="7785519" cy="110799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#include “</a:t>
            </a:r>
            <a:r>
              <a:rPr lang="en-US" sz="1200" b="1" dirty="0" err="1" smtClean="0">
                <a:latin typeface="Courier New" charset="0"/>
                <a:ea typeface="Courier" charset="0"/>
                <a:cs typeface="Courier" charset="0"/>
              </a:rPr>
              <a:t>sim_services/MemoryManagerWrapper/include/MemoryManagerWrapper_c_intf.hh</a:t>
            </a:r>
            <a:r>
              <a:rPr lang="en-US" sz="1200" b="1" dirty="0" smtClean="0">
                <a:latin typeface="Courier New" charset="0"/>
                <a:ea typeface="Courier" charset="0"/>
                <a:cs typeface="Courier" charset="0"/>
              </a:rPr>
              <a:t>”</a:t>
            </a:r>
          </a:p>
          <a:p>
            <a:endParaRPr lang="en-US" sz="1200" b="1" dirty="0" smtClean="0">
              <a:latin typeface="Courier New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void </a:t>
            </a:r>
            <a:r>
              <a:rPr lang="en-US" sz="1400" b="1" dirty="0" err="1" smtClean="0">
                <a:latin typeface="Courier New" charset="0"/>
                <a:ea typeface="Courier" charset="0"/>
                <a:cs typeface="Courier" charset="0"/>
              </a:rPr>
              <a:t>MyClass::state_load</a:t>
            </a:r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() {</a:t>
            </a:r>
          </a:p>
          <a:p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   </a:t>
            </a:r>
            <a:r>
              <a:rPr lang="en-US" sz="1400" b="1" dirty="0" err="1" smtClean="0">
                <a:latin typeface="Courier New" charset="0"/>
                <a:ea typeface="Courier" charset="0"/>
                <a:cs typeface="Courier" charset="0"/>
              </a:rPr>
              <a:t>load_checkpoint(“RUN_test/my_chkpnt_file</a:t>
            </a:r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”) ;</a:t>
            </a:r>
          </a:p>
          <a:p>
            <a:r>
              <a:rPr lang="en-US" sz="1400" b="1" dirty="0" smtClean="0">
                <a:latin typeface="Courier New" charset="0"/>
                <a:ea typeface="Courier" charset="0"/>
                <a:cs typeface="Courier" charset="0"/>
              </a:rPr>
              <a:t>}</a:t>
            </a:r>
            <a:endParaRPr lang="en-US" sz="1400" b="1" dirty="0">
              <a:latin typeface="Courier New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Loading a Checkpoint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What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sequence of events that occur when you load a checkpoint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23" name="Straight Connector 14"/>
          <p:cNvCxnSpPr>
            <a:cxnSpLocks noChangeShapeType="1"/>
          </p:cNvCxnSpPr>
          <p:nvPr/>
        </p:nvCxnSpPr>
        <p:spPr bwMode="auto">
          <a:xfrm rot="5400000">
            <a:off x="5029993" y="3215482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25" name="Straight Connector 20"/>
          <p:cNvCxnSpPr>
            <a:cxnSpLocks noChangeShapeType="1"/>
          </p:cNvCxnSpPr>
          <p:nvPr/>
        </p:nvCxnSpPr>
        <p:spPr bwMode="auto">
          <a:xfrm rot="5400000">
            <a:off x="2210593" y="3215482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26" name="Straight Connector 21"/>
          <p:cNvCxnSpPr>
            <a:cxnSpLocks noChangeShapeType="1"/>
          </p:cNvCxnSpPr>
          <p:nvPr/>
        </p:nvCxnSpPr>
        <p:spPr bwMode="auto">
          <a:xfrm rot="5400000">
            <a:off x="-75407" y="3215482"/>
            <a:ext cx="1828800" cy="1588"/>
          </a:xfrm>
          <a:prstGeom prst="line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</p:spPr>
      </p:cxn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3125786" y="2732089"/>
            <a:ext cx="29440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Courier New" charset="0"/>
              </a:rPr>
              <a:t>•Run </a:t>
            </a:r>
            <a:r>
              <a:rPr lang="en-US" sz="1000" b="1" dirty="0" smtClean="0">
                <a:latin typeface="Courier New" charset="0"/>
              </a:rPr>
              <a:t>“</a:t>
            </a:r>
            <a:r>
              <a:rPr lang="en-US" sz="1000" b="1" dirty="0" err="1" smtClean="0">
                <a:latin typeface="Courier New" charset="0"/>
              </a:rPr>
              <a:t>preload_checkpoint</a:t>
            </a:r>
            <a:r>
              <a:rPr lang="en-US" sz="1000" b="1" dirty="0">
                <a:latin typeface="Courier New" charset="0"/>
              </a:rPr>
              <a:t>” class jobs</a:t>
            </a: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127376" y="4007565"/>
            <a:ext cx="21085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Courier New" charset="0"/>
              </a:rPr>
              <a:t>•Run </a:t>
            </a:r>
            <a:r>
              <a:rPr lang="en-US" sz="1000" b="1" dirty="0" smtClean="0">
                <a:latin typeface="Courier New" charset="0"/>
              </a:rPr>
              <a:t>“restart” </a:t>
            </a:r>
            <a:r>
              <a:rPr lang="en-US" sz="1000" b="1" dirty="0">
                <a:latin typeface="Courier New" charset="0"/>
              </a:rPr>
              <a:t>class jobs</a:t>
            </a:r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5945187" y="3417889"/>
            <a:ext cx="26472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1" dirty="0" smtClean="0">
                <a:latin typeface="Courier New" charset="0"/>
              </a:rPr>
              <a:t>•</a:t>
            </a:r>
            <a:r>
              <a:rPr lang="en-US" sz="1000" b="1" dirty="0" err="1" smtClean="0">
                <a:latin typeface="Courier New" charset="0"/>
              </a:rPr>
              <a:t>init_from_checkpoint</a:t>
            </a:r>
            <a:r>
              <a:rPr lang="en-US" sz="1000" b="1" dirty="0" err="1">
                <a:latin typeface="Courier New" charset="0"/>
              </a:rPr>
              <a:t>(filename</a:t>
            </a:r>
            <a:r>
              <a:rPr lang="en-US" sz="1000" b="1" dirty="0">
                <a:latin typeface="Courier New" charset="0"/>
              </a:rPr>
              <a:t>)</a:t>
            </a:r>
            <a:r>
              <a:rPr lang="en-US" sz="1000" b="1" dirty="0" smtClean="0">
                <a:latin typeface="Courier New" charset="0"/>
              </a:rPr>
              <a:t>;</a:t>
            </a:r>
          </a:p>
          <a:p>
            <a:r>
              <a:rPr lang="en-US" sz="1000" b="1" dirty="0" smtClean="0">
                <a:latin typeface="Courier New" charset="0"/>
              </a:rPr>
              <a:t>    • </a:t>
            </a:r>
            <a:r>
              <a:rPr lang="en-US" sz="1000" b="1" dirty="0" err="1" smtClean="0">
                <a:latin typeface="Courier New" charset="0"/>
              </a:rPr>
              <a:t>reset_memory</a:t>
            </a:r>
            <a:r>
              <a:rPr lang="en-US" sz="1000" b="1" dirty="0" smtClean="0">
                <a:latin typeface="Courier New" charset="0"/>
              </a:rPr>
              <a:t>();</a:t>
            </a:r>
          </a:p>
          <a:p>
            <a:r>
              <a:rPr lang="en-US" sz="1000" b="1" dirty="0" smtClean="0">
                <a:latin typeface="Courier New" charset="0"/>
              </a:rPr>
              <a:t>    • </a:t>
            </a:r>
            <a:r>
              <a:rPr lang="en-US" sz="1000" b="1" dirty="0" err="1" smtClean="0">
                <a:latin typeface="Courier New" charset="0"/>
              </a:rPr>
              <a:t>read_checkpoint(filename</a:t>
            </a:r>
            <a:r>
              <a:rPr lang="en-US" sz="1000" b="1" dirty="0" smtClean="0">
                <a:latin typeface="Courier New" charset="0"/>
              </a:rPr>
              <a:t>);</a:t>
            </a:r>
            <a:endParaRPr lang="en-US" sz="1000" b="1" dirty="0">
              <a:latin typeface="Courier New" charset="0"/>
            </a:endParaRPr>
          </a:p>
        </p:txBody>
      </p:sp>
      <p:cxnSp>
        <p:nvCxnSpPr>
          <p:cNvPr id="47" name="Straight Arrow Connector 29"/>
          <p:cNvCxnSpPr>
            <a:cxnSpLocks noChangeShapeType="1"/>
          </p:cNvCxnSpPr>
          <p:nvPr/>
        </p:nvCxnSpPr>
        <p:spPr bwMode="auto">
          <a:xfrm rot="10800000">
            <a:off x="3124199" y="3971887"/>
            <a:ext cx="2819400" cy="1588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triangle" w="med" len="med"/>
          </a:ln>
        </p:spPr>
      </p:cxn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839787" y="2732089"/>
            <a:ext cx="19546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1" dirty="0" smtClean="0">
                <a:latin typeface="Courier New" charset="0"/>
              </a:rPr>
              <a:t>•</a:t>
            </a:r>
            <a:r>
              <a:rPr lang="en-US" sz="1000" b="1" dirty="0" err="1" smtClean="0">
                <a:solidFill>
                  <a:srgbClr val="000000"/>
                </a:solidFill>
                <a:latin typeface="Courier New" charset="0"/>
                <a:ea typeface="Courier" charset="0"/>
                <a:cs typeface="Courier" charset="0"/>
              </a:rPr>
              <a:t>trick.load_checkpoint</a:t>
            </a:r>
            <a:r>
              <a:rPr lang="en-US" sz="1000" b="1" dirty="0" smtClean="0">
                <a:solidFill>
                  <a:srgbClr val="000000"/>
                </a:solidFill>
                <a:latin typeface="Courier New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 charset="0"/>
                <a:ea typeface="Courier" charset="0"/>
                <a:cs typeface="Courier" charset="0"/>
              </a:rPr>
              <a:t>     “</a:t>
            </a:r>
            <a:r>
              <a:rPr lang="en-US" sz="1000" b="1" dirty="0" err="1" smtClean="0">
                <a:solidFill>
                  <a:srgbClr val="000000"/>
                </a:solidFill>
                <a:latin typeface="Courier New" charset="0"/>
                <a:ea typeface="Courier" charset="0"/>
                <a:cs typeface="Courier" charset="0"/>
              </a:rPr>
              <a:t>RUN_test/foo</a:t>
            </a:r>
            <a:r>
              <a:rPr lang="en-US" sz="1000" b="1" dirty="0" smtClean="0">
                <a:solidFill>
                  <a:srgbClr val="000000"/>
                </a:solidFill>
                <a:latin typeface="Courier New" charset="0"/>
                <a:ea typeface="Courier" charset="0"/>
                <a:cs typeface="Courier" charset="0"/>
              </a:rPr>
              <a:t>”)</a:t>
            </a:r>
            <a:endParaRPr lang="en-US" sz="1000" b="1" dirty="0">
              <a:solidFill>
                <a:srgbClr val="000000"/>
              </a:solidFill>
              <a:latin typeface="Courier New" charset="0"/>
              <a:ea typeface="Courier" charset="0"/>
              <a:cs typeface="Courier" charset="0"/>
            </a:endParaRPr>
          </a:p>
        </p:txBody>
      </p:sp>
      <p:sp>
        <p:nvSpPr>
          <p:cNvPr id="49" name="TextBox 31"/>
          <p:cNvSpPr txBox="1">
            <a:spLocks noChangeArrowheads="1"/>
          </p:cNvSpPr>
          <p:nvPr/>
        </p:nvSpPr>
        <p:spPr bwMode="auto">
          <a:xfrm>
            <a:off x="3125787" y="3036889"/>
            <a:ext cx="2819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Courier New" charset="0"/>
              </a:rPr>
              <a:t>•filename = </a:t>
            </a:r>
            <a:r>
              <a:rPr lang="en-US" sz="1000" b="1" dirty="0" smtClean="0">
                <a:latin typeface="Courier New" charset="0"/>
              </a:rPr>
              <a:t>“</a:t>
            </a:r>
            <a:r>
              <a:rPr lang="en-US" sz="1000" b="1" dirty="0" err="1" smtClean="0">
                <a:latin typeface="Courier New" charset="0"/>
              </a:rPr>
              <a:t>RUN_test/foo</a:t>
            </a:r>
            <a:r>
              <a:rPr lang="en-US" sz="1000" b="1" dirty="0" smtClean="0">
                <a:latin typeface="Courier New" charset="0"/>
              </a:rPr>
              <a:t>”</a:t>
            </a:r>
            <a:endParaRPr lang="en-US" sz="1000" b="1" dirty="0">
              <a:latin typeface="Courier New" charset="0"/>
            </a:endParaRPr>
          </a:p>
        </p:txBody>
      </p:sp>
      <p:cxnSp>
        <p:nvCxnSpPr>
          <p:cNvPr id="50" name="Straight Arrow Connector 33"/>
          <p:cNvCxnSpPr>
            <a:cxnSpLocks noChangeShapeType="1"/>
            <a:stCxn id="48" idx="3"/>
            <a:endCxn id="44" idx="1"/>
          </p:cNvCxnSpPr>
          <p:nvPr/>
        </p:nvCxnSpPr>
        <p:spPr bwMode="auto">
          <a:xfrm flipV="1">
            <a:off x="2794456" y="2855200"/>
            <a:ext cx="331330" cy="76944"/>
          </a:xfrm>
          <a:prstGeom prst="straightConnector1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40"/>
          <p:cNvCxnSpPr>
            <a:cxnSpLocks noChangeShapeType="1"/>
            <a:stCxn id="44" idx="1"/>
          </p:cNvCxnSpPr>
          <p:nvPr/>
        </p:nvCxnSpPr>
        <p:spPr bwMode="auto">
          <a:xfrm rot="10800000" flipV="1">
            <a:off x="3125786" y="2855200"/>
            <a:ext cx="1588" cy="562688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2" name="Straight Arrow Connector 49"/>
          <p:cNvCxnSpPr>
            <a:cxnSpLocks noChangeShapeType="1"/>
          </p:cNvCxnSpPr>
          <p:nvPr/>
        </p:nvCxnSpPr>
        <p:spPr bwMode="auto">
          <a:xfrm flipV="1">
            <a:off x="3125787" y="3417889"/>
            <a:ext cx="2819400" cy="1588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3" name="Straight Arrow Connector 54"/>
          <p:cNvCxnSpPr>
            <a:cxnSpLocks noChangeShapeType="1"/>
          </p:cNvCxnSpPr>
          <p:nvPr/>
        </p:nvCxnSpPr>
        <p:spPr bwMode="auto">
          <a:xfrm rot="5400000">
            <a:off x="5667394" y="3694094"/>
            <a:ext cx="555587" cy="3176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4" name="Straight Arrow Connector 60"/>
          <p:cNvCxnSpPr>
            <a:cxnSpLocks noChangeShapeType="1"/>
          </p:cNvCxnSpPr>
          <p:nvPr/>
        </p:nvCxnSpPr>
        <p:spPr bwMode="auto">
          <a:xfrm rot="10800000">
            <a:off x="838198" y="4406901"/>
            <a:ext cx="2286000" cy="1588"/>
          </a:xfrm>
          <a:prstGeom prst="straightConnector1">
            <a:avLst/>
          </a:prstGeom>
          <a:noFill/>
          <a:ln w="38100">
            <a:solidFill>
              <a:srgbClr val="660066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5" name="Straight Arrow Connector 62"/>
          <p:cNvCxnSpPr>
            <a:cxnSpLocks noChangeShapeType="1"/>
          </p:cNvCxnSpPr>
          <p:nvPr/>
        </p:nvCxnSpPr>
        <p:spPr bwMode="auto">
          <a:xfrm rot="16200000" flipH="1">
            <a:off x="2909074" y="4190187"/>
            <a:ext cx="435013" cy="1590"/>
          </a:xfrm>
          <a:prstGeom prst="straightConnector1">
            <a:avLst/>
          </a:prstGeom>
          <a:noFill/>
          <a:ln w="38100">
            <a:solidFill>
              <a:srgbClr val="3366FF"/>
            </a:solidFill>
            <a:round/>
            <a:headEnd type="oval" w="med" len="med"/>
            <a:tailEnd type="triangle" w="med" len="med"/>
          </a:ln>
        </p:spPr>
      </p:cxnSp>
      <p:sp>
        <p:nvSpPr>
          <p:cNvPr id="56" name="Oval 75"/>
          <p:cNvSpPr>
            <a:spLocks noChangeArrowheads="1"/>
          </p:cNvSpPr>
          <p:nvPr/>
        </p:nvSpPr>
        <p:spPr bwMode="auto">
          <a:xfrm>
            <a:off x="763587" y="2808289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763587" y="2333468"/>
            <a:ext cx="22383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="1" dirty="0" smtClean="0">
                <a:solidFill>
                  <a:srgbClr val="000000"/>
                </a:solidFill>
              </a:rPr>
              <a:t>Input Processor</a:t>
            </a:r>
            <a:endParaRPr lang="en-US" sz="1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5946775" y="2333468"/>
            <a:ext cx="2438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="1" dirty="0" smtClean="0">
                <a:solidFill>
                  <a:srgbClr val="000000"/>
                </a:solidFill>
              </a:rPr>
              <a:t>Memory Manager</a:t>
            </a:r>
            <a:endParaRPr lang="en-US" sz="1000" b="1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59" name="Straight Connector 15"/>
          <p:cNvCxnSpPr>
            <a:cxnSpLocks noChangeShapeType="1"/>
          </p:cNvCxnSpPr>
          <p:nvPr/>
        </p:nvCxnSpPr>
        <p:spPr bwMode="auto">
          <a:xfrm>
            <a:off x="839787" y="2579689"/>
            <a:ext cx="739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154354" y="2333468"/>
            <a:ext cx="23877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="1" dirty="0" err="1" smtClean="0">
                <a:solidFill>
                  <a:srgbClr val="000000"/>
                </a:solidFill>
              </a:rPr>
              <a:t>MM_Wrapper</a:t>
            </a:r>
            <a:r>
              <a:rPr lang="en-US" sz="1000" b="1" dirty="0" smtClean="0">
                <a:solidFill>
                  <a:srgbClr val="000000"/>
                </a:solidFill>
              </a:rPr>
              <a:t> (Checkpoint Coordinator)</a:t>
            </a:r>
            <a:endParaRPr lang="en-US" sz="1000" b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Checkpoint Utilities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/>
              <a:t>MemoryManager</a:t>
            </a:r>
            <a:r>
              <a:rPr lang="en-US" sz="2800" dirty="0" smtClean="0"/>
              <a:t>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1600" dirty="0" smtClean="0"/>
              <a:t>this is commonly used as a means to assign private data in the input file, because Python will not let you do that: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25600"/>
            <a:ext cx="7848600" cy="523220"/>
          </a:xfrm>
          <a:prstGeom prst="rect">
            <a:avLst/>
          </a:prstGeom>
          <a:solidFill>
            <a:schemeClr val="bg1"/>
          </a:solidFill>
          <a:ln w="25400">
            <a:solidFill>
              <a:srgbClr val="3366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/>
              </a:rPr>
              <a:t>void </a:t>
            </a:r>
            <a:r>
              <a:rPr lang="en-US" sz="1400" b="1" dirty="0" err="1">
                <a:latin typeface="Courier New"/>
              </a:rPr>
              <a:t>Trick::MemoryManager::write_checkpoint</a:t>
            </a:r>
            <a:r>
              <a:rPr lang="en-US" sz="1400" b="1" dirty="0">
                <a:latin typeface="Courier New"/>
              </a:rPr>
              <a:t> (const char *filename)</a:t>
            </a:r>
            <a:r>
              <a:rPr lang="en-US" sz="1400" b="1" dirty="0" smtClean="0">
                <a:latin typeface="Courier New"/>
              </a:rPr>
              <a:t>;</a:t>
            </a:r>
          </a:p>
          <a:p>
            <a:pPr>
              <a:defRPr/>
            </a:pPr>
            <a:r>
              <a:rPr lang="en-US" sz="1400" b="1" dirty="0" smtClean="0">
                <a:latin typeface="Courier New"/>
              </a:rPr>
              <a:t>void </a:t>
            </a:r>
            <a:r>
              <a:rPr lang="en-US" sz="1400" b="1" dirty="0" err="1" smtClean="0">
                <a:latin typeface="Courier New"/>
              </a:rPr>
              <a:t>Trick::MemoryManager::write_checkpoint</a:t>
            </a:r>
            <a:r>
              <a:rPr lang="en-US" sz="1400" b="1" dirty="0" smtClean="0">
                <a:latin typeface="Courier New"/>
              </a:rPr>
              <a:t> (</a:t>
            </a:r>
            <a:r>
              <a:rPr lang="en-US" sz="1400" b="1" dirty="0" err="1" smtClean="0">
                <a:latin typeface="Courier New"/>
              </a:rPr>
              <a:t>std::ostream</a:t>
            </a:r>
            <a:r>
              <a:rPr lang="en-US" sz="1400" b="1" dirty="0" smtClean="0">
                <a:latin typeface="Courier New"/>
              </a:rPr>
              <a:t> &amp;</a:t>
            </a:r>
            <a:r>
              <a:rPr lang="en-US" sz="1400" b="1" dirty="0" err="1" smtClean="0">
                <a:latin typeface="Courier New"/>
              </a:rPr>
              <a:t>out_s</a:t>
            </a:r>
            <a:r>
              <a:rPr lang="en-US" sz="1400" b="1" dirty="0" smtClean="0"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;</a:t>
            </a:r>
            <a:endParaRPr lang="en-US" sz="1400" b="1" dirty="0"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199" y="1320800"/>
            <a:ext cx="7187885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latin typeface="+mn-lt"/>
              </a:rPr>
              <a:t>Write all checkpoint data to </a:t>
            </a:r>
            <a:r>
              <a:rPr lang="en-US" sz="1400" b="1" dirty="0">
                <a:latin typeface="+mn-lt"/>
              </a:rPr>
              <a:t>a </a:t>
            </a:r>
            <a:r>
              <a:rPr lang="en-US" sz="1400" b="1" dirty="0" smtClean="0">
                <a:latin typeface="+mn-lt"/>
              </a:rPr>
              <a:t>file (or stream).</a:t>
            </a:r>
            <a:endParaRPr lang="en-US" sz="1400" b="1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199" y="2148820"/>
            <a:ext cx="5680075" cy="307975"/>
          </a:xfrm>
          <a:prstGeom prst="rect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 smtClean="0">
                <a:latin typeface="Courier New"/>
              </a:rPr>
              <a:t>void </a:t>
            </a:r>
            <a:r>
              <a:rPr lang="en-US" sz="1400" b="1" dirty="0" err="1" smtClean="0">
                <a:latin typeface="Courier New"/>
              </a:rPr>
              <a:t>TMM_write_checkpoint</a:t>
            </a:r>
            <a:r>
              <a:rPr lang="en-US" sz="1400" b="1" dirty="0">
                <a:latin typeface="Courier New"/>
              </a:rPr>
              <a:t>( const char* filename) 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199" y="2529020"/>
            <a:ext cx="7187885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latin typeface="+mn-lt"/>
              </a:rPr>
              <a:t>Read </a:t>
            </a:r>
            <a:r>
              <a:rPr lang="en-US" sz="1400" b="1" dirty="0" smtClean="0"/>
              <a:t>checkpoint data from </a:t>
            </a:r>
            <a:r>
              <a:rPr lang="en-US" sz="1400" b="1" dirty="0" smtClean="0">
                <a:latin typeface="+mn-lt"/>
              </a:rPr>
              <a:t>a file (or stream).</a:t>
            </a:r>
            <a:endParaRPr lang="en-US" sz="1400" b="1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198" y="2836797"/>
            <a:ext cx="7848600" cy="523220"/>
          </a:xfrm>
          <a:prstGeom prst="rect">
            <a:avLst/>
          </a:prstGeom>
          <a:solidFill>
            <a:schemeClr val="bg1"/>
          </a:solidFill>
          <a:ln w="25400">
            <a:solidFill>
              <a:srgbClr val="3366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/>
              </a:rPr>
              <a:t>void </a:t>
            </a:r>
            <a:r>
              <a:rPr lang="en-US" sz="1400" b="1" dirty="0" err="1">
                <a:latin typeface="Courier New"/>
              </a:rPr>
              <a:t>Trick::MemoryManager:</a:t>
            </a:r>
            <a:r>
              <a:rPr lang="en-US" sz="1400" b="1" dirty="0" err="1" smtClean="0">
                <a:latin typeface="Courier New"/>
              </a:rPr>
              <a:t>:read_checkpoint</a:t>
            </a:r>
            <a:r>
              <a:rPr lang="en-US" sz="1400" b="1" dirty="0" smtClean="0">
                <a:latin typeface="Courier New"/>
              </a:rPr>
              <a:t> </a:t>
            </a:r>
            <a:r>
              <a:rPr lang="en-US" sz="1400" b="1" dirty="0">
                <a:latin typeface="Courier New"/>
              </a:rPr>
              <a:t>(const char *filename)</a:t>
            </a:r>
            <a:r>
              <a:rPr lang="en-US" sz="1400" b="1" dirty="0" smtClean="0">
                <a:latin typeface="Courier New"/>
              </a:rPr>
              <a:t>;</a:t>
            </a:r>
          </a:p>
          <a:p>
            <a:pPr>
              <a:defRPr/>
            </a:pPr>
            <a:r>
              <a:rPr lang="en-US" sz="1400" b="1" dirty="0" smtClean="0">
                <a:latin typeface="Courier New"/>
              </a:rPr>
              <a:t>void </a:t>
            </a:r>
            <a:r>
              <a:rPr lang="en-US" sz="1400" b="1" dirty="0" err="1" smtClean="0">
                <a:latin typeface="Courier New"/>
              </a:rPr>
              <a:t>Trick::MemoryManager::read_checkpoint</a:t>
            </a:r>
            <a:r>
              <a:rPr lang="en-US" sz="1400" b="1" dirty="0" smtClean="0">
                <a:latin typeface="Courier New"/>
              </a:rPr>
              <a:t> (</a:t>
            </a:r>
            <a:r>
              <a:rPr lang="en-US" sz="1400" b="1" dirty="0" err="1" smtClean="0">
                <a:latin typeface="Courier New"/>
              </a:rPr>
              <a:t>std::istream</a:t>
            </a:r>
            <a:r>
              <a:rPr lang="en-US" sz="1400" b="1" dirty="0" smtClean="0">
                <a:latin typeface="Courier New"/>
              </a:rPr>
              <a:t> &amp;</a:t>
            </a:r>
            <a:r>
              <a:rPr lang="en-US" sz="1400" b="1" dirty="0" err="1" smtClean="0">
                <a:latin typeface="Courier New"/>
              </a:rPr>
              <a:t>in_s</a:t>
            </a:r>
            <a:r>
              <a:rPr lang="en-US" sz="1400" b="1" dirty="0" smtClean="0">
                <a:latin typeface="Courier New"/>
              </a:rPr>
              <a:t>)</a:t>
            </a:r>
            <a:r>
              <a:rPr lang="en-US" sz="1400" dirty="0" smtClean="0">
                <a:latin typeface="Courier New"/>
              </a:rPr>
              <a:t>;</a:t>
            </a:r>
            <a:endParaRPr lang="en-US" sz="1400" b="1" dirty="0">
              <a:latin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198" y="3360017"/>
            <a:ext cx="5680075" cy="307975"/>
          </a:xfrm>
          <a:prstGeom prst="rect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 smtClean="0">
                <a:latin typeface="Courier New"/>
              </a:rPr>
              <a:t>void </a:t>
            </a:r>
            <a:r>
              <a:rPr lang="en-US" sz="1400" b="1" dirty="0" err="1" smtClean="0">
                <a:latin typeface="Courier New"/>
              </a:rPr>
              <a:t>TMM_read_checkpoint</a:t>
            </a:r>
            <a:r>
              <a:rPr lang="en-US" sz="1400" b="1" dirty="0">
                <a:latin typeface="Courier New"/>
              </a:rPr>
              <a:t>( const char* filename) 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197" y="3908981"/>
            <a:ext cx="7187885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latin typeface="+mn-lt"/>
              </a:rPr>
              <a:t>Read </a:t>
            </a:r>
            <a:r>
              <a:rPr lang="en-US" sz="1400" b="1" dirty="0" smtClean="0"/>
              <a:t>checkpoint data from </a:t>
            </a:r>
            <a:r>
              <a:rPr lang="en-US" sz="1400" b="1" dirty="0" smtClean="0">
                <a:latin typeface="+mn-lt"/>
              </a:rPr>
              <a:t>a </a:t>
            </a:r>
            <a:r>
              <a:rPr lang="en-US" sz="1400" b="1" dirty="0" smtClean="0"/>
              <a:t>string</a:t>
            </a:r>
            <a:r>
              <a:rPr lang="en-US" sz="1400" b="1" dirty="0" smtClean="0">
                <a:latin typeface="+mn-lt"/>
              </a:rPr>
              <a:t>.</a:t>
            </a:r>
            <a:endParaRPr lang="en-US" sz="1400" b="1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198" y="4216758"/>
            <a:ext cx="7848600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3366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/>
              </a:rPr>
              <a:t>void </a:t>
            </a:r>
            <a:r>
              <a:rPr lang="en-US" sz="1400" b="1" dirty="0" err="1">
                <a:latin typeface="Courier New"/>
              </a:rPr>
              <a:t>Trick::MemoryManager:</a:t>
            </a:r>
            <a:r>
              <a:rPr lang="en-US" sz="1400" b="1" dirty="0" err="1" smtClean="0">
                <a:latin typeface="Courier New"/>
              </a:rPr>
              <a:t>:read_checkpoint_from_string</a:t>
            </a:r>
            <a:r>
              <a:rPr lang="en-US" sz="1400" b="1" dirty="0" smtClean="0">
                <a:latin typeface="Courier New"/>
              </a:rPr>
              <a:t> </a:t>
            </a:r>
            <a:r>
              <a:rPr lang="en-US" sz="1400" b="1" dirty="0">
                <a:latin typeface="Courier New"/>
              </a:rPr>
              <a:t>(const char </a:t>
            </a:r>
            <a:r>
              <a:rPr lang="en-US" sz="1400" b="1" dirty="0" smtClean="0">
                <a:latin typeface="Courier New"/>
              </a:rPr>
              <a:t>*</a:t>
            </a:r>
            <a:r>
              <a:rPr lang="en-US" sz="1400" b="1" dirty="0" err="1" smtClean="0">
                <a:latin typeface="Courier New"/>
              </a:rPr>
              <a:t>s</a:t>
            </a:r>
            <a:r>
              <a:rPr lang="en-US" sz="1400" b="1" dirty="0" smtClean="0">
                <a:latin typeface="Courier New"/>
              </a:rPr>
              <a:t>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198" y="4524535"/>
            <a:ext cx="6096000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latin typeface="Courier New"/>
              </a:rPr>
              <a:t>void </a:t>
            </a:r>
            <a:r>
              <a:rPr lang="en-US" sz="1400" b="1" dirty="0" err="1" smtClean="0">
                <a:latin typeface="Courier New"/>
              </a:rPr>
              <a:t>TMM_read_checkpoint_from_string</a:t>
            </a:r>
            <a:r>
              <a:rPr lang="en-US" sz="1400" b="1" dirty="0" smtClean="0">
                <a:latin typeface="Courier New"/>
              </a:rPr>
              <a:t>( const char *</a:t>
            </a:r>
            <a:r>
              <a:rPr lang="en-US" sz="1400" b="1" dirty="0" err="1" smtClean="0">
                <a:latin typeface="Courier New"/>
              </a:rPr>
              <a:t>s</a:t>
            </a:r>
            <a:r>
              <a:rPr lang="en-US" sz="1400" b="1" dirty="0" smtClean="0">
                <a:latin typeface="Courier New"/>
              </a:rPr>
              <a:t>) ;</a:t>
            </a:r>
            <a:endParaRPr lang="en-US" sz="1400" b="1" dirty="0">
              <a:latin typeface="Courier New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5376721"/>
            <a:ext cx="7848600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660066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 err="1" smtClean="0">
                <a:latin typeface="Courier New"/>
              </a:rPr>
              <a:t>trick.read_checkpoint_from_string</a:t>
            </a:r>
            <a:r>
              <a:rPr lang="en-US" sz="1400" b="1" dirty="0" smtClean="0">
                <a:latin typeface="Courier New"/>
              </a:rPr>
              <a:t> (“</a:t>
            </a:r>
            <a:r>
              <a:rPr lang="en-US" sz="1400" b="1" dirty="0" err="1" smtClean="0">
                <a:latin typeface="Courier New"/>
              </a:rPr>
              <a:t>test.obj.my_private_int</a:t>
            </a:r>
            <a:r>
              <a:rPr lang="en-US" sz="1400" b="1" dirty="0" smtClean="0">
                <a:latin typeface="Courier New"/>
              </a:rPr>
              <a:t> = 123”);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909764"/>
            <a:ext cx="3657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Introduction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Availability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Types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Dumping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Loading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Utilities</a:t>
            </a:r>
            <a:endParaRPr lang="en-US" sz="2000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82615" y="1909764"/>
            <a:ext cx="3657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Introduction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In Trick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/>
              <a:t>Trick ASCII vs. DMTCP</a:t>
            </a:r>
            <a:endParaRPr lang="en-US" sz="200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TS21 Specifics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440185"/>
            <a:ext cx="3657600" cy="46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+mn-lt"/>
              </a:rPr>
              <a:t>Trick ASCII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382615" y="1440185"/>
            <a:ext cx="3657600" cy="46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 smtClean="0">
                <a:latin typeface="+mn-lt"/>
              </a:rPr>
              <a:t>DMTCP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DMTCP </a:t>
            </a:r>
            <a:r>
              <a:rPr lang="en-US" sz="4000" dirty="0" err="1" smtClean="0"/>
              <a:t>Checkpointing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smtClean="0"/>
              <a:t>Introduction</a:t>
            </a:r>
            <a:endParaRPr lang="en-US" sz="277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MultiThreaded</a:t>
            </a:r>
            <a:r>
              <a:rPr lang="en-US" dirty="0" smtClean="0"/>
              <a:t> </a:t>
            </a:r>
            <a:r>
              <a:rPr lang="en-US" dirty="0" err="1" smtClean="0"/>
              <a:t>CheckPointing</a:t>
            </a:r>
            <a:r>
              <a:rPr lang="en-US" dirty="0" smtClean="0"/>
              <a:t> project (DMTCP)</a:t>
            </a:r>
          </a:p>
          <a:p>
            <a:pPr lvl="1"/>
            <a:r>
              <a:rPr lang="en-US" dirty="0" smtClean="0"/>
              <a:t>dumps a BINARY checkpoint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http://dmtcp.sourceforge.net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 DMTCP website: DMTCP is a tool to transparently checkpoint the state of multiple simultaneous applications, including multi-threaded and distributed applications.  It operates directly on the user binary executable, without any Linux kernel modules or other kernel modifications.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DMTCP </a:t>
            </a:r>
            <a:r>
              <a:rPr lang="en-US" sz="4000" dirty="0" err="1" smtClean="0"/>
              <a:t>Checkpointing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smtClean="0"/>
              <a:t>In Trick</a:t>
            </a:r>
            <a:endParaRPr lang="en-US" sz="277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somewhat integrated into Trick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Currently you have to build Trick with </a:t>
            </a:r>
            <a:r>
              <a:rPr lang="en-US" dirty="0" err="1" smtClean="0"/>
              <a:t>dmtcp</a:t>
            </a:r>
            <a:r>
              <a:rPr lang="en-US" dirty="0" smtClean="0"/>
              <a:t> specified in Trick’s .configure script</a:t>
            </a:r>
          </a:p>
          <a:p>
            <a:r>
              <a:rPr lang="en-US" dirty="0" smtClean="0"/>
              <a:t>Then the “Dump </a:t>
            </a:r>
            <a:r>
              <a:rPr lang="en-US" dirty="0" err="1" smtClean="0"/>
              <a:t>Chkpnt</a:t>
            </a:r>
            <a:r>
              <a:rPr lang="en-US" dirty="0" smtClean="0"/>
              <a:t>” button on the </a:t>
            </a:r>
            <a:r>
              <a:rPr lang="en-US" dirty="0" err="1" smtClean="0"/>
              <a:t>sim</a:t>
            </a:r>
            <a:r>
              <a:rPr lang="en-US" dirty="0" smtClean="0"/>
              <a:t> control panel will dump a binary DMTCP checkpoint (instead of ASCII)</a:t>
            </a:r>
          </a:p>
          <a:p>
            <a:r>
              <a:rPr lang="en-US" dirty="0" smtClean="0"/>
              <a:t>To restart from the DMTCP checkpoint, you run a one-line “</a:t>
            </a:r>
            <a:r>
              <a:rPr lang="en-US" dirty="0" err="1" smtClean="0"/>
              <a:t>s_main</a:t>
            </a:r>
            <a:r>
              <a:rPr lang="en-US" dirty="0" smtClean="0"/>
              <a:t>” script that invokes “</a:t>
            </a:r>
            <a:r>
              <a:rPr lang="en-US" dirty="0" err="1" smtClean="0"/>
              <a:t>dmtcp_checkpoint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In work: integrating DMTCP into Trick so that it is always available and coexists with the current ASCII </a:t>
            </a:r>
            <a:r>
              <a:rPr lang="en-US" dirty="0" err="1" smtClean="0"/>
              <a:t>checkpointing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Trick ASCII vs. DMTCP </a:t>
            </a:r>
            <a:r>
              <a:rPr lang="en-US" sz="4000" dirty="0" err="1" smtClean="0"/>
              <a:t>Checkpointing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778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199" y="1417638"/>
          <a:ext cx="8470107" cy="4651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5068"/>
                <a:gridCol w="1687196"/>
                <a:gridCol w="1297843"/>
              </a:tblGrid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Capability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Trick ASCII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DMTCP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C++ class public primitive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18717">
                <a:tc>
                  <a:txBody>
                    <a:bodyPr/>
                    <a:lstStyle/>
                    <a:p>
                      <a:r>
                        <a:rPr lang="en-US" dirty="0" smtClean="0"/>
                        <a:t>C++ class protected/private primitive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 with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friend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C++ user defined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400" baseline="0" dirty="0" smtClean="0"/>
                        <a:t>with macro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C++ 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C++ static const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C++ exotic</a:t>
                      </a:r>
                      <a:r>
                        <a:rPr lang="en-US" baseline="0" dirty="0" smtClean="0"/>
                        <a:t> constructs (class inherits from template)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Trick ASCII vs. DMTCP </a:t>
            </a:r>
            <a:r>
              <a:rPr lang="en-US" sz="4000" dirty="0" err="1" smtClean="0"/>
              <a:t>Checkpointing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smtClean="0"/>
              <a:t>continued</a:t>
            </a:r>
            <a:endParaRPr lang="en-US" sz="2778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199" y="1417638"/>
          <a:ext cx="8470107" cy="470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5068"/>
                <a:gridCol w="1687196"/>
                <a:gridCol w="1297843"/>
              </a:tblGrid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Capability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Trick ASCII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DMTCP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pointers and streams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Open file contents (partially written files restored)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pointers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types</a:t>
                      </a:r>
                      <a:r>
                        <a:rPr lang="en-US" baseline="0" dirty="0" smtClean="0"/>
                        <a:t>: sockets, semaphores, </a:t>
                      </a:r>
                      <a:r>
                        <a:rPr lang="en-US" baseline="0" dirty="0" err="1" smtClean="0"/>
                        <a:t>mutexes</a:t>
                      </a:r>
                      <a:r>
                        <a:rPr lang="en-US" baseline="0" dirty="0" smtClean="0"/>
                        <a:t>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Global variables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if MM knows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Local static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Input Processor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Other languages (e.g.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mapped to C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party libraries (e.g. </a:t>
                      </a:r>
                      <a:r>
                        <a:rPr lang="en-US" dirty="0" err="1" smtClean="0"/>
                        <a:t>Matlab</a:t>
                      </a:r>
                      <a:r>
                        <a:rPr lang="en-US" dirty="0" smtClean="0"/>
                        <a:t> model)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Trick ASCII vs. DMTCP </a:t>
            </a:r>
            <a:r>
              <a:rPr lang="en-US" sz="4000" dirty="0" err="1" smtClean="0"/>
              <a:t>Checkpointing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smtClean="0"/>
              <a:t>continued</a:t>
            </a:r>
            <a:endParaRPr lang="en-US" sz="2778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57199" y="1417638"/>
          <a:ext cx="8470107" cy="4872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5068"/>
                <a:gridCol w="1603764"/>
                <a:gridCol w="1381275"/>
              </a:tblGrid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Capability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Trick ASCII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DMTCP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02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Saves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original simulation executable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Restart using rebuilt (CP) simulation executable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Sometimes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Reconnect socket connections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with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restart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 and</a:t>
                      </a:r>
                      <a:r>
                        <a:rPr lang="en-US" dirty="0" smtClean="0"/>
                        <a:t> restart</a:t>
                      </a:r>
                      <a:r>
                        <a:rPr lang="en-US" baseline="0" dirty="0" smtClean="0"/>
                        <a:t> jobs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checkpoint in forked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Takes simultaneous checkpoints across </a:t>
                      </a:r>
                      <a:r>
                        <a:rPr lang="en-US" dirty="0" err="1" smtClean="0"/>
                        <a:t>sims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Checkpoint non-Trick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ASCII output (human readable </a:t>
                      </a:r>
                      <a:r>
                        <a:rPr lang="en-US" baseline="0" dirty="0" smtClean="0"/>
                        <a:t>checkpoints)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Runs on Linux</a:t>
                      </a:r>
                      <a:r>
                        <a:rPr lang="en-US" baseline="0" dirty="0" smtClean="0"/>
                        <a:t> and Mac OSX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Linux only</a:t>
                      </a:r>
                      <a:endParaRPr lang="en-US" dirty="0"/>
                    </a:p>
                  </a:txBody>
                  <a:tcPr/>
                </a:tc>
              </a:tr>
              <a:tr h="470299">
                <a:tc>
                  <a:txBody>
                    <a:bodyPr/>
                    <a:lstStyle/>
                    <a:p>
                      <a:r>
                        <a:rPr lang="en-US" dirty="0" smtClean="0"/>
                        <a:t>Reloads</a:t>
                      </a:r>
                      <a:r>
                        <a:rPr lang="en-US" baseline="0" dirty="0" smtClean="0"/>
                        <a:t> checkpoint without restarting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DMTCP </a:t>
            </a:r>
            <a:r>
              <a:rPr lang="en-US" sz="4000" dirty="0" err="1" smtClean="0"/>
              <a:t>Checkpointing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smtClean="0"/>
              <a:t>TS21 Specifics</a:t>
            </a:r>
            <a:endParaRPr lang="en-US" sz="277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DMTCP and allow users to create models more freely.</a:t>
            </a:r>
          </a:p>
          <a:p>
            <a:r>
              <a:rPr lang="en-US" dirty="0" smtClean="0"/>
              <a:t>Recommend use DMTCP checkpoints with input file fragments to create starting scenarios</a:t>
            </a:r>
          </a:p>
          <a:p>
            <a:pPr lvl="1"/>
            <a:r>
              <a:rPr lang="en-US" dirty="0" smtClean="0"/>
              <a:t>Use DMTCP to create a base set of checkpoints when new executable created.</a:t>
            </a:r>
          </a:p>
          <a:p>
            <a:pPr lvl="1"/>
            <a:r>
              <a:rPr lang="en-US" dirty="0" smtClean="0"/>
              <a:t>Use input file fragments to create specific scenario once base simulation is loaded.</a:t>
            </a:r>
          </a:p>
          <a:p>
            <a:r>
              <a:rPr lang="en-US" dirty="0" smtClean="0"/>
              <a:t>DMTCP not limited to only Trick </a:t>
            </a:r>
            <a:r>
              <a:rPr lang="en-US" dirty="0" err="1" smtClean="0"/>
              <a:t>sims</a:t>
            </a:r>
            <a:r>
              <a:rPr lang="en-US" dirty="0" smtClean="0"/>
              <a:t>.  Support processes may be included in checkpoints as well.</a:t>
            </a:r>
          </a:p>
          <a:p>
            <a:pPr lvl="1"/>
            <a:r>
              <a:rPr lang="en-US" dirty="0" smtClean="0"/>
              <a:t>GUIs and OpenGL tasks cannot be </a:t>
            </a:r>
            <a:r>
              <a:rPr lang="en-US" dirty="0" err="1" smtClean="0"/>
              <a:t>checkpointed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Trick ASCII </a:t>
            </a:r>
            <a:r>
              <a:rPr lang="en-US" sz="4000" dirty="0" err="1" smtClean="0"/>
              <a:t>Checkpointing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smtClean="0"/>
              <a:t>Introduction</a:t>
            </a:r>
            <a:endParaRPr lang="en-US" sz="277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ASCII dump of the simulation memory state to a file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Used to later restart simulation from the saved memory state, or for debugging</a:t>
            </a:r>
          </a:p>
          <a:p>
            <a:endParaRPr lang="en-US" dirty="0" smtClean="0"/>
          </a:p>
          <a:p>
            <a:r>
              <a:rPr lang="en-US" dirty="0" smtClean="0"/>
              <a:t>Usually performed via the Simulation Control Panel or by </a:t>
            </a:r>
            <a:r>
              <a:rPr lang="en-US" dirty="0" err="1" smtClean="0"/>
              <a:t>command(s</a:t>
            </a:r>
            <a:r>
              <a:rPr lang="en-US" dirty="0" smtClean="0"/>
              <a:t>) in the RUN input file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What Data is </a:t>
            </a:r>
            <a:r>
              <a:rPr lang="en-US" sz="4000" dirty="0" err="1" smtClean="0"/>
              <a:t>Checkpointed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smtClean="0"/>
              <a:t>Availability</a:t>
            </a:r>
            <a:endParaRPr lang="en-US" sz="277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must be declared in a header file (.</a:t>
            </a:r>
            <a:r>
              <a:rPr lang="en-US" dirty="0" err="1" smtClean="0"/>
              <a:t>h</a:t>
            </a:r>
            <a:r>
              <a:rPr lang="en-US" dirty="0" smtClean="0"/>
              <a:t> / .</a:t>
            </a:r>
            <a:r>
              <a:rPr lang="en-US" dirty="0" err="1" smtClean="0"/>
              <a:t>hh</a:t>
            </a:r>
            <a:r>
              <a:rPr lang="en-US" dirty="0" smtClean="0"/>
              <a:t>) processed by ICG (reachable from </a:t>
            </a:r>
            <a:r>
              <a:rPr lang="en-US" dirty="0" err="1" smtClean="0"/>
              <a:t>S_define</a:t>
            </a:r>
            <a:r>
              <a:rPr lang="en-US" dirty="0" smtClean="0"/>
              <a:t> include)</a:t>
            </a:r>
          </a:p>
          <a:p>
            <a:pPr lvl="1"/>
            <a:r>
              <a:rPr lang="en-US" dirty="0" smtClean="0"/>
              <a:t>ICG is automatically invoked when you CP your simulation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Header comment block must </a:t>
            </a:r>
            <a:r>
              <a:rPr lang="en-US" u="sng" dirty="0" smtClean="0"/>
              <a:t>not</a:t>
            </a:r>
            <a:r>
              <a:rPr lang="en-US" dirty="0" smtClean="0"/>
              <a:t> contain “ICG: (No)”</a:t>
            </a:r>
          </a:p>
          <a:p>
            <a:endParaRPr lang="en-US" dirty="0" smtClean="0"/>
          </a:p>
          <a:p>
            <a:r>
              <a:rPr lang="en-US" dirty="0" smtClean="0"/>
              <a:t>i/o specification in variable comment must </a:t>
            </a:r>
            <a:r>
              <a:rPr lang="en-US" u="sng" dirty="0" smtClean="0"/>
              <a:t>not</a:t>
            </a:r>
            <a:r>
              <a:rPr lang="en-US" dirty="0" smtClean="0"/>
              <a:t> be “**” or “*</a:t>
            </a:r>
            <a:r>
              <a:rPr lang="en-US" dirty="0" err="1" smtClean="0"/>
              <a:t>i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and if you want the data to be set to its </a:t>
            </a:r>
            <a:r>
              <a:rPr lang="en-US" dirty="0" err="1" smtClean="0"/>
              <a:t>checkpointed</a:t>
            </a:r>
            <a:r>
              <a:rPr lang="en-US" dirty="0" smtClean="0"/>
              <a:t> value upon restart, it must </a:t>
            </a:r>
            <a:r>
              <a:rPr lang="en-US" u="sng" dirty="0" smtClean="0"/>
              <a:t>not</a:t>
            </a:r>
            <a:r>
              <a:rPr lang="en-US" dirty="0" smtClean="0"/>
              <a:t> be “*</a:t>
            </a:r>
            <a:r>
              <a:rPr lang="en-US" dirty="0" err="1" smtClean="0"/>
              <a:t>o</a:t>
            </a:r>
            <a:r>
              <a:rPr lang="en-US" dirty="0" smtClean="0"/>
              <a:t>” either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What Data is </a:t>
            </a:r>
            <a:r>
              <a:rPr lang="en-US" sz="4000" dirty="0" err="1" smtClean="0"/>
              <a:t>Checkpointed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smtClean="0"/>
              <a:t>Primitive Types</a:t>
            </a:r>
            <a:endParaRPr lang="en-US" sz="277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C primitive type</a:t>
            </a:r>
          </a:p>
          <a:p>
            <a:pPr lvl="1"/>
            <a:r>
              <a:rPr lang="en-US" dirty="0" smtClean="0"/>
              <a:t>char, short, </a:t>
            </a:r>
            <a:r>
              <a:rPr lang="en-US" dirty="0" err="1" smtClean="0"/>
              <a:t>int</a:t>
            </a:r>
            <a:r>
              <a:rPr lang="en-US" dirty="0" smtClean="0"/>
              <a:t>, long, float, double, </a:t>
            </a:r>
            <a:r>
              <a:rPr lang="en-US" dirty="0" err="1" smtClean="0"/>
              <a:t>enum</a:t>
            </a:r>
            <a:r>
              <a:rPr lang="en-US" dirty="0" smtClean="0"/>
              <a:t>, </a:t>
            </a:r>
            <a:r>
              <a:rPr lang="en-US" dirty="0" err="1" smtClean="0"/>
              <a:t>wchar_t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C++ only types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, string</a:t>
            </a:r>
          </a:p>
          <a:p>
            <a:endParaRPr lang="en-US" dirty="0" smtClean="0"/>
          </a:p>
          <a:p>
            <a:r>
              <a:rPr lang="en-US" dirty="0" smtClean="0"/>
              <a:t>Arrays of the above types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What Data is </a:t>
            </a:r>
            <a:r>
              <a:rPr lang="en-US" sz="4000" dirty="0" err="1" smtClean="0"/>
              <a:t>Checkpointed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smtClean="0"/>
              <a:t>Pointers</a:t>
            </a:r>
            <a:endParaRPr lang="en-US" sz="277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to primitive type, array, structure, or class object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Pointers </a:t>
            </a:r>
            <a:r>
              <a:rPr lang="en-US" u="sng" dirty="0" smtClean="0"/>
              <a:t>must</a:t>
            </a:r>
            <a:r>
              <a:rPr lang="en-US" dirty="0" smtClean="0"/>
              <a:t> be allocated using Trick memory manager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TS21 accomplishes this via macros in </a:t>
            </a:r>
            <a:r>
              <a:rPr lang="en-US" dirty="0" err="1" smtClean="0"/>
              <a:t>TsSimCompatibility.hh</a:t>
            </a:r>
            <a:r>
              <a:rPr lang="en-US" dirty="0" smtClean="0"/>
              <a:t> :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24967" y="2632937"/>
            <a:ext cx="688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66FF"/>
                </a:solidFill>
              </a:rPr>
              <a:t>C++: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24967" y="3032987"/>
            <a:ext cx="496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C :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915567" y="3109187"/>
            <a:ext cx="2743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b="0" dirty="0" err="1">
                <a:latin typeface="Courier New" charset="0"/>
              </a:rPr>
              <a:t>TMM_declare_var_s</a:t>
            </a:r>
            <a:r>
              <a:rPr lang="en-US" sz="1600" b="0" dirty="0">
                <a:latin typeface="Courier New" charset="0"/>
              </a:rPr>
              <a:t>()</a:t>
            </a:r>
          </a:p>
          <a:p>
            <a:r>
              <a:rPr lang="en-US" sz="1600" b="0" dirty="0">
                <a:latin typeface="Courier New" charset="0"/>
              </a:rPr>
              <a:t>TMM_declare_var_1d()</a:t>
            </a:r>
          </a:p>
          <a:p>
            <a:r>
              <a:rPr lang="en-US" sz="1600" b="0" dirty="0" err="1">
                <a:latin typeface="Courier New" charset="0"/>
              </a:rPr>
              <a:t>alloc_type</a:t>
            </a:r>
            <a:r>
              <a:rPr lang="en-US" sz="1600" b="0" dirty="0">
                <a:latin typeface="Courier New" charset="0"/>
              </a:rPr>
              <a:t>()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915567" y="2709137"/>
            <a:ext cx="56388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0" dirty="0">
                <a:latin typeface="Courier New" charset="0"/>
              </a:rPr>
              <a:t>void * </a:t>
            </a:r>
            <a:r>
              <a:rPr lang="en-US" sz="1600" b="0" dirty="0" err="1">
                <a:latin typeface="Courier New" charset="0"/>
              </a:rPr>
              <a:t>Trick::MemoryManager</a:t>
            </a:r>
            <a:r>
              <a:rPr lang="en-US" sz="1600" b="0" dirty="0">
                <a:latin typeface="Courier New" charset="0"/>
              </a:rPr>
              <a:t>:: </a:t>
            </a:r>
            <a:r>
              <a:rPr lang="en-US" sz="1600" dirty="0" err="1">
                <a:latin typeface="Courier New" charset="0"/>
              </a:rPr>
              <a:t>declare_var</a:t>
            </a:r>
            <a:r>
              <a:rPr lang="en-US" sz="1600" dirty="0">
                <a:latin typeface="Courier New" charset="0"/>
              </a:rPr>
              <a:t>();</a:t>
            </a:r>
            <a:endParaRPr lang="en-US" sz="1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967" y="4444866"/>
            <a:ext cx="39820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latin typeface="Courier New" charset="0"/>
              </a:rPr>
              <a:t>TS_NEW_PRIM_OBJECT</a:t>
            </a:r>
          </a:p>
          <a:p>
            <a:r>
              <a:rPr lang="en-US" sz="1400" b="1" dirty="0" smtClean="0">
                <a:latin typeface="Courier New" charset="0"/>
              </a:rPr>
              <a:t>TS_NEW_PRIM_ARRAY</a:t>
            </a:r>
          </a:p>
          <a:p>
            <a:r>
              <a:rPr lang="en-US" sz="1400" b="1" dirty="0" smtClean="0">
                <a:latin typeface="Courier New" charset="0"/>
              </a:rPr>
              <a:t>TS_NEW_PRIM_POINTER_ARRAY</a:t>
            </a:r>
          </a:p>
          <a:p>
            <a:r>
              <a:rPr lang="en-US" sz="1400" b="1" dirty="0" smtClean="0">
                <a:latin typeface="Courier New" charset="0"/>
              </a:rPr>
              <a:t>TS_NEW_PRIM_MULTI_POINTER_ARRAY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07038" y="4444866"/>
            <a:ext cx="37797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latin typeface="Courier New" charset="0"/>
              </a:rPr>
              <a:t>TS_NEW_CLASS_OBJECT</a:t>
            </a:r>
          </a:p>
          <a:p>
            <a:r>
              <a:rPr lang="en-US" sz="1400" b="1" dirty="0" smtClean="0">
                <a:latin typeface="Courier New" charset="0"/>
              </a:rPr>
              <a:t>TS_NEW_CLASS_ARRAY</a:t>
            </a:r>
          </a:p>
          <a:p>
            <a:r>
              <a:rPr lang="en-US" sz="1400" b="1" dirty="0" smtClean="0">
                <a:latin typeface="Courier New" charset="0"/>
              </a:rPr>
              <a:t>TS_NEW_CLASS_POINTER_ARRAY</a:t>
            </a:r>
          </a:p>
          <a:p>
            <a:r>
              <a:rPr lang="en-US" sz="1400" b="1" dirty="0" smtClean="0">
                <a:latin typeface="Courier New" charset="0"/>
              </a:rPr>
              <a:t>TS_NEW_CLASS_MULTI_POINTER_ARRAY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4392" y="5433666"/>
            <a:ext cx="3982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latin typeface="Courier New" charset="0"/>
              </a:rPr>
              <a:t>TS_NEW_STL_OBJECT</a:t>
            </a:r>
          </a:p>
          <a:p>
            <a:r>
              <a:rPr lang="en-US" sz="1400" b="1" dirty="0" smtClean="0">
                <a:latin typeface="Courier New" charset="0"/>
              </a:rPr>
              <a:t>TS_STRDUP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What Data is </a:t>
            </a:r>
            <a:r>
              <a:rPr lang="en-US" sz="4000" dirty="0" err="1" smtClean="0"/>
              <a:t>Checkpointed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smtClean="0"/>
              <a:t>C++ private/protected data</a:t>
            </a:r>
            <a:endParaRPr lang="en-US" sz="277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give Trick access to private/protected data in your class: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TS21 accomplishes this via macro in </a:t>
            </a:r>
            <a:r>
              <a:rPr lang="en-US" dirty="0" err="1" smtClean="0"/>
              <a:t>TsSimCompatibility.hh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if you have private data in a </a:t>
            </a:r>
            <a:r>
              <a:rPr lang="en-US" b="1" dirty="0" smtClean="0"/>
              <a:t>base </a:t>
            </a:r>
            <a:r>
              <a:rPr lang="en-US" dirty="0" smtClean="0"/>
              <a:t>class that is inherited in a </a:t>
            </a:r>
            <a:r>
              <a:rPr lang="en-US" b="1" dirty="0" smtClean="0"/>
              <a:t>derived </a:t>
            </a:r>
            <a:r>
              <a:rPr lang="en-US" dirty="0" smtClean="0"/>
              <a:t>class, you must instead make that data </a:t>
            </a:r>
            <a:r>
              <a:rPr lang="en-US" i="1" dirty="0" smtClean="0"/>
              <a:t>protected </a:t>
            </a:r>
            <a:r>
              <a:rPr lang="en-US" dirty="0" smtClean="0"/>
              <a:t>(not private) in the </a:t>
            </a:r>
            <a:r>
              <a:rPr lang="en-US" b="1" dirty="0" smtClean="0"/>
              <a:t>base </a:t>
            </a:r>
            <a:r>
              <a:rPr lang="en-US" dirty="0" smtClean="0"/>
              <a:t>class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914400" y="2108788"/>
            <a:ext cx="5638800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f</a:t>
            </a:r>
            <a:r>
              <a:rPr lang="en-US" sz="1600" b="0" dirty="0" smtClean="0">
                <a:latin typeface="Courier New" charset="0"/>
              </a:rPr>
              <a:t>riend class </a:t>
            </a:r>
            <a:r>
              <a:rPr lang="en-US" sz="1600" b="0" dirty="0" err="1" smtClean="0">
                <a:latin typeface="Courier New" charset="0"/>
              </a:rPr>
              <a:t>InputProcessor</a:t>
            </a:r>
            <a:r>
              <a:rPr lang="en-US" sz="1600" b="0" dirty="0" smtClean="0">
                <a:latin typeface="Courier New" charset="0"/>
              </a:rPr>
              <a:t> 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friend void </a:t>
            </a:r>
            <a:r>
              <a:rPr lang="en-US" sz="1600" dirty="0" err="1" smtClean="0">
                <a:latin typeface="Courier New" charset="0"/>
              </a:rPr>
              <a:t>init_attr</a:t>
            </a:r>
            <a:r>
              <a:rPr lang="en-US" sz="1600" dirty="0" smtClean="0">
                <a:latin typeface="Courier New" charset="0"/>
              </a:rPr>
              <a:t>&lt;</a:t>
            </a:r>
            <a:r>
              <a:rPr lang="en-US" sz="1600" dirty="0" err="1" smtClean="0">
                <a:latin typeface="Courier New" charset="0"/>
              </a:rPr>
              <a:t>this_class_name</a:t>
            </a:r>
            <a:r>
              <a:rPr lang="en-US" sz="1600" dirty="0" smtClean="0">
                <a:latin typeface="Courier New" charset="0"/>
              </a:rPr>
              <a:t>&gt; ;</a:t>
            </a:r>
            <a:endParaRPr lang="en-US" sz="1600" b="0" dirty="0" smtClean="0">
              <a:latin typeface="Courier New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914400" y="3426969"/>
            <a:ext cx="5638800" cy="31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Courier New" charset="0"/>
              </a:rPr>
              <a:t>TS_MAKE_SIM_COMPATIBILE(&lt;</a:t>
            </a:r>
            <a:r>
              <a:rPr lang="en-US" sz="1600" b="1" dirty="0" err="1" smtClean="0">
                <a:latin typeface="Courier New" charset="0"/>
              </a:rPr>
              <a:t>this_class_name</a:t>
            </a:r>
            <a:r>
              <a:rPr lang="en-US" sz="1600" b="1" dirty="0" smtClean="0">
                <a:latin typeface="Courier New" charset="0"/>
              </a:rPr>
              <a:t>&gt;) 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What Data is </a:t>
            </a:r>
            <a:r>
              <a:rPr lang="en-US" sz="4000" dirty="0" err="1" smtClean="0"/>
              <a:t>Checkpointed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smtClean="0"/>
              <a:t>C++ STL container types</a:t>
            </a:r>
            <a:endParaRPr lang="en-US" sz="277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Trick provides a macro to checkpoint STL types</a:t>
            </a:r>
          </a:p>
          <a:p>
            <a:pPr lvl="1"/>
            <a:r>
              <a:rPr lang="en-US" dirty="0" err="1" smtClean="0"/>
              <a:t>deque</a:t>
            </a:r>
            <a:r>
              <a:rPr lang="en-US" dirty="0" smtClean="0"/>
              <a:t>, list, map, </a:t>
            </a:r>
            <a:r>
              <a:rPr lang="en-US" dirty="0" err="1" smtClean="0"/>
              <a:t>multimap</a:t>
            </a:r>
            <a:r>
              <a:rPr lang="en-US" dirty="0" smtClean="0"/>
              <a:t>, </a:t>
            </a:r>
            <a:r>
              <a:rPr lang="en-US" dirty="0" err="1" smtClean="0"/>
              <a:t>multiset</a:t>
            </a:r>
            <a:r>
              <a:rPr lang="en-US" dirty="0" smtClean="0"/>
              <a:t>, pair, </a:t>
            </a:r>
            <a:r>
              <a:rPr lang="en-US" dirty="0" err="1" smtClean="0"/>
              <a:t>priority_queue</a:t>
            </a:r>
            <a:r>
              <a:rPr lang="en-US" dirty="0" smtClean="0"/>
              <a:t>, queue, set, stack, vector</a:t>
            </a:r>
          </a:p>
          <a:p>
            <a:endParaRPr lang="en-US" dirty="0" smtClean="0"/>
          </a:p>
          <a:p>
            <a:r>
              <a:rPr lang="en-US" dirty="0" smtClean="0"/>
              <a:t>The CHECKPOINT_STL macro is used in the </a:t>
            </a:r>
            <a:r>
              <a:rPr lang="en-US" dirty="0" err="1" smtClean="0"/>
              <a:t>S_define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Example:</a:t>
            </a:r>
          </a:p>
          <a:p>
            <a:pPr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14400" y="3661448"/>
            <a:ext cx="6631720" cy="209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class </a:t>
            </a:r>
            <a:r>
              <a:rPr lang="en-US" sz="1600" dirty="0" err="1" smtClean="0">
                <a:latin typeface="Courier New" charset="0"/>
              </a:rPr>
              <a:t>MySimObject</a:t>
            </a:r>
            <a:r>
              <a:rPr lang="en-US" sz="1600" dirty="0" smtClean="0">
                <a:latin typeface="Courier New" charset="0"/>
              </a:rPr>
              <a:t> : public </a:t>
            </a:r>
            <a:r>
              <a:rPr lang="en-US" sz="1600" dirty="0" err="1" smtClean="0">
                <a:latin typeface="Courier New" charset="0"/>
              </a:rPr>
              <a:t>Trick::SimObject</a:t>
            </a:r>
            <a:r>
              <a:rPr lang="en-US" sz="1600" dirty="0" smtClean="0">
                <a:latin typeface="Courier New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   public:</a:t>
            </a: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Courier New" charset="0"/>
              </a:rPr>
              <a:t>      </a:t>
            </a:r>
            <a:r>
              <a:rPr lang="en-US" sz="1600" b="0" dirty="0" err="1" smtClean="0">
                <a:latin typeface="Courier New" charset="0"/>
              </a:rPr>
              <a:t>MyClass</a:t>
            </a:r>
            <a:r>
              <a:rPr lang="en-US" sz="1600" b="0" dirty="0" smtClean="0">
                <a:latin typeface="Courier New" charset="0"/>
              </a:rPr>
              <a:t> </a:t>
            </a:r>
            <a:r>
              <a:rPr lang="en-US" sz="1600" b="0" dirty="0" err="1" smtClean="0">
                <a:latin typeface="Courier New" charset="0"/>
              </a:rPr>
              <a:t>stlc</a:t>
            </a:r>
            <a:r>
              <a:rPr lang="en-US" sz="1600" b="0" dirty="0" smtClean="0">
                <a:latin typeface="Courier New" charset="0"/>
              </a:rPr>
              <a:t> ; // contains </a:t>
            </a:r>
            <a:r>
              <a:rPr lang="en-US" sz="1600" dirty="0" err="1" smtClean="0">
                <a:latin typeface="Courier New" charset="0"/>
              </a:rPr>
              <a:t>my_double_vector</a:t>
            </a:r>
            <a:endParaRPr lang="en-US" sz="1600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Courier New" charset="0"/>
              </a:rPr>
              <a:t>      </a:t>
            </a:r>
            <a:r>
              <a:rPr lang="en-US" sz="1600" b="0" dirty="0" err="1" smtClean="0">
                <a:latin typeface="Courier New" charset="0"/>
              </a:rPr>
              <a:t>MySimObject</a:t>
            </a:r>
            <a:r>
              <a:rPr lang="en-US" sz="1600" b="0" dirty="0" smtClean="0">
                <a:latin typeface="Courier New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         (1.0, “scheduled”) </a:t>
            </a:r>
            <a:r>
              <a:rPr lang="en-US" sz="1600" dirty="0" err="1" smtClean="0">
                <a:latin typeface="Courier New" charset="0"/>
              </a:rPr>
              <a:t>stlc.update</a:t>
            </a:r>
            <a:r>
              <a:rPr lang="en-US" sz="1600" dirty="0" smtClean="0">
                <a:latin typeface="Courier New" charset="0"/>
              </a:rPr>
              <a:t>() ;</a:t>
            </a: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Courier New" charset="0"/>
              </a:rPr>
              <a:t>         </a:t>
            </a:r>
            <a:r>
              <a:rPr lang="en-US" sz="1600" b="1" dirty="0" err="1" smtClean="0">
                <a:latin typeface="Courier New" charset="0"/>
              </a:rPr>
              <a:t>CHECKPOINT_STL(stlc.my_double_vector</a:t>
            </a:r>
            <a:r>
              <a:rPr lang="en-US" sz="1600" b="1" dirty="0" smtClean="0">
                <a:latin typeface="Courier New" charset="0"/>
              </a:rPr>
              <a:t>) ;</a:t>
            </a: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Courier New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sz="1600" b="0" dirty="0" err="1" smtClean="0">
                <a:latin typeface="Courier New" charset="0"/>
              </a:rPr>
              <a:t>MySimObject</a:t>
            </a:r>
            <a:r>
              <a:rPr lang="en-US" sz="1600" b="0" dirty="0" smtClean="0">
                <a:latin typeface="Courier New" charset="0"/>
              </a:rPr>
              <a:t> </a:t>
            </a:r>
            <a:r>
              <a:rPr lang="en-US" sz="1600" b="0" dirty="0" err="1" smtClean="0">
                <a:latin typeface="Courier New" charset="0"/>
              </a:rPr>
              <a:t>the_object</a:t>
            </a:r>
            <a:r>
              <a:rPr lang="en-US" sz="1600" b="0" dirty="0" smtClean="0">
                <a:latin typeface="Courier New" charset="0"/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Dumping a Checkpoint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78" dirty="0" err="1" smtClean="0"/>
              <a:t>Sim</a:t>
            </a:r>
            <a:r>
              <a:rPr lang="en-US" sz="2778" dirty="0" smtClean="0"/>
              <a:t> Control Panel</a:t>
            </a:r>
            <a:endParaRPr lang="en-US" sz="277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“Dump </a:t>
            </a:r>
            <a:r>
              <a:rPr lang="en-US" dirty="0" err="1" smtClean="0"/>
              <a:t>Chkpnt</a:t>
            </a:r>
            <a:r>
              <a:rPr lang="en-US" dirty="0" smtClean="0"/>
              <a:t>” button during Freeze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dump_chkp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86" y="1814231"/>
            <a:ext cx="4345874" cy="3019884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488534" y="3578984"/>
            <a:ext cx="189684" cy="15668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7041</TotalTime>
  <Words>1784</Words>
  <Application>Microsoft Office PowerPoint</Application>
  <PresentationFormat>On-screen Show (4:3)</PresentationFormat>
  <Paragraphs>442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Trick Checkpointing</vt:lpstr>
      <vt:lpstr>Outline</vt:lpstr>
      <vt:lpstr>Trick ASCII Checkpointing Introduction</vt:lpstr>
      <vt:lpstr>What Data is Checkpointed Availability</vt:lpstr>
      <vt:lpstr>What Data is Checkpointed Primitive Types</vt:lpstr>
      <vt:lpstr>What Data is Checkpointed Pointers</vt:lpstr>
      <vt:lpstr>What Data is Checkpointed C++ private/protected data</vt:lpstr>
      <vt:lpstr>What Data is Checkpointed C++ STL container types</vt:lpstr>
      <vt:lpstr>Dumping a Checkpoint Sim Control Panel</vt:lpstr>
      <vt:lpstr>Dumping a Checkpoint Input File</vt:lpstr>
      <vt:lpstr>Dumping a Checkpoint Input File - Options</vt:lpstr>
      <vt:lpstr>Dumping a Checkpoint Source Code</vt:lpstr>
      <vt:lpstr>Dumping a Checkpoint What happens</vt:lpstr>
      <vt:lpstr>Dumping a Checkpoint Example Checkpoint File Contents</vt:lpstr>
      <vt:lpstr>Loading a Checkpoint Sim Control Panel</vt:lpstr>
      <vt:lpstr>Loading a Checkpoint Input File</vt:lpstr>
      <vt:lpstr>Loading a Checkpoint Source Code</vt:lpstr>
      <vt:lpstr>Loading a Checkpoint What happens</vt:lpstr>
      <vt:lpstr>Checkpoint Utilities MemoryManager Routines</vt:lpstr>
      <vt:lpstr>DMTCP Checkpointing Introduction</vt:lpstr>
      <vt:lpstr>DMTCP Checkpointing In Trick</vt:lpstr>
      <vt:lpstr>Trick ASCII vs. DMTCP Checkpointing </vt:lpstr>
      <vt:lpstr>Trick ASCII vs. DMTCP Checkpointing continued</vt:lpstr>
      <vt:lpstr>Trick ASCII vs. DMTCP Checkpointing continued</vt:lpstr>
      <vt:lpstr>DMTCP Checkpointing TS21 Specifics</vt:lpstr>
    </vt:vector>
  </TitlesOfParts>
  <Company>LM ES&amp;S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 07 to 10 Transition Guide</dc:title>
  <dc:creator>Alex Lin</dc:creator>
  <cp:lastModifiedBy>Donna</cp:lastModifiedBy>
  <cp:revision>123</cp:revision>
  <cp:lastPrinted>2011-11-15T17:34:43Z</cp:lastPrinted>
  <dcterms:created xsi:type="dcterms:W3CDTF">2012-04-18T19:24:29Z</dcterms:created>
  <dcterms:modified xsi:type="dcterms:W3CDTF">2012-06-12T20:19:09Z</dcterms:modified>
</cp:coreProperties>
</file>