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530" r:id="rId5"/>
    <p:sldId id="560" r:id="rId6"/>
    <p:sldId id="561" r:id="rId7"/>
    <p:sldId id="564" r:id="rId8"/>
    <p:sldId id="566" r:id="rId9"/>
    <p:sldId id="567" r:id="rId10"/>
    <p:sldId id="546" r:id="rId11"/>
    <p:sldId id="570" r:id="rId12"/>
    <p:sldId id="538" r:id="rId13"/>
    <p:sldId id="539" r:id="rId14"/>
    <p:sldId id="544" r:id="rId15"/>
    <p:sldId id="558" r:id="rId16"/>
    <p:sldId id="559" r:id="rId17"/>
    <p:sldId id="547" r:id="rId18"/>
    <p:sldId id="571" r:id="rId19"/>
    <p:sldId id="548" r:id="rId20"/>
    <p:sldId id="549" r:id="rId21"/>
    <p:sldId id="574" r:id="rId22"/>
    <p:sldId id="575" r:id="rId23"/>
    <p:sldId id="576" r:id="rId24"/>
    <p:sldId id="577" r:id="rId25"/>
    <p:sldId id="578" r:id="rId26"/>
    <p:sldId id="550" r:id="rId27"/>
    <p:sldId id="5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22"/>
  </p:normalViewPr>
  <p:slideViewPr>
    <p:cSldViewPr snapToGrid="0">
      <p:cViewPr>
        <p:scale>
          <a:sx n="77" d="100"/>
          <a:sy n="77" d="100"/>
        </p:scale>
        <p:origin x="9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388620"/>
            <a:ext cx="9921240" cy="326898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EC4206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Software Testing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sz="4000" dirty="0">
                <a:latin typeface="Century Gothic" panose="020B0502020202020204" pitchFamily="34" charset="0"/>
              </a:rPr>
              <a:t>and 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Quality Assurance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8040" y="5710428"/>
            <a:ext cx="4820412" cy="758952"/>
          </a:xfrm>
        </p:spPr>
        <p:txBody>
          <a:bodyPr/>
          <a:lstStyle/>
          <a:p>
            <a:r>
              <a:rPr lang="en-US" b="1" dirty="0"/>
              <a:t>SHIMRIN SM.</a:t>
            </a:r>
          </a:p>
          <a:p>
            <a:r>
              <a:rPr lang="en-US" b="1" dirty="0"/>
              <a:t>EG/2022/5346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3A1EF38C-AF36-1E11-19DA-1328F705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69" y="1270534"/>
            <a:ext cx="11029614" cy="86627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2.2Test Automation Summary - API Tests: Postman </a:t>
            </a:r>
            <a:br>
              <a:rPr lang="en-US" dirty="0"/>
            </a:b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9945CED-DC13-C9B8-A876-7D55404E1B75}"/>
              </a:ext>
            </a:extLst>
          </p:cNvPr>
          <p:cNvSpPr txBox="1">
            <a:spLocks/>
          </p:cNvSpPr>
          <p:nvPr/>
        </p:nvSpPr>
        <p:spPr>
          <a:xfrm>
            <a:off x="581193" y="1860884"/>
            <a:ext cx="11029614" cy="484883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Endpoints tested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POST /</a:t>
            </a:r>
            <a:r>
              <a:rPr lang="en-US" dirty="0" err="1"/>
              <a:t>SignUp</a:t>
            </a:r>
            <a:r>
              <a:rPr lang="en-US" dirty="0"/>
              <a:t> – Create new user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POST /Login – </a:t>
            </a:r>
            <a:r>
              <a:rPr lang="en-GB" dirty="0"/>
              <a:t>Authenticate user</a:t>
            </a:r>
            <a:endParaRPr lang="en-US" dirty="0"/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Assertions made</a:t>
            </a:r>
          </a:p>
          <a:p>
            <a:r>
              <a:rPr lang="en-US" dirty="0"/>
              <a:t>Response Code :   201 Created     	 ------ 	 for successful signup</a:t>
            </a:r>
          </a:p>
          <a:p>
            <a:r>
              <a:rPr lang="en-US" dirty="0"/>
              <a:t>		      200 OK            	 ------ 	 for successful login</a:t>
            </a:r>
          </a:p>
          <a:p>
            <a:r>
              <a:rPr lang="en-US" dirty="0"/>
              <a:t>                             400 Bad Request	 ------ 	 for invalid inputs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dirty="0"/>
              <a:t>Payload Validation :  </a:t>
            </a:r>
            <a:r>
              <a:rPr lang="fr-FR" dirty="0" err="1"/>
              <a:t>Signup</a:t>
            </a:r>
            <a:r>
              <a:rPr lang="fr-FR" dirty="0"/>
              <a:t> </a:t>
            </a:r>
            <a:r>
              <a:rPr lang="fr-FR" dirty="0" err="1"/>
              <a:t>response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confirmation message / </a:t>
            </a:r>
            <a:r>
              <a:rPr lang="fr-FR" dirty="0" err="1"/>
              <a:t>UserId</a:t>
            </a:r>
            <a:endParaRPr lang="en-US" dirty="0"/>
          </a:p>
          <a:p>
            <a:r>
              <a:rPr lang="en-US" dirty="0"/>
              <a:t>                                       Login response contains authentication token(JWT )</a:t>
            </a:r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CED047-80BF-2935-7826-F5963E38A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23" y="1313411"/>
            <a:ext cx="7722516" cy="51371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745EED9-AEE7-EF96-7A05-2C3B48F6B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50" y="285780"/>
            <a:ext cx="10838499" cy="632374"/>
          </a:xfrm>
        </p:spPr>
        <p:txBody>
          <a:bodyPr/>
          <a:lstStyle/>
          <a:p>
            <a:pPr algn="ctr"/>
            <a:r>
              <a:rPr lang="en-US" sz="4000" dirty="0"/>
              <a:t>Test </a:t>
            </a:r>
            <a:r>
              <a:rPr lang="en-US" sz="3200" dirty="0"/>
              <a:t>Automation</a:t>
            </a:r>
            <a:r>
              <a:rPr lang="en-US" sz="4000" dirty="0"/>
              <a:t> Summary:201</a:t>
            </a:r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9A51D6-743A-41A8-8189-BF7D83290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885" y="1293340"/>
            <a:ext cx="7130415" cy="536309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2FD4873-9DE8-3982-C40B-98559930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25" y="285780"/>
            <a:ext cx="11376705" cy="632374"/>
          </a:xfrm>
        </p:spPr>
        <p:txBody>
          <a:bodyPr/>
          <a:lstStyle/>
          <a:p>
            <a:pPr algn="ctr"/>
            <a:r>
              <a:rPr lang="en-US" sz="4000" dirty="0"/>
              <a:t>Test </a:t>
            </a:r>
            <a:r>
              <a:rPr lang="en-US" sz="3200" dirty="0"/>
              <a:t>Automation</a:t>
            </a:r>
            <a:r>
              <a:rPr lang="en-US" sz="4000" dirty="0"/>
              <a:t> Summary:200</a:t>
            </a:r>
          </a:p>
        </p:txBody>
      </p:sp>
    </p:spTree>
    <p:extLst>
      <p:ext uri="{BB962C8B-B14F-4D97-AF65-F5344CB8AC3E}">
        <p14:creationId xmlns:p14="http://schemas.microsoft.com/office/powerpoint/2010/main" val="1092673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81D7B9-1ED0-6823-B84E-4D2C4E344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3" y="1358713"/>
            <a:ext cx="7481322" cy="516932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962E59D-BEB8-414F-876B-5F9BB767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50" y="285780"/>
            <a:ext cx="10838499" cy="632374"/>
          </a:xfrm>
        </p:spPr>
        <p:txBody>
          <a:bodyPr/>
          <a:lstStyle/>
          <a:p>
            <a:pPr algn="ctr"/>
            <a:r>
              <a:rPr lang="en-US" sz="4000" dirty="0"/>
              <a:t>Test Automation Summary:400</a:t>
            </a:r>
          </a:p>
        </p:txBody>
      </p:sp>
    </p:spTree>
    <p:extLst>
      <p:ext uri="{BB962C8B-B14F-4D97-AF65-F5344CB8AC3E}">
        <p14:creationId xmlns:p14="http://schemas.microsoft.com/office/powerpoint/2010/main" val="86949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36FB008-769D-B988-754C-75DEAA8C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201" y="757604"/>
            <a:ext cx="11985629" cy="988332"/>
          </a:xfrm>
        </p:spPr>
        <p:txBody>
          <a:bodyPr/>
          <a:lstStyle/>
          <a:p>
            <a:pPr algn="ctr"/>
            <a:r>
              <a:rPr lang="en-US" dirty="0"/>
              <a:t>2.3Test Automation Summary - Unit Tests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FC58E1-07F7-2B18-B355-287C83D644B9}"/>
              </a:ext>
            </a:extLst>
          </p:cNvPr>
          <p:cNvSpPr txBox="1"/>
          <p:nvPr/>
        </p:nvSpPr>
        <p:spPr>
          <a:xfrm>
            <a:off x="884382" y="1997839"/>
            <a:ext cx="74185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Summary of unit tests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Tested : Login signup</a:t>
            </a:r>
            <a:r>
              <a:rPr lang="en-US" dirty="0">
                <a:solidFill>
                  <a:schemeClr val="bg1"/>
                </a:solidFill>
              </a:rPr>
              <a:t> Validation function </a:t>
            </a:r>
          </a:p>
          <a:p>
            <a:endParaRPr lang="en-US" sz="2400" b="1" dirty="0">
              <a:solidFill>
                <a:schemeClr val="accent2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</a:rPr>
              <a:t>Test Cases :  </a:t>
            </a:r>
            <a:r>
              <a:rPr lang="en-US" dirty="0">
                <a:solidFill>
                  <a:schemeClr val="bg1"/>
                </a:solidFill>
              </a:rPr>
              <a:t> Pass for Valid signup – return true</a:t>
            </a:r>
          </a:p>
          <a:p>
            <a:r>
              <a:rPr lang="en-US" dirty="0">
                <a:solidFill>
                  <a:schemeClr val="bg1"/>
                </a:solidFill>
              </a:rPr>
              <a:t>	      Pass for Valid Login details – return true</a:t>
            </a:r>
          </a:p>
          <a:p>
            <a:r>
              <a:rPr lang="en-US" dirty="0">
                <a:solidFill>
                  <a:schemeClr val="bg1"/>
                </a:solidFill>
              </a:rPr>
              <a:t>	      Fail for Invalid Login details – return true</a:t>
            </a: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Framework Used :   </a:t>
            </a:r>
            <a:r>
              <a:rPr lang="en-US" dirty="0">
                <a:solidFill>
                  <a:schemeClr val="bg1"/>
                </a:solidFill>
              </a:rPr>
              <a:t>Mocha + Chai </a:t>
            </a:r>
          </a:p>
        </p:txBody>
      </p:sp>
    </p:spTree>
    <p:extLst>
      <p:ext uri="{BB962C8B-B14F-4D97-AF65-F5344CB8AC3E}">
        <p14:creationId xmlns:p14="http://schemas.microsoft.com/office/powerpoint/2010/main" val="71878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2EF3C78-E320-B3CA-9A82-E104E2516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78" y="1169862"/>
            <a:ext cx="5238802" cy="51613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04547E-0A4A-6646-8761-0CD7CDAD2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384" y="1169863"/>
            <a:ext cx="4146183" cy="5161363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C71A5098-2D95-A7F7-E5A9-7943C30F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00" y="252528"/>
            <a:ext cx="8748159" cy="632374"/>
          </a:xfrm>
        </p:spPr>
        <p:txBody>
          <a:bodyPr/>
          <a:lstStyle/>
          <a:p>
            <a:r>
              <a:rPr lang="en-US" dirty="0"/>
              <a:t>Test unit test Summary</a:t>
            </a:r>
          </a:p>
        </p:txBody>
      </p:sp>
    </p:spTree>
    <p:extLst>
      <p:ext uri="{BB962C8B-B14F-4D97-AF65-F5344CB8AC3E}">
        <p14:creationId xmlns:p14="http://schemas.microsoft.com/office/powerpoint/2010/main" val="132666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2C665-88BC-7737-4CF6-F589421E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66DCF1E-8AE7-76E1-3047-98B2E449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5" y="0"/>
            <a:ext cx="5925064" cy="988332"/>
          </a:xfrm>
        </p:spPr>
        <p:txBody>
          <a:bodyPr/>
          <a:lstStyle/>
          <a:p>
            <a:pPr algn="ctr"/>
            <a:r>
              <a:rPr lang="en-US" dirty="0"/>
              <a:t>2.4 CI/CD Pipeline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70564C-3CD8-F7BB-C36A-D9F29B352130}"/>
              </a:ext>
            </a:extLst>
          </p:cNvPr>
          <p:cNvSpPr txBox="1"/>
          <p:nvPr/>
        </p:nvSpPr>
        <p:spPr>
          <a:xfrm>
            <a:off x="720416" y="1997839"/>
            <a:ext cx="565239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Key steps in 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Build :   </a:t>
            </a:r>
            <a:r>
              <a:rPr lang="en-US" sz="2000" dirty="0">
                <a:solidFill>
                  <a:schemeClr val="bg1"/>
                </a:solidFill>
              </a:rPr>
              <a:t>Install dependencies &amp; compile project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Test :    </a:t>
            </a:r>
            <a:r>
              <a:rPr lang="en-GB" sz="2000" dirty="0">
                <a:solidFill>
                  <a:schemeClr val="bg1"/>
                </a:solidFill>
              </a:rPr>
              <a:t>Run unit tests (Mocha/Chai) &amp; UI/API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bg1"/>
                </a:solidFill>
              </a:rPr>
              <a:t>Analysis :   </a:t>
            </a:r>
            <a:r>
              <a:rPr lang="en-GB" sz="2000" dirty="0">
                <a:solidFill>
                  <a:schemeClr val="bg1"/>
                </a:solidFill>
              </a:rPr>
              <a:t>Linting / code quality checks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Deploy :   </a:t>
            </a:r>
            <a:r>
              <a:rPr lang="en-GB" sz="2000" dirty="0">
                <a:solidFill>
                  <a:schemeClr val="bg1"/>
                </a:solidFill>
              </a:rPr>
              <a:t>Deploy app after all tests pass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78B464-032F-1A69-B01C-25659772B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18" y="1305524"/>
            <a:ext cx="5037152" cy="52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7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CD16E8-8758-F18F-8352-BAF88BBA007A}"/>
              </a:ext>
            </a:extLst>
          </p:cNvPr>
          <p:cNvSpPr txBox="1">
            <a:spLocks/>
          </p:cNvSpPr>
          <p:nvPr/>
        </p:nvSpPr>
        <p:spPr>
          <a:xfrm>
            <a:off x="589788" y="2093154"/>
            <a:ext cx="5762951" cy="44917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JMeter Test Plan summary</a:t>
            </a:r>
          </a:p>
          <a:p>
            <a:r>
              <a:rPr lang="en-US" dirty="0"/>
              <a:t>Simulated concurrent users hitting the API endpoint</a:t>
            </a:r>
          </a:p>
          <a:p>
            <a:r>
              <a:rPr lang="en-US" dirty="0"/>
              <a:t>collected metrices : response time, </a:t>
            </a:r>
            <a:r>
              <a:rPr lang="en-GB" dirty="0"/>
              <a:t>throughput, errors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Target API endpoint </a:t>
            </a:r>
          </a:p>
          <a:p>
            <a:r>
              <a:rPr lang="en-US" dirty="0"/>
              <a:t>POST /register – signup user </a:t>
            </a:r>
            <a:r>
              <a:rPr lang="en-GB" dirty="0"/>
              <a:t>authentication </a:t>
            </a:r>
            <a:endParaRPr lang="en-US" dirty="0"/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D493B06-BE63-C757-5097-8458A306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462466"/>
            <a:ext cx="11029616" cy="988332"/>
          </a:xfrm>
        </p:spPr>
        <p:txBody>
          <a:bodyPr/>
          <a:lstStyle/>
          <a:p>
            <a:r>
              <a:rPr lang="en-US" dirty="0"/>
              <a:t>3.1Load Testing with JMeter</a:t>
            </a:r>
            <a:b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1DD502-0D77-8A3F-FE54-F2FC5CEF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2355" y="1450798"/>
            <a:ext cx="5169857" cy="49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4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CD16E8-8758-F18F-8352-BAF88BBA007A}"/>
              </a:ext>
            </a:extLst>
          </p:cNvPr>
          <p:cNvSpPr txBox="1">
            <a:spLocks/>
          </p:cNvSpPr>
          <p:nvPr/>
        </p:nvSpPr>
        <p:spPr>
          <a:xfrm>
            <a:off x="589788" y="2093154"/>
            <a:ext cx="5762951" cy="44917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b="1" kern="1200">
                <a:solidFill>
                  <a:schemeClr val="bg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b="1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D493B06-BE63-C757-5097-8458A306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64" y="26044"/>
            <a:ext cx="11029616" cy="988332"/>
          </a:xfrm>
        </p:spPr>
        <p:txBody>
          <a:bodyPr/>
          <a:lstStyle/>
          <a:p>
            <a:r>
              <a:rPr lang="en-US" dirty="0"/>
              <a:t>3.2Security Testing</a:t>
            </a:r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1716FCBE-D1C1-BBDA-E356-DB64D1A28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1100424"/>
            <a:ext cx="8274628" cy="98833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4501062-0F77-1AF7-D261-DDF50DFA2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68" y="2121027"/>
            <a:ext cx="939753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600" b="1" dirty="0">
                <a:solidFill>
                  <a:schemeClr val="accent2"/>
                </a:solidFill>
                <a:latin typeface="+mj-lt"/>
              </a:rPr>
              <a:t>Issue: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 err="1">
                <a:cs typeface="+mn-cs"/>
              </a:rPr>
              <a:t>api</a:t>
            </a:r>
            <a:r>
              <a:rPr lang="en-US" altLang="en-US" sz="2000" dirty="0">
                <a:cs typeface="+mn-cs"/>
              </a:rPr>
              <a:t>/auth/</a:t>
            </a:r>
            <a:r>
              <a:rPr lang="en-US" altLang="en-US" sz="2000" dirty="0" err="1">
                <a:cs typeface="+mn-cs"/>
              </a:rPr>
              <a:t>signin</a:t>
            </a:r>
            <a:r>
              <a:rPr lang="en-US" altLang="en-US" sz="2000" dirty="0">
                <a:cs typeface="+mn-cs"/>
              </a:rPr>
              <a:t> endpoint allows unlimited requests.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cs typeface="+mn-cs"/>
              </a:rPr>
              <a:t>Attackers can brute-force passwords.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cs typeface="+mn-cs"/>
              </a:rPr>
              <a:t>High risk of unauthorized access and denial of service.</a:t>
            </a: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600" b="1" dirty="0">
                <a:solidFill>
                  <a:schemeClr val="accent2"/>
                </a:solidFill>
                <a:latin typeface="+mj-lt"/>
              </a:rPr>
              <a:t>Fix: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cs typeface="+mn-cs"/>
              </a:rPr>
              <a:t>Implement rate limiting on sensitive endpoints.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cs typeface="+mn-cs"/>
              </a:rPr>
              <a:t> Bucket4j library for request throttling.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cs typeface="+mn-cs"/>
              </a:rPr>
              <a:t>Configure a filter to intercept and limit repeated login attempts.</a:t>
            </a: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7A0E408-07B5-6A2B-B87A-0FFDDE3CF6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45" y="5010851"/>
            <a:ext cx="8885411" cy="17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D2E6B08E-61A8-3404-4DA1-0F0E8CD2E8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434"/>
          <a:stretch/>
        </p:blipFill>
        <p:spPr>
          <a:xfrm>
            <a:off x="934571" y="215149"/>
            <a:ext cx="9726258" cy="1493164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5E55FD1-D3AC-AB0A-72F1-8DBD7EC89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1" y="1663191"/>
            <a:ext cx="10205807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Issue:</a:t>
            </a:r>
          </a:p>
          <a:p>
            <a:pPr marL="228600" marR="0" lvl="0" indent="-228600" fontAlgn="base"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OWASP A07:2021 – Identification &amp; Authentication Failures</a:t>
            </a:r>
          </a:p>
          <a:p>
            <a:pPr marL="228600" marR="0" lvl="0" indent="-228600" fontAlgn="base"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/</a:t>
            </a:r>
            <a:r>
              <a:rPr lang="en-US" altLang="en-US" sz="2000" dirty="0" err="1">
                <a:solidFill>
                  <a:schemeClr val="bg1"/>
                </a:solidFill>
              </a:rPr>
              <a:t>api</a:t>
            </a:r>
            <a:r>
              <a:rPr lang="en-US" altLang="en-US" sz="2000" dirty="0">
                <a:solidFill>
                  <a:schemeClr val="bg1"/>
                </a:solidFill>
              </a:rPr>
              <a:t>/auth/signup returns generic </a:t>
            </a:r>
            <a:r>
              <a:rPr lang="en-US" altLang="en-US" sz="2000" dirty="0" err="1">
                <a:solidFill>
                  <a:schemeClr val="bg1"/>
                </a:solidFill>
              </a:rPr>
              <a:t>HttpStatus</a:t>
            </a:r>
            <a:r>
              <a:rPr lang="en-US" altLang="en-US" sz="2000" dirty="0">
                <a:solidFill>
                  <a:schemeClr val="bg1"/>
                </a:solidFill>
              </a:rPr>
              <a:t>. OK or exposes 500 Internal Server Error.</a:t>
            </a:r>
          </a:p>
          <a:p>
            <a:pPr marL="228600" marR="0" lvl="0" indent="-228600" fontAlgn="base"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ackers can perform user enumeration (discover which emails are registered).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Explanation: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228600" marR="0" lvl="0" indent="-228600" fontAlgn="base"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Return </a:t>
            </a:r>
            <a:r>
              <a:rPr lang="en-US" altLang="en-US" sz="2000" dirty="0" err="1">
                <a:solidFill>
                  <a:schemeClr val="bg1"/>
                </a:solidFill>
              </a:rPr>
              <a:t>HttpStatus.CREATED</a:t>
            </a:r>
            <a:r>
              <a:rPr lang="en-US" altLang="en-US" sz="2000" dirty="0">
                <a:solidFill>
                  <a:schemeClr val="bg1"/>
                </a:solidFill>
              </a:rPr>
              <a:t> (201) for successful signup.</a:t>
            </a:r>
          </a:p>
          <a:p>
            <a:pPr marL="228600" marR="0" lvl="0" indent="-228600" fontAlgn="base"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 Return </a:t>
            </a:r>
            <a:r>
              <a:rPr lang="en-US" altLang="en-US" sz="2000" dirty="0" err="1">
                <a:solidFill>
                  <a:schemeClr val="bg1"/>
                </a:solidFill>
              </a:rPr>
              <a:t>HttpStatus.OK</a:t>
            </a:r>
            <a:r>
              <a:rPr lang="en-US" altLang="en-US" sz="2000" dirty="0">
                <a:solidFill>
                  <a:schemeClr val="bg1"/>
                </a:solidFill>
              </a:rPr>
              <a:t> / CONFLICT with a generic message if user already exists.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accent2"/>
                </a:solidFill>
                <a:latin typeface="+mj-lt"/>
              </a:rPr>
              <a:t>Fix: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bg1"/>
                </a:solidFill>
              </a:rPr>
              <a:t>Ensure </a:t>
            </a:r>
            <a:r>
              <a:rPr lang="en-US" altLang="en-US" sz="2000" dirty="0" err="1">
                <a:solidFill>
                  <a:schemeClr val="bg1"/>
                </a:solidFill>
              </a:rPr>
              <a:t>UserService</a:t>
            </a:r>
            <a:r>
              <a:rPr lang="en-US" altLang="en-US" sz="2000" dirty="0">
                <a:solidFill>
                  <a:schemeClr val="bg1"/>
                </a:solidFill>
              </a:rPr>
              <a:t> does not throw exceptions for duplicates, but returns a response object.</a:t>
            </a:r>
          </a:p>
          <a:p>
            <a:pPr marL="228600" indent="-22860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bg1"/>
                </a:solidFill>
              </a:rPr>
              <a:t> Prevents information disclosure &amp; user enumeration attacks.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solidFill>
                <a:schemeClr val="accent2"/>
              </a:solidFill>
              <a:latin typeface="+mj-lt"/>
            </a:endParaRPr>
          </a:p>
          <a:p>
            <a:pPr marR="0" lvl="0" fontAlgn="base">
              <a:spcBef>
                <a:spcPct val="0"/>
              </a:spcBef>
              <a:spcAft>
                <a:spcPct val="0"/>
              </a:spcAft>
              <a:buSzTx/>
              <a:tabLst/>
            </a:pPr>
            <a:br>
              <a:rPr lang="en-US" altLang="en-US" sz="2000" dirty="0">
                <a:solidFill>
                  <a:schemeClr val="bg1"/>
                </a:solidFill>
              </a:rPr>
            </a:br>
            <a:endParaRPr lang="en-US" altLang="en-US" sz="2000" dirty="0">
              <a:solidFill>
                <a:schemeClr val="bg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600" b="1" dirty="0">
              <a:solidFill>
                <a:schemeClr val="accent2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15" name="Picture 14" descr="A screen shot of a computer&#10;&#10;Description automatically generated">
            <a:extLst>
              <a:ext uri="{FF2B5EF4-FFF2-40B4-BE49-F238E27FC236}">
                <a16:creationId xmlns:a16="http://schemas.microsoft.com/office/drawing/2014/main" id="{B695F119-3257-EDB5-2990-DCDFC3E0E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71" y="4954201"/>
            <a:ext cx="5943600" cy="1688649"/>
          </a:xfrm>
          <a:prstGeom prst="rect">
            <a:avLst/>
          </a:prstGeom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8693624-47D4-BDAD-C133-7EE24A384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972" y="4914369"/>
            <a:ext cx="4112944" cy="168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510F9-B8B0-6C98-B2E8-FD2D42945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0C5153-FA33-A000-785C-F87D0DAF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861" y="-99690"/>
            <a:ext cx="10446026" cy="1333235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1.1Test-Driven Development (TDD)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0A1AE4-5E7D-4BBC-A52B-F3F8B6A3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773936"/>
            <a:ext cx="10446026" cy="5084064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Red:</a:t>
            </a:r>
            <a:r>
              <a:rPr lang="en-US" sz="2400" dirty="0"/>
              <a:t> Failing test proves test is valid.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Green:</a:t>
            </a:r>
            <a:r>
              <a:rPr lang="en-US" sz="2400" dirty="0"/>
              <a:t> Code works, test passes.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Refactor: </a:t>
            </a:r>
            <a:r>
              <a:rPr lang="en-US" sz="2400" dirty="0"/>
              <a:t>Clean, maintainable solution while keeping tests green.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GB" sz="2600" b="1" dirty="0">
                <a:solidFill>
                  <a:schemeClr val="accent2"/>
                </a:solidFill>
                <a:latin typeface="+mj-lt"/>
              </a:rPr>
              <a:t>Two core features</a:t>
            </a:r>
            <a:r>
              <a:rPr lang="en-GB" sz="24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GB" sz="2400" dirty="0"/>
              <a:t>User Signup</a:t>
            </a:r>
          </a:p>
          <a:p>
            <a:pPr lvl="1"/>
            <a:r>
              <a:rPr lang="en-GB" sz="2400" dirty="0"/>
              <a:t>User Login</a:t>
            </a:r>
          </a:p>
          <a:p>
            <a:pPr marL="0" indent="0">
              <a:buNone/>
            </a:pP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48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BE0F-B9CD-DA58-B6E9-7EC12625F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2" y="274123"/>
            <a:ext cx="8294914" cy="1069848"/>
          </a:xfrm>
        </p:spPr>
        <p:txBody>
          <a:bodyPr/>
          <a:lstStyle/>
          <a:p>
            <a:r>
              <a:rPr lang="en-US" sz="3600" dirty="0"/>
              <a:t>4.1Defect Tracking and Bug Management-Jira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23805-4B4F-C84D-B956-98C2E61A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CBF88-5C83-1114-9691-9CEA996FD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172" y="2408903"/>
            <a:ext cx="8967020" cy="409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6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830D3D7-40B9-2694-8A8E-EECCEC808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43" y="0"/>
            <a:ext cx="8294914" cy="1069848"/>
          </a:xfrm>
        </p:spPr>
        <p:txBody>
          <a:bodyPr/>
          <a:lstStyle/>
          <a:p>
            <a:r>
              <a:rPr lang="en-US" sz="3600" dirty="0"/>
              <a:t>4.2 root cause analysis</a:t>
            </a:r>
          </a:p>
        </p:txBody>
      </p:sp>
      <p:sp>
        <p:nvSpPr>
          <p:cNvPr id="41" name="Rectangle 12">
            <a:extLst>
              <a:ext uri="{FF2B5EF4-FFF2-40B4-BE49-F238E27FC236}">
                <a16:creationId xmlns:a16="http://schemas.microsoft.com/office/drawing/2014/main" id="{E2B9E94F-7BA9-7E51-D7CE-B07B5FE9E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1" y="1162181"/>
            <a:ext cx="6095999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600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Why it Happened</a:t>
            </a:r>
          </a:p>
          <a:p>
            <a:pPr marL="228600" indent="-2286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bg1"/>
                </a:solidFill>
              </a:rPr>
              <a:t>Generic catch (Exception e) used</a:t>
            </a:r>
          </a:p>
          <a:p>
            <a:pPr marL="228600" indent="-2286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bg1"/>
                </a:solidFill>
              </a:rPr>
              <a:t>Threw vague "Something happened" message</a:t>
            </a:r>
          </a:p>
          <a:p>
            <a:pPr marL="228600" indent="-2286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000" dirty="0">
                <a:solidFill>
                  <a:schemeClr val="bg1"/>
                </a:solidFill>
              </a:rPr>
              <a:t>Hid actual error → hard to debug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14">
            <a:extLst>
              <a:ext uri="{FF2B5EF4-FFF2-40B4-BE49-F238E27FC236}">
                <a16:creationId xmlns:a16="http://schemas.microsoft.com/office/drawing/2014/main" id="{993C7329-647A-9166-B71B-EC2E981A4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74" y="2644342"/>
            <a:ext cx="471199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 </a:t>
            </a:r>
            <a:r>
              <a:rPr lang="en-US" altLang="en-US" sz="2600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How it was Fixed</a:t>
            </a:r>
          </a:p>
          <a:p>
            <a:pPr marL="228600" marR="0" lvl="0" indent="-228600" fontAlgn="base"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Handled specific exceptions</a:t>
            </a:r>
          </a:p>
          <a:p>
            <a:pPr marL="228600" marR="0" lvl="0" indent="-228600" fontAlgn="base"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Left unexpected ones for global handler</a:t>
            </a:r>
          </a:p>
          <a:p>
            <a:pPr marL="228600" marR="0" lvl="0" indent="-228600" fontAlgn="base"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Clear error messages + proper logging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8A5EBA-2793-FB3E-F8ED-7D3A3744B46C}"/>
              </a:ext>
            </a:extLst>
          </p:cNvPr>
          <p:cNvSpPr txBox="1"/>
          <p:nvPr/>
        </p:nvSpPr>
        <p:spPr>
          <a:xfrm>
            <a:off x="793474" y="4290946"/>
            <a:ext cx="6097656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600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Prevention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Don’t catch generic Exception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global exception handler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Log details for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Code reviews on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974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2ADA7F5-61AE-3AB3-27EF-BD1E06A98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43" y="-262990"/>
            <a:ext cx="5314055" cy="1069848"/>
          </a:xfrm>
        </p:spPr>
        <p:txBody>
          <a:bodyPr/>
          <a:lstStyle/>
          <a:p>
            <a:r>
              <a:rPr lang="en-US" sz="3600" dirty="0"/>
              <a:t>5.1Defect Density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1A5AF868-E2F9-A9C1-2147-E890A8E7865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1943" y="960746"/>
            <a:ext cx="6377609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600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Defect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Source: Jira Bug Tracking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Total Defects: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Location: UserService.java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Severity: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Bug 1 → Major (Transactional Failure)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chemeClr val="bg1"/>
                </a:solidFill>
              </a:rPr>
              <a:t>Bug 2 → Major (Race Condition)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2BCDDA-DE47-C4FF-86D3-F2C638A25BB1}"/>
              </a:ext>
            </a:extLst>
          </p:cNvPr>
          <p:cNvSpPr txBox="1"/>
          <p:nvPr/>
        </p:nvSpPr>
        <p:spPr>
          <a:xfrm>
            <a:off x="712369" y="3551831"/>
            <a:ext cx="609765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600" b="1" dirty="0">
                <a:solidFill>
                  <a:schemeClr val="accent2"/>
                </a:solidFill>
                <a:latin typeface="+mj-lt"/>
                <a:cs typeface="Segoe UI" panose="020B0502040204020203" pitchFamily="34" charset="0"/>
              </a:rPr>
              <a:t>Defect Density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B9A6175-EBC2-EDA5-CADD-093DC879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3" y="4178238"/>
            <a:ext cx="6698743" cy="196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80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0C9E86E-735B-AB8F-11A1-9920367B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05" y="251666"/>
            <a:ext cx="9092234" cy="98833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Calibri" panose="020F0502020204030204" pitchFamily="34" charset="0"/>
              </a:rPr>
              <a:t>5.2Mean Time to Failure (MTTF)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61C2FF-D884-A593-4CF3-70A4FA156D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3"/>
          <a:stretch/>
        </p:blipFill>
        <p:spPr>
          <a:xfrm>
            <a:off x="1848677" y="1434437"/>
            <a:ext cx="6430617" cy="466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30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4B3755-737B-7257-CA63-ABFAFD19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05" y="251666"/>
            <a:ext cx="9092234" cy="98833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latin typeface="Calibri" panose="020F0502020204030204" pitchFamily="34" charset="0"/>
              </a:rPr>
              <a:t>5. </a:t>
            </a:r>
            <a:r>
              <a:rPr lang="en-US" sz="3600" dirty="0"/>
              <a:t>3SonarQube Analysis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5DA43B-5AEA-41C8-ADFF-BF0E51B9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5" y="1578787"/>
            <a:ext cx="8637104" cy="460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9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D8C5B-A53B-404B-95F9-D34A4AE82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9AD93-6D6C-D89D-9BBE-E3533985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54" y="0"/>
            <a:ext cx="8878824" cy="1069848"/>
          </a:xfrm>
        </p:spPr>
        <p:txBody>
          <a:bodyPr/>
          <a:lstStyle/>
          <a:p>
            <a:r>
              <a:rPr lang="de-DE" dirty="0"/>
              <a:t> RED (Failing test)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EACF3-D287-476E-0CB2-5264E49D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3" y="1409278"/>
            <a:ext cx="5407532" cy="4877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21295B-3B70-A595-76F5-8793E0EB5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88" y="1409278"/>
            <a:ext cx="5225252" cy="48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3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D8C5B-A53B-404B-95F9-D34A4AE82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9AD93-6D6C-D89D-9BBE-E3533985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54" y="0"/>
            <a:ext cx="8878824" cy="1069848"/>
          </a:xfrm>
        </p:spPr>
        <p:txBody>
          <a:bodyPr/>
          <a:lstStyle/>
          <a:p>
            <a:r>
              <a:rPr lang="fr-FR" dirty="0"/>
              <a:t>green (Passing test)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4E2D69-79AB-424E-4AD4-D849485E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73" y="1409278"/>
            <a:ext cx="5791166" cy="48772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E6C5F-3541-8D5B-2DF2-DD4B1EE8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359" y="1409278"/>
            <a:ext cx="4415341" cy="487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D8C5B-A53B-404B-95F9-D34A4AE82D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9AD93-6D6C-D89D-9BBE-E3533985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54" y="0"/>
            <a:ext cx="8878824" cy="1069848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r>
              <a:rPr lang="fr-FR" dirty="0"/>
              <a:t> </a:t>
            </a:r>
            <a:r>
              <a:rPr lang="fr-FR" dirty="0" err="1"/>
              <a:t>Refactor</a:t>
            </a:r>
            <a:r>
              <a:rPr lang="fr-FR" dirty="0"/>
              <a:t> phase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9C30C-28BB-496D-2F69-0A0CB663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098" y="1322479"/>
            <a:ext cx="4811902" cy="51339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15A68C-9EAC-A04F-7ADB-ACBB8DBA1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329" y="1322478"/>
            <a:ext cx="4811902" cy="502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50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6510F9-B8B0-6C98-B2E8-FD2D42945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0C5153-FA33-A000-785C-F87D0DAF4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70058"/>
            <a:ext cx="11182118" cy="1333235"/>
          </a:xfrm>
        </p:spPr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1.2 Behavior-Driven Development (BDD)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44263C-3476-BBE0-629C-1DDACA5D8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98"/>
          <a:stretch/>
        </p:blipFill>
        <p:spPr>
          <a:xfrm>
            <a:off x="850391" y="1744715"/>
            <a:ext cx="4135265" cy="47015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34C8F-BCE9-1602-2E9A-9F569D740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890" y="1744714"/>
            <a:ext cx="5987718" cy="470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0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57014998-2502-A7E9-F256-BEBCC4641C26}"/>
              </a:ext>
            </a:extLst>
          </p:cNvPr>
          <p:cNvSpPr txBox="1">
            <a:spLocks/>
          </p:cNvSpPr>
          <p:nvPr/>
        </p:nvSpPr>
        <p:spPr>
          <a:xfrm>
            <a:off x="459037" y="1299410"/>
            <a:ext cx="11402261" cy="534202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34747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47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urier New" panose="02070309020205020404" pitchFamily="49" charset="0"/>
              <a:buNone/>
            </a:pPr>
            <a:r>
              <a:rPr lang="en-US" sz="2600" b="1" dirty="0">
                <a:solidFill>
                  <a:schemeClr val="accent2"/>
                </a:solidFill>
                <a:latin typeface="+mj-lt"/>
              </a:rPr>
              <a:t>Scenarios tested </a:t>
            </a:r>
          </a:p>
          <a:p>
            <a:r>
              <a:rPr lang="en-US" dirty="0"/>
              <a:t>Successful Signup – fill form with valid inputs</a:t>
            </a:r>
          </a:p>
          <a:p>
            <a:r>
              <a:rPr lang="en-US" dirty="0"/>
              <a:t>Invalid Username Signup – form shows error message </a:t>
            </a:r>
          </a:p>
          <a:p>
            <a:pPr marL="0" indent="0">
              <a:buFont typeface="Courier New" panose="02070309020205020404" pitchFamily="49" charset="0"/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Courier New" panose="02070309020205020404" pitchFamily="49" charset="0"/>
              <a:buNone/>
            </a:pPr>
            <a:r>
              <a:rPr lang="en-US" sz="2600" b="1" dirty="0">
                <a:solidFill>
                  <a:schemeClr val="accent2"/>
                </a:solidFill>
                <a:latin typeface="+mj-lt"/>
              </a:rPr>
              <a:t>Brief explanation of test scripts</a:t>
            </a:r>
          </a:p>
          <a:p>
            <a:r>
              <a:rPr lang="en-GB" b="1" dirty="0"/>
              <a:t>Setup:</a:t>
            </a:r>
            <a:r>
              <a:rPr lang="en-GB" dirty="0"/>
              <a:t> Open Chrome browser using Selenium WebDriver.</a:t>
            </a:r>
          </a:p>
          <a:p>
            <a:r>
              <a:rPr lang="en-GB" b="1" dirty="0"/>
              <a:t>Test 1:  </a:t>
            </a:r>
            <a:r>
              <a:rPr lang="de-DE" dirty="0"/>
              <a:t>Enter valid name, password → click signup → check redirect to login page</a:t>
            </a:r>
            <a:endParaRPr lang="en-GB" dirty="0"/>
          </a:p>
          <a:p>
            <a:r>
              <a:rPr lang="en-GB" b="1" dirty="0"/>
              <a:t>Test 2:  </a:t>
            </a:r>
            <a:r>
              <a:rPr lang="en-GB" dirty="0"/>
              <a:t>Enter invalid </a:t>
            </a:r>
            <a:r>
              <a:rPr lang="en-US" dirty="0"/>
              <a:t>Username</a:t>
            </a:r>
            <a:r>
              <a:rPr lang="en-GB" dirty="0"/>
              <a:t> → check for error messages or browser   validation → ensure no redirection.</a:t>
            </a:r>
          </a:p>
          <a:p>
            <a:r>
              <a:rPr lang="en-GB" b="1" dirty="0"/>
              <a:t>Error Handling: </a:t>
            </a:r>
            <a:r>
              <a:rPr lang="en-US" b="1" dirty="0"/>
              <a:t> </a:t>
            </a:r>
            <a:r>
              <a:rPr lang="en-GB" dirty="0"/>
              <a:t>Script checks multiple selectors for error messages and captures screenshot if test fails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2BF9DBE1-CA08-9CC9-1C83-2D8BF52AD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37" y="705852"/>
            <a:ext cx="11029616" cy="593558"/>
          </a:xfrm>
        </p:spPr>
        <p:txBody>
          <a:bodyPr>
            <a:normAutofit fontScale="90000"/>
          </a:bodyPr>
          <a:lstStyle/>
          <a:p>
            <a:r>
              <a:rPr lang="en-US" dirty="0"/>
              <a:t>2.1Test Automation Summary   </a:t>
            </a:r>
            <a:br>
              <a:rPr lang="en-US" dirty="0"/>
            </a:br>
            <a:r>
              <a:rPr lang="en-US" dirty="0"/>
              <a:t>UI Tests: Selenium </a:t>
            </a:r>
          </a:p>
        </p:txBody>
      </p:sp>
    </p:spTree>
    <p:extLst>
      <p:ext uri="{BB962C8B-B14F-4D97-AF65-F5344CB8AC3E}">
        <p14:creationId xmlns:p14="http://schemas.microsoft.com/office/powerpoint/2010/main" val="143013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611E1F5C-B521-191F-05C9-59026D29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00" y="252528"/>
            <a:ext cx="8748159" cy="632374"/>
          </a:xfrm>
        </p:spPr>
        <p:txBody>
          <a:bodyPr/>
          <a:lstStyle/>
          <a:p>
            <a:r>
              <a:rPr lang="en-US" dirty="0"/>
              <a:t>Test SIGNUP 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07C4C-4748-D313-5916-D3042295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07" y="1108192"/>
            <a:ext cx="3324136" cy="4995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91EB2-20DC-1CCE-9AF8-DF4379F77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5943" y="1108193"/>
            <a:ext cx="3324136" cy="49954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A0332F-9FF3-9EC8-666B-5B2766E505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90" t="-2638" r="27222" b="2638"/>
          <a:stretch/>
        </p:blipFill>
        <p:spPr>
          <a:xfrm>
            <a:off x="7632021" y="2001135"/>
            <a:ext cx="4052344" cy="320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0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611E1F5C-B521-191F-05C9-59026D29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00" y="252528"/>
            <a:ext cx="8748159" cy="632374"/>
          </a:xfrm>
        </p:spPr>
        <p:txBody>
          <a:bodyPr/>
          <a:lstStyle/>
          <a:p>
            <a:r>
              <a:rPr lang="en-US" dirty="0"/>
              <a:t>Test LOGIN Summary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93A23-6D16-5FD5-9935-909F404C74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52"/>
          <a:stretch/>
        </p:blipFill>
        <p:spPr>
          <a:xfrm>
            <a:off x="7870371" y="1072698"/>
            <a:ext cx="4191002" cy="53172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B3179-E3DC-9DEB-6DC8-C0EF65446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533" y="1072698"/>
            <a:ext cx="3310495" cy="53172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F84564-19D1-14FA-D2B4-4C8A004A0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027" y="1072697"/>
            <a:ext cx="3439887" cy="531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2098</TotalTime>
  <Words>695</Words>
  <Application>Microsoft Office PowerPoint</Application>
  <PresentationFormat>Widescreen</PresentationFormat>
  <Paragraphs>126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Segoe UI Light</vt:lpstr>
      <vt:lpstr>Tw Cen MT</vt:lpstr>
      <vt:lpstr>Wingdings</vt:lpstr>
      <vt:lpstr>Office Theme</vt:lpstr>
      <vt:lpstr>EC4206 Software Testing  and  Quality Assurance</vt:lpstr>
      <vt:lpstr>1.1Test-Driven Development (TDD)</vt:lpstr>
      <vt:lpstr> RED (Failing test)</vt:lpstr>
      <vt:lpstr>green (Passing test)</vt:lpstr>
      <vt:lpstr>   Refactor phase</vt:lpstr>
      <vt:lpstr>1.2 Behavior-Driven Development (BDD)</vt:lpstr>
      <vt:lpstr>2.1Test Automation Summary    UI Tests: Selenium </vt:lpstr>
      <vt:lpstr>Test SIGNUP Summary</vt:lpstr>
      <vt:lpstr>Test LOGIN Summary</vt:lpstr>
      <vt:lpstr>2.2Test Automation Summary - API Tests: Postman  </vt:lpstr>
      <vt:lpstr>Test Automation Summary:201</vt:lpstr>
      <vt:lpstr>Test Automation Summary:200</vt:lpstr>
      <vt:lpstr>Test Automation Summary:400</vt:lpstr>
      <vt:lpstr>2.3Test Automation Summary - Unit Tests</vt:lpstr>
      <vt:lpstr>Test unit test Summary</vt:lpstr>
      <vt:lpstr>2.4 CI/CD Pipeline</vt:lpstr>
      <vt:lpstr>3.1Load Testing with JMeter </vt:lpstr>
      <vt:lpstr>3.2Security Testing</vt:lpstr>
      <vt:lpstr>PowerPoint Presentation</vt:lpstr>
      <vt:lpstr>4.1Defect Tracking and Bug Management-Jira</vt:lpstr>
      <vt:lpstr>4.2 root cause analysis</vt:lpstr>
      <vt:lpstr>5.1Defect Density</vt:lpstr>
      <vt:lpstr>5.2Mean Time to Failure (MTTF)</vt:lpstr>
      <vt:lpstr>5. 3SonarQube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EC4206 Software Testing  and  Quality Assurance</dc:title>
  <dc:creator>Gunath Kalpitha</dc:creator>
  <cp:lastModifiedBy>Sirajuddeen Shimrin</cp:lastModifiedBy>
  <cp:revision>12</cp:revision>
  <dcterms:created xsi:type="dcterms:W3CDTF">2025-09-18T19:13:05Z</dcterms:created>
  <dcterms:modified xsi:type="dcterms:W3CDTF">2025-10-03T17:10:53Z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