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48" r:id="rId1"/>
  </p:sldMasterIdLst>
  <p:sldIdLst>
    <p:sldId id="256" r:id="rId2"/>
    <p:sldId id="257" r:id="rId3"/>
    <p:sldId id="258" r:id="rId4"/>
    <p:sldId id="259" r:id="rId5"/>
    <p:sldId id="273" r:id="rId6"/>
    <p:sldId id="274" r:id="rId7"/>
    <p:sldId id="275" r:id="rId8"/>
    <p:sldId id="276" r:id="rId9"/>
    <p:sldId id="277" r:id="rId10"/>
    <p:sldId id="278" r:id="rId11"/>
    <p:sldId id="279" r:id="rId12"/>
    <p:sldId id="280" r:id="rId13"/>
    <p:sldId id="281" r:id="rId14"/>
    <p:sldId id="260" r:id="rId15"/>
  </p:sldIdLst>
  <p:sldSz cx="9144000" cy="6858000" type="screen4x3"/>
  <p:notesSz cx="6858000" cy="9144000"/>
  <p:custShowLst>
    <p:custShow name="Air" id="0">
      <p:sldLst>
        <p:sld r:id="rId4"/>
      </p:sldLst>
    </p:custShow>
    <p:custShow name="Arena" id="1">
      <p:sldLst>
        <p:sld r:id="rId5"/>
      </p:sldLst>
    </p:custShow>
    <p:custShow name="Global Parameters" id="2">
      <p:sldLst>
        <p:sld r:id="rId6"/>
      </p:sldLst>
    </p:custShow>
    <p:custShow name="Main" id="3">
      <p:sldLst>
        <p:sld r:id="rId7"/>
      </p:sldLst>
    </p:custShow>
    <p:custShow name="Message" id="4">
      <p:sldLst>
        <p:sld r:id="rId8"/>
      </p:sldLst>
    </p:custShow>
    <p:custShow name="Parameters" id="5">
      <p:sldLst>
        <p:sld r:id="rId9"/>
      </p:sldLst>
    </p:custShow>
    <p:custShow name="Point" id="6">
      <p:sldLst>
        <p:sld r:id="rId10"/>
      </p:sldLst>
    </p:custShow>
    <p:custShow name="Robot" id="7">
      <p:sldLst>
        <p:sld r:id="rId11"/>
      </p:sldLst>
    </p:custShow>
    <p:custShow name="Simulation" id="8">
      <p:sldLst>
        <p:sld r:id="rId12"/>
      </p:sldLst>
    </p:custShow>
    <p:custShow name="Log" id="9">
      <p:sldLst>
        <p:sld r:id="rId13"/>
        <p:sld r:id="rId13"/>
      </p:sldLst>
    </p:custShow>
  </p:custShowLst>
  <p:defaultTex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4380"/>
    <p:restoredTop sz="94660"/>
  </p:normalViewPr>
  <p:slideViewPr>
    <p:cSldViewPr>
      <p:cViewPr varScale="1">
        <p:scale>
          <a:sx n="110" d="100"/>
          <a:sy n="110" d="100"/>
        </p:scale>
        <p:origin x="-1608" y="-7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he-IL"/>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he-IL"/>
          </a:p>
        </p:txBody>
      </p:sp>
      <p:sp>
        <p:nvSpPr>
          <p:cNvPr id="4" name="Date Placeholder 3"/>
          <p:cNvSpPr>
            <a:spLocks noGrp="1"/>
          </p:cNvSpPr>
          <p:nvPr>
            <p:ph type="dt" sz="half" idx="10"/>
          </p:nvPr>
        </p:nvSpPr>
        <p:spPr/>
        <p:txBody>
          <a:bodyPr/>
          <a:lstStyle/>
          <a:p>
            <a:fld id="{E54886DC-1458-4C52-A9AE-A4734B99AF3A}" type="datetimeFigureOut">
              <a:rPr lang="he-IL" smtClean="0"/>
              <a:t>כ"א/אייר/תשע"ו</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CB7A580D-BE23-4958-9B88-85E2B0C7F866}" type="slidenum">
              <a:rPr lang="he-IL" smtClean="0"/>
              <a:t>‹#›</a:t>
            </a:fld>
            <a:endParaRPr lang="he-IL"/>
          </a:p>
        </p:txBody>
      </p:sp>
    </p:spTree>
    <p:extLst>
      <p:ext uri="{BB962C8B-B14F-4D97-AF65-F5344CB8AC3E}">
        <p14:creationId xmlns:p14="http://schemas.microsoft.com/office/powerpoint/2010/main" val="19024864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he-IL"/>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4" name="Date Placeholder 3"/>
          <p:cNvSpPr>
            <a:spLocks noGrp="1"/>
          </p:cNvSpPr>
          <p:nvPr>
            <p:ph type="dt" sz="half" idx="10"/>
          </p:nvPr>
        </p:nvSpPr>
        <p:spPr/>
        <p:txBody>
          <a:bodyPr/>
          <a:lstStyle/>
          <a:p>
            <a:fld id="{E54886DC-1458-4C52-A9AE-A4734B99AF3A}" type="datetimeFigureOut">
              <a:rPr lang="he-IL" smtClean="0"/>
              <a:t>כ"א/אייר/תשע"ו</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CB7A580D-BE23-4958-9B88-85E2B0C7F866}" type="slidenum">
              <a:rPr lang="he-IL" smtClean="0"/>
              <a:t>‹#›</a:t>
            </a:fld>
            <a:endParaRPr lang="he-IL"/>
          </a:p>
        </p:txBody>
      </p:sp>
    </p:spTree>
    <p:extLst>
      <p:ext uri="{BB962C8B-B14F-4D97-AF65-F5344CB8AC3E}">
        <p14:creationId xmlns:p14="http://schemas.microsoft.com/office/powerpoint/2010/main" val="2203437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he-IL"/>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4" name="Date Placeholder 3"/>
          <p:cNvSpPr>
            <a:spLocks noGrp="1"/>
          </p:cNvSpPr>
          <p:nvPr>
            <p:ph type="dt" sz="half" idx="10"/>
          </p:nvPr>
        </p:nvSpPr>
        <p:spPr/>
        <p:txBody>
          <a:bodyPr/>
          <a:lstStyle/>
          <a:p>
            <a:fld id="{E54886DC-1458-4C52-A9AE-A4734B99AF3A}" type="datetimeFigureOut">
              <a:rPr lang="he-IL" smtClean="0"/>
              <a:t>כ"א/אייר/תשע"ו</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CB7A580D-BE23-4958-9B88-85E2B0C7F866}" type="slidenum">
              <a:rPr lang="he-IL" smtClean="0"/>
              <a:t>‹#›</a:t>
            </a:fld>
            <a:endParaRPr lang="he-IL"/>
          </a:p>
        </p:txBody>
      </p:sp>
    </p:spTree>
    <p:extLst>
      <p:ext uri="{BB962C8B-B14F-4D97-AF65-F5344CB8AC3E}">
        <p14:creationId xmlns:p14="http://schemas.microsoft.com/office/powerpoint/2010/main" val="20574285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he-IL"/>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4" name="Date Placeholder 3"/>
          <p:cNvSpPr>
            <a:spLocks noGrp="1"/>
          </p:cNvSpPr>
          <p:nvPr>
            <p:ph type="dt" sz="half" idx="10"/>
          </p:nvPr>
        </p:nvSpPr>
        <p:spPr/>
        <p:txBody>
          <a:bodyPr/>
          <a:lstStyle/>
          <a:p>
            <a:fld id="{E54886DC-1458-4C52-A9AE-A4734B99AF3A}" type="datetimeFigureOut">
              <a:rPr lang="he-IL" smtClean="0"/>
              <a:t>כ"א/אייר/תשע"ו</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CB7A580D-BE23-4958-9B88-85E2B0C7F866}" type="slidenum">
              <a:rPr lang="he-IL" smtClean="0"/>
              <a:t>‹#›</a:t>
            </a:fld>
            <a:endParaRPr lang="he-IL"/>
          </a:p>
        </p:txBody>
      </p:sp>
    </p:spTree>
    <p:extLst>
      <p:ext uri="{BB962C8B-B14F-4D97-AF65-F5344CB8AC3E}">
        <p14:creationId xmlns:p14="http://schemas.microsoft.com/office/powerpoint/2010/main" val="30692183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r">
              <a:defRPr sz="4000" b="1" cap="all"/>
            </a:lvl1pPr>
          </a:lstStyle>
          <a:p>
            <a:r>
              <a:rPr lang="en-US" smtClean="0"/>
              <a:t>Click to edit Master title style</a:t>
            </a:r>
            <a:endParaRPr lang="he-IL"/>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54886DC-1458-4C52-A9AE-A4734B99AF3A}" type="datetimeFigureOut">
              <a:rPr lang="he-IL" smtClean="0"/>
              <a:t>כ"א/אייר/תשע"ו</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CB7A580D-BE23-4958-9B88-85E2B0C7F866}" type="slidenum">
              <a:rPr lang="he-IL" smtClean="0"/>
              <a:t>‹#›</a:t>
            </a:fld>
            <a:endParaRPr lang="he-IL"/>
          </a:p>
        </p:txBody>
      </p:sp>
    </p:spTree>
    <p:extLst>
      <p:ext uri="{BB962C8B-B14F-4D97-AF65-F5344CB8AC3E}">
        <p14:creationId xmlns:p14="http://schemas.microsoft.com/office/powerpoint/2010/main" val="17278313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he-IL"/>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5" name="Date Placeholder 4"/>
          <p:cNvSpPr>
            <a:spLocks noGrp="1"/>
          </p:cNvSpPr>
          <p:nvPr>
            <p:ph type="dt" sz="half" idx="10"/>
          </p:nvPr>
        </p:nvSpPr>
        <p:spPr/>
        <p:txBody>
          <a:bodyPr/>
          <a:lstStyle/>
          <a:p>
            <a:fld id="{E54886DC-1458-4C52-A9AE-A4734B99AF3A}" type="datetimeFigureOut">
              <a:rPr lang="he-IL" smtClean="0"/>
              <a:t>כ"א/אייר/תשע"ו</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CB7A580D-BE23-4958-9B88-85E2B0C7F866}" type="slidenum">
              <a:rPr lang="he-IL" smtClean="0"/>
              <a:t>‹#›</a:t>
            </a:fld>
            <a:endParaRPr lang="he-IL"/>
          </a:p>
        </p:txBody>
      </p:sp>
    </p:spTree>
    <p:extLst>
      <p:ext uri="{BB962C8B-B14F-4D97-AF65-F5344CB8AC3E}">
        <p14:creationId xmlns:p14="http://schemas.microsoft.com/office/powerpoint/2010/main" val="13528631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he-IL"/>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7" name="Date Placeholder 6"/>
          <p:cNvSpPr>
            <a:spLocks noGrp="1"/>
          </p:cNvSpPr>
          <p:nvPr>
            <p:ph type="dt" sz="half" idx="10"/>
          </p:nvPr>
        </p:nvSpPr>
        <p:spPr/>
        <p:txBody>
          <a:bodyPr/>
          <a:lstStyle/>
          <a:p>
            <a:fld id="{E54886DC-1458-4C52-A9AE-A4734B99AF3A}" type="datetimeFigureOut">
              <a:rPr lang="he-IL" smtClean="0"/>
              <a:t>כ"א/אייר/תשע"ו</a:t>
            </a:fld>
            <a:endParaRPr lang="he-IL"/>
          </a:p>
        </p:txBody>
      </p:sp>
      <p:sp>
        <p:nvSpPr>
          <p:cNvPr id="8" name="Footer Placeholder 7"/>
          <p:cNvSpPr>
            <a:spLocks noGrp="1"/>
          </p:cNvSpPr>
          <p:nvPr>
            <p:ph type="ftr" sz="quarter" idx="11"/>
          </p:nvPr>
        </p:nvSpPr>
        <p:spPr/>
        <p:txBody>
          <a:bodyPr/>
          <a:lstStyle/>
          <a:p>
            <a:endParaRPr lang="he-IL"/>
          </a:p>
        </p:txBody>
      </p:sp>
      <p:sp>
        <p:nvSpPr>
          <p:cNvPr id="9" name="Slide Number Placeholder 8"/>
          <p:cNvSpPr>
            <a:spLocks noGrp="1"/>
          </p:cNvSpPr>
          <p:nvPr>
            <p:ph type="sldNum" sz="quarter" idx="12"/>
          </p:nvPr>
        </p:nvSpPr>
        <p:spPr/>
        <p:txBody>
          <a:bodyPr/>
          <a:lstStyle/>
          <a:p>
            <a:fld id="{CB7A580D-BE23-4958-9B88-85E2B0C7F866}" type="slidenum">
              <a:rPr lang="he-IL" smtClean="0"/>
              <a:t>‹#›</a:t>
            </a:fld>
            <a:endParaRPr lang="he-IL"/>
          </a:p>
        </p:txBody>
      </p:sp>
    </p:spTree>
    <p:extLst>
      <p:ext uri="{BB962C8B-B14F-4D97-AF65-F5344CB8AC3E}">
        <p14:creationId xmlns:p14="http://schemas.microsoft.com/office/powerpoint/2010/main" val="4116779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he-IL"/>
          </a:p>
        </p:txBody>
      </p:sp>
      <p:sp>
        <p:nvSpPr>
          <p:cNvPr id="3" name="Date Placeholder 2"/>
          <p:cNvSpPr>
            <a:spLocks noGrp="1"/>
          </p:cNvSpPr>
          <p:nvPr>
            <p:ph type="dt" sz="half" idx="10"/>
          </p:nvPr>
        </p:nvSpPr>
        <p:spPr/>
        <p:txBody>
          <a:bodyPr/>
          <a:lstStyle/>
          <a:p>
            <a:fld id="{E54886DC-1458-4C52-A9AE-A4734B99AF3A}" type="datetimeFigureOut">
              <a:rPr lang="he-IL" smtClean="0"/>
              <a:t>כ"א/אייר/תשע"ו</a:t>
            </a:fld>
            <a:endParaRPr lang="he-IL"/>
          </a:p>
        </p:txBody>
      </p:sp>
      <p:sp>
        <p:nvSpPr>
          <p:cNvPr id="4" name="Footer Placeholder 3"/>
          <p:cNvSpPr>
            <a:spLocks noGrp="1"/>
          </p:cNvSpPr>
          <p:nvPr>
            <p:ph type="ftr" sz="quarter" idx="11"/>
          </p:nvPr>
        </p:nvSpPr>
        <p:spPr/>
        <p:txBody>
          <a:bodyPr/>
          <a:lstStyle/>
          <a:p>
            <a:endParaRPr lang="he-IL"/>
          </a:p>
        </p:txBody>
      </p:sp>
      <p:sp>
        <p:nvSpPr>
          <p:cNvPr id="5" name="Slide Number Placeholder 4"/>
          <p:cNvSpPr>
            <a:spLocks noGrp="1"/>
          </p:cNvSpPr>
          <p:nvPr>
            <p:ph type="sldNum" sz="quarter" idx="12"/>
          </p:nvPr>
        </p:nvSpPr>
        <p:spPr/>
        <p:txBody>
          <a:bodyPr/>
          <a:lstStyle/>
          <a:p>
            <a:fld id="{CB7A580D-BE23-4958-9B88-85E2B0C7F866}" type="slidenum">
              <a:rPr lang="he-IL" smtClean="0"/>
              <a:t>‹#›</a:t>
            </a:fld>
            <a:endParaRPr lang="he-IL"/>
          </a:p>
        </p:txBody>
      </p:sp>
    </p:spTree>
    <p:extLst>
      <p:ext uri="{BB962C8B-B14F-4D97-AF65-F5344CB8AC3E}">
        <p14:creationId xmlns:p14="http://schemas.microsoft.com/office/powerpoint/2010/main" val="504444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54886DC-1458-4C52-A9AE-A4734B99AF3A}" type="datetimeFigureOut">
              <a:rPr lang="he-IL" smtClean="0"/>
              <a:t>כ"א/אייר/תשע"ו</a:t>
            </a:fld>
            <a:endParaRPr lang="he-IL"/>
          </a:p>
        </p:txBody>
      </p:sp>
      <p:sp>
        <p:nvSpPr>
          <p:cNvPr id="3" name="Footer Placeholder 2"/>
          <p:cNvSpPr>
            <a:spLocks noGrp="1"/>
          </p:cNvSpPr>
          <p:nvPr>
            <p:ph type="ftr" sz="quarter" idx="11"/>
          </p:nvPr>
        </p:nvSpPr>
        <p:spPr/>
        <p:txBody>
          <a:bodyPr/>
          <a:lstStyle/>
          <a:p>
            <a:endParaRPr lang="he-IL"/>
          </a:p>
        </p:txBody>
      </p:sp>
      <p:sp>
        <p:nvSpPr>
          <p:cNvPr id="4" name="Slide Number Placeholder 3"/>
          <p:cNvSpPr>
            <a:spLocks noGrp="1"/>
          </p:cNvSpPr>
          <p:nvPr>
            <p:ph type="sldNum" sz="quarter" idx="12"/>
          </p:nvPr>
        </p:nvSpPr>
        <p:spPr/>
        <p:txBody>
          <a:bodyPr/>
          <a:lstStyle/>
          <a:p>
            <a:fld id="{CB7A580D-BE23-4958-9B88-85E2B0C7F866}" type="slidenum">
              <a:rPr lang="he-IL" smtClean="0"/>
              <a:t>‹#›</a:t>
            </a:fld>
            <a:endParaRPr lang="he-IL"/>
          </a:p>
        </p:txBody>
      </p:sp>
    </p:spTree>
    <p:extLst>
      <p:ext uri="{BB962C8B-B14F-4D97-AF65-F5344CB8AC3E}">
        <p14:creationId xmlns:p14="http://schemas.microsoft.com/office/powerpoint/2010/main" val="20779203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r">
              <a:defRPr sz="2000" b="1"/>
            </a:lvl1pPr>
          </a:lstStyle>
          <a:p>
            <a:r>
              <a:rPr lang="en-US" smtClean="0"/>
              <a:t>Click to edit Master title style</a:t>
            </a:r>
            <a:endParaRPr lang="he-IL"/>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54886DC-1458-4C52-A9AE-A4734B99AF3A}" type="datetimeFigureOut">
              <a:rPr lang="he-IL" smtClean="0"/>
              <a:t>כ"א/אייר/תשע"ו</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CB7A580D-BE23-4958-9B88-85E2B0C7F866}" type="slidenum">
              <a:rPr lang="he-IL" smtClean="0"/>
              <a:t>‹#›</a:t>
            </a:fld>
            <a:endParaRPr lang="he-IL"/>
          </a:p>
        </p:txBody>
      </p:sp>
    </p:spTree>
    <p:extLst>
      <p:ext uri="{BB962C8B-B14F-4D97-AF65-F5344CB8AC3E}">
        <p14:creationId xmlns:p14="http://schemas.microsoft.com/office/powerpoint/2010/main" val="5071646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r">
              <a:defRPr sz="2000" b="1"/>
            </a:lvl1pPr>
          </a:lstStyle>
          <a:p>
            <a:r>
              <a:rPr lang="en-US" smtClean="0"/>
              <a:t>Click to edit Master title style</a:t>
            </a:r>
            <a:endParaRPr lang="he-IL"/>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54886DC-1458-4C52-A9AE-A4734B99AF3A}" type="datetimeFigureOut">
              <a:rPr lang="he-IL" smtClean="0"/>
              <a:t>כ"א/אייר/תשע"ו</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CB7A580D-BE23-4958-9B88-85E2B0C7F866}" type="slidenum">
              <a:rPr lang="he-IL" smtClean="0"/>
              <a:t>‹#›</a:t>
            </a:fld>
            <a:endParaRPr lang="he-IL"/>
          </a:p>
        </p:txBody>
      </p:sp>
    </p:spTree>
    <p:extLst>
      <p:ext uri="{BB962C8B-B14F-4D97-AF65-F5344CB8AC3E}">
        <p14:creationId xmlns:p14="http://schemas.microsoft.com/office/powerpoint/2010/main" val="15698684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1" anchor="ctr">
            <a:normAutofit/>
          </a:bodyPr>
          <a:lstStyle/>
          <a:p>
            <a:r>
              <a:rPr lang="en-US" smtClean="0"/>
              <a:t>Click to edit Master title style</a:t>
            </a:r>
            <a:endParaRPr lang="he-IL"/>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1">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4" name="Date Placeholder 3"/>
          <p:cNvSpPr>
            <a:spLocks noGrp="1"/>
          </p:cNvSpPr>
          <p:nvPr>
            <p:ph type="dt" sz="half" idx="2"/>
          </p:nvPr>
        </p:nvSpPr>
        <p:spPr>
          <a:xfrm>
            <a:off x="6553200" y="6356350"/>
            <a:ext cx="2133600" cy="365125"/>
          </a:xfrm>
          <a:prstGeom prst="rect">
            <a:avLst/>
          </a:prstGeom>
        </p:spPr>
        <p:txBody>
          <a:bodyPr vert="horz" lIns="91440" tIns="45720" rIns="91440" bIns="45720" rtlCol="1" anchor="ctr"/>
          <a:lstStyle>
            <a:lvl1pPr algn="r">
              <a:defRPr sz="1200">
                <a:solidFill>
                  <a:schemeClr val="tx1">
                    <a:tint val="75000"/>
                  </a:schemeClr>
                </a:solidFill>
              </a:defRPr>
            </a:lvl1pPr>
          </a:lstStyle>
          <a:p>
            <a:fld id="{E54886DC-1458-4C52-A9AE-A4734B99AF3A}" type="datetimeFigureOut">
              <a:rPr lang="he-IL" smtClean="0"/>
              <a:t>כ"א/אייר/תשע"ו</a:t>
            </a:fld>
            <a:endParaRPr lang="he-IL"/>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1" anchor="ctr"/>
          <a:lstStyle>
            <a:lvl1pPr algn="ctr">
              <a:defRPr sz="1200">
                <a:solidFill>
                  <a:schemeClr val="tx1">
                    <a:tint val="75000"/>
                  </a:schemeClr>
                </a:solidFill>
              </a:defRPr>
            </a:lvl1pPr>
          </a:lstStyle>
          <a:p>
            <a:endParaRPr lang="he-IL"/>
          </a:p>
        </p:txBody>
      </p:sp>
      <p:sp>
        <p:nvSpPr>
          <p:cNvPr id="6" name="Slide Number Placeholder 5"/>
          <p:cNvSpPr>
            <a:spLocks noGrp="1"/>
          </p:cNvSpPr>
          <p:nvPr>
            <p:ph type="sldNum" sz="quarter" idx="4"/>
          </p:nvPr>
        </p:nvSpPr>
        <p:spPr>
          <a:xfrm>
            <a:off x="457200" y="6356350"/>
            <a:ext cx="2133600" cy="365125"/>
          </a:xfrm>
          <a:prstGeom prst="rect">
            <a:avLst/>
          </a:prstGeom>
        </p:spPr>
        <p:txBody>
          <a:bodyPr vert="horz" lIns="91440" tIns="45720" rIns="91440" bIns="45720" rtlCol="1" anchor="ctr"/>
          <a:lstStyle>
            <a:lvl1pPr algn="l">
              <a:defRPr sz="1200">
                <a:solidFill>
                  <a:schemeClr val="tx1">
                    <a:tint val="75000"/>
                  </a:schemeClr>
                </a:solidFill>
              </a:defRPr>
            </a:lvl1pPr>
          </a:lstStyle>
          <a:p>
            <a:fld id="{CB7A580D-BE23-4958-9B88-85E2B0C7F866}" type="slidenum">
              <a:rPr lang="he-IL" smtClean="0"/>
              <a:t>‹#›</a:t>
            </a:fld>
            <a:endParaRPr lang="he-IL"/>
          </a:p>
        </p:txBody>
      </p:sp>
    </p:spTree>
    <p:extLst>
      <p:ext uri="{BB962C8B-B14F-4D97-AF65-F5344CB8AC3E}">
        <p14:creationId xmlns:p14="http://schemas.microsoft.com/office/powerpoint/2010/main" val="16789151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1" eaLnBrk="1" latinLnBrk="0" hangingPunct="1">
        <a:spcBef>
          <a:spcPct val="0"/>
        </a:spcBef>
        <a:buNone/>
        <a:defRPr sz="4400" kern="1200">
          <a:solidFill>
            <a:schemeClr val="tx1"/>
          </a:solidFill>
          <a:latin typeface="+mj-lt"/>
          <a:ea typeface="+mj-ea"/>
          <a:cs typeface="+mj-cs"/>
        </a:defRPr>
      </a:lvl1pPr>
    </p:titleStyle>
    <p:bodyStyle>
      <a:lvl1pPr marL="342900" indent="-342900" algn="r" defTabSz="914400" rtl="1"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r" defTabSz="914400" rtl="1"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r" defTabSz="914400" rtl="1"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descr="http://guardianlv.com/wp-content/uploads/2014/03/Robots-The-Possibilities-of-Artificial-Intelligenc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7937"/>
            <a:ext cx="9160510" cy="694945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ctrTitle"/>
          </p:nvPr>
        </p:nvSpPr>
        <p:spPr/>
        <p:txBody>
          <a:bodyPr>
            <a:normAutofit/>
          </a:bodyPr>
          <a:lstStyle/>
          <a:p>
            <a:r>
              <a:rPr lang="en-GB" sz="7000" b="1" dirty="0" smtClean="0">
                <a:ln>
                  <a:solidFill>
                    <a:srgbClr val="00B0F0"/>
                  </a:solidFill>
                </a:ln>
                <a:solidFill>
                  <a:srgbClr val="002060"/>
                </a:solidFill>
              </a:rPr>
              <a:t>Robots Arena</a:t>
            </a:r>
            <a:endParaRPr lang="he-IL" sz="7000" b="1" dirty="0">
              <a:ln>
                <a:solidFill>
                  <a:srgbClr val="00B0F0"/>
                </a:solidFill>
              </a:ln>
              <a:solidFill>
                <a:srgbClr val="002060"/>
              </a:solidFill>
            </a:endParaRPr>
          </a:p>
        </p:txBody>
      </p:sp>
      <p:sp>
        <p:nvSpPr>
          <p:cNvPr id="4" name="AutoShape 2" descr="https://gametechmods.com/uploads/images/51450screenshot_100.bmp"/>
          <p:cNvSpPr>
            <a:spLocks noChangeAspect="1" noChangeArrowheads="1"/>
          </p:cNvSpPr>
          <p:nvPr/>
        </p:nvSpPr>
        <p:spPr bwMode="auto">
          <a:xfrm>
            <a:off x="8923338"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he-IL"/>
          </a:p>
        </p:txBody>
      </p:sp>
      <p:sp>
        <p:nvSpPr>
          <p:cNvPr id="5" name="AutoShape 4" descr="https://gametechmods.com/uploads/images/51450screenshot_100.bmp"/>
          <p:cNvSpPr>
            <a:spLocks noChangeAspect="1" noChangeArrowheads="1"/>
          </p:cNvSpPr>
          <p:nvPr/>
        </p:nvSpPr>
        <p:spPr bwMode="auto">
          <a:xfrm>
            <a:off x="9075738"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he-IL"/>
          </a:p>
        </p:txBody>
      </p:sp>
      <p:sp>
        <p:nvSpPr>
          <p:cNvPr id="7" name="Title 1"/>
          <p:cNvSpPr txBox="1">
            <a:spLocks/>
          </p:cNvSpPr>
          <p:nvPr/>
        </p:nvSpPr>
        <p:spPr>
          <a:xfrm>
            <a:off x="838200" y="3735820"/>
            <a:ext cx="7772400" cy="1470025"/>
          </a:xfrm>
          <a:prstGeom prst="rect">
            <a:avLst/>
          </a:prstGeom>
        </p:spPr>
        <p:txBody>
          <a:bodyPr vert="horz" lIns="91440" tIns="45720" rIns="91440" bIns="45720" rtlCol="1" anchor="ctr">
            <a:normAutofit/>
          </a:bodyPr>
          <a:lstStyle>
            <a:lvl1pPr algn="ctr" defTabSz="914400" rtl="1" eaLnBrk="1" latinLnBrk="0" hangingPunct="1">
              <a:spcBef>
                <a:spcPct val="0"/>
              </a:spcBef>
              <a:buNone/>
              <a:defRPr sz="4400" kern="1200">
                <a:solidFill>
                  <a:schemeClr val="tx1"/>
                </a:solidFill>
                <a:latin typeface="+mj-lt"/>
                <a:ea typeface="+mj-ea"/>
                <a:cs typeface="+mj-cs"/>
              </a:defRPr>
            </a:lvl1pPr>
          </a:lstStyle>
          <a:p>
            <a:r>
              <a:rPr lang="en-GB" sz="4000" b="1" dirty="0" smtClean="0">
                <a:ln>
                  <a:solidFill>
                    <a:srgbClr val="00B0F0"/>
                  </a:solidFill>
                </a:ln>
                <a:solidFill>
                  <a:srgbClr val="002060"/>
                </a:solidFill>
              </a:rPr>
              <a:t>By : Moshe Cohen, </a:t>
            </a:r>
            <a:r>
              <a:rPr lang="en-GB" sz="4000" b="1" dirty="0" err="1" smtClean="0">
                <a:ln>
                  <a:solidFill>
                    <a:srgbClr val="00B0F0"/>
                  </a:solidFill>
                </a:ln>
                <a:solidFill>
                  <a:srgbClr val="002060"/>
                </a:solidFill>
              </a:rPr>
              <a:t>Shimrit</a:t>
            </a:r>
            <a:r>
              <a:rPr lang="en-GB" sz="4000" b="1" dirty="0" smtClean="0">
                <a:ln>
                  <a:solidFill>
                    <a:srgbClr val="00B0F0"/>
                  </a:solidFill>
                </a:ln>
                <a:solidFill>
                  <a:srgbClr val="002060"/>
                </a:solidFill>
              </a:rPr>
              <a:t> Levi, </a:t>
            </a:r>
            <a:r>
              <a:rPr lang="en-GB" sz="4000" b="1" dirty="0" err="1" smtClean="0">
                <a:ln>
                  <a:solidFill>
                    <a:srgbClr val="00B0F0"/>
                  </a:solidFill>
                </a:ln>
                <a:solidFill>
                  <a:srgbClr val="002060"/>
                </a:solidFill>
              </a:rPr>
              <a:t>Alon</a:t>
            </a:r>
            <a:r>
              <a:rPr lang="en-GB" sz="4000" b="1" dirty="0" smtClean="0">
                <a:ln>
                  <a:solidFill>
                    <a:srgbClr val="00B0F0"/>
                  </a:solidFill>
                </a:ln>
                <a:solidFill>
                  <a:srgbClr val="002060"/>
                </a:solidFill>
              </a:rPr>
              <a:t> Moshe and </a:t>
            </a:r>
            <a:r>
              <a:rPr lang="en-GB" sz="4000" b="1" dirty="0" err="1" smtClean="0">
                <a:ln>
                  <a:solidFill>
                    <a:srgbClr val="00B0F0"/>
                  </a:solidFill>
                </a:ln>
                <a:solidFill>
                  <a:srgbClr val="002060"/>
                </a:solidFill>
              </a:rPr>
              <a:t>Stav</a:t>
            </a:r>
            <a:r>
              <a:rPr lang="en-GB" sz="4000" b="1" dirty="0" smtClean="0">
                <a:ln>
                  <a:solidFill>
                    <a:srgbClr val="00B0F0"/>
                  </a:solidFill>
                </a:ln>
                <a:solidFill>
                  <a:srgbClr val="002060"/>
                </a:solidFill>
              </a:rPr>
              <a:t> Anya.</a:t>
            </a:r>
            <a:endParaRPr lang="he-IL" sz="4000" b="1" dirty="0">
              <a:ln>
                <a:solidFill>
                  <a:srgbClr val="00B0F0"/>
                </a:solidFill>
              </a:ln>
              <a:solidFill>
                <a:srgbClr val="002060"/>
              </a:solidFill>
            </a:endParaRPr>
          </a:p>
        </p:txBody>
      </p:sp>
    </p:spTree>
    <p:extLst>
      <p:ext uri="{BB962C8B-B14F-4D97-AF65-F5344CB8AC3E}">
        <p14:creationId xmlns:p14="http://schemas.microsoft.com/office/powerpoint/2010/main" val="81837138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 name="Picture 2" descr="http://ginva.com/wp-content/uploads/2012/04/download-free-education-powerpoint-templates-ppt-17.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12" y="0"/>
            <a:ext cx="9180512" cy="685799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GB" b="1" dirty="0" smtClean="0">
                <a:ln>
                  <a:solidFill>
                    <a:srgbClr val="00B0F0"/>
                  </a:solidFill>
                </a:ln>
                <a:solidFill>
                  <a:srgbClr val="002060"/>
                </a:solidFill>
              </a:rPr>
              <a:t>Robot</a:t>
            </a:r>
            <a:endParaRPr lang="he-IL" dirty="0"/>
          </a:p>
        </p:txBody>
      </p:sp>
      <p:sp>
        <p:nvSpPr>
          <p:cNvPr id="3" name="Content Placeholder 2"/>
          <p:cNvSpPr>
            <a:spLocks noGrp="1"/>
          </p:cNvSpPr>
          <p:nvPr>
            <p:ph idx="1"/>
          </p:nvPr>
        </p:nvSpPr>
        <p:spPr/>
        <p:txBody>
          <a:bodyPr/>
          <a:lstStyle/>
          <a:p>
            <a:pPr marL="0" indent="0" algn="ctr" rtl="0">
              <a:buNone/>
            </a:pPr>
            <a:r>
              <a:rPr lang="en-GB" b="1" i="1" u="sng" dirty="0">
                <a:solidFill>
                  <a:srgbClr val="7030A0"/>
                </a:solidFill>
              </a:rPr>
              <a:t>Robot class will be used for the following reasons </a:t>
            </a:r>
            <a:r>
              <a:rPr lang="en-GB" b="1" i="1" u="sng" dirty="0" smtClean="0">
                <a:solidFill>
                  <a:srgbClr val="7030A0"/>
                </a:solidFill>
              </a:rPr>
              <a:t>:</a:t>
            </a:r>
          </a:p>
          <a:p>
            <a:pPr marL="0" indent="0" algn="ctr" rtl="0">
              <a:buNone/>
            </a:pPr>
            <a:endParaRPr lang="en-GB" b="1" i="1" u="sng" dirty="0">
              <a:solidFill>
                <a:srgbClr val="7030A0"/>
              </a:solidFill>
            </a:endParaRPr>
          </a:p>
          <a:p>
            <a:pPr algn="l" rtl="0">
              <a:buFont typeface="Wingdings" pitchFamily="2" charset="2"/>
              <a:buChar char="v"/>
            </a:pPr>
            <a:r>
              <a:rPr lang="en-GB" sz="2000" b="1" dirty="0"/>
              <a:t>Robot will give access to each robot and all his functions such as, rechargeable, static, signal length and more.</a:t>
            </a:r>
          </a:p>
          <a:p>
            <a:pPr algn="l" rtl="0">
              <a:buFont typeface="Wingdings" pitchFamily="2" charset="2"/>
              <a:buChar char="v"/>
            </a:pPr>
            <a:r>
              <a:rPr lang="en-GB" sz="2000" b="1" dirty="0"/>
              <a:t>Robot will be used to give each robot his own ID as said before by using a simple array  allowing access to each robot at different time or all at once</a:t>
            </a:r>
            <a:r>
              <a:rPr lang="en-GB" sz="2000" b="1" dirty="0" smtClean="0"/>
              <a:t>.</a:t>
            </a:r>
          </a:p>
          <a:p>
            <a:pPr algn="l" rtl="0">
              <a:buFont typeface="Wingdings" pitchFamily="2" charset="2"/>
              <a:buChar char="v"/>
            </a:pPr>
            <a:r>
              <a:rPr lang="en-GB" sz="2000" b="1" dirty="0" smtClean="0"/>
              <a:t>For robot we are </a:t>
            </a:r>
            <a:r>
              <a:rPr lang="en-GB" sz="2000" b="1" dirty="0" err="1" smtClean="0"/>
              <a:t>gonna</a:t>
            </a:r>
            <a:r>
              <a:rPr lang="en-GB" sz="2000" b="1" dirty="0" smtClean="0"/>
              <a:t> use a library within each array, giving us the option to input the information above.</a:t>
            </a:r>
            <a:endParaRPr lang="he-IL" sz="2000" b="1" dirty="0"/>
          </a:p>
        </p:txBody>
      </p:sp>
    </p:spTree>
    <p:extLst>
      <p:ext uri="{BB962C8B-B14F-4D97-AF65-F5344CB8AC3E}">
        <p14:creationId xmlns:p14="http://schemas.microsoft.com/office/powerpoint/2010/main" val="282385757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 name="Picture 2" descr="http://ginva.com/wp-content/uploads/2012/04/download-free-education-powerpoint-templates-ppt-17.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12" y="0"/>
            <a:ext cx="9180512" cy="685799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GB" b="1" dirty="0" smtClean="0">
                <a:ln>
                  <a:solidFill>
                    <a:srgbClr val="00B0F0"/>
                  </a:solidFill>
                </a:ln>
                <a:solidFill>
                  <a:srgbClr val="002060"/>
                </a:solidFill>
              </a:rPr>
              <a:t>Simulation</a:t>
            </a:r>
            <a:endParaRPr lang="he-IL" dirty="0"/>
          </a:p>
        </p:txBody>
      </p:sp>
      <p:sp>
        <p:nvSpPr>
          <p:cNvPr id="3" name="Content Placeholder 2"/>
          <p:cNvSpPr>
            <a:spLocks noGrp="1"/>
          </p:cNvSpPr>
          <p:nvPr>
            <p:ph idx="1"/>
          </p:nvPr>
        </p:nvSpPr>
        <p:spPr/>
        <p:txBody>
          <a:bodyPr/>
          <a:lstStyle/>
          <a:p>
            <a:pPr marL="0" indent="0" algn="ctr" rtl="0">
              <a:buNone/>
            </a:pPr>
            <a:r>
              <a:rPr lang="en-GB" b="1" i="1" u="sng" dirty="0">
                <a:solidFill>
                  <a:srgbClr val="7030A0"/>
                </a:solidFill>
              </a:rPr>
              <a:t>Simulation class will be used for the following reasons </a:t>
            </a:r>
            <a:r>
              <a:rPr lang="en-GB" b="1" i="1" u="sng" dirty="0" smtClean="0">
                <a:solidFill>
                  <a:srgbClr val="7030A0"/>
                </a:solidFill>
              </a:rPr>
              <a:t>:</a:t>
            </a:r>
          </a:p>
          <a:p>
            <a:pPr marL="0" indent="0" algn="ctr" rtl="0">
              <a:buNone/>
            </a:pPr>
            <a:endParaRPr lang="en-GB" b="1" i="1" u="sng" dirty="0">
              <a:solidFill>
                <a:srgbClr val="7030A0"/>
              </a:solidFill>
            </a:endParaRPr>
          </a:p>
          <a:p>
            <a:pPr algn="l" rtl="0">
              <a:buFont typeface="Wingdings" pitchFamily="2" charset="2"/>
              <a:buChar char="v"/>
            </a:pPr>
            <a:r>
              <a:rPr lang="en-GB" sz="2000" b="1" dirty="0"/>
              <a:t>Simulation will feed live result in a similar </a:t>
            </a:r>
            <a:r>
              <a:rPr lang="en-GB" sz="2000" b="1" dirty="0" err="1"/>
              <a:t>enviorment</a:t>
            </a:r>
            <a:r>
              <a:rPr lang="en-GB" sz="2000" b="1" dirty="0"/>
              <a:t> sending them to the log for farther analysis and improvements</a:t>
            </a:r>
            <a:r>
              <a:rPr lang="en-GB" dirty="0" smtClean="0"/>
              <a:t>.</a:t>
            </a:r>
          </a:p>
          <a:p>
            <a:pPr algn="l" rtl="0">
              <a:buFont typeface="Wingdings" pitchFamily="2" charset="2"/>
              <a:buChar char="v"/>
            </a:pPr>
            <a:r>
              <a:rPr lang="en-GB" sz="2000" b="1" dirty="0"/>
              <a:t>For simulation we are going to use </a:t>
            </a:r>
            <a:r>
              <a:rPr lang="en-GB" sz="2000" b="1" dirty="0" smtClean="0"/>
              <a:t>excel.</a:t>
            </a:r>
            <a:endParaRPr lang="en-GB" sz="2000" b="1" dirty="0"/>
          </a:p>
        </p:txBody>
      </p:sp>
    </p:spTree>
    <p:extLst>
      <p:ext uri="{BB962C8B-B14F-4D97-AF65-F5344CB8AC3E}">
        <p14:creationId xmlns:p14="http://schemas.microsoft.com/office/powerpoint/2010/main" val="284202149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 name="Picture 2" descr="http://ginva.com/wp-content/uploads/2012/04/download-free-education-powerpoint-templates-ppt-17.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12" y="0"/>
            <a:ext cx="9180512" cy="685799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GB" b="1" dirty="0" smtClean="0">
                <a:ln>
                  <a:solidFill>
                    <a:srgbClr val="00B0F0"/>
                  </a:solidFill>
                </a:ln>
                <a:solidFill>
                  <a:srgbClr val="002060"/>
                </a:solidFill>
              </a:rPr>
              <a:t>Log</a:t>
            </a:r>
            <a:endParaRPr lang="he-IL" dirty="0"/>
          </a:p>
        </p:txBody>
      </p:sp>
      <p:sp>
        <p:nvSpPr>
          <p:cNvPr id="3" name="Content Placeholder 2"/>
          <p:cNvSpPr>
            <a:spLocks noGrp="1"/>
          </p:cNvSpPr>
          <p:nvPr>
            <p:ph idx="1"/>
          </p:nvPr>
        </p:nvSpPr>
        <p:spPr/>
        <p:txBody>
          <a:bodyPr/>
          <a:lstStyle/>
          <a:p>
            <a:pPr marL="0" indent="0" algn="ctr" rtl="0">
              <a:buNone/>
            </a:pPr>
            <a:r>
              <a:rPr lang="en-GB" b="1" i="1" u="sng" dirty="0">
                <a:solidFill>
                  <a:srgbClr val="7030A0"/>
                </a:solidFill>
              </a:rPr>
              <a:t>Log will be used for the following reasons </a:t>
            </a:r>
            <a:r>
              <a:rPr lang="en-GB" b="1" i="1" u="sng" dirty="0" smtClean="0">
                <a:solidFill>
                  <a:srgbClr val="7030A0"/>
                </a:solidFill>
              </a:rPr>
              <a:t>:</a:t>
            </a:r>
          </a:p>
          <a:p>
            <a:pPr marL="0" indent="0" algn="ctr" rtl="0">
              <a:buNone/>
            </a:pPr>
            <a:endParaRPr lang="en-GB" b="1" i="1" u="sng" dirty="0">
              <a:solidFill>
                <a:srgbClr val="7030A0"/>
              </a:solidFill>
            </a:endParaRPr>
          </a:p>
          <a:p>
            <a:pPr algn="l" rtl="0">
              <a:buFont typeface="Wingdings" pitchFamily="2" charset="2"/>
              <a:buChar char="v"/>
            </a:pPr>
            <a:r>
              <a:rPr lang="en-GB" sz="2000" b="1" dirty="0"/>
              <a:t>Log will contain all the information and data processed during the simulations.</a:t>
            </a:r>
          </a:p>
          <a:p>
            <a:pPr algn="l" rtl="0">
              <a:buFont typeface="Wingdings" pitchFamily="2" charset="2"/>
              <a:buChar char="v"/>
            </a:pPr>
            <a:r>
              <a:rPr lang="en-GB" sz="2000" b="1" dirty="0"/>
              <a:t>Log will allow us access to the test and will include date and time allowing us to improve the code , making the program updates and keep track of bugs and issues that pop up and the time which they popped up.</a:t>
            </a:r>
            <a:endParaRPr lang="he-IL" sz="2000" b="1" dirty="0"/>
          </a:p>
        </p:txBody>
      </p:sp>
    </p:spTree>
    <p:extLst>
      <p:ext uri="{BB962C8B-B14F-4D97-AF65-F5344CB8AC3E}">
        <p14:creationId xmlns:p14="http://schemas.microsoft.com/office/powerpoint/2010/main" val="284202149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ginva.com/wp-content/uploads/2012/04/download-free-education-powerpoint-templates-ppt-17.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12" y="0"/>
            <a:ext cx="9180512" cy="6857999"/>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539552" y="5549182"/>
            <a:ext cx="2160240" cy="720080"/>
          </a:xfrm>
          <a:prstGeom prst="rect">
            <a:avLst/>
          </a:prstGeom>
          <a:solidFill>
            <a:srgbClr val="FFFF00"/>
          </a:solidFill>
          <a:ln w="857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smtClean="0">
                <a:solidFill>
                  <a:srgbClr val="7030A0"/>
                </a:solidFill>
              </a:rPr>
              <a:t>Log</a:t>
            </a:r>
            <a:endParaRPr lang="he-IL" b="1" dirty="0">
              <a:solidFill>
                <a:srgbClr val="7030A0"/>
              </a:solidFill>
            </a:endParaRPr>
          </a:p>
        </p:txBody>
      </p:sp>
      <p:sp>
        <p:nvSpPr>
          <p:cNvPr id="6" name="Rectangle 5"/>
          <p:cNvSpPr/>
          <p:nvPr/>
        </p:nvSpPr>
        <p:spPr>
          <a:xfrm>
            <a:off x="539552" y="601257"/>
            <a:ext cx="2160240" cy="720080"/>
          </a:xfrm>
          <a:prstGeom prst="rect">
            <a:avLst/>
          </a:prstGeom>
          <a:solidFill>
            <a:srgbClr val="FFFF00"/>
          </a:solidFill>
          <a:ln w="857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smtClean="0">
                <a:solidFill>
                  <a:srgbClr val="7030A0"/>
                </a:solidFill>
              </a:rPr>
              <a:t>Global Parameters</a:t>
            </a:r>
            <a:endParaRPr lang="he-IL" b="1" dirty="0">
              <a:solidFill>
                <a:srgbClr val="7030A0"/>
              </a:solidFill>
            </a:endParaRPr>
          </a:p>
        </p:txBody>
      </p:sp>
      <p:sp>
        <p:nvSpPr>
          <p:cNvPr id="7" name="Rectangle 6"/>
          <p:cNvSpPr/>
          <p:nvPr/>
        </p:nvSpPr>
        <p:spPr>
          <a:xfrm>
            <a:off x="3473624" y="3035494"/>
            <a:ext cx="2160240" cy="720080"/>
          </a:xfrm>
          <a:prstGeom prst="rect">
            <a:avLst/>
          </a:prstGeom>
          <a:solidFill>
            <a:srgbClr val="FFFF00"/>
          </a:solidFill>
          <a:ln w="857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smtClean="0">
                <a:solidFill>
                  <a:srgbClr val="7030A0"/>
                </a:solidFill>
              </a:rPr>
              <a:t>Robot</a:t>
            </a:r>
            <a:endParaRPr lang="he-IL" b="1" dirty="0">
              <a:solidFill>
                <a:srgbClr val="7030A0"/>
              </a:solidFill>
            </a:endParaRPr>
          </a:p>
        </p:txBody>
      </p:sp>
      <p:sp>
        <p:nvSpPr>
          <p:cNvPr id="8" name="Rectangle 7"/>
          <p:cNvSpPr/>
          <p:nvPr/>
        </p:nvSpPr>
        <p:spPr>
          <a:xfrm>
            <a:off x="6417325" y="3035494"/>
            <a:ext cx="2160240" cy="720080"/>
          </a:xfrm>
          <a:prstGeom prst="rect">
            <a:avLst/>
          </a:prstGeom>
          <a:solidFill>
            <a:srgbClr val="FFFF00"/>
          </a:solidFill>
          <a:ln w="857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smtClean="0">
                <a:solidFill>
                  <a:srgbClr val="7030A0"/>
                </a:solidFill>
              </a:rPr>
              <a:t>Point</a:t>
            </a:r>
            <a:endParaRPr lang="he-IL" b="1" dirty="0">
              <a:solidFill>
                <a:srgbClr val="7030A0"/>
              </a:solidFill>
            </a:endParaRPr>
          </a:p>
        </p:txBody>
      </p:sp>
      <p:sp>
        <p:nvSpPr>
          <p:cNvPr id="10" name="Rectangle 9"/>
          <p:cNvSpPr/>
          <p:nvPr/>
        </p:nvSpPr>
        <p:spPr>
          <a:xfrm>
            <a:off x="6417325" y="5549182"/>
            <a:ext cx="2160240" cy="720080"/>
          </a:xfrm>
          <a:prstGeom prst="rect">
            <a:avLst/>
          </a:prstGeom>
          <a:solidFill>
            <a:srgbClr val="FFFF00"/>
          </a:solidFill>
          <a:ln w="857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smtClean="0">
                <a:solidFill>
                  <a:srgbClr val="7030A0"/>
                </a:solidFill>
              </a:rPr>
              <a:t>Simulation</a:t>
            </a:r>
            <a:endParaRPr lang="he-IL" b="1" dirty="0">
              <a:solidFill>
                <a:srgbClr val="7030A0"/>
              </a:solidFill>
            </a:endParaRPr>
          </a:p>
        </p:txBody>
      </p:sp>
      <p:sp>
        <p:nvSpPr>
          <p:cNvPr id="11" name="Rectangle 10"/>
          <p:cNvSpPr/>
          <p:nvPr/>
        </p:nvSpPr>
        <p:spPr>
          <a:xfrm>
            <a:off x="3419872" y="606840"/>
            <a:ext cx="2160240" cy="720080"/>
          </a:xfrm>
          <a:prstGeom prst="rect">
            <a:avLst/>
          </a:prstGeom>
          <a:solidFill>
            <a:srgbClr val="FFFF00"/>
          </a:solidFill>
          <a:ln w="857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smtClean="0">
                <a:solidFill>
                  <a:srgbClr val="7030A0"/>
                </a:solidFill>
              </a:rPr>
              <a:t>Message</a:t>
            </a:r>
            <a:endParaRPr lang="he-IL" b="1" dirty="0">
              <a:solidFill>
                <a:srgbClr val="7030A0"/>
              </a:solidFill>
            </a:endParaRPr>
          </a:p>
        </p:txBody>
      </p:sp>
      <p:sp>
        <p:nvSpPr>
          <p:cNvPr id="12" name="Rectangle 11"/>
          <p:cNvSpPr/>
          <p:nvPr/>
        </p:nvSpPr>
        <p:spPr>
          <a:xfrm>
            <a:off x="564064" y="3068959"/>
            <a:ext cx="2160240" cy="720080"/>
          </a:xfrm>
          <a:prstGeom prst="rect">
            <a:avLst/>
          </a:prstGeom>
          <a:solidFill>
            <a:srgbClr val="FFFF00"/>
          </a:solidFill>
          <a:ln w="857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smtClean="0">
                <a:solidFill>
                  <a:srgbClr val="7030A0"/>
                </a:solidFill>
              </a:rPr>
              <a:t>Arena</a:t>
            </a:r>
            <a:endParaRPr lang="he-IL" b="1" dirty="0">
              <a:solidFill>
                <a:srgbClr val="7030A0"/>
              </a:solidFill>
            </a:endParaRPr>
          </a:p>
        </p:txBody>
      </p:sp>
      <p:sp>
        <p:nvSpPr>
          <p:cNvPr id="13" name="Rectangle 12"/>
          <p:cNvSpPr/>
          <p:nvPr/>
        </p:nvSpPr>
        <p:spPr>
          <a:xfrm>
            <a:off x="6451016" y="606840"/>
            <a:ext cx="2160240" cy="720080"/>
          </a:xfrm>
          <a:prstGeom prst="rect">
            <a:avLst/>
          </a:prstGeom>
          <a:solidFill>
            <a:srgbClr val="FFFF00"/>
          </a:solidFill>
          <a:ln w="857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smtClean="0">
                <a:solidFill>
                  <a:srgbClr val="7030A0"/>
                </a:solidFill>
              </a:rPr>
              <a:t>Parameters</a:t>
            </a:r>
            <a:endParaRPr lang="he-IL" b="1" dirty="0">
              <a:solidFill>
                <a:srgbClr val="7030A0"/>
              </a:solidFill>
            </a:endParaRPr>
          </a:p>
        </p:txBody>
      </p:sp>
      <p:sp>
        <p:nvSpPr>
          <p:cNvPr id="14" name="Rectangle 13"/>
          <p:cNvSpPr/>
          <p:nvPr/>
        </p:nvSpPr>
        <p:spPr>
          <a:xfrm>
            <a:off x="3473624" y="5529434"/>
            <a:ext cx="2160240" cy="720080"/>
          </a:xfrm>
          <a:prstGeom prst="rect">
            <a:avLst/>
          </a:prstGeom>
          <a:solidFill>
            <a:srgbClr val="FFFF00"/>
          </a:solidFill>
          <a:ln w="857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smtClean="0">
                <a:solidFill>
                  <a:srgbClr val="7030A0"/>
                </a:solidFill>
              </a:rPr>
              <a:t>Air</a:t>
            </a:r>
            <a:endParaRPr lang="he-IL" b="1" dirty="0">
              <a:solidFill>
                <a:srgbClr val="7030A0"/>
              </a:solidFill>
            </a:endParaRPr>
          </a:p>
        </p:txBody>
      </p:sp>
      <p:cxnSp>
        <p:nvCxnSpPr>
          <p:cNvPr id="17" name="Straight Arrow Connector 16"/>
          <p:cNvCxnSpPr>
            <a:endCxn id="11" idx="1"/>
          </p:cNvCxnSpPr>
          <p:nvPr/>
        </p:nvCxnSpPr>
        <p:spPr>
          <a:xfrm>
            <a:off x="2695021" y="961297"/>
            <a:ext cx="724851" cy="5583"/>
          </a:xfrm>
          <a:prstGeom prst="straightConnector1">
            <a:avLst/>
          </a:prstGeom>
          <a:ln w="63500">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endCxn id="12" idx="0"/>
          </p:cNvCxnSpPr>
          <p:nvPr/>
        </p:nvCxnSpPr>
        <p:spPr>
          <a:xfrm>
            <a:off x="1616268" y="1367930"/>
            <a:ext cx="27916" cy="1701029"/>
          </a:xfrm>
          <a:prstGeom prst="straightConnector1">
            <a:avLst/>
          </a:prstGeom>
          <a:ln w="63500">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H="1">
            <a:off x="4644008" y="3755574"/>
            <a:ext cx="2843996" cy="1773860"/>
          </a:xfrm>
          <a:prstGeom prst="straightConnector1">
            <a:avLst/>
          </a:prstGeom>
          <a:ln w="63500">
            <a:solidFill>
              <a:schemeClr val="accent6">
                <a:lumMod val="20000"/>
                <a:lumOff val="8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7380312" y="4926221"/>
            <a:ext cx="0" cy="622961"/>
          </a:xfrm>
          <a:prstGeom prst="straightConnector1">
            <a:avLst/>
          </a:prstGeom>
          <a:ln w="63500">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endCxn id="8" idx="0"/>
          </p:cNvCxnSpPr>
          <p:nvPr/>
        </p:nvCxnSpPr>
        <p:spPr>
          <a:xfrm>
            <a:off x="2726486" y="1196752"/>
            <a:ext cx="4770959" cy="1838742"/>
          </a:xfrm>
          <a:prstGeom prst="straightConnector1">
            <a:avLst/>
          </a:prstGeom>
          <a:ln w="63500">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endCxn id="11" idx="2"/>
          </p:cNvCxnSpPr>
          <p:nvPr/>
        </p:nvCxnSpPr>
        <p:spPr>
          <a:xfrm flipH="1" flipV="1">
            <a:off x="4499992" y="1326920"/>
            <a:ext cx="2988012" cy="1708574"/>
          </a:xfrm>
          <a:prstGeom prst="straightConnector1">
            <a:avLst/>
          </a:prstGeom>
          <a:ln w="63500">
            <a:solidFill>
              <a:schemeClr val="accent6">
                <a:lumMod val="20000"/>
                <a:lumOff val="8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endCxn id="7" idx="3"/>
          </p:cNvCxnSpPr>
          <p:nvPr/>
        </p:nvCxnSpPr>
        <p:spPr>
          <a:xfrm flipH="1">
            <a:off x="5633864" y="3395534"/>
            <a:ext cx="738336" cy="0"/>
          </a:xfrm>
          <a:prstGeom prst="straightConnector1">
            <a:avLst/>
          </a:prstGeom>
          <a:ln w="63500">
            <a:solidFill>
              <a:schemeClr val="accent6">
                <a:lumMod val="20000"/>
                <a:lumOff val="8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endCxn id="7" idx="0"/>
          </p:cNvCxnSpPr>
          <p:nvPr/>
        </p:nvCxnSpPr>
        <p:spPr>
          <a:xfrm>
            <a:off x="4409822" y="1321337"/>
            <a:ext cx="143922" cy="1714157"/>
          </a:xfrm>
          <a:prstGeom prst="straightConnector1">
            <a:avLst/>
          </a:prstGeom>
          <a:ln w="63500">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flipV="1">
            <a:off x="2726486" y="3212976"/>
            <a:ext cx="3690839" cy="142650"/>
          </a:xfrm>
          <a:prstGeom prst="straightConnector1">
            <a:avLst/>
          </a:prstGeom>
          <a:ln w="63500">
            <a:solidFill>
              <a:srgbClr val="FFFF00"/>
            </a:solidFill>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flipV="1">
            <a:off x="2411760" y="1326920"/>
            <a:ext cx="1656184" cy="1708574"/>
          </a:xfrm>
          <a:prstGeom prst="straightConnector1">
            <a:avLst/>
          </a:prstGeom>
          <a:ln w="63500">
            <a:solidFill>
              <a:srgbClr val="FFFF00"/>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2087260" y="1326920"/>
            <a:ext cx="2322562" cy="1701029"/>
          </a:xfrm>
          <a:prstGeom prst="straightConnector1">
            <a:avLst/>
          </a:prstGeom>
          <a:ln w="63500">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endCxn id="14" idx="0"/>
          </p:cNvCxnSpPr>
          <p:nvPr/>
        </p:nvCxnSpPr>
        <p:spPr>
          <a:xfrm>
            <a:off x="2256074" y="1321337"/>
            <a:ext cx="2297670" cy="4208097"/>
          </a:xfrm>
          <a:prstGeom prst="straightConnector1">
            <a:avLst/>
          </a:prstGeom>
          <a:ln w="63500">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flipH="1">
            <a:off x="2699792" y="6088215"/>
            <a:ext cx="3672408" cy="0"/>
          </a:xfrm>
          <a:prstGeom prst="straightConnector1">
            <a:avLst/>
          </a:prstGeom>
          <a:ln w="63500">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43" name="Rectangle 42"/>
          <p:cNvSpPr/>
          <p:nvPr/>
        </p:nvSpPr>
        <p:spPr>
          <a:xfrm>
            <a:off x="6407884" y="4206141"/>
            <a:ext cx="2160240" cy="720080"/>
          </a:xfrm>
          <a:prstGeom prst="rect">
            <a:avLst/>
          </a:prstGeom>
          <a:solidFill>
            <a:srgbClr val="FFFF00"/>
          </a:solidFill>
          <a:ln w="857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smtClean="0">
                <a:solidFill>
                  <a:srgbClr val="7030A0"/>
                </a:solidFill>
              </a:rPr>
              <a:t>Main</a:t>
            </a:r>
            <a:endParaRPr lang="he-IL" b="1" dirty="0">
              <a:solidFill>
                <a:srgbClr val="7030A0"/>
              </a:solidFill>
            </a:endParaRPr>
          </a:p>
        </p:txBody>
      </p:sp>
      <p:cxnSp>
        <p:nvCxnSpPr>
          <p:cNvPr id="54" name="Straight Arrow Connector 53"/>
          <p:cNvCxnSpPr/>
          <p:nvPr/>
        </p:nvCxnSpPr>
        <p:spPr>
          <a:xfrm>
            <a:off x="2735365" y="3536672"/>
            <a:ext cx="738259" cy="0"/>
          </a:xfrm>
          <a:prstGeom prst="straightConnector1">
            <a:avLst/>
          </a:prstGeom>
          <a:ln w="63500">
            <a:solidFill>
              <a:srgbClr val="FFFF00"/>
            </a:solidFill>
            <a:tailEnd type="arrow"/>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a:off x="1736452" y="3788035"/>
            <a:ext cx="2547516" cy="1741399"/>
          </a:xfrm>
          <a:prstGeom prst="straightConnector1">
            <a:avLst/>
          </a:prstGeom>
          <a:ln w="63500">
            <a:solidFill>
              <a:srgbClr val="FFFF00"/>
            </a:solidFill>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flipV="1">
            <a:off x="5043207" y="1326921"/>
            <a:ext cx="0" cy="1701028"/>
          </a:xfrm>
          <a:prstGeom prst="straightConnector1">
            <a:avLst/>
          </a:prstGeom>
          <a:ln w="63500">
            <a:solidFill>
              <a:srgbClr val="C0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379079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536" y="2852936"/>
            <a:ext cx="8229600" cy="748680"/>
          </a:xfrm>
        </p:spPr>
        <p:txBody>
          <a:bodyPr>
            <a:noAutofit/>
          </a:bodyPr>
          <a:lstStyle/>
          <a:p>
            <a:pPr marL="0" indent="0" algn="ctr">
              <a:buNone/>
            </a:pPr>
            <a:r>
              <a:rPr lang="en-GB" sz="4400" b="1" dirty="0" smtClean="0">
                <a:ln>
                  <a:solidFill>
                    <a:srgbClr val="00B0F0"/>
                  </a:solidFill>
                </a:ln>
                <a:solidFill>
                  <a:srgbClr val="002060"/>
                </a:solidFill>
                <a:latin typeface="+mj-lt"/>
                <a:ea typeface="+mj-ea"/>
                <a:cs typeface="+mj-cs"/>
              </a:rPr>
              <a:t> The End -</a:t>
            </a:r>
            <a:r>
              <a:rPr lang="he-IL" sz="4400" b="1" dirty="0" smtClean="0">
                <a:ln>
                  <a:solidFill>
                    <a:srgbClr val="00B0F0"/>
                  </a:solidFill>
                </a:ln>
                <a:solidFill>
                  <a:srgbClr val="002060"/>
                </a:solidFill>
                <a:latin typeface="+mj-lt"/>
                <a:ea typeface="+mj-ea"/>
                <a:cs typeface="+mj-cs"/>
              </a:rPr>
              <a:t>- </a:t>
            </a:r>
            <a:endParaRPr lang="he-IL" sz="4400" b="1" dirty="0">
              <a:ln>
                <a:solidFill>
                  <a:srgbClr val="00B0F0"/>
                </a:solidFill>
              </a:ln>
              <a:solidFill>
                <a:srgbClr val="002060"/>
              </a:solidFill>
              <a:latin typeface="+mj-lt"/>
              <a:ea typeface="+mj-ea"/>
              <a:cs typeface="+mj-cs"/>
            </a:endParaRPr>
          </a:p>
        </p:txBody>
      </p:sp>
    </p:spTree>
    <p:extLst>
      <p:ext uri="{BB962C8B-B14F-4D97-AF65-F5344CB8AC3E}">
        <p14:creationId xmlns:p14="http://schemas.microsoft.com/office/powerpoint/2010/main" val="10952992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ginva.com/wp-content/uploads/2012/04/download-free-education-powerpoint-templates-ppt-17.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12" y="0"/>
            <a:ext cx="9180512" cy="685799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normAutofit fontScale="90000"/>
          </a:bodyPr>
          <a:lstStyle/>
          <a:p>
            <a:r>
              <a:rPr lang="en-GB" sz="7000" b="1" dirty="0" smtClean="0">
                <a:ln>
                  <a:solidFill>
                    <a:srgbClr val="00B0F0"/>
                  </a:solidFill>
                </a:ln>
                <a:solidFill>
                  <a:srgbClr val="002060"/>
                </a:solidFill>
              </a:rPr>
              <a:t>Plan A</a:t>
            </a:r>
            <a:endParaRPr lang="he-IL" sz="7000" b="1" dirty="0">
              <a:ln>
                <a:solidFill>
                  <a:srgbClr val="00B0F0"/>
                </a:solidFill>
              </a:ln>
              <a:solidFill>
                <a:srgbClr val="002060"/>
              </a:solidFill>
            </a:endParaRPr>
          </a:p>
        </p:txBody>
      </p:sp>
      <p:sp>
        <p:nvSpPr>
          <p:cNvPr id="3" name="Content Placeholder 2"/>
          <p:cNvSpPr>
            <a:spLocks noGrp="1"/>
          </p:cNvSpPr>
          <p:nvPr>
            <p:ph idx="1"/>
          </p:nvPr>
        </p:nvSpPr>
        <p:spPr/>
        <p:txBody>
          <a:bodyPr/>
          <a:lstStyle/>
          <a:p>
            <a:pPr marL="0" indent="0" algn="ctr" rtl="0">
              <a:buNone/>
            </a:pPr>
            <a:r>
              <a:rPr lang="en-GB" b="1" i="1" u="sng" dirty="0">
                <a:solidFill>
                  <a:srgbClr val="7030A0"/>
                </a:solidFill>
              </a:rPr>
              <a:t>Create the following classes </a:t>
            </a:r>
            <a:r>
              <a:rPr lang="en-GB" b="1" i="1" u="sng" dirty="0" smtClean="0">
                <a:solidFill>
                  <a:srgbClr val="7030A0"/>
                </a:solidFill>
              </a:rPr>
              <a:t>:</a:t>
            </a:r>
          </a:p>
          <a:p>
            <a:pPr marL="0" indent="0" algn="ctr" rtl="0">
              <a:buNone/>
            </a:pPr>
            <a:endParaRPr lang="en-GB" b="1" i="1" u="sng" dirty="0">
              <a:solidFill>
                <a:srgbClr val="7030A0"/>
              </a:solidFill>
            </a:endParaRPr>
          </a:p>
          <a:p>
            <a:pPr algn="l" rtl="0">
              <a:buFont typeface="Wingdings" pitchFamily="2" charset="2"/>
              <a:buChar char="v"/>
            </a:pPr>
            <a:r>
              <a:rPr lang="en-GB" sz="1800" b="1" dirty="0" smtClean="0">
                <a:hlinkClick r:id="" action="ppaction://customshow?id=0&amp;return=true"/>
              </a:rPr>
              <a:t>Air</a:t>
            </a:r>
            <a:endParaRPr lang="en-GB" sz="1800" b="1" dirty="0" smtClean="0"/>
          </a:p>
          <a:p>
            <a:pPr algn="l" rtl="0">
              <a:buFont typeface="Wingdings" pitchFamily="2" charset="2"/>
              <a:buChar char="v"/>
            </a:pPr>
            <a:r>
              <a:rPr lang="en-GB" sz="1800" b="1" dirty="0" smtClean="0">
                <a:hlinkClick r:id="" action="ppaction://customshow?id=1&amp;return=true"/>
              </a:rPr>
              <a:t>Arena</a:t>
            </a:r>
            <a:endParaRPr lang="en-GB" sz="1800" b="1" dirty="0" smtClean="0"/>
          </a:p>
          <a:p>
            <a:pPr algn="l" rtl="0">
              <a:buFont typeface="Wingdings" pitchFamily="2" charset="2"/>
              <a:buChar char="v"/>
            </a:pPr>
            <a:r>
              <a:rPr lang="en-GB" sz="1800" b="1" dirty="0" smtClean="0">
                <a:hlinkClick r:id="" action="ppaction://customshow?id=2&amp;return=true"/>
              </a:rPr>
              <a:t>Global Parameters</a:t>
            </a:r>
            <a:endParaRPr lang="en-GB" sz="1800" b="1" dirty="0" smtClean="0"/>
          </a:p>
          <a:p>
            <a:pPr algn="l" rtl="0">
              <a:buFont typeface="Wingdings" pitchFamily="2" charset="2"/>
              <a:buChar char="v"/>
            </a:pPr>
            <a:r>
              <a:rPr lang="en-GB" sz="1800" b="1" dirty="0" smtClean="0">
                <a:hlinkClick r:id="" action="ppaction://customshow?id=3&amp;return=true"/>
              </a:rPr>
              <a:t>Main</a:t>
            </a:r>
            <a:endParaRPr lang="en-GB" sz="1800" b="1" dirty="0" smtClean="0"/>
          </a:p>
          <a:p>
            <a:pPr algn="l" rtl="0">
              <a:buFont typeface="Wingdings" pitchFamily="2" charset="2"/>
              <a:buChar char="v"/>
            </a:pPr>
            <a:r>
              <a:rPr lang="en-GB" sz="1800" b="1" dirty="0" smtClean="0">
                <a:hlinkClick r:id="" action="ppaction://customshow?id=4&amp;return=true"/>
              </a:rPr>
              <a:t>Message</a:t>
            </a:r>
            <a:endParaRPr lang="en-GB" sz="1800" b="1" dirty="0" smtClean="0"/>
          </a:p>
          <a:p>
            <a:pPr algn="l" rtl="0">
              <a:buFont typeface="Wingdings" pitchFamily="2" charset="2"/>
              <a:buChar char="v"/>
            </a:pPr>
            <a:r>
              <a:rPr lang="en-GB" sz="1800" b="1" dirty="0" smtClean="0">
                <a:hlinkClick r:id="" action="ppaction://customshow?id=5&amp;return=true"/>
              </a:rPr>
              <a:t>Parameters</a:t>
            </a:r>
            <a:endParaRPr lang="en-GB" sz="1800" b="1" dirty="0" smtClean="0"/>
          </a:p>
          <a:p>
            <a:pPr algn="l" rtl="0">
              <a:buFont typeface="Wingdings" pitchFamily="2" charset="2"/>
              <a:buChar char="v"/>
            </a:pPr>
            <a:r>
              <a:rPr lang="en-GB" sz="1800" b="1" dirty="0" smtClean="0">
                <a:hlinkClick r:id="" action="ppaction://customshow?id=6&amp;return=true"/>
              </a:rPr>
              <a:t>Point</a:t>
            </a:r>
            <a:endParaRPr lang="en-GB" sz="1800" b="1" dirty="0" smtClean="0"/>
          </a:p>
          <a:p>
            <a:pPr algn="l" rtl="0">
              <a:buFont typeface="Wingdings" pitchFamily="2" charset="2"/>
              <a:buChar char="v"/>
            </a:pPr>
            <a:r>
              <a:rPr lang="en-GB" sz="1800" b="1" dirty="0" smtClean="0">
                <a:hlinkClick r:id="" action="ppaction://customshow?id=7&amp;return=true"/>
              </a:rPr>
              <a:t>Robot</a:t>
            </a:r>
            <a:endParaRPr lang="en-GB" sz="1800" b="1" dirty="0" smtClean="0"/>
          </a:p>
          <a:p>
            <a:pPr algn="l" rtl="0">
              <a:buFont typeface="Wingdings" pitchFamily="2" charset="2"/>
              <a:buChar char="v"/>
            </a:pPr>
            <a:r>
              <a:rPr lang="en-GB" sz="1800" b="1" dirty="0" smtClean="0">
                <a:hlinkClick r:id="" action="ppaction://customshow?id=8&amp;return=true"/>
              </a:rPr>
              <a:t>Simulation</a:t>
            </a:r>
            <a:endParaRPr lang="en-GB" sz="1800" b="1" dirty="0" smtClean="0"/>
          </a:p>
          <a:p>
            <a:pPr algn="l" rtl="0">
              <a:buFont typeface="Wingdings" pitchFamily="2" charset="2"/>
              <a:buChar char="v"/>
            </a:pPr>
            <a:r>
              <a:rPr lang="en-GB" sz="1800" b="1" dirty="0" smtClean="0">
                <a:hlinkClick r:id="" action="ppaction://customshow?id=9&amp;return=true"/>
              </a:rPr>
              <a:t>Log</a:t>
            </a:r>
            <a:endParaRPr lang="he-IL" sz="1800" b="1" dirty="0"/>
          </a:p>
        </p:txBody>
      </p:sp>
    </p:spTree>
    <p:extLst>
      <p:ext uri="{BB962C8B-B14F-4D97-AF65-F5344CB8AC3E}">
        <p14:creationId xmlns:p14="http://schemas.microsoft.com/office/powerpoint/2010/main" val="36361138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 name="Picture 2" descr="http://ginva.com/wp-content/uploads/2012/04/download-free-education-powerpoint-templates-ppt-17.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12" y="0"/>
            <a:ext cx="9180512" cy="685799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GB" b="1" dirty="0" smtClean="0">
                <a:ln>
                  <a:solidFill>
                    <a:srgbClr val="00B0F0"/>
                  </a:solidFill>
                </a:ln>
                <a:solidFill>
                  <a:srgbClr val="002060"/>
                </a:solidFill>
              </a:rPr>
              <a:t>Air</a:t>
            </a:r>
            <a:endParaRPr lang="he-IL" dirty="0"/>
          </a:p>
        </p:txBody>
      </p:sp>
      <p:sp>
        <p:nvSpPr>
          <p:cNvPr id="3" name="Content Placeholder 2"/>
          <p:cNvSpPr>
            <a:spLocks noGrp="1"/>
          </p:cNvSpPr>
          <p:nvPr>
            <p:ph idx="1"/>
          </p:nvPr>
        </p:nvSpPr>
        <p:spPr/>
        <p:txBody>
          <a:bodyPr/>
          <a:lstStyle/>
          <a:p>
            <a:pPr marL="0" indent="0" algn="ctr" rtl="0">
              <a:buNone/>
            </a:pPr>
            <a:r>
              <a:rPr lang="en-GB" b="1" i="1" u="sng" dirty="0" smtClean="0">
                <a:solidFill>
                  <a:srgbClr val="7030A0"/>
                </a:solidFill>
              </a:rPr>
              <a:t>Air class is used for the following reasons:</a:t>
            </a:r>
          </a:p>
          <a:p>
            <a:pPr marL="0" indent="0" algn="ctr" rtl="0">
              <a:buNone/>
            </a:pPr>
            <a:endParaRPr lang="en-GB" b="1" i="1" u="sng" dirty="0" smtClean="0">
              <a:solidFill>
                <a:srgbClr val="7030A0"/>
              </a:solidFill>
            </a:endParaRPr>
          </a:p>
          <a:p>
            <a:pPr algn="l" rtl="0">
              <a:buFont typeface="Wingdings" pitchFamily="2" charset="2"/>
              <a:buChar char="v"/>
            </a:pPr>
            <a:r>
              <a:rPr lang="en-GB" sz="2000" b="1" dirty="0" smtClean="0"/>
              <a:t>Air class will Check the general variables limiting a message to be sent such as distance between robots, obstacles on the way blocking signal and such.</a:t>
            </a:r>
          </a:p>
          <a:p>
            <a:pPr algn="l" rtl="0">
              <a:buFont typeface="Wingdings" pitchFamily="2" charset="2"/>
              <a:buChar char="v"/>
            </a:pPr>
            <a:r>
              <a:rPr lang="en-GB" sz="2000" b="1" dirty="0" smtClean="0"/>
              <a:t>Air class will </a:t>
            </a:r>
            <a:r>
              <a:rPr lang="en-GB" sz="2000" b="1" dirty="0" err="1" smtClean="0"/>
              <a:t>instore</a:t>
            </a:r>
            <a:r>
              <a:rPr lang="en-GB" sz="2000" b="1" dirty="0" smtClean="0"/>
              <a:t> the information weather a message was sent or not, For message verification every message will be sent to air class to be tested under the parameters as above.</a:t>
            </a:r>
          </a:p>
          <a:p>
            <a:pPr algn="l" rtl="0">
              <a:buFont typeface="Wingdings" pitchFamily="2" charset="2"/>
              <a:buChar char="v"/>
            </a:pPr>
            <a:r>
              <a:rPr lang="en-GB" sz="2000" b="1" dirty="0" smtClean="0"/>
              <a:t>Air class will have the information about which robot sent what info giving the robots receiving the message the ID of the robot from Robot and the Location of the robot from Point.</a:t>
            </a:r>
            <a:endParaRPr lang="he-IL" sz="2000" b="1" dirty="0"/>
          </a:p>
        </p:txBody>
      </p:sp>
    </p:spTree>
    <p:extLst>
      <p:ext uri="{BB962C8B-B14F-4D97-AF65-F5344CB8AC3E}">
        <p14:creationId xmlns:p14="http://schemas.microsoft.com/office/powerpoint/2010/main" val="109529921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 name="Picture 2" descr="http://ginva.com/wp-content/uploads/2012/04/download-free-education-powerpoint-templates-ppt-17.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12" y="0"/>
            <a:ext cx="9180512" cy="685799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GB" b="1" dirty="0" smtClean="0">
                <a:ln>
                  <a:solidFill>
                    <a:srgbClr val="00B0F0"/>
                  </a:solidFill>
                </a:ln>
                <a:solidFill>
                  <a:srgbClr val="002060"/>
                </a:solidFill>
              </a:rPr>
              <a:t>Arena</a:t>
            </a:r>
            <a:endParaRPr lang="he-IL" dirty="0"/>
          </a:p>
        </p:txBody>
      </p:sp>
      <p:sp>
        <p:nvSpPr>
          <p:cNvPr id="3" name="Content Placeholder 2"/>
          <p:cNvSpPr>
            <a:spLocks noGrp="1"/>
          </p:cNvSpPr>
          <p:nvPr>
            <p:ph idx="1"/>
          </p:nvPr>
        </p:nvSpPr>
        <p:spPr/>
        <p:txBody>
          <a:bodyPr/>
          <a:lstStyle/>
          <a:p>
            <a:pPr marL="0" indent="0" algn="ctr" rtl="0">
              <a:buNone/>
            </a:pPr>
            <a:r>
              <a:rPr lang="en-GB" b="1" i="1" u="sng" dirty="0">
                <a:solidFill>
                  <a:srgbClr val="7030A0"/>
                </a:solidFill>
              </a:rPr>
              <a:t>Arena class will be used for the following reasons </a:t>
            </a:r>
            <a:r>
              <a:rPr lang="en-GB" b="1" i="1" u="sng" dirty="0" smtClean="0">
                <a:solidFill>
                  <a:srgbClr val="7030A0"/>
                </a:solidFill>
              </a:rPr>
              <a:t>:</a:t>
            </a:r>
          </a:p>
          <a:p>
            <a:pPr marL="0" indent="0" algn="ctr" rtl="0">
              <a:buNone/>
            </a:pPr>
            <a:endParaRPr lang="en-GB" b="1" i="1" u="sng" dirty="0">
              <a:solidFill>
                <a:srgbClr val="7030A0"/>
              </a:solidFill>
            </a:endParaRPr>
          </a:p>
          <a:p>
            <a:pPr algn="l" rtl="0">
              <a:buFont typeface="Wingdings" pitchFamily="2" charset="2"/>
              <a:buChar char="v"/>
            </a:pPr>
            <a:r>
              <a:rPr lang="en-GB" sz="2000" b="1" dirty="0"/>
              <a:t>Arena will have the details about black </a:t>
            </a:r>
            <a:r>
              <a:rPr lang="en-GB" sz="2000" b="1" dirty="0" err="1"/>
              <a:t>gray</a:t>
            </a:r>
            <a:r>
              <a:rPr lang="en-GB" sz="2000" b="1" dirty="0"/>
              <a:t> and white places within the arena.</a:t>
            </a:r>
          </a:p>
          <a:p>
            <a:pPr algn="l" rtl="0">
              <a:buFont typeface="Wingdings" pitchFamily="2" charset="2"/>
              <a:buChar char="v"/>
            </a:pPr>
            <a:r>
              <a:rPr lang="en-GB" sz="2000" b="1" dirty="0"/>
              <a:t>Arena will be used to set static variables such as arena size.</a:t>
            </a:r>
          </a:p>
          <a:p>
            <a:pPr algn="l" rtl="0">
              <a:buFont typeface="Wingdings" pitchFamily="2" charset="2"/>
              <a:buChar char="v"/>
            </a:pPr>
            <a:r>
              <a:rPr lang="en-GB" sz="2000" b="1" dirty="0"/>
              <a:t>Arena will be used as a matrix in order to give information to point about the location of each robot for the knowledge if the robot can move there, can send a message to a following robot, can recharge there and other functions needed</a:t>
            </a:r>
            <a:r>
              <a:rPr lang="en-GB" sz="1800" dirty="0" smtClean="0"/>
              <a:t>.</a:t>
            </a:r>
            <a:endParaRPr lang="he-IL" sz="1800" dirty="0"/>
          </a:p>
        </p:txBody>
      </p:sp>
    </p:spTree>
    <p:extLst>
      <p:ext uri="{BB962C8B-B14F-4D97-AF65-F5344CB8AC3E}">
        <p14:creationId xmlns:p14="http://schemas.microsoft.com/office/powerpoint/2010/main" val="109529921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 name="Picture 2" descr="http://ginva.com/wp-content/uploads/2012/04/download-free-education-powerpoint-templates-ppt-17.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12" y="0"/>
            <a:ext cx="9180512" cy="685799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GB" b="1" dirty="0" smtClean="0">
                <a:ln>
                  <a:solidFill>
                    <a:srgbClr val="00B0F0"/>
                  </a:solidFill>
                </a:ln>
                <a:solidFill>
                  <a:srgbClr val="002060"/>
                </a:solidFill>
              </a:rPr>
              <a:t>Global Parameters</a:t>
            </a:r>
            <a:endParaRPr lang="he-IL" dirty="0"/>
          </a:p>
        </p:txBody>
      </p:sp>
      <p:sp>
        <p:nvSpPr>
          <p:cNvPr id="3" name="Content Placeholder 2"/>
          <p:cNvSpPr>
            <a:spLocks noGrp="1"/>
          </p:cNvSpPr>
          <p:nvPr>
            <p:ph idx="1"/>
          </p:nvPr>
        </p:nvSpPr>
        <p:spPr>
          <a:xfrm>
            <a:off x="457200" y="1600200"/>
            <a:ext cx="8229600" cy="4853136"/>
          </a:xfrm>
        </p:spPr>
        <p:txBody>
          <a:bodyPr>
            <a:normAutofit/>
          </a:bodyPr>
          <a:lstStyle/>
          <a:p>
            <a:pPr marL="0" indent="0" algn="ctr" rtl="0">
              <a:buNone/>
            </a:pPr>
            <a:r>
              <a:rPr lang="en-GB" b="1" i="1" u="sng" dirty="0">
                <a:solidFill>
                  <a:srgbClr val="7030A0"/>
                </a:solidFill>
              </a:rPr>
              <a:t>Global Parameters class will be used for the following reasons </a:t>
            </a:r>
            <a:r>
              <a:rPr lang="en-GB" b="1" i="1" u="sng" dirty="0" smtClean="0">
                <a:solidFill>
                  <a:srgbClr val="7030A0"/>
                </a:solidFill>
              </a:rPr>
              <a:t>:</a:t>
            </a:r>
          </a:p>
          <a:p>
            <a:pPr marL="0" indent="0" algn="ctr" rtl="0">
              <a:buNone/>
            </a:pPr>
            <a:endParaRPr lang="en-GB" b="1" i="1" u="sng" dirty="0">
              <a:solidFill>
                <a:srgbClr val="7030A0"/>
              </a:solidFill>
            </a:endParaRPr>
          </a:p>
          <a:p>
            <a:pPr algn="l" rtl="0">
              <a:buFont typeface="Wingdings" pitchFamily="2" charset="2"/>
              <a:buChar char="v"/>
            </a:pPr>
            <a:r>
              <a:rPr lang="en-GB" sz="2000" b="1" dirty="0"/>
              <a:t>Global parameters will be used to ease the process of the program, Allowing the programmers better sight at all the important parameters able to use and apply on the code.</a:t>
            </a:r>
          </a:p>
          <a:p>
            <a:pPr algn="l" rtl="0">
              <a:buFont typeface="Wingdings" pitchFamily="2" charset="2"/>
              <a:buChar char="v"/>
            </a:pPr>
            <a:r>
              <a:rPr lang="en-GB" sz="2000" b="1" dirty="0"/>
              <a:t>Global parameters gives the option for each programmer to update his own parameters making a better team work action.</a:t>
            </a:r>
          </a:p>
          <a:p>
            <a:pPr algn="l" rtl="0">
              <a:buFont typeface="Wingdings" pitchFamily="2" charset="2"/>
              <a:buChar char="v"/>
            </a:pPr>
            <a:r>
              <a:rPr lang="en-GB" sz="2000" b="1" dirty="0"/>
              <a:t>Global parameters also needed to make sure people don’t use the same parameter for different uses so no mix ups and such</a:t>
            </a:r>
            <a:r>
              <a:rPr lang="en-GB" sz="2000" b="1" dirty="0" smtClean="0"/>
              <a:t>.</a:t>
            </a:r>
          </a:p>
          <a:p>
            <a:pPr algn="l" rtl="0">
              <a:buFont typeface="Wingdings" pitchFamily="2" charset="2"/>
              <a:buChar char="v"/>
            </a:pPr>
            <a:r>
              <a:rPr lang="en-GB" sz="2000" b="1" dirty="0" smtClean="0"/>
              <a:t>Global parameters will be set in input which will set up the whole program formation. (This will be used for all the static variables).</a:t>
            </a:r>
            <a:endParaRPr lang="en-GB" sz="2000" b="1" dirty="0"/>
          </a:p>
          <a:p>
            <a:pPr algn="l" rtl="0">
              <a:buFont typeface="Wingdings" pitchFamily="2" charset="2"/>
              <a:buChar char="v"/>
            </a:pPr>
            <a:endParaRPr lang="he-IL" sz="2000" b="1" dirty="0"/>
          </a:p>
        </p:txBody>
      </p:sp>
    </p:spTree>
    <p:extLst>
      <p:ext uri="{BB962C8B-B14F-4D97-AF65-F5344CB8AC3E}">
        <p14:creationId xmlns:p14="http://schemas.microsoft.com/office/powerpoint/2010/main" val="282385757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 name="Picture 2" descr="http://ginva.com/wp-content/uploads/2012/04/download-free-education-powerpoint-templates-ppt-17.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12" y="0"/>
            <a:ext cx="9180512" cy="685799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GB" b="1" dirty="0" smtClean="0">
                <a:ln>
                  <a:solidFill>
                    <a:srgbClr val="00B0F0"/>
                  </a:solidFill>
                </a:ln>
                <a:solidFill>
                  <a:srgbClr val="002060"/>
                </a:solidFill>
              </a:rPr>
              <a:t>Main</a:t>
            </a:r>
            <a:endParaRPr lang="he-IL" dirty="0"/>
          </a:p>
        </p:txBody>
      </p:sp>
      <p:sp>
        <p:nvSpPr>
          <p:cNvPr id="3" name="Content Placeholder 2"/>
          <p:cNvSpPr>
            <a:spLocks noGrp="1"/>
          </p:cNvSpPr>
          <p:nvPr>
            <p:ph idx="1"/>
          </p:nvPr>
        </p:nvSpPr>
        <p:spPr/>
        <p:txBody>
          <a:bodyPr/>
          <a:lstStyle/>
          <a:p>
            <a:pPr marL="0" indent="0" algn="ctr" rtl="0">
              <a:buNone/>
            </a:pPr>
            <a:r>
              <a:rPr lang="en-GB" b="1" i="1" u="sng" dirty="0">
                <a:solidFill>
                  <a:srgbClr val="7030A0"/>
                </a:solidFill>
              </a:rPr>
              <a:t>Main class will be used for the following reasons </a:t>
            </a:r>
            <a:r>
              <a:rPr lang="en-GB" b="1" i="1" u="sng" dirty="0" smtClean="0">
                <a:solidFill>
                  <a:srgbClr val="7030A0"/>
                </a:solidFill>
              </a:rPr>
              <a:t>:</a:t>
            </a:r>
          </a:p>
          <a:p>
            <a:pPr marL="0" indent="0" algn="ctr" rtl="0">
              <a:buNone/>
            </a:pPr>
            <a:endParaRPr lang="en-GB" b="1" i="1" u="sng" dirty="0">
              <a:solidFill>
                <a:srgbClr val="7030A0"/>
              </a:solidFill>
            </a:endParaRPr>
          </a:p>
          <a:p>
            <a:pPr algn="l" rtl="0">
              <a:buFont typeface="Wingdings" pitchFamily="2" charset="2"/>
              <a:buChar char="v"/>
            </a:pPr>
            <a:r>
              <a:rPr lang="en-GB" sz="2000" b="1" dirty="0"/>
              <a:t>Main will simply take care of processing all the functions , making the wheels turning and helping with information containing for the testing class.</a:t>
            </a:r>
            <a:endParaRPr lang="he-IL" sz="2000" b="1" dirty="0"/>
          </a:p>
        </p:txBody>
      </p:sp>
    </p:spTree>
    <p:extLst>
      <p:ext uri="{BB962C8B-B14F-4D97-AF65-F5344CB8AC3E}">
        <p14:creationId xmlns:p14="http://schemas.microsoft.com/office/powerpoint/2010/main" val="282385757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 name="Picture 2" descr="http://ginva.com/wp-content/uploads/2012/04/download-free-education-powerpoint-templates-ppt-17.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12" y="0"/>
            <a:ext cx="9180512" cy="685799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GB" b="1" dirty="0" smtClean="0">
                <a:ln>
                  <a:solidFill>
                    <a:srgbClr val="00B0F0"/>
                  </a:solidFill>
                </a:ln>
                <a:solidFill>
                  <a:srgbClr val="002060"/>
                </a:solidFill>
              </a:rPr>
              <a:t>Message</a:t>
            </a:r>
            <a:endParaRPr lang="he-IL" dirty="0"/>
          </a:p>
        </p:txBody>
      </p:sp>
      <p:sp>
        <p:nvSpPr>
          <p:cNvPr id="3" name="Content Placeholder 2"/>
          <p:cNvSpPr>
            <a:spLocks noGrp="1"/>
          </p:cNvSpPr>
          <p:nvPr>
            <p:ph idx="1"/>
          </p:nvPr>
        </p:nvSpPr>
        <p:spPr>
          <a:xfrm>
            <a:off x="457200" y="1600200"/>
            <a:ext cx="8229600" cy="4709120"/>
          </a:xfrm>
        </p:spPr>
        <p:txBody>
          <a:bodyPr>
            <a:normAutofit/>
          </a:bodyPr>
          <a:lstStyle/>
          <a:p>
            <a:pPr marL="0" indent="0" algn="ctr" rtl="0">
              <a:buNone/>
            </a:pPr>
            <a:r>
              <a:rPr lang="en-GB" b="1" i="1" u="sng" dirty="0">
                <a:solidFill>
                  <a:srgbClr val="7030A0"/>
                </a:solidFill>
              </a:rPr>
              <a:t>Message class will be used for the following reasons </a:t>
            </a:r>
            <a:r>
              <a:rPr lang="en-GB" b="1" i="1" u="sng" dirty="0" smtClean="0">
                <a:solidFill>
                  <a:srgbClr val="7030A0"/>
                </a:solidFill>
              </a:rPr>
              <a:t>:</a:t>
            </a:r>
          </a:p>
          <a:p>
            <a:pPr marL="0" indent="0" algn="ctr" rtl="0">
              <a:buNone/>
            </a:pPr>
            <a:endParaRPr lang="en-GB" b="1" i="1" u="sng" dirty="0">
              <a:solidFill>
                <a:srgbClr val="7030A0"/>
              </a:solidFill>
            </a:endParaRPr>
          </a:p>
          <a:p>
            <a:pPr algn="l" rtl="0">
              <a:buFont typeface="Wingdings" pitchFamily="2" charset="2"/>
              <a:buChar char="v"/>
            </a:pPr>
            <a:r>
              <a:rPr lang="en-GB" sz="2000" b="1" dirty="0"/>
              <a:t>Message will function as a mail guy, Delivering each message to the recipient, by receiving the robots ID and other information such as time, location </a:t>
            </a:r>
            <a:r>
              <a:rPr lang="en-GB" sz="2000" b="1" dirty="0" err="1"/>
              <a:t>aswell</a:t>
            </a:r>
            <a:r>
              <a:rPr lang="en-GB" sz="2000" b="1" dirty="0"/>
              <a:t> receiving using message and Air the information weather a message arrived or not.</a:t>
            </a:r>
          </a:p>
          <a:p>
            <a:pPr algn="l" rtl="0">
              <a:buFont typeface="Wingdings" pitchFamily="2" charset="2"/>
              <a:buChar char="v"/>
            </a:pPr>
            <a:r>
              <a:rPr lang="en-GB" sz="2000" b="1" dirty="0"/>
              <a:t>Message will store the messages sent between the robots in an array of messages allowing a message that was not reached being resent from the database.</a:t>
            </a:r>
          </a:p>
          <a:p>
            <a:pPr algn="l" rtl="0">
              <a:buFont typeface="Wingdings" pitchFamily="2" charset="2"/>
              <a:buChar char="v"/>
            </a:pPr>
            <a:r>
              <a:rPr lang="en-GB" sz="2000" b="1" dirty="0"/>
              <a:t>Message will take information from point and robots and arena in order to return the information above.</a:t>
            </a:r>
            <a:endParaRPr lang="he-IL" sz="2000" b="1" dirty="0"/>
          </a:p>
        </p:txBody>
      </p:sp>
    </p:spTree>
    <p:extLst>
      <p:ext uri="{BB962C8B-B14F-4D97-AF65-F5344CB8AC3E}">
        <p14:creationId xmlns:p14="http://schemas.microsoft.com/office/powerpoint/2010/main" val="282385757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 name="Picture 2" descr="http://ginva.com/wp-content/uploads/2012/04/download-free-education-powerpoint-templates-ppt-17.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12" y="0"/>
            <a:ext cx="9180512" cy="685799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GB" b="1" dirty="0" smtClean="0">
                <a:ln>
                  <a:solidFill>
                    <a:srgbClr val="00B0F0"/>
                  </a:solidFill>
                </a:ln>
                <a:solidFill>
                  <a:srgbClr val="002060"/>
                </a:solidFill>
              </a:rPr>
              <a:t>Parameters</a:t>
            </a:r>
            <a:endParaRPr lang="he-IL" dirty="0"/>
          </a:p>
        </p:txBody>
      </p:sp>
      <p:sp>
        <p:nvSpPr>
          <p:cNvPr id="3" name="Content Placeholder 2"/>
          <p:cNvSpPr>
            <a:spLocks noGrp="1"/>
          </p:cNvSpPr>
          <p:nvPr>
            <p:ph idx="1"/>
          </p:nvPr>
        </p:nvSpPr>
        <p:spPr/>
        <p:txBody>
          <a:bodyPr/>
          <a:lstStyle/>
          <a:p>
            <a:pPr marL="0" indent="0" algn="ctr" rtl="0">
              <a:buNone/>
            </a:pPr>
            <a:r>
              <a:rPr lang="en-GB" b="1" i="1" u="sng" dirty="0">
                <a:solidFill>
                  <a:srgbClr val="7030A0"/>
                </a:solidFill>
              </a:rPr>
              <a:t>Parameters class will be used for the following reasons </a:t>
            </a:r>
            <a:r>
              <a:rPr lang="en-GB" b="1" i="1" u="sng" dirty="0" smtClean="0">
                <a:solidFill>
                  <a:srgbClr val="7030A0"/>
                </a:solidFill>
              </a:rPr>
              <a:t>:</a:t>
            </a:r>
          </a:p>
          <a:p>
            <a:pPr marL="0" indent="0" algn="ctr" rtl="0">
              <a:buNone/>
            </a:pPr>
            <a:endParaRPr lang="en-GB" b="1" i="1" u="sng" dirty="0">
              <a:solidFill>
                <a:srgbClr val="7030A0"/>
              </a:solidFill>
            </a:endParaRPr>
          </a:p>
          <a:p>
            <a:pPr algn="l" rtl="0">
              <a:buFont typeface="Wingdings" pitchFamily="2" charset="2"/>
              <a:buChar char="v"/>
            </a:pPr>
            <a:r>
              <a:rPr lang="en-GB" sz="2000" b="1" dirty="0"/>
              <a:t>Much like global parameters but used rather to give information about each parameters that used inside a class and is not global</a:t>
            </a:r>
            <a:r>
              <a:rPr lang="en-GB" sz="2000" b="1" dirty="0" smtClean="0"/>
              <a:t>.</a:t>
            </a:r>
          </a:p>
          <a:p>
            <a:pPr algn="l" rtl="0">
              <a:buFont typeface="Wingdings" pitchFamily="2" charset="2"/>
              <a:buChar char="v"/>
            </a:pPr>
            <a:r>
              <a:rPr lang="en-GB" sz="2000" b="1" dirty="0" smtClean="0"/>
              <a:t>Parameters will be used in cases when a parameter is only needed in one class making it simpler for each user, while in case of switching jobs and one need to work on a private parameter he will have the information needed of what the parameter does.</a:t>
            </a:r>
          </a:p>
          <a:p>
            <a:pPr algn="l" rtl="0">
              <a:buFont typeface="Wingdings" pitchFamily="2" charset="2"/>
              <a:buChar char="v"/>
            </a:pPr>
            <a:r>
              <a:rPr lang="en-GB" sz="2000" b="1" dirty="0" smtClean="0"/>
              <a:t>Parameters will be given each certain number that will be set in every other class used.</a:t>
            </a:r>
            <a:endParaRPr lang="he-IL" sz="2000" b="1" dirty="0"/>
          </a:p>
        </p:txBody>
      </p:sp>
    </p:spTree>
    <p:extLst>
      <p:ext uri="{BB962C8B-B14F-4D97-AF65-F5344CB8AC3E}">
        <p14:creationId xmlns:p14="http://schemas.microsoft.com/office/powerpoint/2010/main" val="282385757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 name="Picture 2" descr="http://ginva.com/wp-content/uploads/2012/04/download-free-education-powerpoint-templates-ppt-17.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12" y="0"/>
            <a:ext cx="9180512" cy="685799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GB" b="1" dirty="0" smtClean="0">
                <a:ln>
                  <a:solidFill>
                    <a:srgbClr val="00B0F0"/>
                  </a:solidFill>
                </a:ln>
                <a:solidFill>
                  <a:srgbClr val="002060"/>
                </a:solidFill>
              </a:rPr>
              <a:t>Point</a:t>
            </a:r>
            <a:endParaRPr lang="he-IL" dirty="0"/>
          </a:p>
        </p:txBody>
      </p:sp>
      <p:sp>
        <p:nvSpPr>
          <p:cNvPr id="3" name="Content Placeholder 2"/>
          <p:cNvSpPr>
            <a:spLocks noGrp="1"/>
          </p:cNvSpPr>
          <p:nvPr>
            <p:ph idx="1"/>
          </p:nvPr>
        </p:nvSpPr>
        <p:spPr/>
        <p:txBody>
          <a:bodyPr/>
          <a:lstStyle/>
          <a:p>
            <a:pPr marL="0" indent="0" algn="ctr" rtl="0">
              <a:buNone/>
            </a:pPr>
            <a:r>
              <a:rPr lang="en-GB" b="1" i="1" u="sng" dirty="0">
                <a:solidFill>
                  <a:srgbClr val="7030A0"/>
                </a:solidFill>
              </a:rPr>
              <a:t>Arena class will be used for the following reasons </a:t>
            </a:r>
            <a:r>
              <a:rPr lang="en-GB" b="1" i="1" u="sng" dirty="0" smtClean="0">
                <a:solidFill>
                  <a:srgbClr val="7030A0"/>
                </a:solidFill>
              </a:rPr>
              <a:t>:</a:t>
            </a:r>
          </a:p>
          <a:p>
            <a:pPr marL="0" indent="0" algn="ctr" rtl="0">
              <a:buNone/>
            </a:pPr>
            <a:endParaRPr lang="en-GB" b="1" i="1" u="sng" dirty="0">
              <a:solidFill>
                <a:srgbClr val="7030A0"/>
              </a:solidFill>
            </a:endParaRPr>
          </a:p>
          <a:p>
            <a:pPr algn="l" rtl="0">
              <a:buFont typeface="Wingdings" pitchFamily="2" charset="2"/>
              <a:buChar char="v"/>
            </a:pPr>
            <a:r>
              <a:rPr lang="en-GB" sz="2000" b="1" dirty="0"/>
              <a:t>Point will act as the GPS of the system allowing all the other functions to work.</a:t>
            </a:r>
          </a:p>
          <a:p>
            <a:pPr algn="l" rtl="0">
              <a:buFont typeface="Wingdings" pitchFamily="2" charset="2"/>
              <a:buChar char="v"/>
            </a:pPr>
            <a:r>
              <a:rPr lang="en-GB" sz="2000" b="1" dirty="0"/>
              <a:t>Point will contain a location in the form of an X,Y coordinate in the array of the Arena and will deliver it</a:t>
            </a:r>
            <a:r>
              <a:rPr lang="en-GB" sz="2000" b="1" dirty="0" smtClean="0"/>
              <a:t>.</a:t>
            </a:r>
          </a:p>
          <a:p>
            <a:pPr algn="l" rtl="0">
              <a:buFont typeface="Wingdings" pitchFamily="2" charset="2"/>
              <a:buChar char="v"/>
            </a:pPr>
            <a:r>
              <a:rPr lang="en-GB" sz="2000" b="1" dirty="0" smtClean="0"/>
              <a:t>Point is a very simple class , we will add an array in order to check a set of points (robots) or (obstacles) in order to help message and other classes to check a certain case at the exact same time minus the program running time, instead of calling each robot alone.</a:t>
            </a:r>
            <a:endParaRPr lang="en-GB" sz="2000" b="1" dirty="0"/>
          </a:p>
        </p:txBody>
      </p:sp>
    </p:spTree>
    <p:extLst>
      <p:ext uri="{BB962C8B-B14F-4D97-AF65-F5344CB8AC3E}">
        <p14:creationId xmlns:p14="http://schemas.microsoft.com/office/powerpoint/2010/main" val="282385757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67</TotalTime>
  <Words>895</Words>
  <Application>Microsoft Office PowerPoint</Application>
  <PresentationFormat>On-screen Show (4:3)</PresentationFormat>
  <Paragraphs>83</Paragraphs>
  <Slides>14</Slides>
  <Notes>0</Notes>
  <HiddenSlides>10</HiddenSlides>
  <MMClips>0</MMClips>
  <ScaleCrop>false</ScaleCrop>
  <HeadingPairs>
    <vt:vector size="6" baseType="variant">
      <vt:variant>
        <vt:lpstr>Theme</vt:lpstr>
      </vt:variant>
      <vt:variant>
        <vt:i4>1</vt:i4>
      </vt:variant>
      <vt:variant>
        <vt:lpstr>Slide Titles</vt:lpstr>
      </vt:variant>
      <vt:variant>
        <vt:i4>14</vt:i4>
      </vt:variant>
      <vt:variant>
        <vt:lpstr>Custom Shows</vt:lpstr>
      </vt:variant>
      <vt:variant>
        <vt:i4>10</vt:i4>
      </vt:variant>
    </vt:vector>
  </HeadingPairs>
  <TitlesOfParts>
    <vt:vector size="25" baseType="lpstr">
      <vt:lpstr>Office Theme</vt:lpstr>
      <vt:lpstr>Robots Arena</vt:lpstr>
      <vt:lpstr>Plan A</vt:lpstr>
      <vt:lpstr>Air</vt:lpstr>
      <vt:lpstr>Arena</vt:lpstr>
      <vt:lpstr>Global Parameters</vt:lpstr>
      <vt:lpstr>Main</vt:lpstr>
      <vt:lpstr>Message</vt:lpstr>
      <vt:lpstr>Parameters</vt:lpstr>
      <vt:lpstr>Point</vt:lpstr>
      <vt:lpstr>Robot</vt:lpstr>
      <vt:lpstr>Simulation</vt:lpstr>
      <vt:lpstr>Log</vt:lpstr>
      <vt:lpstr>PowerPoint Presentation</vt:lpstr>
      <vt:lpstr>PowerPoint Presentation</vt:lpstr>
      <vt:lpstr>Air</vt:lpstr>
      <vt:lpstr>Arena</vt:lpstr>
      <vt:lpstr>Global Parameters</vt:lpstr>
      <vt:lpstr>Main</vt:lpstr>
      <vt:lpstr>Message</vt:lpstr>
      <vt:lpstr>Parameters</vt:lpstr>
      <vt:lpstr>Point</vt:lpstr>
      <vt:lpstr>Robot</vt:lpstr>
      <vt:lpstr>Simulation</vt:lpstr>
      <vt:lpstr>Log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Robots Arena</dc:title>
  <dc:creator>Moshe Cohen</dc:creator>
  <cp:lastModifiedBy>Moshe Cohen</cp:lastModifiedBy>
  <cp:revision>23</cp:revision>
  <dcterms:created xsi:type="dcterms:W3CDTF">2016-05-29T08:49:16Z</dcterms:created>
  <dcterms:modified xsi:type="dcterms:W3CDTF">2016-05-29T09:56:19Z</dcterms:modified>
</cp:coreProperties>
</file>