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7" r:id="rId2"/>
    <p:sldId id="263" r:id="rId3"/>
    <p:sldId id="259" r:id="rId4"/>
    <p:sldId id="260" r:id="rId5"/>
    <p:sldId id="261" r:id="rId6"/>
    <p:sldId id="265" r:id="rId7"/>
    <p:sldId id="262" r:id="rId8"/>
    <p:sldId id="266" r:id="rId9"/>
    <p:sldId id="267" r:id="rId10"/>
    <p:sldId id="256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31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7" d="100"/>
          <a:sy n="107" d="100"/>
        </p:scale>
        <p:origin x="-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AB4EE-C0AE-4BE1-ABCE-ED1591F40EDF}" type="datetimeFigureOut">
              <a:rPr lang="en-SG" smtClean="0"/>
              <a:t>1/7/2021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3A060-B0A5-48E4-99C2-E3ED45CD92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819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A420D96-20A3-42D0-93C8-FBF2F625B091}" type="datetime1">
              <a:rPr lang="en-SG" smtClean="0"/>
              <a:t>1/7/2021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EA7A-ECC1-4E99-BC3F-889F4CE67130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87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CFFB-4E8D-4740-8F1B-803476F2631B}" type="datetime1">
              <a:rPr lang="en-SG" smtClean="0"/>
              <a:t>1/7/2021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EA7A-ECC1-4E99-BC3F-889F4CE671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17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638F-BCC2-4B96-B24F-3C9ED4F04BAB}" type="datetime1">
              <a:rPr lang="en-SG" smtClean="0"/>
              <a:t>1/7/2021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EA7A-ECC1-4E99-BC3F-889F4CE67130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37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8E5A-88E7-4E7D-915E-5AE789820359}" type="datetime1">
              <a:rPr lang="en-SG" smtClean="0"/>
              <a:t>1/7/2021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EA7A-ECC1-4E99-BC3F-889F4CE671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935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542-8287-4F37-BAA0-4E3B141F95F6}" type="datetime1">
              <a:rPr lang="en-SG" smtClean="0"/>
              <a:t>1/7/2021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EA7A-ECC1-4E99-BC3F-889F4CE67130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95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6CF0-E743-4E3E-8F77-F278A0AFD970}" type="datetime1">
              <a:rPr lang="en-SG" smtClean="0"/>
              <a:t>1/7/2021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EA7A-ECC1-4E99-BC3F-889F4CE671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730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F0A5-47A7-47DB-92B4-E9F7BCF89C24}" type="datetime1">
              <a:rPr lang="en-SG" smtClean="0"/>
              <a:t>1/7/2021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EA7A-ECC1-4E99-BC3F-889F4CE671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373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63FC-63FD-43FC-87D1-C4B184DF636D}" type="datetime1">
              <a:rPr lang="en-SG" smtClean="0"/>
              <a:t>1/7/2021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EA7A-ECC1-4E99-BC3F-889F4CE671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263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0EEB-C424-4FF4-9B9E-A41725B7BFB1}" type="datetime1">
              <a:rPr lang="en-SG" smtClean="0"/>
              <a:t>1/7/2021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EA7A-ECC1-4E99-BC3F-889F4CE671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299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757B-9875-45EE-B650-B2B8C1D1AD32}" type="datetime1">
              <a:rPr lang="en-SG" smtClean="0"/>
              <a:t>1/7/2021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EA7A-ECC1-4E99-BC3F-889F4CE6713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51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7E5C-454C-44C1-B0F4-D232BB5DC0A5}" type="datetime1">
              <a:rPr lang="en-SG" smtClean="0"/>
              <a:t>1/7/2021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EA7A-ECC1-4E99-BC3F-889F4CE67130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06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59A37E-F5C8-4A46-9E20-9D0019E71C1A}" type="datetime1">
              <a:rPr lang="en-SG" smtClean="0"/>
              <a:t>1/7/2021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BF6EA7A-ECC1-4E99-BC3F-889F4CE67130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2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lege+Board+Logo">
            <a:extLst>
              <a:ext uri="{FF2B5EF4-FFF2-40B4-BE49-F238E27FC236}">
                <a16:creationId xmlns:a16="http://schemas.microsoft.com/office/drawing/2014/main" id="{FB09EC9C-CC56-45A5-8F9A-33700F767F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0" b="38333"/>
          <a:stretch/>
        </p:blipFill>
        <p:spPr bwMode="auto">
          <a:xfrm>
            <a:off x="1171852" y="5525470"/>
            <a:ext cx="3853833" cy="82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2ED6840-2786-4068-81F6-810A6B6A7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852" y="1223061"/>
            <a:ext cx="9126245" cy="297607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SG" sz="4800" b="1" dirty="0">
                <a:latin typeface="+mn-lt"/>
              </a:rPr>
              <a:t>An analysis to explore strategies to boost SAT participation rates &amp; mean total scores across states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D774FD-11FA-4AA6-873D-4C9FF4B1B39D}"/>
              </a:ext>
            </a:extLst>
          </p:cNvPr>
          <p:cNvSpPr txBox="1"/>
          <p:nvPr/>
        </p:nvSpPr>
        <p:spPr>
          <a:xfrm>
            <a:off x="1171852" y="5134825"/>
            <a:ext cx="142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Prepared for: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E4536-F1B6-4C3A-97A3-3B4461CD5136}"/>
              </a:ext>
            </a:extLst>
          </p:cNvPr>
          <p:cNvSpPr txBox="1"/>
          <p:nvPr/>
        </p:nvSpPr>
        <p:spPr>
          <a:xfrm>
            <a:off x="8595063" y="5134825"/>
            <a:ext cx="1269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Analysis by:</a:t>
            </a:r>
          </a:p>
          <a:p>
            <a:r>
              <a:rPr lang="en-SG" dirty="0"/>
              <a:t>Lee Shi Min</a:t>
            </a:r>
          </a:p>
          <a:p>
            <a:r>
              <a:rPr lang="en-SG" dirty="0"/>
              <a:t>DSI23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9A708-9842-4BF0-9700-7DF4F6C6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EA7A-ECC1-4E99-BC3F-889F4CE67130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459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585B97-875F-4D82-B12F-7DB98CCB6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THANK YOU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9EB4B8D-9FC5-4345-92E2-21A5E1838E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4CEA0-D273-4BA7-8B1C-DCA5E641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EA7A-ECC1-4E99-BC3F-889F4CE67130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722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56AC61-2DDB-44A7-8CB0-8317B642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ANNEX 1: BOXPLOTS COMPARING TEST PARTICIPATION RATES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7B8C-5EE5-4FEA-8EC6-8E4342F5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EA7A-ECC1-4E99-BC3F-889F4CE67130}" type="slidenum">
              <a:rPr lang="en-SG" smtClean="0"/>
              <a:t>11</a:t>
            </a:fld>
            <a:endParaRPr lang="en-SG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AFC958F-D924-497D-A61D-C9D066194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6" y="2046361"/>
            <a:ext cx="5958064" cy="416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4C95986-AF99-4FC8-AAE5-D4A8AFE0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46361"/>
            <a:ext cx="5958064" cy="416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33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56AC61-2DDB-44A7-8CB0-8317B642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ANNEX 2: MEAN SAT TOTAL SCORE ACROSS STATES IN 2017 and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7B8C-5EE5-4FEA-8EC6-8E4342F5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EA7A-ECC1-4E99-BC3F-889F4CE67130}" type="slidenum">
              <a:rPr lang="en-SG" smtClean="0"/>
              <a:t>12</a:t>
            </a:fld>
            <a:endParaRPr lang="en-SG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8F704A7-7E87-40D9-9B31-587A017D3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6" y="2265044"/>
            <a:ext cx="12021847" cy="389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94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E400636-2E53-48B0-909A-442692470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907913"/>
            <a:ext cx="7408984" cy="44082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E189FB-F675-4130-A618-871FA058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17" y="472663"/>
            <a:ext cx="9720072" cy="1499616"/>
          </a:xfrm>
        </p:spPr>
        <p:txBody>
          <a:bodyPr>
            <a:noAutofit/>
          </a:bodyPr>
          <a:lstStyle/>
          <a:p>
            <a:r>
              <a:rPr lang="en-SG" sz="4000" dirty="0">
                <a:latin typeface="Arial Bold" panose="020B0704020202020204" pitchFamily="34" charset="0"/>
                <a:cs typeface="Arial Bold" panose="020B0704020202020204" pitchFamily="34" charset="0"/>
              </a:rPr>
              <a:t>SAT’s Market share has been increasing since 2016…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83A91-F706-4E2C-B5B1-623A12AF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EA7A-ECC1-4E99-BC3F-889F4CE67130}" type="slidenum">
              <a:rPr lang="en-SG" smtClean="0"/>
              <a:t>2</a:t>
            </a:fld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F8DA42-E8CD-49EF-8B30-9E96A75B3493}"/>
              </a:ext>
            </a:extLst>
          </p:cNvPr>
          <p:cNvSpPr txBox="1"/>
          <p:nvPr/>
        </p:nvSpPr>
        <p:spPr>
          <a:xfrm>
            <a:off x="7760677" y="2588541"/>
            <a:ext cx="3938954" cy="30469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latin typeface="Calibri" panose="020F0502020204030204" pitchFamily="34" charset="0"/>
                <a:cs typeface="Calibri" panose="020F0502020204030204" pitchFamily="34" charset="0"/>
              </a:rPr>
              <a:t>In 2019, the SAT achieved </a:t>
            </a:r>
            <a:r>
              <a:rPr lang="en-SG" sz="2400" b="1" dirty="0">
                <a:latin typeface="Calibri" panose="020F0502020204030204" pitchFamily="34" charset="0"/>
                <a:cs typeface="Calibri" panose="020F0502020204030204" pitchFamily="34" charset="0"/>
              </a:rPr>
              <a:t>55%</a:t>
            </a:r>
            <a:r>
              <a:rPr lang="en-SG" sz="2400" dirty="0">
                <a:latin typeface="Calibri" panose="020F0502020204030204" pitchFamily="34" charset="0"/>
                <a:cs typeface="Calibri" panose="020F0502020204030204" pitchFamily="34" charset="0"/>
              </a:rPr>
              <a:t> of the market share.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b="1" dirty="0">
                <a:latin typeface="Calibri" panose="020F0502020204030204" pitchFamily="34" charset="0"/>
                <a:cs typeface="Calibri" panose="020F0502020204030204" pitchFamily="34" charset="0"/>
              </a:rPr>
              <a:t>&gt; 2.2 million </a:t>
            </a:r>
            <a:r>
              <a:rPr lang="en-SG" sz="2400" dirty="0">
                <a:latin typeface="Calibri" panose="020F0502020204030204" pitchFamily="34" charset="0"/>
                <a:cs typeface="Calibri" panose="020F0502020204030204" pitchFamily="34" charset="0"/>
              </a:rPr>
              <a:t>students in the class of 2019 took the SAT compared to about 1.8 million students who took the ACT.</a:t>
            </a:r>
          </a:p>
        </p:txBody>
      </p:sp>
    </p:spTree>
    <p:extLst>
      <p:ext uri="{BB962C8B-B14F-4D97-AF65-F5344CB8AC3E}">
        <p14:creationId xmlns:p14="http://schemas.microsoft.com/office/powerpoint/2010/main" val="83821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89FB-F675-4130-A618-871FA058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3" y="535115"/>
            <a:ext cx="9720072" cy="1499616"/>
          </a:xfrm>
        </p:spPr>
        <p:txBody>
          <a:bodyPr>
            <a:noAutofit/>
          </a:bodyPr>
          <a:lstStyle/>
          <a:p>
            <a:r>
              <a:rPr lang="en-GB" sz="4000" dirty="0">
                <a:latin typeface="Arial Bold" panose="020B0704020202020204" pitchFamily="34" charset="0"/>
                <a:cs typeface="Arial Bold" panose="020B0704020202020204" pitchFamily="34" charset="0"/>
              </a:rPr>
              <a:t>Scope and purpose of analysis</a:t>
            </a:r>
            <a:endParaRPr lang="en-SG" sz="4000" dirty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79BDA-1400-4168-977C-950D0653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56" y="2034731"/>
            <a:ext cx="11097087" cy="391239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 this exploratory study, we deep dive into the </a:t>
            </a:r>
            <a:r>
              <a:rPr lang="en-GB" u="sng" dirty="0">
                <a:latin typeface="Calibri" panose="020F0502020204030204" pitchFamily="34" charset="0"/>
                <a:cs typeface="Calibri" panose="020F0502020204030204" pitchFamily="34" charset="0"/>
              </a:rPr>
              <a:t>2017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u="sng" dirty="0">
                <a:latin typeface="Calibri" panose="020F0502020204030204" pitchFamily="34" charset="0"/>
                <a:cs typeface="Calibri" panose="020F0502020204030204" pitchFamily="34" charset="0"/>
              </a:rPr>
              <a:t>2019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datasets to study how participation rates and test scores in SAT and ACT have changed at the state-level.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intend to draw findings from this exploratory study to identify the following: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States with scope to grow in SAT participation rate</a:t>
            </a:r>
          </a:p>
          <a:p>
            <a:pPr marL="841248" lvl="2" indent="-457200">
              <a:lnSpc>
                <a:spcPct val="100000"/>
              </a:lnSpc>
              <a:buFont typeface="+mj-lt"/>
              <a:buAutoNum type="alphaLcPeriod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Could apply to states with: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) an increased participation in SAT in 2019 and/or ii) a significant decrease in participation rate for ACT.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States with low average SAT total score </a:t>
            </a:r>
          </a:p>
          <a:p>
            <a:pPr marL="841248" lvl="2" indent="-457200">
              <a:lnSpc>
                <a:spcPct val="100000"/>
              </a:lnSpc>
              <a:buFont typeface="+mj-lt"/>
              <a:buAutoNum type="alphaLcPeriod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Useful to identify states with poorer test performance so that College Board can better target marketing and/or partnership efforts to improve students' access to the test prep resources. </a:t>
            </a:r>
          </a:p>
          <a:p>
            <a:pPr marL="841248" lvl="2" indent="-457200">
              <a:lnSpc>
                <a:spcPct val="100000"/>
              </a:lnSpc>
              <a:buFont typeface="+mj-lt"/>
              <a:buAutoNum type="alphaLcPeriod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Effort is aligned with College Board's mandate to expand students' access to higher education. </a:t>
            </a:r>
            <a:endParaRPr lang="en-SG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83A91-F706-4E2C-B5B1-623A12AF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EA7A-ECC1-4E99-BC3F-889F4CE67130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947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89FB-F675-4130-A618-871FA058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352" y="598052"/>
            <a:ext cx="9720072" cy="1499616"/>
          </a:xfrm>
        </p:spPr>
        <p:txBody>
          <a:bodyPr>
            <a:normAutofit/>
          </a:bodyPr>
          <a:lstStyle/>
          <a:p>
            <a:r>
              <a:rPr lang="en-SG" sz="4000" dirty="0">
                <a:latin typeface="Arial Bold" panose="020B0704020202020204" pitchFamily="34" charset="0"/>
                <a:cs typeface="Arial Bold" panose="020B0704020202020204" pitchFamily="34" charset="0"/>
              </a:rPr>
              <a:t>DATASET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79BDA-1400-4168-977C-950D0653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56" y="1953087"/>
            <a:ext cx="11097087" cy="3912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3200" dirty="0"/>
              <a:t>We use publicly available datasets on SAT and ACT with the following information:</a:t>
            </a:r>
          </a:p>
          <a:p>
            <a:pPr marL="0" indent="0">
              <a:buNone/>
            </a:pPr>
            <a:endParaRPr lang="en-SG" sz="3200" dirty="0"/>
          </a:p>
          <a:p>
            <a:pPr marL="960120" lvl="3" indent="-457200">
              <a:buFont typeface="+mj-lt"/>
              <a:buAutoNum type="alphaLcPeriod"/>
            </a:pPr>
            <a:r>
              <a:rPr lang="en-SG" sz="3200" dirty="0"/>
              <a:t>State participation rates in 2017 and 2019</a:t>
            </a:r>
          </a:p>
          <a:p>
            <a:pPr marL="960120" lvl="3" indent="-457200">
              <a:buFont typeface="+mj-lt"/>
              <a:buAutoNum type="alphaLcPeriod"/>
            </a:pPr>
            <a:r>
              <a:rPr lang="en-SG" sz="3200" dirty="0"/>
              <a:t>Mean SAT total score in 2017 and 2019 by state</a:t>
            </a:r>
          </a:p>
          <a:p>
            <a:pPr marL="960120" lvl="3" indent="-457200">
              <a:buFont typeface="+mj-lt"/>
              <a:buAutoNum type="alphaLcPeriod"/>
            </a:pPr>
            <a:r>
              <a:rPr lang="en-SG" sz="3200" dirty="0"/>
              <a:t>Mean ACT composite score in 2017 and 2019 by state</a:t>
            </a:r>
          </a:p>
          <a:p>
            <a:pPr marL="960120" lvl="3" indent="-457200">
              <a:buFont typeface="+mj-lt"/>
              <a:buAutoNum type="alphaLcPeriod"/>
            </a:pPr>
            <a:endParaRPr lang="en-SG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83A91-F706-4E2C-B5B1-623A12AF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EA7A-ECC1-4E99-BC3F-889F4CE67130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839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89FB-F675-4130-A618-871FA058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18" y="598052"/>
            <a:ext cx="9720072" cy="1499616"/>
          </a:xfrm>
        </p:spPr>
        <p:txBody>
          <a:bodyPr>
            <a:normAutofit/>
          </a:bodyPr>
          <a:lstStyle/>
          <a:p>
            <a:r>
              <a:rPr lang="en-SG" sz="4000" dirty="0">
                <a:solidFill>
                  <a:schemeClr val="tx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Primary Findings FOR SAT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79BDA-1400-4168-977C-950D0653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56" y="1953087"/>
            <a:ext cx="11097087" cy="391239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average SAT participation rate across states increased by 9%-pts in 2019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(up from 39% in 2017).</a:t>
            </a:r>
          </a:p>
          <a:p>
            <a:pPr marL="630936" lvl="1" indent="-457200">
              <a:buFont typeface="+mj-lt"/>
              <a:buAutoNum type="alphaLcPeriod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The SAT participation rate increased at the 25th, 50th and 75th percentile.</a:t>
            </a:r>
          </a:p>
          <a:p>
            <a:pPr marL="630936" lvl="1" indent="-457200">
              <a:buFont typeface="+mj-lt"/>
              <a:buAutoNum type="alphaLcPeriod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8 states fully participated in SAT in 2019, of which 3 fully participated in 2017 too. </a:t>
            </a:r>
          </a:p>
          <a:p>
            <a:pPr marL="630936" lvl="1" indent="-457200">
              <a:buFont typeface="+mj-lt"/>
              <a:buAutoNum type="alphaLcPeriod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Compared to 2017, 36 states increased participation in SAT in 2019, while 4 states decreased their participation in SAT.</a:t>
            </a:r>
          </a:p>
          <a:p>
            <a:pPr marL="630936" lvl="1" indent="-457200">
              <a:buFont typeface="+mj-lt"/>
              <a:buAutoNum type="alphaLcPeriod"/>
            </a:pP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In the same time period, the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average SAT total score fell by 14 pts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(down from 1130 in 2017).</a:t>
            </a:r>
          </a:p>
          <a:p>
            <a:pPr marL="630936" lvl="1" indent="-457200">
              <a:buFont typeface="+mj-lt"/>
              <a:buAutoNum type="alphaLcPeriod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Consistent with the overall decrease in the average SAT total score observed in 2019, we see a decline in mean test score at the 0th, 25th and 50th percentile.</a:t>
            </a:r>
            <a:endParaRPr lang="en-SG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83A91-F706-4E2C-B5B1-623A12AF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EA7A-ECC1-4E99-BC3F-889F4CE67130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56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89FB-F675-4130-A618-871FA058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18" y="598052"/>
            <a:ext cx="9720072" cy="1499616"/>
          </a:xfrm>
        </p:spPr>
        <p:txBody>
          <a:bodyPr>
            <a:normAutofit/>
          </a:bodyPr>
          <a:lstStyle/>
          <a:p>
            <a:r>
              <a:rPr lang="en-SG" sz="4000" dirty="0">
                <a:solidFill>
                  <a:schemeClr val="tx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Primary Findings FOR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79BDA-1400-4168-977C-950D0653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56" y="1953087"/>
            <a:ext cx="11097087" cy="391239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average ACT participation rate across states decreased by 7%-pts in 2019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(down from 66% in 2017).</a:t>
            </a:r>
          </a:p>
          <a:p>
            <a:pPr marL="630936" lvl="1" indent="-457200">
              <a:buFont typeface="+mj-lt"/>
              <a:buAutoNum type="alphaLcPeriod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The ACT participation rate decreased at the 0th, 25th, 50th percentile. However, at the 75th percentile, we observe 100% participation rate for ACT.</a:t>
            </a:r>
          </a:p>
          <a:p>
            <a:pPr marL="630936" lvl="1" indent="-457200">
              <a:buFont typeface="+mj-lt"/>
              <a:buAutoNum type="alphaLcPeriod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17 states fully participated in ACT in 2017,  but only 15 did so in 2017. </a:t>
            </a:r>
          </a:p>
          <a:p>
            <a:pPr marL="630936" lvl="1" indent="-457200">
              <a:buFont typeface="+mj-lt"/>
              <a:buAutoNum type="alphaLcPeriod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Compared to 2017, 4 states increased participation in ACT in 2019, while 32 states decreased ACT participation.</a:t>
            </a:r>
          </a:p>
          <a:p>
            <a:pPr marL="630936" lvl="1" indent="-457200">
              <a:buFont typeface="+mj-lt"/>
              <a:buAutoNum type="alphaLcPeriod"/>
            </a:pP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Compared to 2017, the average ACT composite score remained similar, i.e. it only fell slightly by 0.05 pts in 2019.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83A91-F706-4E2C-B5B1-623A12AF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EA7A-ECC1-4E99-BC3F-889F4CE67130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669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71DAA63-2434-42B5-9277-9522BD38F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88" y="154236"/>
            <a:ext cx="7615212" cy="6632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E189FB-F675-4130-A618-871FA058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69" y="545490"/>
            <a:ext cx="4474718" cy="1362637"/>
          </a:xfrm>
        </p:spPr>
        <p:txBody>
          <a:bodyPr>
            <a:normAutofit/>
          </a:bodyPr>
          <a:lstStyle/>
          <a:p>
            <a:r>
              <a:rPr lang="en-SG" sz="3500" dirty="0">
                <a:latin typeface="Arial Bold" panose="020B0704020202020204" pitchFamily="34" charset="0"/>
                <a:cs typeface="Arial Bold" panose="020B0704020202020204" pitchFamily="34" charset="0"/>
              </a:rPr>
              <a:t>KEY FINDING 1: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83A91-F706-4E2C-B5B1-623A12AF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EA7A-ECC1-4E99-BC3F-889F4CE67130}" type="slidenum">
              <a:rPr lang="en-SG" smtClean="0"/>
              <a:t>7</a:t>
            </a:fld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53A81C-C89B-42A3-977F-3EF4DFF083BE}"/>
              </a:ext>
            </a:extLst>
          </p:cNvPr>
          <p:cNvSpPr txBox="1"/>
          <p:nvPr/>
        </p:nvSpPr>
        <p:spPr>
          <a:xfrm>
            <a:off x="0" y="1424033"/>
            <a:ext cx="447471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500" dirty="0">
                <a:latin typeface="Arial Bold" panose="020B0704020202020204" pitchFamily="34" charset="0"/>
                <a:cs typeface="Arial Bold" panose="020B0704020202020204" pitchFamily="34" charset="0"/>
              </a:rPr>
              <a:t>States with low participation rates in SAT in 2019 had high participation rates in ACT</a:t>
            </a:r>
            <a:endParaRPr lang="en-SG" sz="3500" dirty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C51C8-F73B-4D99-8F9A-0F7E1A6ACDED}"/>
              </a:ext>
            </a:extLst>
          </p:cNvPr>
          <p:cNvSpPr/>
          <p:nvPr/>
        </p:nvSpPr>
        <p:spPr>
          <a:xfrm>
            <a:off x="5157926" y="412376"/>
            <a:ext cx="3197180" cy="6201488"/>
          </a:xfrm>
          <a:prstGeom prst="rect">
            <a:avLst/>
          </a:prstGeom>
          <a:noFill/>
          <a:ln>
            <a:solidFill>
              <a:srgbClr val="D031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543243-3D06-4C48-BE17-9C9D314568BF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4474717" y="2855194"/>
            <a:ext cx="683209" cy="0"/>
          </a:xfrm>
          <a:prstGeom prst="line">
            <a:avLst/>
          </a:prstGeom>
          <a:ln>
            <a:solidFill>
              <a:srgbClr val="D031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C0ECA3-B790-4BBE-86EF-5C4E90B3AF4B}"/>
              </a:ext>
            </a:extLst>
          </p:cNvPr>
          <p:cNvCxnSpPr/>
          <p:nvPr/>
        </p:nvCxnSpPr>
        <p:spPr>
          <a:xfrm>
            <a:off x="8286751" y="1170429"/>
            <a:ext cx="0" cy="507207"/>
          </a:xfrm>
          <a:prstGeom prst="straightConnector1">
            <a:avLst/>
          </a:prstGeom>
          <a:ln>
            <a:solidFill>
              <a:srgbClr val="D031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35FDAB-F348-4E9B-814F-02C618A552AA}"/>
              </a:ext>
            </a:extLst>
          </p:cNvPr>
          <p:cNvCxnSpPr>
            <a:cxnSpLocks/>
          </p:cNvCxnSpPr>
          <p:nvPr/>
        </p:nvCxnSpPr>
        <p:spPr>
          <a:xfrm>
            <a:off x="6788944" y="1931938"/>
            <a:ext cx="0" cy="507207"/>
          </a:xfrm>
          <a:prstGeom prst="straightConnector1">
            <a:avLst/>
          </a:prstGeom>
          <a:ln>
            <a:solidFill>
              <a:srgbClr val="D031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F0EB54-AAB7-40F5-9E2F-9224C8F2F88B}"/>
              </a:ext>
            </a:extLst>
          </p:cNvPr>
          <p:cNvCxnSpPr>
            <a:cxnSpLocks/>
          </p:cNvCxnSpPr>
          <p:nvPr/>
        </p:nvCxnSpPr>
        <p:spPr>
          <a:xfrm>
            <a:off x="6655594" y="1931938"/>
            <a:ext cx="0" cy="507207"/>
          </a:xfrm>
          <a:prstGeom prst="straightConnector1">
            <a:avLst/>
          </a:prstGeom>
          <a:ln>
            <a:solidFill>
              <a:srgbClr val="D031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44DBBC-AB76-41CD-BEDD-375C9B0F0B09}"/>
              </a:ext>
            </a:extLst>
          </p:cNvPr>
          <p:cNvCxnSpPr>
            <a:cxnSpLocks/>
          </p:cNvCxnSpPr>
          <p:nvPr/>
        </p:nvCxnSpPr>
        <p:spPr>
          <a:xfrm>
            <a:off x="6788944" y="3814763"/>
            <a:ext cx="0" cy="367459"/>
          </a:xfrm>
          <a:prstGeom prst="straightConnector1">
            <a:avLst/>
          </a:prstGeom>
          <a:ln>
            <a:solidFill>
              <a:srgbClr val="D031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148D10-0933-4F8F-B045-5C114F857BE9}"/>
              </a:ext>
            </a:extLst>
          </p:cNvPr>
          <p:cNvCxnSpPr>
            <a:cxnSpLocks/>
          </p:cNvCxnSpPr>
          <p:nvPr/>
        </p:nvCxnSpPr>
        <p:spPr>
          <a:xfrm>
            <a:off x="6655594" y="3488531"/>
            <a:ext cx="0" cy="367459"/>
          </a:xfrm>
          <a:prstGeom prst="straightConnector1">
            <a:avLst/>
          </a:prstGeom>
          <a:ln>
            <a:solidFill>
              <a:srgbClr val="D031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B0865A-8900-4FBC-98A2-6724AF9757B1}"/>
              </a:ext>
            </a:extLst>
          </p:cNvPr>
          <p:cNvCxnSpPr>
            <a:cxnSpLocks/>
          </p:cNvCxnSpPr>
          <p:nvPr/>
        </p:nvCxnSpPr>
        <p:spPr>
          <a:xfrm>
            <a:off x="8301039" y="4182222"/>
            <a:ext cx="0" cy="367459"/>
          </a:xfrm>
          <a:prstGeom prst="straightConnector1">
            <a:avLst/>
          </a:prstGeom>
          <a:ln>
            <a:solidFill>
              <a:srgbClr val="D031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759B53-8144-49D8-912D-9C7480B30404}"/>
              </a:ext>
            </a:extLst>
          </p:cNvPr>
          <p:cNvCxnSpPr>
            <a:cxnSpLocks/>
          </p:cNvCxnSpPr>
          <p:nvPr/>
        </p:nvCxnSpPr>
        <p:spPr>
          <a:xfrm>
            <a:off x="6036469" y="1931938"/>
            <a:ext cx="0" cy="507207"/>
          </a:xfrm>
          <a:prstGeom prst="straightConnector1">
            <a:avLst/>
          </a:prstGeom>
          <a:ln>
            <a:solidFill>
              <a:srgbClr val="D031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ABFA7F-1DD5-457F-AEF0-9B1A3A2B0CA7}"/>
              </a:ext>
            </a:extLst>
          </p:cNvPr>
          <p:cNvCxnSpPr/>
          <p:nvPr/>
        </p:nvCxnSpPr>
        <p:spPr>
          <a:xfrm>
            <a:off x="6029325" y="3703591"/>
            <a:ext cx="0" cy="507207"/>
          </a:xfrm>
          <a:prstGeom prst="straightConnector1">
            <a:avLst/>
          </a:prstGeom>
          <a:ln>
            <a:solidFill>
              <a:srgbClr val="D031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36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89FB-F675-4130-A618-871FA058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236" y="-174812"/>
            <a:ext cx="10347930" cy="1499616"/>
          </a:xfrm>
        </p:spPr>
        <p:txBody>
          <a:bodyPr>
            <a:normAutofit fontScale="90000"/>
          </a:bodyPr>
          <a:lstStyle/>
          <a:p>
            <a:r>
              <a:rPr lang="en-SG" sz="4000" dirty="0">
                <a:latin typeface="Arial Bold" panose="020B0704020202020204" pitchFamily="34" charset="0"/>
                <a:cs typeface="Arial Bold" panose="020B0704020202020204" pitchFamily="34" charset="0"/>
              </a:rPr>
              <a:t>KEY FINDING 2: </a:t>
            </a:r>
            <a:r>
              <a:rPr lang="en-GB" sz="4000" dirty="0">
                <a:latin typeface="Arial Bold" panose="020B0704020202020204" pitchFamily="34" charset="0"/>
                <a:cs typeface="Arial Bold" panose="020B0704020202020204" pitchFamily="34" charset="0"/>
              </a:rPr>
              <a:t>decline in mean SAT test scores across states in 2019</a:t>
            </a:r>
            <a:endParaRPr lang="en-SG" sz="4000" dirty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83A91-F706-4E2C-B5B1-623A12AF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EA7A-ECC1-4E99-BC3F-889F4CE67130}" type="slidenum">
              <a:rPr lang="en-SG" smtClean="0"/>
              <a:t>8</a:t>
            </a:fld>
            <a:endParaRPr lang="en-SG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C71D0DA-E910-478D-88D0-3D27F5414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86" y="1068829"/>
            <a:ext cx="4619625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7B395EC-1F9B-4EE4-8485-DFBAF5118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056" y="1068829"/>
            <a:ext cx="4565489" cy="279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E072700-DCB4-4CFC-8F2C-0B9385AEB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056" y="3944674"/>
            <a:ext cx="4619625" cy="279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FF819C-4349-4E15-8AF1-A32963FE5920}"/>
              </a:ext>
            </a:extLst>
          </p:cNvPr>
          <p:cNvCxnSpPr/>
          <p:nvPr/>
        </p:nvCxnSpPr>
        <p:spPr>
          <a:xfrm flipH="1">
            <a:off x="1943100" y="3429000"/>
            <a:ext cx="1009650" cy="0"/>
          </a:xfrm>
          <a:prstGeom prst="straightConnector1">
            <a:avLst/>
          </a:prstGeom>
          <a:ln>
            <a:solidFill>
              <a:srgbClr val="D031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836AEFB-58E5-460D-B5B2-E160FB554E63}"/>
              </a:ext>
            </a:extLst>
          </p:cNvPr>
          <p:cNvSpPr/>
          <p:nvPr/>
        </p:nvSpPr>
        <p:spPr>
          <a:xfrm>
            <a:off x="8895751" y="2625589"/>
            <a:ext cx="800100" cy="4074713"/>
          </a:xfrm>
          <a:prstGeom prst="ellipse">
            <a:avLst/>
          </a:prstGeom>
          <a:noFill/>
          <a:ln>
            <a:solidFill>
              <a:srgbClr val="D031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830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189B-6467-4586-B766-75C9045D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 Bold" panose="020B0704020202020204" pitchFamily="34" charset="0"/>
                <a:cs typeface="Arial Bold" panose="020B0704020202020204" pitchFamily="34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148C-C75D-4612-BAB6-C3A953008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02" y="2108253"/>
            <a:ext cx="4569848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To boost participation rates, College Board can first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target marketing or partnership efforts in the states that had shown a notable decline in their ACT participation rates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45986-2267-40B4-9473-60F7B44C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EA7A-ECC1-4E99-BC3F-889F4CE67130}" type="slidenum">
              <a:rPr lang="en-SG" smtClean="0"/>
              <a:t>9</a:t>
            </a:fld>
            <a:endParaRPr lang="en-SG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97CD8F-C11B-44B0-BBEE-336D5814F97C}"/>
              </a:ext>
            </a:extLst>
          </p:cNvPr>
          <p:cNvSpPr txBox="1">
            <a:spLocks/>
          </p:cNvSpPr>
          <p:nvPr/>
        </p:nvSpPr>
        <p:spPr>
          <a:xfrm>
            <a:off x="5088650" y="2084832"/>
            <a:ext cx="6722351" cy="402336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With the decline in mean SAT test scores across states in 2019, 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College Board should focus on improving students' access to test preparation resources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so that students can achieve better test performance in the future. To start, we can target the states with 100% SAT participation rates in 2019, but lower mean SAT total scores than the overall mean of all states: </a:t>
            </a:r>
          </a:p>
          <a:p>
            <a:pPr marL="630936" lvl="1" indent="-457200">
              <a:buFont typeface="+mj-lt"/>
              <a:buAutoNum type="arabicPeriod"/>
            </a:pPr>
            <a:endParaRPr lang="en-SG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7863FB-9573-47EF-89FB-79FB65767CA9}"/>
              </a:ext>
            </a:extLst>
          </p:cNvPr>
          <p:cNvSpPr txBox="1"/>
          <p:nvPr/>
        </p:nvSpPr>
        <p:spPr>
          <a:xfrm>
            <a:off x="5923546" y="4455641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0936" lvl="1" indent="-457200">
              <a:buFont typeface="Wingdings" panose="05000000000000000000" pitchFamily="2" charset="2"/>
              <a:buChar char="§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Delaware</a:t>
            </a:r>
          </a:p>
          <a:p>
            <a:pPr marL="630936" lvl="1" indent="-457200">
              <a:buFont typeface="Wingdings" panose="05000000000000000000" pitchFamily="2" charset="2"/>
              <a:buChar char="§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Idaho</a:t>
            </a:r>
          </a:p>
          <a:p>
            <a:pPr marL="630936" lvl="1" indent="-457200">
              <a:buFont typeface="Wingdings" panose="05000000000000000000" pitchFamily="2" charset="2"/>
              <a:buChar char="§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Rhode Island</a:t>
            </a:r>
          </a:p>
          <a:p>
            <a:pPr marL="630936" lvl="1" indent="-457200">
              <a:buFont typeface="Wingdings" panose="05000000000000000000" pitchFamily="2" charset="2"/>
              <a:buChar char="§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Florida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F18419-1C8A-4984-800E-B53D0994E718}"/>
              </a:ext>
            </a:extLst>
          </p:cNvPr>
          <p:cNvSpPr txBox="1"/>
          <p:nvPr/>
        </p:nvSpPr>
        <p:spPr>
          <a:xfrm>
            <a:off x="8166320" y="4457673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0936" lvl="1" indent="-457200">
              <a:buFont typeface="Wingdings" panose="05000000000000000000" pitchFamily="2" charset="2"/>
              <a:buChar char="§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Michigan</a:t>
            </a:r>
          </a:p>
          <a:p>
            <a:pPr marL="630936" lvl="1" indent="-457200">
              <a:buFont typeface="Wingdings" panose="05000000000000000000" pitchFamily="2" charset="2"/>
              <a:buChar char="§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Illinois</a:t>
            </a:r>
          </a:p>
          <a:p>
            <a:pPr marL="630936" lvl="1" indent="-457200">
              <a:buFont typeface="Wingdings" panose="05000000000000000000" pitchFamily="2" charset="2"/>
              <a:buChar char="§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Colorado</a:t>
            </a:r>
          </a:p>
          <a:p>
            <a:pPr marL="630936" lvl="1" indent="-457200">
              <a:buFont typeface="Wingdings" panose="05000000000000000000" pitchFamily="2" charset="2"/>
              <a:buChar char="§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Connecticut</a:t>
            </a:r>
            <a:endParaRPr lang="en-SG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E689FB-5B92-494A-82E3-D94C42AE0D7E}"/>
              </a:ext>
            </a:extLst>
          </p:cNvPr>
          <p:cNvSpPr txBox="1"/>
          <p:nvPr/>
        </p:nvSpPr>
        <p:spPr>
          <a:xfrm>
            <a:off x="-811673" y="4415098"/>
            <a:ext cx="713071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5">
              <a:buFont typeface="Wingdings" panose="05000000000000000000" pitchFamily="2" charset="2"/>
              <a:buChar char="§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Missouri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Alaska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Minnesota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South Dakota</a:t>
            </a:r>
            <a:endParaRPr lang="en-SG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994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112</TotalTime>
  <Words>694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Bold</vt:lpstr>
      <vt:lpstr>Calibri</vt:lpstr>
      <vt:lpstr>Tw Cen MT</vt:lpstr>
      <vt:lpstr>Tw Cen MT Condensed</vt:lpstr>
      <vt:lpstr>Wingdings</vt:lpstr>
      <vt:lpstr>Wingdings 3</vt:lpstr>
      <vt:lpstr>Integral</vt:lpstr>
      <vt:lpstr>An analysis to explore strategies to boost SAT participation rates &amp; mean total scores across states</vt:lpstr>
      <vt:lpstr>SAT’s Market share has been increasing since 2016…</vt:lpstr>
      <vt:lpstr>Scope and purpose of analysis</vt:lpstr>
      <vt:lpstr>DATASET for ANALYSIS</vt:lpstr>
      <vt:lpstr>Primary Findings FOR SAT</vt:lpstr>
      <vt:lpstr>Primary Findings FOR ACT</vt:lpstr>
      <vt:lpstr>KEY FINDING 1:</vt:lpstr>
      <vt:lpstr>KEY FINDING 2: decline in mean SAT test scores across states in 2019</vt:lpstr>
      <vt:lpstr>RECOMMENDATIONS</vt:lpstr>
      <vt:lpstr>THANK YOU</vt:lpstr>
      <vt:lpstr>ANNEX 1: BOXPLOTS COMPARING TEST PARTICIPATION RATES </vt:lpstr>
      <vt:lpstr>ANNEX 2: MEAN SAT TOTAL SCORE ACROSS STATES IN 2017 and 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 Min Lee</dc:creator>
  <cp:lastModifiedBy>Shi Min Lee</cp:lastModifiedBy>
  <cp:revision>12</cp:revision>
  <dcterms:created xsi:type="dcterms:W3CDTF">2021-07-01T10:16:35Z</dcterms:created>
  <dcterms:modified xsi:type="dcterms:W3CDTF">2021-07-01T12:09:35Z</dcterms:modified>
</cp:coreProperties>
</file>