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82" r:id="rId5"/>
    <p:sldId id="283" r:id="rId6"/>
    <p:sldId id="291" r:id="rId7"/>
    <p:sldId id="297" r:id="rId8"/>
    <p:sldId id="309" r:id="rId9"/>
    <p:sldId id="310" r:id="rId10"/>
    <p:sldId id="298" r:id="rId11"/>
    <p:sldId id="300" r:id="rId12"/>
    <p:sldId id="299" r:id="rId13"/>
    <p:sldId id="311" r:id="rId14"/>
    <p:sldId id="301" r:id="rId15"/>
    <p:sldId id="302" r:id="rId16"/>
    <p:sldId id="312" r:id="rId17"/>
    <p:sldId id="313" r:id="rId18"/>
    <p:sldId id="314" r:id="rId19"/>
    <p:sldId id="308" r:id="rId20"/>
    <p:sldId id="315" r:id="rId21"/>
    <p:sldId id="307" r:id="rId22"/>
    <p:sldId id="303" r:id="rId23"/>
    <p:sldId id="326" r:id="rId24"/>
    <p:sldId id="331" r:id="rId25"/>
    <p:sldId id="332" r:id="rId26"/>
    <p:sldId id="330" r:id="rId27"/>
    <p:sldId id="327" r:id="rId28"/>
    <p:sldId id="328" r:id="rId29"/>
    <p:sldId id="329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285" r:id="rId4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 autoAdjust="0"/>
    <p:restoredTop sz="92346" autoAdjust="0"/>
  </p:normalViewPr>
  <p:slideViewPr>
    <p:cSldViewPr snapToGrid="0">
      <p:cViewPr varScale="1">
        <p:scale>
          <a:sx n="80" d="100"/>
          <a:sy n="80" d="100"/>
        </p:scale>
        <p:origin x="-629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248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B0C84B-8959-4145-885C-DEBDF1E5F43E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7월 13일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AB2845-01FE-4B62-9293-9966A781D13B}" type="datetime4">
              <a:rPr lang="ko-KR" altLang="en-US" smtClean="0"/>
              <a:pPr/>
              <a:t>2020년 7월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-docs-kr.readthedocs.io/ko/latest/index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https://flask-docs-kr.readthedocs.io/ko/latest/index.html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9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1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5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871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username = </a:t>
            </a:r>
            <a:r>
              <a:rPr lang="en-US" altLang="ko-KR" sz="11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request.form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['username'] </a:t>
            </a:r>
          </a:p>
          <a:p>
            <a:r>
              <a:rPr lang="en-US" altLang="ko-KR" sz="11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userpass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</a:t>
            </a:r>
            <a:r>
              <a:rPr lang="en-US" altLang="ko-KR" sz="11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request.form.get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('</a:t>
            </a:r>
            <a:r>
              <a:rPr lang="en-US" altLang="ko-KR" sz="11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userpass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') </a:t>
            </a:r>
          </a:p>
          <a:p>
            <a:r>
              <a:rPr lang="en-US" altLang="ko-KR" sz="11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joblist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11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request.form.getlist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('job') 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621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052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375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328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677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55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78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125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323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892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03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551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732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839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061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314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834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82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14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47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44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01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5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16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33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"/>
              <a:t>부제목</a:t>
            </a:r>
            <a:endParaRPr lang="en-ZA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en-ZA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en-ZA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en-ZA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  <a:endParaRPr 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">
            <a:extLst>
              <a:ext uri="{FF2B5EF4-FFF2-40B4-BE49-F238E27FC236}">
                <a16:creationId xmlns=""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1">
            <a:extLst>
              <a:ext uri="{FF2B5EF4-FFF2-40B4-BE49-F238E27FC236}">
                <a16:creationId xmlns=""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사진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림 개체 틀 6">
            <a:extLst>
              <a:ext uri="{FF2B5EF4-FFF2-40B4-BE49-F238E27FC236}">
                <a16:creationId xmlns=""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11" name="부제목 2">
            <a:extLst>
              <a:ext uri="{FF2B5EF4-FFF2-40B4-BE49-F238E27FC236}">
                <a16:creationId xmlns=""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=""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=""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=""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4" name="텍스트 개체 틀 8">
            <a:extLst>
              <a:ext uri="{FF2B5EF4-FFF2-40B4-BE49-F238E27FC236}">
                <a16:creationId xmlns=""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553" y="4650539"/>
            <a:ext cx="3289922" cy="1112590"/>
          </a:xfrm>
        </p:spPr>
        <p:txBody>
          <a:bodyPr rtlCol="0"/>
          <a:lstStyle/>
          <a:p>
            <a:pPr rtl="0">
              <a:lnSpc>
                <a:spcPts val="5800"/>
              </a:lnSpc>
            </a:pPr>
            <a:r>
              <a:rPr lang="en-US" altLang="ko-KR" dirty="0" smtClean="0"/>
              <a:t>flask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sz="2800" b="1" i="0" spc="-8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프로그래밍</a:t>
            </a:r>
            <a:endParaRPr lang="en-US" altLang="ko-KR" sz="2800" b="1" i="0" spc="-8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개체 틀 17">
            <a:extLst>
              <a:ext uri="{FF2B5EF4-FFF2-40B4-BE49-F238E27FC236}">
                <a16:creationId xmlns=""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Request.method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10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882316" y="1168827"/>
            <a:ext cx="98338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from flask import Flask</a:t>
            </a: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request</a:t>
            </a:r>
            <a:endParaRPr lang="en-US" altLang="ko-KR" sz="2400" dirty="0"/>
          </a:p>
          <a:p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app = Flask(__name__)</a:t>
            </a:r>
            <a:endParaRPr lang="en-US" altLang="ko-KR" sz="2400" dirty="0"/>
          </a:p>
          <a:p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@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app.route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'/method/'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, methods=[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'GET'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'POST'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])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def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login():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    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if 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request.method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 == 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'POST'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        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return "Post"</a:t>
            </a:r>
            <a:b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    else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        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return "</a:t>
            </a:r>
            <a:r>
              <a:rPr lang="en-US" altLang="ko-KR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Get“</a:t>
            </a:r>
          </a:p>
          <a:p>
            <a:endParaRPr lang="en-US" altLang="ko-KR" sz="2400" dirty="0"/>
          </a:p>
          <a:p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if     __name__ == '__main__':  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    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app.run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(debug=True, host='0.0.0.0')</a:t>
            </a:r>
            <a:endParaRPr lang="en-US" altLang="ko-KR" sz="2400" dirty="0"/>
          </a:p>
          <a:p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>
              <a:solidFill>
                <a:srgbClr val="7E7E7E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67664" y="3557820"/>
            <a:ext cx="6096000" cy="128240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 @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app.route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'/method/'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, methods=[</a:t>
            </a:r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'GET'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'POST'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])</a:t>
            </a:r>
            <a:endParaRPr lang="en-US" altLang="ko-KR" sz="1600" dirty="0">
              <a:solidFill>
                <a:srgbClr val="000000"/>
              </a:solidFill>
              <a:latin typeface="Noto Sans Symbols"/>
            </a:endParaRPr>
          </a:p>
          <a:p>
            <a:pPr marL="742950" lvl="1" indent="-285750" fontAlgn="base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라우팅 주소에 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methods </a:t>
            </a:r>
            <a:r>
              <a:rPr lang="ko-KR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변수에 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GET, POST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문자열 설정한다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600" dirty="0">
              <a:solidFill>
                <a:srgbClr val="7E7E7E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request.method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 == </a:t>
            </a:r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'POST'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request.method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값의 문자열을 반환 받아서 활용한다</a:t>
            </a:r>
            <a:endParaRPr lang="ko-KR" altLang="en-US" sz="1600" b="0" i="0" u="none" strike="noStrike" dirty="0">
              <a:solidFill>
                <a:srgbClr val="7E7E7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request.args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11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882316" y="1168827"/>
            <a:ext cx="98338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from flask import Flask, request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app = Flask(__name__)</a:t>
            </a:r>
            <a:endParaRPr lang="en-US" altLang="ko-KR" sz="2400" dirty="0"/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@</a:t>
            </a:r>
            <a:r>
              <a:rPr lang="en-US" altLang="ko-KR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app.route</a:t>
            </a: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'/login'</a:t>
            </a: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b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def</a:t>
            </a:r>
            <a:r>
              <a:rPr lang="en-US" altLang="ko-KR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login():</a:t>
            </a:r>
            <a:b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user =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request.args.get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('name')</a:t>
            </a:r>
          </a:p>
          <a:p>
            <a:r>
              <a:rPr lang="en-US" altLang="ko-KR" sz="2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</a:t>
            </a:r>
            <a:r>
              <a:rPr lang="en-US" altLang="ko-KR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return 'User %s' </a:t>
            </a: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% user</a:t>
            </a:r>
            <a:b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if __name__ == "__main__" :</a:t>
            </a:r>
            <a:b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# </a:t>
            </a:r>
            <a:r>
              <a:rPr lang="en-US" altLang="ko-KR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app.debug</a:t>
            </a: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= True</a:t>
            </a:r>
            <a:b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</a:t>
            </a:r>
            <a:r>
              <a:rPr lang="en-US" altLang="ko-KR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app.run</a:t>
            </a: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(host='0.0.0.0', port = 80)</a:t>
            </a:r>
            <a:endParaRPr lang="ko-KR" altLang="en-US" sz="2400" dirty="0">
              <a:solidFill>
                <a:srgbClr val="7E7E7E"/>
              </a:solidFill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31368" y="2295698"/>
            <a:ext cx="5231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127.0.0.1:5000/login?name=hong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request.form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12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882316" y="1168827"/>
            <a:ext cx="108436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&lt;head&gt;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	&lt;title&gt;flask test&lt;/title&gt;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&lt;/head&gt;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&lt;body&gt;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	&lt;form action="/login" method="POST"&gt;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		&lt;input type="text" name="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username </a:t>
            </a:r>
            <a:r>
              <a:rPr lang="en-US" altLang="ko-KR" sz="2400" dirty="0" smtClean="0">
                <a:latin typeface="Consolas" panose="020B0609020204030204" pitchFamily="49" charset="0"/>
              </a:rPr>
              <a:t>" 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		&lt;input type="password" name="password"&gt;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		&lt;input type="submit" value="</a:t>
            </a:r>
            <a:r>
              <a:rPr lang="ko-KR" altLang="en-US" sz="2400" dirty="0" smtClean="0">
                <a:latin typeface="Consolas" panose="020B0609020204030204" pitchFamily="49" charset="0"/>
              </a:rPr>
              <a:t>확인</a:t>
            </a:r>
            <a:r>
              <a:rPr lang="en-US" altLang="ko-KR" sz="2400" dirty="0" smtClean="0">
                <a:latin typeface="Consolas" panose="020B0609020204030204" pitchFamily="49" charset="0"/>
              </a:rPr>
              <a:t>"&gt;</a:t>
            </a:r>
            <a:endParaRPr lang="ko-KR" altLang="en-US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	&lt;/form&gt;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/>
            </a:r>
            <a:br>
              <a:rPr lang="en-US" altLang="ko-KR" sz="2400" dirty="0" smtClean="0">
                <a:latin typeface="Consolas" panose="020B0609020204030204" pitchFamily="49" charset="0"/>
              </a:rPr>
            </a:br>
            <a:r>
              <a:rPr lang="en-US" altLang="ko-KR" sz="2400" dirty="0" smtClean="0">
                <a:latin typeface="Consolas" panose="020B0609020204030204" pitchFamily="49" charset="0"/>
              </a:rPr>
              <a:t>	&lt;/body&gt;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&lt;/html&gt;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03402" y="524469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form_input.html</a:t>
            </a:r>
            <a:endParaRPr lang="en-US" altLang="ko-KR" sz="2400" b="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request.form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13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882316" y="1168827"/>
            <a:ext cx="98338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</a:rPr>
              <a:t>from flask import Flask, request</a:t>
            </a:r>
            <a:endParaRPr lang="en-US" altLang="ko-KR" sz="2000" dirty="0"/>
          </a:p>
          <a:p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</a:rPr>
              <a:t>app = Flask(__name__)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>
                <a:latin typeface="Consolas" panose="020B0609020204030204" pitchFamily="49" charset="0"/>
              </a:rPr>
              <a:t>@</a:t>
            </a:r>
            <a:r>
              <a:rPr lang="en-US" altLang="ko-KR" sz="2000" dirty="0" err="1">
                <a:latin typeface="Consolas" panose="020B0609020204030204" pitchFamily="49" charset="0"/>
              </a:rPr>
              <a:t>app.route</a:t>
            </a:r>
            <a:r>
              <a:rPr lang="en-US" altLang="ko-KR" sz="2000" dirty="0">
                <a:latin typeface="Consolas" panose="020B0609020204030204" pitchFamily="49" charset="0"/>
              </a:rPr>
              <a:t>('/')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index():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   return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render_template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form_input.html</a:t>
            </a:r>
            <a:r>
              <a:rPr lang="en-US" altLang="ko-KR" sz="2000" dirty="0" smtClean="0">
                <a:latin typeface="Consolas" panose="020B0609020204030204" pitchFamily="49" charset="0"/>
              </a:rPr>
              <a:t>')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@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app.route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('</a:t>
            </a:r>
            <a:r>
              <a:rPr lang="en-US" altLang="ko-KR" sz="2000" dirty="0" smtClean="0">
                <a:latin typeface="Consolas" panose="020B0609020204030204" pitchFamily="49" charset="0"/>
              </a:rPr>
              <a:t>/login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', methods=['POST'])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def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login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():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if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request.method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== 'POST':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   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uname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request.form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['username']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    pw =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request.form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['password']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    return 'Username :  %s, pw : %s' % (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uname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pw) 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if __name__ == "__main__" :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#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app.debug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= True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app.run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(host='0.0.0.0', port = 80)</a:t>
            </a:r>
            <a:endParaRPr lang="ko-KR" altLang="en-US" sz="2000" dirty="0">
              <a:solidFill>
                <a:srgbClr val="7E7E7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request.form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14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882316" y="1168827"/>
            <a:ext cx="983381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</a:rPr>
              <a:t>from flask import Flask, 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request,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render_template</a:t>
            </a:r>
            <a:endParaRPr lang="en-US" altLang="ko-KR" sz="2000" dirty="0"/>
          </a:p>
          <a:p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</a:rPr>
              <a:t>app = Flask(__name__)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>
                <a:latin typeface="Consolas" panose="020B0609020204030204" pitchFamily="49" charset="0"/>
              </a:rPr>
              <a:t>@</a:t>
            </a:r>
            <a:r>
              <a:rPr lang="en-US" altLang="ko-KR" sz="2000" dirty="0" err="1">
                <a:latin typeface="Consolas" panose="020B0609020204030204" pitchFamily="49" charset="0"/>
              </a:rPr>
              <a:t>app.route</a:t>
            </a:r>
            <a:r>
              <a:rPr lang="en-US" altLang="ko-KR" sz="2000" dirty="0">
                <a:latin typeface="Consolas" panose="020B0609020204030204" pitchFamily="49" charset="0"/>
              </a:rPr>
              <a:t>('/')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index():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   return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render_template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latin typeface="Consolas" panose="020B0609020204030204" pitchFamily="49" charset="0"/>
              </a:rPr>
              <a:t>'</a:t>
            </a:r>
            <a:r>
              <a:rPr lang="en-US" altLang="ko-KR" sz="20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form_input.html</a:t>
            </a:r>
            <a:r>
              <a:rPr lang="en-US" altLang="ko-KR" sz="2000" dirty="0" smtClean="0">
                <a:latin typeface="Consolas" panose="020B0609020204030204" pitchFamily="49" charset="0"/>
              </a:rPr>
              <a:t>')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@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app.route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('</a:t>
            </a:r>
            <a:r>
              <a:rPr lang="en-US" altLang="ko-KR" sz="2000" dirty="0" smtClean="0">
                <a:latin typeface="Consolas" panose="020B0609020204030204" pitchFamily="49" charset="0"/>
              </a:rPr>
              <a:t>/login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', methods=['POST'])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def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login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():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if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request.method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== 'POST':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    result =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request.form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    return </a:t>
            </a:r>
            <a:r>
              <a:rPr lang="en-US" altLang="ko-KR" sz="2000" dirty="0" err="1">
                <a:latin typeface="Consolas" panose="020B0609020204030204" pitchFamily="49" charset="0"/>
              </a:rPr>
              <a:t>render_template</a:t>
            </a:r>
            <a:r>
              <a:rPr lang="en-US" altLang="ko-KR" sz="2000" dirty="0" smtClean="0">
                <a:latin typeface="Consolas" panose="020B0609020204030204" pitchFamily="49" charset="0"/>
              </a:rPr>
              <a:t>('</a:t>
            </a:r>
            <a:r>
              <a:rPr lang="en-US" altLang="ko-KR" sz="2000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form_result.html</a:t>
            </a:r>
            <a:r>
              <a:rPr lang="en-US" altLang="ko-KR" sz="2000" dirty="0" err="1">
                <a:latin typeface="Consolas" panose="020B0609020204030204" pitchFamily="49" charset="0"/>
              </a:rPr>
              <a:t>'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,result</a:t>
            </a:r>
            <a:r>
              <a:rPr lang="en-US" altLang="ko-KR" sz="2000" dirty="0" smtClean="0">
                <a:latin typeface="Consolas" panose="020B0609020204030204" pitchFamily="49" charset="0"/>
              </a:rPr>
              <a:t>=result)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if __name__ == "__main__" :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#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app.debug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= True</a:t>
            </a:r>
            <a:b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   </a:t>
            </a:r>
            <a:r>
              <a:rPr lang="en-US" altLang="ko-KR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app.run</a:t>
            </a:r>
            <a:r>
              <a:rPr lang="en-US" altLang="ko-K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(host='0.0.0.0', port = 80)</a:t>
            </a:r>
            <a:endParaRPr lang="ko-KR" altLang="en-US" sz="2000" dirty="0">
              <a:solidFill>
                <a:srgbClr val="7E7E7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request.form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15</a:t>
            </a:fld>
            <a:endParaRPr lang="ko-KR" altLang="en-ZA" dirty="0"/>
          </a:p>
        </p:txBody>
      </p:sp>
      <p:sp>
        <p:nvSpPr>
          <p:cNvPr id="3" name="직사각형 2"/>
          <p:cNvSpPr/>
          <p:nvPr/>
        </p:nvSpPr>
        <p:spPr>
          <a:xfrm>
            <a:off x="8969011" y="64708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form_result.html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26695" y="1189999"/>
            <a:ext cx="911191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&lt;!</a:t>
            </a:r>
            <a:r>
              <a:rPr lang="en-US" altLang="ko-KR" sz="20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doctype</a:t>
            </a: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html&gt;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&lt;html&gt;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&lt;body&gt;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   &lt;table border = 1&gt;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       {% for key, value in </a:t>
            </a:r>
            <a:r>
              <a:rPr lang="en-US" altLang="ko-KR" sz="2000" dirty="0" err="1" smtClean="0">
                <a:solidFill>
                  <a:srgbClr val="00B0F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result.items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() %}</a:t>
            </a:r>
            <a:b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      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         &lt;</a:t>
            </a:r>
            <a:r>
              <a:rPr lang="en-US" altLang="ko-KR" sz="20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tr</a:t>
            </a: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&gt;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            &lt;</a:t>
            </a:r>
            <a:r>
              <a:rPr lang="en-US" altLang="ko-KR" sz="20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th</a:t>
            </a: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&gt;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 {{ key }} </a:t>
            </a: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&lt;/</a:t>
            </a:r>
            <a:r>
              <a:rPr lang="en-US" altLang="ko-KR" sz="20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th</a:t>
            </a: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&gt;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            &lt;td&gt;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 {{ value }}</a:t>
            </a: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&lt;/td&gt;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         &lt;/</a:t>
            </a:r>
            <a:r>
              <a:rPr lang="en-US" altLang="ko-KR" sz="20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tr</a:t>
            </a: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&gt;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         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     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 {% </a:t>
            </a:r>
            <a:r>
              <a:rPr lang="en-US" altLang="ko-KR" sz="2000" dirty="0" err="1">
                <a:solidFill>
                  <a:srgbClr val="00B0F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endfor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 %}</a:t>
            </a:r>
            <a:b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   &lt;/table&gt;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   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  &lt;/body&gt;</a:t>
            </a:r>
            <a:b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&lt;/html&gt;</a:t>
            </a:r>
            <a:endParaRPr lang="ko-KR" altLang="en-US" sz="36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1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request.files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 dirty="0"/>
          </a:p>
        </p:txBody>
      </p:sp>
      <p:sp>
        <p:nvSpPr>
          <p:cNvPr id="4" name="직사각형 3"/>
          <p:cNvSpPr/>
          <p:nvPr/>
        </p:nvSpPr>
        <p:spPr>
          <a:xfrm>
            <a:off x="432000" y="1815496"/>
            <a:ext cx="11519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&lt;html&gt;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&lt;body&gt;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   &lt;form action = "/</a:t>
            </a:r>
            <a:r>
              <a:rPr lang="en-US" altLang="ko-KR" sz="24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fileUpload</a:t>
            </a:r>
            <a:r>
              <a:rPr lang="en-US" altLang="ko-KR" sz="2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" method = "</a:t>
            </a:r>
            <a:r>
              <a:rPr lang="en-US" altLang="ko-KR" sz="2400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POST" 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	</a:t>
            </a:r>
            <a:r>
              <a:rPr lang="en-US" altLang="ko-KR" sz="2400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			</a:t>
            </a:r>
            <a:r>
              <a:rPr lang="en-US" altLang="ko-KR" sz="2400" dirty="0" err="1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enctype</a:t>
            </a:r>
            <a:r>
              <a:rPr lang="en-US" altLang="ko-KR" sz="2400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 = "multipart/form-data"&gt;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         </a:t>
            </a:r>
            <a:r>
              <a:rPr lang="en-US" altLang="ko-KR" sz="2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&lt;input type = "file" name = "file" /&gt;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      &lt;input type = "submit"/&gt;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   &lt;/form&gt;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&lt;/body&gt;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나눔바른고딕" panose="020B0603020101020101" pitchFamily="50" charset="-127"/>
              </a:rPr>
              <a:t>&lt;/html&gt;</a:t>
            </a:r>
            <a:endParaRPr lang="ko-KR" altLang="en-US" sz="24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03402" y="524469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upload.html</a:t>
            </a:r>
            <a:endParaRPr lang="en-US" altLang="ko-KR" sz="2400" b="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request.files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17</a:t>
            </a:fld>
            <a:endParaRPr lang="ko-KR" altLang="en-ZA" dirty="0"/>
          </a:p>
        </p:txBody>
      </p:sp>
      <p:sp>
        <p:nvSpPr>
          <p:cNvPr id="4" name="직사각형 3"/>
          <p:cNvSpPr/>
          <p:nvPr/>
        </p:nvSpPr>
        <p:spPr>
          <a:xfrm>
            <a:off x="432000" y="998393"/>
            <a:ext cx="1176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from flask import Flask, 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render_template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, request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os</a:t>
            </a:r>
            <a:endParaRPr lang="en-US" altLang="ko-KR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endParaRPr lang="en-US" altLang="ko-KR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app = Flask(__name__)</a:t>
            </a:r>
          </a:p>
          <a:p>
            <a:endParaRPr lang="en-US" altLang="ko-KR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@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app.route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('/upload')</a:t>
            </a:r>
          </a:p>
          <a:p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def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render_file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return 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render_template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('upload.html')</a:t>
            </a:r>
          </a:p>
          <a:p>
            <a:endParaRPr lang="en-US" altLang="ko-KR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@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app.route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('/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fileUpload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', methods = ['GET', 'POST'])</a:t>
            </a:r>
          </a:p>
          <a:p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def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upload_file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if 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request.method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 == 'POST':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   f = 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request.files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['file']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dirname</a:t>
            </a:r>
            <a:r>
              <a:rPr lang="en-US" altLang="ko-KR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=</a:t>
            </a:r>
            <a:r>
              <a:rPr lang="en-US" altLang="ko-KR" dirty="0" err="1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os.path.dirname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(__file__) + '/uploads/'+</a:t>
            </a:r>
            <a:r>
              <a:rPr lang="en-US" altLang="ko-KR" dirty="0" err="1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f.filename</a:t>
            </a:r>
            <a:r>
              <a:rPr lang="en-US" altLang="ko-KR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   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#</a:t>
            </a:r>
            <a:r>
              <a:rPr lang="ko-KR" altLang="en-US" dirty="0">
                <a:latin typeface="Consolas" panose="020B0609020204030204" pitchFamily="49" charset="0"/>
                <a:ea typeface="나눔바른고딕" panose="020B0603020101020101" pitchFamily="50" charset="-127"/>
              </a:rPr>
              <a:t>저장할 경로 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+ </a:t>
            </a:r>
            <a:r>
              <a:rPr lang="ko-KR" altLang="en-US" dirty="0">
                <a:latin typeface="Consolas" panose="020B0609020204030204" pitchFamily="49" charset="0"/>
                <a:ea typeface="나눔바른고딕" panose="020B0603020101020101" pitchFamily="50" charset="-127"/>
              </a:rPr>
              <a:t>파일명</a:t>
            </a:r>
            <a:endParaRPr lang="en-US" altLang="ko-KR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   print(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dirname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f.save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dirname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   return 'uploads </a:t>
            </a:r>
            <a:r>
              <a:rPr lang="ko-KR" altLang="en-US" dirty="0">
                <a:latin typeface="Consolas" panose="020B0609020204030204" pitchFamily="49" charset="0"/>
                <a:ea typeface="나눔바른고딕" panose="020B0603020101020101" pitchFamily="50" charset="-127"/>
              </a:rPr>
              <a:t>디렉토리 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-&gt; </a:t>
            </a:r>
            <a:r>
              <a:rPr lang="ko-KR" altLang="en-US" dirty="0">
                <a:latin typeface="Consolas" panose="020B0609020204030204" pitchFamily="49" charset="0"/>
                <a:ea typeface="나눔바른고딕" panose="020B0603020101020101" pitchFamily="50" charset="-127"/>
              </a:rPr>
              <a:t>파일 업로드 성공</a:t>
            </a:r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!'</a:t>
            </a:r>
          </a:p>
          <a:p>
            <a:endParaRPr lang="en-US" altLang="ko-KR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if __name__ == '__main__':</a:t>
            </a:r>
          </a:p>
          <a:p>
            <a:r>
              <a:rPr lang="ko-KR" altLang="en-US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app.run</a:t>
            </a:r>
            <a:r>
              <a:rPr lang="en-US" altLang="ko-KR" dirty="0" smtClean="0">
                <a:latin typeface="Consolas" panose="020B0609020204030204" pitchFamily="49" charset="0"/>
                <a:ea typeface="나눔바른고딕" panose="020B0603020101020101" pitchFamily="50" charset="-127"/>
              </a:rPr>
              <a:t>(debug = True)</a:t>
            </a:r>
            <a:endParaRPr lang="ko-KR" altLang="en-US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03402" y="524469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upload.html</a:t>
            </a:r>
            <a:endParaRPr lang="en-US" altLang="ko-KR" sz="2400" b="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err="1"/>
              <a:t>url_for</a:t>
            </a:r>
            <a:r>
              <a:rPr lang="en-US" altLang="ko-KR" dirty="0" smtClean="0"/>
              <a:t>() </a:t>
            </a:r>
            <a:r>
              <a:rPr lang="ko-KR" altLang="en-US" sz="2000" dirty="0" err="1" smtClean="0"/>
              <a:t>특정함수를</a:t>
            </a:r>
            <a:r>
              <a:rPr lang="ko-KR" altLang="en-US" sz="2000" dirty="0" smtClean="0"/>
              <a:t> 호출하는 </a:t>
            </a:r>
            <a:r>
              <a:rPr lang="en-US" altLang="ko-KR" sz="2000" dirty="0" smtClean="0"/>
              <a:t>Uri</a:t>
            </a:r>
            <a:r>
              <a:rPr lang="ko-KR" altLang="en-US" sz="2000" dirty="0" smtClean="0"/>
              <a:t>찾기</a:t>
            </a:r>
            <a:endParaRPr lang="ko-KR" altLang="en-ZA" sz="2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18</a:t>
            </a:fld>
            <a:endParaRPr lang="ko-KR" altLang="en-ZA" dirty="0"/>
          </a:p>
        </p:txBody>
      </p:sp>
      <p:sp>
        <p:nvSpPr>
          <p:cNvPr id="5" name="직사각형 4"/>
          <p:cNvSpPr/>
          <p:nvPr/>
        </p:nvSpPr>
        <p:spPr>
          <a:xfrm>
            <a:off x="432000" y="1517588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from flask import </a:t>
            </a:r>
            <a:r>
              <a:rPr lang="en-US" altLang="ko-KR" sz="2000" dirty="0" err="1">
                <a:latin typeface="Consolas" panose="020B0609020204030204" pitchFamily="49" charset="0"/>
              </a:rPr>
              <a:t>Flask,url_for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</a:rPr>
              <a:t>app = Flask(__name__)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</a:rPr>
              <a:t>@</a:t>
            </a:r>
            <a:r>
              <a:rPr lang="en-US" altLang="ko-KR" sz="2000" dirty="0" err="1">
                <a:latin typeface="Consolas" panose="020B0609020204030204" pitchFamily="49" charset="0"/>
              </a:rPr>
              <a:t>app.route</a:t>
            </a:r>
            <a:r>
              <a:rPr lang="en-US" altLang="ko-KR" sz="2000" dirty="0">
                <a:latin typeface="Consolas" panose="020B0609020204030204" pitchFamily="49" charset="0"/>
              </a:rPr>
              <a:t>('/')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latin typeface="Consolas" panose="020B0609020204030204" pitchFamily="49" charset="0"/>
              </a:rPr>
              <a:t> index():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pass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</a:rPr>
              <a:t>@</a:t>
            </a:r>
            <a:r>
              <a:rPr lang="en-US" altLang="ko-KR" sz="2000" dirty="0" err="1">
                <a:latin typeface="Consolas" panose="020B0609020204030204" pitchFamily="49" charset="0"/>
              </a:rPr>
              <a:t>app.route</a:t>
            </a:r>
            <a:r>
              <a:rPr lang="en-US" altLang="ko-KR" sz="2000" dirty="0">
                <a:latin typeface="Consolas" panose="020B0609020204030204" pitchFamily="49" charset="0"/>
              </a:rPr>
              <a:t>('/login/')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latin typeface="Consolas" panose="020B0609020204030204" pitchFamily="49" charset="0"/>
              </a:rPr>
              <a:t> login():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pass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</a:rPr>
              <a:t>@</a:t>
            </a:r>
            <a:r>
              <a:rPr lang="en-US" altLang="ko-KR" sz="2000" dirty="0" err="1">
                <a:latin typeface="Consolas" panose="020B0609020204030204" pitchFamily="49" charset="0"/>
              </a:rPr>
              <a:t>app.route</a:t>
            </a:r>
            <a:r>
              <a:rPr lang="en-US" altLang="ko-KR" sz="2000" dirty="0">
                <a:latin typeface="Consolas" panose="020B0609020204030204" pitchFamily="49" charset="0"/>
              </a:rPr>
              <a:t>('/user/&lt;username&gt;')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latin typeface="Consolas" panose="020B0609020204030204" pitchFamily="49" charset="0"/>
              </a:rPr>
              <a:t> profile(username):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pass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94830" y="1517588"/>
            <a:ext cx="71132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if __name__ == '__main__':</a:t>
            </a:r>
            <a:br>
              <a:rPr lang="en-US" altLang="ko-KR" sz="2000" dirty="0">
                <a:latin typeface="consolas" panose="020B0609020204030204" pitchFamily="49" charset="0"/>
              </a:rPr>
            </a:br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with </a:t>
            </a:r>
            <a:r>
              <a:rPr lang="en-US" altLang="ko-KR" sz="2000" dirty="0" err="1">
                <a:latin typeface="Consolas" panose="020B0609020204030204" pitchFamily="49" charset="0"/>
              </a:rPr>
              <a:t>app.test_request_context</a:t>
            </a:r>
            <a:r>
              <a:rPr lang="en-US" altLang="ko-KR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print(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url_for</a:t>
            </a:r>
            <a:r>
              <a:rPr lang="en-US" altLang="ko-KR" sz="2000" dirty="0">
                <a:latin typeface="Consolas" panose="020B0609020204030204" pitchFamily="49" charset="0"/>
              </a:rPr>
              <a:t>('index'))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    print(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url_for</a:t>
            </a:r>
            <a:r>
              <a:rPr lang="en-US" altLang="ko-KR" sz="2000" dirty="0">
                <a:latin typeface="Consolas" panose="020B0609020204030204" pitchFamily="49" charset="0"/>
              </a:rPr>
              <a:t>('login'))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    print(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url_for</a:t>
            </a:r>
            <a:r>
              <a:rPr lang="en-US" altLang="ko-KR" sz="2000" dirty="0">
                <a:latin typeface="Consolas" panose="020B0609020204030204" pitchFamily="49" charset="0"/>
              </a:rPr>
              <a:t>('</a:t>
            </a:r>
            <a:r>
              <a:rPr lang="en-US" altLang="ko-KR" sz="2000" dirty="0" err="1">
                <a:latin typeface="Consolas" panose="020B0609020204030204" pitchFamily="49" charset="0"/>
              </a:rPr>
              <a:t>login',next</a:t>
            </a:r>
            <a:r>
              <a:rPr lang="en-US" altLang="ko-KR" sz="2000" dirty="0">
                <a:latin typeface="Consolas" panose="020B0609020204030204" pitchFamily="49" charset="0"/>
              </a:rPr>
              <a:t>='/'))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    print(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url_for</a:t>
            </a:r>
            <a:r>
              <a:rPr lang="en-US" altLang="ko-KR" sz="2000" dirty="0">
                <a:latin typeface="Consolas" panose="020B0609020204030204" pitchFamily="49" charset="0"/>
              </a:rPr>
              <a:t>('</a:t>
            </a:r>
            <a:r>
              <a:rPr lang="en-US" altLang="ko-KR" sz="2000" dirty="0" err="1">
                <a:latin typeface="Consolas" panose="020B0609020204030204" pitchFamily="49" charset="0"/>
              </a:rPr>
              <a:t>profile',username</a:t>
            </a:r>
            <a:r>
              <a:rPr lang="en-US" altLang="ko-KR" sz="2000" dirty="0">
                <a:latin typeface="Consolas" panose="020B0609020204030204" pitchFamily="49" charset="0"/>
              </a:rPr>
              <a:t>='</a:t>
            </a:r>
            <a:r>
              <a:rPr lang="en-US" altLang="ko-KR" sz="2000" dirty="0" err="1">
                <a:latin typeface="Consolas" panose="020B0609020204030204" pitchFamily="49" charset="0"/>
              </a:rPr>
              <a:t>hong</a:t>
            </a:r>
            <a:r>
              <a:rPr lang="en-US" altLang="ko-KR" sz="2000" dirty="0">
                <a:latin typeface="Consolas" panose="020B0609020204030204" pitchFamily="49" charset="0"/>
              </a:rPr>
              <a:t>'))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133474" y="1517588"/>
            <a:ext cx="0" cy="4466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32000" y="1517588"/>
            <a:ext cx="0" cy="488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603437" y="3872078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app.test_request_context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함수는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플라스크에게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현재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쉘에서 테스트를 하고 있음에도 지금 실제로 요청을 처리하고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있는것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처럼 상황을 제공한다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url_for</a:t>
            </a:r>
            <a:r>
              <a:rPr lang="en-US" altLang="ko-KR" dirty="0">
                <a:latin typeface="Consolas" panose="020B0609020204030204" pitchFamily="49" charset="0"/>
              </a:rPr>
              <a:t>('index'))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ndex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함수에 대한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화면에 출력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url_for</a:t>
            </a:r>
            <a:r>
              <a:rPr lang="en-US" altLang="ko-KR" dirty="0">
                <a:latin typeface="Consolas" panose="020B0609020204030204" pitchFamily="49" charset="0"/>
              </a:rPr>
              <a:t>('</a:t>
            </a:r>
            <a:r>
              <a:rPr lang="en-US" altLang="ko-KR" dirty="0" err="1">
                <a:latin typeface="Consolas" panose="020B0609020204030204" pitchFamily="49" charset="0"/>
              </a:rPr>
              <a:t>login',next</a:t>
            </a:r>
            <a:r>
              <a:rPr lang="en-US" altLang="ko-KR" dirty="0">
                <a:latin typeface="Consolas" panose="020B0609020204030204" pitchFamily="49" charset="0"/>
              </a:rPr>
              <a:t>='/')) 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next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라는 변수에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‘/’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값을 치환하는데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next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변수는 존재하지 않는다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따라서 알 수 없는 인자는 쿼리 인자로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URL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뒤쪽에 붙는다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3600" dirty="0">
                <a:latin typeface="consolas" panose="020B0609020204030204" pitchFamily="49" charset="0"/>
              </a:rPr>
              <a:t>redirect</a:t>
            </a:r>
            <a:endParaRPr lang="ko-KR" altLang="en-ZA" sz="3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19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882316" y="1168827"/>
            <a:ext cx="98338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from flask import Flask, redirect, </a:t>
            </a:r>
            <a:r>
              <a:rPr lang="en-US" altLang="ko-KR" dirty="0" err="1">
                <a:latin typeface="consolas" panose="020B0609020204030204" pitchFamily="49" charset="0"/>
              </a:rPr>
              <a:t>url_for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app = Flask(__name__)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latin typeface="consolas" panose="020B0609020204030204" pitchFamily="49" charset="0"/>
              </a:rPr>
              <a:t>app.route</a:t>
            </a:r>
            <a:r>
              <a:rPr lang="en-US" altLang="ko-KR" dirty="0">
                <a:latin typeface="consolas" panose="020B0609020204030204" pitchFamily="49" charset="0"/>
              </a:rPr>
              <a:t>('/admin')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hello_admin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 return 'Hello Admin'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latin typeface="consolas" panose="020B0609020204030204" pitchFamily="49" charset="0"/>
              </a:rPr>
              <a:t>app.route</a:t>
            </a:r>
            <a:r>
              <a:rPr lang="en-US" altLang="ko-KR" dirty="0">
                <a:latin typeface="consolas" panose="020B0609020204030204" pitchFamily="49" charset="0"/>
              </a:rPr>
              <a:t>('/guest/&lt;guest&gt;')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hello_guest</a:t>
            </a:r>
            <a:r>
              <a:rPr lang="en-US" altLang="ko-KR" b="1" dirty="0">
                <a:latin typeface="consolas" panose="020B0609020204030204" pitchFamily="49" charset="0"/>
              </a:rPr>
              <a:t>(guest)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 return 'Hello %s as Guest' % guest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latin typeface="consolas" panose="020B0609020204030204" pitchFamily="49" charset="0"/>
              </a:rPr>
              <a:t>app.route</a:t>
            </a:r>
            <a:r>
              <a:rPr lang="en-US" altLang="ko-KR" b="1" dirty="0">
                <a:latin typeface="consolas" panose="020B0609020204030204" pitchFamily="49" charset="0"/>
              </a:rPr>
              <a:t>('/user/&lt;name&gt;')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hello_user</a:t>
            </a:r>
            <a:r>
              <a:rPr lang="en-US" altLang="ko-KR" dirty="0">
                <a:latin typeface="consolas" panose="020B0609020204030204" pitchFamily="49" charset="0"/>
              </a:rPr>
              <a:t>(name):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 if name =='admin':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    return redirect(</a:t>
            </a:r>
            <a:r>
              <a:rPr lang="en-US" altLang="ko-KR" dirty="0" err="1">
                <a:latin typeface="consolas" panose="020B0609020204030204" pitchFamily="49" charset="0"/>
              </a:rPr>
              <a:t>url_for</a:t>
            </a:r>
            <a:r>
              <a:rPr lang="en-US" altLang="ko-KR" dirty="0">
                <a:latin typeface="consolas" panose="020B0609020204030204" pitchFamily="49" charset="0"/>
              </a:rPr>
              <a:t>('</a:t>
            </a:r>
            <a:r>
              <a:rPr lang="en-US" altLang="ko-KR" b="1" dirty="0" err="1">
                <a:latin typeface="consolas" panose="020B0609020204030204" pitchFamily="49" charset="0"/>
              </a:rPr>
              <a:t>hello_admin</a:t>
            </a:r>
            <a:r>
              <a:rPr lang="en-US" altLang="ko-KR" dirty="0">
                <a:latin typeface="consolas" panose="020B0609020204030204" pitchFamily="49" charset="0"/>
              </a:rPr>
              <a:t>'))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 else: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    return redirect(</a:t>
            </a:r>
            <a:r>
              <a:rPr lang="en-US" altLang="ko-KR" dirty="0" err="1">
                <a:latin typeface="consolas" panose="020B0609020204030204" pitchFamily="49" charset="0"/>
              </a:rPr>
              <a:t>url_for</a:t>
            </a:r>
            <a:r>
              <a:rPr lang="en-US" altLang="ko-KR" dirty="0">
                <a:latin typeface="consolas" panose="020B0609020204030204" pitchFamily="49" charset="0"/>
              </a:rPr>
              <a:t>('</a:t>
            </a:r>
            <a:r>
              <a:rPr lang="en-US" altLang="ko-KR" b="1" dirty="0" err="1">
                <a:latin typeface="consolas" panose="020B0609020204030204" pitchFamily="49" charset="0"/>
              </a:rPr>
              <a:t>hello_guest</a:t>
            </a:r>
            <a:r>
              <a:rPr lang="en-US" altLang="ko-KR" dirty="0">
                <a:latin typeface="consolas" panose="020B0609020204030204" pitchFamily="49" charset="0"/>
              </a:rPr>
              <a:t>', </a:t>
            </a:r>
            <a:r>
              <a:rPr lang="en-US" altLang="ko-KR" b="1" dirty="0">
                <a:latin typeface="consolas" panose="020B0609020204030204" pitchFamily="49" charset="0"/>
              </a:rPr>
              <a:t>guest = name</a:t>
            </a:r>
            <a:r>
              <a:rPr lang="en-US" altLang="ko-KR" dirty="0">
                <a:latin typeface="consolas" panose="020B0609020204030204" pitchFamily="49" charset="0"/>
              </a:rPr>
              <a:t>))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if __name__ == '__main__':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latin typeface="consolas" panose="020B0609020204030204" pitchFamily="49" charset="0"/>
              </a:rPr>
              <a:t>app.run</a:t>
            </a:r>
            <a:r>
              <a:rPr lang="en-US" altLang="ko-KR" dirty="0">
                <a:latin typeface="consolas" panose="020B0609020204030204" pitchFamily="49" charset="0"/>
              </a:rPr>
              <a:t>(debug = True)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85347" y="1781815"/>
            <a:ext cx="66405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url_for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함수는 </a:t>
            </a:r>
            <a:r>
              <a:rPr lang="ko-KR" altLang="en-US" sz="1400" dirty="0">
                <a:latin typeface="consolas" panose="020B0609020204030204" pitchFamily="49" charset="0"/>
              </a:rPr>
              <a:t>함수 이름으로 된 </a:t>
            </a:r>
            <a:r>
              <a:rPr lang="ko-KR" altLang="en-US" sz="1400" dirty="0" err="1">
                <a:latin typeface="consolas" panose="020B0609020204030204" pitchFamily="49" charset="0"/>
              </a:rPr>
              <a:t>종단점</a:t>
            </a:r>
            <a:r>
              <a:rPr lang="en-US" altLang="ko-KR" sz="1400" dirty="0">
                <a:latin typeface="consolas" panose="020B0609020204030204" pitchFamily="49" charset="0"/>
              </a:rPr>
              <a:t>(endpoint)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URL</a:t>
            </a:r>
            <a:r>
              <a:rPr lang="ko-KR" altLang="en-US" sz="1400" dirty="0">
                <a:latin typeface="consolas" panose="020B0609020204030204" pitchFamily="49" charset="0"/>
              </a:rPr>
              <a:t>을 생성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그리고 변수 규칙에 따라서 인자도 전달할 수 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그래서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함수명을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첫번째 인자로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하나 혹은 그 이상의 키워드 인자를 전달하면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변수 규칙에 맞추어 이에 해당하는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을 생성해줍니다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54419" y="4933920"/>
            <a:ext cx="3577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127.0.0.1:5000/user/admin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54419" y="548316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127.0.0.1:5000/user/test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713241"/>
            <a:ext cx="5184913" cy="432000"/>
          </a:xfrm>
        </p:spPr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0612" y="1575225"/>
            <a:ext cx="8769301" cy="4743930"/>
          </a:xfrm>
        </p:spPr>
        <p:txBody>
          <a:bodyPr rtlCol="0"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000" dirty="0" smtClean="0"/>
              <a:t>Flask </a:t>
            </a:r>
            <a:r>
              <a:rPr lang="ko-KR" altLang="en-US" sz="2000" dirty="0"/>
              <a:t>웹 어플리케이션 기본 </a:t>
            </a:r>
            <a:r>
              <a:rPr lang="ko-KR" altLang="en-US" sz="2000" dirty="0" smtClean="0"/>
              <a:t>골격</a:t>
            </a:r>
            <a:endParaRPr lang="en-US" altLang="ko-KR" sz="2000" dirty="0" smtClean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 dirty="0"/>
              <a:t>Flask</a:t>
            </a:r>
            <a:r>
              <a:rPr lang="ko-KR" altLang="en-US" sz="2000" dirty="0"/>
              <a:t>에 </a:t>
            </a:r>
            <a:r>
              <a:rPr lang="en-US" altLang="ko-KR" sz="2000" dirty="0"/>
              <a:t>HTML </a:t>
            </a:r>
            <a:r>
              <a:rPr lang="ko-KR" altLang="en-US" sz="2000" dirty="0"/>
              <a:t>연동</a:t>
            </a:r>
            <a:endParaRPr lang="en-US" altLang="ko-KR" sz="20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 dirty="0"/>
              <a:t>Flask</a:t>
            </a:r>
            <a:r>
              <a:rPr lang="ko-KR" altLang="en-US" sz="2000" dirty="0"/>
              <a:t>에 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js</a:t>
            </a:r>
            <a:r>
              <a:rPr lang="en-US" altLang="ko-KR" sz="2000" dirty="0" smtClean="0"/>
              <a:t>, image </a:t>
            </a:r>
            <a:r>
              <a:rPr lang="ko-KR" altLang="en-US" sz="2000" dirty="0"/>
              <a:t>연동</a:t>
            </a:r>
            <a:endParaRPr lang="en-US" altLang="ko-KR" sz="2000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000" dirty="0" smtClean="0"/>
              <a:t>라우팅 설정</a:t>
            </a:r>
            <a:endParaRPr lang="en-US" altLang="ko-KR" sz="2000" dirty="0" smtClean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000" dirty="0" smtClean="0"/>
              <a:t>request Object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000" dirty="0" err="1"/>
              <a:t>url_for</a:t>
            </a:r>
            <a:r>
              <a:rPr lang="en-US" altLang="ko-KR" sz="2000" dirty="0" smtClean="0"/>
              <a:t>()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000" dirty="0" smtClean="0">
                <a:latin typeface="consolas" panose="020B0609020204030204" pitchFamily="49" charset="0"/>
              </a:rPr>
              <a:t>redirect</a:t>
            </a:r>
            <a:r>
              <a:rPr lang="en-US" altLang="ko-KR" sz="2000" dirty="0" smtClean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000" dirty="0" smtClean="0">
                <a:latin typeface="consolas" panose="020B0609020204030204" pitchFamily="49" charset="0"/>
              </a:rPr>
              <a:t>session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000" dirty="0" smtClean="0">
                <a:latin typeface="consolas" panose="020B0609020204030204" pitchFamily="49" charset="0"/>
              </a:rPr>
              <a:t>Cookie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000" dirty="0">
                <a:latin typeface="consolas" panose="020B0609020204030204" pitchFamily="49" charset="0"/>
              </a:rPr>
              <a:t>Jinja2</a:t>
            </a:r>
            <a:endParaRPr lang="en-US" altLang="ko-KR" sz="1400" dirty="0"/>
          </a:p>
        </p:txBody>
      </p:sp>
      <p:pic>
        <p:nvPicPr>
          <p:cNvPr id="18" name="그림 개체 틀 17">
            <a:extLst>
              <a:ext uri="{FF2B5EF4-FFF2-40B4-BE49-F238E27FC236}">
                <a16:creationId xmlns=""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6" r="36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session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20</a:t>
            </a:fld>
            <a:endParaRPr lang="ko-KR" altLang="en-US" noProof="0" dirty="0"/>
          </a:p>
        </p:txBody>
      </p:sp>
      <p:sp>
        <p:nvSpPr>
          <p:cNvPr id="10" name="직사각형 9"/>
          <p:cNvSpPr/>
          <p:nvPr/>
        </p:nvSpPr>
        <p:spPr>
          <a:xfrm>
            <a:off x="504262" y="1287992"/>
            <a:ext cx="1134035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클라이언트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사용자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와 서버가 정보를 주고받는 쿠키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(Cookie)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와 세션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(session).</a:t>
            </a:r>
          </a:p>
          <a:p>
            <a:pPr latinLnBrk="1">
              <a:lnSpc>
                <a:spcPct val="150000"/>
              </a:lnSpc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쿠키는 시간이 지나면 소멸하고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서버의 자원을 활용하지 않고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클라이언트 쪽에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저장된다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 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따라서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로그인과 같은 보안기능을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활용할 때는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 </a:t>
            </a:r>
            <a:r>
              <a:rPr lang="ko-KR" altLang="en-US" sz="2000" b="1" dirty="0">
                <a:latin typeface="나눔바른고딕" pitchFamily="50" charset="-127"/>
                <a:ea typeface="나눔바른고딕" pitchFamily="50" charset="-127"/>
              </a:rPr>
              <a:t>세션을 사용한다</a:t>
            </a: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. 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플라스크에서는 세션을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딕셔너리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형태로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제공한다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즉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, Key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값을 통해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불러온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04395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session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21</a:t>
            </a:fld>
            <a:endParaRPr lang="ko-KR" altLang="en-US" noProof="0" dirty="0"/>
          </a:p>
        </p:txBody>
      </p:sp>
      <p:sp>
        <p:nvSpPr>
          <p:cNvPr id="2" name="직사각형 1"/>
          <p:cNvSpPr/>
          <p:nvPr/>
        </p:nvSpPr>
        <p:spPr>
          <a:xfrm>
            <a:off x="592665" y="1075353"/>
            <a:ext cx="105664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from flask import Flask, session, redirect, 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url_for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 escape, request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dirty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app = Flask(__name__)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dirty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@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app.route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('/')</a:t>
            </a: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def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index():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if 'username' in session: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    return 'Logged in as %s' % escape(session['username'])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return 'You are not logged in'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dirty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@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app.route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('/login', methods=['GET', 'POST'])</a:t>
            </a: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def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login():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if 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request.method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== 'POST':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    session['username'] = 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request.form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['username']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    return redirect(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url_for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('index'))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return '''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    &lt;form action="" method="post"&gt;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        &lt;p&gt;&lt;input type=text name=username&gt;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        &lt;p&gt;&lt;input type=submit value=Login&gt;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    &lt;/form&gt;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    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'''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33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session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22</a:t>
            </a:fld>
            <a:endParaRPr lang="ko-KR" altLang="en-US" noProof="0" dirty="0"/>
          </a:p>
        </p:txBody>
      </p:sp>
      <p:sp>
        <p:nvSpPr>
          <p:cNvPr id="2" name="직사각형 1"/>
          <p:cNvSpPr/>
          <p:nvPr/>
        </p:nvSpPr>
        <p:spPr>
          <a:xfrm>
            <a:off x="524933" y="1193887"/>
            <a:ext cx="1010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@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app.route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('/logout')</a:t>
            </a:r>
          </a:p>
          <a:p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def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 logout():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    # remove the username from the session if it's there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    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session.pop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('username', None)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    return redirect(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url_for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('index'))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# set the secret key.  keep this really secret:</a:t>
            </a:r>
          </a:p>
          <a:p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app.secret_key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 = 'A0Zr98j/3yX 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R~XHH!jmN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]LWX/,?RT'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if __name__ == "__main__" :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#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app.debug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 = True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    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app.run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(host='127.0.0.1', port=8889)</a:t>
            </a:r>
          </a:p>
        </p:txBody>
      </p:sp>
    </p:spTree>
    <p:extLst>
      <p:ext uri="{BB962C8B-B14F-4D97-AF65-F5344CB8AC3E}">
        <p14:creationId xmlns:p14="http://schemas.microsoft.com/office/powerpoint/2010/main" val="391997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Cookie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23</a:t>
            </a:fld>
            <a:endParaRPr lang="ko-KR" altLang="en-US" noProof="0" dirty="0"/>
          </a:p>
        </p:txBody>
      </p:sp>
      <p:sp>
        <p:nvSpPr>
          <p:cNvPr id="10" name="직사각형 9"/>
          <p:cNvSpPr/>
          <p:nvPr/>
        </p:nvSpPr>
        <p:spPr>
          <a:xfrm>
            <a:off x="533399" y="1169458"/>
            <a:ext cx="11340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Flask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set_cookie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로 쿠키를 생성하고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request.cookies.get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통해 쿠키를 불러 올 수 있습니다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933" y="1885746"/>
            <a:ext cx="1097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set_cookie</a:t>
            </a:r>
            <a:r>
              <a:rPr lang="en-US" altLang="ko-KR" b="1" dirty="0"/>
              <a:t>(key, value='', </a:t>
            </a:r>
            <a:r>
              <a:rPr lang="en-US" altLang="ko-KR" b="1" dirty="0" err="1"/>
              <a:t>max_age</a:t>
            </a:r>
            <a:r>
              <a:rPr lang="en-US" altLang="ko-KR" b="1" dirty="0"/>
              <a:t>=None, expires=None, path='/', domain=None, secure=None, </a:t>
            </a:r>
            <a:r>
              <a:rPr lang="en-US" altLang="ko-KR" b="1" dirty="0" err="1"/>
              <a:t>httponly</a:t>
            </a:r>
            <a:r>
              <a:rPr lang="en-US" altLang="ko-KR" b="1" dirty="0"/>
              <a:t>=False)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4934" y="2494020"/>
            <a:ext cx="104326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Key =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설정되는 쿠키의 키 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이름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* Value =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쿠키의 값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Max_age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 =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초 단위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쿠키가 클라이언트의 브라우저 세션만큼 지속되는 값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expires = </a:t>
            </a:r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datetime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객체 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/ UNIX Timestamp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* domain =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도메인간 쿠키 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설정 시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path = 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쿠키를 지정된 경로로 제한</a:t>
            </a:r>
          </a:p>
        </p:txBody>
      </p:sp>
    </p:spTree>
    <p:extLst>
      <p:ext uri="{BB962C8B-B14F-4D97-AF65-F5344CB8AC3E}">
        <p14:creationId xmlns:p14="http://schemas.microsoft.com/office/powerpoint/2010/main" val="2489174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24</a:t>
            </a:fld>
            <a:endParaRPr lang="ko-KR" altLang="en-US" noProof="0" dirty="0"/>
          </a:p>
        </p:txBody>
      </p:sp>
      <p:sp>
        <p:nvSpPr>
          <p:cNvPr id="5" name="직사각형 4"/>
          <p:cNvSpPr/>
          <p:nvPr/>
        </p:nvSpPr>
        <p:spPr>
          <a:xfrm>
            <a:off x="788894" y="1349660"/>
            <a:ext cx="92157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&lt;html&gt; </a:t>
            </a:r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&lt;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body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		&lt;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form action = </a:t>
            </a:r>
            <a:r>
              <a:rPr lang="en-US" altLang="ko-KR" sz="2400" dirty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"/</a:t>
            </a:r>
            <a:r>
              <a:rPr lang="en-US" altLang="ko-KR" sz="2400" dirty="0" err="1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setcookie</a:t>
            </a:r>
            <a:r>
              <a:rPr lang="en-US" altLang="ko-KR" sz="2400" dirty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method = </a:t>
            </a:r>
            <a:r>
              <a:rPr lang="en-US" altLang="ko-KR" sz="2400" dirty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"POST</a:t>
            </a:r>
            <a:r>
              <a:rPr lang="en-US" altLang="ko-KR" sz="24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			&lt;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p&gt;&lt;h3&gt;Enter </a:t>
            </a:r>
            <a:r>
              <a:rPr lang="en-US" altLang="ko-KR" sz="24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userID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&lt;/h3&gt;&lt;/p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			&lt;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p&gt;&lt;input type = 'text' name =</a:t>
            </a:r>
            <a:r>
              <a:rPr lang="en-US" altLang="ko-KR" sz="2400" dirty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'name'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/&gt;&lt;/p&gt; </a:t>
            </a:r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		&lt;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p&gt;&lt;input type = 'submit' value = 'Login'/&gt;&lt;/p&gt; </a:t>
            </a:r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	&lt;/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form&gt; </a:t>
            </a:r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&lt;/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body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&lt;/html&gt;</a:t>
            </a:r>
            <a:endParaRPr lang="ko-KR" altLang="en-US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05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12" y="3152011"/>
            <a:ext cx="5179363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25</a:t>
            </a:fld>
            <a:endParaRPr lang="ko-KR" altLang="en-US" noProof="0" dirty="0"/>
          </a:p>
        </p:txBody>
      </p:sp>
      <p:sp>
        <p:nvSpPr>
          <p:cNvPr id="5" name="직사각형 4"/>
          <p:cNvSpPr/>
          <p:nvPr/>
        </p:nvSpPr>
        <p:spPr>
          <a:xfrm>
            <a:off x="694766" y="1040378"/>
            <a:ext cx="10439399" cy="50167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from flask import Flask, 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make_response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request, </a:t>
            </a:r>
            <a:r>
              <a:rPr lang="en-US" altLang="ko-KR" sz="20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render_template</a:t>
            </a:r>
            <a:endParaRPr lang="en-US" altLang="ko-KR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2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 = Flask(__name</a:t>
            </a:r>
            <a:r>
              <a:rPr lang="en-US" altLang="ko-KR" sz="2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__)</a:t>
            </a:r>
          </a:p>
          <a:p>
            <a:endParaRPr lang="en-US" altLang="ko-KR" sz="2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@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app.route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('/')</a:t>
            </a:r>
          </a:p>
          <a:p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def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index():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return 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render_template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("index.html")</a:t>
            </a:r>
          </a:p>
          <a:p>
            <a:endParaRPr lang="en-US" altLang="ko-KR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2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@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app.route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("/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setcookie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", methods=["GET", "POST"])</a:t>
            </a:r>
          </a:p>
          <a:p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def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setcookie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():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if 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request.method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== "POST":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user = 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request.form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["name"]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res = 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make_response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("Create Cookie!!")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res.set_cookie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("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userID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", user)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return </a:t>
            </a:r>
            <a:r>
              <a:rPr lang="en-US" altLang="ko-KR" sz="2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res</a:t>
            </a:r>
            <a:endParaRPr lang="en-US" altLang="ko-KR" sz="2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12" y="1547813"/>
            <a:ext cx="23812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35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ZA" altLang="ko-KR" noProof="0" smtClean="0"/>
              <a:pPr rtl="0"/>
              <a:t>26</a:t>
            </a:fld>
            <a:endParaRPr lang="ko-KR" altLang="en-US" noProof="0" dirty="0"/>
          </a:p>
        </p:txBody>
      </p:sp>
      <p:sp>
        <p:nvSpPr>
          <p:cNvPr id="5" name="직사각형 4"/>
          <p:cNvSpPr/>
          <p:nvPr/>
        </p:nvSpPr>
        <p:spPr>
          <a:xfrm>
            <a:off x="694766" y="1040378"/>
            <a:ext cx="10977282" cy="317009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endParaRPr lang="en-US" altLang="ko-KR" sz="2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@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app.route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("/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getcookie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")</a:t>
            </a:r>
          </a:p>
          <a:p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def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getcookie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():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name = 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request.cookies.get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("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userID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")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return </a:t>
            </a:r>
            <a:r>
              <a:rPr lang="en-US" altLang="ko-KR" sz="2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</a:t>
            </a:r>
          </a:p>
          <a:p>
            <a:endParaRPr lang="en-US" altLang="ko-KR" sz="2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if __name__ == "__main__" :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#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app.debug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= True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</a:t>
            </a:r>
            <a:r>
              <a:rPr lang="en-US" altLang="ko-KR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app.run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(host='127.0.0.1', port=8889)</a:t>
            </a:r>
            <a:endParaRPr lang="ko-KR" altLang="en-US" sz="2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710237" y="1282774"/>
            <a:ext cx="5686426" cy="1342653"/>
            <a:chOff x="5624512" y="2052638"/>
            <a:chExt cx="5686426" cy="134265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034"/>
            <a:stretch/>
          </p:blipFill>
          <p:spPr bwMode="auto">
            <a:xfrm>
              <a:off x="5624513" y="2052638"/>
              <a:ext cx="5686425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27"/>
            <a:stretch/>
          </p:blipFill>
          <p:spPr bwMode="auto">
            <a:xfrm>
              <a:off x="5624512" y="2524125"/>
              <a:ext cx="5686425" cy="871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995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jinja2</a:t>
            </a:r>
            <a:endParaRPr lang="ko-KR" altLang="en-ZA" sz="3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27</a:t>
            </a:fld>
            <a:endParaRPr lang="ko-KR" altLang="en-Z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0793" y="1245715"/>
            <a:ext cx="10935127" cy="4924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Webpage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item.href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item.caption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Webpage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a_variable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{# 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#}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6" y="4645398"/>
            <a:ext cx="7142212" cy="1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Jinja2</a:t>
            </a:r>
            <a:endParaRPr lang="ko-KR" altLang="en-ZA" sz="3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28</a:t>
            </a:fld>
            <a:endParaRPr lang="ko-KR" altLang="en-ZA" dirty="0"/>
          </a:p>
        </p:txBody>
      </p:sp>
      <p:sp>
        <p:nvSpPr>
          <p:cNvPr id="5" name="직사각형 4"/>
          <p:cNvSpPr/>
          <p:nvPr/>
        </p:nvSpPr>
        <p:spPr>
          <a:xfrm>
            <a:off x="669472" y="1807422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 smtClean="0">
                <a:solidFill>
                  <a:srgbClr val="B11414"/>
                </a:solidFill>
                <a:latin typeface="Consolas" panose="020B0609020204030204" pitchFamily="49" charset="0"/>
              </a:rPr>
              <a:t>{{</a:t>
            </a:r>
            <a:r>
              <a:rPr lang="ko-KR" altLang="ko-KR" sz="2400" dirty="0" smtClean="0">
                <a:solidFill>
                  <a:srgbClr val="3E4349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3E4349"/>
                </a:solidFill>
                <a:latin typeface="Consolas" panose="020B0609020204030204" pitchFamily="49" charset="0"/>
              </a:rPr>
              <a:t>item.href</a:t>
            </a:r>
            <a:r>
              <a:rPr lang="ko-KR" altLang="ko-KR" sz="2400" dirty="0">
                <a:solidFill>
                  <a:srgbClr val="3E4349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smtClean="0">
                <a:solidFill>
                  <a:srgbClr val="B11414"/>
                </a:solidFill>
                <a:latin typeface="Consolas" panose="020B0609020204030204" pitchFamily="49" charset="0"/>
              </a:rPr>
              <a:t>}}</a:t>
            </a:r>
            <a:r>
              <a:rPr lang="en-US" altLang="ko-KR" sz="2400" dirty="0" smtClean="0">
                <a:solidFill>
                  <a:srgbClr val="B11414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smtClean="0">
                <a:solidFill>
                  <a:srgbClr val="B11414"/>
                </a:solidFill>
                <a:latin typeface="Consolas" panose="020B0609020204030204" pitchFamily="49" charset="0"/>
              </a:rPr>
              <a:t>{{</a:t>
            </a:r>
            <a:r>
              <a:rPr lang="ko-KR" altLang="ko-KR" sz="2400" dirty="0" smtClean="0">
                <a:solidFill>
                  <a:srgbClr val="3E4349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 smtClean="0">
                <a:solidFill>
                  <a:srgbClr val="3E4349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2400" dirty="0" smtClean="0">
                <a:solidFill>
                  <a:srgbClr val="3E4349"/>
                </a:solidFill>
                <a:latin typeface="Consolas" panose="020B0609020204030204" pitchFamily="49" charset="0"/>
              </a:rPr>
              <a:t>[‘</a:t>
            </a:r>
            <a:r>
              <a:rPr lang="en-US" altLang="ko-KR" sz="2400" dirty="0" err="1" smtClean="0">
                <a:solidFill>
                  <a:srgbClr val="3E4349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2400" dirty="0" smtClean="0">
                <a:solidFill>
                  <a:srgbClr val="3E4349"/>
                </a:solidFill>
                <a:latin typeface="Consolas" panose="020B0609020204030204" pitchFamily="49" charset="0"/>
              </a:rPr>
              <a:t>’]</a:t>
            </a:r>
            <a:r>
              <a:rPr lang="ko-KR" altLang="ko-KR" sz="2400" dirty="0" smtClean="0">
                <a:solidFill>
                  <a:srgbClr val="B1141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400" dirty="0" smtClean="0">
                <a:solidFill>
                  <a:srgbClr val="B11414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2840" y="2247876"/>
            <a:ext cx="11649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.    item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내에서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href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속성을 먼저 확인한 후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없을 경우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href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객체가 있는지 확인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 ] item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내에서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href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객체를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확인한 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없을 경우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href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속성이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있는지 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398" t="36101" b="37160"/>
          <a:stretch/>
        </p:blipFill>
        <p:spPr>
          <a:xfrm>
            <a:off x="571498" y="3510642"/>
            <a:ext cx="7782714" cy="4626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2000" y="1239591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</a:rPr>
              <a:t>Variables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2841" y="4006049"/>
            <a:ext cx="11649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Jinja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엔진은 템플릿 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줄끝의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개행문자를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제외한 나머지 공백은 그래도 출력함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태그 앞뒤에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붙이면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공백유지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-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붙이면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공백제거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27" y="5214866"/>
            <a:ext cx="5693690" cy="516463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582391" y="5169697"/>
            <a:ext cx="3635338" cy="5616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'{{'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ko-KR" altLang="ko-KR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839" y="5731329"/>
            <a:ext cx="11649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{% raw %}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{%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endraw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%}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이스케이프할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문자를 넣음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{{ ‘{{‘ }}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같이 따옴표로 간단하게 이스케이프  할 수 있음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Jinja2</a:t>
            </a:r>
            <a:endParaRPr lang="ko-KR" altLang="en-ZA" sz="3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29</a:t>
            </a:fld>
            <a:endParaRPr lang="ko-KR" altLang="en-ZA" dirty="0"/>
          </a:p>
        </p:txBody>
      </p:sp>
      <p:sp>
        <p:nvSpPr>
          <p:cNvPr id="10" name="직사각형 9"/>
          <p:cNvSpPr/>
          <p:nvPr/>
        </p:nvSpPr>
        <p:spPr>
          <a:xfrm>
            <a:off x="432000" y="1239591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</a:rPr>
              <a:t>For ~</a:t>
            </a:r>
            <a:r>
              <a:rPr lang="en-US" altLang="ko-KR" sz="2800" b="1" dirty="0">
                <a:latin typeface="consolas" panose="020B0609020204030204" pitchFamily="49" charset="0"/>
              </a:rPr>
              <a:t> </a:t>
            </a:r>
            <a:r>
              <a:rPr lang="en-US" altLang="ko-KR" sz="2800" b="1" dirty="0" smtClean="0">
                <a:latin typeface="consolas" panose="020B0609020204030204" pitchFamily="49" charset="0"/>
              </a:rPr>
              <a:t>in</a:t>
            </a:r>
            <a:endParaRPr lang="ko-KR" altLang="en-US" sz="2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6473" y="4116564"/>
            <a:ext cx="7681590" cy="16619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{% 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for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item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navigation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%} </a:t>
            </a:r>
            <a:endParaRPr kumimoji="0" lang="en-US" altLang="ko-KR" sz="2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&lt;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li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&gt;</a:t>
            </a:r>
            <a:r>
              <a:rPr kumimoji="0" lang="en-US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&lt;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href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="{{ 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item.href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}}"&gt;</a:t>
            </a:r>
            <a:r>
              <a:rPr kumimoji="0" lang="en-US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{{ 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item.caption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}}</a:t>
            </a:r>
            <a:r>
              <a:rPr kumimoji="0" lang="en-US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&lt;/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&gt;</a:t>
            </a:r>
            <a:r>
              <a:rPr kumimoji="0" lang="en-US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&lt;/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li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&gt; </a:t>
            </a:r>
            <a:endParaRPr kumimoji="0" lang="en-US" altLang="ko-KR" sz="2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{% 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endfor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%}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9972" y="2138402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{% for &lt;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개별요소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in &lt;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%}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실행코드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{%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endfor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%} 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1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Flask </a:t>
            </a:r>
            <a:r>
              <a:rPr lang="ko-KR" altLang="en-US" dirty="0"/>
              <a:t>웹 어플리케이션 기본 </a:t>
            </a:r>
            <a:r>
              <a:rPr lang="ko-KR" altLang="en-US" dirty="0" smtClean="0"/>
              <a:t>골격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882316" y="1168827"/>
            <a:ext cx="9833810" cy="5480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/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from flask import Flask</a:t>
            </a:r>
            <a:endParaRPr lang="en-US" altLang="ko-KR" sz="2400" dirty="0"/>
          </a:p>
          <a:p>
            <a:pPr marL="91440">
              <a:spcBef>
                <a:spcPts val="134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app = Flask(__name__)</a:t>
            </a:r>
            <a:endParaRPr lang="en-US" altLang="ko-KR" sz="2400" dirty="0"/>
          </a:p>
          <a:p>
            <a:pPr marL="91440">
              <a:spcBef>
                <a:spcPts val="135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@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app.route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('/')</a:t>
            </a:r>
            <a:endParaRPr lang="en-US" altLang="ko-KR" sz="2400" dirty="0"/>
          </a:p>
          <a:p>
            <a:pPr marL="91440">
              <a:spcBef>
                <a:spcPts val="1345"/>
              </a:spcBef>
            </a:pP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def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 index():</a:t>
            </a:r>
            <a:endParaRPr lang="en-US" altLang="ko-KR" sz="2400" dirty="0"/>
          </a:p>
          <a:p>
            <a:pPr marL="374650">
              <a:spcBef>
                <a:spcPts val="134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return 'Hello world'</a:t>
            </a:r>
            <a:endParaRPr lang="en-US" altLang="ko-KR" sz="2400" dirty="0"/>
          </a:p>
          <a:p>
            <a:pPr marL="90805" marR="3466465" indent="-283845"/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if  __name__ == '__main__':  </a:t>
            </a:r>
            <a:endParaRPr lang="en-US" altLang="ko-KR" sz="2400" dirty="0"/>
          </a:p>
          <a:p>
            <a:pPr marL="90805" marR="3466465" indent="-283845"/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    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app.run</a:t>
            </a:r>
            <a:r>
              <a:rPr lang="en-US" altLang="ko-K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()</a:t>
            </a:r>
          </a:p>
          <a:p>
            <a:pPr marL="90805" marR="3466465" indent="-283845"/>
            <a:endParaRPr lang="en-US" altLang="ko-KR" sz="2400" dirty="0"/>
          </a:p>
          <a:p>
            <a:r>
              <a:rPr lang="en-US" altLang="ko-KR" dirty="0">
                <a:solidFill>
                  <a:srgbClr val="274E13"/>
                </a:solidFill>
                <a:latin typeface="Arial" panose="020B0604020202020204" pitchFamily="34" charset="0"/>
              </a:rPr>
              <a:t>#  </a:t>
            </a:r>
            <a:r>
              <a:rPr lang="en-US" altLang="ko-KR" dirty="0" err="1">
                <a:solidFill>
                  <a:srgbClr val="274E13"/>
                </a:solidFill>
                <a:latin typeface="Arial" panose="020B0604020202020204" pitchFamily="34" charset="0"/>
              </a:rPr>
              <a:t>app.run</a:t>
            </a:r>
            <a:r>
              <a:rPr lang="en-US" altLang="ko-KR" dirty="0">
                <a:solidFill>
                  <a:srgbClr val="274E13"/>
                </a:solidFill>
                <a:latin typeface="Arial" panose="020B0604020202020204" pitchFamily="34" charset="0"/>
              </a:rPr>
              <a:t>(debug=True, host='0.0.0.0’ )  </a:t>
            </a:r>
            <a:r>
              <a:rPr lang="ko-KR" altLang="en-US" dirty="0">
                <a:solidFill>
                  <a:srgbClr val="274E13"/>
                </a:solidFill>
                <a:latin typeface="Arial" panose="020B0604020202020204" pitchFamily="34" charset="0"/>
              </a:rPr>
              <a:t>원격 컴퓨터에서 접속 가능한 설정 시작</a:t>
            </a:r>
            <a:endParaRPr lang="ko-KR" altLang="en-US" sz="2400" dirty="0"/>
          </a:p>
          <a:p>
            <a:r>
              <a:rPr lang="en-US" altLang="ko-KR" dirty="0">
                <a:solidFill>
                  <a:srgbClr val="274E13"/>
                </a:solidFill>
                <a:latin typeface="Arial" panose="020B0604020202020204" pitchFamily="34" charset="0"/>
              </a:rPr>
              <a:t>#  </a:t>
            </a:r>
            <a:r>
              <a:rPr lang="en-US" altLang="ko-KR" dirty="0" err="1">
                <a:solidFill>
                  <a:srgbClr val="274E13"/>
                </a:solidFill>
                <a:latin typeface="Arial" panose="020B0604020202020204" pitchFamily="34" charset="0"/>
              </a:rPr>
              <a:t>app.debug</a:t>
            </a:r>
            <a:r>
              <a:rPr lang="en-US" altLang="ko-KR" dirty="0">
                <a:solidFill>
                  <a:srgbClr val="274E13"/>
                </a:solidFill>
                <a:latin typeface="Arial" panose="020B0604020202020204" pitchFamily="34" charset="0"/>
              </a:rPr>
              <a:t>=True</a:t>
            </a:r>
            <a:endParaRPr lang="en-US" altLang="ko-KR" sz="2400" dirty="0"/>
          </a:p>
          <a:p>
            <a:r>
              <a:rPr lang="en-US" altLang="ko-KR" dirty="0">
                <a:solidFill>
                  <a:srgbClr val="274E13"/>
                </a:solidFill>
                <a:latin typeface="Arial" panose="020B0604020202020204" pitchFamily="34" charset="0"/>
              </a:rPr>
              <a:t>#  </a:t>
            </a:r>
            <a:r>
              <a:rPr lang="en-US" altLang="ko-KR" dirty="0" err="1">
                <a:solidFill>
                  <a:srgbClr val="274E13"/>
                </a:solidFill>
                <a:latin typeface="Arial" panose="020B0604020202020204" pitchFamily="34" charset="0"/>
              </a:rPr>
              <a:t>app.run</a:t>
            </a:r>
            <a:r>
              <a:rPr lang="en-US" altLang="ko-KR" dirty="0">
                <a:solidFill>
                  <a:srgbClr val="274E13"/>
                </a:solidFill>
                <a:latin typeface="Arial" panose="020B0604020202020204" pitchFamily="34" charset="0"/>
              </a:rPr>
              <a:t>(host='0.0.0.0‘, port = 80)</a:t>
            </a:r>
            <a:endParaRPr lang="en-US" altLang="ko-KR" sz="2400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Jinja2</a:t>
            </a:r>
            <a:endParaRPr lang="ko-KR" altLang="en-ZA" sz="3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 dirty="0"/>
          </a:p>
        </p:txBody>
      </p:sp>
      <p:sp>
        <p:nvSpPr>
          <p:cNvPr id="10" name="직사각형 9"/>
          <p:cNvSpPr/>
          <p:nvPr/>
        </p:nvSpPr>
        <p:spPr>
          <a:xfrm>
            <a:off x="432000" y="1239591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</a:rPr>
              <a:t>For ~</a:t>
            </a:r>
            <a:r>
              <a:rPr lang="en-US" altLang="ko-KR" sz="2800" b="1" dirty="0">
                <a:latin typeface="consolas" panose="020B0609020204030204" pitchFamily="49" charset="0"/>
              </a:rPr>
              <a:t> </a:t>
            </a:r>
            <a:r>
              <a:rPr lang="en-US" altLang="ko-KR" sz="2800" b="1" dirty="0" smtClean="0">
                <a:latin typeface="consolas" panose="020B0609020204030204" pitchFamily="49" charset="0"/>
              </a:rPr>
              <a:t>in</a:t>
            </a:r>
            <a:endParaRPr lang="ko-KR" altLang="en-US" sz="28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22751"/>
              </p:ext>
            </p:extLst>
          </p:nvPr>
        </p:nvGraphicFramePr>
        <p:xfrm>
          <a:off x="627943" y="1886038"/>
          <a:ext cx="8565044" cy="46528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66271">
                  <a:extLst>
                    <a:ext uri="{9D8B030D-6E8A-4147-A177-3AD203B41FA5}">
                      <a16:colId xmlns="" xmlns:a16="http://schemas.microsoft.com/office/drawing/2014/main" val="2757807753"/>
                    </a:ext>
                  </a:extLst>
                </a:gridCol>
                <a:gridCol w="6498773">
                  <a:extLst>
                    <a:ext uri="{9D8B030D-6E8A-4147-A177-3AD203B41FA5}">
                      <a16:colId xmlns="" xmlns:a16="http://schemas.microsoft.com/office/drawing/2014/main" val="2292744246"/>
                    </a:ext>
                  </a:extLst>
                </a:gridCol>
              </a:tblGrid>
              <a:tr h="623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61054"/>
                  </a:ext>
                </a:extLst>
              </a:tr>
              <a:tr h="623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loop.index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en-US" altLang="ko-KR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구문이 반복된 횟수</a:t>
                      </a:r>
                      <a:r>
                        <a:rPr lang="en-US" altLang="ko-KR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</a:t>
                      </a:r>
                      <a:r>
                        <a:rPr lang="en-US" altLang="ko-KR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73214"/>
                  </a:ext>
                </a:extLst>
              </a:tr>
              <a:tr h="623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loop.index0</a:t>
                      </a:r>
                      <a:endParaRPr lang="ko-KR" altLang="en-US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구문이 반복된 횟수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81197335"/>
                  </a:ext>
                </a:extLst>
              </a:tr>
              <a:tr h="623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loop.first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반복이 처음일 경우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05308556"/>
                  </a:ext>
                </a:extLst>
              </a:tr>
              <a:tr h="623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loop.last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반복일 경우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20274547"/>
                  </a:ext>
                </a:extLst>
              </a:tr>
              <a:tr h="623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loop.length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반복 횟수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1301424"/>
                  </a:ext>
                </a:extLst>
              </a:tr>
              <a:tr h="623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loop.cycle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loop.cycle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안에 넣는 인자를 순서대로 전달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loop.cycle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(‘1’,’2’,’3’)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처럼 사용하면 </a:t>
                      </a:r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반복문이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돌때마다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순서대로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‘1’, ’2’, ’3’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반복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1333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Jinja2</a:t>
            </a:r>
            <a:endParaRPr lang="ko-KR" altLang="en-ZA" sz="3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31</a:t>
            </a:fld>
            <a:endParaRPr lang="ko-KR" altLang="en-ZA" dirty="0"/>
          </a:p>
        </p:txBody>
      </p:sp>
      <p:sp>
        <p:nvSpPr>
          <p:cNvPr id="10" name="직사각형 9"/>
          <p:cNvSpPr/>
          <p:nvPr/>
        </p:nvSpPr>
        <p:spPr>
          <a:xfrm>
            <a:off x="789215" y="1272248"/>
            <a:ext cx="2068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mtClean="0">
                <a:latin typeface="consolas" panose="020B0609020204030204" pitchFamily="49" charset="0"/>
              </a:rPr>
              <a:t>if</a:t>
            </a:r>
            <a:r>
              <a:rPr lang="ko-KR" altLang="en-US" sz="2800" b="1" dirty="0" smtClean="0">
                <a:latin typeface="consolas" panose="020B0609020204030204" pitchFamily="49" charset="0"/>
              </a:rPr>
              <a:t>문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425" y="1795468"/>
            <a:ext cx="3369128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{% if &lt;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%}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실행코드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{%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%}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실행코드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{% else %}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실행코드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{%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endif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%}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00843" y="5906336"/>
            <a:ext cx="6779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{%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실행코드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if &lt;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else &lt;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거짓일때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실행코드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%}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20833" y="3003230"/>
            <a:ext cx="4829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{% for user in users if users %}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&lt;li&gt;{{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user.username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}}&lt;/li&gt;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{%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endfor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%}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5725" y="2493126"/>
            <a:ext cx="431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users</a:t>
            </a:r>
            <a:r>
              <a:rPr lang="ko-KR" altLang="en-US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아니면 </a:t>
            </a:r>
            <a:r>
              <a:rPr lang="en-US" altLang="ko-KR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수행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915" y="5398505"/>
            <a:ext cx="675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만족하면 </a:t>
            </a:r>
            <a:r>
              <a:rPr lang="ko-KR" altLang="en-US" b="1" dirty="0" err="1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실행코드</a:t>
            </a:r>
            <a:r>
              <a:rPr lang="ko-KR" altLang="en-US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그렇치</a:t>
            </a:r>
            <a:r>
              <a:rPr lang="ko-KR" altLang="en-US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않으면 </a:t>
            </a:r>
            <a:r>
              <a:rPr lang="ko-KR" altLang="en-US" b="1" dirty="0" err="1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거짓일때</a:t>
            </a:r>
            <a:r>
              <a:rPr lang="ko-KR" altLang="en-US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실행코드</a:t>
            </a:r>
            <a:r>
              <a:rPr lang="ko-KR" altLang="en-US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8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Jinja2</a:t>
            </a:r>
            <a:endParaRPr lang="ko-KR" altLang="en-ZA" sz="3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32</a:t>
            </a:fld>
            <a:endParaRPr lang="ko-KR" altLang="en-ZA" dirty="0"/>
          </a:p>
        </p:txBody>
      </p:sp>
      <p:sp>
        <p:nvSpPr>
          <p:cNvPr id="3" name="직사각형 2"/>
          <p:cNvSpPr/>
          <p:nvPr/>
        </p:nvSpPr>
        <p:spPr>
          <a:xfrm>
            <a:off x="810985" y="1275933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&lt;</a:t>
            </a:r>
            <a:r>
              <a:rPr lang="en-US" altLang="ko-KR" sz="2400" dirty="0">
                <a:latin typeface="Consolas" panose="020B0609020204030204" pitchFamily="49" charset="0"/>
              </a:rPr>
              <a:t>title&gt;flask test&lt;/title&gt;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{%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block body%}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{%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endblock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%}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latin typeface="Consolas" panose="020B0609020204030204" pitchFamily="49" charset="0"/>
              </a:rPr>
              <a:t>body&gt;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&lt;footer&gt;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	&lt;</a:t>
            </a:r>
            <a:r>
              <a:rPr lang="en-US" altLang="ko-KR" sz="2400" dirty="0">
                <a:latin typeface="Consolas" panose="020B0609020204030204" pitchFamily="49" charset="0"/>
              </a:rPr>
              <a:t>span&gt;footer section&lt;/span&gt;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&lt;/footer&gt;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&lt;/html&gt;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38088" y="633167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default.html</a:t>
            </a:r>
            <a:endParaRPr lang="en-US" altLang="ko-KR" sz="2400" b="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Jinja2</a:t>
            </a:r>
            <a:endParaRPr lang="ko-KR" altLang="en-ZA" sz="3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33</a:t>
            </a:fld>
            <a:endParaRPr lang="ko-KR" altLang="en-ZA" dirty="0"/>
          </a:p>
        </p:txBody>
      </p:sp>
      <p:sp>
        <p:nvSpPr>
          <p:cNvPr id="4" name="직사각형 3"/>
          <p:cNvSpPr/>
          <p:nvPr/>
        </p:nvSpPr>
        <p:spPr>
          <a:xfrm>
            <a:off x="1072242" y="1532182"/>
            <a:ext cx="100148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{% extends 'default.html' %}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{% block body %}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&lt;h1&gt;{{name}}&lt;/h1&gt;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&lt;</a:t>
            </a:r>
            <a:r>
              <a:rPr lang="en-US" altLang="ko-KR" sz="2800" dirty="0" err="1">
                <a:latin typeface="Consolas" panose="020B0609020204030204" pitchFamily="49" charset="0"/>
              </a:rPr>
              <a:t>ul</a:t>
            </a:r>
            <a:r>
              <a:rPr lang="en-US" altLang="ko-KR" sz="28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	{% </a:t>
            </a:r>
            <a:r>
              <a:rPr lang="en-US" altLang="ko-KR" sz="2800" dirty="0">
                <a:latin typeface="Consolas" panose="020B0609020204030204" pitchFamily="49" charset="0"/>
              </a:rPr>
              <a:t>for team in </a:t>
            </a:r>
            <a:r>
              <a:rPr lang="en-US" altLang="ko-KR" sz="2800" dirty="0" err="1">
                <a:latin typeface="Consolas" panose="020B0609020204030204" pitchFamily="49" charset="0"/>
              </a:rPr>
              <a:t>team_list</a:t>
            </a:r>
            <a:r>
              <a:rPr lang="en-US" altLang="ko-KR" sz="2800" dirty="0">
                <a:latin typeface="Consolas" panose="020B0609020204030204" pitchFamily="49" charset="0"/>
              </a:rPr>
              <a:t> %}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	&lt;</a:t>
            </a:r>
            <a:r>
              <a:rPr lang="en-US" altLang="ko-KR" sz="2800" dirty="0">
                <a:latin typeface="Consolas" panose="020B0609020204030204" pitchFamily="49" charset="0"/>
              </a:rPr>
              <a:t>li&gt;{{team}}&lt;/li&gt;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	{% </a:t>
            </a:r>
            <a:r>
              <a:rPr lang="en-US" altLang="ko-KR" sz="2800" dirty="0" err="1">
                <a:latin typeface="Consolas" panose="020B0609020204030204" pitchFamily="49" charset="0"/>
              </a:rPr>
              <a:t>endfor</a:t>
            </a:r>
            <a:r>
              <a:rPr lang="en-US" altLang="ko-KR" sz="2800" dirty="0">
                <a:latin typeface="Consolas" panose="020B0609020204030204" pitchFamily="49" charset="0"/>
              </a:rPr>
              <a:t> %}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&lt;/</a:t>
            </a:r>
            <a:r>
              <a:rPr lang="en-US" altLang="ko-KR" sz="2800" dirty="0" err="1">
                <a:latin typeface="Consolas" panose="020B0609020204030204" pitchFamily="49" charset="0"/>
              </a:rPr>
              <a:t>ul</a:t>
            </a:r>
            <a:r>
              <a:rPr lang="en-US" altLang="ko-KR" sz="28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{% </a:t>
            </a:r>
            <a:r>
              <a:rPr lang="en-US" altLang="ko-KR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endblock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 %}</a:t>
            </a:r>
            <a:endParaRPr lang="en-US" altLang="ko-KR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Jinja2</a:t>
            </a:r>
            <a:endParaRPr lang="ko-KR" altLang="en-ZA" sz="3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34</a:t>
            </a:fld>
            <a:endParaRPr lang="ko-KR" altLang="en-ZA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1357" y="1210561"/>
            <a:ext cx="11305980" cy="52322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11414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style.css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/&gt;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Webpage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E4349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Copyright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2008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"http://domain.invalid/"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&gt;you&lt;/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&gt;.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Jinja2</a:t>
            </a:r>
            <a:endParaRPr lang="ko-KR" altLang="en-ZA" sz="3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35</a:t>
            </a:fld>
            <a:endParaRPr lang="ko-KR" altLang="en-Z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6375" y="1567093"/>
            <a:ext cx="9813174" cy="4667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base.html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#336699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; }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891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awesome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.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8686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E434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{%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80000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11414"/>
                </a:solidFill>
                <a:effectLst/>
                <a:latin typeface="Consolas" panose="020B0609020204030204" pitchFamily="49" charset="0"/>
              </a:rPr>
              <a:t>%}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개체 틀 17">
            <a:extLst>
              <a:ext uri="{FF2B5EF4-FFF2-40B4-BE49-F238E27FC236}">
                <a16:creationId xmlns="" xmlns:a16="http://schemas.microsoft.com/office/drawing/2014/main" id="{1737DA0F-B2C4-4840-AACC-FCCC344DDF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1" r="14371"/>
          <a:stretch>
            <a:fillRect/>
          </a:stretch>
        </p:blipFill>
        <p:spPr/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36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Flask </a:t>
            </a:r>
            <a:r>
              <a:rPr lang="ko-KR" altLang="en-US" dirty="0"/>
              <a:t>웹 어플리케이션 기본 </a:t>
            </a:r>
            <a:r>
              <a:rPr lang="ko-KR" altLang="en-US" dirty="0" smtClean="0"/>
              <a:t>골격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882316" y="1168827"/>
            <a:ext cx="9833810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from flask import Flask</a:t>
            </a:r>
            <a:endParaRPr lang="ko-KR" altLang="en-US" dirty="0">
              <a:solidFill>
                <a:srgbClr val="7E7E7E"/>
              </a:solidFill>
              <a:latin typeface="Noto Sans Symbols"/>
            </a:endParaRPr>
          </a:p>
          <a:p>
            <a:pPr lvl="1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flask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클래스를 가져옴</a:t>
            </a:r>
            <a:endParaRPr lang="ko-KR" altLang="en-US" dirty="0">
              <a:solidFill>
                <a:srgbClr val="7E7E7E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645"/>
              </a:spcBef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app = Flask(__name__)</a:t>
            </a:r>
            <a:endParaRPr lang="ko-KR" altLang="en-US" dirty="0">
              <a:solidFill>
                <a:srgbClr val="7E7E7E"/>
              </a:solidFill>
              <a:latin typeface="Noto Sans Symbols"/>
            </a:endParaRPr>
          </a:p>
          <a:p>
            <a:pPr lvl="1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flask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객체 생성</a:t>
            </a:r>
            <a:endParaRPr lang="ko-KR" altLang="en-US" dirty="0">
              <a:solidFill>
                <a:srgbClr val="7E7E7E"/>
              </a:solidFill>
              <a:latin typeface="Arial" panose="020B0604020202020204" pitchFamily="34" charset="0"/>
            </a:endParaRPr>
          </a:p>
          <a:p>
            <a:pPr lvl="1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__name__: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현재 실행 중인 모듈의 이름을 전달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임의의 문자열로 변경 가능</a:t>
            </a:r>
            <a:endParaRPr lang="ko-KR" altLang="en-US" dirty="0">
              <a:solidFill>
                <a:srgbClr val="7E7E7E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645"/>
              </a:spcBef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Flask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객체</a:t>
            </a:r>
            <a:endParaRPr lang="ko-KR" altLang="en-US" dirty="0">
              <a:solidFill>
                <a:srgbClr val="7E7E7E"/>
              </a:solidFill>
              <a:latin typeface="Noto Sans Symbols"/>
            </a:endParaRPr>
          </a:p>
          <a:p>
            <a:pPr lvl="1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웹 어플리케이션의 전반에 대해 영향을 끼치는 메인 객체</a:t>
            </a:r>
            <a:endParaRPr lang="ko-KR" altLang="en-US" dirty="0">
              <a:solidFill>
                <a:srgbClr val="7E7E7E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639"/>
              </a:spcBef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@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app.route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('/')</a:t>
            </a:r>
            <a:endParaRPr lang="ko-KR" altLang="en-US" dirty="0">
              <a:solidFill>
                <a:srgbClr val="7E7E7E"/>
              </a:solidFill>
              <a:latin typeface="Noto Sans Symbols"/>
            </a:endParaRPr>
          </a:p>
          <a:p>
            <a:pPr lvl="1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URL /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로 접속 시 실행할 함수를 지정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현재는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index():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로 지정됨</a:t>
            </a:r>
            <a:endParaRPr lang="ko-KR" altLang="en-US" dirty="0">
              <a:solidFill>
                <a:srgbClr val="7E7E7E"/>
              </a:solidFill>
              <a:latin typeface="Arial" panose="020B0604020202020204" pitchFamily="34" charset="0"/>
            </a:endParaRPr>
          </a:p>
          <a:p>
            <a:pPr lvl="1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index()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return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한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hello world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문자열이 클라이언트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브라우저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로 반환됨</a:t>
            </a:r>
            <a:endParaRPr lang="ko-KR" altLang="en-US" dirty="0">
              <a:solidFill>
                <a:srgbClr val="7E7E7E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645"/>
              </a:spcBef>
            </a:pP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app.run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(debug=True, host='0.0.0.0', port = 80)</a:t>
            </a:r>
            <a:endParaRPr lang="ko-KR" altLang="en-US" dirty="0">
              <a:solidFill>
                <a:srgbClr val="7E7E7E"/>
              </a:solidFill>
              <a:latin typeface="Noto Sans Symbols"/>
            </a:endParaRPr>
          </a:p>
          <a:p>
            <a:pPr lvl="1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flask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프레임 워크에 포함된 내장 웹 서버를 실행하는 코드</a:t>
            </a:r>
            <a:endParaRPr lang="ko-KR" altLang="en-US" dirty="0">
              <a:solidFill>
                <a:srgbClr val="7E7E7E"/>
              </a:solidFill>
              <a:latin typeface="Arial" panose="020B0604020202020204" pitchFamily="34" charset="0"/>
            </a:endParaRPr>
          </a:p>
          <a:p>
            <a:pPr lvl="1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host=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＇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0.0.0.0' #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네트워크의 어떤 디바이스도 접근할 수 있다는 의미</a:t>
            </a:r>
            <a:endParaRPr lang="ko-KR" altLang="en-US" dirty="0">
              <a:solidFill>
                <a:srgbClr val="7E7E7E"/>
              </a:solidFill>
              <a:latin typeface="Arial" panose="020B0604020202020204" pitchFamily="34" charset="0"/>
            </a:endParaRPr>
          </a:p>
          <a:p>
            <a:pPr lvl="1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port=‘80' #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port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5000,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변경하고자 하는 경우 입력</a:t>
            </a:r>
            <a:endParaRPr lang="ko-KR" altLang="en-US" dirty="0">
              <a:solidFill>
                <a:srgbClr val="7E7E7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0" dirty="0"/>
              <a:t>Flask</a:t>
            </a:r>
            <a:r>
              <a:rPr lang="ko-KR" altLang="en-US" b="0" dirty="0"/>
              <a:t>에 </a:t>
            </a:r>
            <a:r>
              <a:rPr lang="en-US" altLang="ko-KR" b="0" dirty="0"/>
              <a:t>HTML </a:t>
            </a:r>
            <a:r>
              <a:rPr lang="ko-KR" altLang="en-US" b="0" dirty="0" smtClean="0"/>
              <a:t>연동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ZA" dirty="0"/>
          </a:p>
        </p:txBody>
      </p:sp>
      <p:sp>
        <p:nvSpPr>
          <p:cNvPr id="4" name="직사각형 3"/>
          <p:cNvSpPr/>
          <p:nvPr/>
        </p:nvSpPr>
        <p:spPr>
          <a:xfrm>
            <a:off x="714703" y="1367065"/>
            <a:ext cx="11204028" cy="3326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Templates</a:t>
            </a:r>
            <a:endParaRPr lang="ko-KR" altLang="en-US" sz="2800" dirty="0">
              <a:solidFill>
                <a:srgbClr val="77923B"/>
              </a:solidFill>
              <a:latin typeface="Noto Sans Symbols"/>
            </a:endParaRPr>
          </a:p>
          <a:p>
            <a:pPr marL="742950" lvl="1" indent="-285750" fontAlgn="base">
              <a:spcBef>
                <a:spcPts val="855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Flask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template 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엔진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( jinja2)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을 사용하여 </a:t>
            </a:r>
            <a:r>
              <a:rPr lang="ko-KR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파이썬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소스파일과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html 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문서를 분리하여 관리</a:t>
            </a:r>
            <a:endParaRPr lang="ko-KR" altLang="en-US" sz="2000" dirty="0">
              <a:solidFill>
                <a:srgbClr val="7E7E7E"/>
              </a:solidFill>
              <a:latin typeface="Noto Sans Symbols"/>
            </a:endParaRPr>
          </a:p>
          <a:p>
            <a:pPr marL="927100">
              <a:spcBef>
                <a:spcPts val="780"/>
              </a:spcBef>
            </a:pP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webapp</a:t>
            </a:r>
            <a:endParaRPr lang="ko-KR" altLang="en-US" sz="2400" dirty="0"/>
          </a:p>
          <a:p>
            <a:pPr marL="927100">
              <a:spcBef>
                <a:spcPts val="795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├──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app.py</a:t>
            </a:r>
            <a:endParaRPr lang="ko-KR" altLang="en-US" sz="2400" dirty="0"/>
          </a:p>
          <a:p>
            <a:pPr marL="927100">
              <a:spcBef>
                <a:spcPts val="78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└──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templates</a:t>
            </a:r>
            <a:endParaRPr lang="ko-KR" altLang="en-US" sz="2400" dirty="0"/>
          </a:p>
          <a:p>
            <a:pPr marL="1210310">
              <a:spcBef>
                <a:spcPts val="78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└──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index.html</a:t>
            </a:r>
            <a:endParaRPr lang="ko-KR" altLang="en-US" sz="2400" dirty="0"/>
          </a:p>
          <a:p>
            <a:r>
              <a:rPr lang="ko-KR" altLang="en-US" sz="2400" dirty="0"/>
              <a:t/>
            </a:r>
            <a:br>
              <a:rPr lang="ko-KR" altLang="en-US" sz="2400" dirty="0"/>
            </a:b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963831" y="4996627"/>
            <a:ext cx="3339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render_template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이용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0" dirty="0"/>
              <a:t>Flask</a:t>
            </a:r>
            <a:r>
              <a:rPr lang="ko-KR" altLang="en-US" b="0" dirty="0"/>
              <a:t>에 </a:t>
            </a:r>
            <a:r>
              <a:rPr lang="en-US" altLang="ko-KR" b="0" dirty="0" err="1" smtClean="0"/>
              <a:t>css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js</a:t>
            </a:r>
            <a:r>
              <a:rPr lang="en-US" altLang="ko-KR" b="0" dirty="0" smtClean="0"/>
              <a:t>, image </a:t>
            </a:r>
            <a:r>
              <a:rPr lang="ko-KR" altLang="en-US" b="0" dirty="0" smtClean="0"/>
              <a:t>연동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6</a:t>
            </a:fld>
            <a:endParaRPr lang="ko-KR" altLang="en-ZA" dirty="0"/>
          </a:p>
        </p:txBody>
      </p:sp>
      <p:sp>
        <p:nvSpPr>
          <p:cNvPr id="3" name="직사각형 2"/>
          <p:cNvSpPr/>
          <p:nvPr/>
        </p:nvSpPr>
        <p:spPr>
          <a:xfrm>
            <a:off x="1014247" y="1450342"/>
            <a:ext cx="7830207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Static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CSS, JS, image </a:t>
            </a:r>
            <a:r>
              <a:rPr lang="ko-KR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등을 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위한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static </a:t>
            </a:r>
            <a:r>
              <a:rPr lang="ko-KR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경로</a:t>
            </a:r>
            <a:endParaRPr lang="ko-KR" altLang="en-US" sz="2000" dirty="0">
              <a:solidFill>
                <a:srgbClr val="7E7E7E"/>
              </a:solidFill>
              <a:latin typeface="Noto Sans Symbols"/>
            </a:endParaRPr>
          </a:p>
          <a:p>
            <a:pPr marL="193675">
              <a:spcBef>
                <a:spcPts val="830"/>
              </a:spcBef>
            </a:pPr>
            <a:r>
              <a:rPr lang="en-US" altLang="ko-K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webapp</a:t>
            </a:r>
            <a:endParaRPr lang="en-US" altLang="ko-KR" sz="2400" dirty="0"/>
          </a:p>
          <a:p>
            <a:pPr marL="660400">
              <a:spcBef>
                <a:spcPts val="735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├── app.py</a:t>
            </a:r>
            <a:endParaRPr lang="en-US" altLang="ko-KR" sz="2400" dirty="0"/>
          </a:p>
          <a:p>
            <a:pPr marL="660400">
              <a:spcBef>
                <a:spcPts val="73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└── templates</a:t>
            </a:r>
            <a:endParaRPr lang="en-US" altLang="ko-KR" sz="2400" dirty="0"/>
          </a:p>
          <a:p>
            <a:pPr marL="981710">
              <a:spcBef>
                <a:spcPts val="735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└── index.html</a:t>
            </a:r>
            <a:endParaRPr lang="en-US" altLang="ko-KR" sz="2400" dirty="0"/>
          </a:p>
          <a:p>
            <a:pPr marL="660400">
              <a:spcBef>
                <a:spcPts val="735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└── static</a:t>
            </a:r>
            <a:endParaRPr lang="en-US" altLang="ko-KR" sz="2400" dirty="0"/>
          </a:p>
          <a:p>
            <a:pPr marL="981710">
              <a:spcBef>
                <a:spcPts val="73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└── </a:t>
            </a:r>
            <a:r>
              <a:rPr lang="en-US" altLang="ko-K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style.css</a:t>
            </a:r>
          </a:p>
          <a:p>
            <a:pPr marL="981710">
              <a:spcBef>
                <a:spcPts val="73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└── </a:t>
            </a:r>
            <a:r>
              <a:rPr lang="en-US" altLang="ko-K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script.js</a:t>
            </a:r>
          </a:p>
          <a:p>
            <a:pPr marL="981710">
              <a:spcBef>
                <a:spcPts val="73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└── </a:t>
            </a:r>
            <a:r>
              <a:rPr lang="en-US" altLang="ko-K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image.jpg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492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/>
              <a:t>라우팅 설정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7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882316" y="1168827"/>
            <a:ext cx="9833810" cy="5734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/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from flask import Flask</a:t>
            </a:r>
            <a:endParaRPr lang="en-US" altLang="ko-KR" sz="2400" dirty="0"/>
          </a:p>
          <a:p>
            <a:pPr marL="90805" marR="4966335">
              <a:spcBef>
                <a:spcPts val="5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app = Flask(</a:t>
            </a:r>
            <a:r>
              <a:rPr lang="en-US" altLang="ko-KR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__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r>
              <a:rPr lang="en-US" altLang="ko-KR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__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)  </a:t>
            </a:r>
            <a:endParaRPr lang="en-US" altLang="ko-KR" sz="2400" dirty="0"/>
          </a:p>
          <a:p>
            <a:pPr marL="90805" marR="4966335">
              <a:spcBef>
                <a:spcPts val="5"/>
              </a:spcBef>
            </a:pP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@</a:t>
            </a:r>
            <a:r>
              <a:rPr lang="en-US" altLang="ko-K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app.route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('/')</a:t>
            </a:r>
            <a:endParaRPr lang="en-US" altLang="ko-KR" sz="2400" dirty="0"/>
          </a:p>
          <a:p>
            <a:pPr marL="90805" marR="4966335">
              <a:spcBef>
                <a:spcPts val="5"/>
              </a:spcBef>
            </a:pPr>
            <a:r>
              <a:rPr lang="en-US" altLang="ko-K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def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 index():</a:t>
            </a:r>
            <a:endParaRPr lang="en-US" altLang="ko-KR" sz="2400" dirty="0"/>
          </a:p>
          <a:p>
            <a:pPr marL="304165">
              <a:spcBef>
                <a:spcPts val="385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return 'Hello flask!'</a:t>
            </a:r>
            <a:endParaRPr lang="en-US" altLang="ko-KR" sz="2400" dirty="0"/>
          </a:p>
          <a:p>
            <a:pPr marL="90805" marR="5157470"/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@</a:t>
            </a:r>
            <a:r>
              <a:rPr lang="en-US" altLang="ko-K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app.route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('/cakes')  </a:t>
            </a:r>
            <a:endParaRPr lang="en-US" altLang="ko-KR" sz="2400" dirty="0"/>
          </a:p>
          <a:p>
            <a:pPr marL="90805" marR="5157470"/>
            <a:r>
              <a:rPr lang="en-US" altLang="ko-K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def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 cakes():</a:t>
            </a:r>
            <a:endParaRPr lang="en-US" altLang="ko-KR" sz="2400" dirty="0"/>
          </a:p>
          <a:p>
            <a:pPr marL="304165">
              <a:spcBef>
                <a:spcPts val="385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return 'Yummy cakes!'   </a:t>
            </a:r>
            <a:endParaRPr lang="en-US" altLang="ko-KR" sz="2400" dirty="0"/>
          </a:p>
          <a:p>
            <a:pPr marL="90805" marR="3538220" indent="-213347"/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if  __name__</a:t>
            </a:r>
            <a:r>
              <a:rPr lang="en-US" altLang="ko-KR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== '__main__':  </a:t>
            </a:r>
            <a:endParaRPr lang="en-US" altLang="ko-KR" sz="2400" dirty="0"/>
          </a:p>
          <a:p>
            <a:pPr marL="90805" marR="3538220" indent="-213347"/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-US" altLang="ko-K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app.run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(debug=True, host='0.0.0.0')</a:t>
            </a:r>
            <a:endParaRPr lang="en-US" altLang="ko-KR" sz="2400" dirty="0"/>
          </a:p>
          <a:p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>
              <a:solidFill>
                <a:srgbClr val="7E7E7E"/>
              </a:solidFill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85814" y="2346216"/>
            <a:ext cx="6740106" cy="1864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@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app.route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('/')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Noto Sans Symbols"/>
            </a:endParaRPr>
          </a:p>
          <a:p>
            <a:pPr marL="742950" lvl="1" indent="-285750" fontAlgn="base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웹 브라우저에서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http://127.0.0.1:5000/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로 접속 시에 실행될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index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함수 지정</a:t>
            </a:r>
          </a:p>
          <a:p>
            <a:pPr fontAlgn="base">
              <a:spcBef>
                <a:spcPts val="685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@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app.route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('/cakes')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Noto Sans Symbols"/>
            </a:endParaRPr>
          </a:p>
          <a:p>
            <a:pPr marL="742950" lvl="1" indent="-285750" fontAlgn="base"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웹 브라우저에서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http://127.0.0.1:5000/cakes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로 접속 시에 실행될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index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함수 지정</a:t>
            </a:r>
            <a:endParaRPr lang="ko-KR" altLang="en-US" sz="1600" b="0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/>
              <a:t>라우팅 설정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 </a:t>
            </a:r>
            <a:r>
              <a:rPr lang="en-US" altLang="ko-KR" b="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Rules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ZA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8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882316" y="1168827"/>
            <a:ext cx="98338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from flask import Flask, request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app = Flask(__name__)</a:t>
            </a:r>
            <a:endParaRPr lang="en-US" altLang="ko-KR" sz="2400" dirty="0"/>
          </a:p>
          <a:p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@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app.route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'/user/&lt;username&gt;'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def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show_user_profile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username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):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   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</a:rPr>
              <a:t># show the user profile for that user</a:t>
            </a:r>
            <a:b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</a:rPr>
              <a:t>    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return 'User %s'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% username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@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app.route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'/user/&lt;username&gt;/&lt;</a:t>
            </a:r>
            <a:r>
              <a:rPr lang="en-US" altLang="ko-KR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int:age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&gt;'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def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show_user_profile_age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username, age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):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</a:rPr>
              <a:t>    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return 'Username %s, </a:t>
            </a:r>
            <a:r>
              <a:rPr lang="ko-KR" alt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나이 </a:t>
            </a:r>
            <a:r>
              <a:rPr lang="en-US" altLang="ko-K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%d'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% (username, age) 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if __name__ == "__main__" :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    # 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app.debug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 = True</a:t>
            </a:r>
            <a:b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    </a:t>
            </a:r>
            <a:r>
              <a:rPr lang="en-US" altLang="ko-K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app.run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(host='0.0.0.0', port = 80)</a:t>
            </a:r>
            <a:endParaRPr lang="ko-KR" altLang="en-US" sz="2400" dirty="0">
              <a:solidFill>
                <a:srgbClr val="7E7E7E"/>
              </a:solidFill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8820" y="5157468"/>
            <a:ext cx="346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127.0.0.1:5000/user/hong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8820" y="5695339"/>
            <a:ext cx="346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127.0.0.1:5000/user/hong/25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08145" y="763604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222222"/>
                </a:solidFill>
                <a:latin typeface="Consolas" panose="020B0609020204030204" pitchFamily="49" charset="0"/>
              </a:rPr>
              <a:t>&lt;variable_name&gt;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41773" y="1095208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22222"/>
                </a:solidFill>
                <a:latin typeface="Consolas" panose="020B0609020204030204" pitchFamily="49" charset="0"/>
              </a:rPr>
              <a:t>converter:variable_name</a:t>
            </a:r>
            <a:r>
              <a:rPr lang="en-US" altLang="ko-KR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119" y="1633079"/>
            <a:ext cx="5176292" cy="25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/>
              <a:t>Request Object</a:t>
            </a:r>
            <a:endParaRPr lang="ko-KR" altLang="en-ZA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9</a:t>
            </a:fld>
            <a:endParaRPr lang="ko-KR" altLang="en-ZA" dirty="0"/>
          </a:p>
        </p:txBody>
      </p:sp>
      <p:sp>
        <p:nvSpPr>
          <p:cNvPr id="7" name="직사각형 6"/>
          <p:cNvSpPr/>
          <p:nvPr/>
        </p:nvSpPr>
        <p:spPr>
          <a:xfrm>
            <a:off x="672632" y="1530316"/>
            <a:ext cx="104113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웹 페이지의 데이터는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global request object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서버로 전달됩니다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처리하기 위해서는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Flask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모듈로부터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되어야 합니다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20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객체의 중요한 속성은 다음과 같습니다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Form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form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매개변수를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값을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하는 쌍을 보관하는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dictionary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args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URL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 중 물음표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(?)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다음에 있는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내용을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parse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Cookies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Cookies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이름과 그 값을 가지는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dictionary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객체입니다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files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파일과 관련된 데이터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method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 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</a:t>
            </a:r>
            <a:endParaRPr lang="en-US" altLang="ko-KR" sz="2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4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_19716225_TF16411245" id="{48ABCD2E-ECB9-4F4D-B10A-FB0B5068B39E}" vid="{80265098-3DD7-47A1-A44A-7C546C6856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869D89-072C-4F46-9050-EAD8E79591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미니멀리즘 컬러 프레젠테이션</Template>
  <TotalTime>0</TotalTime>
  <Words>1363</Words>
  <Application>Microsoft Office PowerPoint</Application>
  <PresentationFormat>사용자 지정</PresentationFormat>
  <Paragraphs>483</Paragraphs>
  <Slides>36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flask</vt:lpstr>
      <vt:lpstr>목차</vt:lpstr>
      <vt:lpstr>Flask 웹 어플리케이션 기본 골격</vt:lpstr>
      <vt:lpstr>Flask 웹 어플리케이션 기본 골격</vt:lpstr>
      <vt:lpstr>Flask에 HTML 연동</vt:lpstr>
      <vt:lpstr>Flask에 css, js, image 연동</vt:lpstr>
      <vt:lpstr>라우팅 설정</vt:lpstr>
      <vt:lpstr>라우팅 설정 (Variable Rules )</vt:lpstr>
      <vt:lpstr>Request Object</vt:lpstr>
      <vt:lpstr>Request.method</vt:lpstr>
      <vt:lpstr>request.args</vt:lpstr>
      <vt:lpstr>request.form</vt:lpstr>
      <vt:lpstr>request.form</vt:lpstr>
      <vt:lpstr>request.form</vt:lpstr>
      <vt:lpstr>request.form</vt:lpstr>
      <vt:lpstr>request.files</vt:lpstr>
      <vt:lpstr>request.files</vt:lpstr>
      <vt:lpstr>url_for() 특정함수를 호출하는 Uri찾기</vt:lpstr>
      <vt:lpstr>redirect</vt:lpstr>
      <vt:lpstr>session</vt:lpstr>
      <vt:lpstr>session</vt:lpstr>
      <vt:lpstr>session</vt:lpstr>
      <vt:lpstr>Cookie</vt:lpstr>
      <vt:lpstr>Cookie</vt:lpstr>
      <vt:lpstr>Cookie</vt:lpstr>
      <vt:lpstr>Cookie</vt:lpstr>
      <vt:lpstr>jinja2</vt:lpstr>
      <vt:lpstr>Jinja2</vt:lpstr>
      <vt:lpstr>Jinja2</vt:lpstr>
      <vt:lpstr>Jinja2</vt:lpstr>
      <vt:lpstr>Jinja2</vt:lpstr>
      <vt:lpstr>Jinja2</vt:lpstr>
      <vt:lpstr>Jinja2</vt:lpstr>
      <vt:lpstr>Jinja2</vt:lpstr>
      <vt:lpstr>Jinja2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2019-07-05T23:32:05Z</dcterms:created>
  <dcterms:modified xsi:type="dcterms:W3CDTF">2020-07-13T13:40:32Z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2018-06-04T17:47:21.6558308Z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