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7" r:id="rId9"/>
    <p:sldId id="261" r:id="rId10"/>
    <p:sldId id="262" r:id="rId11"/>
    <p:sldId id="263" r:id="rId12"/>
    <p:sldId id="264" r:id="rId13"/>
    <p:sldId id="265" r:id="rId14"/>
    <p:sldId id="26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0301-B96C-A640-85BE-CE1E697CB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BC41B6-8EBF-BC01-A32E-1D06731BD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38509D-FC7B-7EFD-E851-5836E76CEEFE}"/>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969174E0-80C8-F337-981F-1AA05E1D7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777501-51DA-9FC3-77A7-5E18782A0396}"/>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30801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C78C-0CDF-7196-ECDA-CDCB826755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E70E54-45B8-74D4-E4EB-F429D66AD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FFA822-461D-CC57-039E-5A39D4830DE2}"/>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22011AB4-051C-5C1B-C237-E585CDA08B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FE1ED1-CB71-8AE5-59AB-2639E11822D5}"/>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300842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73500-FE01-ED2B-4254-5ADC18CDB4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BEBACA-BAA6-A5FB-53B9-879F256B6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4FD920-0D2B-5131-3996-E51642548EA7}"/>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95678347-DC57-EB04-E4B8-98BEDE5589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447833-0DBC-E8C6-FC13-BA3B18CAFCCC}"/>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37241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C0DC-21DB-F786-DE2D-2CC37BA065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E3752E-CA73-D1EB-5193-529B45D03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DD8E32-752B-227A-1A42-0E2B5E383629}"/>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ACC8C314-18F6-C170-FE51-06073FF91D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124E8-7A9E-B4DE-65C9-60D00C35904F}"/>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01940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D5E8-1652-0670-714E-B83024E3E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0251FF-E2C3-386F-E33C-E53D36002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E2613-E26E-61B0-5BFE-7AE7D16118B5}"/>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64F879E4-0D67-F583-C84B-222B44ED89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6BD48D-E719-2A94-542A-878BC995242C}"/>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227237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4DBD-17CB-78AF-6A81-B91A738B5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AE9B30-9223-6F56-B3F8-FE6A215EC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3A3014-7742-19D7-CD7C-D223660B0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327153-B9FD-FD80-6FAC-B50474E37B30}"/>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6" name="Footer Placeholder 5">
            <a:extLst>
              <a:ext uri="{FF2B5EF4-FFF2-40B4-BE49-F238E27FC236}">
                <a16:creationId xmlns:a16="http://schemas.microsoft.com/office/drawing/2014/main" id="{CD30E72C-B531-CB83-F7DE-E52D397A02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FCEDAE-AA9C-B26C-DA1D-A153EA96CC05}"/>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55469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44F8-282B-05CB-22B3-C1A927E3C1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B11941-CA9D-B936-339E-9699219A1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B39CD-DF1A-D8F6-47F3-C35984007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0C79564-CA22-27FC-2C52-276025DAF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59856-E1AD-61BC-FB92-55F59BB3F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4518CD3-AD78-0889-50C1-8616C6E68C6F}"/>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8" name="Footer Placeholder 7">
            <a:extLst>
              <a:ext uri="{FF2B5EF4-FFF2-40B4-BE49-F238E27FC236}">
                <a16:creationId xmlns:a16="http://schemas.microsoft.com/office/drawing/2014/main" id="{120D7CA2-75C7-C759-EF9A-F3E64ECF976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98BEAC-2F71-767F-FFD0-1BC5447BC779}"/>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90292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DFD-78AF-FD9D-799B-52F6EE19DB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3AE804-2404-9D41-0DBF-70C488ADAE91}"/>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4" name="Footer Placeholder 3">
            <a:extLst>
              <a:ext uri="{FF2B5EF4-FFF2-40B4-BE49-F238E27FC236}">
                <a16:creationId xmlns:a16="http://schemas.microsoft.com/office/drawing/2014/main" id="{48C9FAB7-657F-7236-FEBD-21112581FC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467D37-51EA-4F6D-AF91-BB706E924947}"/>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77649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92752-7D08-7902-B8A6-EE5E8FA31ABE}"/>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3" name="Footer Placeholder 2">
            <a:extLst>
              <a:ext uri="{FF2B5EF4-FFF2-40B4-BE49-F238E27FC236}">
                <a16:creationId xmlns:a16="http://schemas.microsoft.com/office/drawing/2014/main" id="{A27F1DC2-3DBF-29BA-F31B-C181B92AEE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150E5F-4427-BC8F-B447-40BEC80EB99F}"/>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1656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2BB0-F465-8114-D9B3-ECA380125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CEEBA0-74C4-F3D8-AD28-805717F9D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0C97CE-74BC-1377-85E4-ED56E25E5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2D71F-4855-44A1-B04E-5F07A5832F45}"/>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6" name="Footer Placeholder 5">
            <a:extLst>
              <a:ext uri="{FF2B5EF4-FFF2-40B4-BE49-F238E27FC236}">
                <a16:creationId xmlns:a16="http://schemas.microsoft.com/office/drawing/2014/main" id="{997AA160-9A60-9828-84A9-B0FC5DF62F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2AECE7-3056-CAD1-A370-D5BC75CA34DF}"/>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87514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23D0-3FE1-F1E7-8683-8CE95B91E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A89C138-2E0E-5E60-B377-A1F77DE42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4649AE-5A69-07BB-DA86-3BF1D071F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F6684-6BC0-4306-EF1A-5E2E8261F8A8}"/>
              </a:ext>
            </a:extLst>
          </p:cNvPr>
          <p:cNvSpPr>
            <a:spLocks noGrp="1"/>
          </p:cNvSpPr>
          <p:nvPr>
            <p:ph type="dt" sz="half" idx="10"/>
          </p:nvPr>
        </p:nvSpPr>
        <p:spPr/>
        <p:txBody>
          <a:bodyPr/>
          <a:lstStyle/>
          <a:p>
            <a:fld id="{9A507D62-2F3F-4E29-A98D-FB4261C174BE}" type="datetimeFigureOut">
              <a:rPr lang="en-GB" smtClean="0"/>
              <a:t>08/11/2022</a:t>
            </a:fld>
            <a:endParaRPr lang="en-GB"/>
          </a:p>
        </p:txBody>
      </p:sp>
      <p:sp>
        <p:nvSpPr>
          <p:cNvPr id="6" name="Footer Placeholder 5">
            <a:extLst>
              <a:ext uri="{FF2B5EF4-FFF2-40B4-BE49-F238E27FC236}">
                <a16:creationId xmlns:a16="http://schemas.microsoft.com/office/drawing/2014/main" id="{52CFF166-C5B3-D10E-CA30-12557BEB6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3F1584-66A4-EFCE-6C80-14C0141D9F65}"/>
              </a:ext>
            </a:extLst>
          </p:cNvPr>
          <p:cNvSpPr>
            <a:spLocks noGrp="1"/>
          </p:cNvSpPr>
          <p:nvPr>
            <p:ph type="sldNum" sz="quarter" idx="12"/>
          </p:nvPr>
        </p:nvSpPr>
        <p:spPr/>
        <p:txBody>
          <a:bodyPr/>
          <a:lstStyle/>
          <a:p>
            <a:fld id="{E65A7C1F-2A34-4189-8C09-ADAAEC071784}" type="slidenum">
              <a:rPr lang="en-GB" smtClean="0"/>
              <a:t>‹#›</a:t>
            </a:fld>
            <a:endParaRPr lang="en-GB"/>
          </a:p>
        </p:txBody>
      </p:sp>
    </p:spTree>
    <p:extLst>
      <p:ext uri="{BB962C8B-B14F-4D97-AF65-F5344CB8AC3E}">
        <p14:creationId xmlns:p14="http://schemas.microsoft.com/office/powerpoint/2010/main" val="144804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CADE2-B024-7618-2B41-52340FF30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ED566D-01E3-1EDD-0846-6FB9BB683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94ECF-2EB6-CB21-8D09-3E8C4E16ED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07D62-2F3F-4E29-A98D-FB4261C174BE}" type="datetimeFigureOut">
              <a:rPr lang="en-GB" smtClean="0"/>
              <a:t>08/11/2022</a:t>
            </a:fld>
            <a:endParaRPr lang="en-GB"/>
          </a:p>
        </p:txBody>
      </p:sp>
      <p:sp>
        <p:nvSpPr>
          <p:cNvPr id="5" name="Footer Placeholder 4">
            <a:extLst>
              <a:ext uri="{FF2B5EF4-FFF2-40B4-BE49-F238E27FC236}">
                <a16:creationId xmlns:a16="http://schemas.microsoft.com/office/drawing/2014/main" id="{10DA65DD-408C-5483-FC7A-ACB1461AD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FF780B-F60C-6898-5E72-9328F191D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A7C1F-2A34-4189-8C09-ADAAEC071784}" type="slidenum">
              <a:rPr lang="en-GB" smtClean="0"/>
              <a:t>‹#›</a:t>
            </a:fld>
            <a:endParaRPr lang="en-GB"/>
          </a:p>
        </p:txBody>
      </p:sp>
    </p:spTree>
    <p:extLst>
      <p:ext uri="{BB962C8B-B14F-4D97-AF65-F5344CB8AC3E}">
        <p14:creationId xmlns:p14="http://schemas.microsoft.com/office/powerpoint/2010/main" val="2889418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1EA6-89D8-75B4-FDD2-B7000FAFB750}"/>
              </a:ext>
            </a:extLst>
          </p:cNvPr>
          <p:cNvSpPr>
            <a:spLocks noGrp="1"/>
          </p:cNvSpPr>
          <p:nvPr>
            <p:ph type="ctrTitle"/>
          </p:nvPr>
        </p:nvSpPr>
        <p:spPr/>
        <p:txBody>
          <a:bodyPr/>
          <a:lstStyle/>
          <a:p>
            <a:r>
              <a:rPr lang="en-US" b="1" dirty="0"/>
              <a:t>ECOMMERCE COMPANY TASK</a:t>
            </a:r>
            <a:endParaRPr lang="en-GB" b="1" dirty="0"/>
          </a:p>
        </p:txBody>
      </p:sp>
      <p:sp>
        <p:nvSpPr>
          <p:cNvPr id="3" name="Subtitle 2">
            <a:extLst>
              <a:ext uri="{FF2B5EF4-FFF2-40B4-BE49-F238E27FC236}">
                <a16:creationId xmlns:a16="http://schemas.microsoft.com/office/drawing/2014/main" id="{F7858733-19E2-34B5-AEFC-10D928A829B3}"/>
              </a:ext>
            </a:extLst>
          </p:cNvPr>
          <p:cNvSpPr>
            <a:spLocks noGrp="1"/>
          </p:cNvSpPr>
          <p:nvPr>
            <p:ph type="subTitle" idx="1"/>
          </p:nvPr>
        </p:nvSpPr>
        <p:spPr/>
        <p:txBody>
          <a:bodyPr/>
          <a:lstStyle/>
          <a:p>
            <a:r>
              <a:rPr lang="en-US" dirty="0"/>
              <a:t>Harvey Schneider</a:t>
            </a:r>
            <a:endParaRPr lang="en-GB" dirty="0"/>
          </a:p>
        </p:txBody>
      </p:sp>
    </p:spTree>
    <p:extLst>
      <p:ext uri="{BB962C8B-B14F-4D97-AF65-F5344CB8AC3E}">
        <p14:creationId xmlns:p14="http://schemas.microsoft.com/office/powerpoint/2010/main" val="37633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0CC0-3ACA-8492-7F58-BC9750A660C4}"/>
              </a:ext>
            </a:extLst>
          </p:cNvPr>
          <p:cNvSpPr>
            <a:spLocks noGrp="1"/>
          </p:cNvSpPr>
          <p:nvPr>
            <p:ph type="title"/>
          </p:nvPr>
        </p:nvSpPr>
        <p:spPr/>
        <p:txBody>
          <a:bodyPr/>
          <a:lstStyle/>
          <a:p>
            <a:r>
              <a:rPr lang="en-US" b="1" dirty="0"/>
              <a:t>LOYALTY SCHEME ANALYSES</a:t>
            </a:r>
            <a:endParaRPr lang="en-GB" b="1" dirty="0"/>
          </a:p>
        </p:txBody>
      </p:sp>
      <p:sp>
        <p:nvSpPr>
          <p:cNvPr id="3" name="Content Placeholder 2">
            <a:extLst>
              <a:ext uri="{FF2B5EF4-FFF2-40B4-BE49-F238E27FC236}">
                <a16:creationId xmlns:a16="http://schemas.microsoft.com/office/drawing/2014/main" id="{B2EB53D4-9484-AEDE-83F4-6E8A004C2AF2}"/>
              </a:ext>
            </a:extLst>
          </p:cNvPr>
          <p:cNvSpPr>
            <a:spLocks noGrp="1"/>
          </p:cNvSpPr>
          <p:nvPr>
            <p:ph idx="1"/>
          </p:nvPr>
        </p:nvSpPr>
        <p:spPr/>
        <p:txBody>
          <a:bodyPr>
            <a:normAutofit lnSpcReduction="10000"/>
          </a:bodyPr>
          <a:lstStyle/>
          <a:p>
            <a:r>
              <a:rPr lang="en-US" dirty="0"/>
              <a:t>I built a model which investigated </a:t>
            </a:r>
          </a:p>
          <a:p>
            <a:pPr marL="0" indent="0">
              <a:buNone/>
            </a:pPr>
            <a:r>
              <a:rPr lang="en-US" dirty="0"/>
              <a:t>   the effect of the Loyalty Scheme on</a:t>
            </a:r>
          </a:p>
          <a:p>
            <a:pPr marL="0" indent="0">
              <a:buNone/>
            </a:pPr>
            <a:r>
              <a:rPr lang="en-US" dirty="0"/>
              <a:t>   transaction value.</a:t>
            </a:r>
          </a:p>
          <a:p>
            <a:r>
              <a:rPr lang="en-US" dirty="0"/>
              <a:t>For the Loyalty Scheme to have</a:t>
            </a:r>
          </a:p>
          <a:p>
            <a:pPr marL="0" indent="0">
              <a:buNone/>
            </a:pPr>
            <a:r>
              <a:rPr lang="en-US" dirty="0"/>
              <a:t>   a significant impact, the value in </a:t>
            </a:r>
          </a:p>
          <a:p>
            <a:pPr marL="0" indent="0">
              <a:buNone/>
            </a:pPr>
            <a:r>
              <a:rPr lang="en-US" dirty="0"/>
              <a:t>   the highlighted box must be 0.05 or less</a:t>
            </a:r>
          </a:p>
          <a:p>
            <a:r>
              <a:rPr lang="en-US" dirty="0"/>
              <a:t>Crucially, it appears as though the </a:t>
            </a:r>
          </a:p>
          <a:p>
            <a:pPr marL="0" indent="0">
              <a:buNone/>
            </a:pPr>
            <a:r>
              <a:rPr lang="en-US" dirty="0"/>
              <a:t>   Loyalty Scheme did NOT have a </a:t>
            </a:r>
          </a:p>
          <a:p>
            <a:pPr marL="0" indent="0">
              <a:buNone/>
            </a:pPr>
            <a:r>
              <a:rPr lang="en-US" dirty="0"/>
              <a:t>   significant effect on transaction value.</a:t>
            </a:r>
          </a:p>
          <a:p>
            <a:endParaRPr lang="en-GB" dirty="0"/>
          </a:p>
        </p:txBody>
      </p:sp>
      <p:pic>
        <p:nvPicPr>
          <p:cNvPr id="8" name="Picture 7">
            <a:extLst>
              <a:ext uri="{FF2B5EF4-FFF2-40B4-BE49-F238E27FC236}">
                <a16:creationId xmlns:a16="http://schemas.microsoft.com/office/drawing/2014/main" id="{0EFE34AF-D09A-45E4-86BF-FDF69FD28A1E}"/>
              </a:ext>
            </a:extLst>
          </p:cNvPr>
          <p:cNvPicPr>
            <a:picLocks noChangeAspect="1"/>
          </p:cNvPicPr>
          <p:nvPr/>
        </p:nvPicPr>
        <p:blipFill>
          <a:blip r:embed="rId2"/>
          <a:stretch>
            <a:fillRect/>
          </a:stretch>
        </p:blipFill>
        <p:spPr>
          <a:xfrm>
            <a:off x="7183945" y="1825625"/>
            <a:ext cx="4496427" cy="1114581"/>
          </a:xfrm>
          <a:prstGeom prst="rect">
            <a:avLst/>
          </a:prstGeom>
        </p:spPr>
      </p:pic>
      <p:sp>
        <p:nvSpPr>
          <p:cNvPr id="6" name="Rectangle 5">
            <a:extLst>
              <a:ext uri="{FF2B5EF4-FFF2-40B4-BE49-F238E27FC236}">
                <a16:creationId xmlns:a16="http://schemas.microsoft.com/office/drawing/2014/main" id="{54EDA13C-0057-28FA-DAB2-F7DF201726B9}"/>
              </a:ext>
            </a:extLst>
          </p:cNvPr>
          <p:cNvSpPr/>
          <p:nvPr/>
        </p:nvSpPr>
        <p:spPr>
          <a:xfrm>
            <a:off x="9895115" y="2382915"/>
            <a:ext cx="685800" cy="18777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82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8744-25EE-1FB6-1FA0-B0B26BAF59BB}"/>
              </a:ext>
            </a:extLst>
          </p:cNvPr>
          <p:cNvSpPr>
            <a:spLocks noGrp="1"/>
          </p:cNvSpPr>
          <p:nvPr>
            <p:ph type="title"/>
          </p:nvPr>
        </p:nvSpPr>
        <p:spPr>
          <a:xfrm>
            <a:off x="397328" y="353460"/>
            <a:ext cx="10515600" cy="1325563"/>
          </a:xfrm>
        </p:spPr>
        <p:txBody>
          <a:bodyPr/>
          <a:lstStyle/>
          <a:p>
            <a:r>
              <a:rPr lang="en-US" b="1" dirty="0"/>
              <a:t>NATIONAL ‘SPRING SALE’</a:t>
            </a:r>
            <a:br>
              <a:rPr lang="en-US" b="1" dirty="0"/>
            </a:br>
            <a:r>
              <a:rPr lang="en-US" b="1" dirty="0"/>
              <a:t>PROMOTION</a:t>
            </a:r>
            <a:endParaRPr lang="en-GB" b="1" dirty="0"/>
          </a:p>
        </p:txBody>
      </p:sp>
      <p:sp>
        <p:nvSpPr>
          <p:cNvPr id="3" name="Content Placeholder 2">
            <a:extLst>
              <a:ext uri="{FF2B5EF4-FFF2-40B4-BE49-F238E27FC236}">
                <a16:creationId xmlns:a16="http://schemas.microsoft.com/office/drawing/2014/main" id="{A01583B9-EC40-8DF1-EE9A-90199FA70251}"/>
              </a:ext>
            </a:extLst>
          </p:cNvPr>
          <p:cNvSpPr>
            <a:spLocks noGrp="1"/>
          </p:cNvSpPr>
          <p:nvPr>
            <p:ph idx="1"/>
          </p:nvPr>
        </p:nvSpPr>
        <p:spPr>
          <a:xfrm>
            <a:off x="397328" y="1752344"/>
            <a:ext cx="10515600" cy="4351338"/>
          </a:xfrm>
        </p:spPr>
        <p:txBody>
          <a:bodyPr/>
          <a:lstStyle/>
          <a:p>
            <a:r>
              <a:rPr lang="en-US" dirty="0"/>
              <a:t>I next investigated</a:t>
            </a:r>
          </a:p>
          <a:p>
            <a:pPr marL="0" indent="0">
              <a:buNone/>
            </a:pPr>
            <a:r>
              <a:rPr lang="en-US" dirty="0"/>
              <a:t>   the effectiveness</a:t>
            </a:r>
            <a:r>
              <a:rPr lang="en-GB" dirty="0"/>
              <a:t> of </a:t>
            </a:r>
          </a:p>
          <a:p>
            <a:pPr marL="0" indent="0">
              <a:buNone/>
            </a:pPr>
            <a:r>
              <a:rPr lang="en-GB" dirty="0"/>
              <a:t>   the National ‘Spring Sale’ </a:t>
            </a:r>
          </a:p>
          <a:p>
            <a:pPr marL="0" indent="0">
              <a:buNone/>
            </a:pPr>
            <a:r>
              <a:rPr lang="en-GB" dirty="0"/>
              <a:t>   Promotion.</a:t>
            </a:r>
          </a:p>
          <a:p>
            <a:r>
              <a:rPr lang="en-GB" dirty="0"/>
              <a:t>The highlighted bars</a:t>
            </a:r>
          </a:p>
          <a:p>
            <a:pPr marL="0" indent="0">
              <a:buNone/>
            </a:pPr>
            <a:r>
              <a:rPr lang="en-GB" dirty="0"/>
              <a:t>   represent the months </a:t>
            </a:r>
          </a:p>
          <a:p>
            <a:pPr marL="0" indent="0">
              <a:buNone/>
            </a:pPr>
            <a:r>
              <a:rPr lang="en-GB" dirty="0"/>
              <a:t>   which held the National</a:t>
            </a:r>
          </a:p>
          <a:p>
            <a:pPr marL="0" indent="0">
              <a:buNone/>
            </a:pPr>
            <a:r>
              <a:rPr lang="en-GB" dirty="0"/>
              <a:t>   Promotion.</a:t>
            </a:r>
          </a:p>
        </p:txBody>
      </p:sp>
      <p:pic>
        <p:nvPicPr>
          <p:cNvPr id="14" name="Picture 13">
            <a:extLst>
              <a:ext uri="{FF2B5EF4-FFF2-40B4-BE49-F238E27FC236}">
                <a16:creationId xmlns:a16="http://schemas.microsoft.com/office/drawing/2014/main" id="{9D631BE8-40E2-7F89-62B5-B5042D24A34D}"/>
              </a:ext>
            </a:extLst>
          </p:cNvPr>
          <p:cNvPicPr>
            <a:picLocks noChangeAspect="1"/>
          </p:cNvPicPr>
          <p:nvPr/>
        </p:nvPicPr>
        <p:blipFill>
          <a:blip r:embed="rId2"/>
          <a:stretch>
            <a:fillRect/>
          </a:stretch>
        </p:blipFill>
        <p:spPr>
          <a:xfrm>
            <a:off x="4835980" y="1752344"/>
            <a:ext cx="2281534" cy="2950171"/>
          </a:xfrm>
          <a:prstGeom prst="rect">
            <a:avLst/>
          </a:prstGeom>
          <a:ln>
            <a:solidFill>
              <a:schemeClr val="tx1"/>
            </a:solidFill>
          </a:ln>
        </p:spPr>
      </p:pic>
      <p:pic>
        <p:nvPicPr>
          <p:cNvPr id="16" name="Picture 15" descr="Chart, bar chart">
            <a:extLst>
              <a:ext uri="{FF2B5EF4-FFF2-40B4-BE49-F238E27FC236}">
                <a16:creationId xmlns:a16="http://schemas.microsoft.com/office/drawing/2014/main" id="{599B9CD1-CBD3-864B-4BD0-4317373B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170215"/>
            <a:ext cx="4626427" cy="4626427"/>
          </a:xfrm>
          <a:prstGeom prst="rect">
            <a:avLst/>
          </a:prstGeom>
        </p:spPr>
      </p:pic>
    </p:spTree>
    <p:extLst>
      <p:ext uri="{BB962C8B-B14F-4D97-AF65-F5344CB8AC3E}">
        <p14:creationId xmlns:p14="http://schemas.microsoft.com/office/powerpoint/2010/main" val="356800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800E42F-D0C6-51E9-FFDE-82AA369E5DD7}"/>
              </a:ext>
            </a:extLst>
          </p:cNvPr>
          <p:cNvPicPr>
            <a:picLocks noChangeAspect="1"/>
          </p:cNvPicPr>
          <p:nvPr/>
        </p:nvPicPr>
        <p:blipFill>
          <a:blip r:embed="rId2"/>
          <a:stretch>
            <a:fillRect/>
          </a:stretch>
        </p:blipFill>
        <p:spPr>
          <a:xfrm>
            <a:off x="7104659" y="1105403"/>
            <a:ext cx="4442579" cy="2446061"/>
          </a:xfrm>
          <a:prstGeom prst="rect">
            <a:avLst/>
          </a:prstGeom>
        </p:spPr>
      </p:pic>
      <p:sp>
        <p:nvSpPr>
          <p:cNvPr id="3" name="Content Placeholder 2">
            <a:extLst>
              <a:ext uri="{FF2B5EF4-FFF2-40B4-BE49-F238E27FC236}">
                <a16:creationId xmlns:a16="http://schemas.microsoft.com/office/drawing/2014/main" id="{4A80FF27-FB18-F023-AD2E-DB80E32F1212}"/>
              </a:ext>
            </a:extLst>
          </p:cNvPr>
          <p:cNvSpPr>
            <a:spLocks noGrp="1"/>
          </p:cNvSpPr>
          <p:nvPr>
            <p:ph idx="1"/>
          </p:nvPr>
        </p:nvSpPr>
        <p:spPr/>
        <p:txBody>
          <a:bodyPr>
            <a:normAutofit fontScale="92500" lnSpcReduction="20000"/>
          </a:bodyPr>
          <a:lstStyle/>
          <a:p>
            <a:r>
              <a:rPr lang="en-US" dirty="0"/>
              <a:t>I again built a model which </a:t>
            </a:r>
          </a:p>
          <a:p>
            <a:pPr marL="0" indent="0">
              <a:buNone/>
            </a:pPr>
            <a:r>
              <a:rPr lang="en-US" dirty="0"/>
              <a:t>   investigated transaction value</a:t>
            </a:r>
          </a:p>
          <a:p>
            <a:pPr marL="0" indent="0">
              <a:buNone/>
            </a:pPr>
            <a:r>
              <a:rPr lang="en-US" dirty="0"/>
              <a:t>   across the months of the</a:t>
            </a:r>
          </a:p>
          <a:p>
            <a:pPr marL="0" indent="0">
              <a:buNone/>
            </a:pPr>
            <a:r>
              <a:rPr lang="en-US" dirty="0"/>
              <a:t>   previous year.</a:t>
            </a:r>
          </a:p>
          <a:p>
            <a:r>
              <a:rPr lang="en-US" dirty="0"/>
              <a:t>The only month which differed</a:t>
            </a:r>
          </a:p>
          <a:p>
            <a:pPr marL="0" indent="0">
              <a:buNone/>
            </a:pPr>
            <a:r>
              <a:rPr lang="en-US" dirty="0"/>
              <a:t>   significantly from the others was</a:t>
            </a:r>
          </a:p>
          <a:p>
            <a:pPr marL="0" indent="0">
              <a:buNone/>
            </a:pPr>
            <a:r>
              <a:rPr lang="en-US" dirty="0"/>
              <a:t>   </a:t>
            </a:r>
            <a:r>
              <a:rPr lang="en-US" dirty="0">
                <a:solidFill>
                  <a:schemeClr val="bg2">
                    <a:lumMod val="50000"/>
                  </a:schemeClr>
                </a:solidFill>
              </a:rPr>
              <a:t>March-19</a:t>
            </a:r>
            <a:r>
              <a:rPr lang="en-US" dirty="0"/>
              <a:t>.</a:t>
            </a:r>
            <a:endParaRPr lang="en-GB" dirty="0"/>
          </a:p>
          <a:p>
            <a:r>
              <a:rPr lang="en-GB" dirty="0"/>
              <a:t>It appears as though the National</a:t>
            </a:r>
          </a:p>
          <a:p>
            <a:pPr marL="0" indent="0">
              <a:buNone/>
            </a:pPr>
            <a:r>
              <a:rPr lang="en-US" dirty="0"/>
              <a:t>   Promotion did not have a significant</a:t>
            </a:r>
          </a:p>
          <a:p>
            <a:pPr marL="0" indent="0">
              <a:buNone/>
            </a:pPr>
            <a:r>
              <a:rPr lang="en-US" dirty="0"/>
              <a:t>   impact on transaction value.</a:t>
            </a:r>
          </a:p>
        </p:txBody>
      </p:sp>
      <p:sp>
        <p:nvSpPr>
          <p:cNvPr id="4" name="Title 1">
            <a:extLst>
              <a:ext uri="{FF2B5EF4-FFF2-40B4-BE49-F238E27FC236}">
                <a16:creationId xmlns:a16="http://schemas.microsoft.com/office/drawing/2014/main" id="{4E081CA3-0729-2B52-03FF-94D075EE388B}"/>
              </a:ext>
            </a:extLst>
          </p:cNvPr>
          <p:cNvSpPr>
            <a:spLocks noGrp="1"/>
          </p:cNvSpPr>
          <p:nvPr>
            <p:ph type="title"/>
          </p:nvPr>
        </p:nvSpPr>
        <p:spPr>
          <a:xfrm>
            <a:off x="838200" y="365125"/>
            <a:ext cx="10515600" cy="1325563"/>
          </a:xfrm>
        </p:spPr>
        <p:txBody>
          <a:bodyPr/>
          <a:lstStyle/>
          <a:p>
            <a:r>
              <a:rPr lang="en-US" b="1" dirty="0"/>
              <a:t>NATIONAL ‘SPRING SALE’</a:t>
            </a:r>
            <a:br>
              <a:rPr lang="en-US" b="1" dirty="0"/>
            </a:br>
            <a:r>
              <a:rPr lang="en-US" b="1" dirty="0"/>
              <a:t>PROMOTION ANALYSES</a:t>
            </a:r>
            <a:endParaRPr lang="en-GB" b="1" dirty="0"/>
          </a:p>
        </p:txBody>
      </p:sp>
      <p:sp>
        <p:nvSpPr>
          <p:cNvPr id="9" name="Rectangle 8">
            <a:extLst>
              <a:ext uri="{FF2B5EF4-FFF2-40B4-BE49-F238E27FC236}">
                <a16:creationId xmlns:a16="http://schemas.microsoft.com/office/drawing/2014/main" id="{8E5EF4A6-13F6-3878-9961-1F4AAAB6F1B3}"/>
              </a:ext>
            </a:extLst>
          </p:cNvPr>
          <p:cNvSpPr/>
          <p:nvPr/>
        </p:nvSpPr>
        <p:spPr>
          <a:xfrm>
            <a:off x="7186302" y="1624693"/>
            <a:ext cx="3468092" cy="200932"/>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780BBD9-9162-1E5A-5729-74E7D4D4CAAE}"/>
              </a:ext>
            </a:extLst>
          </p:cNvPr>
          <p:cNvSpPr/>
          <p:nvPr/>
        </p:nvSpPr>
        <p:spPr>
          <a:xfrm>
            <a:off x="7186302" y="1825625"/>
            <a:ext cx="3459926" cy="384352"/>
          </a:xfrm>
          <a:prstGeom prst="rect">
            <a:avLst/>
          </a:prstGeom>
          <a:noFill/>
          <a:ln>
            <a:solidFill>
              <a:srgbClr val="F876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7F6D3AC-75A0-5365-BC42-DEAFF31792E2}"/>
              </a:ext>
            </a:extLst>
          </p:cNvPr>
          <p:cNvSpPr/>
          <p:nvPr/>
        </p:nvSpPr>
        <p:spPr>
          <a:xfrm>
            <a:off x="10646228" y="1825624"/>
            <a:ext cx="707572" cy="384353"/>
          </a:xfrm>
          <a:prstGeom prst="rect">
            <a:avLst/>
          </a:prstGeom>
          <a:noFill/>
          <a:ln w="28575">
            <a:solidFill>
              <a:srgbClr val="F876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D3873D6-F58E-63B6-9A2E-CF56F5CBE24C}"/>
              </a:ext>
            </a:extLst>
          </p:cNvPr>
          <p:cNvSpPr/>
          <p:nvPr/>
        </p:nvSpPr>
        <p:spPr>
          <a:xfrm>
            <a:off x="10654394" y="1624693"/>
            <a:ext cx="699406" cy="2009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34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2F5E-35C6-3E3C-A124-5D6CE6DFA459}"/>
              </a:ext>
            </a:extLst>
          </p:cNvPr>
          <p:cNvSpPr>
            <a:spLocks noGrp="1"/>
          </p:cNvSpPr>
          <p:nvPr>
            <p:ph type="title"/>
          </p:nvPr>
        </p:nvSpPr>
        <p:spPr>
          <a:xfrm>
            <a:off x="462643" y="324303"/>
            <a:ext cx="10515600" cy="1325563"/>
          </a:xfrm>
        </p:spPr>
        <p:txBody>
          <a:bodyPr/>
          <a:lstStyle/>
          <a:p>
            <a:r>
              <a:rPr lang="en-US" b="1" dirty="0"/>
              <a:t>GL &amp; WM PROMOTION</a:t>
            </a:r>
            <a:endParaRPr lang="en-GB" b="1" dirty="0"/>
          </a:p>
        </p:txBody>
      </p:sp>
      <p:sp>
        <p:nvSpPr>
          <p:cNvPr id="9" name="Content Placeholder 2">
            <a:extLst>
              <a:ext uri="{FF2B5EF4-FFF2-40B4-BE49-F238E27FC236}">
                <a16:creationId xmlns:a16="http://schemas.microsoft.com/office/drawing/2014/main" id="{99B45F1E-6AF6-3555-6DEC-EAA744AAEE6B}"/>
              </a:ext>
            </a:extLst>
          </p:cNvPr>
          <p:cNvSpPr txBox="1">
            <a:spLocks/>
          </p:cNvSpPr>
          <p:nvPr/>
        </p:nvSpPr>
        <p:spPr>
          <a:xfrm>
            <a:off x="162464" y="1791178"/>
            <a:ext cx="43337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plot displays the mean transaction values over the past year for the GL and WM regions.</a:t>
            </a:r>
            <a:endParaRPr lang="en-GB" dirty="0"/>
          </a:p>
          <a:p>
            <a:r>
              <a:rPr lang="en-GB" dirty="0"/>
              <a:t>The highlighted bar</a:t>
            </a:r>
          </a:p>
          <a:p>
            <a:pPr marL="0" indent="0">
              <a:buFont typeface="Arial" panose="020B0604020202020204" pitchFamily="34" charset="0"/>
              <a:buNone/>
            </a:pPr>
            <a:r>
              <a:rPr lang="en-GB" dirty="0"/>
              <a:t>   represents the month</a:t>
            </a:r>
          </a:p>
          <a:p>
            <a:pPr marL="0" indent="0">
              <a:buFont typeface="Arial" panose="020B0604020202020204" pitchFamily="34" charset="0"/>
              <a:buNone/>
            </a:pPr>
            <a:r>
              <a:rPr lang="en-GB" dirty="0"/>
              <a:t>   which held the promotion.</a:t>
            </a:r>
          </a:p>
        </p:txBody>
      </p:sp>
      <p:pic>
        <p:nvPicPr>
          <p:cNvPr id="11" name="Picture 10">
            <a:extLst>
              <a:ext uri="{FF2B5EF4-FFF2-40B4-BE49-F238E27FC236}">
                <a16:creationId xmlns:a16="http://schemas.microsoft.com/office/drawing/2014/main" id="{FA0FDF1B-409A-1552-53EA-E1C0DFEB42D2}"/>
              </a:ext>
            </a:extLst>
          </p:cNvPr>
          <p:cNvPicPr>
            <a:picLocks noChangeAspect="1"/>
          </p:cNvPicPr>
          <p:nvPr/>
        </p:nvPicPr>
        <p:blipFill>
          <a:blip r:embed="rId2"/>
          <a:stretch>
            <a:fillRect/>
          </a:stretch>
        </p:blipFill>
        <p:spPr>
          <a:xfrm>
            <a:off x="4738736" y="1902441"/>
            <a:ext cx="2531853" cy="3053117"/>
          </a:xfrm>
          <a:prstGeom prst="rect">
            <a:avLst/>
          </a:prstGeom>
          <a:ln>
            <a:solidFill>
              <a:schemeClr val="tx1"/>
            </a:solidFill>
          </a:ln>
        </p:spPr>
      </p:pic>
      <p:pic>
        <p:nvPicPr>
          <p:cNvPr id="17" name="Content Placeholder 16" descr="Chart, bar chart, histogram&#10;&#10;Description automatically generated">
            <a:extLst>
              <a:ext uri="{FF2B5EF4-FFF2-40B4-BE49-F238E27FC236}">
                <a16:creationId xmlns:a16="http://schemas.microsoft.com/office/drawing/2014/main" id="{68816C26-8C67-9F3E-3274-0A82BA60D7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95521" y="1332705"/>
            <a:ext cx="4534015" cy="4534015"/>
          </a:xfrm>
        </p:spPr>
      </p:pic>
    </p:spTree>
    <p:extLst>
      <p:ext uri="{BB962C8B-B14F-4D97-AF65-F5344CB8AC3E}">
        <p14:creationId xmlns:p14="http://schemas.microsoft.com/office/powerpoint/2010/main" val="201198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E8638C-CF00-F6B3-722F-7E4F6DF510B5}"/>
              </a:ext>
            </a:extLst>
          </p:cNvPr>
          <p:cNvPicPr>
            <a:picLocks noChangeAspect="1"/>
          </p:cNvPicPr>
          <p:nvPr/>
        </p:nvPicPr>
        <p:blipFill>
          <a:blip r:embed="rId2"/>
          <a:stretch>
            <a:fillRect/>
          </a:stretch>
        </p:blipFill>
        <p:spPr>
          <a:xfrm>
            <a:off x="7057425" y="1029217"/>
            <a:ext cx="4296375" cy="2333951"/>
          </a:xfrm>
          <a:prstGeom prst="rect">
            <a:avLst/>
          </a:prstGeom>
        </p:spPr>
      </p:pic>
      <p:sp>
        <p:nvSpPr>
          <p:cNvPr id="3" name="Content Placeholder 2">
            <a:extLst>
              <a:ext uri="{FF2B5EF4-FFF2-40B4-BE49-F238E27FC236}">
                <a16:creationId xmlns:a16="http://schemas.microsoft.com/office/drawing/2014/main" id="{4A80FF27-FB18-F023-AD2E-DB80E32F1212}"/>
              </a:ext>
            </a:extLst>
          </p:cNvPr>
          <p:cNvSpPr>
            <a:spLocks noGrp="1"/>
          </p:cNvSpPr>
          <p:nvPr>
            <p:ph idx="1"/>
          </p:nvPr>
        </p:nvSpPr>
        <p:spPr>
          <a:xfrm>
            <a:off x="838200" y="1825625"/>
            <a:ext cx="5603421" cy="4351338"/>
          </a:xfrm>
        </p:spPr>
        <p:txBody>
          <a:bodyPr>
            <a:normAutofit/>
          </a:bodyPr>
          <a:lstStyle/>
          <a:p>
            <a:r>
              <a:rPr lang="en-US" dirty="0"/>
              <a:t>This model investigates whether any of the months differed significantly from each other</a:t>
            </a:r>
          </a:p>
          <a:p>
            <a:r>
              <a:rPr lang="en-US" dirty="0"/>
              <a:t>We are particularly interested in </a:t>
            </a:r>
            <a:r>
              <a:rPr lang="en-US" dirty="0">
                <a:solidFill>
                  <a:schemeClr val="bg2">
                    <a:lumMod val="50000"/>
                  </a:schemeClr>
                </a:solidFill>
              </a:rPr>
              <a:t>August-19</a:t>
            </a:r>
          </a:p>
          <a:p>
            <a:r>
              <a:rPr lang="en-US" dirty="0"/>
              <a:t>It appears the GL &amp; WM promotion did not lead to a difference in transaction value compared to other months</a:t>
            </a:r>
            <a:endParaRPr lang="en-GB" dirty="0"/>
          </a:p>
        </p:txBody>
      </p:sp>
      <p:sp>
        <p:nvSpPr>
          <p:cNvPr id="4" name="Title 1">
            <a:extLst>
              <a:ext uri="{FF2B5EF4-FFF2-40B4-BE49-F238E27FC236}">
                <a16:creationId xmlns:a16="http://schemas.microsoft.com/office/drawing/2014/main" id="{4E081CA3-0729-2B52-03FF-94D075EE388B}"/>
              </a:ext>
            </a:extLst>
          </p:cNvPr>
          <p:cNvSpPr>
            <a:spLocks noGrp="1"/>
          </p:cNvSpPr>
          <p:nvPr>
            <p:ph type="title"/>
          </p:nvPr>
        </p:nvSpPr>
        <p:spPr>
          <a:xfrm>
            <a:off x="838200" y="365125"/>
            <a:ext cx="10515600" cy="1325563"/>
          </a:xfrm>
        </p:spPr>
        <p:txBody>
          <a:bodyPr/>
          <a:lstStyle/>
          <a:p>
            <a:r>
              <a:rPr lang="en-US" b="1" dirty="0"/>
              <a:t>GL &amp; WM</a:t>
            </a:r>
            <a:br>
              <a:rPr lang="en-US" b="1" dirty="0"/>
            </a:br>
            <a:r>
              <a:rPr lang="en-US" b="1" dirty="0"/>
              <a:t>PROMOTION ANALYSES</a:t>
            </a:r>
            <a:endParaRPr lang="en-GB" b="1" dirty="0"/>
          </a:p>
        </p:txBody>
      </p:sp>
      <p:sp>
        <p:nvSpPr>
          <p:cNvPr id="6" name="Rectangle 5">
            <a:extLst>
              <a:ext uri="{FF2B5EF4-FFF2-40B4-BE49-F238E27FC236}">
                <a16:creationId xmlns:a16="http://schemas.microsoft.com/office/drawing/2014/main" id="{88D00FA9-0F8A-2087-3971-FDDAFFF5994D}"/>
              </a:ext>
            </a:extLst>
          </p:cNvPr>
          <p:cNvSpPr/>
          <p:nvPr/>
        </p:nvSpPr>
        <p:spPr>
          <a:xfrm>
            <a:off x="7104660" y="2196193"/>
            <a:ext cx="3721183" cy="163286"/>
          </a:xfrm>
          <a:prstGeom prst="rect">
            <a:avLst/>
          </a:prstGeom>
          <a:noFill/>
          <a:ln>
            <a:solidFill>
              <a:srgbClr val="F876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0996903-25C3-AC4C-B547-006168295103}"/>
              </a:ext>
            </a:extLst>
          </p:cNvPr>
          <p:cNvSpPr/>
          <p:nvPr/>
        </p:nvSpPr>
        <p:spPr>
          <a:xfrm>
            <a:off x="10156371" y="2196193"/>
            <a:ext cx="669472" cy="163286"/>
          </a:xfrm>
          <a:prstGeom prst="rect">
            <a:avLst/>
          </a:prstGeom>
          <a:noFill/>
          <a:ln w="28575">
            <a:solidFill>
              <a:srgbClr val="F876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71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E2F6-3CE0-80BD-944D-76F0916CFF59}"/>
              </a:ext>
            </a:extLst>
          </p:cNvPr>
          <p:cNvSpPr>
            <a:spLocks noGrp="1"/>
          </p:cNvSpPr>
          <p:nvPr>
            <p:ph type="title"/>
          </p:nvPr>
        </p:nvSpPr>
        <p:spPr/>
        <p:txBody>
          <a:bodyPr/>
          <a:lstStyle/>
          <a:p>
            <a:r>
              <a:rPr lang="en-US" b="1" dirty="0"/>
              <a:t>SUMMARY</a:t>
            </a:r>
            <a:endParaRPr lang="en-GB" b="1" dirty="0"/>
          </a:p>
        </p:txBody>
      </p:sp>
      <p:sp>
        <p:nvSpPr>
          <p:cNvPr id="3" name="Content Placeholder 2">
            <a:extLst>
              <a:ext uri="{FF2B5EF4-FFF2-40B4-BE49-F238E27FC236}">
                <a16:creationId xmlns:a16="http://schemas.microsoft.com/office/drawing/2014/main" id="{5C58C236-D93D-5375-1A0F-098841CF8533}"/>
              </a:ext>
            </a:extLst>
          </p:cNvPr>
          <p:cNvSpPr>
            <a:spLocks noGrp="1"/>
          </p:cNvSpPr>
          <p:nvPr>
            <p:ph idx="1"/>
          </p:nvPr>
        </p:nvSpPr>
        <p:spPr/>
        <p:txBody>
          <a:bodyPr/>
          <a:lstStyle/>
          <a:p>
            <a:r>
              <a:rPr lang="en-US" dirty="0"/>
              <a:t>Customers who subscribe to the Customer Loyalty Scheme do not spend a greater amount per transaction</a:t>
            </a:r>
          </a:p>
          <a:p>
            <a:r>
              <a:rPr lang="en-US" dirty="0"/>
              <a:t>Neither the National Promotion nor the GL &amp; WM Promotion led to a increased transaction amounts in the months they were held</a:t>
            </a:r>
          </a:p>
          <a:p>
            <a:r>
              <a:rPr lang="en-US" dirty="0"/>
              <a:t>During March 2019, Greater London and the North West spent a significantly greater amount of money. This was particularly true of customers in the North West who subscribed to the Customer Loyalty Scheme.</a:t>
            </a:r>
          </a:p>
          <a:p>
            <a:endParaRPr lang="en-GB" dirty="0"/>
          </a:p>
        </p:txBody>
      </p:sp>
    </p:spTree>
    <p:extLst>
      <p:ext uri="{BB962C8B-B14F-4D97-AF65-F5344CB8AC3E}">
        <p14:creationId xmlns:p14="http://schemas.microsoft.com/office/powerpoint/2010/main" val="31787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9107-E4AD-47FD-B4B7-B825465593DE}"/>
              </a:ext>
            </a:extLst>
          </p:cNvPr>
          <p:cNvSpPr>
            <a:spLocks noGrp="1"/>
          </p:cNvSpPr>
          <p:nvPr>
            <p:ph type="title"/>
          </p:nvPr>
        </p:nvSpPr>
        <p:spPr/>
        <p:txBody>
          <a:bodyPr/>
          <a:lstStyle/>
          <a:p>
            <a:r>
              <a:rPr lang="en-US" b="1" dirty="0"/>
              <a:t>RECOMMENDATION</a:t>
            </a:r>
            <a:endParaRPr lang="en-GB" b="1" dirty="0"/>
          </a:p>
        </p:txBody>
      </p:sp>
      <p:sp>
        <p:nvSpPr>
          <p:cNvPr id="3" name="Content Placeholder 2">
            <a:extLst>
              <a:ext uri="{FF2B5EF4-FFF2-40B4-BE49-F238E27FC236}">
                <a16:creationId xmlns:a16="http://schemas.microsoft.com/office/drawing/2014/main" id="{4CEA6B25-9CF6-BFC3-57FD-A6B76B03E081}"/>
              </a:ext>
            </a:extLst>
          </p:cNvPr>
          <p:cNvSpPr>
            <a:spLocks noGrp="1"/>
          </p:cNvSpPr>
          <p:nvPr>
            <p:ph idx="1"/>
          </p:nvPr>
        </p:nvSpPr>
        <p:spPr/>
        <p:txBody>
          <a:bodyPr>
            <a:normAutofit fontScale="92500" lnSpcReduction="10000"/>
          </a:bodyPr>
          <a:lstStyle/>
          <a:p>
            <a:r>
              <a:rPr lang="en-US" dirty="0"/>
              <a:t>It may be worth carrying out promotions in the Yorkshire region, since customers in that region tend to spend more. </a:t>
            </a:r>
          </a:p>
          <a:p>
            <a:r>
              <a:rPr lang="en-US" dirty="0"/>
              <a:t>Similarly, it may be worth carrying out less promotions in the East Midlands, since customers in that region spend less per transaction. </a:t>
            </a:r>
          </a:p>
          <a:p>
            <a:r>
              <a:rPr lang="en-US" dirty="0"/>
              <a:t>In March, customers spent significantly more money than in other months. This was in large part contributed by the Greater London and North West Regions. You may want to considers promoting your products within these regions during the months of Feb and March.</a:t>
            </a:r>
          </a:p>
          <a:p>
            <a:r>
              <a:rPr lang="en-US" dirty="0"/>
              <a:t>Moreover, the transactions in the North West during March were primarily carried out by customers subscribed to the Loyalty Scheme. You could potentially try to promote the Loyalty Scheme in this region during Feb and March. </a:t>
            </a:r>
            <a:endParaRPr lang="en-GB" dirty="0"/>
          </a:p>
        </p:txBody>
      </p:sp>
    </p:spTree>
    <p:extLst>
      <p:ext uri="{BB962C8B-B14F-4D97-AF65-F5344CB8AC3E}">
        <p14:creationId xmlns:p14="http://schemas.microsoft.com/office/powerpoint/2010/main" val="55238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3436-4E3A-ACD1-9F3F-87C451656082}"/>
              </a:ext>
            </a:extLst>
          </p:cNvPr>
          <p:cNvSpPr>
            <a:spLocks noGrp="1"/>
          </p:cNvSpPr>
          <p:nvPr>
            <p:ph type="title"/>
          </p:nvPr>
        </p:nvSpPr>
        <p:spPr/>
        <p:txBody>
          <a:bodyPr/>
          <a:lstStyle/>
          <a:p>
            <a:r>
              <a:rPr lang="en-US" b="1" dirty="0"/>
              <a:t>KEY POINTS</a:t>
            </a:r>
            <a:endParaRPr lang="en-GB" b="1" dirty="0"/>
          </a:p>
        </p:txBody>
      </p:sp>
      <p:sp>
        <p:nvSpPr>
          <p:cNvPr id="3" name="Content Placeholder 2">
            <a:extLst>
              <a:ext uri="{FF2B5EF4-FFF2-40B4-BE49-F238E27FC236}">
                <a16:creationId xmlns:a16="http://schemas.microsoft.com/office/drawing/2014/main" id="{5AD43E84-11E4-FFAD-8C6C-132A9885D684}"/>
              </a:ext>
            </a:extLst>
          </p:cNvPr>
          <p:cNvSpPr>
            <a:spLocks noGrp="1"/>
          </p:cNvSpPr>
          <p:nvPr>
            <p:ph idx="1"/>
          </p:nvPr>
        </p:nvSpPr>
        <p:spPr/>
        <p:txBody>
          <a:bodyPr/>
          <a:lstStyle/>
          <a:p>
            <a:r>
              <a:rPr lang="en-US" dirty="0"/>
              <a:t>Data Tidying</a:t>
            </a:r>
          </a:p>
          <a:p>
            <a:r>
              <a:rPr lang="en-US" dirty="0"/>
              <a:t>Trends Across Regions and Month</a:t>
            </a:r>
          </a:p>
          <a:p>
            <a:r>
              <a:rPr lang="en-US" dirty="0"/>
              <a:t>Loyalty Scheme</a:t>
            </a:r>
          </a:p>
          <a:p>
            <a:r>
              <a:rPr lang="en-US" dirty="0"/>
              <a:t>National Spring Clean Promotion</a:t>
            </a:r>
          </a:p>
          <a:p>
            <a:r>
              <a:rPr lang="en-US" dirty="0"/>
              <a:t>GL and WM Promotion</a:t>
            </a:r>
          </a:p>
          <a:p>
            <a:r>
              <a:rPr lang="en-US" dirty="0"/>
              <a:t>Summary</a:t>
            </a:r>
          </a:p>
          <a:p>
            <a:r>
              <a:rPr lang="en-US" dirty="0"/>
              <a:t>Recommendations</a:t>
            </a:r>
          </a:p>
          <a:p>
            <a:r>
              <a:rPr lang="en-US" dirty="0"/>
              <a:t>All code is available at </a:t>
            </a:r>
            <a:r>
              <a:rPr lang="en-US" dirty="0">
                <a:solidFill>
                  <a:srgbClr val="00B0F0"/>
                </a:solidFill>
              </a:rPr>
              <a:t>https://github.com/shimthal61/grayce_task</a:t>
            </a:r>
          </a:p>
        </p:txBody>
      </p:sp>
    </p:spTree>
    <p:extLst>
      <p:ext uri="{BB962C8B-B14F-4D97-AF65-F5344CB8AC3E}">
        <p14:creationId xmlns:p14="http://schemas.microsoft.com/office/powerpoint/2010/main" val="389062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D2F-9E06-6E58-4E51-88D544968803}"/>
              </a:ext>
            </a:extLst>
          </p:cNvPr>
          <p:cNvSpPr>
            <a:spLocks noGrp="1"/>
          </p:cNvSpPr>
          <p:nvPr>
            <p:ph type="title"/>
          </p:nvPr>
        </p:nvSpPr>
        <p:spPr/>
        <p:txBody>
          <a:bodyPr/>
          <a:lstStyle/>
          <a:p>
            <a:r>
              <a:rPr lang="en-US" b="1" dirty="0"/>
              <a:t>DATA TIDYING</a:t>
            </a:r>
            <a:endParaRPr lang="en-GB" b="1" dirty="0"/>
          </a:p>
        </p:txBody>
      </p:sp>
      <p:sp>
        <p:nvSpPr>
          <p:cNvPr id="3" name="Content Placeholder 2">
            <a:extLst>
              <a:ext uri="{FF2B5EF4-FFF2-40B4-BE49-F238E27FC236}">
                <a16:creationId xmlns:a16="http://schemas.microsoft.com/office/drawing/2014/main" id="{F8781162-7FF2-42CD-38DE-6B3367094A5D}"/>
              </a:ext>
            </a:extLst>
          </p:cNvPr>
          <p:cNvSpPr>
            <a:spLocks noGrp="1"/>
          </p:cNvSpPr>
          <p:nvPr>
            <p:ph idx="1"/>
          </p:nvPr>
        </p:nvSpPr>
        <p:spPr>
          <a:xfrm>
            <a:off x="683079" y="1861684"/>
            <a:ext cx="10515600" cy="4351338"/>
          </a:xfrm>
        </p:spPr>
        <p:txBody>
          <a:bodyPr/>
          <a:lstStyle/>
          <a:p>
            <a:r>
              <a:rPr lang="en-US" dirty="0"/>
              <a:t>I created a </a:t>
            </a:r>
          </a:p>
          <a:p>
            <a:pPr marL="0" indent="0">
              <a:buNone/>
            </a:pPr>
            <a:r>
              <a:rPr lang="en-US" dirty="0"/>
              <a:t>   </a:t>
            </a:r>
            <a:r>
              <a:rPr lang="en-US" dirty="0" err="1"/>
              <a:t>visualisation</a:t>
            </a:r>
            <a:r>
              <a:rPr lang="en-US" dirty="0"/>
              <a:t> displaying</a:t>
            </a:r>
          </a:p>
          <a:p>
            <a:pPr marL="0" indent="0">
              <a:buNone/>
            </a:pPr>
            <a:r>
              <a:rPr lang="en-US" dirty="0"/>
              <a:t>   all the missing data.</a:t>
            </a:r>
          </a:p>
          <a:p>
            <a:r>
              <a:rPr lang="en-US" dirty="0"/>
              <a:t>Some of the columns</a:t>
            </a:r>
          </a:p>
          <a:p>
            <a:pPr marL="0" indent="0">
              <a:buNone/>
            </a:pPr>
            <a:r>
              <a:rPr lang="en-US" dirty="0"/>
              <a:t>   are missing all their data.</a:t>
            </a:r>
          </a:p>
          <a:p>
            <a:r>
              <a:rPr lang="en-US" dirty="0"/>
              <a:t>The final rows in the data</a:t>
            </a:r>
          </a:p>
          <a:p>
            <a:pPr marL="0" indent="0">
              <a:buNone/>
            </a:pPr>
            <a:r>
              <a:rPr lang="en-US" dirty="0"/>
              <a:t>   are all missing.</a:t>
            </a:r>
          </a:p>
        </p:txBody>
      </p:sp>
      <p:pic>
        <p:nvPicPr>
          <p:cNvPr id="15" name="Picture 14" descr="Text&#10;&#10;Description automatically generated with medium confidence">
            <a:extLst>
              <a:ext uri="{FF2B5EF4-FFF2-40B4-BE49-F238E27FC236}">
                <a16:creationId xmlns:a16="http://schemas.microsoft.com/office/drawing/2014/main" id="{D16DDAA2-4446-6E55-BD82-CF2232FA95DE}"/>
              </a:ext>
            </a:extLst>
          </p:cNvPr>
          <p:cNvPicPr>
            <a:picLocks noChangeAspect="1"/>
          </p:cNvPicPr>
          <p:nvPr/>
        </p:nvPicPr>
        <p:blipFill rotWithShape="1">
          <a:blip r:embed="rId2">
            <a:extLst>
              <a:ext uri="{28A0092B-C50C-407E-A947-70E740481C1C}">
                <a14:useLocalDpi xmlns:a14="http://schemas.microsoft.com/office/drawing/2010/main" val="0"/>
              </a:ext>
            </a:extLst>
          </a:blip>
          <a:srcRect t="5231" r="-563"/>
          <a:stretch/>
        </p:blipFill>
        <p:spPr>
          <a:xfrm>
            <a:off x="4872635" y="62912"/>
            <a:ext cx="7210509" cy="6795088"/>
          </a:xfrm>
          <a:prstGeom prst="rect">
            <a:avLst/>
          </a:prstGeom>
        </p:spPr>
      </p:pic>
    </p:spTree>
    <p:extLst>
      <p:ext uri="{BB962C8B-B14F-4D97-AF65-F5344CB8AC3E}">
        <p14:creationId xmlns:p14="http://schemas.microsoft.com/office/powerpoint/2010/main" val="409850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68D3-ACEE-E7F8-BECC-6D6ED77CE358}"/>
              </a:ext>
            </a:extLst>
          </p:cNvPr>
          <p:cNvSpPr>
            <a:spLocks noGrp="1"/>
          </p:cNvSpPr>
          <p:nvPr>
            <p:ph type="title"/>
          </p:nvPr>
        </p:nvSpPr>
        <p:spPr/>
        <p:txBody>
          <a:bodyPr/>
          <a:lstStyle/>
          <a:p>
            <a:r>
              <a:rPr lang="en-US" b="1" dirty="0"/>
              <a:t>DATA TIDYING</a:t>
            </a:r>
            <a:endParaRPr lang="en-GB" b="1" dirty="0"/>
          </a:p>
        </p:txBody>
      </p:sp>
      <p:sp>
        <p:nvSpPr>
          <p:cNvPr id="3" name="Content Placeholder 2">
            <a:extLst>
              <a:ext uri="{FF2B5EF4-FFF2-40B4-BE49-F238E27FC236}">
                <a16:creationId xmlns:a16="http://schemas.microsoft.com/office/drawing/2014/main" id="{E61B1567-5981-8607-BDEC-61EF6D091E24}"/>
              </a:ext>
            </a:extLst>
          </p:cNvPr>
          <p:cNvSpPr>
            <a:spLocks noGrp="1"/>
          </p:cNvSpPr>
          <p:nvPr>
            <p:ph idx="1"/>
          </p:nvPr>
        </p:nvSpPr>
        <p:spPr/>
        <p:txBody>
          <a:bodyPr>
            <a:normAutofit lnSpcReduction="10000"/>
          </a:bodyPr>
          <a:lstStyle/>
          <a:p>
            <a:r>
              <a:rPr lang="en-US" dirty="0"/>
              <a:t>I formatted the data set so that it contained only the first 500 rows of present data.</a:t>
            </a:r>
          </a:p>
          <a:p>
            <a:r>
              <a:rPr lang="en-US" dirty="0"/>
              <a:t>I moved the data from </a:t>
            </a:r>
            <a:r>
              <a:rPr lang="en-US" dirty="0">
                <a:solidFill>
                  <a:schemeClr val="bg2">
                    <a:lumMod val="50000"/>
                  </a:schemeClr>
                </a:solidFill>
              </a:rPr>
              <a:t>MONTH</a:t>
            </a:r>
            <a:r>
              <a:rPr lang="en-US" dirty="0"/>
              <a:t> into </a:t>
            </a:r>
            <a:r>
              <a:rPr lang="en-US" dirty="0">
                <a:solidFill>
                  <a:schemeClr val="bg2">
                    <a:lumMod val="50000"/>
                  </a:schemeClr>
                </a:solidFill>
              </a:rPr>
              <a:t>TRANS_DATE</a:t>
            </a:r>
            <a:r>
              <a:rPr lang="en-US" dirty="0"/>
              <a:t>, then removed the </a:t>
            </a:r>
            <a:r>
              <a:rPr lang="en-US" dirty="0">
                <a:solidFill>
                  <a:schemeClr val="bg2">
                    <a:lumMod val="50000"/>
                  </a:schemeClr>
                </a:solidFill>
              </a:rPr>
              <a:t>MONTH</a:t>
            </a:r>
            <a:r>
              <a:rPr lang="en-US" dirty="0"/>
              <a:t> column so there weren’t duplicates.</a:t>
            </a:r>
          </a:p>
          <a:p>
            <a:r>
              <a:rPr lang="en-US" dirty="0"/>
              <a:t>I removed all the columns which contained 100% </a:t>
            </a:r>
            <a:r>
              <a:rPr lang="en-US" dirty="0">
                <a:solidFill>
                  <a:schemeClr val="bg2">
                    <a:lumMod val="50000"/>
                  </a:schemeClr>
                </a:solidFill>
              </a:rPr>
              <a:t>NA</a:t>
            </a:r>
            <a:r>
              <a:rPr lang="en-US" dirty="0"/>
              <a:t> data.</a:t>
            </a:r>
          </a:p>
          <a:p>
            <a:r>
              <a:rPr lang="en-US" dirty="0"/>
              <a:t>The data in </a:t>
            </a:r>
            <a:r>
              <a:rPr lang="en-US" dirty="0">
                <a:solidFill>
                  <a:schemeClr val="bg2">
                    <a:lumMod val="50000"/>
                  </a:schemeClr>
                </a:solidFill>
              </a:rPr>
              <a:t>LOYALTY</a:t>
            </a:r>
            <a:r>
              <a:rPr lang="en-US" dirty="0"/>
              <a:t> contained a mix of lower-case and upper-case values, so I transformed them all to upper case.</a:t>
            </a:r>
          </a:p>
          <a:p>
            <a:r>
              <a:rPr lang="en-US" dirty="0"/>
              <a:t>I ran a script that identified any columns which contained identical data. To prevent redundancies, I removed </a:t>
            </a:r>
            <a:r>
              <a:rPr lang="en-US" dirty="0">
                <a:solidFill>
                  <a:schemeClr val="bg2">
                    <a:lumMod val="50000"/>
                  </a:schemeClr>
                </a:solidFill>
              </a:rPr>
              <a:t>CUST_AREA </a:t>
            </a:r>
            <a:r>
              <a:rPr lang="en-US" dirty="0"/>
              <a:t>and </a:t>
            </a:r>
            <a:r>
              <a:rPr lang="en-US" dirty="0">
                <a:solidFill>
                  <a:schemeClr val="bg2">
                    <a:lumMod val="50000"/>
                  </a:schemeClr>
                </a:solidFill>
              </a:rPr>
              <a:t>CUST_REGION</a:t>
            </a:r>
            <a:r>
              <a:rPr lang="en-US" dirty="0"/>
              <a:t>, which contained identical data to the column </a:t>
            </a:r>
            <a:r>
              <a:rPr lang="en-US" dirty="0">
                <a:solidFill>
                  <a:schemeClr val="bg2">
                    <a:lumMod val="50000"/>
                  </a:schemeClr>
                </a:solidFill>
              </a:rPr>
              <a:t>REGION</a:t>
            </a:r>
            <a:r>
              <a:rPr lang="en-US" dirty="0"/>
              <a:t>.</a:t>
            </a:r>
            <a:endParaRPr lang="en-US" dirty="0">
              <a:solidFill>
                <a:schemeClr val="bg2">
                  <a:lumMod val="50000"/>
                </a:schemeClr>
              </a:solidFill>
            </a:endParaRPr>
          </a:p>
          <a:p>
            <a:endParaRPr lang="en-US" dirty="0"/>
          </a:p>
          <a:p>
            <a:endParaRPr lang="en-GB" dirty="0"/>
          </a:p>
        </p:txBody>
      </p:sp>
    </p:spTree>
    <p:extLst>
      <p:ext uri="{BB962C8B-B14F-4D97-AF65-F5344CB8AC3E}">
        <p14:creationId xmlns:p14="http://schemas.microsoft.com/office/powerpoint/2010/main" val="403994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11E0-A97D-AA19-D9BE-07092EC095FE}"/>
              </a:ext>
            </a:extLst>
          </p:cNvPr>
          <p:cNvSpPr>
            <a:spLocks noGrp="1"/>
          </p:cNvSpPr>
          <p:nvPr>
            <p:ph type="title"/>
          </p:nvPr>
        </p:nvSpPr>
        <p:spPr/>
        <p:txBody>
          <a:bodyPr/>
          <a:lstStyle/>
          <a:p>
            <a:r>
              <a:rPr lang="en-US" b="1" dirty="0"/>
              <a:t>DATA TIDYING</a:t>
            </a:r>
            <a:endParaRPr lang="en-GB" b="1" dirty="0"/>
          </a:p>
        </p:txBody>
      </p:sp>
      <p:pic>
        <p:nvPicPr>
          <p:cNvPr id="5" name="Content Placeholder 4" descr="Chart&#10;&#10;Description automatically generated">
            <a:extLst>
              <a:ext uri="{FF2B5EF4-FFF2-40B4-BE49-F238E27FC236}">
                <a16:creationId xmlns:a16="http://schemas.microsoft.com/office/drawing/2014/main" id="{3E9AC0DD-E2DB-D301-40B8-05467774CB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76"/>
          <a:stretch/>
        </p:blipFill>
        <p:spPr>
          <a:xfrm>
            <a:off x="5274129" y="220435"/>
            <a:ext cx="6750391" cy="6441492"/>
          </a:xfrm>
        </p:spPr>
      </p:pic>
      <p:sp>
        <p:nvSpPr>
          <p:cNvPr id="7" name="Content Placeholder 2">
            <a:extLst>
              <a:ext uri="{FF2B5EF4-FFF2-40B4-BE49-F238E27FC236}">
                <a16:creationId xmlns:a16="http://schemas.microsoft.com/office/drawing/2014/main" id="{D0CD380B-890C-60E7-9C98-5DB4FA43D8DC}"/>
              </a:ext>
            </a:extLst>
          </p:cNvPr>
          <p:cNvSpPr txBox="1">
            <a:spLocks/>
          </p:cNvSpPr>
          <p:nvPr/>
        </p:nvSpPr>
        <p:spPr>
          <a:xfrm>
            <a:off x="683079" y="18616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None of the columns are</a:t>
            </a:r>
          </a:p>
          <a:p>
            <a:pPr marL="0" indent="0">
              <a:buNone/>
            </a:pPr>
            <a:r>
              <a:rPr lang="en-US" dirty="0"/>
              <a:t>   missing all their data.</a:t>
            </a:r>
          </a:p>
          <a:p>
            <a:r>
              <a:rPr lang="en-US" dirty="0"/>
              <a:t>There are 500 rows.</a:t>
            </a:r>
          </a:p>
          <a:p>
            <a:r>
              <a:rPr lang="en-US" dirty="0"/>
              <a:t>There are no longer</a:t>
            </a:r>
          </a:p>
          <a:p>
            <a:pPr marL="0" indent="0">
              <a:buNone/>
            </a:pPr>
            <a:r>
              <a:rPr lang="en-US" dirty="0"/>
              <a:t>   redundant columns.</a:t>
            </a:r>
          </a:p>
          <a:p>
            <a:endParaRPr lang="en-US" dirty="0"/>
          </a:p>
        </p:txBody>
      </p:sp>
    </p:spTree>
    <p:extLst>
      <p:ext uri="{BB962C8B-B14F-4D97-AF65-F5344CB8AC3E}">
        <p14:creationId xmlns:p14="http://schemas.microsoft.com/office/powerpoint/2010/main" val="287366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FA44-55B7-8057-0990-A655B3F7376E}"/>
              </a:ext>
            </a:extLst>
          </p:cNvPr>
          <p:cNvSpPr>
            <a:spLocks noGrp="1"/>
          </p:cNvSpPr>
          <p:nvPr>
            <p:ph type="title"/>
          </p:nvPr>
        </p:nvSpPr>
        <p:spPr/>
        <p:txBody>
          <a:bodyPr/>
          <a:lstStyle/>
          <a:p>
            <a:r>
              <a:rPr lang="en-US" b="1" dirty="0"/>
              <a:t>REGIONS</a:t>
            </a:r>
            <a:endParaRPr lang="en-GB" b="1" dirty="0"/>
          </a:p>
        </p:txBody>
      </p:sp>
      <p:sp>
        <p:nvSpPr>
          <p:cNvPr id="6" name="Content Placeholder 2">
            <a:extLst>
              <a:ext uri="{FF2B5EF4-FFF2-40B4-BE49-F238E27FC236}">
                <a16:creationId xmlns:a16="http://schemas.microsoft.com/office/drawing/2014/main" id="{942AA34C-48D7-7EB1-A198-D1F71D15CB5A}"/>
              </a:ext>
            </a:extLst>
          </p:cNvPr>
          <p:cNvSpPr txBox="1">
            <a:spLocks/>
          </p:cNvSpPr>
          <p:nvPr/>
        </p:nvSpPr>
        <p:spPr>
          <a:xfrm>
            <a:off x="585107" y="1829460"/>
            <a:ext cx="55870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first had a look at the mean transaction value and how it differed across regions.</a:t>
            </a:r>
          </a:p>
          <a:p>
            <a:r>
              <a:rPr lang="en-US" dirty="0"/>
              <a:t>It looks as though Yorkshire is the largest spending Region, and the East Midlands is the least.</a:t>
            </a:r>
            <a:endParaRPr lang="en-GB" dirty="0"/>
          </a:p>
        </p:txBody>
      </p:sp>
      <p:pic>
        <p:nvPicPr>
          <p:cNvPr id="10" name="Content Placeholder 9" descr="Chart, bar chart&#10;&#10;Description automatically generated">
            <a:extLst>
              <a:ext uri="{FF2B5EF4-FFF2-40B4-BE49-F238E27FC236}">
                <a16:creationId xmlns:a16="http://schemas.microsoft.com/office/drawing/2014/main" id="{5253A15E-558C-2DE9-B1F1-B72163ECE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9667" y="1539875"/>
            <a:ext cx="4351338" cy="4351338"/>
          </a:xfrm>
        </p:spPr>
      </p:pic>
    </p:spTree>
    <p:extLst>
      <p:ext uri="{BB962C8B-B14F-4D97-AF65-F5344CB8AC3E}">
        <p14:creationId xmlns:p14="http://schemas.microsoft.com/office/powerpoint/2010/main" val="372734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447C-14CB-5F3E-BD1D-BABCB65BF4BB}"/>
              </a:ext>
            </a:extLst>
          </p:cNvPr>
          <p:cNvSpPr>
            <a:spLocks noGrp="1"/>
          </p:cNvSpPr>
          <p:nvPr>
            <p:ph type="title"/>
          </p:nvPr>
        </p:nvSpPr>
        <p:spPr/>
        <p:txBody>
          <a:bodyPr/>
          <a:lstStyle/>
          <a:p>
            <a:r>
              <a:rPr lang="en-US" b="1" dirty="0"/>
              <a:t>THE PREVIOUS YEAR</a:t>
            </a:r>
            <a:endParaRPr lang="en-GB" b="1" dirty="0"/>
          </a:p>
        </p:txBody>
      </p:sp>
      <p:sp>
        <p:nvSpPr>
          <p:cNvPr id="15" name="Content Placeholder 14">
            <a:extLst>
              <a:ext uri="{FF2B5EF4-FFF2-40B4-BE49-F238E27FC236}">
                <a16:creationId xmlns:a16="http://schemas.microsoft.com/office/drawing/2014/main" id="{AFF5457F-2D62-C1A6-0D96-1B24F623986B}"/>
              </a:ext>
            </a:extLst>
          </p:cNvPr>
          <p:cNvSpPr>
            <a:spLocks noGrp="1"/>
          </p:cNvSpPr>
          <p:nvPr>
            <p:ph idx="1"/>
          </p:nvPr>
        </p:nvSpPr>
        <p:spPr>
          <a:xfrm>
            <a:off x="838200" y="1825625"/>
            <a:ext cx="5105400" cy="4351338"/>
          </a:xfrm>
        </p:spPr>
        <p:txBody>
          <a:bodyPr/>
          <a:lstStyle/>
          <a:p>
            <a:r>
              <a:rPr lang="en-US" dirty="0"/>
              <a:t>This plot shows the mean transaction value across the previous year.</a:t>
            </a:r>
          </a:p>
          <a:p>
            <a:r>
              <a:rPr lang="en-US" dirty="0"/>
              <a:t>It is difficult to find any correlations, although customers appear more spend more per transaction during the month of March.</a:t>
            </a:r>
            <a:endParaRPr lang="en-GB" dirty="0"/>
          </a:p>
        </p:txBody>
      </p:sp>
      <p:pic>
        <p:nvPicPr>
          <p:cNvPr id="21" name="Picture 20">
            <a:extLst>
              <a:ext uri="{FF2B5EF4-FFF2-40B4-BE49-F238E27FC236}">
                <a16:creationId xmlns:a16="http://schemas.microsoft.com/office/drawing/2014/main" id="{EDEF0E68-9185-ADE6-13DD-4C528597C445}"/>
              </a:ext>
            </a:extLst>
          </p:cNvPr>
          <p:cNvPicPr>
            <a:picLocks noChangeAspect="1"/>
          </p:cNvPicPr>
          <p:nvPr/>
        </p:nvPicPr>
        <p:blipFill rotWithShape="1">
          <a:blip r:embed="rId2"/>
          <a:srcRect t="308" b="1"/>
          <a:stretch/>
        </p:blipFill>
        <p:spPr>
          <a:xfrm>
            <a:off x="7249779" y="726621"/>
            <a:ext cx="3522776" cy="5290458"/>
          </a:xfrm>
          <a:prstGeom prst="rect">
            <a:avLst/>
          </a:prstGeom>
        </p:spPr>
      </p:pic>
    </p:spTree>
    <p:extLst>
      <p:ext uri="{BB962C8B-B14F-4D97-AF65-F5344CB8AC3E}">
        <p14:creationId xmlns:p14="http://schemas.microsoft.com/office/powerpoint/2010/main" val="44186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E677-3C91-040F-07BE-3865E11E413A}"/>
              </a:ext>
            </a:extLst>
          </p:cNvPr>
          <p:cNvSpPr>
            <a:spLocks noGrp="1"/>
          </p:cNvSpPr>
          <p:nvPr>
            <p:ph type="title"/>
          </p:nvPr>
        </p:nvSpPr>
        <p:spPr/>
        <p:txBody>
          <a:bodyPr/>
          <a:lstStyle/>
          <a:p>
            <a:r>
              <a:rPr lang="en-US" b="1" dirty="0"/>
              <a:t>MARCH TRANSACTIONS</a:t>
            </a:r>
            <a:endParaRPr lang="en-GB" b="1" dirty="0"/>
          </a:p>
        </p:txBody>
      </p:sp>
      <p:sp>
        <p:nvSpPr>
          <p:cNvPr id="3" name="Content Placeholder 2">
            <a:extLst>
              <a:ext uri="{FF2B5EF4-FFF2-40B4-BE49-F238E27FC236}">
                <a16:creationId xmlns:a16="http://schemas.microsoft.com/office/drawing/2014/main" id="{95C15176-8476-F875-C4BC-56E89004E3B3}"/>
              </a:ext>
            </a:extLst>
          </p:cNvPr>
          <p:cNvSpPr>
            <a:spLocks noGrp="1"/>
          </p:cNvSpPr>
          <p:nvPr>
            <p:ph idx="1"/>
          </p:nvPr>
        </p:nvSpPr>
        <p:spPr>
          <a:xfrm>
            <a:off x="838200" y="1825625"/>
            <a:ext cx="4297136" cy="4351338"/>
          </a:xfrm>
        </p:spPr>
        <p:txBody>
          <a:bodyPr>
            <a:normAutofit fontScale="92500" lnSpcReduction="20000"/>
          </a:bodyPr>
          <a:lstStyle/>
          <a:p>
            <a:r>
              <a:rPr lang="en-US" dirty="0"/>
              <a:t>To further investigate what drove the high transaction values in </a:t>
            </a:r>
            <a:r>
              <a:rPr lang="en-US" dirty="0">
                <a:solidFill>
                  <a:schemeClr val="bg2">
                    <a:lumMod val="50000"/>
                  </a:schemeClr>
                </a:solidFill>
              </a:rPr>
              <a:t>March-19</a:t>
            </a:r>
            <a:r>
              <a:rPr lang="en-US" dirty="0"/>
              <a:t>, I plotted the transactions across each region, including customer Loyalty Scheme.</a:t>
            </a:r>
          </a:p>
          <a:p>
            <a:r>
              <a:rPr lang="en-US" dirty="0"/>
              <a:t>The regions driving the high transactions were Greater London and The </a:t>
            </a:r>
            <a:r>
              <a:rPr lang="en-US" dirty="0">
                <a:solidFill>
                  <a:schemeClr val="bg2">
                    <a:lumMod val="50000"/>
                  </a:schemeClr>
                </a:solidFill>
              </a:rPr>
              <a:t>North west</a:t>
            </a:r>
            <a:r>
              <a:rPr lang="en-US" dirty="0"/>
              <a:t>. </a:t>
            </a:r>
          </a:p>
          <a:p>
            <a:r>
              <a:rPr lang="en-GB" dirty="0"/>
              <a:t>The majority of transactions were carried out by non-Loyalty Scheme customers, except for the </a:t>
            </a:r>
            <a:r>
              <a:rPr lang="en-GB" dirty="0">
                <a:solidFill>
                  <a:schemeClr val="bg2">
                    <a:lumMod val="50000"/>
                  </a:schemeClr>
                </a:solidFill>
              </a:rPr>
              <a:t>North West</a:t>
            </a:r>
            <a:r>
              <a:rPr lang="en-GB" dirty="0"/>
              <a:t>.</a:t>
            </a:r>
          </a:p>
        </p:txBody>
      </p:sp>
      <p:pic>
        <p:nvPicPr>
          <p:cNvPr id="27" name="Picture 26" descr="Chart, bar chart&#10;&#10;Description automatically generated">
            <a:extLst>
              <a:ext uri="{FF2B5EF4-FFF2-40B4-BE49-F238E27FC236}">
                <a16:creationId xmlns:a16="http://schemas.microsoft.com/office/drawing/2014/main" id="{3C9FE848-312F-A76A-F246-941F61A89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292" y="1041628"/>
            <a:ext cx="5195886" cy="5195886"/>
          </a:xfrm>
          <a:prstGeom prst="rect">
            <a:avLst/>
          </a:prstGeom>
        </p:spPr>
      </p:pic>
    </p:spTree>
    <p:extLst>
      <p:ext uri="{BB962C8B-B14F-4D97-AF65-F5344CB8AC3E}">
        <p14:creationId xmlns:p14="http://schemas.microsoft.com/office/powerpoint/2010/main" val="359966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934F-4E9B-4183-5950-CA57CB6BFD75}"/>
              </a:ext>
            </a:extLst>
          </p:cNvPr>
          <p:cNvSpPr>
            <a:spLocks noGrp="1"/>
          </p:cNvSpPr>
          <p:nvPr>
            <p:ph type="title"/>
          </p:nvPr>
        </p:nvSpPr>
        <p:spPr/>
        <p:txBody>
          <a:bodyPr/>
          <a:lstStyle/>
          <a:p>
            <a:r>
              <a:rPr lang="en-US" b="1" dirty="0"/>
              <a:t>LOYALTY SCHEME</a:t>
            </a:r>
            <a:endParaRPr lang="en-GB" b="1" dirty="0"/>
          </a:p>
        </p:txBody>
      </p:sp>
      <p:sp>
        <p:nvSpPr>
          <p:cNvPr id="3" name="Content Placeholder 2">
            <a:extLst>
              <a:ext uri="{FF2B5EF4-FFF2-40B4-BE49-F238E27FC236}">
                <a16:creationId xmlns:a16="http://schemas.microsoft.com/office/drawing/2014/main" id="{F34CF590-A1CD-C2D5-BFC8-1A0AEC165CF2}"/>
              </a:ext>
            </a:extLst>
          </p:cNvPr>
          <p:cNvSpPr>
            <a:spLocks noGrp="1"/>
          </p:cNvSpPr>
          <p:nvPr>
            <p:ph idx="1"/>
          </p:nvPr>
        </p:nvSpPr>
        <p:spPr>
          <a:xfrm>
            <a:off x="585107" y="1829460"/>
            <a:ext cx="10515600" cy="4351338"/>
          </a:xfrm>
        </p:spPr>
        <p:txBody>
          <a:bodyPr/>
          <a:lstStyle/>
          <a:p>
            <a:r>
              <a:rPr lang="en-US" dirty="0"/>
              <a:t>I first investigated whether</a:t>
            </a:r>
          </a:p>
          <a:p>
            <a:pPr marL="0" indent="0">
              <a:buNone/>
            </a:pPr>
            <a:r>
              <a:rPr lang="en-US" dirty="0"/>
              <a:t>   the Customer </a:t>
            </a:r>
            <a:r>
              <a:rPr lang="en-GB" dirty="0"/>
              <a:t>Loyalty Scheme </a:t>
            </a:r>
          </a:p>
          <a:p>
            <a:pPr marL="0" indent="0">
              <a:buNone/>
            </a:pPr>
            <a:r>
              <a:rPr lang="en-GB" dirty="0"/>
              <a:t>   resulted in greater</a:t>
            </a:r>
          </a:p>
          <a:p>
            <a:pPr marL="0" indent="0">
              <a:buNone/>
            </a:pPr>
            <a:r>
              <a:rPr lang="en-GB" dirty="0"/>
              <a:t>   individual transactions.</a:t>
            </a:r>
          </a:p>
          <a:p>
            <a:r>
              <a:rPr lang="en-GB" dirty="0"/>
              <a:t>It looks as though customers</a:t>
            </a:r>
          </a:p>
          <a:p>
            <a:pPr marL="0" indent="0">
              <a:buNone/>
            </a:pPr>
            <a:r>
              <a:rPr lang="en-GB" dirty="0"/>
              <a:t>   subscribing to the Loyalty Scheme </a:t>
            </a:r>
          </a:p>
          <a:p>
            <a:pPr marL="0" indent="0">
              <a:buNone/>
            </a:pPr>
            <a:r>
              <a:rPr lang="en-GB" dirty="0"/>
              <a:t>   spent more per individual </a:t>
            </a:r>
          </a:p>
          <a:p>
            <a:pPr marL="0" indent="0">
              <a:buNone/>
            </a:pPr>
            <a:r>
              <a:rPr lang="en-GB" dirty="0"/>
              <a:t>   transaction.</a:t>
            </a:r>
          </a:p>
        </p:txBody>
      </p:sp>
      <p:pic>
        <p:nvPicPr>
          <p:cNvPr id="21" name="Picture 20">
            <a:extLst>
              <a:ext uri="{FF2B5EF4-FFF2-40B4-BE49-F238E27FC236}">
                <a16:creationId xmlns:a16="http://schemas.microsoft.com/office/drawing/2014/main" id="{C065209B-0594-0B37-321B-D16C6F23EAF2}"/>
              </a:ext>
            </a:extLst>
          </p:cNvPr>
          <p:cNvPicPr>
            <a:picLocks noChangeAspect="1"/>
          </p:cNvPicPr>
          <p:nvPr/>
        </p:nvPicPr>
        <p:blipFill rotWithShape="1">
          <a:blip r:embed="rId2"/>
          <a:srcRect b="2256"/>
          <a:stretch/>
        </p:blipFill>
        <p:spPr>
          <a:xfrm>
            <a:off x="7471170" y="156522"/>
            <a:ext cx="4077269" cy="1247735"/>
          </a:xfrm>
          <a:prstGeom prst="rect">
            <a:avLst/>
          </a:prstGeom>
          <a:ln>
            <a:solidFill>
              <a:schemeClr val="tx1"/>
            </a:solidFill>
          </a:ln>
        </p:spPr>
      </p:pic>
      <p:pic>
        <p:nvPicPr>
          <p:cNvPr id="23" name="Picture 22" descr="Chart, box and whisker chart&#10;&#10;Description automatically generated">
            <a:extLst>
              <a:ext uri="{FF2B5EF4-FFF2-40B4-BE49-F238E27FC236}">
                <a16:creationId xmlns:a16="http://schemas.microsoft.com/office/drawing/2014/main" id="{29B36BCC-30EC-CC4D-C7F6-6A04F4B51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811" y="1612860"/>
            <a:ext cx="5001986" cy="5001986"/>
          </a:xfrm>
          <a:prstGeom prst="rect">
            <a:avLst/>
          </a:prstGeom>
        </p:spPr>
      </p:pic>
    </p:spTree>
    <p:extLst>
      <p:ext uri="{BB962C8B-B14F-4D97-AF65-F5344CB8AC3E}">
        <p14:creationId xmlns:p14="http://schemas.microsoft.com/office/powerpoint/2010/main" val="271067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840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ECOMMERCE COMPANY TASK</vt:lpstr>
      <vt:lpstr>KEY POINTS</vt:lpstr>
      <vt:lpstr>DATA TIDYING</vt:lpstr>
      <vt:lpstr>DATA TIDYING</vt:lpstr>
      <vt:lpstr>DATA TIDYING</vt:lpstr>
      <vt:lpstr>REGIONS</vt:lpstr>
      <vt:lpstr>THE PREVIOUS YEAR</vt:lpstr>
      <vt:lpstr>MARCH TRANSACTIONS</vt:lpstr>
      <vt:lpstr>LOYALTY SCHEME</vt:lpstr>
      <vt:lpstr>LOYALTY SCHEME ANALYSES</vt:lpstr>
      <vt:lpstr>NATIONAL ‘SPRING SALE’ PROMOTION</vt:lpstr>
      <vt:lpstr>NATIONAL ‘SPRING SALE’ PROMOTION ANALYSES</vt:lpstr>
      <vt:lpstr>GL &amp; WM PROMOTION</vt:lpstr>
      <vt:lpstr>GL &amp; WM PROMOTION ANALYSES</vt:lpstr>
      <vt:lpstr>SUMMARY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COMPANY</dc:title>
  <dc:creator>Harvey Schneider</dc:creator>
  <cp:lastModifiedBy>Harvey Schneider</cp:lastModifiedBy>
  <cp:revision>49</cp:revision>
  <dcterms:created xsi:type="dcterms:W3CDTF">2022-11-08T08:26:42Z</dcterms:created>
  <dcterms:modified xsi:type="dcterms:W3CDTF">2022-11-08T15:57:27Z</dcterms:modified>
</cp:coreProperties>
</file>