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60" r:id="rId2"/>
    <p:sldId id="761" r:id="rId3"/>
    <p:sldId id="472" r:id="rId4"/>
    <p:sldId id="751" r:id="rId5"/>
    <p:sldId id="757" r:id="rId6"/>
    <p:sldId id="754" r:id="rId7"/>
    <p:sldId id="762" r:id="rId8"/>
    <p:sldId id="764" r:id="rId9"/>
    <p:sldId id="763" r:id="rId10"/>
    <p:sldId id="765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C81"/>
    <a:srgbClr val="E67627"/>
    <a:srgbClr val="44A0A2"/>
    <a:srgbClr val="A72F49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213" autoAdjust="0"/>
  </p:normalViewPr>
  <p:slideViewPr>
    <p:cSldViewPr>
      <p:cViewPr>
        <p:scale>
          <a:sx n="100" d="100"/>
          <a:sy n="100" d="100"/>
        </p:scale>
        <p:origin x="-2304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8738"/>
            <a:ext cx="1487604" cy="2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경영경제통계학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9851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100" dirty="0" err="1">
                <a:ea typeface="맑은 고딕" pitchFamily="50" charset="-127"/>
              </a:rPr>
              <a:t>한빛아카데미</a:t>
            </a:r>
            <a:r>
              <a:rPr kumimoji="0" lang="ko-KR" altLang="en-US" sz="1100" dirty="0">
                <a:ea typeface="맑은 고딕" pitchFamily="50" charset="-127"/>
              </a:rPr>
              <a:t>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academy" TargetMode="External"/><Relationship Id="rId2" Type="http://schemas.openxmlformats.org/officeDocument/2006/relationships/hyperlink" Target="https://www.hanbit.co.kr/store/books/look.php?p_code=B2049588591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36" y="188640"/>
            <a:ext cx="4246928" cy="350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3572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165304"/>
            <a:ext cx="1724437" cy="42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30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653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43A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j-lt"/>
              </a:rPr>
              <a:t>Copyright</a:t>
            </a:r>
            <a:r>
              <a:rPr lang="en-US" altLang="ko-KR" sz="1100" smtClean="0">
                <a:latin typeface="+mj-lt"/>
                <a:cs typeface="Calibri"/>
              </a:rPr>
              <a:t>© </a:t>
            </a:r>
            <a:r>
              <a:rPr lang="en-US" altLang="ko-KR" sz="1100" smtClean="0">
                <a:latin typeface="+mj-lt"/>
                <a:cs typeface="Calibri"/>
              </a:rPr>
              <a:t>2020 </a:t>
            </a:r>
            <a:r>
              <a:rPr lang="en-US" altLang="ko-KR" sz="1100" dirty="0" err="1">
                <a:latin typeface="+mj-lt"/>
                <a:cs typeface="Calibri"/>
              </a:rPr>
              <a:t>H</a:t>
            </a:r>
            <a:r>
              <a:rPr lang="en-US" altLang="ko-KR" sz="1100" dirty="0" err="1" smtClean="0">
                <a:latin typeface="+mj-lt"/>
                <a:cs typeface="Calibri"/>
              </a:rPr>
              <a:t>anbit</a:t>
            </a:r>
            <a:r>
              <a:rPr lang="ko-KR" altLang="en-US" sz="1100" dirty="0" smtClean="0">
                <a:latin typeface="+mj-lt"/>
                <a:cs typeface="Calibri"/>
              </a:rPr>
              <a:t> </a:t>
            </a:r>
            <a:r>
              <a:rPr lang="en-US" altLang="ko-KR" sz="1100" dirty="0" smtClean="0">
                <a:latin typeface="+mj-lt"/>
                <a:cs typeface="Calibri"/>
              </a:rPr>
              <a:t>Academy, Inc.</a:t>
            </a:r>
          </a:p>
          <a:p>
            <a:pPr algn="ctr"/>
            <a:r>
              <a:rPr lang="en-US" altLang="ko-KR" sz="1100" dirty="0" smtClean="0">
                <a:latin typeface="+mj-lt"/>
                <a:cs typeface="Calibri"/>
              </a:rPr>
              <a:t>All rights reserved.</a:t>
            </a:r>
            <a:endParaRPr lang="ko-KR" altLang="en-US" sz="11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047576"/>
            <a:ext cx="9144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5517232"/>
            <a:ext cx="1944216" cy="39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9772" y="2132856"/>
            <a:ext cx="41044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6000" b="1" dirty="0" smtClean="0">
                <a:solidFill>
                  <a:srgbClr val="43AC81"/>
                </a:solidFill>
                <a:latin typeface="+mj-lt"/>
              </a:rPr>
              <a:t>Thank You!</a:t>
            </a:r>
            <a:endParaRPr lang="ko-KR" altLang="en-US" sz="6000" b="1" dirty="0" smtClean="0">
              <a:solidFill>
                <a:srgbClr val="43AC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1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ko-KR" altLang="en-US" dirty="0"/>
              <a:t>강의교안 이용 안내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j-lt"/>
              </a:rPr>
              <a:t>본 강의교안의 저작권은 권기태와 </a:t>
            </a:r>
            <a:r>
              <a:rPr lang="ko-KR" altLang="en-US" sz="2000" b="1" dirty="0" err="1" smtClean="0">
                <a:latin typeface="+mj-lt"/>
              </a:rPr>
              <a:t>한빛아카데미</a:t>
            </a:r>
            <a:r>
              <a:rPr lang="ko-KR" altLang="en-US" sz="2000" b="1" dirty="0" smtClean="0">
                <a:latin typeface="+mj-lt"/>
              </a:rPr>
              <a:t>㈜에 있습니다</a:t>
            </a:r>
            <a:r>
              <a:rPr lang="en-US" altLang="ko-KR" sz="2000" b="1" dirty="0" smtClean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j-lt"/>
              </a:rPr>
              <a:t>이 자료를 무단으로 전제하거나 배포할 경우 저작권법 </a:t>
            </a:r>
            <a:r>
              <a:rPr lang="en-US" altLang="ko-KR" sz="2000" b="1" dirty="0" smtClean="0">
                <a:latin typeface="+mj-lt"/>
              </a:rPr>
              <a:t>136</a:t>
            </a:r>
            <a:r>
              <a:rPr lang="ko-KR" altLang="en-US" sz="2000" b="1" dirty="0" smtClean="0">
                <a:latin typeface="+mj-lt"/>
              </a:rPr>
              <a:t>조에 의거하여 벌금에 처할 수 있고 이를 </a:t>
            </a:r>
            <a:r>
              <a:rPr lang="ko-KR" altLang="en-US" sz="2000" b="1" dirty="0">
                <a:latin typeface="+mj-lt"/>
              </a:rPr>
              <a:t>병과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倂科</a:t>
            </a:r>
            <a:r>
              <a:rPr lang="en-US" altLang="ko-KR" sz="2000" b="1" dirty="0">
                <a:latin typeface="+mj-lt"/>
              </a:rPr>
              <a:t>)</a:t>
            </a:r>
            <a:r>
              <a:rPr lang="ko-KR" altLang="en-US" sz="2000" b="1" dirty="0">
                <a:latin typeface="+mj-lt"/>
              </a:rPr>
              <a:t>할 수도 </a:t>
            </a:r>
            <a:r>
              <a:rPr lang="ko-KR" altLang="en-US" sz="2000" b="1" dirty="0" smtClean="0">
                <a:latin typeface="+mj-lt"/>
              </a:rPr>
              <a:t>있습니다</a:t>
            </a:r>
            <a:r>
              <a:rPr lang="en-US" altLang="ko-KR" sz="2000" b="1" dirty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ko-KR" altLang="en-US" dirty="0"/>
              <a:t>교재 정보</a:t>
            </a:r>
          </a:p>
        </p:txBody>
      </p:sp>
      <p:sp>
        <p:nvSpPr>
          <p:cNvPr id="12" name="내용 개체 틀 6"/>
          <p:cNvSpPr txBox="1">
            <a:spLocks/>
          </p:cNvSpPr>
          <p:nvPr/>
        </p:nvSpPr>
        <p:spPr bwMode="auto">
          <a:xfrm>
            <a:off x="3995936" y="1799626"/>
            <a:ext cx="4937373" cy="377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도서명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누구나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파이썬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통계분석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latin typeface="+mn-lt"/>
                <a:ea typeface="맑은 고딕" pitchFamily="50" charset="-127"/>
              </a:rPr>
              <a:t>ISBN: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979-11-5664-488-0 93310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저자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타니아이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히로키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감</a:t>
            </a:r>
            <a:r>
              <a:rPr kumimoji="0" lang="ko-KR" altLang="en-US" b="1" dirty="0">
                <a:latin typeface="+mn-lt"/>
                <a:ea typeface="맑은 고딕" pitchFamily="50" charset="-127"/>
              </a:rPr>
              <a:t>수</a:t>
            </a: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자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츠지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신고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역</a:t>
            </a: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자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권기태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출판사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한빛아카데미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페이지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ea typeface="맑은 고딕" pitchFamily="50" charset="-127"/>
              </a:rPr>
              <a:t>384p</a:t>
            </a:r>
            <a:endParaRPr kumimoji="0" lang="en-US" altLang="ko-KR" b="1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정가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26,000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원</a:t>
            </a:r>
            <a:endParaRPr kumimoji="0" lang="en-US" altLang="ko-KR" sz="1900" dirty="0">
              <a:latin typeface="+mn-lt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6" y="1657252"/>
            <a:ext cx="3230762" cy="40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자료 안내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독자용 학습 보조 자료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1400" b="1" dirty="0" smtClean="0"/>
              <a:t>교재에 수록된 소스코드는 </a:t>
            </a:r>
            <a:r>
              <a:rPr lang="ko-KR" altLang="en-US" sz="1400" b="1" dirty="0"/>
              <a:t>아래에서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dirty="0">
                <a:hlinkClick r:id="rId2"/>
              </a:rPr>
              <a:t>https://www.hanbit.co.kr/store/books/look.php?p_code=B2049588591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강의보조자료</a:t>
            </a:r>
            <a:r>
              <a:rPr lang="en-US" altLang="ko-KR" sz="2000" b="1" dirty="0" smtClean="0">
                <a:solidFill>
                  <a:srgbClr val="43AC81"/>
                </a:solidFill>
              </a:rPr>
              <a:t>(</a:t>
            </a:r>
            <a:r>
              <a:rPr lang="ko-KR" altLang="en-US" sz="2000" b="1" dirty="0">
                <a:solidFill>
                  <a:srgbClr val="43AC81"/>
                </a:solidFill>
              </a:rPr>
              <a:t>교수회원에게만 제공</a:t>
            </a:r>
            <a:r>
              <a:rPr lang="en-US" altLang="ko-KR" sz="2000" b="1" dirty="0">
                <a:solidFill>
                  <a:srgbClr val="43AC81"/>
                </a:solidFill>
              </a:rPr>
              <a:t>)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 smtClean="0"/>
              <a:t>강의보조자료를 </a:t>
            </a:r>
            <a:r>
              <a:rPr lang="ko-KR" altLang="en-US" sz="1400" b="1" dirty="0"/>
              <a:t>다음과 같은 과정을 통해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dirty="0" err="1"/>
              <a:t>한빛아카데미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http://www.hanbit.co.kr/academy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상단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</a:t>
            </a:r>
            <a:r>
              <a:rPr lang="en-US" altLang="ko-KR" sz="1400" dirty="0"/>
              <a:t> </a:t>
            </a:r>
            <a:r>
              <a:rPr lang="ko-KR" altLang="en-US" sz="1400" dirty="0"/>
              <a:t>클릭</a:t>
            </a:r>
            <a:r>
              <a:rPr lang="en-US" altLang="ko-KR" sz="1400" dirty="0"/>
              <a:t>(</a:t>
            </a:r>
            <a:r>
              <a:rPr lang="ko-KR" altLang="en-US" sz="1400" u="sng" dirty="0"/>
              <a:t>교수회원 가입 필요</a:t>
            </a:r>
            <a:r>
              <a:rPr lang="en-US" altLang="ko-KR" sz="1400" u="sng" dirty="0"/>
              <a:t>!!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 아래 </a:t>
            </a:r>
            <a:r>
              <a:rPr lang="en-US" altLang="ko-KR" sz="1400" dirty="0"/>
              <a:t>&lt;</a:t>
            </a:r>
            <a:r>
              <a:rPr lang="ko-KR" altLang="en-US" sz="1400" dirty="0"/>
              <a:t>강의자료</a:t>
            </a:r>
            <a:r>
              <a:rPr lang="en-US" altLang="ko-KR" sz="1400" dirty="0"/>
              <a:t>&gt; </a:t>
            </a:r>
            <a:r>
              <a:rPr lang="ko-KR" altLang="en-US" sz="1400" dirty="0"/>
              <a:t>탭 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검색 창에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누구나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통계분석</a:t>
            </a:r>
            <a:r>
              <a:rPr lang="en-US" altLang="ko-KR" sz="1400" dirty="0" smtClean="0"/>
              <a:t>’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&lt;</a:t>
            </a:r>
            <a:r>
              <a:rPr lang="ko-KR" altLang="en-US" sz="1400" dirty="0"/>
              <a:t>도서검색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하단 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누구나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통계분석</a:t>
            </a:r>
            <a:r>
              <a:rPr lang="en-US" altLang="ko-KR" sz="1400" dirty="0" smtClean="0"/>
              <a:t>&gt; </a:t>
            </a:r>
            <a:r>
              <a:rPr lang="ko-KR" altLang="en-US" sz="1400" dirty="0"/>
              <a:t>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연습문제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996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주요 특징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이론 → 수식 → 실습의 </a:t>
            </a:r>
            <a:r>
              <a:rPr lang="en-US" altLang="ko-KR" sz="2000" b="1" dirty="0" smtClean="0">
                <a:solidFill>
                  <a:srgbClr val="43AC81"/>
                </a:solidFill>
              </a:rPr>
              <a:t>3</a:t>
            </a:r>
            <a:r>
              <a:rPr lang="ko-KR" altLang="en-US" sz="2000" b="1" dirty="0" smtClean="0">
                <a:solidFill>
                  <a:srgbClr val="43AC81"/>
                </a:solidFill>
              </a:rPr>
              <a:t>단계로 데이터를 분석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1400" dirty="0" smtClean="0"/>
              <a:t>기초 통계학에 대한 핵심적인 이론을 학습하고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수식을 통해 개념이 의미하는 바를 파악합니다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그런 다음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파이썬으로</a:t>
            </a:r>
            <a:r>
              <a:rPr lang="ko-KR" altLang="en-US" sz="1400" dirty="0" smtClean="0"/>
              <a:t> 실습하면서 다양한 형태의 결과물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살펴봅니다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복잡한 수식 없이 데이터 분석의 기초를 학습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1400" dirty="0" err="1" smtClean="0"/>
              <a:t>파이썬을</a:t>
            </a:r>
            <a:r>
              <a:rPr lang="ko-KR" altLang="en-US" sz="1400" dirty="0" smtClean="0"/>
              <a:t> 활용해 복잡한 수식이 없이도 통계분석을 학습할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solidFill>
                  <a:srgbClr val="43AC81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43AC81"/>
                </a:solidFill>
              </a:rPr>
              <a:t> 소스코드 제공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400" dirty="0" smtClean="0"/>
              <a:t>책에 수록된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소스코드는 </a:t>
            </a:r>
            <a:r>
              <a:rPr lang="ko-KR" altLang="en-US" sz="1400" dirty="0" err="1" smtClean="0"/>
              <a:t>한빛아카데미</a:t>
            </a:r>
            <a:r>
              <a:rPr lang="ko-KR" altLang="en-US" sz="1400" dirty="0" smtClean="0"/>
              <a:t> 홈페이지에서 </a:t>
            </a:r>
            <a:r>
              <a:rPr lang="ko-KR" altLang="en-US" sz="1400" dirty="0" err="1" smtClean="0"/>
              <a:t>다운로드할</a:t>
            </a:r>
            <a:r>
              <a:rPr lang="ko-KR" altLang="en-US" sz="1400" dirty="0" smtClean="0"/>
              <a:t>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실행하면서 예제들을 손쉽게 학습해봅시다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3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99" y="1052737"/>
            <a:ext cx="4761402" cy="51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49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92" y="1087016"/>
            <a:ext cx="4716016" cy="55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6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34" y="1052737"/>
            <a:ext cx="476402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94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50" y="1052736"/>
            <a:ext cx="476230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10909</TotalTime>
  <Words>106</Words>
  <Application>Microsoft Office PowerPoint</Application>
  <PresentationFormat>화면 슬라이드 쇼(4:3)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강의교안 이용 안내</vt:lpstr>
      <vt:lpstr>교재 정보</vt:lpstr>
      <vt:lpstr>보조 자료 안내</vt:lpstr>
      <vt:lpstr>교재 주요 특징</vt:lpstr>
      <vt:lpstr>목차</vt:lpstr>
      <vt:lpstr>목차</vt:lpstr>
      <vt:lpstr>목차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박현경</cp:lastModifiedBy>
  <cp:revision>832</cp:revision>
  <dcterms:created xsi:type="dcterms:W3CDTF">2012-07-11T10:23:22Z</dcterms:created>
  <dcterms:modified xsi:type="dcterms:W3CDTF">2020-07-22T05:06:51Z</dcterms:modified>
</cp:coreProperties>
</file>