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61" r:id="rId3"/>
    <p:sldId id="266" r:id="rId4"/>
    <p:sldId id="258" r:id="rId5"/>
    <p:sldId id="267" r:id="rId6"/>
    <p:sldId id="299" r:id="rId7"/>
    <p:sldId id="268" r:id="rId8"/>
    <p:sldId id="301" r:id="rId9"/>
    <p:sldId id="321" r:id="rId10"/>
    <p:sldId id="270" r:id="rId11"/>
    <p:sldId id="297" r:id="rId12"/>
    <p:sldId id="322" r:id="rId13"/>
    <p:sldId id="323" r:id="rId14"/>
    <p:sldId id="296" r:id="rId15"/>
    <p:sldId id="273" r:id="rId16"/>
    <p:sldId id="275" r:id="rId17"/>
    <p:sldId id="302" r:id="rId18"/>
    <p:sldId id="276" r:id="rId19"/>
    <p:sldId id="304" r:id="rId20"/>
    <p:sldId id="303" r:id="rId21"/>
    <p:sldId id="277" r:id="rId22"/>
    <p:sldId id="298" r:id="rId23"/>
    <p:sldId id="324" r:id="rId24"/>
    <p:sldId id="279" r:id="rId25"/>
    <p:sldId id="305" r:id="rId26"/>
    <p:sldId id="280" r:id="rId27"/>
    <p:sldId id="281" r:id="rId28"/>
    <p:sldId id="282" r:id="rId29"/>
    <p:sldId id="274" r:id="rId30"/>
    <p:sldId id="306" r:id="rId31"/>
    <p:sldId id="325" r:id="rId32"/>
    <p:sldId id="283" r:id="rId33"/>
    <p:sldId id="326" r:id="rId34"/>
    <p:sldId id="307" r:id="rId35"/>
    <p:sldId id="284" r:id="rId36"/>
    <p:sldId id="308" r:id="rId37"/>
    <p:sldId id="265" r:id="rId38"/>
    <p:sldId id="327" r:id="rId39"/>
    <p:sldId id="328" r:id="rId40"/>
    <p:sldId id="286" r:id="rId41"/>
    <p:sldId id="329" r:id="rId42"/>
    <p:sldId id="287" r:id="rId43"/>
    <p:sldId id="330" r:id="rId44"/>
    <p:sldId id="309" r:id="rId45"/>
    <p:sldId id="288" r:id="rId46"/>
    <p:sldId id="289" r:id="rId47"/>
    <p:sldId id="290" r:id="rId48"/>
    <p:sldId id="291" r:id="rId49"/>
    <p:sldId id="272" r:id="rId50"/>
    <p:sldId id="292" r:id="rId51"/>
    <p:sldId id="293" r:id="rId52"/>
    <p:sldId id="294" r:id="rId53"/>
    <p:sldId id="295" r:id="rId54"/>
    <p:sldId id="285" r:id="rId55"/>
    <p:sldId id="331" r:id="rId56"/>
    <p:sldId id="264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0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중앙값은 데이터를 크기 순서대로 나열할 때 정확히 중앙에 위치한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이상값에</a:t>
            </a:r>
            <a:r>
              <a:rPr lang="ko-KR" altLang="en-US" sz="2000" dirty="0" smtClean="0"/>
              <a:t> 영향을 덜 받음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56+57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=56.5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8120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0050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후 코드 작성 및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374397"/>
            <a:ext cx="5662470" cy="229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220" y="39330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, Series</a:t>
            </a:r>
            <a:r>
              <a:rPr lang="ko-KR" altLang="en-US" sz="2000" dirty="0" smtClean="0"/>
              <a:t>의</a:t>
            </a:r>
            <a:endParaRPr lang="en-US" altLang="ko-KR" sz="2000" dirty="0" smtClean="0"/>
          </a:p>
          <a:p>
            <a:r>
              <a:rPr lang="en-US" altLang="ko-KR" sz="2000" dirty="0" smtClean="0"/>
              <a:t>      median </a:t>
            </a:r>
            <a:r>
              <a:rPr lang="ko-KR" altLang="en-US" sz="2000" dirty="0" err="1" smtClean="0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78883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3756" y="508518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2060"/>
                </a:solidFill>
              </a:rPr>
              <a:t>파이썬</a:t>
            </a:r>
            <a:r>
              <a:rPr lang="ko-KR" altLang="en-US" sz="1600" dirty="0" smtClean="0">
                <a:solidFill>
                  <a:srgbClr val="002060"/>
                </a:solidFill>
              </a:rPr>
              <a:t> 리스트의 인덱스는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0</a:t>
            </a:r>
            <a:r>
              <a:rPr lang="ko-KR" altLang="en-US" sz="1600" dirty="0" smtClean="0">
                <a:solidFill>
                  <a:srgbClr val="002060"/>
                </a:solidFill>
              </a:rPr>
              <a:t>부터 시작하므로 위의 정의와 </a:t>
            </a:r>
            <a:r>
              <a:rPr lang="en-US" altLang="ko-KR" sz="1600" dirty="0" smtClean="0">
                <a:solidFill>
                  <a:srgbClr val="002060"/>
                </a:solidFill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</a:rPr>
              <a:t>만큼 차이가 있음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중앙값은 데이터를 크기 순서대로 나열할 때 정확히 중앙에 위치한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이상값에</a:t>
            </a:r>
            <a:r>
              <a:rPr lang="ko-KR" altLang="en-US" sz="2000" dirty="0" smtClean="0"/>
              <a:t> 영향을 덜 받음</a:t>
            </a:r>
            <a:endParaRPr lang="en-US" altLang="ko-KR" sz="20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8120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6030932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실</a:t>
            </a:r>
            <a:r>
              <a:rPr lang="ko-KR" altLang="en-US" dirty="0" smtClean="0">
                <a:solidFill>
                  <a:srgbClr val="FF0000"/>
                </a:solidFill>
              </a:rPr>
              <a:t>수 나눗셈 </a:t>
            </a:r>
            <a:r>
              <a:rPr lang="en-US" altLang="ko-KR" dirty="0" smtClean="0">
                <a:solidFill>
                  <a:srgbClr val="FF0000"/>
                </a:solidFill>
              </a:rPr>
              <a:t>7/4 =&gt; 1.75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</a:rPr>
              <a:t>정수 나눗셈 </a:t>
            </a:r>
            <a:r>
              <a:rPr lang="en-US" altLang="ko-KR" dirty="0" smtClean="0">
                <a:solidFill>
                  <a:srgbClr val="FF0000"/>
                </a:solidFill>
              </a:rPr>
              <a:t>7//4 =&gt;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절사평균</a:t>
            </a:r>
            <a:r>
              <a:rPr lang="en-US" altLang="ko-KR" sz="2000" dirty="0" smtClean="0"/>
              <a:t>(Trimmed Mean)</a:t>
            </a:r>
            <a:endParaRPr lang="en-US" altLang="ko-KR" sz="20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8" y="1916832"/>
            <a:ext cx="8384242" cy="4711944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3563939" y="2276475"/>
            <a:ext cx="5122862" cy="38241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=</a:t>
            </a: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양쪽 좀 자르고 나머지들의 평균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이상값</a:t>
            </a:r>
            <a:r>
              <a:rPr lang="en-US" altLang="ko-K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(outlier)</a:t>
            </a: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에 영향을 별로 받지 않는다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정보의 손실이 적다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체조</a:t>
            </a:r>
            <a:r>
              <a:rPr lang="en-US" altLang="ko-KR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피겨스케이팅 등</a:t>
            </a:r>
          </a:p>
        </p:txBody>
      </p:sp>
    </p:spTree>
    <p:extLst>
      <p:ext uri="{BB962C8B-B14F-4D97-AF65-F5344CB8AC3E}">
        <p14:creationId xmlns:p14="http://schemas.microsoft.com/office/powerpoint/2010/main" val="118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10% </a:t>
            </a:r>
            <a:r>
              <a:rPr lang="ko-KR" altLang="en-US" sz="2000" dirty="0" err="1" smtClean="0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하나씩 모두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18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평균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20% </a:t>
            </a:r>
            <a:r>
              <a:rPr lang="ko-KR" altLang="en-US" sz="2000" dirty="0" err="1" smtClean="0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</a:t>
            </a:r>
            <a:r>
              <a:rPr lang="ko-KR" altLang="en-US" sz="2000" dirty="0" err="1"/>
              <a:t>두개씩</a:t>
            </a:r>
            <a:r>
              <a:rPr lang="ko-KR" altLang="en-US" sz="2000" dirty="0"/>
              <a:t> 모두 </a:t>
            </a:r>
            <a:r>
              <a:rPr lang="en-US" altLang="ko-KR" sz="2000" dirty="0"/>
              <a:t>4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평균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다이빙 </a:t>
            </a:r>
            <a:r>
              <a:rPr lang="ko-KR" altLang="en-US" sz="2000" dirty="0" smtClean="0"/>
              <a:t>점수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7</a:t>
            </a:r>
            <a:r>
              <a:rPr lang="ko-KR" altLang="en-US" sz="2000" dirty="0"/>
              <a:t>명의 심판 중 최고점과 최저점을 제외하고 </a:t>
            </a:r>
            <a:r>
              <a:rPr lang="en-US" altLang="ko-KR" sz="2000" dirty="0"/>
              <a:t>5</a:t>
            </a:r>
            <a:r>
              <a:rPr lang="ko-KR" altLang="en-US" sz="2000" dirty="0"/>
              <a:t>명의 평균에 난이도를 </a:t>
            </a:r>
            <a:r>
              <a:rPr lang="ko-KR" altLang="en-US" sz="2000" dirty="0" smtClean="0"/>
              <a:t>고려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해서 </a:t>
            </a:r>
            <a:r>
              <a:rPr lang="ko-KR" altLang="en-US" sz="2000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879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최빈값은</a:t>
            </a:r>
            <a:r>
              <a:rPr lang="ko-KR" altLang="en-US" sz="2000" dirty="0" smtClean="0"/>
              <a:t> 데이터에서 가장 많이 나타나는 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[1, 1, 1, 2, 2, 3]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최빈값은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, Series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mode </a:t>
            </a:r>
            <a:r>
              <a:rPr lang="ko-KR" altLang="en-US" sz="2000" dirty="0" err="1" smtClean="0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최빈값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634757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ko-KR" altLang="en-US" dirty="0" smtClean="0"/>
              <a:t>각 데이터가 평균으로부터 떨어져 있는 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</a:rPr>
              <a:t>   - </a:t>
            </a:r>
            <a:r>
              <a:rPr lang="ko-KR" altLang="en-US" dirty="0" smtClean="0"/>
              <a:t>각 학생의 성적 편차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7715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Scores</a:t>
            </a:r>
            <a:r>
              <a:rPr lang="ko-KR" altLang="en-US" dirty="0" smtClean="0"/>
              <a:t>의 편차가 더 큼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1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Scores</a:t>
            </a:r>
            <a:r>
              <a:rPr lang="ko-KR" altLang="en-US" dirty="0" smtClean="0"/>
              <a:t>의 편차가 더 큼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7"/>
            <a:ext cx="8146011" cy="40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명의 </a:t>
            </a:r>
            <a:r>
              <a:rPr lang="ko-KR" altLang="en-US" dirty="0" err="1" smtClean="0"/>
              <a:t>편찻값으로</a:t>
            </a:r>
            <a:r>
              <a:rPr lang="ko-KR" altLang="en-US" dirty="0" smtClean="0"/>
              <a:t> 비교가 어려우므로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값인 편차 평균 비교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편차 평균은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64925"/>
            <a:ext cx="2988332" cy="143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8" y="1524479"/>
            <a:ext cx="6840760" cy="12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19" y="2819796"/>
            <a:ext cx="6912725" cy="36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9604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02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1</a:t>
            </a:r>
            <a:r>
              <a:rPr lang="ko-KR" altLang="en-US" sz="5000" b="1" smtClean="0">
                <a:solidFill>
                  <a:schemeClr val="bg1"/>
                </a:solidFill>
                <a:latin typeface="+mj-lt"/>
              </a:rPr>
              <a:t>차원 데이터 정리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2.1 </a:t>
            </a:r>
            <a:r>
              <a:rPr lang="ko-KR" altLang="en-US" smtClean="0"/>
              <a:t>데이터 중심의 지표</a:t>
            </a:r>
            <a:endParaRPr lang="en-US" altLang="ko-KR" dirty="0" smtClean="0"/>
          </a:p>
          <a:p>
            <a:r>
              <a:rPr lang="en-US" altLang="ko-KR" smtClean="0"/>
              <a:t>2.2 </a:t>
            </a:r>
            <a:r>
              <a:rPr lang="ko-KR" altLang="en-US" smtClean="0"/>
              <a:t>데이터의 산포도 지표</a:t>
            </a:r>
            <a:endParaRPr lang="en-US" altLang="ko-KR" dirty="0" smtClean="0"/>
          </a:p>
          <a:p>
            <a:r>
              <a:rPr lang="en-US" altLang="ko-KR" smtClean="0"/>
              <a:t>2.3 </a:t>
            </a:r>
            <a:r>
              <a:rPr lang="ko-KR" altLang="en-US" smtClean="0"/>
              <a:t>데이터의 정규화</a:t>
            </a:r>
            <a:endParaRPr lang="en-US" altLang="ko-KR" smtClean="0"/>
          </a:p>
          <a:p>
            <a:r>
              <a:rPr lang="en-US" altLang="ko-KR" smtClean="0"/>
              <a:t>2.4 1</a:t>
            </a:r>
            <a:r>
              <a:rPr lang="ko-KR" altLang="en-US" smtClean="0"/>
              <a:t>차원 데이터의 시각화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1"/>
            <a:ext cx="7488832" cy="22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편차 비교</a:t>
            </a:r>
            <a:endParaRPr lang="en-US" altLang="ko-KR" sz="20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산포도의 지표인 편차의 평균은 항상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앞의 </a:t>
            </a:r>
            <a:r>
              <a:rPr lang="en-US" altLang="ko-KR" dirty="0" smtClean="0"/>
              <a:t>B </a:t>
            </a:r>
            <a:r>
              <a:rPr lang="ko-KR" altLang="en-US" dirty="0" smtClean="0"/>
              <a:t>학생과 </a:t>
            </a:r>
            <a:r>
              <a:rPr lang="en-US" altLang="ko-KR" dirty="0" smtClean="0"/>
              <a:t>D</a:t>
            </a:r>
            <a:r>
              <a:rPr lang="ko-KR" altLang="en-US" dirty="0" smtClean="0"/>
              <a:t> 학생은 모두 평균에서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점 떨어져 동일 정도의 산포도를 가지지만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더하면 서로 상쇄되어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되므로 편차의 제곱을 이용</a:t>
            </a:r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편차 제곱의 평균이 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모분산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-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3870"/>
            <a:ext cx="6411788" cy="6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1"/>
            <a:ext cx="6480720" cy="90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50" y="5447705"/>
            <a:ext cx="6461110" cy="8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/>
          </a:p>
          <a:p>
            <a:r>
              <a:rPr lang="en-US" altLang="ko-KR" sz="2000" dirty="0" smtClean="0"/>
              <a:t>    - </a:t>
            </a:r>
            <a:r>
              <a:rPr lang="ko-KR" altLang="en-US" dirty="0" smtClean="0"/>
              <a:t>표본분산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2103"/>
            <a:ext cx="6001494" cy="194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80658"/>
              </p:ext>
            </p:extLst>
          </p:nvPr>
        </p:nvGraphicFramePr>
        <p:xfrm>
          <a:off x="3707904" y="1759878"/>
          <a:ext cx="162930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1117115" imgH="444307" progId="Equation.3">
                  <p:embed/>
                </p:oleObj>
              </mc:Choice>
              <mc:Fallback>
                <p:oleObj name="Equation" r:id="rId4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59878"/>
                        <a:ext cx="162930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932" y="2830132"/>
            <a:ext cx="703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이나 </a:t>
            </a:r>
            <a:r>
              <a:rPr lang="en-US" altLang="ko-KR" dirty="0"/>
              <a:t>Series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불편분산 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36932" y="5733256"/>
            <a:ext cx="535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의 표본분산은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인수 </a:t>
            </a:r>
            <a:r>
              <a:rPr lang="en-US" altLang="ko-KR" dirty="0" err="1" smtClean="0"/>
              <a:t>ddof</a:t>
            </a:r>
            <a:r>
              <a:rPr lang="en-US" altLang="ko-KR" dirty="0" smtClean="0"/>
              <a:t>=0</a:t>
            </a:r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38463" y="739836"/>
            <a:ext cx="6367462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Data     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1  2  3  4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라면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AutoNum type="arabicPlain"/>
            </a:pP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+(2-2.5)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+(3-2.5)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+(4-2.5)</a:t>
            </a:r>
            <a:r>
              <a:rPr lang="en-US" altLang="ko-KR" baseline="30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898850" y="3105211"/>
            <a:ext cx="5183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8569" y="2845654"/>
            <a:ext cx="22320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표본분산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=</a:t>
            </a:r>
          </a:p>
          <a:p>
            <a:pPr eaLnBrk="1" hangingPunct="1"/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불편분산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= </a:t>
            </a:r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416625" y="3176649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휴먼모음T" pitchFamily="18" charset="-127"/>
                <a:ea typeface="휴먼모음T" pitchFamily="18" charset="-127"/>
              </a:rPr>
              <a:t>4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16625" y="3176649"/>
            <a:ext cx="38183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 smtClean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4</a:t>
            </a:r>
            <a:endParaRPr lang="en-US" altLang="ko-KR" sz="280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69" y="3879264"/>
            <a:ext cx="6408124" cy="13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71600" y="594928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그러나 국내 통계학 책들은 대부분 불편분산을 표본분산으로 간주하여 설명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분산 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ummary_df</a:t>
            </a:r>
            <a:r>
              <a:rPr lang="ko-KR" altLang="en-US" dirty="0" smtClean="0"/>
              <a:t>에 편차</a:t>
            </a:r>
            <a:r>
              <a:rPr lang="ko-KR" altLang="en-US" dirty="0"/>
              <a:t>의</a:t>
            </a:r>
            <a:r>
              <a:rPr lang="ko-KR" altLang="en-US" dirty="0" smtClean="0"/>
              <a:t> 제곱 열 추가 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" y="2636912"/>
            <a:ext cx="6069260" cy="409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1"/>
            <a:ext cx="5544615" cy="22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분산 계산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ummary_df</a:t>
            </a:r>
            <a:r>
              <a:rPr lang="ko-KR" altLang="en-US" dirty="0" smtClean="0"/>
              <a:t>에 편차</a:t>
            </a:r>
            <a:r>
              <a:rPr lang="ko-KR" altLang="en-US" dirty="0"/>
              <a:t>의</a:t>
            </a:r>
            <a:r>
              <a:rPr lang="ko-KR" altLang="en-US" dirty="0" smtClean="0"/>
              <a:t> 제곱 열 추가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76142"/>
            <a:ext cx="3929484" cy="392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868701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편차 제곱은 한 변의 길이가 편차인 정사각형의 면적으로 간주하면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분산은면적의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중앙의 가로선과 세로선은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평균점수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en-US" altLang="ko-KR" dirty="0" smtClean="0"/>
              <a:t>A, B, C, D </a:t>
            </a:r>
            <a:r>
              <a:rPr lang="ko-KR" altLang="en-US" dirty="0" smtClean="0"/>
              <a:t>각각은 시험 점수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각 회색의 정사각형이 편차 제곱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정사각형의 평균이 중앙의 정사각형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중앙 정사각형의 면적이 분산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68701"/>
            <a:ext cx="8640960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표준편차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앞의 예에서 분산은 점수의 제곱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영어 점수의 분산은 </a:t>
            </a:r>
            <a:r>
              <a:rPr lang="en-US" altLang="ko-KR" dirty="0" smtClean="0"/>
              <a:t>86</a:t>
            </a:r>
            <a:r>
              <a:rPr lang="ko-KR" altLang="en-US" dirty="0" smtClean="0"/>
              <a:t>점</a:t>
            </a:r>
            <a:r>
              <a:rPr lang="en-US" altLang="ko-KR" baseline="30000" dirty="0" smtClean="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원래의 데이터와 동일한 단위를 쓰는 산포도 지표가 필요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분산에 제곱근을 취한 것이 표준편차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19" y="3356992"/>
            <a:ext cx="2827361" cy="6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17548"/>
            <a:ext cx="5355219" cy="72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96" y="5427607"/>
            <a:ext cx="5327811" cy="73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표준편차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원래 데이터와 동일한 단위이므로 동일 차원으로 그릴 수 있음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33356" cy="339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5445224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2</a:t>
            </a:r>
            <a:r>
              <a:rPr lang="ko-KR" altLang="en-US" dirty="0">
                <a:sym typeface="Symbol"/>
              </a:rPr>
              <a:t>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3</a:t>
            </a:r>
            <a:r>
              <a:rPr lang="ko-KR" altLang="en-US" dirty="0">
                <a:sym typeface="Symbol"/>
              </a:rPr>
              <a:t>표준편차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시그마 구간</a:t>
            </a:r>
            <a:r>
              <a:rPr lang="en-US" altLang="ko-KR" dirty="0"/>
              <a:t>, 2</a:t>
            </a:r>
            <a:r>
              <a:rPr lang="ko-KR" altLang="en-US" dirty="0"/>
              <a:t>시그마 구간</a:t>
            </a:r>
            <a:r>
              <a:rPr lang="en-US" altLang="ko-KR" dirty="0"/>
              <a:t>, 3</a:t>
            </a:r>
            <a:r>
              <a:rPr lang="ko-KR" altLang="en-US" dirty="0"/>
              <a:t>시그마 </a:t>
            </a:r>
            <a:r>
              <a:rPr lang="ko-KR" altLang="en-US" dirty="0" smtClean="0"/>
              <a:t>구간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범위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데이터 전체가 아니라 최댓값과 최솟값만으로 산포도 표현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31" y="2068399"/>
            <a:ext cx="1800200" cy="3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2" y="2636912"/>
            <a:ext cx="515146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5406" y="776898"/>
            <a:ext cx="6442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수치계산과 통계분석에 필요한 라이브러리 </a:t>
            </a:r>
            <a:r>
              <a:rPr lang="ko-KR" altLang="en-US" sz="2000" dirty="0" err="1" smtClean="0"/>
              <a:t>임포트하고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출력을 소수점 이하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자리로 설정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5401"/>
            <a:ext cx="7835104" cy="28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사분위</a:t>
            </a:r>
            <a:r>
              <a:rPr lang="ko-KR" altLang="en-US" sz="2000" dirty="0" smtClean="0"/>
              <a:t> 범위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상위수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하위수</a:t>
            </a:r>
            <a:r>
              <a:rPr lang="en-US" altLang="ko-KR" dirty="0" smtClean="0"/>
              <a:t>%</a:t>
            </a:r>
            <a:r>
              <a:rPr lang="ko-KR" altLang="en-US" dirty="0" smtClean="0"/>
              <a:t>에 위치하는 값의 차이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데이터의 하위 </a:t>
            </a:r>
            <a:r>
              <a:rPr lang="en-US" altLang="ko-KR" dirty="0" smtClean="0"/>
              <a:t>25%, 50%, 75%</a:t>
            </a:r>
            <a:r>
              <a:rPr lang="ko-KR" altLang="en-US" dirty="0" smtClean="0"/>
              <a:t>에 위치하는 값은 각각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(Q1),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(Q2),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사분위수</a:t>
            </a:r>
            <a:r>
              <a:rPr lang="en-US" altLang="ko-KR" dirty="0" smtClean="0"/>
              <a:t>(Q3)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사분위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19" y="2895752"/>
            <a:ext cx="1512168" cy="2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789040"/>
            <a:ext cx="5832648" cy="152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상자수염 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_x127637824" descr="EMB000042147b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844824"/>
            <a:ext cx="6948772" cy="420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데이터의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지표 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664691" cy="38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2.2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표준점수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03648" y="1844824"/>
            <a:ext cx="6408712" cy="4189959"/>
            <a:chOff x="1403648" y="1844824"/>
            <a:chExt cx="6408712" cy="4189959"/>
          </a:xfrm>
        </p:grpSpPr>
        <p:pic>
          <p:nvPicPr>
            <p:cNvPr id="9" name="_x229333864" descr="EMB0000584c5f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844824"/>
              <a:ext cx="6408712" cy="418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267744" y="3076203"/>
              <a:ext cx="504056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*******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3006" y="3068959"/>
              <a:ext cx="360040" cy="151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36096" y="3051247"/>
              <a:ext cx="720080" cy="168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29147"/>
            <a:ext cx="864096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표준화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상대적 결과가 다르므로 통일된 지표로 변환하는 정규화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데이터에서 평균을 빼고 표준편차로 나누는 작업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표준화된 데이터는 표준화 변량 혹은 </a:t>
            </a:r>
            <a:r>
              <a:rPr lang="en-US" altLang="ko-KR" dirty="0" smtClean="0"/>
              <a:t>Z </a:t>
            </a:r>
            <a:r>
              <a:rPr lang="ko-KR" altLang="en-US" dirty="0" smtClean="0"/>
              <a:t>점수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표준화된 데이터는 평균이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2.3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2.3.1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표준화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45135"/>
            <a:ext cx="477197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4864"/>
            <a:ext cx="1334741" cy="65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8" y="4653136"/>
            <a:ext cx="4805114" cy="149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편찻값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dirty="0" smtClean="0"/>
              <a:t>평균이 </a:t>
            </a:r>
            <a:r>
              <a:rPr lang="en-US" altLang="ko-KR" sz="2000" dirty="0" smtClean="0"/>
              <a:t>50, </a:t>
            </a:r>
            <a:r>
              <a:rPr lang="ko-KR" altLang="en-US" sz="2000" dirty="0" smtClean="0"/>
              <a:t>표준편차가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되도록 정규화한 값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2.3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97" y="2204864"/>
            <a:ext cx="2232248" cy="61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5509939" cy="99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점수와 </a:t>
            </a:r>
            <a:r>
              <a:rPr lang="ko-KR" altLang="en-US" sz="2000" dirty="0" err="1" smtClean="0"/>
              <a:t>편찻값의</a:t>
            </a:r>
            <a:r>
              <a:rPr lang="ko-KR" altLang="en-US" sz="2000" dirty="0" smtClean="0"/>
              <a:t> 관계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어떤 학생이 평균 성적을 얻었고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어떤 학생이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     우수한 성적을 얻었는지 알 수 있음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2.3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4779683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0" y="3356992"/>
            <a:ext cx="2547689" cy="319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데이터의 주요 지표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2" y="1740877"/>
            <a:ext cx="5645734" cy="471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데이터의 주요 지표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8776"/>
            <a:ext cx="464799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664"/>
            <a:ext cx="91630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8134" y="6392361"/>
            <a:ext cx="402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https://blog.naver.com/hwasinedu/222065642328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22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1449" y="764704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2, 3</a:t>
            </a:r>
            <a:r>
              <a:rPr lang="ko-KR" altLang="en-US" sz="2000" dirty="0" smtClean="0"/>
              <a:t>장에서 사용하는 데이터</a:t>
            </a:r>
            <a:r>
              <a:rPr lang="en-US" altLang="ko-KR" sz="2000" dirty="0" smtClean="0"/>
              <a:t>(50</a:t>
            </a:r>
            <a:r>
              <a:rPr lang="ko-KR" altLang="en-US" sz="2000" dirty="0" smtClean="0"/>
              <a:t>명 학생의 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</a:t>
            </a:r>
            <a:r>
              <a:rPr lang="ko-KR" altLang="en-US" sz="2000" dirty="0"/>
              <a:t>학</a:t>
            </a:r>
            <a:r>
              <a:rPr lang="ko-KR" altLang="en-US" sz="2000" dirty="0" smtClean="0"/>
              <a:t> 점수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입력</a:t>
            </a:r>
            <a:endParaRPr lang="en-US" altLang="ko-K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4" y="1376765"/>
            <a:ext cx="7377178" cy="514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데이터의 분포 상태를 세부적으로 알고 싶을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데이터가 취하는 값을 몇 개의 구간으로 나누고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구간에 몇 개의 데이터가 들어가는가를 세는 방법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분할된 구간과 데이터의 개수를 정리한 표가 도수분포표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계급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시험 점수를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 간격으로 나눌 때 </a:t>
            </a:r>
            <a:r>
              <a:rPr lang="en-US" altLang="ko-KR" dirty="0" smtClean="0"/>
              <a:t>0~10</a:t>
            </a:r>
            <a:r>
              <a:rPr lang="ko-KR" altLang="en-US" dirty="0" smtClean="0"/>
              <a:t>점 구간 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도수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계급에 속한 학생 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계급폭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구간의 폭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계급수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계급의 수</a:t>
            </a:r>
            <a:r>
              <a:rPr lang="en-US" altLang="ko-KR" dirty="0" smtClean="0"/>
              <a:t>, 10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5688632" cy="184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1621"/>
            <a:ext cx="5172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8" y="2276872"/>
            <a:ext cx="6096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5800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12457" cy="548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for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문과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range()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함수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3024336" cy="252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312368" cy="542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계급값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각 계급을 대표하는 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계급의 중앙값을 이용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0742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전체 데이터에 대해서 해당 계급의 데이터가 차지하는 비율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3"/>
            <a:ext cx="5832648" cy="18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누적상대도수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해당 계급까지의 상대도수의 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6249"/>
            <a:ext cx="5976664" cy="19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 smtClean="0"/>
              <a:t>계급값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누적상대도수를 도수분포표에 추가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7" y="1556792"/>
            <a:ext cx="595403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최빈값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최대가 되는 계급의 </a:t>
            </a:r>
            <a:r>
              <a:rPr lang="ko-KR" altLang="en-US" dirty="0" err="1" smtClean="0"/>
              <a:t>계급값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도수분포표를 만드는 방법에 좌우되므로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계급폭을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점으로 하면 </a:t>
            </a:r>
            <a:r>
              <a:rPr lang="ko-KR" altLang="en-US" sz="1600" dirty="0" err="1" smtClean="0"/>
              <a:t>최빈값은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66</a:t>
            </a:r>
            <a:r>
              <a:rPr lang="ko-KR" altLang="en-US" sz="1600" dirty="0" smtClean="0"/>
              <a:t>점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896544" cy="13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도수분포표를 막대그래프로 나타내어 데이터의 분포상태를 더 시각적으로 파악 가능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그래프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그리는 데 필요한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히스토그램은 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histogram </a:t>
            </a:r>
            <a:r>
              <a:rPr lang="ko-KR" altLang="en-US" dirty="0" smtClean="0"/>
              <a:t>함수와 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000449" cy="18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7674" y="806227"/>
            <a:ext cx="795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학번 순서대로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명의 영어 점수를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데이터 구조 </a:t>
            </a:r>
            <a:r>
              <a:rPr lang="en-US" altLang="ko-KR" sz="2000" dirty="0" smtClean="0"/>
              <a:t>scores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2366"/>
            <a:ext cx="6552728" cy="193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676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056784" cy="462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 smtClean="0"/>
              <a:t>계급수를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25,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계급폭을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점으로 하는 히스토그램을 누적 상대도수의 꺾은선 그래프와 함께 그림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0315"/>
            <a:ext cx="452160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계급수를 </a:t>
            </a:r>
            <a:r>
              <a:rPr lang="en-US" altLang="ko-KR" sz="2000" smtClean="0"/>
              <a:t>25, </a:t>
            </a:r>
            <a:r>
              <a:rPr lang="ko-KR" altLang="en-US" sz="2000" smtClean="0"/>
              <a:t>즉 계급폭을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점으로 하는 히스토그램을 누적 상대도수의 꺾은선 그래프와 함께 그림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12768" cy="42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데이터의 분포와 이상값을 시각적으로 파악 가능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7" y="2060848"/>
            <a:ext cx="2833263" cy="350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93194"/>
            <a:ext cx="2759404" cy="336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39" y="1644623"/>
            <a:ext cx="4707679" cy="190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54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256032" y="1772816"/>
            <a:ext cx="1152128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8160" y="151614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(1, 1, 1)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과 동일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2.4 </a:t>
              </a:r>
              <a:r>
                <a:rPr lang="en-US" altLang="ko-KR" b="1" smtClean="0">
                  <a:solidFill>
                    <a:schemeClr val="tx1"/>
                  </a:solidFill>
                </a:rPr>
                <a:t>1</a:t>
              </a:r>
              <a:r>
                <a:rPr lang="ko-KR" altLang="en-US" b="1" smtClean="0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6393"/>
            <a:ext cx="6984776" cy="34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5495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   2.1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 smtClean="0">
                  <a:solidFill>
                    <a:schemeClr val="tx1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83864"/>
            <a:ext cx="6107822" cy="16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783754"/>
            <a:ext cx="348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데이터프레임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scores_df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1400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975495"/>
            <a:ext cx="6791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49080"/>
            <a:ext cx="4680520" cy="75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1167578"/>
            <a:ext cx="737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</a:t>
            </a:r>
            <a:r>
              <a:rPr lang="ko-KR" altLang="en-US" sz="2000" dirty="0" smtClean="0"/>
              <a:t>균값은 데이터를 모두 더한 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데이터의 개수로 나누어 구함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altLang="ko-KR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altLang="ko-K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528" y="1124744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sum(scores)</a:t>
            </a:r>
            <a:r>
              <a:rPr lang="ko-KR" altLang="en-US" dirty="0" smtClean="0"/>
              <a:t>이         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(scores)</a:t>
            </a:r>
            <a:r>
              <a:rPr lang="ko-KR" altLang="en-US" dirty="0" smtClean="0"/>
              <a:t>이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대응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8085768" cy="93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8" y="4303846"/>
            <a:ext cx="8058656" cy="89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6" y="1669464"/>
            <a:ext cx="7970597" cy="8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2.1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평균과 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17500" r="6521" b="8889"/>
          <a:stretch/>
        </p:blipFill>
        <p:spPr>
          <a:xfrm>
            <a:off x="666750" y="1200149"/>
            <a:ext cx="7886700" cy="5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1304</Words>
  <Application>Microsoft Office PowerPoint</Application>
  <PresentationFormat>화면 슬라이드 쇼(4:3)</PresentationFormat>
  <Paragraphs>351</Paragraphs>
  <Slides>56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8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50</cp:revision>
  <dcterms:created xsi:type="dcterms:W3CDTF">2020-04-17T01:54:45Z</dcterms:created>
  <dcterms:modified xsi:type="dcterms:W3CDTF">2021-01-25T04:52:17Z</dcterms:modified>
</cp:coreProperties>
</file>