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1" r:id="rId3"/>
    <p:sldId id="265" r:id="rId4"/>
    <p:sldId id="258" r:id="rId5"/>
    <p:sldId id="268" r:id="rId6"/>
    <p:sldId id="263" r:id="rId7"/>
    <p:sldId id="269" r:id="rId8"/>
    <p:sldId id="270" r:id="rId9"/>
    <p:sldId id="271" r:id="rId10"/>
    <p:sldId id="272" r:id="rId11"/>
    <p:sldId id="273" r:id="rId12"/>
    <p:sldId id="267" r:id="rId13"/>
    <p:sldId id="274" r:id="rId14"/>
    <p:sldId id="275" r:id="rId15"/>
    <p:sldId id="276" r:id="rId16"/>
    <p:sldId id="277" r:id="rId17"/>
    <p:sldId id="281" r:id="rId18"/>
    <p:sldId id="282" r:id="rId19"/>
    <p:sldId id="283" r:id="rId20"/>
    <p:sldId id="26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9BC"/>
    <a:srgbClr val="FFF9C5"/>
    <a:srgbClr val="FFFEF3"/>
    <a:srgbClr val="F6D900"/>
    <a:srgbClr val="FFF6B7"/>
    <a:srgbClr val="3FBFB0"/>
    <a:srgbClr val="D3F1ED"/>
    <a:srgbClr val="00CC66"/>
    <a:srgbClr val="DAFEF0"/>
    <a:srgbClr val="07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925C-6EC7-45B8-BC25-BACBC8AC58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D2E6-42B1-481E-B1FE-90D36A45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036516" cy="26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5" y="764704"/>
            <a:ext cx="5752150" cy="21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187189"/>
            <a:ext cx="1512168" cy="4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10" y="793893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양의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상관은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에 가까워지고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음의 상관은 </a:t>
            </a:r>
            <a:r>
              <a:rPr lang="en-US" altLang="ko-KR" sz="2000" dirty="0" smtClean="0"/>
              <a:t>-1</a:t>
            </a:r>
            <a:r>
              <a:rPr lang="ko-KR" altLang="en-US" sz="2000" dirty="0" smtClean="0"/>
              <a:t>에 가까워지고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무상관은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상관계수가 </a:t>
            </a:r>
            <a:r>
              <a:rPr lang="en-US" altLang="ko-KR" sz="2000" dirty="0" smtClean="0"/>
              <a:t>-1</a:t>
            </a:r>
            <a:r>
              <a:rPr lang="ko-KR" altLang="en-US" sz="2000" dirty="0" smtClean="0"/>
              <a:t>일 때와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 때 데이터는 완전히 직선상에 놓임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1.2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변수의 종류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3.1.2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상관계수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452" y="1744364"/>
            <a:ext cx="4923097" cy="510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-1"/>
            <a:ext cx="4788024" cy="315853"/>
          </a:xfrm>
          <a:prstGeom prst="rect">
            <a:avLst/>
          </a:prstGeom>
          <a:solidFill>
            <a:srgbClr val="FFE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5BC9BC"/>
                </a:solidFill>
              </a:rPr>
              <a:t>3.1</a:t>
            </a:r>
            <a:r>
              <a:rPr lang="en-US" altLang="ko-KR" b="1" dirty="0" smtClean="0">
                <a:solidFill>
                  <a:srgbClr val="00CC66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두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데이터 사이의 관계를 나타내는 지표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10" y="793893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수식대로 계산하는 영어 점수와 수학 점수의 상관계수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NumPy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corrcoef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상관행렬의 </a:t>
            </a:r>
            <a:r>
              <a:rPr lang="en-US" altLang="ko-KR" sz="2000" dirty="0" smtClean="0"/>
              <a:t>[0,1] [1,0] </a:t>
            </a:r>
            <a:r>
              <a:rPr lang="ko-KR" altLang="en-US" sz="2000" dirty="0" smtClean="0"/>
              <a:t>성분</a:t>
            </a:r>
            <a:r>
              <a:rPr lang="en-US" altLang="ko-KR" sz="2000" dirty="0" smtClean="0"/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DataFrame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corr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메서드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1.2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변수의 종류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3.1.2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상관계수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-1"/>
            <a:ext cx="4788024" cy="315853"/>
          </a:xfrm>
          <a:prstGeom prst="rect">
            <a:avLst/>
          </a:prstGeom>
          <a:solidFill>
            <a:srgbClr val="FFE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smtClean="0">
                <a:solidFill>
                  <a:srgbClr val="5BC9BC"/>
                </a:solidFill>
              </a:rPr>
              <a:t>3.1</a:t>
            </a:r>
            <a:r>
              <a:rPr lang="en-US" altLang="ko-KR" b="1" smtClean="0">
                <a:solidFill>
                  <a:srgbClr val="00CC66"/>
                </a:solidFill>
              </a:rPr>
              <a:t> </a:t>
            </a:r>
            <a:r>
              <a:rPr lang="ko-KR" altLang="en-US" b="1" smtClean="0">
                <a:solidFill>
                  <a:schemeClr val="tx1"/>
                </a:solidFill>
              </a:rPr>
              <a:t>두</a:t>
            </a:r>
            <a:r>
              <a:rPr lang="en-US" altLang="ko-KR" b="1" smtClean="0">
                <a:solidFill>
                  <a:schemeClr val="tx1"/>
                </a:solidFill>
              </a:rPr>
              <a:t> </a:t>
            </a:r>
            <a:r>
              <a:rPr lang="ko-KR" altLang="en-US" b="1" smtClean="0">
                <a:solidFill>
                  <a:schemeClr val="tx1"/>
                </a:solidFill>
              </a:rPr>
              <a:t>데이터 사이의 관계를 나타내는 지표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230869"/>
            <a:ext cx="5248781" cy="102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5479497" cy="74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97" y="4579546"/>
            <a:ext cx="5665227" cy="75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3.2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3.2.1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산점도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980728"/>
            <a:ext cx="5369911" cy="127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03" y="2708921"/>
            <a:ext cx="5602379" cy="345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3.2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3.2.1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산점도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035" y="762025"/>
            <a:ext cx="5741931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3.2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3.2.2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회귀직선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61" y="908719"/>
            <a:ext cx="16573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799"/>
            <a:ext cx="5784829" cy="507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3.2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3.2.2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회귀직선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19"/>
            <a:ext cx="16573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1412776"/>
            <a:ext cx="5256584" cy="5293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3.2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3.2.3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히트맵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09936" y="764704"/>
            <a:ext cx="864096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히스토그램의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버전으로 색을 이용해 표현하는 그래프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영어 점수 </a:t>
            </a:r>
            <a:r>
              <a:rPr lang="en-US" altLang="ko-KR" sz="2000" dirty="0" smtClean="0"/>
              <a:t>35</a:t>
            </a:r>
            <a:r>
              <a:rPr lang="ko-KR" altLang="en-US" sz="2000" dirty="0" smtClean="0"/>
              <a:t>점부터 </a:t>
            </a:r>
            <a:r>
              <a:rPr lang="en-US" altLang="ko-KR" sz="2000" dirty="0" smtClean="0"/>
              <a:t>80</a:t>
            </a:r>
            <a:r>
              <a:rPr lang="ko-KR" altLang="en-US" sz="2000" dirty="0" smtClean="0"/>
              <a:t>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수학 점수 </a:t>
            </a:r>
            <a:r>
              <a:rPr lang="en-US" altLang="ko-KR" sz="2000" dirty="0" smtClean="0"/>
              <a:t>55</a:t>
            </a:r>
            <a:r>
              <a:rPr lang="ko-KR" altLang="en-US" sz="2000" dirty="0" smtClean="0"/>
              <a:t>점부터 </a:t>
            </a:r>
            <a:r>
              <a:rPr lang="en-US" altLang="ko-KR" sz="2000" dirty="0" smtClean="0"/>
              <a:t>95</a:t>
            </a:r>
            <a:r>
              <a:rPr lang="ko-KR" altLang="en-US" sz="2000" dirty="0" smtClean="0"/>
              <a:t>점까지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점 간격</a:t>
            </a:r>
            <a:endParaRPr lang="ko-KR" alt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844824"/>
            <a:ext cx="588573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3.2 </a:t>
              </a:r>
              <a:r>
                <a:rPr lang="en-US" altLang="ko-KR" b="1" smtClean="0">
                  <a:solidFill>
                    <a:schemeClr val="tx1"/>
                  </a:solidFill>
                </a:rPr>
                <a:t>2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3.2.3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히트맵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1924" y="876717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색이 진한 영역일수록 많은 학생이 분포</a:t>
            </a:r>
            <a:endParaRPr lang="ko-KR" altLang="en-US" sz="2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49" y="1340768"/>
            <a:ext cx="579930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7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247931" cy="332656"/>
            <a:chOff x="0" y="0"/>
            <a:chExt cx="9247931" cy="332656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4788024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3.3</a:t>
              </a:r>
              <a:r>
                <a:rPr lang="en-US" altLang="ko-KR" b="1" dirty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앤스컴의</a:t>
              </a:r>
              <a:r>
                <a:rPr lang="ko-KR" altLang="en-US" b="1" dirty="0">
                  <a:solidFill>
                    <a:schemeClr val="tx1"/>
                  </a:solidFill>
                </a:rPr>
                <a:t> 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75931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7544" y="476672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동일한 지표를 가지고 있지만 그림으로 표현하면 전혀 다른 데이터</a:t>
            </a:r>
            <a:endParaRPr lang="en-US" altLang="ko-KR" sz="20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06" y="1124744"/>
            <a:ext cx="7729995" cy="23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7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247931" cy="332656"/>
            <a:chOff x="0" y="0"/>
            <a:chExt cx="9247931" cy="332656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4788024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3.3</a:t>
              </a:r>
              <a:r>
                <a:rPr lang="en-US" altLang="ko-KR" b="1" dirty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앤스컴의</a:t>
              </a:r>
              <a:r>
                <a:rPr lang="ko-KR" altLang="en-US" b="1" dirty="0">
                  <a:solidFill>
                    <a:schemeClr val="tx1"/>
                  </a:solidFill>
                </a:rPr>
                <a:t> 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75931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7544" y="476672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동일한 지표를 가지고 있지만 그림으로 표현하면 전혀 다른 데이터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45357"/>
            <a:ext cx="425605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65" y="2264718"/>
            <a:ext cx="4345071" cy="444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8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1"/>
            <a:ext cx="9144000" cy="6858001"/>
            <a:chOff x="0" y="-1"/>
            <a:chExt cx="9144000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6858001"/>
            </a:xfrm>
            <a:prstGeom prst="rect">
              <a:avLst/>
            </a:prstGeom>
            <a:solidFill>
              <a:srgbClr val="D3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ㅊ</a:t>
              </a:r>
              <a:endParaRPr lang="ko-KR" altLang="en-US" dirty="0"/>
            </a:p>
          </p:txBody>
        </p:sp>
        <p:sp>
          <p:nvSpPr>
            <p:cNvPr id="4" name="오각형 3"/>
            <p:cNvSpPr/>
            <p:nvPr/>
          </p:nvSpPr>
          <p:spPr>
            <a:xfrm rot="5400000">
              <a:off x="2173424" y="-2173424"/>
              <a:ext cx="4797152" cy="9144000"/>
            </a:xfrm>
            <a:prstGeom prst="homePlate">
              <a:avLst/>
            </a:prstGeom>
            <a:solidFill>
              <a:srgbClr val="5BC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99792" y="548680"/>
            <a:ext cx="403244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+mj-lt"/>
              </a:rPr>
              <a:t>CHAPTER</a:t>
            </a:r>
          </a:p>
          <a:p>
            <a:pPr algn="ctr"/>
            <a:r>
              <a:rPr lang="en-US" altLang="ko-KR" sz="5000" b="1" smtClean="0">
                <a:solidFill>
                  <a:schemeClr val="bg1"/>
                </a:solidFill>
                <a:latin typeface="+mj-lt"/>
              </a:rPr>
              <a:t>03</a:t>
            </a:r>
            <a:endParaRPr lang="en-US" altLang="ko-KR" sz="50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--------</a:t>
            </a:r>
            <a:endParaRPr lang="en-US" altLang="ko-KR" sz="5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5000" b="1" smtClean="0">
                <a:solidFill>
                  <a:schemeClr val="bg1"/>
                </a:solidFill>
                <a:latin typeface="+mj-lt"/>
              </a:rPr>
              <a:t>2</a:t>
            </a:r>
            <a:r>
              <a:rPr lang="ko-KR" altLang="en-US" sz="5000" b="1" smtClean="0">
                <a:solidFill>
                  <a:schemeClr val="bg1"/>
                </a:solidFill>
                <a:latin typeface="+mj-lt"/>
              </a:rPr>
              <a:t>차원 데이터 정리</a:t>
            </a:r>
            <a:endParaRPr lang="ko-KR" altLang="en-US" sz="5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3968" y="5169966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3.1 </a:t>
            </a:r>
            <a:r>
              <a:rPr lang="ko-KR" altLang="en-US" smtClean="0"/>
              <a:t>두 데이터 사이의 관계를 나타내는 지표</a:t>
            </a:r>
            <a:endParaRPr lang="en-US" altLang="ko-KR" dirty="0" smtClean="0"/>
          </a:p>
          <a:p>
            <a:r>
              <a:rPr lang="en-US" altLang="ko-KR" smtClean="0"/>
              <a:t>3.2 2</a:t>
            </a:r>
            <a:r>
              <a:rPr lang="ko-KR" altLang="en-US" smtClean="0"/>
              <a:t>차원 데이터의 시각화</a:t>
            </a:r>
            <a:endParaRPr lang="en-US" altLang="ko-KR" dirty="0" smtClean="0"/>
          </a:p>
          <a:p>
            <a:r>
              <a:rPr lang="en-US" altLang="ko-KR" smtClean="0"/>
              <a:t>3.3 </a:t>
            </a:r>
            <a:r>
              <a:rPr lang="ko-KR" altLang="en-US" smtClean="0"/>
              <a:t>앤스컴의 예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FBFB0"/>
                </a:solidFill>
              </a:rPr>
              <a:t>CONTENTS</a:t>
            </a:r>
            <a:endParaRPr lang="ko-KR" altLang="en-US" b="1" dirty="0">
              <a:solidFill>
                <a:srgbClr val="3FB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2883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rgbClr val="5BC9BC"/>
                </a:solidFill>
              </a:rPr>
              <a:t>Q&amp;A</a:t>
            </a:r>
            <a:endParaRPr lang="ko-KR" altLang="en-US" sz="7200" b="1" dirty="0">
              <a:solidFill>
                <a:srgbClr val="5BC9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3.0 </a:t>
              </a:r>
              <a:r>
                <a:rPr lang="ko-KR" altLang="en-US" b="1" smtClean="0">
                  <a:solidFill>
                    <a:schemeClr val="tx1"/>
                  </a:solidFill>
                </a:rPr>
                <a:t>준비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00" y="476672"/>
            <a:ext cx="5760640" cy="176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06" y="2420888"/>
            <a:ext cx="5803771" cy="104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00" y="3717031"/>
            <a:ext cx="6438038" cy="28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7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247931" cy="332656"/>
            <a:chOff x="0" y="0"/>
            <a:chExt cx="9247931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788024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3.1</a:t>
              </a:r>
              <a:r>
                <a:rPr lang="en-US" altLang="ko-KR" b="1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두</a:t>
              </a:r>
              <a:r>
                <a:rPr lang="en-US" altLang="ko-KR" b="1" smtClean="0">
                  <a:solidFill>
                    <a:schemeClr val="tx1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사이의 관계를 나타내는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675931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7544" y="764704"/>
            <a:ext cx="8280920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영어 점수가 높은 학생일수록 수학 점수가 높은 경향이 있다면 영어 점수와 수학 점수는 </a:t>
            </a:r>
            <a:r>
              <a:rPr lang="ko-KR" altLang="en-US" sz="2000" b="1" dirty="0" smtClean="0"/>
              <a:t>양의 상관 </a:t>
            </a:r>
            <a:r>
              <a:rPr lang="ko-KR" altLang="en-US" sz="2000" dirty="0" smtClean="0"/>
              <a:t>관계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영어 점수가 높은 학생일수록 수학 점수가 </a:t>
            </a:r>
            <a:r>
              <a:rPr lang="ko-KR" altLang="en-US" sz="2000" dirty="0" smtClean="0"/>
              <a:t>낮은 </a:t>
            </a:r>
            <a:r>
              <a:rPr lang="ko-KR" altLang="en-US" sz="2000" dirty="0"/>
              <a:t>경향이 있다면 영어 점수와 수학 점수는 </a:t>
            </a:r>
            <a:r>
              <a:rPr lang="ko-KR" altLang="en-US" sz="2000" b="1" dirty="0" smtClean="0"/>
              <a:t>음의 </a:t>
            </a:r>
            <a:r>
              <a:rPr lang="ko-KR" altLang="en-US" sz="2000" b="1" dirty="0"/>
              <a:t>상관 </a:t>
            </a:r>
            <a:r>
              <a:rPr lang="ko-KR" altLang="en-US" sz="2000" dirty="0"/>
              <a:t>관계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영어 점수가 수학 점수에 직접적으로 영향을 미치지 않을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영어 점수와 수학 점수는 </a:t>
            </a:r>
            <a:r>
              <a:rPr lang="ko-KR" altLang="en-US" sz="2000" b="1" dirty="0" smtClean="0"/>
              <a:t>무상관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4788024" cy="315853"/>
          </a:xfrm>
          <a:prstGeom prst="rect">
            <a:avLst/>
          </a:prstGeom>
          <a:solidFill>
            <a:srgbClr val="FFE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5BC9BC"/>
                </a:solidFill>
              </a:rPr>
              <a:t>3.1</a:t>
            </a:r>
            <a:r>
              <a:rPr lang="en-US" altLang="ko-KR" b="1" dirty="0" smtClean="0">
                <a:solidFill>
                  <a:srgbClr val="00CC66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두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데이터 사이의 관계를 나타내는 지표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869721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중간의 가로선과 세로선은 수학과 영어 평균 점수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영어 점수와 수학 점수는 양의 상관 관계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1.2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변수의 종류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3.1.1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공분산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-1"/>
            <a:ext cx="4788024" cy="315853"/>
          </a:xfrm>
          <a:prstGeom prst="rect">
            <a:avLst/>
          </a:prstGeom>
          <a:solidFill>
            <a:srgbClr val="FFE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5BC9BC"/>
                </a:solidFill>
              </a:rPr>
              <a:t>3.1</a:t>
            </a:r>
            <a:r>
              <a:rPr lang="en-US" altLang="ko-KR" b="1" dirty="0" smtClean="0">
                <a:solidFill>
                  <a:srgbClr val="00CC66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두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데이터 사이의 관계를 나타내는 지표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39358"/>
            <a:ext cx="5040560" cy="504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843364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직사각형의 가로길이는 영어 점수의 편차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세로는 수학 점수의 편차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공분산은</a:t>
            </a:r>
            <a:r>
              <a:rPr lang="ko-KR" altLang="en-US" sz="2000" dirty="0" smtClean="0"/>
              <a:t> 면적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음의 면적도 가능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음의 상관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1.2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변수의 종류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3.1.1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공분산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-1"/>
            <a:ext cx="4788024" cy="315853"/>
          </a:xfrm>
          <a:prstGeom prst="rect">
            <a:avLst/>
          </a:prstGeom>
          <a:solidFill>
            <a:srgbClr val="FFE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smtClean="0">
                <a:solidFill>
                  <a:srgbClr val="5BC9BC"/>
                </a:solidFill>
              </a:rPr>
              <a:t>3.1</a:t>
            </a:r>
            <a:r>
              <a:rPr lang="en-US" altLang="ko-KR" b="1" smtClean="0">
                <a:solidFill>
                  <a:srgbClr val="00CC66"/>
                </a:solidFill>
              </a:rPr>
              <a:t> </a:t>
            </a:r>
            <a:r>
              <a:rPr lang="ko-KR" altLang="en-US" b="1" smtClean="0">
                <a:solidFill>
                  <a:schemeClr val="tx1"/>
                </a:solidFill>
              </a:rPr>
              <a:t>두</a:t>
            </a:r>
            <a:r>
              <a:rPr lang="en-US" altLang="ko-KR" b="1" smtClean="0">
                <a:solidFill>
                  <a:schemeClr val="tx1"/>
                </a:solidFill>
              </a:rPr>
              <a:t> </a:t>
            </a:r>
            <a:r>
              <a:rPr lang="ko-KR" altLang="en-US" b="1" smtClean="0">
                <a:solidFill>
                  <a:schemeClr val="tx1"/>
                </a:solidFill>
              </a:rPr>
              <a:t>데이터 사이의 관계를 나타내는 지표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903" y="764704"/>
            <a:ext cx="4830195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1.2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변수의 종류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3.1.1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공분산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-1"/>
            <a:ext cx="4788024" cy="315853"/>
          </a:xfrm>
          <a:prstGeom prst="rect">
            <a:avLst/>
          </a:prstGeom>
          <a:solidFill>
            <a:srgbClr val="FFE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smtClean="0">
                <a:solidFill>
                  <a:srgbClr val="5BC9BC"/>
                </a:solidFill>
              </a:rPr>
              <a:t>3.1</a:t>
            </a:r>
            <a:r>
              <a:rPr lang="en-US" altLang="ko-KR" b="1" smtClean="0">
                <a:solidFill>
                  <a:srgbClr val="00CC66"/>
                </a:solidFill>
              </a:rPr>
              <a:t> </a:t>
            </a:r>
            <a:r>
              <a:rPr lang="ko-KR" altLang="en-US" b="1" smtClean="0">
                <a:solidFill>
                  <a:schemeClr val="tx1"/>
                </a:solidFill>
              </a:rPr>
              <a:t>두</a:t>
            </a:r>
            <a:r>
              <a:rPr lang="en-US" altLang="ko-KR" b="1" smtClean="0">
                <a:solidFill>
                  <a:schemeClr val="tx1"/>
                </a:solidFill>
              </a:rPr>
              <a:t> </a:t>
            </a:r>
            <a:r>
              <a:rPr lang="ko-KR" altLang="en-US" b="1" smtClean="0">
                <a:solidFill>
                  <a:schemeClr val="tx1"/>
                </a:solidFill>
              </a:rPr>
              <a:t>데이터 사이의 관계를 나타내는 지표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90" y="908720"/>
            <a:ext cx="7164288" cy="139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9" y="2636912"/>
            <a:ext cx="6512813" cy="26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0" y="5573278"/>
            <a:ext cx="6512812" cy="90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3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24744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NumPy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cov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 </a:t>
            </a:r>
            <a:r>
              <a:rPr lang="ko-KR" altLang="en-US" sz="2000" dirty="0" err="1" smtClean="0"/>
              <a:t>반환값은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공분산</a:t>
            </a:r>
            <a:r>
              <a:rPr lang="ko-KR" altLang="en-US" sz="2000" dirty="0" smtClean="0"/>
              <a:t> 행렬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분산공분산</a:t>
            </a:r>
            <a:r>
              <a:rPr lang="ko-KR" altLang="en-US" sz="2000" dirty="0" smtClean="0"/>
              <a:t> 행렬</a:t>
            </a:r>
            <a:r>
              <a:rPr lang="en-US" altLang="ko-KR" sz="2000" dirty="0" smtClean="0"/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행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열</a:t>
            </a:r>
            <a:r>
              <a:rPr lang="en-US" altLang="ko-KR" sz="2000" dirty="0" smtClean="0"/>
              <a:t>, 2</a:t>
            </a:r>
            <a:r>
              <a:rPr lang="ko-KR" altLang="en-US" sz="2000" dirty="0" smtClean="0"/>
              <a:t>행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열 성분이 영어 수학의 </a:t>
            </a:r>
            <a:r>
              <a:rPr lang="ko-KR" altLang="en-US" sz="2000" dirty="0" err="1" smtClean="0"/>
              <a:t>공분산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1.2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변수의 종류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3.1.1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공분산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-1"/>
            <a:ext cx="4788024" cy="315853"/>
          </a:xfrm>
          <a:prstGeom prst="rect">
            <a:avLst/>
          </a:prstGeom>
          <a:solidFill>
            <a:srgbClr val="FFE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5BC9BC"/>
                </a:solidFill>
              </a:rPr>
              <a:t>3.1</a:t>
            </a:r>
            <a:r>
              <a:rPr lang="en-US" altLang="ko-KR" b="1" dirty="0" smtClean="0">
                <a:solidFill>
                  <a:srgbClr val="00CC66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두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데이터 사이의 관계를 나타내는 지표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5756585" cy="214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61" y="4941229"/>
            <a:ext cx="5739939" cy="86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6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24744"/>
            <a:ext cx="864096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공분산의</a:t>
            </a:r>
            <a:r>
              <a:rPr lang="ko-KR" altLang="en-US" sz="2000" dirty="0" smtClean="0"/>
              <a:t> 단위는 직감적으로 이해하기 어려우므로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단위에 의존하지 않는 상관을 나타내는 지표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시험 점수간의 </a:t>
            </a:r>
            <a:r>
              <a:rPr lang="ko-KR" altLang="en-US" dirty="0" err="1" smtClean="0"/>
              <a:t>공분산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점수</a:t>
            </a:r>
            <a:r>
              <a:rPr lang="ko-KR" altLang="en-US" dirty="0" smtClean="0">
                <a:sym typeface="Wingdings 2"/>
              </a:rPr>
              <a:t>점수</a:t>
            </a:r>
            <a:r>
              <a:rPr lang="en-US" altLang="ko-KR" dirty="0" smtClean="0">
                <a:sym typeface="Wingdings 2"/>
              </a:rPr>
              <a:t>), </a:t>
            </a:r>
            <a:r>
              <a:rPr lang="ko-KR" altLang="en-US" dirty="0" smtClean="0">
                <a:sym typeface="Wingdings 2"/>
              </a:rPr>
              <a:t>키와 점수 </a:t>
            </a:r>
            <a:r>
              <a:rPr lang="en-US" altLang="ko-KR" dirty="0" smtClean="0">
                <a:sym typeface="Wingdings 2"/>
              </a:rPr>
              <a:t>(cm</a:t>
            </a:r>
            <a:r>
              <a:rPr lang="ko-KR" altLang="en-US" dirty="0" smtClean="0">
                <a:sym typeface="Wingdings 2"/>
              </a:rPr>
              <a:t>점수</a:t>
            </a:r>
            <a:r>
              <a:rPr lang="en-US" altLang="ko-KR" dirty="0" smtClean="0">
                <a:sym typeface="Wingdings 2"/>
              </a:rPr>
              <a:t>)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상관계수는 </a:t>
            </a:r>
            <a:r>
              <a:rPr lang="ko-KR" altLang="en-US" sz="2000" dirty="0" err="1" smtClean="0"/>
              <a:t>공분산을</a:t>
            </a:r>
            <a:r>
              <a:rPr lang="ko-KR" altLang="en-US" sz="2000" dirty="0" smtClean="0"/>
              <a:t> 각 데이터의 표준편차로 나누어 단위에 의존하지 않음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양의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상관은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에 가까워지고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음의 상관은 </a:t>
            </a:r>
            <a:r>
              <a:rPr lang="en-US" altLang="ko-KR" sz="2000" dirty="0" smtClean="0"/>
              <a:t>-1</a:t>
            </a:r>
            <a:r>
              <a:rPr lang="ko-KR" altLang="en-US" sz="2000" dirty="0" smtClean="0"/>
              <a:t>에 가까워지고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무상관은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1.2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변수의 종류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3.1.2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상관계수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-1"/>
            <a:ext cx="4788024" cy="315853"/>
          </a:xfrm>
          <a:prstGeom prst="rect">
            <a:avLst/>
          </a:prstGeom>
          <a:solidFill>
            <a:srgbClr val="FFE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5BC9BC"/>
                </a:solidFill>
              </a:rPr>
              <a:t>3.1</a:t>
            </a:r>
            <a:r>
              <a:rPr lang="en-US" altLang="ko-KR" b="1" dirty="0" smtClean="0">
                <a:solidFill>
                  <a:srgbClr val="00CC66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두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데이터 사이의 관계를 나타내는 지표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15" y="3861048"/>
            <a:ext cx="3080370" cy="132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453</Words>
  <Application>Microsoft Office PowerPoint</Application>
  <PresentationFormat>화면 슬라이드 쇼(4:3)</PresentationFormat>
  <Paragraphs>114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고지연</dc:creator>
  <cp:lastModifiedBy>박현경</cp:lastModifiedBy>
  <cp:revision>20</cp:revision>
  <dcterms:created xsi:type="dcterms:W3CDTF">2020-04-17T01:54:45Z</dcterms:created>
  <dcterms:modified xsi:type="dcterms:W3CDTF">2021-01-25T04:53:47Z</dcterms:modified>
</cp:coreProperties>
</file>