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61" r:id="rId10"/>
    <p:sldId id="265" r:id="rId11"/>
    <p:sldId id="266" r:id="rId12"/>
    <p:sldId id="262" r:id="rId13"/>
    <p:sldId id="263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9" r:id="rId22"/>
    <p:sldId id="273" r:id="rId23"/>
    <p:sldId id="274" r:id="rId24"/>
    <p:sldId id="275" r:id="rId25"/>
    <p:sldId id="290" r:id="rId26"/>
    <p:sldId id="291" r:id="rId27"/>
    <p:sldId id="292" r:id="rId28"/>
    <p:sldId id="276" r:id="rId29"/>
    <p:sldId id="277" r:id="rId30"/>
    <p:sldId id="26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4.0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" y="1123072"/>
            <a:ext cx="8977900" cy="399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9215" y="5445224"/>
            <a:ext cx="6768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추측 통계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일부</a:t>
            </a:r>
            <a:r>
              <a:rPr lang="en-US" altLang="ko-KR" sz="2000" smtClean="0"/>
              <a:t> </a:t>
            </a:r>
            <a:r>
              <a:rPr lang="ko-KR" altLang="en-US" sz="2000" smtClean="0"/>
              <a:t>데이터로부터 전체의 통계적 설질을 추측</a:t>
            </a:r>
            <a:endParaRPr lang="en-US" altLang="ko-KR" sz="20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4.0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9"/>
            <a:ext cx="5184576" cy="20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9"/>
            <a:ext cx="5184576" cy="212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4270"/>
            <a:ext cx="7303573" cy="61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모집단과 표본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59832" y="672691"/>
            <a:ext cx="3821151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: </a:t>
            </a:r>
            <a:r>
              <a:rPr lang="ko-KR" altLang="en-US" sz="2000" dirty="0" smtClean="0"/>
              <a:t>추측하고 싶은 관측 대상 전체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1549241"/>
            <a:ext cx="190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: </a:t>
            </a:r>
            <a:r>
              <a:rPr lang="ko-KR" altLang="en-US" sz="2000" dirty="0" smtClean="0"/>
              <a:t>추측에 사용하는 관측 대상의 일부분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410105" y="3429000"/>
            <a:ext cx="1436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표본크기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표본의 수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무작위 추출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임의 추출</a:t>
            </a:r>
            <a:r>
              <a:rPr lang="en-US" altLang="ko-KR" sz="2000" dirty="0" smtClean="0"/>
              <a:t>): </a:t>
            </a:r>
            <a:r>
              <a:rPr lang="ko-KR" altLang="en-US" sz="2000" dirty="0" smtClean="0"/>
              <a:t>임의로 표본을 추출하는 방법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복원추출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여러 차례 동일한 표본을 선택하는 방법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비복원추출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동일한 표본은 한 번만 선택하는 방법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모집단과 표본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표본추출 방법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5571"/>
            <a:ext cx="5271417" cy="147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38388"/>
            <a:ext cx="5248198" cy="162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시드를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하는 무작위 추출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임의 추출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매번 동일한 결과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표본크기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으로 복원추출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표본 평균 계산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모평균은 </a:t>
            </a:r>
            <a:r>
              <a:rPr lang="en-US" altLang="ko-KR" sz="2000" dirty="0" smtClean="0"/>
              <a:t>69.530(</a:t>
            </a:r>
            <a:r>
              <a:rPr lang="en-US" altLang="ko-KR" sz="2000" dirty="0" err="1" smtClean="0"/>
              <a:t>score.mean</a:t>
            </a:r>
            <a:r>
              <a:rPr lang="en-US" altLang="ko-KR" sz="2000" dirty="0" smtClean="0"/>
              <a:t>())</a:t>
            </a:r>
            <a:r>
              <a:rPr lang="ko-KR" altLang="en-US" sz="2000" dirty="0" smtClean="0"/>
              <a:t>이므로 꽤 괜찮은 추측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모집단과 표본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표본추출 방법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5"/>
            <a:ext cx="4824536" cy="94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7166"/>
            <a:ext cx="5328592" cy="195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무작위</a:t>
            </a:r>
            <a:r>
              <a:rPr lang="en-US" altLang="ko-KR" sz="2000" smtClean="0"/>
              <a:t> </a:t>
            </a:r>
            <a:r>
              <a:rPr lang="ko-KR" altLang="en-US" sz="2000" smtClean="0"/>
              <a:t>추측은 실행할 때마다 결과가 달라지므로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표본평균도 매번 달라짐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모집단과 표본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표본추출 방법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51080"/>
            <a:ext cx="5265380" cy="117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573016"/>
            <a:ext cx="5040559" cy="171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확률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무작위 추출과 같은 불확정성을 수반한 현상을 해석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확률 모형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무작위 추출 혹은 주사위를 모델링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확률변수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결과를 알아맞힐 수는 없지만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취하는 값과 그 값이 나올 확률이 결정되어 있는 것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시행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확률변수의 결과를 관측하는 것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실현값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시행에 의해 관측되는 값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확률 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확률의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사건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시행 결과로 나타날 수 있는 값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눈이 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눈이 홀수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주사위의 눈은 확률 변수 </a:t>
            </a:r>
            <a:r>
              <a:rPr lang="en-US" altLang="ko-KR" dirty="0"/>
              <a:t>X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눈이</a:t>
            </a:r>
            <a:r>
              <a:rPr lang="en-US" altLang="ko-KR" dirty="0"/>
              <a:t> 1</a:t>
            </a:r>
            <a:r>
              <a:rPr lang="ko-KR" altLang="en-US" dirty="0"/>
              <a:t>이 되는 사건의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눈이 홀수인 사건의 확률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근원사건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세부적으로 더 분해될 수 없는 사건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눈이 </a:t>
            </a:r>
            <a:r>
              <a:rPr lang="en-US" altLang="ko-KR" sz="2000" dirty="0" smtClean="0"/>
              <a:t>1)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상호배반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동시에 일어날 수 없는 사건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‘</a:t>
            </a:r>
            <a:r>
              <a:rPr lang="ko-KR" altLang="en-US" dirty="0" smtClean="0"/>
              <a:t>눈이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3’</a:t>
            </a:r>
            <a:r>
              <a:rPr lang="ko-KR" altLang="en-US" dirty="0" smtClean="0"/>
              <a:t>이라는 사건과 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눈이 </a:t>
            </a:r>
            <a:r>
              <a:rPr lang="en-US" altLang="ko-KR" dirty="0" smtClean="0"/>
              <a:t>6’</a:t>
            </a:r>
            <a:r>
              <a:rPr lang="ko-KR" altLang="en-US" dirty="0" smtClean="0"/>
              <a:t>이라는 사건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확률 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확률의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703" y="1935882"/>
            <a:ext cx="1296144" cy="45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17415"/>
            <a:ext cx="5279504" cy="122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확률변수가 어떻게 움직이는지를 나타낸 것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공정한 주사위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불공정한 주사위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확률 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확률분포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4" y="2081436"/>
            <a:ext cx="7675612" cy="164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7" y="4844809"/>
            <a:ext cx="7798246" cy="153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파이썬으로 불공정한 주사위의 확률분포를 구하는 실험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확률 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확률분포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9" y="1556793"/>
            <a:ext cx="4743292" cy="93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9" y="2881786"/>
            <a:ext cx="5148141" cy="2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9" y="456802"/>
            <a:ext cx="3914309" cy="476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" y="5516937"/>
            <a:ext cx="4423590" cy="5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0"/>
            <a:ext cx="4320480" cy="674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도수분포표와 히스토그램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확률 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확률분포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4" y="1628800"/>
            <a:ext cx="4853128" cy="291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도수분포표와 히스토그램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확률 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확률분포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9" y="1484784"/>
            <a:ext cx="753896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mtClean="0"/>
              <a:t>10000</a:t>
            </a:r>
            <a:r>
              <a:rPr lang="ko-KR" altLang="en-US" sz="2000" smtClean="0"/>
              <a:t>번 시행했을 때의 히스토그램은 실제의 확률분포에 가까워짐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4.2 </a:t>
              </a:r>
              <a:r>
                <a:rPr lang="ko-KR" altLang="en-US" b="1" smtClean="0">
                  <a:solidFill>
                    <a:schemeClr val="tx1"/>
                  </a:solidFill>
                </a:rPr>
                <a:t>확률 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4.2.2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확률분포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6" y="1522324"/>
            <a:ext cx="7722571" cy="519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추측통계의 확률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9552" y="67475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계급폭을 </a:t>
            </a:r>
            <a:r>
              <a:rPr lang="en-US" altLang="ko-KR" sz="2000" smtClean="0"/>
              <a:t>1</a:t>
            </a:r>
            <a:r>
              <a:rPr lang="ko-KR" altLang="en-US" sz="2000" smtClean="0"/>
              <a:t>점으로 하는 히스토그램</a:t>
            </a:r>
            <a:endParaRPr lang="en-US" altLang="ko-KR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9"/>
            <a:ext cx="4965515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추측통계의 확률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6" y="1183764"/>
            <a:ext cx="8219535" cy="509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6239" y="476672"/>
            <a:ext cx="836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69</a:t>
            </a:r>
            <a:r>
              <a:rPr lang="ko-KR" altLang="en-US" sz="2000" smtClean="0"/>
              <a:t>점을 얻은 학생은 전교생의 </a:t>
            </a:r>
            <a:r>
              <a:rPr lang="en-US" altLang="ko-KR" sz="2000" smtClean="0"/>
              <a:t>0.04(4%)</a:t>
            </a:r>
            <a:r>
              <a:rPr lang="ko-KR" altLang="en-US" sz="2000" smtClean="0"/>
              <a:t>이므로 무작위추출을 수행하면 </a:t>
            </a:r>
            <a:r>
              <a:rPr lang="en-US" altLang="ko-KR" sz="2000" smtClean="0"/>
              <a:t>4%</a:t>
            </a:r>
            <a:r>
              <a:rPr lang="ko-KR" altLang="en-US" sz="2000" smtClean="0"/>
              <a:t>의 확률로 </a:t>
            </a:r>
            <a:r>
              <a:rPr lang="en-US" altLang="ko-KR" sz="2000" smtClean="0"/>
              <a:t>69</a:t>
            </a:r>
            <a:r>
              <a:rPr lang="ko-KR" altLang="en-US" sz="2000" smtClean="0"/>
              <a:t>점이라는 표본 데이터 획득</a:t>
            </a:r>
            <a:endParaRPr lang="en-US" altLang="ko-KR" sz="2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397996" y="1412776"/>
            <a:ext cx="360040" cy="2880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추측통계의 확률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6239" y="476672"/>
            <a:ext cx="83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무작위추출은 확률분포를 따르는 확률변수의 시행</a:t>
            </a:r>
            <a:endParaRPr lang="en-US" altLang="ko-KR" sz="20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59"/>
            <a:ext cx="4176464" cy="184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2716" y="3429000"/>
            <a:ext cx="83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무작위추출로 얻은 표본 데이터가 </a:t>
            </a:r>
            <a:r>
              <a:rPr lang="en-US" altLang="ko-KR" sz="2000" smtClean="0"/>
              <a:t>89</a:t>
            </a:r>
            <a:r>
              <a:rPr lang="ko-KR" altLang="en-US" sz="2000" smtClean="0"/>
              <a:t>점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55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추측통계의 확률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6239" y="476672"/>
            <a:ext cx="86502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시행 횟수를 늘리면 주사위의 상대도수는 실제의 확률분포에 가까워짐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무작위추출에서도 표본의 크기가 커지면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표본 데이터의 상대도수는 실제의 확률분포에 근사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무작위추출로 샘플 사이즈가 </a:t>
            </a:r>
            <a:r>
              <a:rPr lang="en-US" altLang="ko-KR" sz="2000" dirty="0" smtClean="0"/>
              <a:t>10000</a:t>
            </a:r>
            <a:r>
              <a:rPr lang="ko-KR" altLang="en-US" sz="2000" dirty="0" smtClean="0"/>
              <a:t>인 표본 추출</a:t>
            </a:r>
            <a:endParaRPr lang="en-US" altLang="ko-KR" sz="20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3" y="2564904"/>
            <a:ext cx="6048672" cy="36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8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추측통계의 확률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6225" y="5893241"/>
            <a:ext cx="836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/>
              <a:t>히스토그램이 실제의 점수 분포에 가까운 형태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/>
              <a:t>표본 크기가 커지면 실제의 분포에 수렴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8" y="764704"/>
            <a:ext cx="75841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6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추측통계의 확률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3568" y="700214"/>
            <a:ext cx="836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표본크기가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인 표본을 추출하여 표본평균을 계산하는 작업을 </a:t>
            </a:r>
            <a:r>
              <a:rPr lang="en-US" altLang="ko-KR" sz="2000" dirty="0" smtClean="0"/>
              <a:t>10000</a:t>
            </a:r>
            <a:r>
              <a:rPr lang="ko-KR" altLang="en-US" sz="2000" dirty="0" smtClean="0"/>
              <a:t>번 수행</a:t>
            </a:r>
            <a:endParaRPr lang="en-US" altLang="ko-KR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4798468" cy="33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4.3 </a:t>
              </a:r>
              <a:r>
                <a:rPr lang="ko-KR" altLang="en-US" b="1" smtClean="0">
                  <a:solidFill>
                    <a:schemeClr val="tx1"/>
                  </a:solidFill>
                </a:rPr>
                <a:t>추측통계의 확률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9" y="1665251"/>
            <a:ext cx="7542490" cy="481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692696"/>
            <a:ext cx="836222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표본평균은 모평균을 중심으로 분포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=&gt;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무작위추출에 의한 표본평균으로 모평균 추측 가능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531"/>
            <a:ext cx="6000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22284"/>
            <a:ext cx="26098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71" y="1844824"/>
            <a:ext cx="33051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22" y="2908109"/>
            <a:ext cx="35052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1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42767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0" y="3501008"/>
            <a:ext cx="37242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573"/>
            <a:ext cx="3486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3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6632"/>
            <a:ext cx="28670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688132"/>
            <a:ext cx="2514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535198"/>
            <a:ext cx="34194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631"/>
            <a:ext cx="3848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40706"/>
            <a:ext cx="3886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9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49" y="4365104"/>
            <a:ext cx="40671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462"/>
            <a:ext cx="33051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43" y="18458"/>
            <a:ext cx="33528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5" y="116631"/>
            <a:ext cx="35242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2" y="4947514"/>
            <a:ext cx="3124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0911"/>
            <a:ext cx="40100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9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57"/>
            <a:ext cx="4486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81" y="20757"/>
            <a:ext cx="29908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78" y="3059232"/>
            <a:ext cx="63531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5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27684" y="548680"/>
            <a:ext cx="5688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04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추측</a:t>
            </a:r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통계의 기본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4.1 </a:t>
            </a:r>
            <a:r>
              <a:rPr lang="ko-KR" altLang="en-US" smtClean="0"/>
              <a:t>모집단과 표본</a:t>
            </a:r>
            <a:endParaRPr lang="en-US" altLang="ko-KR" dirty="0" smtClean="0"/>
          </a:p>
          <a:p>
            <a:r>
              <a:rPr lang="en-US" altLang="ko-KR" smtClean="0"/>
              <a:t>4.2 </a:t>
            </a:r>
            <a:r>
              <a:rPr lang="ko-KR" altLang="en-US" smtClean="0"/>
              <a:t>확률 모형</a:t>
            </a:r>
            <a:endParaRPr lang="en-US" altLang="ko-KR" dirty="0" smtClean="0"/>
          </a:p>
          <a:p>
            <a:r>
              <a:rPr lang="en-US" altLang="ko-KR" smtClean="0"/>
              <a:t>4.3 </a:t>
            </a:r>
            <a:r>
              <a:rPr lang="ko-KR" altLang="en-US" smtClean="0"/>
              <a:t>추측통계의 확률</a:t>
            </a:r>
            <a:endParaRPr lang="en-US" altLang="ko-KR" smtClean="0"/>
          </a:p>
          <a:p>
            <a:r>
              <a:rPr lang="en-US" altLang="ko-KR" smtClean="0"/>
              <a:t>4.4 </a:t>
            </a:r>
            <a:r>
              <a:rPr lang="ko-KR" altLang="en-US" smtClean="0"/>
              <a:t>이제부터 배울 내용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447</Words>
  <Application>Microsoft Office PowerPoint</Application>
  <PresentationFormat>화면 슬라이드 쇼(4:3)</PresentationFormat>
  <Paragraphs>130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21</cp:revision>
  <dcterms:created xsi:type="dcterms:W3CDTF">2020-04-17T01:54:45Z</dcterms:created>
  <dcterms:modified xsi:type="dcterms:W3CDTF">2021-01-25T04:55:10Z</dcterms:modified>
</cp:coreProperties>
</file>