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1" r:id="rId3"/>
    <p:sldId id="263" r:id="rId4"/>
    <p:sldId id="291" r:id="rId5"/>
    <p:sldId id="265" r:id="rId6"/>
    <p:sldId id="305" r:id="rId7"/>
    <p:sldId id="292" r:id="rId8"/>
    <p:sldId id="306" r:id="rId9"/>
    <p:sldId id="307" r:id="rId10"/>
    <p:sldId id="267" r:id="rId11"/>
    <p:sldId id="268" r:id="rId12"/>
    <p:sldId id="271" r:id="rId13"/>
    <p:sldId id="269" r:id="rId14"/>
    <p:sldId id="293" r:id="rId15"/>
    <p:sldId id="308" r:id="rId16"/>
    <p:sldId id="270" r:id="rId17"/>
    <p:sldId id="272" r:id="rId18"/>
    <p:sldId id="290" r:id="rId19"/>
    <p:sldId id="309" r:id="rId20"/>
    <p:sldId id="273" r:id="rId21"/>
    <p:sldId id="274" r:id="rId22"/>
    <p:sldId id="275" r:id="rId23"/>
    <p:sldId id="276" r:id="rId24"/>
    <p:sldId id="277" r:id="rId25"/>
    <p:sldId id="294" r:id="rId26"/>
    <p:sldId id="295" r:id="rId27"/>
    <p:sldId id="278" r:id="rId28"/>
    <p:sldId id="279" r:id="rId29"/>
    <p:sldId id="303" r:id="rId30"/>
    <p:sldId id="280" r:id="rId31"/>
    <p:sldId id="281" r:id="rId32"/>
    <p:sldId id="296" r:id="rId33"/>
    <p:sldId id="304" r:id="rId34"/>
    <p:sldId id="297" r:id="rId35"/>
    <p:sldId id="282" r:id="rId36"/>
    <p:sldId id="283" r:id="rId37"/>
    <p:sldId id="284" r:id="rId38"/>
    <p:sldId id="285" r:id="rId39"/>
    <p:sldId id="298" r:id="rId40"/>
    <p:sldId id="286" r:id="rId41"/>
    <p:sldId id="287" r:id="rId42"/>
    <p:sldId id="288" r:id="rId43"/>
    <p:sldId id="289" r:id="rId44"/>
    <p:sldId id="26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gi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gif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gi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gif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확률의 성질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np.all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요소가 참일 때만 참을 반환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확률의 총합은 </a:t>
            </a:r>
            <a:r>
              <a:rPr lang="en-US" altLang="ko-KR" sz="2000" dirty="0" smtClean="0"/>
              <a:t>1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6"/>
            <a:ext cx="150453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3" y="1988840"/>
            <a:ext cx="4722811" cy="147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4" y="4812199"/>
            <a:ext cx="5248596" cy="163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5656904" descr="DRW00003d50244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25144"/>
            <a:ext cx="3496207" cy="5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373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누적분포함수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분포함수</a:t>
                </a:r>
                <a:r>
                  <a:rPr lang="en-US" altLang="ko-KR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𝐹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𝑥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이하가 될 때의 확률을 반환하는 함수</a:t>
                </a:r>
                <a:endParaRPr lang="en-US" altLang="ko-KR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눈이 </a:t>
                </a:r>
                <a:r>
                  <a:rPr lang="en-US" altLang="ko-KR" sz="2000" dirty="0" smtClean="0"/>
                  <a:t>3 </a:t>
                </a:r>
                <a:r>
                  <a:rPr lang="ko-KR" altLang="en-US" sz="2000" dirty="0" smtClean="0"/>
                  <a:t>이하가 되는 확률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3739485"/>
              </a:xfrm>
              <a:prstGeom prst="rect">
                <a:avLst/>
              </a:prstGeom>
              <a:blipFill rotWithShape="1">
                <a:blip r:embed="rId2"/>
                <a:stretch>
                  <a:fillRect l="-917" b="-1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10" y="2006842"/>
            <a:ext cx="3384376" cy="59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1" y="2708920"/>
            <a:ext cx="5637664" cy="99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1" y="4878617"/>
            <a:ext cx="5397071" cy="15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35226320" descr="DRW00003d50245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277" y="5911262"/>
            <a:ext cx="4841310" cy="53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34492232" descr="DRW00003d5024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06" y="5181886"/>
            <a:ext cx="3041110" cy="47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50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확률변수의 변환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확률변수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에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를 곱하고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을 더한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+3</m:t>
                    </m:r>
                    <m:r>
                      <a:rPr lang="ko-KR" altLang="en-US" b="0" i="1" smtClean="0">
                        <a:latin typeface="Cambria Math"/>
                      </a:rPr>
                      <m:t>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확률변수</m:t>
                    </m:r>
                  </m:oMath>
                </a14:m>
                <a:endParaRPr lang="en-US" altLang="ko-KR" b="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dirty="0" smtClean="0"/>
                  <a:t>을 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라고 하면 </a:t>
                </a:r>
                <a:endParaRPr lang="en-US" altLang="ko-KR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b="1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𝑌</m:t>
                    </m:r>
                    <m:r>
                      <a:rPr lang="ko-KR" altLang="en-US" sz="2000" b="0" i="1" smtClean="0">
                        <a:latin typeface="Cambria Math"/>
                      </a:rPr>
                      <m:t>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확률분포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5041124"/>
              </a:xfrm>
              <a:prstGeom prst="rect">
                <a:avLst/>
              </a:prstGeom>
              <a:blipFill rotWithShape="1"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53855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기댓값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확률변수의 평균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b="0" dirty="0" smtClean="0"/>
              <a:t>확률변수를 몇 번이나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무제한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시행하여 얻어진 </a:t>
            </a:r>
            <a:r>
              <a:rPr lang="ko-KR" altLang="en-US" b="0" dirty="0" err="1" smtClean="0"/>
              <a:t>실현값의</a:t>
            </a:r>
            <a:r>
              <a:rPr lang="ko-KR" altLang="en-US" b="0" dirty="0" smtClean="0"/>
              <a:t> 평균</a:t>
            </a:r>
            <a:endParaRPr lang="en-US" altLang="ko-KR" b="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무제한 시행할 수 없으므로 확률변수가 취할 수 있는 값과 확률의 곱의 총합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불공정한 주사위의 </a:t>
            </a:r>
            <a:r>
              <a:rPr lang="ko-KR" altLang="en-US" dirty="0" err="1" smtClean="0"/>
              <a:t>기댓값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2388964"/>
            <a:ext cx="2088232" cy="5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91" y="3789040"/>
            <a:ext cx="5688631" cy="84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3780904" descr="DRW00003d5024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75516"/>
            <a:ext cx="7200799" cy="21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5132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기댓값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</a:t>
                </a:r>
                <a:r>
                  <a:rPr lang="ko-KR" altLang="en-US" sz="2000" dirty="0" smtClean="0"/>
                  <a:t>확률변수의 평균</a:t>
                </a: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주사위를 </a:t>
                </a:r>
                <a:r>
                  <a:rPr lang="en-US" altLang="ko-KR" dirty="0" smtClean="0"/>
                  <a:t>100</a:t>
                </a:r>
                <a:r>
                  <a:rPr lang="ko-KR" altLang="en-US" dirty="0" smtClean="0"/>
                  <a:t>만</a:t>
                </a:r>
                <a:r>
                  <a:rPr lang="en-US" altLang="ko-KR" dirty="0" smtClean="0"/>
                  <a:t>(10</a:t>
                </a:r>
                <a:r>
                  <a:rPr lang="en-US" altLang="ko-KR" baseline="30000" dirty="0" smtClean="0"/>
                  <a:t>6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번 굴린 </a:t>
                </a:r>
                <a:r>
                  <a:rPr lang="ko-KR" altLang="en-US" dirty="0" err="1" smtClean="0"/>
                  <a:t>실현값의</a:t>
                </a:r>
                <a:r>
                  <a:rPr lang="ko-KR" altLang="en-US" dirty="0" smtClean="0"/>
                  <a:t> 평균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+3 </m:t>
                    </m:r>
                  </m:oMath>
                </a14:m>
                <a:r>
                  <a:rPr lang="ko-KR" altLang="en-US" dirty="0"/>
                  <a:t>으로 변환한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ko-KR" altLang="en-US" i="1">
                        <a:latin typeface="Cambria Math"/>
                      </a:rPr>
                      <m:t>의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기댓값</m:t>
                    </m:r>
                  </m:oMath>
                </a14:m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5132302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780928"/>
            <a:ext cx="5112568" cy="180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897154"/>
            <a:ext cx="4368151" cy="57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222704" y="3429000"/>
            <a:ext cx="299736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5.1.2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데이터 샘플링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/>
          <a:stretch/>
        </p:blipFill>
        <p:spPr bwMode="auto">
          <a:xfrm>
            <a:off x="1185194" y="908720"/>
            <a:ext cx="6773611" cy="592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8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554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기댓값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</a:t>
                </a:r>
                <a:r>
                  <a:rPr lang="ko-KR" altLang="en-US" sz="2000" dirty="0" smtClean="0"/>
                  <a:t>확률변수의 평균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수식을 </a:t>
                </a:r>
                <a:r>
                  <a:rPr lang="ko-KR" altLang="en-US" dirty="0" err="1" smtClean="0"/>
                  <a:t>기댓값의</a:t>
                </a:r>
                <a:r>
                  <a:rPr lang="ko-KR" altLang="en-US" dirty="0" smtClean="0"/>
                  <a:t> 함수로 구현 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인수 </a:t>
                </a:r>
                <a:r>
                  <a:rPr lang="en-US" altLang="ko-KR" dirty="0" smtClean="0"/>
                  <a:t>g</a:t>
                </a:r>
                <a:r>
                  <a:rPr lang="ko-KR" altLang="en-US" dirty="0" smtClean="0"/>
                  <a:t>가 확률변수에 대한 변환의 함수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/>
                  <a:t>g</a:t>
                </a:r>
                <a:r>
                  <a:rPr lang="ko-KR" altLang="en-US" dirty="0" smtClean="0"/>
                  <a:t>에 아무것도 지정하지 않으면 </a:t>
                </a: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ko-KR" altLang="en-US" b="0" i="1" smtClean="0">
                        <a:latin typeface="Cambria Math"/>
                      </a:rPr>
                      <m:t>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기댓값이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구해짐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5547801"/>
              </a:xfrm>
              <a:prstGeom prst="rect">
                <a:avLst/>
              </a:prstGeom>
              <a:blipFill rotWithShape="1">
                <a:blip r:embed="rId2"/>
                <a:stretch>
                  <a:fillRect l="-902" b="-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9" y="1700808"/>
            <a:ext cx="7362123" cy="135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9" y="4699586"/>
            <a:ext cx="6098171" cy="133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91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기댓값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</a:t>
                </a:r>
                <a:r>
                  <a:rPr lang="ko-KR" altLang="en-US" sz="2000" dirty="0" smtClean="0"/>
                  <a:t>확률변수의 평균</a:t>
                </a: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Y</m:t>
                    </m:r>
                    <m:r>
                      <a:rPr lang="en-US" altLang="ko-KR" b="0" i="0" smtClean="0">
                        <a:latin typeface="Cambria Math"/>
                      </a:rPr>
                      <m:t>=2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기댓값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916726"/>
              </a:xfrm>
              <a:prstGeom prst="rect">
                <a:avLst/>
              </a:prstGeom>
              <a:blipFill rotWithShape="1">
                <a:blip r:embed="rId2"/>
                <a:stretch>
                  <a:fillRect l="-902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88" y="3668837"/>
            <a:ext cx="5630456" cy="17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34492792" descr="DRW00003d50249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06" y="2132856"/>
            <a:ext cx="6190022" cy="70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값을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반환하는 단순한 한 문장으로 이루어진 함수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코드를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적게 쓰고 더 간결해짐</a:t>
            </a:r>
            <a:endParaRPr lang="en-US" altLang="ko-KR" sz="20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short_function</a:t>
            </a:r>
            <a:r>
              <a:rPr lang="en-US" altLang="ko-KR" dirty="0" smtClean="0"/>
              <a:t>(x):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x*2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equiv_anon</a:t>
            </a:r>
            <a:r>
              <a:rPr lang="en-US" altLang="ko-KR" dirty="0" smtClean="0"/>
              <a:t> = </a:t>
            </a:r>
            <a:r>
              <a:rPr lang="en-US" altLang="ko-KR" b="1" dirty="0" smtClean="0"/>
              <a:t>lambda</a:t>
            </a:r>
            <a:r>
              <a:rPr lang="en-US" altLang="ko-KR" dirty="0" smtClean="0"/>
              <a:t> x: x*2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apply_to_list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some_list</a:t>
            </a:r>
            <a:r>
              <a:rPr lang="en-US" altLang="ko-KR" dirty="0" smtClean="0"/>
              <a:t>, f):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[(f(x)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x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some_list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ints</a:t>
            </a:r>
            <a:r>
              <a:rPr lang="en-US" altLang="ko-KR" dirty="0" smtClean="0"/>
              <a:t> = [4, 0, 1, 5, 6]</a:t>
            </a:r>
          </a:p>
          <a:p>
            <a:pPr lvl="1"/>
            <a:r>
              <a:rPr lang="en-US" altLang="ko-KR" dirty="0" err="1" smtClean="0"/>
              <a:t>apply_to_list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ints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lambda</a:t>
            </a:r>
            <a:r>
              <a:rPr lang="en-US" altLang="ko-KR" dirty="0" smtClean="0"/>
              <a:t> x: x*2)</a:t>
            </a:r>
          </a:p>
          <a:p>
            <a:pPr lvl="1"/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람다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(lambda)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 함수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(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익명 함수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)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39552" y="2081630"/>
            <a:ext cx="5256584" cy="1440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552" y="3768258"/>
            <a:ext cx="5256584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1052736"/>
            <a:ext cx="87849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값을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반환하는 단순한 한 문장으로 이루어진 함수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코드를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적게 쓰고 더 간결해짐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short_function</a:t>
            </a:r>
            <a:r>
              <a:rPr lang="en-US" altLang="ko-KR" dirty="0" smtClean="0"/>
              <a:t>(x):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x*2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equiv_anon</a:t>
            </a:r>
            <a:r>
              <a:rPr lang="en-US" altLang="ko-KR" dirty="0" smtClean="0"/>
              <a:t> = </a:t>
            </a:r>
            <a:r>
              <a:rPr lang="en-US" altLang="ko-KR" b="1" dirty="0" smtClean="0"/>
              <a:t>lambda</a:t>
            </a:r>
            <a:r>
              <a:rPr lang="en-US" altLang="ko-KR" dirty="0" smtClean="0"/>
              <a:t> x: x*2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apply_to_list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some_list</a:t>
            </a:r>
            <a:r>
              <a:rPr lang="en-US" altLang="ko-KR" dirty="0" smtClean="0"/>
              <a:t>, f):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[(f(x)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x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some_list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ints</a:t>
            </a:r>
            <a:r>
              <a:rPr lang="en-US" altLang="ko-KR" dirty="0" smtClean="0"/>
              <a:t> = [4, 0, 1, 5, 6]</a:t>
            </a:r>
          </a:p>
          <a:p>
            <a:pPr lvl="1"/>
            <a:r>
              <a:rPr lang="en-US" altLang="ko-KR" dirty="0" err="1" smtClean="0"/>
              <a:t>apply_to_list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ints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lambda</a:t>
            </a:r>
            <a:r>
              <a:rPr lang="en-US" altLang="ko-KR" dirty="0" smtClean="0"/>
              <a:t> x: x*2)</a:t>
            </a:r>
          </a:p>
          <a:p>
            <a:pPr lvl="1"/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55387" y="6007939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[x*2 for x in </a:t>
            </a:r>
            <a:r>
              <a:rPr lang="en-US" altLang="ko-KR" dirty="0" err="1" smtClean="0"/>
              <a:t>ints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2286000" y="5445224"/>
            <a:ext cx="485800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람다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(lambda)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 함수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(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익명 함수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)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리스트의 </a:t>
            </a:r>
            <a:r>
              <a:rPr lang="en-US" altLang="ko-KR" sz="2400" dirty="0" smtClean="0"/>
              <a:t>sort </a:t>
            </a:r>
            <a:r>
              <a:rPr lang="ko-KR" altLang="en-US" sz="2400" dirty="0" err="1" smtClean="0"/>
              <a:t>메서드에</a:t>
            </a:r>
            <a:r>
              <a:rPr lang="ko-KR" altLang="en-US" sz="2400" dirty="0" smtClean="0"/>
              <a:t> 람다 함수를 넘겨 정렬 가능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0816"/>
            <a:ext cx="741074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4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7724" y="548680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05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err="1" smtClean="0">
                <a:solidFill>
                  <a:schemeClr val="bg1"/>
                </a:solidFill>
                <a:latin typeface="+mj-lt"/>
              </a:rPr>
              <a:t>이산형</a:t>
            </a:r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 확률변수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5.1 1</a:t>
            </a:r>
            <a:r>
              <a:rPr lang="ko-KR" altLang="en-US" smtClean="0"/>
              <a:t>차원 이산형 확률변수</a:t>
            </a:r>
            <a:endParaRPr lang="en-US" altLang="ko-KR" dirty="0" smtClean="0"/>
          </a:p>
          <a:p>
            <a:r>
              <a:rPr lang="en-US" altLang="ko-KR" smtClean="0"/>
              <a:t>5.2 2</a:t>
            </a:r>
            <a:r>
              <a:rPr lang="ko-KR" altLang="en-US" smtClean="0"/>
              <a:t>차원 이산형 확률변수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err="1" smtClean="0"/>
                  <a:t>기댓값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</a:t>
                </a:r>
                <a:r>
                  <a:rPr lang="ko-KR" altLang="en-US" sz="2000" dirty="0" smtClean="0"/>
                  <a:t>확률변수의 평균</a:t>
                </a:r>
                <a:endParaRPr lang="en-US" altLang="ko-KR" sz="2000" dirty="0" smtClean="0"/>
              </a:p>
              <a:p>
                <a:pPr marL="342900" indent="-342900">
                  <a:buFontTx/>
                  <a:buChar char="-"/>
                </a:pPr>
                <a:endParaRPr lang="en-US" altLang="ko-KR" sz="2000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r>
                      <a:rPr lang="en-US" altLang="ko-KR" b="0" i="0" smtClean="0">
                        <a:latin typeface="Cambria Math"/>
                      </a:rPr>
                      <m:t>(2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E</m:t>
                    </m:r>
                    <m:r>
                      <a:rPr lang="en-US" altLang="ko-KR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3200876"/>
              </a:xfrm>
              <a:prstGeom prst="rect">
                <a:avLst/>
              </a:prstGeom>
              <a:blipFill rotWithShape="1">
                <a:blip r:embed="rId2"/>
                <a:stretch>
                  <a:fillRect l="-902" t="-2286" b="-2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53612"/>
            <a:ext cx="4824535" cy="15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6" y="1484783"/>
            <a:ext cx="8098098" cy="223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6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967822"/>
                <a:ext cx="8784976" cy="5132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분산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/>
                      </a:rPr>
                      <m:t>불공정한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주사위의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분산</m:t>
                    </m:r>
                  </m:oMath>
                </a14:m>
                <a:endParaRPr lang="en-US" altLang="ko-KR" b="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Y</m:t>
                    </m:r>
                    <m:r>
                      <a:rPr lang="en-US" altLang="ko-KR">
                        <a:latin typeface="Cambria Math"/>
                      </a:rPr>
                      <m:t>=2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분산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67822"/>
                <a:ext cx="8784976" cy="5132302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0677"/>
            <a:ext cx="279522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51" y="3605230"/>
            <a:ext cx="611039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42" y="5661248"/>
            <a:ext cx="4104456" cy="58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34495192" descr="DRW00003d5024b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8" y="1976401"/>
            <a:ext cx="6088444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81" y="3606743"/>
            <a:ext cx="2695815" cy="8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4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64366"/>
                <a:ext cx="8784976" cy="512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분산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 smtClean="0"/>
                  <a:t>이산형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학률변수의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분산식을</a:t>
                </a:r>
                <a:r>
                  <a:rPr lang="ko-KR" altLang="en-US" dirty="0" smtClean="0"/>
                  <a:t> 분산의 함수로 구현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인수 </a:t>
                </a:r>
                <a:r>
                  <a:rPr lang="en-US" altLang="ko-KR" dirty="0" smtClean="0"/>
                  <a:t>g</a:t>
                </a:r>
                <a:r>
                  <a:rPr lang="ko-KR" altLang="en-US" dirty="0" smtClean="0"/>
                  <a:t>가 확률변수에 대한 변환의 함수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Y</m:t>
                    </m:r>
                    <m:r>
                      <a:rPr lang="en-US" altLang="ko-KR">
                        <a:latin typeface="Cambria Math"/>
                      </a:rPr>
                      <m:t>=2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분산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64366"/>
                <a:ext cx="8784976" cy="5124480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6606"/>
            <a:ext cx="499853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53" y="5517232"/>
            <a:ext cx="5472608" cy="8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33690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59" y="3426606"/>
            <a:ext cx="2550717" cy="160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85" y="5517232"/>
            <a:ext cx="2442919" cy="8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5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/>
                  <a:t>분산</a:t>
                </a: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+3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3724096"/>
              </a:xfrm>
              <a:prstGeom prst="rect">
                <a:avLst/>
              </a:prstGeom>
              <a:blipFill rotWithShape="1">
                <a:blip r:embed="rId2"/>
                <a:stretch>
                  <a:fillRect l="-902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581128"/>
            <a:ext cx="567568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484784"/>
            <a:ext cx="7416824" cy="23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437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결합확률분포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ko-KR" altLang="en-US" b="0" i="1" smtClean="0">
                        <a:latin typeface="Cambria Math"/>
                      </a:rPr>
                      <m:t>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ko-KR" altLang="en-US" i="1">
                        <a:latin typeface="Cambria Math"/>
                      </a:rPr>
                      <m:t>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취하는 확률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확률변수 </a:t>
                </a:r>
                <a:r>
                  <a:rPr lang="en-US" altLang="ko-KR" dirty="0" smtClean="0"/>
                  <a:t>(X, Y)</a:t>
                </a:r>
                <a:r>
                  <a:rPr lang="ko-KR" altLang="en-US" dirty="0" smtClean="0"/>
                  <a:t>의 움직임을 동시에 고려한 분포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불공정한 주사위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B</a:t>
                </a:r>
              </a:p>
              <a:p>
                <a:pPr marL="1257300" lvl="2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B</a:t>
                </a:r>
                <a:r>
                  <a:rPr lang="ko-KR" altLang="en-US" dirty="0" smtClean="0"/>
                  <a:t>의 눈을 더한 것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눈을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하는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차원 확률분포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결합확률함수</a:t>
                </a:r>
                <a:endParaRPr lang="en-US" altLang="ko-KR" dirty="0" smtClean="0"/>
              </a:p>
              <a:p>
                <a:pPr marL="1257300" lvl="2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4377160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4896544" cy="30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15" y="5517232"/>
            <a:ext cx="2376821" cy="101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35" y="1202258"/>
            <a:ext cx="4881165" cy="28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35" y="897707"/>
            <a:ext cx="3534717" cy="29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818012" y="885808"/>
            <a:ext cx="3615540" cy="33385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908720"/>
            <a:ext cx="6120680" cy="561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20072" y="1268760"/>
            <a:ext cx="360040" cy="2683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4797152"/>
            <a:ext cx="360040" cy="2683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29597" y="4744856"/>
            <a:ext cx="360040" cy="3403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20" y="1336334"/>
            <a:ext cx="1048342" cy="40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확률의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성질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09" y="1700808"/>
            <a:ext cx="2520280" cy="9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37298760" descr="DRW00003d5024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682777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554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확률의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성질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ko-KR" altLang="en-US" i="1">
                        <a:latin typeface="Cambria Math"/>
                      </a:rPr>
                      <m:t>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취할 수 있는 값의 집합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결합확률함수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5547801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29" y="2132855"/>
            <a:ext cx="5633026" cy="9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74" y="4077072"/>
            <a:ext cx="5849713" cy="154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29" y="5645590"/>
            <a:ext cx="2674560" cy="8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/>
                  <a:t>확률의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성질</a:t>
                </a: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확률분포의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히트맵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684162"/>
              </a:xfrm>
              <a:prstGeom prst="rect">
                <a:avLst/>
              </a:prstGeom>
              <a:blipFill rotWithShape="1">
                <a:blip r:embed="rId2"/>
                <a:stretch>
                  <a:fillRect l="-902" t="-107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6" y="1736898"/>
            <a:ext cx="5266303" cy="493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/>
                  <a:t>확률의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성질</a:t>
                </a: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확률분포의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히트맵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684162"/>
              </a:xfrm>
              <a:prstGeom prst="rect">
                <a:avLst/>
              </a:prstGeom>
              <a:blipFill rotWithShape="1">
                <a:blip r:embed="rId2"/>
                <a:stretch>
                  <a:fillRect l="-902" t="-107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03" y="1821185"/>
            <a:ext cx="5445593" cy="480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236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확률변수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X</m:t>
                    </m:r>
                    <m:r>
                      <a:rPr lang="ko-KR" altLang="en-US" sz="2000" b="0" i="1" smtClean="0">
                        <a:latin typeface="Cambria Math"/>
                      </a:rPr>
                      <m:t>가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취할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있는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ko-KR" altLang="en-US" sz="2000" b="0" i="1" smtClean="0">
                        <a:latin typeface="Cambria Math"/>
                      </a:rPr>
                      <m:t>값의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집합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</m:e>
                    </m:d>
                  </m:oMath>
                </a14:m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X</m:t>
                    </m:r>
                    <m:r>
                      <a:rPr lang="ko-KR" altLang="en-US" sz="2000" i="1">
                        <a:latin typeface="Cambria Math"/>
                      </a:rPr>
                      <m:t>가</m:t>
                    </m:r>
                    <m:r>
                      <a:rPr lang="ko-KR" alt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ko-KR" altLang="en-US" sz="2000" b="0" i="1" smtClean="0">
                        <a:latin typeface="Cambria Math"/>
                      </a:rPr>
                      <m:t>라는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값을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취하는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확률</m:t>
                    </m:r>
                  </m:oMath>
                </a14:m>
                <a:endParaRPr lang="en-US" altLang="ko-KR" sz="2000" b="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b="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b="0" i="1" dirty="0" smtClean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확률질량함수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확률함수</a:t>
                </a:r>
                <a:r>
                  <a:rPr lang="en-US" altLang="ko-KR" sz="2000" dirty="0" smtClean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2368405"/>
              </a:xfrm>
              <a:prstGeom prst="rect">
                <a:avLst/>
              </a:prstGeom>
              <a:blipFill rotWithShape="1">
                <a:blip r:embed="rId2"/>
                <a:stretch>
                  <a:fillRect l="-917" b="-3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3" y="2041675"/>
            <a:ext cx="3733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확률의</a:t>
            </a:r>
            <a:r>
              <a:rPr lang="en-US" altLang="ko-KR" sz="2000" smtClean="0"/>
              <a:t> </a:t>
            </a:r>
            <a:r>
              <a:rPr lang="ko-KR" altLang="en-US" sz="2000" smtClean="0"/>
              <a:t>성질</a:t>
            </a: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 smtClean="0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12" y="1052736"/>
            <a:ext cx="2189609" cy="85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475673"/>
            <a:ext cx="5587199" cy="146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5085184"/>
            <a:ext cx="5904654" cy="73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10" y="5950766"/>
            <a:ext cx="5904654" cy="73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_x137298760" descr="DRW00003d5024d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18" y="2300828"/>
            <a:ext cx="5303838" cy="9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383522" cy="2166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주변확률분포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결합확률분포에 의해 동시에 정의되지만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확률함수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를 알고 싶을 때</a:t>
                </a:r>
                <a:endParaRPr lang="en-US" altLang="ko-KR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취할 수 있는 값 모두를 대입한 다음 모두 더한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383522" cy="2166940"/>
              </a:xfrm>
              <a:prstGeom prst="rect">
                <a:avLst/>
              </a:prstGeom>
              <a:blipFill rotWithShape="1">
                <a:blip r:embed="rId2"/>
                <a:stretch>
                  <a:fillRect l="-945" b="-3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52736"/>
            <a:ext cx="2160240" cy="3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00192" y="1052736"/>
            <a:ext cx="2232248" cy="33385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81" y="3501008"/>
            <a:ext cx="4176464" cy="3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364376" y="3536851"/>
            <a:ext cx="4270665" cy="33385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주변확률분포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9" y="1588115"/>
            <a:ext cx="6038589" cy="93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9" y="2600055"/>
            <a:ext cx="5801191" cy="97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1"/>
            <a:ext cx="2880320" cy="98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4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55572"/>
            <a:ext cx="6410234" cy="275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06"/>
          <a:stretch/>
        </p:blipFill>
        <p:spPr bwMode="auto">
          <a:xfrm>
            <a:off x="683568" y="1018493"/>
            <a:ext cx="4032448" cy="172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36"/>
          <a:stretch/>
        </p:blipFill>
        <p:spPr bwMode="auto">
          <a:xfrm>
            <a:off x="5054402" y="1196752"/>
            <a:ext cx="4032448" cy="264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4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기댓값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파이썬으로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51957"/>
            <a:ext cx="2880320" cy="50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8300"/>
            <a:ext cx="5201898" cy="79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57" y="4361798"/>
            <a:ext cx="3240359" cy="5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35588"/>
            <a:ext cx="1534716" cy="82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5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3824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기댓값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기댓값의</a:t>
            </a:r>
            <a:r>
              <a:rPr lang="ko-KR" altLang="en-US" dirty="0" smtClean="0"/>
              <a:t> 함수로 구현</a:t>
            </a:r>
            <a:r>
              <a:rPr lang="en-US" altLang="ko-KR" dirty="0" smtClean="0"/>
              <a:t>      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13" y="3573017"/>
            <a:ext cx="5717259" cy="141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37248864" descr="DRW00003d5024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49" y="2205685"/>
            <a:ext cx="4286102" cy="75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기댓값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기댓값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41215"/>
            <a:ext cx="5400600" cy="352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67129"/>
            <a:ext cx="5800964" cy="69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3" y="4321602"/>
            <a:ext cx="5800963" cy="70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3" y="5225928"/>
            <a:ext cx="5800963" cy="144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37249104" descr="DRW00003d5024e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92" y="5517232"/>
            <a:ext cx="3744415" cy="2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2" y="908720"/>
            <a:ext cx="7601163" cy="231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71" y="4292888"/>
            <a:ext cx="2422004" cy="73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520" y="1052736"/>
            <a:ext cx="8383522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의 분산은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관한 편차 제곱의 </a:t>
            </a:r>
            <a:r>
              <a:rPr lang="ko-KR" altLang="en-US" dirty="0" err="1" smtClean="0"/>
              <a:t>기댓값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파이썬으로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08" y="2036891"/>
            <a:ext cx="4104456" cy="49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49" y="3356993"/>
            <a:ext cx="5003427" cy="101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56993"/>
            <a:ext cx="2107994" cy="75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5654126" cy="48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83835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함수 </a:t>
            </a:r>
            <a:r>
              <a:rPr lang="en-US" altLang="ko-KR" dirty="0" smtClean="0"/>
              <a:t>g(X, Y)</a:t>
            </a:r>
            <a:r>
              <a:rPr lang="ko-KR" altLang="en-US" dirty="0" smtClean="0"/>
              <a:t>의 분산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함수 구현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1"/>
            <a:ext cx="5112568" cy="168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불공정한 주사위의 확률분포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확률변수가 취할 수 있는 값의 집합 </a:t>
            </a:r>
            <a:r>
              <a:rPr lang="en-US" altLang="ko-KR" dirty="0" err="1" smtClean="0"/>
              <a:t>x_set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x_set</a:t>
            </a:r>
            <a:r>
              <a:rPr lang="ko-KR" altLang="en-US" dirty="0" smtClean="0"/>
              <a:t>에 대응하는 확률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-   </a:t>
            </a:r>
            <a:r>
              <a:rPr lang="ko-KR" altLang="en-US" dirty="0" smtClean="0"/>
              <a:t>불공정한 </a:t>
            </a:r>
            <a:r>
              <a:rPr lang="ko-KR" altLang="en-US" dirty="0"/>
              <a:t>주사위의 확률변수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988841"/>
            <a:ext cx="5076564" cy="6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6331"/>
            <a:ext cx="6743761" cy="111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488145"/>
            <a:ext cx="3952775" cy="8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36" y="4692944"/>
            <a:ext cx="209536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아래쪽 화살표 11"/>
          <p:cNvSpPr/>
          <p:nvPr/>
        </p:nvSpPr>
        <p:spPr>
          <a:xfrm rot="3855431">
            <a:off x="6394015" y="5199850"/>
            <a:ext cx="369959" cy="576589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분산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분산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5040560" cy="35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공분산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두 확률변수 </a:t>
            </a:r>
            <a:r>
              <a:rPr lang="en-US" altLang="ko-KR" dirty="0" smtClean="0"/>
              <a:t>X,</a:t>
            </a:r>
            <a:r>
              <a:rPr lang="ko-KR" altLang="en-US" dirty="0" smtClean="0"/>
              <a:t>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사이의 상관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25325"/>
            <a:ext cx="5760640" cy="5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5" y="2578038"/>
            <a:ext cx="4908671" cy="172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4" y="4557524"/>
            <a:ext cx="4574778" cy="162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839552"/>
            <a:ext cx="5168389" cy="75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9" y="4814079"/>
            <a:ext cx="5336431" cy="163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" y="980728"/>
            <a:ext cx="8532440" cy="26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67595"/>
            <a:ext cx="4680520" cy="27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39552"/>
            <a:ext cx="2640855" cy="80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9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상관계수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1505"/>
            <a:ext cx="2448272" cy="53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189566" cy="148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파이썬으로</a:t>
            </a:r>
            <a:r>
              <a:rPr lang="ko-KR" altLang="en-US" sz="2000" dirty="0" smtClean="0"/>
              <a:t> 구현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0" y="2780928"/>
            <a:ext cx="4536504" cy="151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5657064" descr="DRW00003d5024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672408" cy="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0" y="4449770"/>
            <a:ext cx="4124213" cy="97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7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3" y="1858715"/>
            <a:ext cx="5601366" cy="252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_x135657064" descr="DRW00003d5024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3672408" cy="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54994" y="3103339"/>
            <a:ext cx="1800200" cy="28803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8" y="1124744"/>
            <a:ext cx="734684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4556"/>
            <a:ext cx="57721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50" y="706564"/>
            <a:ext cx="3419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79987"/>
            <a:ext cx="27813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4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5.1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6840760" cy="562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1132</Words>
  <Application>Microsoft Office PowerPoint</Application>
  <PresentationFormat>화면 슬라이드 쇼(4:3)</PresentationFormat>
  <Paragraphs>354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50</cp:revision>
  <dcterms:created xsi:type="dcterms:W3CDTF">2020-04-17T01:54:45Z</dcterms:created>
  <dcterms:modified xsi:type="dcterms:W3CDTF">2021-01-25T04:58:56Z</dcterms:modified>
</cp:coreProperties>
</file>