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7" r:id="rId2"/>
    <p:sldId id="261" r:id="rId3"/>
    <p:sldId id="258" r:id="rId4"/>
    <p:sldId id="293" r:id="rId5"/>
    <p:sldId id="262" r:id="rId6"/>
    <p:sldId id="288" r:id="rId7"/>
    <p:sldId id="265" r:id="rId8"/>
    <p:sldId id="266" r:id="rId9"/>
    <p:sldId id="267" r:id="rId10"/>
    <p:sldId id="268" r:id="rId11"/>
    <p:sldId id="270" r:id="rId12"/>
    <p:sldId id="289" r:id="rId13"/>
    <p:sldId id="271" r:id="rId14"/>
    <p:sldId id="272" r:id="rId15"/>
    <p:sldId id="273" r:id="rId16"/>
    <p:sldId id="274" r:id="rId17"/>
    <p:sldId id="290" r:id="rId18"/>
    <p:sldId id="276" r:id="rId19"/>
    <p:sldId id="291" r:id="rId20"/>
    <p:sldId id="277" r:id="rId21"/>
    <p:sldId id="278" r:id="rId22"/>
    <p:sldId id="294" r:id="rId23"/>
    <p:sldId id="280" r:id="rId24"/>
    <p:sldId id="281" r:id="rId25"/>
    <p:sldId id="283" r:id="rId26"/>
    <p:sldId id="292" r:id="rId27"/>
    <p:sldId id="284" r:id="rId28"/>
    <p:sldId id="285" r:id="rId29"/>
    <p:sldId id="295" r:id="rId30"/>
    <p:sldId id="286" r:id="rId31"/>
    <p:sldId id="287" r:id="rId32"/>
    <p:sldId id="264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C9BC"/>
    <a:srgbClr val="FFF9C5"/>
    <a:srgbClr val="FFFEF3"/>
    <a:srgbClr val="F6D900"/>
    <a:srgbClr val="FFF6B7"/>
    <a:srgbClr val="3FBFB0"/>
    <a:srgbClr val="D3F1ED"/>
    <a:srgbClr val="00CC66"/>
    <a:srgbClr val="DAFEF0"/>
    <a:srgbClr val="07D7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AC925C-6EC7-45B8-BC25-BACBC8AC586B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29D2E6-42B1-481E-B1FE-90D36A453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080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319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913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825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91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240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736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135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977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640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84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738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44819-F421-4007-B677-1E6B37341A38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517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068960"/>
            <a:ext cx="3036516" cy="2676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925" y="764704"/>
            <a:ext cx="5752150" cy="2145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6187189"/>
            <a:ext cx="1512168" cy="410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426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6.1 </a:t>
              </a:r>
              <a:r>
                <a:rPr lang="ko-KR" altLang="en-US" b="1" smtClean="0">
                  <a:solidFill>
                    <a:schemeClr val="tx1"/>
                  </a:solidFill>
                </a:rPr>
                <a:t>베르누이 분포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23547" y="764704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 smtClean="0"/>
              <a:t>mean, </a:t>
            </a:r>
            <a:r>
              <a:rPr lang="en-US" altLang="ko-KR" sz="2000" dirty="0" err="1" smtClean="0"/>
              <a:t>var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메서드로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기댓값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분산 계산</a:t>
            </a:r>
            <a:endParaRPr lang="en-US" altLang="ko-KR" sz="20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1244650"/>
            <a:ext cx="4927776" cy="760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2060848"/>
            <a:ext cx="5112567" cy="715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81" y="3927112"/>
            <a:ext cx="5196055" cy="2516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88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6.2 </a:t>
              </a:r>
              <a:r>
                <a:rPr lang="ko-KR" altLang="en-US" b="1" smtClean="0">
                  <a:solidFill>
                    <a:schemeClr val="tx1"/>
                  </a:solidFill>
                </a:rPr>
                <a:t>이항분포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3547" y="836712"/>
                <a:ext cx="864096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2000" dirty="0" smtClean="0"/>
                  <a:t>성공 확률이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/>
                      </a:rPr>
                      <m:t>𝑝</m:t>
                    </m:r>
                  </m:oMath>
                </a14:m>
                <a:r>
                  <a:rPr lang="ko-KR" altLang="en-US" sz="2000" dirty="0"/>
                  <a:t>인 베르누이 </a:t>
                </a:r>
                <a:r>
                  <a:rPr lang="ko-KR" altLang="en-US" sz="2000" dirty="0" smtClean="0"/>
                  <a:t>시행을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ko-KR" altLang="en-US" sz="2000" dirty="0" smtClean="0"/>
                  <a:t>번 했을 때의 성공 횟수가 따르는 분포</a:t>
                </a:r>
                <a:endParaRPr lang="en-US" altLang="ko-KR" sz="2000" dirty="0" smtClean="0"/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2000" dirty="0" err="1" smtClean="0"/>
                  <a:t>파라미터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/>
                      </a:rPr>
                      <m:t> </m:t>
                    </m:r>
                    <m:r>
                      <a:rPr lang="en-US" altLang="ko-KR" sz="2000" i="1">
                        <a:latin typeface="Cambria Math"/>
                      </a:rPr>
                      <m:t>𝑛</m:t>
                    </m:r>
                    <m:r>
                      <a:rPr lang="en-US" altLang="ko-KR" sz="2000" b="0" i="1" smtClean="0">
                        <a:latin typeface="Cambria Math"/>
                      </a:rPr>
                      <m:t>, </m:t>
                    </m:r>
                    <m:r>
                      <a:rPr lang="en-US" altLang="ko-KR" sz="2000" i="1">
                        <a:latin typeface="Cambria Math"/>
                      </a:rPr>
                      <m:t>𝑝</m:t>
                    </m:r>
                  </m:oMath>
                </a14:m>
                <a:r>
                  <a:rPr lang="ko-KR" altLang="en-US" sz="2000" dirty="0" smtClean="0"/>
                  <a:t>인 이항분포는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/>
                      </a:rPr>
                      <m:t>Bin</m:t>
                    </m:r>
                    <m:r>
                      <a:rPr lang="en-US" altLang="ko-KR" sz="2000" b="0" i="0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/>
                      </a:rPr>
                      <m:t>n</m:t>
                    </m:r>
                    <m:r>
                      <a:rPr lang="en-US" altLang="ko-KR" sz="2000" b="0" i="0" smtClean="0">
                        <a:latin typeface="Cambria Math"/>
                      </a:rPr>
                      <m:t>, </m:t>
                    </m:r>
                    <m:r>
                      <a:rPr lang="en-US" altLang="ko-KR" sz="2000" i="1">
                        <a:latin typeface="Cambria Math"/>
                      </a:rPr>
                      <m:t>𝑝</m:t>
                    </m:r>
                    <m:r>
                      <a:rPr lang="en-US" altLang="ko-KR" sz="2000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ko-KR" sz="2000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47" y="836712"/>
                <a:ext cx="8640960" cy="1477328"/>
              </a:xfrm>
              <a:prstGeom prst="rect">
                <a:avLst/>
              </a:prstGeom>
              <a:blipFill rotWithShape="1">
                <a:blip r:embed="rId2"/>
                <a:stretch>
                  <a:fillRect l="-988" b="-37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719690"/>
            <a:ext cx="1574402" cy="55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44" y="3284984"/>
            <a:ext cx="8247713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96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6.2 </a:t>
              </a:r>
              <a:r>
                <a:rPr lang="ko-KR" altLang="en-US" b="1" smtClean="0">
                  <a:solidFill>
                    <a:schemeClr val="tx1"/>
                  </a:solidFill>
                </a:rPr>
                <a:t>이항분포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23547" y="764704"/>
            <a:ext cx="8640960" cy="2341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동전을 </a:t>
            </a:r>
            <a:r>
              <a:rPr lang="en-US" altLang="ko-KR" sz="2000" dirty="0" smtClean="0"/>
              <a:t>10</a:t>
            </a:r>
            <a:r>
              <a:rPr lang="ko-KR" altLang="en-US" sz="2000" dirty="0" smtClean="0"/>
              <a:t>번 던져 앞면이 </a:t>
            </a:r>
            <a:r>
              <a:rPr lang="en-US" altLang="ko-KR" sz="2000" dirty="0" smtClean="0"/>
              <a:t>3</a:t>
            </a:r>
            <a:r>
              <a:rPr lang="ko-KR" altLang="en-US" sz="2000" dirty="0" smtClean="0"/>
              <a:t>번 나올 확률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주사위를 </a:t>
            </a:r>
            <a:r>
              <a:rPr lang="en-US" altLang="ko-KR" sz="2000" dirty="0" smtClean="0"/>
              <a:t>4</a:t>
            </a:r>
            <a:r>
              <a:rPr lang="ko-KR" altLang="en-US" sz="2000" dirty="0" smtClean="0"/>
              <a:t>번 굴려 </a:t>
            </a:r>
            <a:r>
              <a:rPr lang="en-US" altLang="ko-KR" sz="2000" dirty="0" smtClean="0"/>
              <a:t>6</a:t>
            </a:r>
            <a:r>
              <a:rPr lang="ko-KR" altLang="en-US" sz="2000" dirty="0" smtClean="0"/>
              <a:t>이 한 번도 나오지 않을 확률</a:t>
            </a:r>
            <a:endParaRPr lang="ko-KR" altLang="en-US" sz="2000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340768"/>
            <a:ext cx="4593853" cy="741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284984"/>
            <a:ext cx="4341193" cy="69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20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6.2 </a:t>
              </a:r>
              <a:r>
                <a:rPr lang="ko-KR" altLang="en-US" b="1" smtClean="0">
                  <a:solidFill>
                    <a:schemeClr val="tx1"/>
                  </a:solidFill>
                </a:rPr>
                <a:t>이항 분포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833492" y="3278887"/>
            <a:ext cx="3312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 smtClean="0"/>
          </a:p>
          <a:p>
            <a:pPr marL="342900" indent="-342900">
              <a:buFontTx/>
              <a:buChar char="-"/>
            </a:pPr>
            <a:r>
              <a:rPr lang="en-US" altLang="ko-KR" sz="2000" dirty="0" smtClean="0"/>
              <a:t>X ~ Bin(10, 0.3)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123219"/>
            <a:ext cx="4962108" cy="283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553"/>
          <a:stretch/>
        </p:blipFill>
        <p:spPr bwMode="auto">
          <a:xfrm>
            <a:off x="5940152" y="4149080"/>
            <a:ext cx="2605700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88" y="569474"/>
            <a:ext cx="8388424" cy="2112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92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6.2 </a:t>
              </a:r>
              <a:r>
                <a:rPr lang="ko-KR" altLang="en-US" b="1" smtClean="0">
                  <a:solidFill>
                    <a:schemeClr val="tx1"/>
                  </a:solidFill>
                </a:rPr>
                <a:t>이항 분포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23547" y="737699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 err="1" smtClean="0"/>
              <a:t>기댓값은</a:t>
            </a:r>
            <a:r>
              <a:rPr lang="en-US" altLang="ko-KR" sz="2000" dirty="0" smtClean="0"/>
              <a:t> 10</a:t>
            </a:r>
            <a:r>
              <a:rPr lang="en-US" altLang="ko-KR" sz="2000" dirty="0" smtClean="0">
                <a:sym typeface="Wingdings 2"/>
              </a:rPr>
              <a:t></a:t>
            </a:r>
            <a:r>
              <a:rPr lang="en-US" altLang="ko-KR" sz="2000" dirty="0" smtClean="0"/>
              <a:t>0.3=3, </a:t>
            </a:r>
            <a:r>
              <a:rPr lang="ko-KR" altLang="en-US" sz="2000" dirty="0" smtClean="0"/>
              <a:t>분산은 </a:t>
            </a:r>
            <a:r>
              <a:rPr lang="en-US" altLang="ko-KR" sz="2000" dirty="0"/>
              <a:t>10</a:t>
            </a:r>
            <a:r>
              <a:rPr lang="en-US" altLang="ko-KR" sz="2000" dirty="0">
                <a:sym typeface="Wingdings 2"/>
              </a:rPr>
              <a:t> </a:t>
            </a:r>
            <a:r>
              <a:rPr lang="en-US" altLang="ko-KR" sz="2000" dirty="0" smtClean="0"/>
              <a:t>0.3</a:t>
            </a:r>
            <a:r>
              <a:rPr lang="en-US" altLang="ko-KR" sz="2000" dirty="0" smtClean="0">
                <a:sym typeface="Wingdings 2"/>
              </a:rPr>
              <a:t>0.7=2.1</a:t>
            </a:r>
            <a:endParaRPr lang="en-US" altLang="ko-KR" sz="2000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0768"/>
            <a:ext cx="5049619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653" y="2240868"/>
            <a:ext cx="6297986" cy="4079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912" y="1232438"/>
            <a:ext cx="1584176" cy="812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604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6.2 </a:t>
              </a:r>
              <a:r>
                <a:rPr lang="ko-KR" altLang="en-US" b="1" smtClean="0">
                  <a:solidFill>
                    <a:schemeClr val="tx1"/>
                  </a:solidFill>
                </a:rPr>
                <a:t>이항 분포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00276" y="766603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 err="1" smtClean="0"/>
              <a:t>scipy.stats</a:t>
            </a:r>
            <a:r>
              <a:rPr lang="ko-KR" altLang="en-US" sz="2000" dirty="0" smtClean="0"/>
              <a:t>의 </a:t>
            </a:r>
            <a:r>
              <a:rPr lang="en-US" altLang="ko-KR" sz="2000" dirty="0" err="1" smtClean="0"/>
              <a:t>binom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함수는 이항분포를 따르는 확률변수를 생성</a:t>
            </a:r>
            <a:endParaRPr lang="en-US" altLang="ko-KR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00758"/>
            <a:ext cx="5509977" cy="364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8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6.2 </a:t>
              </a:r>
              <a:r>
                <a:rPr lang="ko-KR" altLang="en-US" b="1" smtClean="0">
                  <a:solidFill>
                    <a:schemeClr val="tx1"/>
                  </a:solidFill>
                </a:rPr>
                <a:t>이</a:t>
              </a:r>
              <a:r>
                <a:rPr lang="ko-KR" altLang="en-US" b="1">
                  <a:solidFill>
                    <a:schemeClr val="tx1"/>
                  </a:solidFill>
                </a:rPr>
                <a:t>항</a:t>
              </a:r>
              <a:r>
                <a:rPr lang="ko-KR" altLang="en-US" b="1" smtClean="0">
                  <a:solidFill>
                    <a:schemeClr val="tx1"/>
                  </a:solidFill>
                </a:rPr>
                <a:t> 분포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24744"/>
            <a:ext cx="7130151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00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6.2 </a:t>
              </a:r>
              <a:r>
                <a:rPr lang="ko-KR" altLang="en-US" b="1" smtClean="0">
                  <a:solidFill>
                    <a:schemeClr val="tx1"/>
                  </a:solidFill>
                </a:rPr>
                <a:t>이</a:t>
              </a:r>
              <a:r>
                <a:rPr lang="ko-KR" altLang="en-US" b="1">
                  <a:solidFill>
                    <a:schemeClr val="tx1"/>
                  </a:solidFill>
                </a:rPr>
                <a:t>항</a:t>
              </a:r>
              <a:r>
                <a:rPr lang="ko-KR" altLang="en-US" b="1" smtClean="0">
                  <a:solidFill>
                    <a:schemeClr val="tx1"/>
                  </a:solidFill>
                </a:rPr>
                <a:t> 분포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779959"/>
            <a:ext cx="5040560" cy="2518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49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6.3 </a:t>
              </a:r>
              <a:r>
                <a:rPr lang="ko-KR" altLang="en-US" b="1" smtClean="0">
                  <a:solidFill>
                    <a:schemeClr val="tx1"/>
                  </a:solidFill>
                </a:rPr>
                <a:t>기하분포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3545" y="764704"/>
                <a:ext cx="8812949" cy="9570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2000" dirty="0" smtClean="0"/>
                  <a:t>베르누이 시행에서 처음 성공할 때까지 반복한 시행 횟수가 따르는 분포</a:t>
                </a:r>
                <a:endParaRPr lang="en-US" altLang="ko-KR" sz="2000" dirty="0" smtClean="0"/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2000" dirty="0" err="1" smtClean="0"/>
                  <a:t>파라미터</a:t>
                </a:r>
                <a:r>
                  <a:rPr lang="ko-KR" alt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/>
                      </a:rPr>
                      <m:t>𝑝</m:t>
                    </m:r>
                  </m:oMath>
                </a14:m>
                <a:r>
                  <a:rPr lang="ko-KR" altLang="en-US" sz="2000" dirty="0" smtClean="0"/>
                  <a:t>인 기하분포는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/>
                      </a:rPr>
                      <m:t>Ge</m:t>
                    </m:r>
                    <m:r>
                      <a:rPr lang="en-US" altLang="ko-KR" sz="2000" b="0" i="0" smtClean="0">
                        <a:latin typeface="Cambria Math"/>
                      </a:rPr>
                      <m:t>(</m:t>
                    </m:r>
                    <m:r>
                      <a:rPr lang="en-US" altLang="ko-KR" sz="2000" i="1">
                        <a:latin typeface="Cambria Math"/>
                      </a:rPr>
                      <m:t>𝑝</m:t>
                    </m:r>
                    <m:r>
                      <a:rPr lang="en-US" altLang="ko-KR" sz="2000" b="0" i="1" smtClean="0">
                        <a:latin typeface="Cambria Math"/>
                      </a:rPr>
                      <m:t>)</m:t>
                    </m:r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45" y="764704"/>
                <a:ext cx="8812949" cy="957057"/>
              </a:xfrm>
              <a:prstGeom prst="rect">
                <a:avLst/>
              </a:prstGeom>
              <a:blipFill rotWithShape="1">
                <a:blip r:embed="rId2"/>
                <a:stretch>
                  <a:fillRect l="-969" b="-12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060848"/>
            <a:ext cx="8640959" cy="1937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87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6.3 </a:t>
              </a:r>
              <a:r>
                <a:rPr lang="ko-KR" altLang="en-US" b="1" smtClean="0">
                  <a:solidFill>
                    <a:schemeClr val="tx1"/>
                  </a:solidFill>
                </a:rPr>
                <a:t>기하분포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23546" y="764704"/>
            <a:ext cx="8812949" cy="2341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동전을 다섯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번째 던져 처음으로 앞면이 나오는 확률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주사위를 세 번째 굴려 처음으로 </a:t>
            </a:r>
            <a:r>
              <a:rPr lang="en-US" altLang="ko-KR" sz="2000" dirty="0" smtClean="0"/>
              <a:t>6</a:t>
            </a:r>
            <a:r>
              <a:rPr lang="ko-KR" altLang="en-US" sz="2000" dirty="0" smtClean="0"/>
              <a:t>이 나오는 확률</a:t>
            </a:r>
            <a:endParaRPr lang="ko-KR" altLang="en-US" sz="2000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268760"/>
            <a:ext cx="3477369" cy="759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212976"/>
            <a:ext cx="3677223" cy="63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70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0" y="-1"/>
            <a:ext cx="9144000" cy="6858001"/>
            <a:chOff x="0" y="-1"/>
            <a:chExt cx="9144000" cy="6858001"/>
          </a:xfrm>
        </p:grpSpPr>
        <p:sp>
          <p:nvSpPr>
            <p:cNvPr id="5" name="직사각형 4"/>
            <p:cNvSpPr/>
            <p:nvPr/>
          </p:nvSpPr>
          <p:spPr>
            <a:xfrm>
              <a:off x="0" y="-1"/>
              <a:ext cx="9144000" cy="6858001"/>
            </a:xfrm>
            <a:prstGeom prst="rect">
              <a:avLst/>
            </a:prstGeom>
            <a:solidFill>
              <a:srgbClr val="D3F1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ㅊ</a:t>
              </a:r>
              <a:endParaRPr lang="ko-KR" altLang="en-US" dirty="0"/>
            </a:p>
          </p:txBody>
        </p:sp>
        <p:sp>
          <p:nvSpPr>
            <p:cNvPr id="4" name="오각형 3"/>
            <p:cNvSpPr/>
            <p:nvPr/>
          </p:nvSpPr>
          <p:spPr>
            <a:xfrm rot="5400000">
              <a:off x="2173424" y="-2173424"/>
              <a:ext cx="4797152" cy="9144000"/>
            </a:xfrm>
            <a:prstGeom prst="homePlate">
              <a:avLst/>
            </a:prstGeom>
            <a:solidFill>
              <a:srgbClr val="5BC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123728" y="373301"/>
            <a:ext cx="4896544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smtClean="0">
                <a:solidFill>
                  <a:schemeClr val="bg1"/>
                </a:solidFill>
                <a:latin typeface="+mj-lt"/>
              </a:rPr>
              <a:t>CHAPTER</a:t>
            </a:r>
          </a:p>
          <a:p>
            <a:pPr algn="ctr"/>
            <a:r>
              <a:rPr lang="en-US" altLang="ko-KR" sz="5000" b="1" dirty="0" smtClean="0">
                <a:solidFill>
                  <a:schemeClr val="bg1"/>
                </a:solidFill>
                <a:latin typeface="+mj-lt"/>
              </a:rPr>
              <a:t>06</a:t>
            </a:r>
          </a:p>
          <a:p>
            <a:pPr algn="ctr"/>
            <a:r>
              <a:rPr lang="en-US" altLang="ko-KR" sz="5000" b="1" dirty="0" smtClean="0">
                <a:solidFill>
                  <a:schemeClr val="bg1"/>
                </a:solidFill>
                <a:latin typeface="+mj-lt"/>
              </a:rPr>
              <a:t>--------</a:t>
            </a:r>
            <a:endParaRPr lang="en-US" altLang="ko-KR" sz="5000" b="1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ko-KR" altLang="en-US" sz="5000" b="1" dirty="0" smtClean="0">
                <a:solidFill>
                  <a:schemeClr val="bg1"/>
                </a:solidFill>
                <a:latin typeface="+mj-lt"/>
              </a:rPr>
              <a:t>대표적인</a:t>
            </a:r>
            <a:endParaRPr lang="en-US" altLang="ko-KR" sz="5000" b="1" dirty="0" smtClean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ko-KR" altLang="en-US" sz="5000" b="1" dirty="0" err="1" smtClean="0">
                <a:solidFill>
                  <a:schemeClr val="bg1"/>
                </a:solidFill>
                <a:latin typeface="+mj-lt"/>
              </a:rPr>
              <a:t>이산형</a:t>
            </a:r>
            <a:r>
              <a:rPr lang="ko-KR" altLang="en-US" sz="5000" b="1" dirty="0" smtClean="0">
                <a:solidFill>
                  <a:schemeClr val="bg1"/>
                </a:solidFill>
                <a:latin typeface="+mj-lt"/>
              </a:rPr>
              <a:t> 확률변수</a:t>
            </a:r>
            <a:endParaRPr lang="ko-KR" altLang="en-US" sz="5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60032" y="5169966"/>
            <a:ext cx="3024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6.1 </a:t>
            </a:r>
            <a:r>
              <a:rPr lang="ko-KR" altLang="en-US" smtClean="0"/>
              <a:t>베르누이 분포</a:t>
            </a:r>
            <a:endParaRPr lang="en-US" altLang="ko-KR" dirty="0" smtClean="0"/>
          </a:p>
          <a:p>
            <a:r>
              <a:rPr lang="en-US" altLang="ko-KR" smtClean="0"/>
              <a:t>6.2 </a:t>
            </a:r>
            <a:r>
              <a:rPr lang="ko-KR" altLang="en-US" smtClean="0"/>
              <a:t>이항분포</a:t>
            </a:r>
            <a:endParaRPr lang="en-US" altLang="ko-KR" dirty="0" smtClean="0"/>
          </a:p>
          <a:p>
            <a:r>
              <a:rPr lang="en-US" altLang="ko-KR" smtClean="0"/>
              <a:t>6.3 </a:t>
            </a:r>
            <a:r>
              <a:rPr lang="ko-KR" altLang="en-US" smtClean="0"/>
              <a:t>기하분포</a:t>
            </a:r>
            <a:endParaRPr lang="en-US" altLang="ko-KR" smtClean="0"/>
          </a:p>
          <a:p>
            <a:r>
              <a:rPr lang="en-US" altLang="ko-KR" smtClean="0"/>
              <a:t>6.4 </a:t>
            </a:r>
            <a:r>
              <a:rPr lang="ko-KR" altLang="en-US" smtClean="0"/>
              <a:t>포아송 분포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43808" y="515719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3FBFB0"/>
                </a:solidFill>
              </a:rPr>
              <a:t>CONTENTS</a:t>
            </a:r>
            <a:endParaRPr lang="ko-KR" altLang="en-US" b="1" dirty="0">
              <a:solidFill>
                <a:srgbClr val="3FBF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76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6.3 </a:t>
              </a:r>
              <a:r>
                <a:rPr lang="ko-KR" altLang="en-US" b="1" smtClean="0">
                  <a:solidFill>
                    <a:schemeClr val="tx1"/>
                  </a:solidFill>
                </a:rPr>
                <a:t>기하분포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776945" y="3685094"/>
            <a:ext cx="3124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 smtClean="0"/>
              <a:t>X ~ </a:t>
            </a:r>
            <a:r>
              <a:rPr lang="en-US" altLang="ko-KR" sz="2000" dirty="0" err="1" smtClean="0"/>
              <a:t>Ge</a:t>
            </a:r>
            <a:r>
              <a:rPr lang="en-US" altLang="ko-KR" sz="2000" dirty="0" smtClean="0"/>
              <a:t>(1/2)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89"/>
          <a:stretch/>
        </p:blipFill>
        <p:spPr bwMode="auto">
          <a:xfrm>
            <a:off x="467544" y="3685094"/>
            <a:ext cx="4818831" cy="2553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826"/>
          <a:stretch/>
        </p:blipFill>
        <p:spPr bwMode="auto">
          <a:xfrm>
            <a:off x="5776945" y="4221088"/>
            <a:ext cx="3018682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86" y="836712"/>
            <a:ext cx="8338070" cy="2395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99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6.3 </a:t>
              </a:r>
              <a:r>
                <a:rPr lang="ko-KR" altLang="en-US" b="1" smtClean="0">
                  <a:solidFill>
                    <a:schemeClr val="tx1"/>
                  </a:solidFill>
                </a:rPr>
                <a:t>기하분포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3547" y="620688"/>
                <a:ext cx="8640960" cy="31211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Tx/>
                  <a:buChar char="-"/>
                </a:pPr>
                <a:r>
                  <a:rPr lang="ko-KR" altLang="en-US" sz="2000" smtClean="0"/>
                  <a:t>기댓값은</a:t>
                </a:r>
                <a:r>
                  <a:rPr lang="en-US" altLang="ko-KR" sz="200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/>
                          </a:rPr>
                          <m:t>1/2</m:t>
                        </m:r>
                      </m:den>
                    </m:f>
                    <m:r>
                      <a:rPr lang="en-US" altLang="ko-KR" sz="2000" b="0" i="1" smtClean="0">
                        <a:latin typeface="Cambria Math"/>
                      </a:rPr>
                      <m:t>=2</m:t>
                    </m:r>
                  </m:oMath>
                </a14:m>
                <a:r>
                  <a:rPr lang="en-US" altLang="ko-KR" sz="2000" smtClean="0"/>
                  <a:t>, </a:t>
                </a:r>
                <a:r>
                  <a:rPr lang="ko-KR" altLang="en-US" sz="2000" smtClean="0"/>
                  <a:t>분산은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/>
                          </a:rPr>
                          <m:t>1−1/2</m:t>
                        </m:r>
                      </m:num>
                      <m:den>
                        <m:sSup>
                          <m:sSupPr>
                            <m:ctrlPr>
                              <a:rPr lang="en-US" altLang="ko-KR" sz="20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/>
                              </a:rPr>
                              <m:t>(1/2)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2000" b="0" i="1" smtClean="0">
                        <a:latin typeface="Cambria Math"/>
                      </a:rPr>
                      <m:t>=2</m:t>
                    </m:r>
                  </m:oMath>
                </a14:m>
                <a:endParaRPr lang="en-US" altLang="ko-KR" sz="2000" smtClean="0"/>
              </a:p>
              <a:p>
                <a:pPr marL="342900" indent="-342900">
                  <a:buFontTx/>
                  <a:buChar char="-"/>
                </a:pPr>
                <a:endParaRPr lang="en-US" altLang="ko-KR" sz="2000" dirty="0" smtClean="0"/>
              </a:p>
              <a:p>
                <a:pPr marL="342900" indent="-342900">
                  <a:buFontTx/>
                  <a:buChar char="-"/>
                </a:pPr>
                <a:endParaRPr lang="en-US" altLang="ko-KR" sz="2000" dirty="0"/>
              </a:p>
              <a:p>
                <a:pPr marL="342900" indent="-342900">
                  <a:buFontTx/>
                  <a:buChar char="-"/>
                </a:pPr>
                <a:endParaRPr lang="en-US" altLang="ko-KR" sz="2000" dirty="0" smtClean="0"/>
              </a:p>
              <a:p>
                <a:pPr marL="342900" indent="-342900">
                  <a:buFontTx/>
                  <a:buChar char="-"/>
                </a:pPr>
                <a:endParaRPr lang="en-US" altLang="ko-KR" sz="2000" dirty="0"/>
              </a:p>
              <a:p>
                <a:pPr marL="342900" indent="-342900">
                  <a:buFontTx/>
                  <a:buChar char="-"/>
                </a:pPr>
                <a:endParaRPr lang="en-US" altLang="ko-KR" sz="2000" dirty="0" smtClean="0"/>
              </a:p>
              <a:p>
                <a:pPr marL="342900" indent="-342900">
                  <a:buFontTx/>
                  <a:buChar char="-"/>
                </a:pPr>
                <a:endParaRPr lang="en-US" altLang="ko-KR" sz="2000" smtClean="0"/>
              </a:p>
              <a:p>
                <a:pPr marL="342900" indent="-342900">
                  <a:buFontTx/>
                  <a:buChar char="-"/>
                </a:pPr>
                <a:endParaRPr lang="en-US" altLang="ko-KR" sz="2000"/>
              </a:p>
              <a:p>
                <a:pPr marL="342900" indent="-342900">
                  <a:buFontTx/>
                  <a:buChar char="-"/>
                </a:pPr>
                <a:endParaRPr lang="en-US" altLang="ko-KR" sz="200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47" y="620688"/>
                <a:ext cx="8640960" cy="3121175"/>
              </a:xfrm>
              <a:prstGeom prst="rect">
                <a:avLst/>
              </a:prstGeom>
              <a:blipFill rotWithShape="1">
                <a:blip r:embed="rId2"/>
                <a:stretch>
                  <a:fillRect l="-988" t="-1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47" y="1196752"/>
            <a:ext cx="5437701" cy="1959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526" y="2060848"/>
            <a:ext cx="6501444" cy="4240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057" y="1166690"/>
            <a:ext cx="1525304" cy="848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201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6.3 </a:t>
              </a:r>
              <a:r>
                <a:rPr lang="ko-KR" altLang="en-US" b="1" smtClean="0">
                  <a:solidFill>
                    <a:schemeClr val="tx1"/>
                  </a:solidFill>
                </a:rPr>
                <a:t>기하분포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66" y="836712"/>
            <a:ext cx="6124634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709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6.3 </a:t>
              </a:r>
              <a:r>
                <a:rPr lang="ko-KR" altLang="en-US" b="1" smtClean="0">
                  <a:solidFill>
                    <a:schemeClr val="tx1"/>
                  </a:solidFill>
                </a:rPr>
                <a:t>기하분포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80728"/>
            <a:ext cx="7991770" cy="5221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29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6.3 </a:t>
              </a:r>
              <a:r>
                <a:rPr lang="ko-KR" altLang="en-US" b="1" smtClean="0">
                  <a:solidFill>
                    <a:schemeClr val="tx1"/>
                  </a:solidFill>
                </a:rPr>
                <a:t>기하분포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052736"/>
            <a:ext cx="5339780" cy="3014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2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6.4 </a:t>
              </a:r>
              <a:r>
                <a:rPr lang="ko-KR" altLang="en-US" b="1" smtClean="0">
                  <a:solidFill>
                    <a:schemeClr val="tx1"/>
                  </a:solidFill>
                </a:rPr>
                <a:t>포아송 분포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3546" y="867754"/>
                <a:ext cx="8812949" cy="4649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2000" dirty="0" smtClean="0"/>
                  <a:t>임의의 사건이 단위 시간당 발생하는 건수가 따르는 확률분포</a:t>
                </a:r>
                <a:endParaRPr lang="en-US" altLang="ko-KR" sz="2000" dirty="0" smtClean="0"/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2000" dirty="0" err="1" smtClean="0"/>
                  <a:t>파라미터</a:t>
                </a:r>
                <a:r>
                  <a:rPr lang="ko-KR" altLang="en-US" sz="20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2000" i="1" smtClean="0">
                        <a:latin typeface="Cambria Math"/>
                      </a:rPr>
                      <m:t>λ</m:t>
                    </m:r>
                  </m:oMath>
                </a14:m>
                <a:r>
                  <a:rPr lang="ko-KR" altLang="en-US" sz="2000" dirty="0" smtClean="0"/>
                  <a:t>인 </a:t>
                </a:r>
                <a:r>
                  <a:rPr lang="ko-KR" altLang="en-US" sz="2000" dirty="0" err="1" smtClean="0"/>
                  <a:t>포아송</a:t>
                </a:r>
                <a:r>
                  <a:rPr lang="ko-KR" altLang="en-US" sz="2000" dirty="0" smtClean="0"/>
                  <a:t> 분포는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/>
                      </a:rPr>
                      <m:t>Poi</m:t>
                    </m:r>
                    <m:r>
                      <a:rPr lang="en-US" altLang="ko-KR" sz="2000" b="0" i="0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l-GR" altLang="ko-KR" sz="2000" i="1">
                        <a:latin typeface="Cambria Math"/>
                      </a:rPr>
                      <m:t>λ</m:t>
                    </m:r>
                    <m:r>
                      <a:rPr lang="en-US" altLang="ko-KR" sz="2000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ko-KR" sz="2000" dirty="0" smtClean="0"/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endParaRPr lang="en-US" altLang="ko-KR" sz="2000" dirty="0"/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endParaRPr lang="en-US" altLang="ko-KR" sz="2000" dirty="0" smtClean="0"/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endParaRPr lang="en-US" altLang="ko-KR" sz="2000" dirty="0"/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endParaRPr lang="en-US" altLang="ko-KR" sz="2000" dirty="0" smtClean="0"/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endParaRPr lang="en-US" altLang="ko-KR" sz="2000" dirty="0"/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endParaRPr lang="en-US" altLang="ko-KR" sz="2000" dirty="0" smtClean="0"/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>
                        <a:latin typeface="Cambria Math"/>
                      </a:rPr>
                      <m:t>Poi</m:t>
                    </m:r>
                    <m:r>
                      <a:rPr lang="en-US" altLang="ko-KR" sz="200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l-GR" altLang="ko-KR" sz="2000" i="1">
                        <a:latin typeface="Cambria Math"/>
                      </a:rPr>
                      <m:t>λ</m:t>
                    </m:r>
                    <m:r>
                      <a:rPr lang="en-US" altLang="ko-KR" sz="2000" i="1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sz="2000" dirty="0" smtClean="0"/>
                  <a:t>는</a:t>
                </a:r>
                <a:r>
                  <a:rPr lang="en-US" altLang="ko-KR" sz="2000" dirty="0" smtClean="0"/>
                  <a:t> </a:t>
                </a:r>
                <a:r>
                  <a:rPr lang="ko-KR" altLang="en-US" sz="2000" dirty="0" smtClean="0"/>
                  <a:t>단위 시간당 평균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2000" i="1">
                        <a:latin typeface="Cambria Math"/>
                      </a:rPr>
                      <m:t>λ</m:t>
                    </m:r>
                  </m:oMath>
                </a14:m>
                <a:r>
                  <a:rPr lang="ko-KR" altLang="en-US" sz="2000" dirty="0" smtClean="0"/>
                  <a:t>번 발생하는 임의의 사건이 단위 시간에 발생하는 건수가 따르는 분포</a:t>
                </a:r>
                <a:endParaRPr lang="en-US" altLang="ko-KR" sz="2000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46" y="867754"/>
                <a:ext cx="8812949" cy="4649478"/>
              </a:xfrm>
              <a:prstGeom prst="rect">
                <a:avLst/>
              </a:prstGeom>
              <a:blipFill rotWithShape="1">
                <a:blip r:embed="rId2"/>
                <a:stretch>
                  <a:fillRect l="-969" b="-13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44" y="1916227"/>
            <a:ext cx="8568952" cy="2137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04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6.4 </a:t>
              </a:r>
              <a:r>
                <a:rPr lang="ko-KR" altLang="en-US" b="1" smtClean="0">
                  <a:solidFill>
                    <a:schemeClr val="tx1"/>
                  </a:solidFill>
                </a:rPr>
                <a:t>포아송 분포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3546" y="620688"/>
                <a:ext cx="8812949" cy="3323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2000" dirty="0" smtClean="0"/>
                  <a:t>하루에 평균 </a:t>
                </a:r>
                <a:r>
                  <a:rPr lang="en-US" altLang="ko-KR" sz="2000" dirty="0" smtClean="0"/>
                  <a:t>2</a:t>
                </a:r>
                <a:r>
                  <a:rPr lang="ko-KR" altLang="en-US" sz="2000" dirty="0" smtClean="0"/>
                  <a:t>건의 교통사고가 발생</a:t>
                </a:r>
                <a:r>
                  <a:rPr lang="en-US" altLang="ko-KR" sz="2000" dirty="0" smtClean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>
                        <a:latin typeface="Cambria Math"/>
                      </a:rPr>
                      <m:t>Poi</m:t>
                    </m:r>
                    <m:r>
                      <a:rPr lang="en-US" altLang="ko-KR" sz="2000">
                        <a:latin typeface="Cambria Math"/>
                      </a:rPr>
                      <m:t>(</m:t>
                    </m:r>
                    <m:r>
                      <a:rPr lang="en-US" altLang="ko-KR" sz="2000" b="0" i="1" smtClean="0">
                        <a:latin typeface="Cambria Math"/>
                      </a:rPr>
                      <m:t>2</m:t>
                    </m:r>
                    <m:r>
                      <a:rPr lang="en-US" altLang="ko-KR" sz="2000" i="1">
                        <a:latin typeface="Cambria Math"/>
                      </a:rPr>
                      <m:t>)</m:t>
                    </m:r>
                    <m:r>
                      <a:rPr lang="en-US" altLang="ko-KR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sz="2000" dirty="0" smtClean="0"/>
                  <a:t>하는 지역에서 하루에 교통사고가 한 건도 일어나지 않을 확률</a:t>
                </a:r>
                <a:endParaRPr lang="en-US" altLang="ko-KR" sz="2000" dirty="0" smtClean="0"/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endParaRPr lang="en-US" altLang="ko-KR" sz="2000" dirty="0"/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endParaRPr lang="en-US" altLang="ko-KR" sz="2000" dirty="0" smtClean="0"/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endParaRPr lang="en-US" altLang="ko-KR" sz="2000" dirty="0"/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2000" b="1" dirty="0" smtClean="0">
                    <a:solidFill>
                      <a:srgbClr val="FF0000"/>
                    </a:solidFill>
                  </a:rPr>
                  <a:t>한 시간당 </a:t>
                </a:r>
                <a:r>
                  <a:rPr lang="ko-KR" altLang="en-US" sz="2000" dirty="0" smtClean="0"/>
                  <a:t>평균 </a:t>
                </a:r>
                <a:r>
                  <a:rPr lang="en-US" altLang="ko-KR" sz="2000" dirty="0" smtClean="0"/>
                  <a:t>10</a:t>
                </a:r>
                <a:r>
                  <a:rPr lang="ko-KR" altLang="en-US" sz="2000" dirty="0" smtClean="0"/>
                  <a:t>번 액세스</a:t>
                </a:r>
                <a:r>
                  <a:rPr lang="en-US" altLang="ko-KR" sz="2000" dirty="0" smtClean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>
                        <a:latin typeface="Cambria Math"/>
                      </a:rPr>
                      <m:t>Poi</m:t>
                    </m:r>
                    <m:r>
                      <a:rPr lang="en-US" altLang="ko-KR" sz="2000">
                        <a:latin typeface="Cambria Math"/>
                      </a:rPr>
                      <m:t>(</m:t>
                    </m:r>
                    <m:r>
                      <a:rPr lang="en-US" altLang="ko-KR" sz="2000" b="0" i="1" smtClean="0">
                        <a:latin typeface="Cambria Math"/>
                      </a:rPr>
                      <m:t>10</m:t>
                    </m:r>
                    <m:r>
                      <a:rPr lang="en-US" altLang="ko-KR" sz="2000" i="1">
                        <a:latin typeface="Cambria Math"/>
                      </a:rPr>
                      <m:t>))</m:t>
                    </m:r>
                  </m:oMath>
                </a14:m>
                <a:r>
                  <a:rPr lang="ko-KR" altLang="en-US" sz="2000" dirty="0" smtClean="0"/>
                  <a:t>하는 사이트에서 한 시간에 </a:t>
                </a:r>
                <a:r>
                  <a:rPr lang="en-US" altLang="ko-KR" sz="2000" dirty="0" smtClean="0"/>
                  <a:t>15</a:t>
                </a:r>
                <a:r>
                  <a:rPr lang="ko-KR" altLang="en-US" sz="2000" dirty="0" smtClean="0"/>
                  <a:t>건 액세스 확률</a:t>
                </a:r>
                <a:endParaRPr lang="ko-KR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46" y="620688"/>
                <a:ext cx="8812949" cy="3323987"/>
              </a:xfrm>
              <a:prstGeom prst="rect">
                <a:avLst/>
              </a:prstGeom>
              <a:blipFill rotWithShape="1">
                <a:blip r:embed="rId2"/>
                <a:stretch>
                  <a:fillRect l="-969" r="-346" b="-5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371" y="1585806"/>
            <a:ext cx="3339257" cy="669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06" y="3789040"/>
            <a:ext cx="3602186" cy="640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6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6.4 </a:t>
              </a:r>
              <a:r>
                <a:rPr lang="ko-KR" altLang="en-US" b="1" smtClean="0">
                  <a:solidFill>
                    <a:schemeClr val="tx1"/>
                  </a:solidFill>
                </a:rPr>
                <a:t>포아송 분포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838161" y="3341560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 smtClean="0"/>
              <a:t>X ~ Poi(3)</a:t>
            </a: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294793"/>
            <a:ext cx="5229500" cy="26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849"/>
          <a:stretch/>
        </p:blipFill>
        <p:spPr bwMode="auto">
          <a:xfrm>
            <a:off x="5838161" y="3890341"/>
            <a:ext cx="3057922" cy="991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764704"/>
            <a:ext cx="8540979" cy="20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58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6.4 </a:t>
              </a:r>
              <a:r>
                <a:rPr lang="ko-KR" altLang="en-US" b="1" smtClean="0">
                  <a:solidFill>
                    <a:schemeClr val="tx1"/>
                  </a:solidFill>
                </a:rPr>
                <a:t>포아송 분포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23547" y="620688"/>
            <a:ext cx="8640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smtClean="0"/>
              <a:t>기댓값과</a:t>
            </a:r>
            <a:r>
              <a:rPr lang="en-US" altLang="ko-KR" sz="2000" smtClean="0"/>
              <a:t> </a:t>
            </a:r>
            <a:r>
              <a:rPr lang="ko-KR" altLang="en-US" sz="2000" smtClean="0"/>
              <a:t>분산은 모두 </a:t>
            </a:r>
            <a:r>
              <a:rPr lang="en-US" altLang="ko-KR" sz="2000" smtClean="0"/>
              <a:t>3</a:t>
            </a:r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1132470"/>
            <a:ext cx="5256583" cy="1723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937" y="2118412"/>
            <a:ext cx="6668392" cy="4262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052907"/>
            <a:ext cx="1728192" cy="836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420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6.4 </a:t>
              </a:r>
              <a:r>
                <a:rPr lang="ko-KR" altLang="en-US" b="1" smtClean="0">
                  <a:solidFill>
                    <a:schemeClr val="tx1"/>
                  </a:solidFill>
                </a:rPr>
                <a:t>포아송 분포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38436"/>
            <a:ext cx="4952837" cy="3642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304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6.0</a:t>
              </a:r>
              <a:r>
                <a:rPr lang="en-US" altLang="ko-KR" b="1" smtClean="0">
                  <a:solidFill>
                    <a:srgbClr val="00CC66"/>
                  </a:solidFill>
                </a:rPr>
                <a:t> </a:t>
              </a:r>
              <a:r>
                <a:rPr lang="ko-KR" altLang="en-US" b="1" smtClean="0">
                  <a:solidFill>
                    <a:schemeClr val="tx1"/>
                  </a:solidFill>
                </a:rPr>
                <a:t>준비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43483" y="779996"/>
            <a:ext cx="78570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b="1" dirty="0" err="1" smtClean="0"/>
              <a:t>모수적</a:t>
            </a:r>
            <a:r>
              <a:rPr lang="ko-KR" altLang="en-US" sz="2000" dirty="0" smtClean="0"/>
              <a:t> 기법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‘</a:t>
            </a:r>
            <a:r>
              <a:rPr lang="ko-KR" altLang="en-US" sz="2000" dirty="0" smtClean="0"/>
              <a:t>모집단이 이와 같은 성질일 것이므로 이러한 형태를 가지는 확률분포일 것이다</a:t>
            </a:r>
            <a:r>
              <a:rPr lang="en-US" altLang="ko-KR" sz="2000" dirty="0" smtClean="0"/>
              <a:t>.’</a:t>
            </a:r>
            <a:r>
              <a:rPr lang="ko-KR" altLang="en-US" sz="2000" dirty="0" smtClean="0"/>
              <a:t>라는 가정을 하고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그 뒤에 확률분포의 </a:t>
            </a:r>
            <a:r>
              <a:rPr lang="ko-KR" altLang="en-US" sz="2000" dirty="0" err="1" smtClean="0"/>
              <a:t>기댓값이나</a:t>
            </a:r>
            <a:r>
              <a:rPr lang="ko-KR" altLang="en-US" sz="2000" dirty="0" smtClean="0"/>
              <a:t> 분산을 결정하는 소수의 </a:t>
            </a:r>
            <a:r>
              <a:rPr lang="ko-KR" altLang="en-US" sz="2000" dirty="0" err="1" smtClean="0"/>
              <a:t>파라미터</a:t>
            </a:r>
            <a:r>
              <a:rPr lang="ko-KR" altLang="en-US" sz="2000" dirty="0" smtClean="0"/>
              <a:t> 추측</a:t>
            </a:r>
            <a:endParaRPr lang="en-US" altLang="ko-KR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924944"/>
            <a:ext cx="5373031" cy="2095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72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6.4 </a:t>
              </a:r>
              <a:r>
                <a:rPr lang="ko-KR" altLang="en-US" b="1" smtClean="0">
                  <a:solidFill>
                    <a:schemeClr val="tx1"/>
                  </a:solidFill>
                </a:rPr>
                <a:t>포아송 분포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52963"/>
            <a:ext cx="7927605" cy="5096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48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6.4 </a:t>
              </a:r>
              <a:r>
                <a:rPr lang="ko-KR" altLang="en-US" b="1" smtClean="0">
                  <a:solidFill>
                    <a:schemeClr val="tx1"/>
                  </a:solidFill>
                </a:rPr>
                <a:t>포아송 분포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836713"/>
            <a:ext cx="5002202" cy="259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925" y="1268759"/>
            <a:ext cx="189067" cy="216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4245776" y="1210506"/>
            <a:ext cx="326224" cy="294173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26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828836"/>
            <a:ext cx="8640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 smtClean="0">
                <a:solidFill>
                  <a:srgbClr val="5BC9BC"/>
                </a:solidFill>
              </a:rPr>
              <a:t>Q&amp;A</a:t>
            </a:r>
            <a:endParaRPr lang="ko-KR" altLang="en-US" sz="7200" b="1" dirty="0">
              <a:solidFill>
                <a:srgbClr val="5BC9B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43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6.0</a:t>
              </a:r>
              <a:r>
                <a:rPr lang="en-US" altLang="ko-KR" b="1" smtClean="0">
                  <a:solidFill>
                    <a:srgbClr val="00CC66"/>
                  </a:solidFill>
                </a:rPr>
                <a:t> </a:t>
              </a:r>
              <a:r>
                <a:rPr lang="ko-KR" altLang="en-US" b="1" smtClean="0">
                  <a:solidFill>
                    <a:schemeClr val="tx1"/>
                  </a:solidFill>
                </a:rPr>
                <a:t>준비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189"/>
          <a:stretch/>
        </p:blipFill>
        <p:spPr bwMode="auto">
          <a:xfrm>
            <a:off x="395536" y="997173"/>
            <a:ext cx="4824536" cy="4400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810"/>
          <a:stretch/>
        </p:blipFill>
        <p:spPr bwMode="auto">
          <a:xfrm>
            <a:off x="5239841" y="2204863"/>
            <a:ext cx="5236815" cy="2950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194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6.1 </a:t>
              </a:r>
              <a:r>
                <a:rPr lang="ko-KR" altLang="en-US" b="1" smtClean="0">
                  <a:solidFill>
                    <a:schemeClr val="tx1"/>
                  </a:solidFill>
                </a:rPr>
                <a:t>베르누이 분포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3547" y="764704"/>
                <a:ext cx="8640960" cy="2295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2000" dirty="0" smtClean="0"/>
                  <a:t>확률변수가 취할 수 있는 값이 </a:t>
                </a:r>
                <a:r>
                  <a:rPr lang="en-US" altLang="ko-KR" sz="2000" dirty="0" smtClean="0"/>
                  <a:t>0</a:t>
                </a:r>
                <a:r>
                  <a:rPr lang="ko-KR" altLang="en-US" sz="2000" dirty="0" smtClean="0"/>
                  <a:t>과 </a:t>
                </a:r>
                <a:r>
                  <a:rPr lang="en-US" altLang="ko-KR" sz="2000" dirty="0" smtClean="0"/>
                  <a:t>1</a:t>
                </a:r>
                <a:r>
                  <a:rPr lang="ko-KR" altLang="en-US" sz="2000" dirty="0" smtClean="0"/>
                  <a:t>밖에 없는 분포</a:t>
                </a:r>
                <a:endParaRPr lang="en-US" altLang="ko-KR" sz="2000" dirty="0" smtClean="0"/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2000" dirty="0" smtClean="0"/>
                  <a:t>베르누이 분포를 따르는 확률변수의 시행이 베르누이 시행</a:t>
                </a:r>
                <a:endParaRPr lang="en-US" altLang="ko-KR" sz="2000" dirty="0" smtClean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r>
                  <a:rPr lang="en-US" altLang="ko-KR" dirty="0" smtClean="0"/>
                  <a:t>1</a:t>
                </a:r>
                <a:r>
                  <a:rPr lang="ko-KR" altLang="en-US" dirty="0" smtClean="0"/>
                  <a:t>은 성공</a:t>
                </a:r>
                <a:r>
                  <a:rPr lang="en-US" altLang="ko-KR" dirty="0" smtClean="0"/>
                  <a:t>, 0</a:t>
                </a:r>
                <a:r>
                  <a:rPr lang="ko-KR" altLang="en-US" dirty="0" smtClean="0"/>
                  <a:t>은 실패</a:t>
                </a:r>
                <a:endParaRPr lang="en-US" altLang="ko-KR" dirty="0" smtClean="0"/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r>
                  <a:rPr lang="en-US" altLang="ko-KR" sz="2000" dirty="0" smtClean="0"/>
                  <a:t>1</a:t>
                </a:r>
                <a:r>
                  <a:rPr lang="ko-KR" altLang="en-US" sz="2000" dirty="0" smtClean="0"/>
                  <a:t>이 나오는 확률은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altLang="ko-KR" sz="2000" dirty="0" smtClean="0"/>
                  <a:t>, 0</a:t>
                </a:r>
                <a:r>
                  <a:rPr lang="ko-KR" altLang="en-US" sz="2000" dirty="0" smtClean="0"/>
                  <a:t>이</a:t>
                </a:r>
                <a:r>
                  <a:rPr lang="en-US" altLang="ko-KR" sz="2000" dirty="0" smtClean="0"/>
                  <a:t> </a:t>
                </a:r>
                <a:r>
                  <a:rPr lang="ko-KR" altLang="en-US" sz="2000" dirty="0" smtClean="0"/>
                  <a:t>나오는 확률은 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/>
                      </a:rPr>
                      <m:t>1−</m:t>
                    </m:r>
                    <m:r>
                      <a:rPr lang="en-US" altLang="ko-KR" sz="2000" i="1">
                        <a:latin typeface="Cambria Math"/>
                      </a:rPr>
                      <m:t>𝑝</m:t>
                    </m:r>
                  </m:oMath>
                </a14:m>
                <a:endParaRPr lang="en-US" altLang="ko-KR" sz="2000" dirty="0" smtClean="0"/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2000" dirty="0" err="1" smtClean="0"/>
                  <a:t>파라미터</a:t>
                </a:r>
                <a:r>
                  <a:rPr lang="ko-KR" alt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/>
                      </a:rPr>
                      <m:t>𝑝</m:t>
                    </m:r>
                  </m:oMath>
                </a14:m>
                <a:r>
                  <a:rPr lang="ko-KR" altLang="en-US" sz="2000" dirty="0" smtClean="0"/>
                  <a:t>인 베르누이 분포는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/>
                      </a:rPr>
                      <m:t>Bern</m:t>
                    </m:r>
                    <m:r>
                      <a:rPr lang="en-US" altLang="ko-KR" sz="2000" b="0" i="0" smtClean="0">
                        <a:latin typeface="Cambria Math"/>
                      </a:rPr>
                      <m:t>(</m:t>
                    </m:r>
                    <m:r>
                      <a:rPr lang="en-US" altLang="ko-KR" sz="2000" i="1">
                        <a:latin typeface="Cambria Math"/>
                      </a:rPr>
                      <m:t>𝑝</m:t>
                    </m:r>
                    <m:r>
                      <a:rPr lang="en-US" altLang="ko-KR" sz="2000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ko-KR" sz="2000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47" y="764704"/>
                <a:ext cx="8640960" cy="2295885"/>
              </a:xfrm>
              <a:prstGeom prst="rect">
                <a:avLst/>
              </a:prstGeom>
              <a:blipFill rotWithShape="1">
                <a:blip r:embed="rId2"/>
                <a:stretch>
                  <a:fillRect l="-988" b="-47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47" y="3429000"/>
            <a:ext cx="8640960" cy="1916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04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6.1 </a:t>
              </a:r>
              <a:r>
                <a:rPr lang="ko-KR" altLang="en-US" b="1" smtClean="0">
                  <a:solidFill>
                    <a:schemeClr val="tx1"/>
                  </a:solidFill>
                </a:rPr>
                <a:t>베르누이 분포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23200" y="790541"/>
            <a:ext cx="8640960" cy="2802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동전을 던져 앞면이 나올 확률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주사위를 한 번 굴려 </a:t>
            </a:r>
            <a:r>
              <a:rPr lang="en-US" altLang="ko-KR" sz="2000" dirty="0" smtClean="0"/>
              <a:t>6</a:t>
            </a:r>
            <a:r>
              <a:rPr lang="ko-KR" altLang="en-US" sz="2000" dirty="0" smtClean="0"/>
              <a:t>이 </a:t>
            </a:r>
            <a:r>
              <a:rPr lang="ko-KR" altLang="en-US" sz="2000" dirty="0" smtClean="0">
                <a:solidFill>
                  <a:srgbClr val="FF0000"/>
                </a:solidFill>
              </a:rPr>
              <a:t>나오지 않을 </a:t>
            </a:r>
            <a:r>
              <a:rPr lang="ko-KR" altLang="en-US" sz="2000" dirty="0" smtClean="0"/>
              <a:t>확률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915" y="1268760"/>
            <a:ext cx="3782169" cy="623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915" y="3607353"/>
            <a:ext cx="3907309" cy="68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54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6.1 </a:t>
              </a:r>
              <a:r>
                <a:rPr lang="ko-KR" altLang="en-US" b="1" smtClean="0">
                  <a:solidFill>
                    <a:schemeClr val="tx1"/>
                  </a:solidFill>
                </a:rPr>
                <a:t>베르누이 분포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23547" y="620688"/>
            <a:ext cx="864096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endParaRPr lang="en-US" altLang="ko-KR" sz="2000" smtClean="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 smtClean="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 smtClean="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 smtClean="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 smtClean="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 smtClean="0"/>
          </a:p>
          <a:p>
            <a:pPr marL="342900" indent="-342900">
              <a:buFontTx/>
              <a:buChar char="-"/>
            </a:pPr>
            <a:endParaRPr lang="en-US" altLang="ko-KR" sz="2000" smtClean="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 smtClean="0"/>
          </a:p>
          <a:p>
            <a:pPr marL="342900" indent="-342900">
              <a:buFontTx/>
              <a:buChar char="-"/>
            </a:pPr>
            <a:endParaRPr lang="en-US" altLang="ko-KR" sz="2000" smtClean="0"/>
          </a:p>
          <a:p>
            <a:pPr marL="342900" indent="-342900">
              <a:buFontTx/>
              <a:buChar char="-"/>
            </a:pPr>
            <a:r>
              <a:rPr lang="en-US" altLang="ko-KR" sz="2000" smtClean="0"/>
              <a:t>X ~ Bern(0.3)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35" y="2564904"/>
            <a:ext cx="4812241" cy="230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5733256"/>
            <a:ext cx="4608513" cy="925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35" y="605086"/>
            <a:ext cx="8136072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07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6.1 </a:t>
              </a:r>
              <a:r>
                <a:rPr lang="ko-KR" altLang="en-US" b="1" smtClean="0">
                  <a:solidFill>
                    <a:schemeClr val="tx1"/>
                  </a:solidFill>
                </a:rPr>
                <a:t>베르누이 분포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51520" y="831891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 err="1" smtClean="0"/>
              <a:t>기댓값은</a:t>
            </a:r>
            <a:r>
              <a:rPr lang="en-US" altLang="ko-KR" sz="2000" dirty="0" smtClean="0"/>
              <a:t> 0.3, </a:t>
            </a:r>
            <a:r>
              <a:rPr lang="ko-KR" altLang="en-US" sz="2000" dirty="0" smtClean="0"/>
              <a:t>분산은 </a:t>
            </a:r>
            <a:r>
              <a:rPr lang="en-US" altLang="ko-KR" sz="2000" dirty="0" smtClean="0"/>
              <a:t>0.3</a:t>
            </a:r>
            <a:r>
              <a:rPr lang="en-US" altLang="ko-KR" sz="2000" dirty="0" smtClean="0">
                <a:sym typeface="Wingdings 2"/>
              </a:rPr>
              <a:t>0.7=0.21</a:t>
            </a:r>
            <a:endParaRPr lang="en-US" altLang="ko-KR" sz="20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24317"/>
            <a:ext cx="5184576" cy="1849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276872"/>
            <a:ext cx="6313632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60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smtClean="0">
                  <a:solidFill>
                    <a:srgbClr val="5BC9BC"/>
                  </a:solidFill>
                </a:rPr>
                <a:t>6.1 </a:t>
              </a:r>
              <a:r>
                <a:rPr lang="ko-KR" altLang="en-US" b="1" smtClean="0">
                  <a:solidFill>
                    <a:schemeClr val="tx1"/>
                  </a:solidFill>
                </a:rPr>
                <a:t>베르누이 분포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08660" y="692696"/>
            <a:ext cx="8640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 err="1" smtClean="0"/>
              <a:t>scipy.stats</a:t>
            </a:r>
            <a:r>
              <a:rPr lang="ko-KR" altLang="en-US" sz="2000" dirty="0" smtClean="0"/>
              <a:t>의 </a:t>
            </a:r>
            <a:r>
              <a:rPr lang="en-US" altLang="ko-KR" sz="2000" dirty="0" err="1"/>
              <a:t>bernoulli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함수는 베르누이 분포를 따르는 확률변수를 생성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 err="1" smtClean="0"/>
              <a:t>pmf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메서드는</a:t>
            </a:r>
            <a:r>
              <a:rPr lang="ko-KR" altLang="en-US" sz="2000" dirty="0" smtClean="0"/>
              <a:t> 확률함수 계산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 err="1" smtClean="0"/>
              <a:t>cdf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메서드는</a:t>
            </a:r>
            <a:r>
              <a:rPr lang="ko-KR" altLang="en-US" sz="2000" dirty="0" smtClean="0"/>
              <a:t> 누적밀도함수 계산</a:t>
            </a:r>
            <a:endParaRPr lang="en-US" altLang="ko-KR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927" y="1237994"/>
            <a:ext cx="4690957" cy="659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913" y="2678154"/>
            <a:ext cx="4571495" cy="1463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760" y="4910402"/>
            <a:ext cx="4495800" cy="1398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2565" y="2678154"/>
            <a:ext cx="1910870" cy="1516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62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452</Words>
  <Application>Microsoft Office PowerPoint</Application>
  <PresentationFormat>화면 슬라이드 쇼(4:3)</PresentationFormat>
  <Paragraphs>152</Paragraphs>
  <Slides>32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고지연</dc:creator>
  <cp:lastModifiedBy>박현경</cp:lastModifiedBy>
  <cp:revision>27</cp:revision>
  <dcterms:created xsi:type="dcterms:W3CDTF">2020-04-17T01:54:45Z</dcterms:created>
  <dcterms:modified xsi:type="dcterms:W3CDTF">2021-01-25T00:33:22Z</dcterms:modified>
</cp:coreProperties>
</file>