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61" r:id="rId3"/>
    <p:sldId id="265" r:id="rId4"/>
    <p:sldId id="307" r:id="rId5"/>
    <p:sldId id="263" r:id="rId6"/>
    <p:sldId id="266" r:id="rId7"/>
    <p:sldId id="267" r:id="rId8"/>
    <p:sldId id="294" r:id="rId9"/>
    <p:sldId id="295" r:id="rId10"/>
    <p:sldId id="308" r:id="rId11"/>
    <p:sldId id="309" r:id="rId12"/>
    <p:sldId id="310" r:id="rId13"/>
    <p:sldId id="311" r:id="rId14"/>
    <p:sldId id="312" r:id="rId15"/>
    <p:sldId id="268" r:id="rId16"/>
    <p:sldId id="296" r:id="rId17"/>
    <p:sldId id="313" r:id="rId18"/>
    <p:sldId id="269" r:id="rId19"/>
    <p:sldId id="297" r:id="rId20"/>
    <p:sldId id="298" r:id="rId21"/>
    <p:sldId id="271" r:id="rId22"/>
    <p:sldId id="299" r:id="rId23"/>
    <p:sldId id="272" r:id="rId24"/>
    <p:sldId id="300" r:id="rId25"/>
    <p:sldId id="273" r:id="rId26"/>
    <p:sldId id="274" r:id="rId27"/>
    <p:sldId id="301" r:id="rId28"/>
    <p:sldId id="314" r:id="rId29"/>
    <p:sldId id="275" r:id="rId30"/>
    <p:sldId id="276" r:id="rId31"/>
    <p:sldId id="302" r:id="rId32"/>
    <p:sldId id="315" r:id="rId33"/>
    <p:sldId id="278" r:id="rId34"/>
    <p:sldId id="279" r:id="rId35"/>
    <p:sldId id="280" r:id="rId36"/>
    <p:sldId id="304" r:id="rId37"/>
    <p:sldId id="282" r:id="rId38"/>
    <p:sldId id="283" r:id="rId39"/>
    <p:sldId id="286" r:id="rId40"/>
    <p:sldId id="306" r:id="rId41"/>
    <p:sldId id="287" r:id="rId42"/>
    <p:sldId id="290" r:id="rId43"/>
    <p:sldId id="291" r:id="rId44"/>
    <p:sldId id="288" r:id="rId45"/>
    <p:sldId id="316" r:id="rId46"/>
    <p:sldId id="292" r:id="rId47"/>
    <p:sldId id="293" r:id="rId48"/>
    <p:sldId id="264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차원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연속형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7.1.1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rgbClr val="5BC9BC"/>
                  </a:solidFill>
                </a:rPr>
                <a:t>matplotlib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0728"/>
            <a:ext cx="902934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4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차원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연속형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7.1.1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rgbClr val="5BC9BC"/>
                  </a:solidFill>
                </a:rPr>
                <a:t>matplotlib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70" y="836712"/>
            <a:ext cx="8384702" cy="599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8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차원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연속형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7.1.1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rgbClr val="5BC9BC"/>
                  </a:solidFill>
                </a:rPr>
                <a:t>matplotlib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70" y="861737"/>
            <a:ext cx="8384702" cy="597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5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차원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연속형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7.1.1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rgbClr val="5BC9BC"/>
                  </a:solidFill>
                </a:rPr>
                <a:t>matplotlib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70" y="861737"/>
            <a:ext cx="8348667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5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차원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연속형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7.1.1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rgbClr val="5BC9BC"/>
                  </a:solidFill>
                </a:rPr>
                <a:t>matplotlib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84" y="863622"/>
            <a:ext cx="6279431" cy="592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5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27" y="980729"/>
            <a:ext cx="827002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5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980728"/>
            <a:ext cx="5741905" cy="261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95" y="4696544"/>
            <a:ext cx="596287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26510"/>
            <a:ext cx="3384376" cy="7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7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7.1.1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rgbClr val="5BC9BC"/>
                  </a:solidFill>
                </a:rPr>
                <a:t>integrate.quad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5" y="1010907"/>
            <a:ext cx="3549512" cy="75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39"/>
          <a:stretch/>
        </p:blipFill>
        <p:spPr bwMode="auto">
          <a:xfrm>
            <a:off x="251520" y="3461134"/>
            <a:ext cx="4896544" cy="266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8270"/>
            <a:ext cx="7920880" cy="141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47"/>
          <a:stretch/>
        </p:blipFill>
        <p:spPr bwMode="auto">
          <a:xfrm>
            <a:off x="4211960" y="4654578"/>
            <a:ext cx="4896544" cy="146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누적분포함수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17" y="1437086"/>
            <a:ext cx="3672408" cy="65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23" y="2142046"/>
            <a:ext cx="5209930" cy="101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2" y="3920919"/>
            <a:ext cx="3960440" cy="4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2" y="4498883"/>
            <a:ext cx="5074062" cy="160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누적분포함수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513390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8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15716" y="548680"/>
            <a:ext cx="5112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07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--------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000" b="1" dirty="0" err="1" smtClean="0">
                <a:solidFill>
                  <a:schemeClr val="bg1"/>
                </a:solidFill>
                <a:latin typeface="+mj-lt"/>
              </a:rPr>
              <a:t>연속형</a:t>
            </a:r>
            <a:r>
              <a:rPr lang="ko-KR" altLang="en-US" sz="5000" b="1" dirty="0" smtClean="0">
                <a:solidFill>
                  <a:schemeClr val="bg1"/>
                </a:solidFill>
                <a:latin typeface="+mj-lt"/>
              </a:rPr>
              <a:t> 확률변수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7.1 1</a:t>
            </a:r>
            <a:r>
              <a:rPr lang="ko-KR" altLang="en-US" smtClean="0"/>
              <a:t>차원 연속형 확률변수</a:t>
            </a:r>
            <a:endParaRPr lang="en-US" altLang="ko-KR" dirty="0" smtClean="0"/>
          </a:p>
          <a:p>
            <a:r>
              <a:rPr lang="en-US" altLang="ko-KR" smtClean="0"/>
              <a:t>7.2 2</a:t>
            </a:r>
            <a:r>
              <a:rPr lang="ko-KR" altLang="en-US" smtClean="0"/>
              <a:t>차원 연속형 확률변수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누적분포함수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50" y="1642889"/>
            <a:ext cx="6893693" cy="44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5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980728"/>
                <a:ext cx="8640960" cy="4314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확률변수의 변환</a:t>
                </a:r>
                <a:endParaRPr lang="en-US" altLang="ko-KR" sz="200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 </a:t>
                </a:r>
                <a:r>
                  <a:rPr lang="ko-KR" altLang="en-US" dirty="0" err="1" smtClean="0"/>
                  <a:t>연속형</a:t>
                </a:r>
                <a:r>
                  <a:rPr lang="ko-KR" altLang="en-US" dirty="0" smtClean="0"/>
                  <a:t> 확률변수</a:t>
                </a:r>
                <a:endParaRPr lang="en-US" altLang="ko-KR" b="0" i="1" dirty="0" smtClean="0">
                  <a:latin typeface="Cambria Math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=2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+3</m:t>
                    </m:r>
                    <m:r>
                      <a:rPr lang="ko-KR" altLang="en-US" b="0" i="1" smtClean="0">
                        <a:latin typeface="Cambria Math"/>
                      </a:rPr>
                      <m:t>인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ko-KR" altLang="en-US" b="0" i="1" smtClean="0">
                        <a:latin typeface="Cambria Math"/>
                      </a:rPr>
                      <m:t>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연속형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확률변수</m:t>
                    </m:r>
                  </m:oMath>
                </a14:m>
                <a:endParaRPr lang="en-US" altLang="ko-KR" b="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  <m:r>
                      <a:rPr lang="ko-KR" altLang="en-US" b="0" i="1" smtClean="0">
                        <a:latin typeface="Cambria Math"/>
                      </a:rPr>
                      <m:t>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확률밀도함수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𝑔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확률분포함수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𝐺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𝑦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8640960" cy="4314643"/>
              </a:xfrm>
              <a:prstGeom prst="rect">
                <a:avLst/>
              </a:prstGeom>
              <a:blipFill rotWithShape="1">
                <a:blip r:embed="rId2"/>
                <a:stretch>
                  <a:fillRect l="-917" b="-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708175" y="3063985"/>
            <a:ext cx="3366120" cy="1065585"/>
            <a:chOff x="2286000" y="2348880"/>
            <a:chExt cx="3366120" cy="106558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348880"/>
              <a:ext cx="3366120" cy="1065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4788024" y="2564904"/>
              <a:ext cx="144016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19158" y="2802660"/>
              <a:ext cx="144016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4682514" y="2420940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514" y="2420940"/>
                  <a:ext cx="4002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2491047" y="2674250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047" y="2674250"/>
                  <a:ext cx="40023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17" y="5373216"/>
            <a:ext cx="3528392" cy="66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520" y="980728"/>
                <a:ext cx="8640960" cy="22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확률변수의 변환</a:t>
                </a:r>
                <a:endParaRPr lang="en-US" altLang="ko-KR" sz="200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 </a:t>
                </a:r>
                <a:r>
                  <a:rPr lang="ko-KR" altLang="en-US" dirty="0" err="1" smtClean="0"/>
                  <a:t>연속형</a:t>
                </a:r>
                <a:r>
                  <a:rPr lang="ko-KR" altLang="en-US" dirty="0" smtClean="0"/>
                  <a:t> 확률변수</a:t>
                </a:r>
                <a:endParaRPr lang="en-US" altLang="ko-KR" b="0" i="1" dirty="0" smtClean="0">
                  <a:latin typeface="Cambria Math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=2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+3</m:t>
                    </m:r>
                    <m:r>
                      <a:rPr lang="ko-KR" altLang="en-US" b="0" i="1" smtClean="0">
                        <a:latin typeface="Cambria Math"/>
                      </a:rPr>
                      <m:t>인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ko-KR" altLang="en-US" b="0" i="1" smtClean="0">
                        <a:latin typeface="Cambria Math"/>
                      </a:rPr>
                      <m:t>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연속형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확률변수</m:t>
                    </m:r>
                  </m:oMath>
                </a14:m>
                <a:endParaRPr lang="en-US" altLang="ko-KR" b="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  <m:r>
                      <a:rPr lang="ko-KR" altLang="en-US" b="0" i="1" smtClean="0">
                        <a:latin typeface="Cambria Math"/>
                      </a:rPr>
                      <m:t>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확률밀도함수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𝑔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확률분포함수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𝐺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𝑦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8640960" cy="2237151"/>
              </a:xfrm>
              <a:prstGeom prst="rect">
                <a:avLst/>
              </a:prstGeom>
              <a:blipFill rotWithShape="1">
                <a:blip r:embed="rId2"/>
                <a:stretch>
                  <a:fillRect l="-917" b="-1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56992"/>
            <a:ext cx="4896544" cy="276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확률밀도함수와 확률분포함수</a:t>
            </a:r>
            <a:endParaRPr lang="en-US" altLang="ko-KR" sz="2000" smtClean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1"/>
            <a:ext cx="511669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확률밀도함수와 확률분포함수</a:t>
            </a:r>
            <a:endParaRPr lang="en-US" altLang="ko-KR" sz="2000" smtClean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6984776" cy="446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기댓값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불공정한 </a:t>
            </a:r>
            <a:r>
              <a:rPr lang="ko-KR" altLang="en-US" sz="2000" dirty="0" err="1" smtClean="0"/>
              <a:t>룰렛의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기댓값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변환환 확률변수의 </a:t>
            </a:r>
            <a:r>
              <a:rPr lang="ko-KR" altLang="en-US" dirty="0" err="1" smtClean="0"/>
              <a:t>기댓값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46560"/>
            <a:ext cx="2520280" cy="53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9" y="2564905"/>
            <a:ext cx="5021510" cy="221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93" y="5730756"/>
            <a:ext cx="4089581" cy="51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6" y="980728"/>
            <a:ext cx="8583019" cy="176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3" y="3145532"/>
            <a:ext cx="7703069" cy="197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097417"/>
                <a:ext cx="8640960" cy="333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𝑋</m:t>
                    </m:r>
                    <m:r>
                      <a:rPr lang="en-US" altLang="ko-KR" sz="2000" i="1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의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000" dirty="0" err="1" smtClean="0"/>
                  <a:t>기댓값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ko-KR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𝑌</m:t>
                    </m:r>
                    <m:r>
                      <a:rPr lang="en-US" altLang="ko-KR" sz="2000" i="1">
                        <a:latin typeface="Cambria Math"/>
                      </a:rPr>
                      <m:t>=2</m:t>
                    </m:r>
                    <m:r>
                      <a:rPr lang="en-US" altLang="ko-KR" sz="2000" i="1">
                        <a:latin typeface="Cambria Math"/>
                      </a:rPr>
                      <m:t>𝑋</m:t>
                    </m:r>
                    <m:r>
                      <a:rPr lang="en-US" altLang="ko-KR" sz="2000" i="1">
                        <a:latin typeface="Cambria Math"/>
                      </a:rPr>
                      <m:t>+3</m:t>
                    </m:r>
                  </m:oMath>
                </a14:m>
                <a:r>
                  <a:rPr lang="ko-KR" altLang="en-US" sz="2000" dirty="0" smtClean="0"/>
                  <a:t>의 </a:t>
                </a:r>
                <a:r>
                  <a:rPr lang="ko-KR" altLang="en-US" sz="2000" dirty="0" err="1" smtClean="0"/>
                  <a:t>기댓값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97417"/>
                <a:ext cx="8640960" cy="3332772"/>
              </a:xfrm>
              <a:prstGeom prst="rect">
                <a:avLst/>
              </a:prstGeom>
              <a:blipFill rotWithShape="1">
                <a:blip r:embed="rId2"/>
                <a:stretch>
                  <a:fillRect l="-635" b="-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481296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47304"/>
            <a:ext cx="458563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97417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연속형</a:t>
            </a:r>
            <a:r>
              <a:rPr lang="ko-KR" altLang="en-US" sz="2000" dirty="0"/>
              <a:t> 확률변수도 </a:t>
            </a:r>
            <a:r>
              <a:rPr lang="ko-KR" altLang="en-US" sz="2000" dirty="0" err="1"/>
              <a:t>기댓값의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선형성</a:t>
            </a:r>
            <a:r>
              <a:rPr lang="ko-KR" altLang="en-US" sz="2000" dirty="0"/>
              <a:t> 성립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E(2X+3) = 2E(X)+</a:t>
            </a:r>
            <a:r>
              <a:rPr lang="en-US" altLang="ko-KR" sz="2000" dirty="0" smtClean="0"/>
              <a:t>3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248472" cy="1464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6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분산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불공정한 </a:t>
            </a:r>
            <a:r>
              <a:rPr lang="ko-KR" altLang="en-US" sz="2000" dirty="0" err="1" smtClean="0"/>
              <a:t>룰렛의</a:t>
            </a:r>
            <a:r>
              <a:rPr lang="ko-KR" altLang="en-US" sz="2000" dirty="0" smtClean="0"/>
              <a:t> 분산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변환환 확률변수의 분산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69" y="1074862"/>
            <a:ext cx="3384376" cy="51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492896"/>
            <a:ext cx="521919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97" y="5733256"/>
            <a:ext cx="5112568" cy="62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7.0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44" y="945454"/>
            <a:ext cx="4915435" cy="155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47" y="2708920"/>
            <a:ext cx="4888427" cy="169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29308"/>
            <a:ext cx="8624527" cy="175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068959"/>
            <a:ext cx="7678764" cy="230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528" y="1097417"/>
                <a:ext cx="8640960" cy="333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/>
                      </a:rPr>
                      <m:t>𝑋</m:t>
                    </m:r>
                    <m:r>
                      <a:rPr lang="en-US" altLang="ko-KR" sz="200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의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분산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ko-KR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𝑌</m:t>
                    </m:r>
                    <m:r>
                      <a:rPr lang="en-US" altLang="ko-KR" sz="2000" i="1">
                        <a:latin typeface="Cambria Math"/>
                      </a:rPr>
                      <m:t>=2</m:t>
                    </m:r>
                    <m:r>
                      <a:rPr lang="en-US" altLang="ko-KR" sz="2000" i="1">
                        <a:latin typeface="Cambria Math"/>
                      </a:rPr>
                      <m:t>𝑋</m:t>
                    </m:r>
                    <m:r>
                      <a:rPr lang="en-US" altLang="ko-KR" sz="2000" i="1">
                        <a:latin typeface="Cambria Math"/>
                      </a:rPr>
                      <m:t>+3</m:t>
                    </m:r>
                  </m:oMath>
                </a14:m>
                <a:r>
                  <a:rPr lang="ko-KR" altLang="en-US" sz="2000" dirty="0" smtClean="0"/>
                  <a:t>의 분</a:t>
                </a:r>
                <a:r>
                  <a:rPr lang="ko-KR" altLang="en-US" sz="2000" dirty="0"/>
                  <a:t>산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97417"/>
                <a:ext cx="8640960" cy="3332772"/>
              </a:xfrm>
              <a:prstGeom prst="rect">
                <a:avLst/>
              </a:prstGeom>
              <a:blipFill rotWithShape="1">
                <a:blip r:embed="rId2"/>
                <a:stretch>
                  <a:fillRect l="-635" b="-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808946" cy="147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5" y="4653136"/>
            <a:ext cx="4954835" cy="153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3528" y="1097417"/>
                <a:ext cx="8640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𝑉</m:t>
                    </m:r>
                    <m:r>
                      <a:rPr lang="en-US" altLang="ko-KR" sz="2000" i="1">
                        <a:latin typeface="Cambria Math"/>
                      </a:rPr>
                      <m:t>(2</m:t>
                    </m:r>
                    <m:r>
                      <a:rPr lang="en-US" altLang="ko-KR" sz="2000" i="1">
                        <a:latin typeface="Cambria Math"/>
                      </a:rPr>
                      <m:t>𝑋</m:t>
                    </m:r>
                    <m:r>
                      <a:rPr lang="en-US" altLang="ko-KR" sz="2000" i="1">
                        <a:latin typeface="Cambria Math"/>
                      </a:rPr>
                      <m:t>+3</m:t>
                    </m:r>
                  </m:oMath>
                </a14:m>
                <a:r>
                  <a:rPr lang="en-US" altLang="ko-KR" sz="2000" dirty="0"/>
                  <a:t>) = 2</a:t>
                </a:r>
                <a:r>
                  <a:rPr lang="en-US" altLang="ko-KR" sz="2000" baseline="30000" dirty="0"/>
                  <a:t>2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𝑉</m:t>
                    </m:r>
                    <m:r>
                      <a:rPr lang="en-US" altLang="ko-KR" sz="2000" i="1">
                        <a:latin typeface="Cambria Math"/>
                      </a:rPr>
                      <m:t>(</m:t>
                    </m:r>
                    <m:r>
                      <a:rPr lang="en-US" altLang="ko-KR" sz="20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sz="2000" dirty="0" smtClean="0"/>
                  <a:t>)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97417"/>
                <a:ext cx="8640960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635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64727"/>
            <a:ext cx="8352928" cy="263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5" y="4653136"/>
            <a:ext cx="445355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99" y="2017415"/>
            <a:ext cx="792088" cy="30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15" y="2444697"/>
            <a:ext cx="792088" cy="30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430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결합확률밀도함수</a:t>
                </a:r>
                <a:endParaRPr lang="en-US" altLang="ko-KR" sz="2000" dirty="0" smtClean="0">
                  <a:solidFill>
                    <a:srgbClr val="FF0000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차원 </a:t>
                </a:r>
                <a:r>
                  <a:rPr lang="ko-KR" altLang="en-US" dirty="0" err="1" smtClean="0">
                    <a:solidFill>
                      <a:srgbClr val="FF0000"/>
                    </a:solidFill>
                  </a:rPr>
                  <a:t>연속형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 확률변수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는                                           와  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              에 의해 정의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        는 결합확률밀도함수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불공정한 </a:t>
                </a:r>
                <a:r>
                  <a:rPr lang="ko-KR" altLang="en-US" dirty="0" err="1" smtClean="0"/>
                  <a:t>룰렛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altLang="ko-KR" b="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𝐴</m:t>
                    </m:r>
                    <m:r>
                      <a:rPr lang="ko-KR" altLang="en-US" b="0" i="1" smtClean="0">
                        <a:latin typeface="Cambria Math"/>
                      </a:rPr>
                      <m:t>와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𝐵</m:t>
                    </m:r>
                    <m:r>
                      <a:rPr lang="ko-KR" altLang="en-US" b="0" i="1" smtClean="0">
                        <a:latin typeface="Cambria Math"/>
                      </a:rPr>
                      <m:t>를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더한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것이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r>
                      <a:rPr lang="ko-KR" altLang="en-US" b="0" i="1" smtClean="0">
                        <a:latin typeface="Cambria Math"/>
                      </a:rPr>
                      <m:t>를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로 한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차원 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𝑌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4301306"/>
              </a:xfrm>
              <a:prstGeom prst="rect">
                <a:avLst/>
              </a:prstGeom>
              <a:blipFill rotWithShape="1">
                <a:blip r:embed="rId3"/>
                <a:stretch>
                  <a:fillRect l="-917" b="-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78896"/>
            <a:ext cx="3421360" cy="39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7.2.1 2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47757"/>
            <a:ext cx="5165373" cy="68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64" y="5299540"/>
            <a:ext cx="2467475" cy="29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33" y="5661248"/>
            <a:ext cx="5737405" cy="79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54355"/>
            <a:ext cx="86409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확률의 성질</a:t>
            </a:r>
            <a:endParaRPr lang="en-US" altLang="ko-KR" sz="2000" smtClean="0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07" y="1120472"/>
            <a:ext cx="2327866" cy="98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25418"/>
            <a:ext cx="4812941" cy="94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93386"/>
            <a:ext cx="4755644" cy="159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805265"/>
            <a:ext cx="4767781" cy="66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325" y="3657583"/>
            <a:ext cx="5417632" cy="74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8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5435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결합확률밀도함수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5544616" cy="430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795838"/>
            <a:ext cx="5891211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92696"/>
            <a:ext cx="486869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15435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결합확률밀도함수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916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주변확률밀도함수</a:t>
                </a:r>
                <a:endParaRPr lang="en-US" altLang="ko-KR" sz="200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만의 움직임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916726"/>
              </a:xfrm>
              <a:prstGeom prst="rect">
                <a:avLst/>
              </a:prstGeom>
              <a:blipFill rotWithShape="1">
                <a:blip r:embed="rId2"/>
                <a:stretch>
                  <a:fillRect l="-917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69462"/>
            <a:ext cx="2448272" cy="58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4945394" cy="17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875022"/>
            <a:ext cx="4945394" cy="97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17" y="3664788"/>
            <a:ext cx="7298520" cy="313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4464496" cy="292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5668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기댓값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6407"/>
            <a:ext cx="3744416" cy="6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5328592" cy="264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5406" y="764704"/>
                <a:ext cx="8289082" cy="511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 err="1" smtClean="0"/>
                  <a:t>연속형</a:t>
                </a:r>
                <a:r>
                  <a:rPr lang="ko-KR" altLang="en-US" sz="2000" dirty="0" smtClean="0"/>
                  <a:t> 확률변수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확률변수가 취할 수 있는 값이 연속적인 확률변수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특정 값을 취하는 확률은 정의되지 않음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확률변수가 어느 구간에 들어가는 확률을 정의</a:t>
                </a:r>
                <a:endParaRPr lang="en-US" altLang="ko-KR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ko-KR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/>
                  <a:t>[</a:t>
                </a:r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] </a:t>
                </a:r>
                <a:r>
                  <a:rPr lang="ko-KR" altLang="en-US" sz="2000" dirty="0" err="1" smtClean="0"/>
                  <a:t>룰렛</a:t>
                </a:r>
                <a:r>
                  <a:rPr lang="en-US" altLang="ko-KR" sz="2000" dirty="0" smtClean="0"/>
                  <a:t>: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취할 수 있는 값이 </a:t>
                </a:r>
                <a:r>
                  <a:rPr lang="en-US" altLang="ko-KR" sz="2000" dirty="0" smtClean="0"/>
                  <a:t>0</a:t>
                </a:r>
                <a:r>
                  <a:rPr lang="ko-KR" altLang="en-US" sz="2000" dirty="0" smtClean="0"/>
                  <a:t>부터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사이의 실수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큰 수일수록 나오기 쉬워지는 불공정한 구조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000" dirty="0" smtClean="0"/>
                  <a:t>0.5</a:t>
                </a:r>
                <a:r>
                  <a:rPr lang="ko-KR" altLang="en-US" sz="2000" dirty="0" smtClean="0"/>
                  <a:t>라는 값을 취할 확률은 </a:t>
                </a:r>
                <a:r>
                  <a:rPr lang="en-US" altLang="ko-KR" sz="2000" dirty="0" smtClean="0"/>
                  <a:t>0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정확하게 </a:t>
                </a:r>
                <a:r>
                  <a:rPr lang="en-US" altLang="ko-KR" sz="2000" dirty="0" smtClean="0"/>
                  <a:t>0.5000000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ko-KR" altLang="en-US" sz="2000" dirty="0" smtClean="0"/>
                  <a:t>을 취할 가능성은 없으므로 확률은 </a:t>
                </a:r>
                <a:r>
                  <a:rPr lang="en-US" altLang="ko-KR" sz="2000" dirty="0" smtClean="0"/>
                  <a:t>0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6" y="764704"/>
                <a:ext cx="8289082" cy="5111143"/>
              </a:xfrm>
              <a:prstGeom prst="rect">
                <a:avLst/>
              </a:prstGeom>
              <a:blipFill rotWithShape="1"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Picture 2" descr="Türkçe Rulet Oyna ve Kazan | Kazandıran Türkçe Rulet Taktikleri Bur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36912"/>
            <a:ext cx="21812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5668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기댓값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24" y="1556792"/>
            <a:ext cx="3888431" cy="57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98043"/>
            <a:ext cx="4738261" cy="223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9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135772"/>
                <a:ext cx="8640960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/>
                      </a:rPr>
                      <m:t>𝑋</m:t>
                    </m:r>
                    <m:r>
                      <a:rPr lang="ko-KR" altLang="en-US" sz="2000" b="0" i="1" smtClean="0">
                        <a:latin typeface="Cambria Math"/>
                      </a:rPr>
                      <m:t>와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𝑌</m:t>
                    </m:r>
                    <m:r>
                      <a:rPr lang="ko-KR" altLang="en-US" sz="2000" b="0" i="1" smtClean="0">
                        <a:latin typeface="Cambria Math"/>
                      </a:rPr>
                      <m:t>의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기댓값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35772"/>
                <a:ext cx="8640960" cy="405945"/>
              </a:xfrm>
              <a:prstGeom prst="rect">
                <a:avLst/>
              </a:prstGeom>
              <a:blipFill rotWithShape="1">
                <a:blip r:embed="rId2"/>
                <a:stretch>
                  <a:fillRect l="-635" t="-5970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608512" cy="353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156682"/>
                <a:ext cx="8640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err="1" smtClean="0"/>
                  <a:t>기댓값의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err="1" smtClean="0"/>
                  <a:t>선형성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sz="2000" i="1">
                            <a:latin typeface="Cambria Math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/>
                          </a:rPr>
                          <m:t>+3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=2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+3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𝑌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56682"/>
                <a:ext cx="8640960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17" t="-18462" b="-3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844824"/>
            <a:ext cx="493745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2487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분산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93" y="1302427"/>
            <a:ext cx="4464496" cy="60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755576" y="2415927"/>
            <a:ext cx="4608512" cy="2486171"/>
            <a:chOff x="1485461" y="1659963"/>
            <a:chExt cx="5400601" cy="2684738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461" y="1659963"/>
              <a:ext cx="5400600" cy="1866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462" y="3526428"/>
              <a:ext cx="5400600" cy="818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193264"/>
                <a:ext cx="8640960" cy="3687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smtClean="0"/>
                  <a:t>분산</a:t>
                </a:r>
                <a:endParaRPr lang="en-US" altLang="ko-KR" sz="200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ko-KR" altLang="en-US" b="0" i="1" smtClean="0">
                        <a:latin typeface="Cambria Math"/>
                      </a:rPr>
                      <m:t>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분산</m:t>
                    </m:r>
                  </m:oMath>
                </a14:m>
                <a:endParaRPr lang="en-US" altLang="ko-KR" sz="200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smtClean="0"/>
              </a:p>
              <a:p>
                <a:pPr>
                  <a:lnSpc>
                    <a:spcPct val="150000"/>
                  </a:lnSpc>
                </a:pPr>
                <a:endParaRPr lang="en-US" altLang="ko-KR" sz="2000" smtClean="0"/>
              </a:p>
              <a:p>
                <a:pPr>
                  <a:lnSpc>
                    <a:spcPct val="150000"/>
                  </a:lnSpc>
                </a:pPr>
                <a:endParaRPr lang="en-US" altLang="ko-KR" sz="2000"/>
              </a:p>
              <a:p>
                <a:pPr>
                  <a:lnSpc>
                    <a:spcPct val="150000"/>
                  </a:lnSpc>
                </a:pPr>
                <a:endParaRPr lang="en-US" altLang="ko-KR" sz="2000" smtClean="0"/>
              </a:p>
              <a:p>
                <a:pPr>
                  <a:lnSpc>
                    <a:spcPct val="150000"/>
                  </a:lnSpc>
                </a:pPr>
                <a:endParaRPr lang="en-US" altLang="ko-KR" sz="2000"/>
              </a:p>
              <a:p>
                <a:pPr>
                  <a:lnSpc>
                    <a:spcPct val="150000"/>
                  </a:lnSpc>
                </a:pPr>
                <a:endParaRPr lang="en-US" altLang="ko-KR" sz="200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3264"/>
                <a:ext cx="8640960" cy="3687804"/>
              </a:xfrm>
              <a:prstGeom prst="rect">
                <a:avLst/>
              </a:prstGeom>
              <a:blipFill rotWithShape="1"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275" y="1628800"/>
            <a:ext cx="5362129" cy="6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5904656" cy="305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93264"/>
            <a:ext cx="86409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X</a:t>
            </a:r>
            <a:r>
              <a:rPr lang="ko-KR" altLang="en-US" sz="2000" dirty="0"/>
              <a:t>와 </a:t>
            </a:r>
            <a:r>
              <a:rPr lang="en-US" altLang="ko-KR" sz="2000" dirty="0"/>
              <a:t>Y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분산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5398621" cy="19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8314"/>
            <a:ext cx="3888432" cy="194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02912"/>
            <a:ext cx="4968552" cy="435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152780"/>
                <a:ext cx="8640960" cy="980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 smtClean="0"/>
                  <a:t>공분산</a:t>
                </a:r>
                <a:endParaRPr lang="en-US" altLang="ko-KR" sz="200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두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확률변수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사이의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상관</m:t>
                    </m:r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52780"/>
                <a:ext cx="8640960" cy="980076"/>
              </a:xfrm>
              <a:prstGeom prst="rect">
                <a:avLst/>
              </a:prstGeom>
              <a:blipFill rotWithShape="1">
                <a:blip r:embed="rId3"/>
                <a:stretch>
                  <a:fillRect l="-917" b="-2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40108"/>
            <a:ext cx="6073373" cy="54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분산과 </a:t>
            </a:r>
            <a:r>
              <a:rPr lang="ko-KR" altLang="en-US" sz="2000" dirty="0" err="1" smtClean="0"/>
              <a:t>공분산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상관계수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83568" y="3419551"/>
            <a:ext cx="4358555" cy="144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83" y="5187976"/>
            <a:ext cx="4392488" cy="13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9"/>
          <a:stretch/>
        </p:blipFill>
        <p:spPr bwMode="auto">
          <a:xfrm>
            <a:off x="4663839" y="3321566"/>
            <a:ext cx="4358555" cy="144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9"/>
          <a:stretch/>
        </p:blipFill>
        <p:spPr bwMode="auto">
          <a:xfrm>
            <a:off x="781896" y="1556792"/>
            <a:ext cx="7822551" cy="182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7" y="5709405"/>
            <a:ext cx="2930982" cy="82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4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664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확률밀도함수</a:t>
                </a:r>
                <a:endParaRPr lang="en-US" altLang="ko-KR" sz="200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확률변수가 취할 수 있는 값은 구간 </a:t>
                </a:r>
                <a:r>
                  <a:rPr lang="en-US" altLang="ko-KR" dirty="0" smtClean="0"/>
                  <a:t>[a, b]</a:t>
                </a: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확률은 확률밀도함수</a:t>
                </a:r>
                <a:r>
                  <a:rPr lang="en-US" altLang="ko-KR" dirty="0" smtClean="0"/>
                  <a:t>(PDF) </a:t>
                </a:r>
                <a:r>
                  <a:rPr lang="ko-KR" altLang="en-US" dirty="0" smtClean="0"/>
                  <a:t>또는 밀도함수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에 의해 정의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어떤 특정 값을 취하는 확률로는 정의되지 않음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𝑓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endParaRPr lang="en-US" altLang="ko-KR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ko-KR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6647974"/>
              </a:xfrm>
              <a:prstGeom prst="rect">
                <a:avLst/>
              </a:prstGeom>
              <a:blipFill rotWithShape="1"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3096344" cy="60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36" y="3016558"/>
            <a:ext cx="5149864" cy="355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확률밀도함수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13" y="2407222"/>
            <a:ext cx="5179140" cy="7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102" y="1238787"/>
            <a:ext cx="2736304" cy="80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1" y="3428346"/>
            <a:ext cx="5181152" cy="17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517234"/>
            <a:ext cx="5114789" cy="76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확률밀도함수</a:t>
            </a:r>
            <a:endParaRPr lang="en-US" altLang="ko-KR" sz="2000" smtClean="0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6" y="1628800"/>
            <a:ext cx="5807528" cy="51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확률밀도함수</a:t>
            </a:r>
            <a:endParaRPr lang="en-US" altLang="ko-KR" sz="2000" smtClean="0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7" y="1484784"/>
            <a:ext cx="758132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6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확률밀도함수</a:t>
            </a:r>
            <a:endParaRPr lang="en-US" altLang="ko-KR" sz="2000" smtClean="0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7.1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연속형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7.1.1 1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연속형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44" y="1700808"/>
            <a:ext cx="311111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212976"/>
            <a:ext cx="4968552" cy="168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4269424" descr="DRW000013f0280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79" y="2409850"/>
            <a:ext cx="3908425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871</Words>
  <Application>Microsoft Office PowerPoint</Application>
  <PresentationFormat>화면 슬라이드 쇼(4:3)</PresentationFormat>
  <Paragraphs>344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박현경</cp:lastModifiedBy>
  <cp:revision>39</cp:revision>
  <dcterms:created xsi:type="dcterms:W3CDTF">2020-04-17T01:54:45Z</dcterms:created>
  <dcterms:modified xsi:type="dcterms:W3CDTF">2021-01-25T01:09:55Z</dcterms:modified>
</cp:coreProperties>
</file>