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7" r:id="rId2"/>
    <p:sldId id="261" r:id="rId3"/>
    <p:sldId id="262" r:id="rId4"/>
    <p:sldId id="326" r:id="rId5"/>
    <p:sldId id="327" r:id="rId6"/>
    <p:sldId id="325" r:id="rId7"/>
    <p:sldId id="288" r:id="rId8"/>
    <p:sldId id="298" r:id="rId9"/>
    <p:sldId id="289" r:id="rId10"/>
    <p:sldId id="299" r:id="rId11"/>
    <p:sldId id="290" r:id="rId12"/>
    <p:sldId id="300" r:id="rId13"/>
    <p:sldId id="291" r:id="rId14"/>
    <p:sldId id="292" r:id="rId15"/>
    <p:sldId id="302" r:id="rId16"/>
    <p:sldId id="293" r:id="rId17"/>
    <p:sldId id="304" r:id="rId18"/>
    <p:sldId id="303" r:id="rId19"/>
    <p:sldId id="270" r:id="rId20"/>
    <p:sldId id="305" r:id="rId21"/>
    <p:sldId id="271" r:id="rId22"/>
    <p:sldId id="306" r:id="rId23"/>
    <p:sldId id="272" r:id="rId24"/>
    <p:sldId id="273" r:id="rId25"/>
    <p:sldId id="308" r:id="rId26"/>
    <p:sldId id="309" r:id="rId27"/>
    <p:sldId id="276" r:id="rId28"/>
    <p:sldId id="328" r:id="rId29"/>
    <p:sldId id="294" r:id="rId30"/>
    <p:sldId id="311" r:id="rId31"/>
    <p:sldId id="312" r:id="rId32"/>
    <p:sldId id="277" r:id="rId33"/>
    <p:sldId id="313" r:id="rId34"/>
    <p:sldId id="283" r:id="rId35"/>
    <p:sldId id="329" r:id="rId36"/>
    <p:sldId id="284" r:id="rId37"/>
    <p:sldId id="285" r:id="rId38"/>
    <p:sldId id="314" r:id="rId39"/>
    <p:sldId id="315" r:id="rId40"/>
    <p:sldId id="317" r:id="rId41"/>
    <p:sldId id="316" r:id="rId42"/>
    <p:sldId id="295" r:id="rId43"/>
    <p:sldId id="318" r:id="rId44"/>
    <p:sldId id="296" r:id="rId45"/>
    <p:sldId id="320" r:id="rId46"/>
    <p:sldId id="322" r:id="rId47"/>
    <p:sldId id="323" r:id="rId48"/>
    <p:sldId id="297" r:id="rId49"/>
    <p:sldId id="264" r:id="rId5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C9BC"/>
    <a:srgbClr val="FFF9C5"/>
    <a:srgbClr val="FFFEF3"/>
    <a:srgbClr val="F6D900"/>
    <a:srgbClr val="FFF6B7"/>
    <a:srgbClr val="3FBFB0"/>
    <a:srgbClr val="D3F1ED"/>
    <a:srgbClr val="00CC66"/>
    <a:srgbClr val="DAFEF0"/>
    <a:srgbClr val="07D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"/>
    </p:cViewPr>
  </p:sorter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C925C-6EC7-45B8-BC25-BACBC8AC586B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9D2E6-42B1-481E-B1FE-90D36A45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080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145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145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145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31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91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82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91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24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73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3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7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4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8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73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51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068960"/>
            <a:ext cx="3036516" cy="2676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925" y="764704"/>
            <a:ext cx="5752150" cy="2145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6187189"/>
            <a:ext cx="1512168" cy="41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426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8.1 </a:t>
              </a:r>
              <a:r>
                <a:rPr lang="ko-KR" altLang="en-US" b="1" smtClean="0">
                  <a:solidFill>
                    <a:schemeClr val="tx1"/>
                  </a:solidFill>
                </a:rPr>
                <a:t>정규분포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3547" y="620687"/>
                <a:ext cx="8640960" cy="496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/>
                      </a:rPr>
                      <m:t>X</m:t>
                    </m:r>
                    <m:r>
                      <a:rPr lang="en-US" altLang="ko-KR" sz="20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000"/>
                      <m:t>~ </m:t>
                    </m:r>
                    <m:r>
                      <m:rPr>
                        <m:sty m:val="p"/>
                      </m:rPr>
                      <a:rPr lang="en-US" altLang="ko-KR" sz="2000" i="1">
                        <a:latin typeface="Cambria Math"/>
                      </a:rPr>
                      <m:t>N</m:t>
                    </m:r>
                    <m:d>
                      <m:dPr>
                        <m:ctrlPr>
                          <a:rPr lang="en-US" altLang="ko-KR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ko-KR" sz="2000" i="1">
                            <a:latin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ko-KR" altLang="en-US" sz="2000"/>
                          <m:t> 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0.5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2000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47" y="620687"/>
                <a:ext cx="8640960" cy="496867"/>
              </a:xfrm>
              <a:prstGeom prst="rect">
                <a:avLst/>
              </a:prstGeom>
              <a:blipFill rotWithShape="1">
                <a:blip r:embed="rId2"/>
                <a:stretch>
                  <a:fillRect l="-706" b="-197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58" y="1268761"/>
            <a:ext cx="6814885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75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8.1 </a:t>
              </a:r>
              <a:r>
                <a:rPr lang="ko-KR" altLang="en-US" b="1" smtClean="0">
                  <a:solidFill>
                    <a:schemeClr val="tx1"/>
                  </a:solidFill>
                </a:rPr>
                <a:t>정규분포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3547" y="620687"/>
                <a:ext cx="8640960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/>
                      </a:rPr>
                      <m:t>X</m:t>
                    </m:r>
                    <m:r>
                      <a:rPr lang="en-US" altLang="ko-KR" sz="20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000"/>
                      <m:t>~ </m:t>
                    </m:r>
                    <m:r>
                      <m:rPr>
                        <m:sty m:val="p"/>
                      </m:rPr>
                      <a:rPr lang="en-US" altLang="ko-KR" sz="2000" i="1">
                        <a:latin typeface="Cambria Math"/>
                      </a:rPr>
                      <m:t>N</m:t>
                    </m:r>
                    <m:d>
                      <m:dPr>
                        <m:ctrlPr>
                          <a:rPr lang="en-US" altLang="ko-KR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ko-KR" sz="2000" i="1">
                            <a:latin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ko-KR" altLang="en-US" sz="2000"/>
                          <m:t> 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0.5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2000" i="1" dirty="0" smtClean="0">
                  <a:latin typeface="Cambria Math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i="1" dirty="0">
                  <a:latin typeface="Cambria Math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i="1" dirty="0">
                  <a:latin typeface="Cambria Math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 err="1" smtClean="0">
                    <a:latin typeface="Cambria Math"/>
                  </a:rPr>
                  <a:t>기댓값과</a:t>
                </a:r>
                <a:r>
                  <a:rPr lang="ko-KR" altLang="en-US" sz="2000" dirty="0" smtClean="0">
                    <a:latin typeface="Cambria Math"/>
                  </a:rPr>
                  <a:t> 분산</a:t>
                </a:r>
                <a:endParaRPr lang="en-US" altLang="ko-KR" sz="2000" dirty="0" smtClean="0">
                  <a:latin typeface="Cambria Math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 smtClean="0">
                  <a:latin typeface="Cambria Math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>
                  <a:latin typeface="Cambria Math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 smtClean="0">
                  <a:latin typeface="Cambria Math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>
                  <a:latin typeface="Cambria Math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 smtClean="0">
                    <a:latin typeface="Cambria Math"/>
                  </a:rPr>
                  <a:t>밀도함수</a:t>
                </a:r>
                <a:endParaRPr lang="en-US" altLang="ko-KR" sz="2000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47" y="620687"/>
                <a:ext cx="8640960" cy="4247317"/>
              </a:xfrm>
              <a:prstGeom prst="rect">
                <a:avLst/>
              </a:prstGeom>
              <a:blipFill rotWithShape="1">
                <a:blip r:embed="rId2"/>
                <a:stretch>
                  <a:fillRect l="-706" b="-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63754"/>
            <a:ext cx="5184576" cy="681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5295265" cy="1496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97152"/>
            <a:ext cx="5147161" cy="1456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61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8.1 </a:t>
              </a:r>
              <a:r>
                <a:rPr lang="ko-KR" altLang="en-US" b="1" smtClean="0">
                  <a:solidFill>
                    <a:schemeClr val="tx1"/>
                  </a:solidFill>
                </a:rPr>
                <a:t>정규분포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3547" y="620687"/>
            <a:ext cx="8640960" cy="49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Cambria Math"/>
              </a:rPr>
              <a:t>분포함수</a:t>
            </a:r>
            <a:endParaRPr lang="en-US" altLang="ko-KR" sz="2000" dirty="0" smtClean="0">
              <a:latin typeface="Cambria Math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763" y="1117170"/>
            <a:ext cx="6242474" cy="418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24" y="5058630"/>
            <a:ext cx="5112568" cy="162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814" y="5502558"/>
            <a:ext cx="288031" cy="209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328814" y="5476274"/>
            <a:ext cx="308787" cy="250576"/>
          </a:xfrm>
          <a:prstGeom prst="rect">
            <a:avLst/>
          </a:prstGeom>
          <a:solidFill>
            <a:srgbClr val="FF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97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8.1 </a:t>
              </a:r>
              <a:r>
                <a:rPr lang="ko-KR" altLang="en-US" b="1" smtClean="0">
                  <a:solidFill>
                    <a:schemeClr val="tx1"/>
                  </a:solidFill>
                </a:rPr>
                <a:t>정규분포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8765" y="620686"/>
                <a:ext cx="8640960" cy="6010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b="0" dirty="0" smtClean="0"/>
                  <a:t>상위 </a:t>
                </a:r>
                <a:r>
                  <a:rPr lang="en-US" altLang="ko-KR" sz="2000" b="0" dirty="0" smtClean="0"/>
                  <a:t>100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/>
                      </a:rPr>
                      <m:t>𝛼</m:t>
                    </m:r>
                    <m:r>
                      <m:rPr>
                        <m:nor/>
                      </m:rPr>
                      <a:rPr lang="en-US" altLang="ko-KR" sz="2000" b="0" i="0" smtClean="0">
                        <a:latin typeface="Cambria Math"/>
                      </a:rPr>
                      <m:t>%</m:t>
                    </m:r>
                    <m:r>
                      <a:rPr lang="ko-KR" altLang="en-US" sz="2000" b="0" i="1" smtClean="0">
                        <a:latin typeface="Cambria Math"/>
                      </a:rPr>
                      <m:t>점</m:t>
                    </m:r>
                    <m:r>
                      <a:rPr lang="en-US" altLang="ko-KR" sz="2000" b="0" i="1" smtClean="0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ko-KR" altLang="en-US" sz="2000" b="0" i="1" smtClean="0">
                            <a:latin typeface="Cambria Math"/>
                          </a:rPr>
                          <m:t>𝛼</m:t>
                        </m:r>
                      </m:sub>
                    </m:sSub>
                  </m:oMath>
                </a14:m>
                <a:endParaRPr lang="en-US" altLang="ko-KR" sz="2000" i="1" dirty="0" smtClean="0">
                  <a:latin typeface="Cambria Math"/>
                </a:endParaRPr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US" altLang="ko-KR" i="1" dirty="0" smtClean="0">
                    <a:latin typeface="Cambria Math"/>
                  </a:rPr>
                  <a:t>x</a:t>
                </a:r>
                <a:r>
                  <a:rPr lang="en-US" altLang="ko-KR" dirty="0" smtClean="0">
                    <a:latin typeface="Cambria Math"/>
                  </a:rPr>
                  <a:t>) =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𝛼</m:t>
                    </m:r>
                  </m:oMath>
                </a14:m>
                <a:r>
                  <a:rPr lang="ko-KR" altLang="en-US" dirty="0" err="1" smtClean="0">
                    <a:latin typeface="Cambria Math"/>
                  </a:rPr>
                  <a:t>를</a:t>
                </a:r>
                <a:r>
                  <a:rPr lang="ko-KR" altLang="en-US" dirty="0" smtClean="0">
                    <a:latin typeface="Cambria Math"/>
                  </a:rPr>
                  <a:t> 만족하는 </a:t>
                </a:r>
                <a:r>
                  <a:rPr lang="en-US" altLang="ko-KR" i="1" dirty="0" smtClean="0">
                    <a:latin typeface="Cambria Math"/>
                  </a:rPr>
                  <a:t>x</a:t>
                </a:r>
                <a:endParaRPr lang="en-US" altLang="ko-KR" sz="2000" i="1" dirty="0">
                  <a:latin typeface="Cambria Math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i="1" dirty="0" smtClean="0">
                  <a:latin typeface="Cambria Math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i="1" dirty="0">
                  <a:latin typeface="Cambria Math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i="1" dirty="0" smtClean="0">
                  <a:latin typeface="Cambria Math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i="1" dirty="0">
                  <a:latin typeface="Cambria Math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i="1" dirty="0" smtClean="0">
                  <a:latin typeface="Cambria Math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i="1" dirty="0">
                  <a:latin typeface="Cambria Math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i="1" dirty="0" smtClean="0">
                  <a:latin typeface="Cambria Math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i="1" dirty="0">
                  <a:latin typeface="Cambria Math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i="1" dirty="0">
                  <a:latin typeface="Cambria Math"/>
                </a:endParaRPr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/>
                      </a:rPr>
                      <m:t>Z</m:t>
                    </m:r>
                    <m:r>
                      <a:rPr lang="en-US" altLang="ko-KR" sz="200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000"/>
                      <m:t>~ </m:t>
                    </m:r>
                    <m:r>
                      <m:rPr>
                        <m:sty m:val="p"/>
                      </m:rPr>
                      <a:rPr lang="en-US" altLang="ko-KR" sz="2000" i="1">
                        <a:latin typeface="Cambria Math"/>
                      </a:rPr>
                      <m:t>N</m:t>
                    </m:r>
                    <m:d>
                      <m:dPr>
                        <m:ctrlPr>
                          <a:rPr lang="en-US" altLang="ko-KR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0</m:t>
                        </m:r>
                        <m:r>
                          <a:rPr lang="en-US" altLang="ko-KR" sz="2000" i="1">
                            <a:latin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ko-KR" altLang="en-US" sz="2000"/>
                          <m:t> </m:t>
                        </m:r>
                        <m:r>
                          <m:rPr>
                            <m:nor/>
                          </m:rPr>
                          <a:rPr lang="en-US" altLang="ko-KR" sz="2000" b="0" i="0" smtClean="0"/>
                          <m:t>1</m:t>
                        </m:r>
                      </m:e>
                    </m:d>
                  </m:oMath>
                </a14:m>
                <a:r>
                  <a:rPr lang="en-US" altLang="ko-KR" sz="2000" i="1" dirty="0" smtClean="0">
                    <a:latin typeface="Cambria Math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</a:rPr>
                      <m:t>𝑃</m:t>
                    </m:r>
                    <m:r>
                      <a:rPr lang="en-US" altLang="ko-KR" sz="2000" i="1">
                        <a:latin typeface="Cambria Math"/>
                      </a:rPr>
                      <m:t>(</m:t>
                    </m:r>
                    <m:r>
                      <a:rPr lang="en-US" altLang="ko-KR" sz="2000" b="0" i="1" smtClean="0">
                        <a:latin typeface="Cambria Math"/>
                      </a:rPr>
                      <m:t>𝑍</m:t>
                    </m:r>
                    <m:r>
                      <a:rPr lang="en-US" altLang="ko-KR" sz="2000" i="1">
                        <a:latin typeface="Cambria Math"/>
                        <a:ea typeface="Cambria Math"/>
                      </a:rPr>
                      <m:t>≥</m:t>
                    </m:r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ko-KR" altLang="en-US" sz="2000" i="1">
                            <a:latin typeface="Cambria Math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Cambria Math"/>
                  </a:rPr>
                  <a:t>) 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/>
                      </a:rPr>
                      <m:t>𝛼</m:t>
                    </m:r>
                  </m:oMath>
                </a14:m>
                <a:r>
                  <a:rPr lang="ko-KR" altLang="en-US" sz="2000" dirty="0" err="1">
                    <a:latin typeface="Cambria Math"/>
                  </a:rPr>
                  <a:t>를</a:t>
                </a:r>
                <a:r>
                  <a:rPr lang="ko-KR" altLang="en-US" sz="2000" dirty="0" smtClean="0">
                    <a:latin typeface="Cambria Math"/>
                  </a:rPr>
                  <a:t> 만</a:t>
                </a:r>
                <a:r>
                  <a:rPr lang="ko-KR" altLang="en-US" sz="2000" dirty="0">
                    <a:latin typeface="Cambria Math"/>
                  </a:rPr>
                  <a:t>족</a:t>
                </a:r>
                <a:r>
                  <a:rPr lang="ko-KR" altLang="en-US" sz="2000" dirty="0" smtClean="0">
                    <a:latin typeface="Cambria Math"/>
                  </a:rPr>
                  <a:t> </a:t>
                </a:r>
                <a:endParaRPr lang="en-US" altLang="ko-KR" sz="2000" i="1" dirty="0">
                  <a:latin typeface="Cambria Math"/>
                </a:endParaRPr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1−</m:t>
                        </m:r>
                        <m:r>
                          <a:rPr lang="ko-KR" altLang="en-US" i="1">
                            <a:latin typeface="Cambria Math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Cambria Math"/>
                  </a:rPr>
                  <a:t>=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ko-KR" altLang="en-US" i="1">
                            <a:latin typeface="Cambria Math"/>
                          </a:rPr>
                          <m:t>𝛼</m:t>
                        </m:r>
                      </m:sub>
                    </m:sSub>
                  </m:oMath>
                </a14:m>
                <a:endParaRPr lang="en-US" altLang="ko-KR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65" y="620686"/>
                <a:ext cx="8640960" cy="6010428"/>
              </a:xfrm>
              <a:prstGeom prst="rect">
                <a:avLst/>
              </a:prstGeom>
              <a:blipFill rotWithShape="1">
                <a:blip r:embed="rId2"/>
                <a:stretch>
                  <a:fillRect l="-9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136" y="1628800"/>
            <a:ext cx="5789728" cy="3932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131746"/>
            <a:ext cx="1983205" cy="149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44208" y="5085184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상위 </a:t>
            </a:r>
            <a:r>
              <a:rPr lang="en-US" altLang="ko-KR" dirty="0" smtClean="0"/>
              <a:t>30%</a:t>
            </a:r>
            <a:r>
              <a:rPr lang="ko-KR" altLang="en-US" dirty="0" smtClean="0"/>
              <a:t>점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23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8.1 </a:t>
              </a:r>
              <a:r>
                <a:rPr lang="ko-KR" altLang="en-US" b="1" smtClean="0">
                  <a:solidFill>
                    <a:schemeClr val="tx1"/>
                  </a:solidFill>
                </a:rPr>
                <a:t>정규분포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8765" y="620686"/>
                <a:ext cx="8640960" cy="1024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b="0" dirty="0" smtClean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b="0" dirty="0" smtClean="0"/>
                  <a:t>구간 </a:t>
                </a:r>
                <a:r>
                  <a:rPr lang="en-US" altLang="ko-KR" sz="2000" b="0" dirty="0" smtClean="0"/>
                  <a:t>[a, b]</a:t>
                </a:r>
                <a:r>
                  <a:rPr lang="ko-KR" altLang="en-US" sz="2000" b="0" dirty="0" smtClean="0"/>
                  <a:t>는 </a:t>
                </a:r>
                <a:r>
                  <a:rPr lang="en-US" altLang="ko-KR" sz="2000" b="0" dirty="0" smtClean="0"/>
                  <a:t>100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/>
                      </a:rPr>
                      <m:t>𝛼</m:t>
                    </m:r>
                    <m:r>
                      <m:rPr>
                        <m:nor/>
                      </m:rPr>
                      <a:rPr lang="en-US" altLang="ko-KR" sz="2000" b="0" i="0" smtClean="0">
                        <a:latin typeface="Cambria Math"/>
                      </a:rPr>
                      <m:t>%</m:t>
                    </m:r>
                    <m:r>
                      <a:rPr lang="en-US" altLang="ko-KR" sz="2000" b="0" i="1" smtClean="0">
                        <a:latin typeface="Cambria Math"/>
                      </a:rPr>
                      <m:t> </m:t>
                    </m:r>
                    <m:r>
                      <a:rPr lang="ko-KR" altLang="en-US" sz="2000" b="0" i="1" smtClean="0">
                        <a:latin typeface="Cambria Math"/>
                      </a:rPr>
                      <m:t>구간</m:t>
                    </m:r>
                  </m:oMath>
                </a14:m>
                <a:endParaRPr lang="en-US" altLang="ko-KR" sz="200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65" y="620686"/>
                <a:ext cx="8640960" cy="1024448"/>
              </a:xfrm>
              <a:prstGeom prst="rect">
                <a:avLst/>
              </a:prstGeom>
              <a:blipFill rotWithShape="1">
                <a:blip r:embed="rId2"/>
                <a:stretch>
                  <a:fillRect l="-988" b="-59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737895"/>
            <a:ext cx="2088232" cy="366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834" y="691831"/>
            <a:ext cx="3247406" cy="516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725" y="1700807"/>
            <a:ext cx="6974551" cy="475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28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8.1 </a:t>
              </a:r>
              <a:r>
                <a:rPr lang="ko-KR" altLang="en-US" b="1" smtClean="0">
                  <a:solidFill>
                    <a:schemeClr val="tx1"/>
                  </a:solidFill>
                </a:rPr>
                <a:t>정규분포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8765" y="620686"/>
                <a:ext cx="8640960" cy="1486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b="0" dirty="0" smtClean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b="0" dirty="0" smtClean="0"/>
                  <a:t>구간 </a:t>
                </a:r>
                <a:r>
                  <a:rPr lang="en-US" altLang="ko-KR" sz="2000" b="0" dirty="0" smtClean="0"/>
                  <a:t>[a, b]</a:t>
                </a:r>
                <a:r>
                  <a:rPr lang="ko-KR" altLang="en-US" sz="2000" b="0" dirty="0" smtClean="0"/>
                  <a:t>는 </a:t>
                </a:r>
                <a:r>
                  <a:rPr lang="en-US" altLang="ko-KR" sz="2000" b="0" dirty="0" smtClean="0"/>
                  <a:t>100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/>
                      </a:rPr>
                      <m:t>𝛼</m:t>
                    </m:r>
                    <m:r>
                      <m:rPr>
                        <m:nor/>
                      </m:rPr>
                      <a:rPr lang="en-US" altLang="ko-KR" sz="2000" b="0" i="0" smtClean="0">
                        <a:latin typeface="Cambria Math"/>
                      </a:rPr>
                      <m:t>%</m:t>
                    </m:r>
                    <m:r>
                      <a:rPr lang="en-US" altLang="ko-KR" sz="2000" b="0" i="1" smtClean="0">
                        <a:latin typeface="Cambria Math"/>
                      </a:rPr>
                      <m:t> </m:t>
                    </m:r>
                    <m:r>
                      <a:rPr lang="ko-KR" altLang="en-US" sz="2000" b="0" i="1" smtClean="0">
                        <a:latin typeface="Cambria Math"/>
                      </a:rPr>
                      <m:t>구간</m:t>
                    </m:r>
                  </m:oMath>
                </a14:m>
                <a:endParaRPr lang="en-US" altLang="ko-KR" sz="2000" i="1" dirty="0" smtClean="0">
                  <a:latin typeface="Cambria Math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2000" dirty="0" smtClean="0">
                    <a:latin typeface="Cambria Math"/>
                  </a:rPr>
                  <a:t>90% </a:t>
                </a:r>
                <a:r>
                  <a:rPr lang="ko-KR" altLang="en-US" sz="2000" dirty="0" smtClean="0">
                    <a:latin typeface="Cambria Math"/>
                  </a:rPr>
                  <a:t>구간</a:t>
                </a:r>
                <a:endParaRPr lang="en-US" altLang="ko-KR" sz="2000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65" y="620686"/>
                <a:ext cx="8640960" cy="1486112"/>
              </a:xfrm>
              <a:prstGeom prst="rect">
                <a:avLst/>
              </a:prstGeom>
              <a:blipFill rotWithShape="1">
                <a:blip r:embed="rId2"/>
                <a:stretch>
                  <a:fillRect l="-988" b="-24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737895"/>
            <a:ext cx="2088232" cy="366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834" y="691831"/>
            <a:ext cx="3247406" cy="516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2131716"/>
            <a:ext cx="7164288" cy="1801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2" y="4333029"/>
            <a:ext cx="7164288" cy="1760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9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8765" y="620686"/>
            <a:ext cx="8640960" cy="603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b="0" dirty="0" smtClean="0"/>
              <a:t>표준정규분포의                  구간</a:t>
            </a:r>
            <a:endParaRPr lang="en-US" altLang="ko-KR" sz="2000" b="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Cambria Math"/>
              </a:rPr>
              <a:t>예</a:t>
            </a:r>
            <a:r>
              <a:rPr lang="en-US" altLang="ko-KR" sz="2000" dirty="0" smtClean="0">
                <a:latin typeface="Cambria Math"/>
              </a:rPr>
              <a:t>:</a:t>
            </a:r>
            <a:r>
              <a:rPr lang="en-US" altLang="ko-KR" sz="2000" i="1" dirty="0" smtClean="0">
                <a:latin typeface="Cambria Math"/>
              </a:rPr>
              <a:t> </a:t>
            </a:r>
            <a:r>
              <a:rPr lang="ko-KR" altLang="en-US" sz="2000" dirty="0"/>
              <a:t>표준정규분포의  </a:t>
            </a:r>
            <a:r>
              <a:rPr lang="en-US" altLang="ko-KR" sz="2000" dirty="0" smtClean="0"/>
              <a:t>95%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구간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i="1" dirty="0">
              <a:latin typeface="Cambria Math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i="1" dirty="0" smtClean="0">
              <a:latin typeface="Cambria Math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i="1" dirty="0">
              <a:latin typeface="Cambria Math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i="1" dirty="0" smtClean="0">
              <a:latin typeface="Cambria Math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i="1" dirty="0">
              <a:latin typeface="Cambria Math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i="1" dirty="0" smtClean="0">
              <a:latin typeface="Cambria Math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i="1" dirty="0">
              <a:latin typeface="Cambria Math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i="1" dirty="0" smtClean="0">
              <a:latin typeface="Cambria Math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i="1" dirty="0">
              <a:latin typeface="Cambria Math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i="1" dirty="0" smtClean="0">
              <a:latin typeface="Cambria Math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i="1" dirty="0">
              <a:latin typeface="Cambria Math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325" y="1215802"/>
            <a:ext cx="1512168" cy="368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8.1 </a:t>
              </a:r>
              <a:r>
                <a:rPr lang="ko-KR" altLang="en-US" b="1" smtClean="0">
                  <a:solidFill>
                    <a:schemeClr val="tx1"/>
                  </a:solidFill>
                </a:rPr>
                <a:t>정규분포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426" y="755176"/>
            <a:ext cx="1499989" cy="324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347" y="725203"/>
            <a:ext cx="1739826" cy="384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42" y="1772816"/>
            <a:ext cx="5431756" cy="351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00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8765" y="620686"/>
            <a:ext cx="8640960" cy="603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b="0" dirty="0" smtClean="0"/>
              <a:t>표준정규분포의                  구간</a:t>
            </a:r>
            <a:endParaRPr lang="en-US" altLang="ko-KR" sz="2000" b="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Cambria Math"/>
              </a:rPr>
              <a:t>예</a:t>
            </a:r>
            <a:r>
              <a:rPr lang="en-US" altLang="ko-KR" sz="2000" dirty="0" smtClean="0">
                <a:latin typeface="Cambria Math"/>
              </a:rPr>
              <a:t>:</a:t>
            </a:r>
            <a:r>
              <a:rPr lang="en-US" altLang="ko-KR" sz="2000" i="1" dirty="0" smtClean="0">
                <a:latin typeface="Cambria Math"/>
              </a:rPr>
              <a:t> </a:t>
            </a:r>
            <a:r>
              <a:rPr lang="ko-KR" altLang="en-US" sz="2000" dirty="0"/>
              <a:t>표준정규분포의  </a:t>
            </a:r>
            <a:r>
              <a:rPr lang="en-US" altLang="ko-KR" sz="2000" dirty="0" smtClean="0"/>
              <a:t>95%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구간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i="1" dirty="0">
              <a:latin typeface="Cambria Math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i="1" dirty="0" smtClean="0">
              <a:latin typeface="Cambria Math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i="1" dirty="0">
              <a:latin typeface="Cambria Math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i="1" dirty="0" smtClean="0">
              <a:latin typeface="Cambria Math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i="1" dirty="0">
              <a:latin typeface="Cambria Math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i="1" dirty="0" smtClean="0">
              <a:latin typeface="Cambria Math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i="1" dirty="0">
              <a:latin typeface="Cambria Math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i="1" dirty="0" smtClean="0">
              <a:latin typeface="Cambria Math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i="1" dirty="0">
              <a:latin typeface="Cambria Math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i="1" dirty="0" smtClean="0">
              <a:latin typeface="Cambria Math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i="1" dirty="0">
              <a:latin typeface="Cambria Math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325" y="1215802"/>
            <a:ext cx="1512168" cy="368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8.1 </a:t>
              </a:r>
              <a:r>
                <a:rPr lang="ko-KR" altLang="en-US" b="1" smtClean="0">
                  <a:solidFill>
                    <a:schemeClr val="tx1"/>
                  </a:solidFill>
                </a:rPr>
                <a:t>정규분포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426" y="755176"/>
            <a:ext cx="1499989" cy="324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347" y="725203"/>
            <a:ext cx="1739826" cy="384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294" y="1916832"/>
            <a:ext cx="6877413" cy="4449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028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8.1 </a:t>
              </a:r>
              <a:r>
                <a:rPr lang="ko-KR" altLang="en-US" b="1" smtClean="0">
                  <a:solidFill>
                    <a:schemeClr val="tx1"/>
                  </a:solidFill>
                </a:rPr>
                <a:t>정규분포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97496"/>
            <a:ext cx="5823918" cy="3135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6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8.2 </a:t>
              </a:r>
              <a:r>
                <a:rPr lang="ko-KR" altLang="en-US" b="1" smtClean="0">
                  <a:solidFill>
                    <a:schemeClr val="tx1"/>
                  </a:solidFill>
                </a:rPr>
                <a:t>지수분포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3547" y="620688"/>
                <a:ext cx="8640960" cy="1378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 smtClean="0"/>
                  <a:t>어떤 사건이 발생하는 간격이 따르는 분포</a:t>
                </a:r>
                <a:endParaRPr lang="en-US" altLang="ko-KR" sz="2000" dirty="0" smtClean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 err="1" smtClean="0"/>
                  <a:t>파라미터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l-GR" altLang="ko-KR" sz="2000" b="0" i="1" smtClean="0">
                        <a:latin typeface="Cambria Math"/>
                      </a:rPr>
                      <m:t>λ</m:t>
                    </m:r>
                  </m:oMath>
                </a14:m>
                <a:r>
                  <a:rPr lang="ko-KR" altLang="en-US" sz="2000" dirty="0" smtClean="0"/>
                  <a:t>인 지수분포는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/>
                      </a:rPr>
                      <m:t>Ex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sz="2000" i="1">
                            <a:latin typeface="Cambria Math"/>
                          </a:rPr>
                          <m:t>λ</m:t>
                        </m:r>
                      </m:e>
                    </m:d>
                  </m:oMath>
                </a14:m>
                <a:endParaRPr lang="en-US" altLang="ko-KR" sz="2000" b="0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 smtClean="0"/>
                  <a:t>단위시간당 평균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>
                        <a:latin typeface="Cambria Math"/>
                      </a:rPr>
                      <m:t>λ</m:t>
                    </m:r>
                  </m:oMath>
                </a14:m>
                <a:r>
                  <a:rPr lang="ko-KR" altLang="en-US" dirty="0" smtClean="0"/>
                  <a:t>번 발생하는 사건의 발생 간격을 따르는 확률분포 </a:t>
                </a:r>
                <a:endParaRPr lang="en-US" altLang="ko-KR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47" y="620688"/>
                <a:ext cx="8640960" cy="1378391"/>
              </a:xfrm>
              <a:prstGeom prst="rect">
                <a:avLst/>
              </a:prstGeom>
              <a:blipFill rotWithShape="1">
                <a:blip r:embed="rId2"/>
                <a:stretch>
                  <a:fillRect l="-988" b="-7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11698"/>
            <a:ext cx="7668344" cy="1760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96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-1"/>
            <a:ext cx="9144000" cy="6858001"/>
            <a:chOff x="0" y="-1"/>
            <a:chExt cx="9144000" cy="6858001"/>
          </a:xfrm>
        </p:grpSpPr>
        <p:sp>
          <p:nvSpPr>
            <p:cNvPr id="5" name="직사각형 4"/>
            <p:cNvSpPr/>
            <p:nvPr/>
          </p:nvSpPr>
          <p:spPr>
            <a:xfrm>
              <a:off x="0" y="-1"/>
              <a:ext cx="9144000" cy="6858001"/>
            </a:xfrm>
            <a:prstGeom prst="rect">
              <a:avLst/>
            </a:prstGeom>
            <a:solidFill>
              <a:srgbClr val="D3F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ㅊ</a:t>
              </a:r>
              <a:endParaRPr lang="ko-KR" altLang="en-US" dirty="0"/>
            </a:p>
          </p:txBody>
        </p:sp>
        <p:sp>
          <p:nvSpPr>
            <p:cNvPr id="4" name="오각형 3"/>
            <p:cNvSpPr/>
            <p:nvPr/>
          </p:nvSpPr>
          <p:spPr>
            <a:xfrm rot="5400000">
              <a:off x="2173424" y="-2173424"/>
              <a:ext cx="4797152" cy="9144000"/>
            </a:xfrm>
            <a:prstGeom prst="homePlate">
              <a:avLst/>
            </a:prstGeom>
            <a:solidFill>
              <a:srgbClr val="5BC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42036" y="332656"/>
            <a:ext cx="565992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solidFill>
                  <a:schemeClr val="bg1"/>
                </a:solidFill>
                <a:latin typeface="+mj-lt"/>
              </a:rPr>
              <a:t>CHAPTER</a:t>
            </a:r>
          </a:p>
          <a:p>
            <a:pPr algn="ctr"/>
            <a:r>
              <a:rPr lang="en-US" altLang="ko-KR" sz="5000" b="1" dirty="0" smtClean="0">
                <a:solidFill>
                  <a:schemeClr val="bg1"/>
                </a:solidFill>
                <a:latin typeface="+mj-lt"/>
              </a:rPr>
              <a:t>08</a:t>
            </a:r>
          </a:p>
          <a:p>
            <a:pPr algn="ctr"/>
            <a:r>
              <a:rPr lang="en-US" altLang="ko-KR" sz="5000" b="1" dirty="0" smtClean="0">
                <a:solidFill>
                  <a:schemeClr val="bg1"/>
                </a:solidFill>
                <a:latin typeface="+mj-lt"/>
              </a:rPr>
              <a:t>--------</a:t>
            </a:r>
            <a:endParaRPr lang="en-US" altLang="ko-KR" sz="50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5000" b="1" dirty="0" smtClean="0">
                <a:solidFill>
                  <a:schemeClr val="bg1"/>
                </a:solidFill>
                <a:latin typeface="+mj-lt"/>
              </a:rPr>
              <a:t>대표적인</a:t>
            </a:r>
            <a:endParaRPr lang="en-US" altLang="ko-KR" sz="5000" b="1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5000" b="1" dirty="0" err="1" smtClean="0">
                <a:solidFill>
                  <a:schemeClr val="bg1"/>
                </a:solidFill>
                <a:latin typeface="+mj-lt"/>
              </a:rPr>
              <a:t>연속형</a:t>
            </a:r>
            <a:r>
              <a:rPr lang="ko-KR" altLang="en-US" sz="5000" b="1" dirty="0" smtClean="0">
                <a:solidFill>
                  <a:schemeClr val="bg1"/>
                </a:solidFill>
                <a:latin typeface="+mj-lt"/>
              </a:rPr>
              <a:t> 확률변수</a:t>
            </a:r>
            <a:endParaRPr lang="ko-KR" altLang="en-US" sz="5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0032" y="5169966"/>
            <a:ext cx="3024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8.1 </a:t>
            </a:r>
            <a:r>
              <a:rPr lang="ko-KR" altLang="en-US" smtClean="0"/>
              <a:t>정규분포</a:t>
            </a:r>
            <a:endParaRPr lang="en-US" altLang="ko-KR" dirty="0" smtClean="0"/>
          </a:p>
          <a:p>
            <a:r>
              <a:rPr lang="en-US" altLang="ko-KR" smtClean="0"/>
              <a:t>8.2 </a:t>
            </a:r>
            <a:r>
              <a:rPr lang="ko-KR" altLang="en-US" smtClean="0"/>
              <a:t>지수분포</a:t>
            </a:r>
            <a:endParaRPr lang="en-US" altLang="ko-KR" dirty="0" smtClean="0"/>
          </a:p>
          <a:p>
            <a:r>
              <a:rPr lang="en-US" altLang="ko-KR" smtClean="0"/>
              <a:t>8.3 </a:t>
            </a:r>
            <a:r>
              <a:rPr lang="ko-KR" altLang="en-US" smtClean="0"/>
              <a:t>카이제곱분포</a:t>
            </a:r>
            <a:endParaRPr lang="en-US" altLang="ko-KR" smtClean="0"/>
          </a:p>
          <a:p>
            <a:r>
              <a:rPr lang="en-US" altLang="ko-KR" smtClean="0"/>
              <a:t>8.4 t</a:t>
            </a:r>
            <a:r>
              <a:rPr lang="ko-KR" altLang="en-US" smtClean="0"/>
              <a:t> 분포</a:t>
            </a:r>
            <a:endParaRPr lang="en-US" altLang="ko-KR" smtClean="0"/>
          </a:p>
          <a:p>
            <a:r>
              <a:rPr lang="en-US" altLang="ko-KR" smtClean="0"/>
              <a:t>8.5 F </a:t>
            </a:r>
            <a:r>
              <a:rPr lang="ko-KR" altLang="en-US" smtClean="0"/>
              <a:t>분포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51571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3FBFB0"/>
                </a:solidFill>
              </a:rPr>
              <a:t>CONTENTS</a:t>
            </a:r>
            <a:endParaRPr lang="ko-KR" altLang="en-US" b="1" dirty="0">
              <a:solidFill>
                <a:srgbClr val="3FBF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6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8.2 </a:t>
              </a:r>
              <a:r>
                <a:rPr lang="ko-KR" altLang="en-US" b="1" smtClean="0">
                  <a:solidFill>
                    <a:schemeClr val="tx1"/>
                  </a:solidFill>
                </a:rPr>
                <a:t>지수분포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3547" y="620688"/>
            <a:ext cx="8640960" cy="326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하루당 평균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건의 교통사고가 발생하는 지역에서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일 이내 또 교통사고가 일어날 확률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1</a:t>
            </a:r>
            <a:r>
              <a:rPr lang="ko-KR" altLang="en-US" sz="2000" dirty="0" smtClean="0"/>
              <a:t>시간당 평균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번 액세스하는 사이트에서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분 이내에 또 액세스할 확률</a:t>
            </a:r>
            <a:endParaRPr lang="ko-KR" alt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650" y="1547729"/>
            <a:ext cx="3424937" cy="65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758" y="3919871"/>
            <a:ext cx="3654151" cy="672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346" y="3818852"/>
            <a:ext cx="216024" cy="351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4249628" y="3818851"/>
            <a:ext cx="228490" cy="351039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39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8.2 </a:t>
              </a:r>
              <a:r>
                <a:rPr lang="ko-KR" altLang="en-US" b="1" smtClean="0">
                  <a:solidFill>
                    <a:schemeClr val="tx1"/>
                  </a:solidFill>
                </a:rPr>
                <a:t>지수분포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66" y="3140968"/>
            <a:ext cx="5381178" cy="2552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00" y="620688"/>
            <a:ext cx="8172400" cy="1985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92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8.2 </a:t>
              </a:r>
              <a:r>
                <a:rPr lang="ko-KR" altLang="en-US" b="1" smtClean="0">
                  <a:solidFill>
                    <a:schemeClr val="tx1"/>
                  </a:solidFill>
                </a:rPr>
                <a:t>지수분포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3547" y="620688"/>
                <a:ext cx="8640960" cy="495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2000" dirty="0" smtClean="0"/>
                  <a:t>X ~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/>
                      </a:rPr>
                      <m:t>Ex</m:t>
                    </m:r>
                    <m:d>
                      <m:dPr>
                        <m:ctrlPr>
                          <a:rPr lang="en-US" altLang="ko-KR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3</m:t>
                        </m:r>
                      </m:e>
                    </m:d>
                  </m:oMath>
                </a14:m>
                <a:endParaRPr lang="en-US" altLang="ko-KR" sz="20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47" y="620688"/>
                <a:ext cx="8640960" cy="495392"/>
              </a:xfrm>
              <a:prstGeom prst="rect">
                <a:avLst/>
              </a:prstGeom>
              <a:blipFill rotWithShape="1">
                <a:blip r:embed="rId2"/>
                <a:stretch>
                  <a:fillRect l="-988" b="-25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25352"/>
            <a:ext cx="5872136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80459"/>
            <a:ext cx="5872136" cy="2016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00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8.2 </a:t>
              </a:r>
              <a:r>
                <a:rPr lang="ko-KR" altLang="en-US" b="1" smtClean="0">
                  <a:solidFill>
                    <a:schemeClr val="tx1"/>
                  </a:solidFill>
                </a:rPr>
                <a:t>지수분포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3547" y="620688"/>
            <a:ext cx="864096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0</a:t>
            </a:r>
            <a:r>
              <a:rPr lang="ko-KR" altLang="en-US" sz="2000" dirty="0" smtClean="0"/>
              <a:t>부터 </a:t>
            </a:r>
            <a:r>
              <a:rPr lang="en-US" altLang="ko-KR" sz="2000" dirty="0" smtClean="0"/>
              <a:t>2 </a:t>
            </a:r>
            <a:r>
              <a:rPr lang="ko-KR" altLang="en-US" sz="2000" dirty="0" smtClean="0"/>
              <a:t>사이의 구간에서 밀도함수와 분포함수</a:t>
            </a:r>
            <a:endParaRPr lang="en-US" altLang="ko-KR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5529357" cy="73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953" y="2276872"/>
            <a:ext cx="6760094" cy="4287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04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8</a:t>
              </a:r>
              <a:r>
                <a:rPr lang="en-US" altLang="ko-KR" b="1" smtClean="0">
                  <a:solidFill>
                    <a:srgbClr val="5BC9BC"/>
                  </a:solidFill>
                </a:rPr>
                <a:t>.2 </a:t>
              </a:r>
              <a:r>
                <a:rPr lang="ko-KR" altLang="en-US" b="1" smtClean="0">
                  <a:solidFill>
                    <a:schemeClr val="tx1"/>
                  </a:solidFill>
                </a:rPr>
                <a:t>지수분포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34531" y="630250"/>
            <a:ext cx="864096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err="1" smtClean="0"/>
              <a:t>scipy.stats</a:t>
            </a:r>
            <a:r>
              <a:rPr lang="ko-KR" altLang="en-US" sz="2000" dirty="0" smtClean="0"/>
              <a:t>의 </a:t>
            </a:r>
            <a:r>
              <a:rPr lang="en-US" altLang="ko-KR" sz="2000" dirty="0" err="1" smtClean="0"/>
              <a:t>expon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함수는 지수분포를 따르는 확률변수를 생성</a:t>
            </a:r>
            <a:endParaRPr lang="en-US" altLang="ko-KR" sz="2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23" y="1412776"/>
            <a:ext cx="5425743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8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8</a:t>
              </a:r>
              <a:r>
                <a:rPr lang="en-US" altLang="ko-KR" b="1" smtClean="0">
                  <a:solidFill>
                    <a:srgbClr val="5BC9BC"/>
                  </a:solidFill>
                </a:rPr>
                <a:t>.2 </a:t>
              </a:r>
              <a:r>
                <a:rPr lang="ko-KR" altLang="en-US" b="1" smtClean="0">
                  <a:solidFill>
                    <a:schemeClr val="tx1"/>
                  </a:solidFill>
                </a:rPr>
                <a:t>지수분포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34531" y="630250"/>
            <a:ext cx="864096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err="1" smtClean="0"/>
              <a:t>scipy.stats</a:t>
            </a:r>
            <a:r>
              <a:rPr lang="ko-KR" altLang="en-US" sz="2000" dirty="0" smtClean="0"/>
              <a:t>의 </a:t>
            </a:r>
            <a:r>
              <a:rPr lang="en-US" altLang="ko-KR" sz="2000" dirty="0" err="1" smtClean="0"/>
              <a:t>expon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함수는 지수분포를 따르는 확률변수를 생성</a:t>
            </a:r>
            <a:endParaRPr lang="en-US" altLang="ko-KR" sz="20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698" y="1484784"/>
            <a:ext cx="7006605" cy="4618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751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8</a:t>
              </a:r>
              <a:r>
                <a:rPr lang="en-US" altLang="ko-KR" b="1" smtClean="0">
                  <a:solidFill>
                    <a:srgbClr val="5BC9BC"/>
                  </a:solidFill>
                </a:rPr>
                <a:t>.2 </a:t>
              </a:r>
              <a:r>
                <a:rPr lang="ko-KR" altLang="en-US" b="1" smtClean="0">
                  <a:solidFill>
                    <a:schemeClr val="tx1"/>
                  </a:solidFill>
                </a:rPr>
                <a:t>지수분포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821524"/>
            <a:ext cx="4782805" cy="3183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429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8.3 </a:t>
              </a:r>
              <a:r>
                <a:rPr lang="ko-KR" altLang="en-US" b="1" smtClean="0">
                  <a:solidFill>
                    <a:schemeClr val="tx1"/>
                  </a:solidFill>
                </a:rPr>
                <a:t>카이제곱분포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3546" y="620688"/>
            <a:ext cx="8812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10</a:t>
            </a:r>
            <a:r>
              <a:rPr lang="ko-KR" altLang="en-US" sz="2000" dirty="0" smtClean="0"/>
              <a:t>장 이후에 설명하는 추정과 검정에 사용하는 특수한 확률분포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분산의 구간추정이나 독립성 검정에서 사용</a:t>
            </a:r>
            <a:endParaRPr lang="en-US" altLang="ko-KR" sz="2000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36" y="1916832"/>
            <a:ext cx="8070206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796136" y="4077072"/>
                <a:ext cx="818557" cy="3769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l-GR" altLang="ko-KR">
                              <a:latin typeface="Monotype Corsiva"/>
                            </a:rPr>
                            <m:t>χ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4077072"/>
                <a:ext cx="818557" cy="376963"/>
              </a:xfrm>
              <a:prstGeom prst="rect">
                <a:avLst/>
              </a:prstGeom>
              <a:blipFill rotWithShape="1"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87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8.3 </a:t>
              </a:r>
              <a:r>
                <a:rPr lang="ko-KR" altLang="en-US" b="1" smtClean="0">
                  <a:solidFill>
                    <a:schemeClr val="tx1"/>
                  </a:solidFill>
                </a:rPr>
                <a:t>카이제곱분포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23546" y="620688"/>
                <a:ext cx="8812949" cy="594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en-US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/>
                          </a:rPr>
                          <m:t>10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ko-KR" altLang="en-US" sz="2000" dirty="0" smtClean="0"/>
                  <a:t>에서</a:t>
                </a:r>
                <a:r>
                  <a:rPr lang="en-US" altLang="ko-KR" sz="2000" dirty="0" smtClean="0"/>
                  <a:t> </a:t>
                </a:r>
                <a:r>
                  <a:rPr lang="ko-KR" altLang="en-US" sz="2000" dirty="0" err="1" smtClean="0"/>
                  <a:t>무작위추출한</a:t>
                </a:r>
                <a:r>
                  <a:rPr lang="ko-KR" altLang="en-US" sz="2000" dirty="0" smtClean="0"/>
                  <a:t> 표본크기 </a:t>
                </a:r>
                <a:r>
                  <a:rPr lang="en-US" altLang="ko-KR" sz="2000" dirty="0" smtClean="0"/>
                  <a:t>100</a:t>
                </a:r>
                <a:r>
                  <a:rPr lang="ko-KR" altLang="en-US" sz="2000" dirty="0" smtClean="0"/>
                  <a:t>만의 표본 데이터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46" y="620688"/>
                <a:ext cx="8812949" cy="594202"/>
              </a:xfrm>
              <a:prstGeom prst="rect">
                <a:avLst/>
              </a:prstGeom>
              <a:blipFill rotWithShape="1">
                <a:blip r:embed="rId2"/>
                <a:stretch>
                  <a:fillRect l="-692" t="-60825" b="-1144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93" y="1412776"/>
            <a:ext cx="5819378" cy="228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74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5068534" cy="3056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8.3 </a:t>
              </a:r>
              <a:r>
                <a:rPr lang="ko-KR" altLang="en-US" b="1" smtClean="0">
                  <a:solidFill>
                    <a:schemeClr val="tx1"/>
                  </a:solidFill>
                </a:rPr>
                <a:t>카이제곱분포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3546" y="620688"/>
                <a:ext cx="8812949" cy="1025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en-US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/>
                          </a:rPr>
                          <m:t>10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ko-KR" altLang="en-US" sz="2000" dirty="0" smtClean="0"/>
                  <a:t>에서</a:t>
                </a:r>
                <a:r>
                  <a:rPr lang="en-US" altLang="ko-KR" sz="2000" dirty="0" smtClean="0"/>
                  <a:t> </a:t>
                </a:r>
                <a:r>
                  <a:rPr lang="ko-KR" altLang="en-US" sz="2000" dirty="0" err="1" smtClean="0"/>
                  <a:t>무작위추출한</a:t>
                </a:r>
                <a:r>
                  <a:rPr lang="ko-KR" altLang="en-US" sz="2000" dirty="0" smtClean="0"/>
                  <a:t> 표본 데이터의 히스토그램과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ko-KR" sz="2000">
                            <a:latin typeface="Monotype Corsiva"/>
                          </a:rPr>
                          <m:t>χ</m:t>
                        </m:r>
                      </m:e>
                      <m:sup>
                        <m:r>
                          <a:rPr lang="en-US" altLang="ko-KR" sz="2000" i="1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10</m:t>
                        </m:r>
                      </m:e>
                    </m:d>
                    <m:r>
                      <a:rPr lang="ko-KR" altLang="en-US" sz="2000" b="0" i="1" smtClean="0">
                        <a:latin typeface="Cambria Math"/>
                      </a:rPr>
                      <m:t>의</m:t>
                    </m:r>
                    <m:r>
                      <a:rPr lang="en-US" altLang="ko-KR" sz="2000" b="0" i="1" smtClean="0">
                        <a:latin typeface="Cambria Math"/>
                      </a:rPr>
                      <m:t> </m:t>
                    </m:r>
                    <m:r>
                      <a:rPr lang="ko-KR" altLang="en-US" sz="2000" b="0" i="1" smtClean="0">
                        <a:latin typeface="Cambria Math"/>
                      </a:rPr>
                      <m:t>밀도함수</m:t>
                    </m:r>
                  </m:oMath>
                </a14:m>
                <a:r>
                  <a:rPr lang="ko-KR" altLang="en-US" sz="2000" dirty="0" smtClean="0"/>
                  <a:t> </a:t>
                </a:r>
                <a:endParaRPr lang="en-US" altLang="ko-KR" sz="20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46" y="620688"/>
                <a:ext cx="8812949" cy="1025409"/>
              </a:xfrm>
              <a:prstGeom prst="rect">
                <a:avLst/>
              </a:prstGeom>
              <a:blipFill rotWithShape="1">
                <a:blip r:embed="rId3"/>
                <a:stretch>
                  <a:fillRect l="-692" t="-35119" b="-238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87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8.1 </a:t>
              </a:r>
              <a:r>
                <a:rPr lang="ko-KR" altLang="en-US" b="1" smtClean="0">
                  <a:solidFill>
                    <a:schemeClr val="tx1"/>
                  </a:solidFill>
                </a:rPr>
                <a:t>정규분포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91653"/>
            <a:ext cx="4373250" cy="2539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598" y="2492896"/>
            <a:ext cx="5030421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304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8.3 </a:t>
              </a:r>
              <a:r>
                <a:rPr lang="ko-KR" altLang="en-US" b="1" smtClean="0">
                  <a:solidFill>
                    <a:schemeClr val="tx1"/>
                  </a:solidFill>
                </a:rPr>
                <a:t>카이제곱분포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3528" y="5589240"/>
                <a:ext cx="8424935" cy="393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→ 히스토그램과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밀도함수</m:t>
                    </m:r>
                    <m:r>
                      <a:rPr lang="ko-KR" altLang="en-US" b="0" i="1" smtClean="0">
                        <a:latin typeface="Cambria Math"/>
                      </a:rPr>
                      <m:t>가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일치하고</m:t>
                    </m:r>
                  </m:oMath>
                </a14:m>
                <a:r>
                  <a:rPr lang="en-US" altLang="ko-KR" b="0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10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ko-KR" altLang="en-US" dirty="0" smtClean="0"/>
                  <a:t>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ko-KR">
                            <a:latin typeface="Monotype Corsiva"/>
                          </a:rPr>
                          <m:t>χ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10</m:t>
                        </m:r>
                      </m:e>
                    </m:d>
                    <m:r>
                      <a:rPr lang="ko-KR" altLang="en-US" b="0" i="1" smtClean="0">
                        <a:latin typeface="Cambria Math"/>
                      </a:rPr>
                      <m:t>이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된다</m:t>
                    </m:r>
                  </m:oMath>
                </a14:m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589240"/>
                <a:ext cx="8424935" cy="393441"/>
              </a:xfrm>
              <a:prstGeom prst="rect">
                <a:avLst/>
              </a:prstGeom>
              <a:blipFill rotWithShape="1">
                <a:blip r:embed="rId2"/>
                <a:stretch>
                  <a:fillRect l="-579" t="-107813" b="-1765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554" y="908720"/>
            <a:ext cx="7006892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53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8</a:t>
              </a:r>
              <a:r>
                <a:rPr lang="en-US" altLang="ko-KR" b="1" smtClean="0">
                  <a:solidFill>
                    <a:srgbClr val="5BC9BC"/>
                  </a:solidFill>
                </a:rPr>
                <a:t>.3 </a:t>
              </a:r>
              <a:r>
                <a:rPr lang="ko-KR" altLang="en-US" b="1" smtClean="0">
                  <a:solidFill>
                    <a:schemeClr val="tx1"/>
                  </a:solidFill>
                </a:rPr>
                <a:t>카이제곱분포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3547" y="620688"/>
            <a:ext cx="86409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6470"/>
            <a:ext cx="4920342" cy="3020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3546" y="620688"/>
                <a:ext cx="8812949" cy="957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 smtClean="0"/>
                  <a:t>자유도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ko-KR" altLang="en-US" sz="2000" dirty="0" smtClean="0"/>
                  <a:t>에 따라 변화하는 </a:t>
                </a:r>
                <a:r>
                  <a:rPr lang="ko-KR" altLang="en-US" sz="2000" dirty="0" err="1" smtClean="0"/>
                  <a:t>카이제곱분포</a:t>
                </a:r>
                <a:endParaRPr lang="en-US" altLang="ko-KR" sz="2000" dirty="0" smtClean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𝑛</m:t>
                    </m:r>
                    <m:r>
                      <a:rPr lang="en-US" altLang="ko-KR" sz="2000" b="0" i="1" smtClean="0">
                        <a:latin typeface="Cambria Math"/>
                      </a:rPr>
                      <m:t>=3, 5, 10</m:t>
                    </m:r>
                  </m:oMath>
                </a14:m>
                <a:r>
                  <a:rPr lang="ko-KR" altLang="en-US" sz="2000" dirty="0" smtClean="0"/>
                  <a:t>일 때</a:t>
                </a:r>
                <a:endParaRPr lang="en-US" altLang="ko-KR" sz="200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46" y="620688"/>
                <a:ext cx="8812949" cy="957057"/>
              </a:xfrm>
              <a:prstGeom prst="rect">
                <a:avLst/>
              </a:prstGeom>
              <a:blipFill rotWithShape="1">
                <a:blip r:embed="rId3"/>
                <a:stretch>
                  <a:fillRect l="-969" b="-101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97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8</a:t>
              </a:r>
              <a:r>
                <a:rPr lang="en-US" altLang="ko-KR" b="1" smtClean="0">
                  <a:solidFill>
                    <a:srgbClr val="5BC9BC"/>
                  </a:solidFill>
                </a:rPr>
                <a:t>.3 </a:t>
              </a:r>
              <a:r>
                <a:rPr lang="ko-KR" altLang="en-US" b="1" smtClean="0">
                  <a:solidFill>
                    <a:schemeClr val="tx1"/>
                  </a:solidFill>
                </a:rPr>
                <a:t>카이제곱분포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3547" y="620688"/>
            <a:ext cx="86409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590930"/>
            <a:ext cx="6120680" cy="3978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725143"/>
            <a:ext cx="6912768" cy="1824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99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8</a:t>
              </a:r>
              <a:r>
                <a:rPr lang="en-US" altLang="ko-KR" b="1" smtClean="0">
                  <a:solidFill>
                    <a:srgbClr val="5BC9BC"/>
                  </a:solidFill>
                </a:rPr>
                <a:t>.3 </a:t>
              </a:r>
              <a:r>
                <a:rPr lang="ko-KR" altLang="en-US" b="1" smtClean="0">
                  <a:solidFill>
                    <a:schemeClr val="tx1"/>
                  </a:solidFill>
                </a:rPr>
                <a:t>카이제곱분포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870153"/>
            <a:ext cx="4930882" cy="16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58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8.4 </a:t>
              </a:r>
              <a:r>
                <a:rPr lang="en-US" altLang="ko-KR" b="1" smtClean="0">
                  <a:solidFill>
                    <a:schemeClr val="tx1"/>
                  </a:solidFill>
                </a:rPr>
                <a:t>t</a:t>
              </a:r>
              <a:r>
                <a:rPr lang="ko-KR" altLang="en-US" b="1" smtClean="0">
                  <a:solidFill>
                    <a:schemeClr val="tx1"/>
                  </a:solidFill>
                </a:rPr>
                <a:t>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3546" y="620688"/>
            <a:ext cx="881294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정규분포에서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모평균의 구간추정 등에 사용되는 확률분포</a:t>
            </a:r>
            <a:endParaRPr lang="en-US" altLang="ko-KR" sz="2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73260" y="4138166"/>
                <a:ext cx="692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260" y="4138166"/>
                <a:ext cx="692818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23" y="1338912"/>
            <a:ext cx="8098467" cy="3314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04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8.4 </a:t>
              </a:r>
              <a:r>
                <a:rPr lang="en-US" altLang="ko-KR" b="1" smtClean="0">
                  <a:solidFill>
                    <a:schemeClr val="tx1"/>
                  </a:solidFill>
                </a:rPr>
                <a:t>t</a:t>
              </a:r>
              <a:r>
                <a:rPr lang="ko-KR" altLang="en-US" b="1" smtClean="0">
                  <a:solidFill>
                    <a:schemeClr val="tx1"/>
                  </a:solidFill>
                </a:rPr>
                <a:t>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3546" y="620688"/>
            <a:ext cx="881294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정규분포에서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모평균의 구간추정 등에 사용되는 확률분포</a:t>
            </a:r>
            <a:endParaRPr lang="en-US" altLang="ko-KR" sz="2000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66" y="1347932"/>
            <a:ext cx="6079030" cy="4385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69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8.4 </a:t>
              </a:r>
              <a:r>
                <a:rPr lang="en-US" altLang="ko-KR" b="1" smtClean="0">
                  <a:solidFill>
                    <a:schemeClr val="tx1"/>
                  </a:solidFill>
                </a:rPr>
                <a:t>t</a:t>
              </a:r>
              <a:r>
                <a:rPr lang="ko-KR" altLang="en-US" b="1" smtClean="0">
                  <a:solidFill>
                    <a:schemeClr val="tx1"/>
                  </a:solidFill>
                </a:rPr>
                <a:t>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3547" y="620688"/>
                <a:ext cx="8640960" cy="5463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/>
                          </a:rPr>
                          <m:t>𝑍</m:t>
                        </m:r>
                        <m:r>
                          <m:rPr>
                            <m:nor/>
                          </m:rPr>
                          <a:rPr lang="en-US" altLang="ko-KR" sz="2000" b="0" i="0" smtClean="0">
                            <a:latin typeface="Cambria Math"/>
                          </a:rPr>
                          <m:t>~</m:t>
                        </m:r>
                        <m:r>
                          <m:rPr>
                            <m:nor/>
                          </m:rPr>
                          <a:rPr lang="en-US" altLang="ko-KR" sz="2000" b="0" i="0" smtClean="0">
                            <a:latin typeface="Cambria Math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ko-KR" sz="2000" b="0" i="0" smtClean="0">
                            <a:latin typeface="Cambria Math"/>
                          </a:rPr>
                          <m:t>(0, 1)</m:t>
                        </m:r>
                        <m:r>
                          <a:rPr lang="ko-KR" altLang="en-US" sz="2000" b="0" i="1" smtClean="0">
                            <a:latin typeface="Cambria Math"/>
                          </a:rPr>
                          <m:t>과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  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𝑌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~</m:t>
                        </m:r>
                        <m:r>
                          <m:rPr>
                            <m:nor/>
                          </m:rPr>
                          <a:rPr lang="el-GR" altLang="ko-KR" sz="2000">
                            <a:latin typeface="Monotype Corsiva"/>
                          </a:rPr>
                          <m:t>χ</m:t>
                        </m:r>
                      </m:e>
                      <m:sup>
                        <m:r>
                          <a:rPr lang="en-US" altLang="ko-KR" sz="2000" i="1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/>
                          </a:rPr>
                          <m:t>10</m:t>
                        </m:r>
                      </m:e>
                    </m:d>
                  </m:oMath>
                </a14:m>
                <a:r>
                  <a:rPr lang="en-US" altLang="ko-KR" sz="2000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/>
                          </a:rPr>
                          <m:t>𝑍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𝑌</m:t>
                            </m:r>
                            <m:r>
                              <a:rPr lang="en-US" altLang="ko-KR" sz="2000" b="0" i="1" smtClean="0">
                                <a:latin typeface="Cambria Math"/>
                              </a:rPr>
                              <m:t>/10</m:t>
                            </m:r>
                          </m:e>
                        </m:rad>
                      </m:den>
                    </m:f>
                  </m:oMath>
                </a14:m>
                <a:r>
                  <a:rPr lang="ko-KR" altLang="en-US" sz="2000" dirty="0" smtClean="0"/>
                  <a:t>에서 무작위추출</a:t>
                </a:r>
                <a:endParaRPr lang="en-US" altLang="ko-KR" sz="2000" dirty="0" smtClean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 smtClean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 smtClean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 smtClean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 smtClean="0"/>
                  <a:t>자유도 </a:t>
                </a:r>
                <a:r>
                  <a:rPr lang="en-US" altLang="ko-KR" sz="2000" dirty="0" smtClean="0"/>
                  <a:t>10</a:t>
                </a:r>
                <a:r>
                  <a:rPr lang="ko-KR" altLang="en-US" sz="2000" dirty="0" smtClean="0"/>
                  <a:t>인 </a:t>
                </a:r>
                <a:r>
                  <a:rPr lang="en-US" altLang="ko-KR" sz="2000" dirty="0" smtClean="0"/>
                  <a:t>t</a:t>
                </a:r>
                <a:r>
                  <a:rPr lang="ko-KR" altLang="en-US" sz="2000" dirty="0" smtClean="0"/>
                  <a:t>분포 생성</a:t>
                </a:r>
                <a:endParaRPr lang="en-US" altLang="ko-KR" sz="2000" dirty="0" smtClean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2000" dirty="0" err="1" smtClean="0"/>
                  <a:t>scipy.stats</a:t>
                </a:r>
                <a:r>
                  <a:rPr lang="ko-KR" altLang="en-US" sz="2000" dirty="0" smtClean="0"/>
                  <a:t>에서는 </a:t>
                </a:r>
                <a:r>
                  <a:rPr lang="en-US" altLang="ko-KR" sz="2000" dirty="0"/>
                  <a:t>t</a:t>
                </a:r>
                <a:r>
                  <a:rPr lang="ko-KR" altLang="en-US" sz="2000" dirty="0" smtClean="0"/>
                  <a:t>분포를 따르는 확률변수를 </a:t>
                </a:r>
                <a:r>
                  <a:rPr lang="en-US" altLang="ko-KR" sz="2000" dirty="0" smtClean="0"/>
                  <a:t>t</a:t>
                </a:r>
                <a:r>
                  <a:rPr lang="ko-KR" altLang="en-US" sz="2000" dirty="0" smtClean="0"/>
                  <a:t>함수로 생성할 수 있고</a:t>
                </a:r>
                <a:r>
                  <a:rPr lang="en-US" altLang="ko-KR" sz="2000" dirty="0" smtClean="0"/>
                  <a:t>,</a:t>
                </a:r>
                <a:r>
                  <a:rPr lang="ko-KR" altLang="en-US" sz="2000" dirty="0" smtClean="0"/>
                  <a:t>인수에 자유도 지정</a:t>
                </a:r>
                <a:endParaRPr lang="en-US" altLang="ko-KR" sz="20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47" y="620688"/>
                <a:ext cx="8640960" cy="5463227"/>
              </a:xfrm>
              <a:prstGeom prst="rect">
                <a:avLst/>
              </a:prstGeom>
              <a:blipFill rotWithShape="1">
                <a:blip r:embed="rId2"/>
                <a:stretch>
                  <a:fillRect l="-988" r="-4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5099404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58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 smtClean="0">
                  <a:solidFill>
                    <a:srgbClr val="5BC9BC"/>
                  </a:solidFill>
                </a:rPr>
                <a:t>8.4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t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3547" y="620688"/>
                <a:ext cx="8640960" cy="1710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/>
                          </a:rPr>
                          <m:t>𝑍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𝑌</m:t>
                            </m:r>
                            <m:r>
                              <a:rPr lang="en-US" altLang="ko-KR" sz="2000" i="1">
                                <a:latin typeface="Cambria Math"/>
                              </a:rPr>
                              <m:t>/10</m:t>
                            </m:r>
                          </m:e>
                        </m:rad>
                      </m:den>
                    </m:f>
                  </m:oMath>
                </a14:m>
                <a:r>
                  <a:rPr lang="ko-KR" altLang="en-US" sz="2000" dirty="0"/>
                  <a:t>에서 </a:t>
                </a:r>
                <a:r>
                  <a:rPr lang="ko-KR" altLang="en-US" sz="2000" dirty="0" err="1" smtClean="0"/>
                  <a:t>무작위추출한</a:t>
                </a:r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표본 데이터의 히스토그램과 밀도함수</a:t>
                </a:r>
                <a:endParaRPr lang="en-US" altLang="ko-KR" sz="2000" dirty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47" y="620688"/>
                <a:ext cx="8640960" cy="1710405"/>
              </a:xfrm>
              <a:prstGeom prst="rect">
                <a:avLst/>
              </a:prstGeom>
              <a:blipFill rotWithShape="1">
                <a:blip r:embed="rId2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5282789" cy="3467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20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 smtClean="0">
                  <a:solidFill>
                    <a:srgbClr val="5BC9BC"/>
                  </a:solidFill>
                </a:rPr>
                <a:t>8.4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t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3547" y="620688"/>
                <a:ext cx="8640960" cy="1710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/>
                          </a:rPr>
                          <m:t>𝑍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𝑌</m:t>
                            </m:r>
                            <m:r>
                              <a:rPr lang="en-US" altLang="ko-KR" sz="2000" i="1">
                                <a:latin typeface="Cambria Math"/>
                              </a:rPr>
                              <m:t>/10</m:t>
                            </m:r>
                          </m:e>
                        </m:rad>
                      </m:den>
                    </m:f>
                  </m:oMath>
                </a14:m>
                <a:r>
                  <a:rPr lang="ko-KR" altLang="en-US" sz="2000" dirty="0"/>
                  <a:t>에서 </a:t>
                </a:r>
                <a:r>
                  <a:rPr lang="ko-KR" altLang="en-US" sz="2000" dirty="0" err="1" smtClean="0"/>
                  <a:t>무작위추출한</a:t>
                </a:r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표본 데이터의 히스토그램과 밀도함수</a:t>
                </a:r>
                <a:endParaRPr lang="en-US" altLang="ko-KR" sz="2000" dirty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47" y="620688"/>
                <a:ext cx="8640960" cy="1710405"/>
              </a:xfrm>
              <a:prstGeom prst="rect">
                <a:avLst/>
              </a:prstGeom>
              <a:blipFill rotWithShape="1">
                <a:blip r:embed="rId2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229" y="1628800"/>
            <a:ext cx="6539543" cy="4246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9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>
                  <a:solidFill>
                    <a:srgbClr val="5BC9BC"/>
                  </a:solidFill>
                </a:rPr>
                <a:t>8.4 </a:t>
              </a:r>
              <a:r>
                <a:rPr lang="en-US" altLang="ko-KR" b="1" dirty="0">
                  <a:solidFill>
                    <a:schemeClr val="tx1"/>
                  </a:solidFill>
                </a:rPr>
                <a:t>t</a:t>
              </a:r>
              <a:r>
                <a:rPr lang="ko-KR" altLang="en-US" b="1" dirty="0">
                  <a:solidFill>
                    <a:schemeClr val="tx1"/>
                  </a:solidFill>
                </a:rPr>
                <a:t> 분포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51520" y="620688"/>
            <a:ext cx="86409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3546" y="620688"/>
                <a:ext cx="881294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 smtClean="0"/>
                  <a:t>자유도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ko-KR" altLang="en-US" sz="2000" dirty="0" smtClean="0"/>
                  <a:t>에 따라 변화하는 </a:t>
                </a:r>
                <a:r>
                  <a:rPr lang="en-US" altLang="ko-KR" sz="2000" dirty="0" smtClean="0"/>
                  <a:t>t </a:t>
                </a:r>
                <a:r>
                  <a:rPr lang="ko-KR" altLang="en-US" sz="2000" dirty="0" smtClean="0"/>
                  <a:t>분포</a:t>
                </a:r>
                <a:endParaRPr lang="en-US" altLang="ko-KR" sz="2000" dirty="0" smtClean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𝑛</m:t>
                    </m:r>
                    <m:r>
                      <a:rPr lang="en-US" altLang="ko-KR" sz="2000" b="0" i="1" smtClean="0">
                        <a:latin typeface="Cambria Math"/>
                      </a:rPr>
                      <m:t>=3, 5, 10</m:t>
                    </m:r>
                  </m:oMath>
                </a14:m>
                <a:r>
                  <a:rPr lang="ko-KR" altLang="en-US" sz="2000" dirty="0" smtClean="0"/>
                  <a:t>일 때</a:t>
                </a:r>
                <a:endParaRPr lang="en-US" altLang="ko-KR" sz="200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46" y="620688"/>
                <a:ext cx="8812949" cy="1015663"/>
              </a:xfrm>
              <a:prstGeom prst="rect">
                <a:avLst/>
              </a:prstGeom>
              <a:blipFill rotWithShape="1">
                <a:blip r:embed="rId2"/>
                <a:stretch>
                  <a:fillRect l="-969" b="-4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1773"/>
            <a:ext cx="5400600" cy="3539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87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8.1 </a:t>
              </a:r>
              <a:r>
                <a:rPr lang="ko-KR" altLang="en-US" b="1" smtClean="0">
                  <a:solidFill>
                    <a:schemeClr val="tx1"/>
                  </a:solidFill>
                </a:rPr>
                <a:t>정규분포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584" y="476672"/>
            <a:ext cx="5611688" cy="63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1831571" y="1473898"/>
            <a:ext cx="529557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831571" y="1988840"/>
            <a:ext cx="529557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17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>
                  <a:solidFill>
                    <a:srgbClr val="5BC9BC"/>
                  </a:solidFill>
                </a:rPr>
                <a:t>8.4 </a:t>
              </a:r>
              <a:r>
                <a:rPr lang="en-US" altLang="ko-KR" b="1" dirty="0">
                  <a:solidFill>
                    <a:schemeClr val="tx1"/>
                  </a:solidFill>
                </a:rPr>
                <a:t>t</a:t>
              </a:r>
              <a:r>
                <a:rPr lang="ko-KR" altLang="en-US" b="1" dirty="0">
                  <a:solidFill>
                    <a:schemeClr val="tx1"/>
                  </a:solidFill>
                </a:rPr>
                <a:t> 분포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3547" y="620688"/>
            <a:ext cx="86409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418" y="620688"/>
            <a:ext cx="6314642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418" y="4797152"/>
            <a:ext cx="5577919" cy="1824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803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8.4 </a:t>
              </a:r>
              <a:r>
                <a:rPr lang="en-US" altLang="ko-KR" b="1" smtClean="0">
                  <a:solidFill>
                    <a:schemeClr val="tx1"/>
                  </a:solidFill>
                </a:rPr>
                <a:t>t</a:t>
              </a:r>
              <a:r>
                <a:rPr lang="ko-KR" altLang="en-US" b="1" smtClean="0">
                  <a:solidFill>
                    <a:schemeClr val="tx1"/>
                  </a:solidFill>
                </a:rPr>
                <a:t>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7"/>
            <a:ext cx="4213234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720080" cy="332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21089"/>
            <a:ext cx="4844837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49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8.5 </a:t>
              </a:r>
              <a:r>
                <a:rPr lang="en-US" altLang="ko-KR" b="1" smtClean="0">
                  <a:solidFill>
                    <a:schemeClr val="tx1"/>
                  </a:solidFill>
                </a:rPr>
                <a:t>F</a:t>
              </a:r>
              <a:r>
                <a:rPr lang="ko-KR" altLang="en-US" b="1" smtClean="0">
                  <a:solidFill>
                    <a:schemeClr val="tx1"/>
                  </a:solidFill>
                </a:rPr>
                <a:t>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3546" y="620688"/>
            <a:ext cx="8812949" cy="49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분산분석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등에서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사용되는 확률분포</a:t>
            </a:r>
            <a:endParaRPr lang="en-US" altLang="ko-KR" sz="2000" dirty="0">
              <a:latin typeface="Cambria Math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34980"/>
            <a:ext cx="7078132" cy="261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79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8.5 </a:t>
              </a:r>
              <a:r>
                <a:rPr lang="en-US" altLang="ko-KR" b="1" smtClean="0">
                  <a:solidFill>
                    <a:schemeClr val="tx1"/>
                  </a:solidFill>
                </a:rPr>
                <a:t>F</a:t>
              </a:r>
              <a:r>
                <a:rPr lang="ko-KR" altLang="en-US" b="1" smtClean="0">
                  <a:solidFill>
                    <a:schemeClr val="tx1"/>
                  </a:solidFill>
                </a:rPr>
                <a:t>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3546" y="642417"/>
            <a:ext cx="8812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/>
              <a:t>ㅇ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/>
              <a:t>ㅇ</a:t>
            </a:r>
            <a:endParaRPr lang="en-US" altLang="ko-KR" sz="2000" dirty="0">
              <a:latin typeface="Cambria Math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92" y="2300341"/>
            <a:ext cx="4497846" cy="2967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54992" y="660709"/>
            <a:ext cx="6581303" cy="569778"/>
            <a:chOff x="683567" y="660709"/>
            <a:chExt cx="6581303" cy="569778"/>
          </a:xfrm>
        </p:grpSpPr>
        <p:pic>
          <p:nvPicPr>
            <p:cNvPr id="1229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8785" y="660709"/>
              <a:ext cx="3326085" cy="569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7" y="764704"/>
              <a:ext cx="3312369" cy="378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2880320" cy="5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20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23546" y="642417"/>
            <a:ext cx="881294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/>
              <a:t>ㅇ</a:t>
            </a:r>
            <a:endParaRPr lang="en-US" altLang="ko-KR" sz="2000" dirty="0" smtClean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41" y="1700808"/>
            <a:ext cx="5418845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8.5 </a:t>
              </a:r>
              <a:r>
                <a:rPr lang="en-US" altLang="ko-KR" b="1" smtClean="0">
                  <a:solidFill>
                    <a:schemeClr val="tx1"/>
                  </a:solidFill>
                </a:rPr>
                <a:t>F</a:t>
              </a:r>
              <a:r>
                <a:rPr lang="ko-KR" altLang="en-US" b="1" smtClean="0">
                  <a:solidFill>
                    <a:schemeClr val="tx1"/>
                  </a:solidFill>
                </a:rPr>
                <a:t>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38342" y="522404"/>
            <a:ext cx="7678074" cy="746356"/>
            <a:chOff x="666766" y="548680"/>
            <a:chExt cx="7678074" cy="746356"/>
          </a:xfrm>
        </p:grpSpPr>
        <p:grpSp>
          <p:nvGrpSpPr>
            <p:cNvPr id="7" name="그룹 6"/>
            <p:cNvGrpSpPr/>
            <p:nvPr/>
          </p:nvGrpSpPr>
          <p:grpSpPr>
            <a:xfrm>
              <a:off x="666766" y="548680"/>
              <a:ext cx="7678074" cy="746356"/>
              <a:chOff x="732963" y="764704"/>
              <a:chExt cx="7678074" cy="746356"/>
            </a:xfrm>
          </p:grpSpPr>
          <p:pic>
            <p:nvPicPr>
              <p:cNvPr id="13314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2963" y="874795"/>
                <a:ext cx="7678074" cy="636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" name="직사각형 1"/>
              <p:cNvSpPr/>
              <p:nvPr/>
            </p:nvSpPr>
            <p:spPr>
              <a:xfrm>
                <a:off x="5508104" y="764704"/>
                <a:ext cx="1008112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5804762" y="836712"/>
              <a:ext cx="495430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4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23546" y="642417"/>
            <a:ext cx="881294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/>
              <a:t>ㅇ</a:t>
            </a:r>
            <a:endParaRPr lang="en-US" altLang="ko-KR" sz="20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8.5 </a:t>
              </a:r>
              <a:r>
                <a:rPr lang="en-US" altLang="ko-KR" b="1" smtClean="0">
                  <a:solidFill>
                    <a:schemeClr val="tx1"/>
                  </a:solidFill>
                </a:rPr>
                <a:t>F</a:t>
              </a:r>
              <a:r>
                <a:rPr lang="ko-KR" altLang="en-US" b="1" smtClean="0">
                  <a:solidFill>
                    <a:schemeClr val="tx1"/>
                  </a:solidFill>
                </a:rPr>
                <a:t>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38342" y="522404"/>
            <a:ext cx="7678074" cy="746356"/>
            <a:chOff x="666766" y="548680"/>
            <a:chExt cx="7678074" cy="746356"/>
          </a:xfrm>
        </p:grpSpPr>
        <p:grpSp>
          <p:nvGrpSpPr>
            <p:cNvPr id="7" name="그룹 6"/>
            <p:cNvGrpSpPr/>
            <p:nvPr/>
          </p:nvGrpSpPr>
          <p:grpSpPr>
            <a:xfrm>
              <a:off x="666766" y="548680"/>
              <a:ext cx="7678074" cy="746356"/>
              <a:chOff x="732963" y="764704"/>
              <a:chExt cx="7678074" cy="746356"/>
            </a:xfrm>
          </p:grpSpPr>
          <p:pic>
            <p:nvPicPr>
              <p:cNvPr id="1331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2963" y="874795"/>
                <a:ext cx="7678074" cy="636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" name="직사각형 1"/>
              <p:cNvSpPr/>
              <p:nvPr/>
            </p:nvSpPr>
            <p:spPr>
              <a:xfrm>
                <a:off x="5508104" y="764704"/>
                <a:ext cx="1008112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5804762" y="836712"/>
              <a:ext cx="495430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810" y="1556792"/>
            <a:ext cx="6340380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19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>
                  <a:solidFill>
                    <a:srgbClr val="5BC9BC"/>
                  </a:solidFill>
                </a:rPr>
                <a:t>8.5 </a:t>
              </a:r>
              <a:r>
                <a:rPr lang="en-US" altLang="ko-KR" b="1" dirty="0">
                  <a:solidFill>
                    <a:schemeClr val="tx1"/>
                  </a:solidFill>
                </a:rPr>
                <a:t>F</a:t>
              </a:r>
              <a:r>
                <a:rPr lang="ko-KR" altLang="en-US" b="1" dirty="0">
                  <a:solidFill>
                    <a:schemeClr val="tx1"/>
                  </a:solidFill>
                </a:rPr>
                <a:t> 분포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51520" y="620688"/>
            <a:ext cx="86409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3546" y="620688"/>
                <a:ext cx="8812949" cy="957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 smtClean="0"/>
                  <a:t>자유도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ko-KR" altLang="en-US" sz="2000" dirty="0" smtClean="0"/>
                  <a:t>에 따라 변화하는 </a:t>
                </a:r>
                <a:r>
                  <a:rPr lang="en-US" altLang="ko-KR" sz="2000" dirty="0"/>
                  <a:t>F</a:t>
                </a:r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분포</a:t>
                </a:r>
                <a:endParaRPr lang="en-US" altLang="ko-KR" sz="2000" dirty="0" smtClean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</a:rPr>
                      <m:t>=10</m:t>
                    </m:r>
                  </m:oMath>
                </a14:m>
                <a:r>
                  <a:rPr lang="ko-KR" altLang="en-US" sz="2000" dirty="0" smtClean="0"/>
                  <a:t>으로 고정하고</a:t>
                </a:r>
                <a:r>
                  <a:rPr lang="en-US" altLang="ko-KR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</a:rPr>
                      <m:t>=3, 5, 10</m:t>
                    </m:r>
                  </m:oMath>
                </a14:m>
                <a:r>
                  <a:rPr lang="ko-KR" altLang="en-US" sz="2000" dirty="0" smtClean="0"/>
                  <a:t>일 때</a:t>
                </a:r>
                <a:endParaRPr lang="en-US" altLang="ko-KR" sz="200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46" y="620688"/>
                <a:ext cx="8812949" cy="957057"/>
              </a:xfrm>
              <a:prstGeom prst="rect">
                <a:avLst/>
              </a:prstGeom>
              <a:blipFill rotWithShape="1">
                <a:blip r:embed="rId2"/>
                <a:stretch>
                  <a:fillRect l="-969" b="-101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46</a:t>
            </a:fld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52" y="1832992"/>
            <a:ext cx="5424602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6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>
                  <a:solidFill>
                    <a:srgbClr val="5BC9BC"/>
                  </a:solidFill>
                </a:rPr>
                <a:t>8.4 </a:t>
              </a:r>
              <a:r>
                <a:rPr lang="en-US" altLang="ko-KR" b="1" dirty="0">
                  <a:solidFill>
                    <a:schemeClr val="tx1"/>
                  </a:solidFill>
                </a:rPr>
                <a:t>t</a:t>
              </a:r>
              <a:r>
                <a:rPr lang="ko-KR" altLang="en-US" b="1" dirty="0">
                  <a:solidFill>
                    <a:schemeClr val="tx1"/>
                  </a:solidFill>
                </a:rPr>
                <a:t> 분포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3547" y="620688"/>
            <a:ext cx="86409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553" y="654973"/>
            <a:ext cx="6240917" cy="4030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4870894"/>
            <a:ext cx="6984776" cy="1294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50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 smtClean="0">
                  <a:solidFill>
                    <a:srgbClr val="5BC9BC"/>
                  </a:solidFill>
                </a:rPr>
                <a:t>8.5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F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5659309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28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28836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 smtClean="0">
                <a:solidFill>
                  <a:srgbClr val="5BC9BC"/>
                </a:solidFill>
              </a:rPr>
              <a:t>Q&amp;A</a:t>
            </a:r>
            <a:endParaRPr lang="ko-KR" altLang="en-US" sz="7200" b="1" dirty="0">
              <a:solidFill>
                <a:srgbClr val="5BC9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43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8.1 </a:t>
              </a:r>
              <a:r>
                <a:rPr lang="ko-KR" altLang="en-US" b="1" smtClean="0">
                  <a:solidFill>
                    <a:schemeClr val="tx1"/>
                  </a:solidFill>
                </a:rPr>
                <a:t>정규분포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59" y="476672"/>
            <a:ext cx="4972501" cy="1618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2" y="2179115"/>
            <a:ext cx="5332543" cy="1210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504" y="4005064"/>
            <a:ext cx="4954761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2" y="5229200"/>
            <a:ext cx="4956477" cy="11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417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8.1 </a:t>
              </a:r>
              <a:r>
                <a:rPr lang="ko-KR" altLang="en-US" b="1" smtClean="0">
                  <a:solidFill>
                    <a:schemeClr val="tx1"/>
                  </a:solidFill>
                </a:rPr>
                <a:t>정규분포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3547" y="620688"/>
                <a:ext cx="8640960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 smtClean="0"/>
                  <a:t>평균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/>
                      </a:rPr>
                      <m:t>𝜇</m:t>
                    </m:r>
                    <m:r>
                      <a:rPr lang="en-US" altLang="ko-KR" sz="2000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ko-KR" altLang="en-US" sz="2000" dirty="0" smtClean="0"/>
                  <a:t> 분산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~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i="1">
                        <a:latin typeface="Cambria Math"/>
                      </a:rPr>
                      <m:t>N</m:t>
                    </m:r>
                    <m:r>
                      <a:rPr lang="en-US" altLang="ko-KR" sz="2000" b="0" i="1" smtClean="0">
                        <a:latin typeface="Cambria Math"/>
                      </a:rPr>
                      <m:t>(</m:t>
                    </m:r>
                    <m:r>
                      <a:rPr lang="ko-KR" altLang="en-US" sz="2000" i="1">
                        <a:latin typeface="Cambria Math"/>
                      </a:rPr>
                      <m:t>𝜇</m:t>
                    </m:r>
                    <m:r>
                      <a:rPr lang="en-US" altLang="ko-KR" sz="2000" i="1">
                        <a:latin typeface="Cambria Math"/>
                      </a:rPr>
                      <m:t>,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sz="2000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sz="2000" dirty="0" smtClean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 smtClean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 smtClean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 smtClean="0"/>
                  <a:t>남자 고등학생의 키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/>
                      </a:rPr>
                      <m:t>~ </m:t>
                    </m:r>
                    <m:r>
                      <m:rPr>
                        <m:sty m:val="p"/>
                      </m:rPr>
                      <a:rPr lang="en-US" altLang="ko-KR" sz="2000" i="1">
                        <a:latin typeface="Cambria Math"/>
                      </a:rPr>
                      <m:t>N</m:t>
                    </m:r>
                    <m:r>
                      <a:rPr lang="en-US" altLang="ko-KR" sz="2000" i="1">
                        <a:latin typeface="Cambria Math"/>
                      </a:rPr>
                      <m:t>(170,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5</m:t>
                        </m:r>
                      </m:e>
                      <m:sup>
                        <m:r>
                          <a:rPr lang="en-US" altLang="ko-KR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2000" i="1">
                        <a:latin typeface="Cambria Math"/>
                      </a:rPr>
                      <m:t>)</m:t>
                    </m:r>
                  </m:oMath>
                </a14:m>
                <a:endParaRPr lang="en-US" altLang="ko-KR" sz="2000" dirty="0" smtClean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 smtClean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 smtClean="0"/>
                  <a:t>모의고사 점수 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/>
                      </a:rPr>
                      <m:t>~ </m:t>
                    </m:r>
                    <m:r>
                      <m:rPr>
                        <m:sty m:val="p"/>
                      </m:rPr>
                      <a:rPr lang="en-US" altLang="ko-KR" sz="2000" i="1">
                        <a:latin typeface="Cambria Math"/>
                      </a:rPr>
                      <m:t>N</m:t>
                    </m:r>
                    <m:r>
                      <a:rPr lang="en-US" altLang="ko-KR" sz="2000" i="1">
                        <a:latin typeface="Cambria Math"/>
                      </a:rPr>
                      <m:t>(70,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8</m:t>
                        </m:r>
                      </m:e>
                      <m:sup>
                        <m:r>
                          <a:rPr lang="en-US" altLang="ko-KR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2000" i="1">
                        <a:latin typeface="Cambria Math"/>
                      </a:rPr>
                      <m:t>)</m:t>
                    </m:r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47" y="620688"/>
                <a:ext cx="8640960" cy="4247317"/>
              </a:xfrm>
              <a:prstGeom prst="rect">
                <a:avLst/>
              </a:prstGeom>
              <a:blipFill rotWithShape="1">
                <a:blip r:embed="rId2"/>
                <a:stretch>
                  <a:fillRect l="-988" b="-7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722" y="3429000"/>
            <a:ext cx="6580081" cy="74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722" y="4725144"/>
            <a:ext cx="6440646" cy="78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2736"/>
            <a:ext cx="8100392" cy="1727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48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8.1 </a:t>
              </a:r>
              <a:r>
                <a:rPr lang="ko-KR" altLang="en-US" b="1" smtClean="0">
                  <a:solidFill>
                    <a:schemeClr val="tx1"/>
                  </a:solidFill>
                </a:rPr>
                <a:t>정규분포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44" y="602804"/>
            <a:ext cx="7529356" cy="1882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10" y="2996952"/>
            <a:ext cx="7529356" cy="2363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63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3547" y="620688"/>
                <a:ext cx="8640960" cy="397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/>
                      </a:rPr>
                      <m:t>X</m:t>
                    </m:r>
                    <m:r>
                      <a:rPr lang="en-US" altLang="ko-KR" sz="20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000"/>
                      <m:t>~ </m:t>
                    </m:r>
                    <m:r>
                      <m:rPr>
                        <m:sty m:val="p"/>
                      </m:rPr>
                      <a:rPr lang="en-US" altLang="ko-KR" sz="2000" i="1">
                        <a:latin typeface="Cambria Math"/>
                      </a:rPr>
                      <m:t>N</m:t>
                    </m:r>
                    <m:d>
                      <m:dPr>
                        <m:ctrlPr>
                          <a:rPr lang="en-US" altLang="ko-KR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sz="2000" i="1">
                            <a:latin typeface="Cambria Math"/>
                          </a:rPr>
                          <m:t>𝜇</m:t>
                        </m:r>
                        <m:r>
                          <a:rPr lang="en-US" altLang="ko-KR" sz="2000" i="1">
                            <a:latin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ko-KR" altLang="en-US" sz="2000"/>
                          <m:t> 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ko-KR" altLang="en-US" sz="2000" i="1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ko-KR" altLang="en-US" sz="2000" b="0" i="1" smtClean="0">
                        <a:latin typeface="Cambria Math"/>
                      </a:rPr>
                      <m:t>을</m:t>
                    </m:r>
                    <m:r>
                      <a:rPr lang="en-US" altLang="ko-KR" sz="2000" b="0" i="1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2000"/>
                      <m:t>정규화</m:t>
                    </m:r>
                    <m:r>
                      <a:rPr lang="ko-KR" altLang="en-US" sz="2000" b="0" i="1" smtClean="0">
                        <a:latin typeface="Cambria Math"/>
                      </a:rPr>
                      <m:t>한</m:t>
                    </m:r>
                    <m:r>
                      <a:rPr lang="en-US" altLang="ko-KR" sz="2000" b="0" i="1" smtClean="0">
                        <a:latin typeface="Cambria Math"/>
                      </a:rPr>
                      <m:t> </m:t>
                    </m:r>
                    <m:r>
                      <a:rPr lang="en-US" altLang="ko-KR" sz="2000" b="0" i="1" smtClean="0">
                        <a:latin typeface="Cambria Math"/>
                      </a:rPr>
                      <m:t>𝑍</m:t>
                    </m:r>
                    <m:r>
                      <a:rPr lang="en-US" altLang="ko-KR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−</m:t>
                        </m:r>
                        <m:r>
                          <a:rPr lang="ko-KR" altLang="en-US" sz="2000" i="1">
                            <a:latin typeface="Cambria Math"/>
                          </a:rPr>
                          <m:t>𝜇</m:t>
                        </m:r>
                      </m:num>
                      <m:den>
                        <m:r>
                          <a:rPr lang="ko-KR" altLang="en-US" sz="2000" i="1">
                            <a:latin typeface="Cambria Math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는 표준정규분포를 따름</a:t>
                </a:r>
                <a:endParaRPr lang="ko-KR" altLang="en-US" sz="2000" dirty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</a:rPr>
                      <m:t>𝑍</m:t>
                    </m:r>
                    <m:r>
                      <m:rPr>
                        <m:nor/>
                      </m:rPr>
                      <a:rPr lang="en-US" altLang="ko-KR" sz="20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000"/>
                      <m:t>~ </m:t>
                    </m:r>
                    <m:r>
                      <m:rPr>
                        <m:sty m:val="p"/>
                      </m:rPr>
                      <a:rPr lang="en-US" altLang="ko-KR" sz="2000" i="1">
                        <a:latin typeface="Cambria Math"/>
                      </a:rPr>
                      <m:t>N</m:t>
                    </m:r>
                    <m:d>
                      <m:dPr>
                        <m:ctrlPr>
                          <a:rPr lang="en-US" altLang="ko-KR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/>
                          </a:rPr>
                          <m:t>0,</m:t>
                        </m:r>
                        <m:r>
                          <m:rPr>
                            <m:nor/>
                          </m:rPr>
                          <a:rPr lang="ko-KR" altLang="en-US" sz="2000"/>
                          <m:t> </m:t>
                        </m:r>
                        <m:r>
                          <m:rPr>
                            <m:nor/>
                          </m:rPr>
                          <a:rPr lang="en-US" altLang="ko-KR" sz="2000"/>
                          <m:t>1</m:t>
                        </m:r>
                      </m:e>
                    </m:d>
                  </m:oMath>
                </a14:m>
                <a:endParaRPr lang="en-US" altLang="ko-KR" sz="2000" dirty="0" smtClean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 smtClean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 smtClean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/>
                      </a:rPr>
                      <m:t>X</m:t>
                    </m:r>
                    <m:r>
                      <a:rPr lang="en-US" altLang="ko-KR" sz="200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000"/>
                      <m:t>~ </m:t>
                    </m:r>
                    <m:r>
                      <m:rPr>
                        <m:sty m:val="p"/>
                      </m:rPr>
                      <a:rPr lang="en-US" altLang="ko-KR" sz="2000" i="1">
                        <a:latin typeface="Cambria Math"/>
                      </a:rPr>
                      <m:t>N</m:t>
                    </m:r>
                    <m:d>
                      <m:dPr>
                        <m:ctrlPr>
                          <a:rPr lang="en-US" altLang="ko-KR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/>
                          </a:rPr>
                          <m:t>2,</m:t>
                        </m:r>
                        <m:r>
                          <m:rPr>
                            <m:nor/>
                          </m:rPr>
                          <a:rPr lang="ko-KR" altLang="en-US" sz="2000"/>
                          <m:t> 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0.5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200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47" y="620688"/>
                <a:ext cx="8640960" cy="3979551"/>
              </a:xfrm>
              <a:prstGeom prst="rect">
                <a:avLst/>
              </a:prstGeom>
              <a:blipFill rotWithShape="1">
                <a:blip r:embed="rId2"/>
                <a:stretch>
                  <a:fillRect l="-706" b="-1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7"/>
            <a:ext cx="5184575" cy="1845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8.1 </a:t>
              </a:r>
              <a:r>
                <a:rPr lang="ko-KR" altLang="en-US" b="1" smtClean="0">
                  <a:solidFill>
                    <a:schemeClr val="tx1"/>
                  </a:solidFill>
                </a:rPr>
                <a:t>정규분포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4560502"/>
            <a:ext cx="5184575" cy="94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068" y="1412776"/>
            <a:ext cx="5216396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직선 화살표 연결선 10"/>
          <p:cNvCxnSpPr/>
          <p:nvPr/>
        </p:nvCxnSpPr>
        <p:spPr>
          <a:xfrm flipH="1">
            <a:off x="4355976" y="1996039"/>
            <a:ext cx="904284" cy="115212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16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8.1 </a:t>
              </a:r>
              <a:r>
                <a:rPr lang="ko-KR" altLang="en-US" b="1" smtClean="0">
                  <a:solidFill>
                    <a:schemeClr val="tx1"/>
                  </a:solidFill>
                </a:rPr>
                <a:t>정규분포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3547" y="620687"/>
                <a:ext cx="8640960" cy="2804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/>
                      </a:rPr>
                      <m:t>X</m:t>
                    </m:r>
                    <m:r>
                      <a:rPr lang="en-US" altLang="ko-KR" sz="20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000"/>
                      <m:t>~ </m:t>
                    </m:r>
                    <m:r>
                      <m:rPr>
                        <m:sty m:val="p"/>
                      </m:rPr>
                      <a:rPr lang="en-US" altLang="ko-KR" sz="2000" i="1">
                        <a:latin typeface="Cambria Math"/>
                      </a:rPr>
                      <m:t>N</m:t>
                    </m:r>
                    <m:d>
                      <m:dPr>
                        <m:ctrlPr>
                          <a:rPr lang="en-US" altLang="ko-KR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ko-KR" sz="2000" i="1">
                            <a:latin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ko-KR" altLang="en-US" sz="2000"/>
                          <m:t> 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0.5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2000" i="1" dirty="0">
                  <a:latin typeface="Cambria Math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i="1" dirty="0" smtClean="0">
                  <a:latin typeface="Cambria Math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i="1" dirty="0">
                  <a:latin typeface="Cambria Math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i="1" dirty="0" smtClean="0">
                  <a:latin typeface="Cambria Math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i="1" dirty="0">
                  <a:latin typeface="Cambria Math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 err="1" smtClean="0">
                    <a:latin typeface="Cambria Math"/>
                  </a:rPr>
                  <a:t>기댓값과</a:t>
                </a:r>
                <a:r>
                  <a:rPr lang="ko-KR" altLang="en-US" sz="2000" dirty="0" smtClean="0">
                    <a:latin typeface="Cambria Math"/>
                  </a:rPr>
                  <a:t> 분산</a:t>
                </a:r>
                <a:endParaRPr lang="en-US" altLang="ko-KR" sz="2000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47" y="620687"/>
                <a:ext cx="8640960" cy="2804807"/>
              </a:xfrm>
              <a:prstGeom prst="rect">
                <a:avLst/>
              </a:prstGeom>
              <a:blipFill rotWithShape="1">
                <a:blip r:embed="rId2"/>
                <a:stretch>
                  <a:fillRect l="-706" b="-28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05" y="1196752"/>
            <a:ext cx="5797603" cy="1055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05" y="3514804"/>
            <a:ext cx="5559768" cy="1969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05" y="5589240"/>
            <a:ext cx="568110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1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729</Words>
  <Application>Microsoft Office PowerPoint</Application>
  <PresentationFormat>화면 슬라이드 쇼(4:3)</PresentationFormat>
  <Paragraphs>306</Paragraphs>
  <Slides>49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고지연</dc:creator>
  <cp:lastModifiedBy>박현경</cp:lastModifiedBy>
  <cp:revision>50</cp:revision>
  <dcterms:created xsi:type="dcterms:W3CDTF">2020-04-17T01:54:45Z</dcterms:created>
  <dcterms:modified xsi:type="dcterms:W3CDTF">2021-01-25T01:44:20Z</dcterms:modified>
</cp:coreProperties>
</file>