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1" r:id="rId3"/>
    <p:sldId id="258" r:id="rId4"/>
    <p:sldId id="266" r:id="rId5"/>
    <p:sldId id="263" r:id="rId6"/>
    <p:sldId id="290" r:id="rId7"/>
    <p:sldId id="267" r:id="rId8"/>
    <p:sldId id="268" r:id="rId9"/>
    <p:sldId id="291" r:id="rId10"/>
    <p:sldId id="269" r:id="rId11"/>
    <p:sldId id="270" r:id="rId12"/>
    <p:sldId id="262" r:id="rId13"/>
    <p:sldId id="271" r:id="rId14"/>
    <p:sldId id="272" r:id="rId15"/>
    <p:sldId id="293" r:id="rId16"/>
    <p:sldId id="273" r:id="rId17"/>
    <p:sldId id="274" r:id="rId18"/>
    <p:sldId id="275" r:id="rId19"/>
    <p:sldId id="295" r:id="rId20"/>
    <p:sldId id="276" r:id="rId21"/>
    <p:sldId id="277" r:id="rId22"/>
    <p:sldId id="278" r:id="rId23"/>
    <p:sldId id="296" r:id="rId24"/>
    <p:sldId id="279" r:id="rId25"/>
    <p:sldId id="280" r:id="rId26"/>
    <p:sldId id="281" r:id="rId27"/>
    <p:sldId id="282" r:id="rId28"/>
    <p:sldId id="302" r:id="rId29"/>
    <p:sldId id="298" r:id="rId30"/>
    <p:sldId id="284" r:id="rId31"/>
    <p:sldId id="299" r:id="rId32"/>
    <p:sldId id="285" r:id="rId33"/>
    <p:sldId id="286" r:id="rId34"/>
    <p:sldId id="300" r:id="rId35"/>
    <p:sldId id="287" r:id="rId36"/>
    <p:sldId id="288" r:id="rId37"/>
    <p:sldId id="301" r:id="rId38"/>
    <p:sldId id="289" r:id="rId39"/>
    <p:sldId id="26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8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무상관인데</a:t>
            </a:r>
            <a:r>
              <a:rPr lang="ko-KR" altLang="en-US" sz="2000" dirty="0" smtClean="0"/>
              <a:t> 독립이 아닌 예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독립성이 무상관성보다 더욱 강한 개념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취할 수 있는 값의 조합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(X, Y)</a:t>
            </a:r>
            <a:r>
              <a:rPr lang="ko-KR" altLang="en-US" dirty="0" smtClean="0"/>
              <a:t>의 결합확률함수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독립성과 무상관성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26" y="2070129"/>
            <a:ext cx="2160240" cy="30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77650"/>
            <a:ext cx="4734272" cy="95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06" y="4437112"/>
            <a:ext cx="4104456" cy="234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무상관인데</a:t>
            </a:r>
            <a:r>
              <a:rPr lang="ko-KR" altLang="en-US" sz="2000" dirty="0" smtClean="0"/>
              <a:t> 독립이 아닌 예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확률변수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공분산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공분산이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무상관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독립인지 확인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                                이 성립하지 않으므로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독립이 아님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독립성과 무상관성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46" y="1988840"/>
            <a:ext cx="392339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46" y="4253612"/>
            <a:ext cx="4320480" cy="123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8" y="5970439"/>
            <a:ext cx="2593454" cy="31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764704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확률변수                    의 합                                  이 따르는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확률분포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08" y="853964"/>
            <a:ext cx="1601924" cy="36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65" y="768958"/>
            <a:ext cx="2880320" cy="57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098015"/>
            <a:ext cx="7272808" cy="223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8" y="4353773"/>
            <a:ext cx="7236804" cy="227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두 확률변수 </a:t>
            </a:r>
            <a:r>
              <a:rPr lang="en-US" altLang="ko-KR" sz="2000" dirty="0" smtClean="0"/>
              <a:t>X~N(1, 2)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Y~N(2, 3)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때</a:t>
            </a:r>
            <a:r>
              <a:rPr lang="en-US" altLang="ko-KR" sz="2000" dirty="0" smtClean="0"/>
              <a:t>, X+Y</a:t>
            </a:r>
            <a:r>
              <a:rPr lang="ko-KR" altLang="en-US" sz="2000" dirty="0" smtClean="0"/>
              <a:t>의 분포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기댓값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분산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파이썬으로</a:t>
            </a:r>
            <a:r>
              <a:rPr lang="ko-KR" altLang="en-US" dirty="0" smtClean="0"/>
              <a:t> 확인하면 이론에 가까운 값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표본크기를 키우면 </a:t>
            </a:r>
            <a:r>
              <a:rPr lang="ko-KR" altLang="en-US" dirty="0" err="1" smtClean="0"/>
              <a:t>이론값에</a:t>
            </a:r>
            <a:r>
              <a:rPr lang="ko-KR" altLang="en-US" dirty="0" smtClean="0"/>
              <a:t> 수렴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99922"/>
            <a:ext cx="3281536" cy="30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809818" y="1997466"/>
            <a:ext cx="3333292" cy="326146"/>
            <a:chOff x="2017216" y="1655834"/>
            <a:chExt cx="3333292" cy="326146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216" y="1690960"/>
              <a:ext cx="1386496" cy="27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401" y="1655834"/>
              <a:ext cx="1949107" cy="326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15" y="2852936"/>
            <a:ext cx="4545593" cy="308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재생성</a:t>
            </a:r>
            <a:r>
              <a:rPr lang="en-US" altLang="ko-KR" sz="2000" dirty="0" smtClean="0"/>
              <a:t>(reproductive property)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동일한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분포를 따르는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독립인 확률변수의 합도 동일한 확률분포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28" y="2132855"/>
            <a:ext cx="4859040" cy="355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재생성</a:t>
            </a:r>
            <a:r>
              <a:rPr lang="en-US" altLang="ko-KR" sz="2000" dirty="0" smtClean="0"/>
              <a:t>(reproductive property)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히스토그램과 밀도함수 </a:t>
            </a:r>
            <a:r>
              <a:rPr lang="ko-KR" altLang="en-US" dirty="0" smtClean="0"/>
              <a:t>일치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34" y="1602922"/>
            <a:ext cx="1512168" cy="3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66" y="2190356"/>
            <a:ext cx="6708559" cy="419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4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정규분포의 합도 재생성에 의해 정규분포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05769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서로 독립인 두 확률변수               과               일 때</a:t>
            </a:r>
            <a:r>
              <a:rPr lang="en-US" altLang="ko-KR" sz="2000" dirty="0" smtClean="0"/>
              <a:t>,         </a:t>
            </a:r>
            <a:r>
              <a:rPr lang="ko-KR" altLang="en-US" sz="2000" dirty="0" smtClean="0"/>
              <a:t>의 분포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기댓값과</a:t>
            </a:r>
            <a:r>
              <a:rPr lang="ko-KR" altLang="en-US" sz="2000" dirty="0" smtClean="0"/>
              <a:t> 분산은 모두 </a:t>
            </a:r>
            <a:r>
              <a:rPr lang="en-US" altLang="ko-KR" sz="2000" dirty="0" smtClean="0"/>
              <a:t>7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포아송</a:t>
            </a:r>
            <a:r>
              <a:rPr lang="ko-KR" altLang="en-US" sz="2000" dirty="0" smtClean="0"/>
              <a:t> 분포도 재생성을 가진 확률분포 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11" y="1188550"/>
            <a:ext cx="1296144" cy="3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93" y="1186441"/>
            <a:ext cx="1191741" cy="3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36" y="1179490"/>
            <a:ext cx="720080" cy="29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42" y="1666304"/>
            <a:ext cx="720080" cy="29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077489" cy="211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246772"/>
            <a:ext cx="4443155" cy="62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8" y="1664514"/>
            <a:ext cx="4606081" cy="372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9" y="1196752"/>
            <a:ext cx="1600001" cy="27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9" y="1196752"/>
            <a:ext cx="1600001" cy="27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28" y="1556792"/>
            <a:ext cx="6396344" cy="4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483768" y="548680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smtClean="0">
                <a:solidFill>
                  <a:schemeClr val="bg1"/>
                </a:solidFill>
                <a:latin typeface="+mj-lt"/>
              </a:rPr>
              <a:t>09</a:t>
            </a:r>
            <a:endParaRPr lang="en-US" altLang="ko-KR" sz="5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smtClean="0">
                <a:solidFill>
                  <a:schemeClr val="bg1"/>
                </a:solidFill>
                <a:latin typeface="+mj-lt"/>
              </a:rPr>
              <a:t>독립동일분포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9.1 </a:t>
            </a:r>
            <a:r>
              <a:rPr lang="ko-KR" altLang="en-US" smtClean="0"/>
              <a:t>독립성</a:t>
            </a:r>
            <a:endParaRPr lang="en-US" altLang="ko-KR" dirty="0" smtClean="0"/>
          </a:p>
          <a:p>
            <a:r>
              <a:rPr lang="en-US" altLang="ko-KR" smtClean="0"/>
              <a:t>9.2 </a:t>
            </a:r>
            <a:r>
              <a:rPr lang="ko-KR" altLang="en-US" smtClean="0"/>
              <a:t>합의 분포</a:t>
            </a:r>
            <a:endParaRPr lang="en-US" altLang="ko-KR" dirty="0" smtClean="0"/>
          </a:p>
          <a:p>
            <a:r>
              <a:rPr lang="en-US" altLang="ko-KR" smtClean="0"/>
              <a:t>9.3 </a:t>
            </a:r>
            <a:r>
              <a:rPr lang="ko-KR" altLang="en-US" smtClean="0"/>
              <a:t>표본평균의 분포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24936" cy="315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62591"/>
            <a:ext cx="864096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                                일 때</a:t>
            </a:r>
            <a:r>
              <a:rPr lang="en-US" altLang="ko-KR" sz="2000" dirty="0" smtClean="0"/>
              <a:t>,          </a:t>
            </a:r>
            <a:r>
              <a:rPr lang="ko-KR" altLang="en-US" sz="2000" dirty="0" smtClean="0"/>
              <a:t>의 분포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dirty="0" err="1" smtClean="0"/>
              <a:t>기댓값은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en-US" altLang="ko-KR" dirty="0" smtClean="0">
                <a:sym typeface="Wingdings 2"/>
              </a:rPr>
              <a:t>0.3=3, </a:t>
            </a:r>
            <a:r>
              <a:rPr lang="ko-KR" altLang="en-US" dirty="0"/>
              <a:t>분산은 </a:t>
            </a:r>
            <a:r>
              <a:rPr lang="en-US" altLang="ko-KR" dirty="0" smtClean="0"/>
              <a:t>10</a:t>
            </a:r>
            <a:r>
              <a:rPr lang="en-US" altLang="ko-KR" dirty="0" smtClean="0">
                <a:sym typeface="Wingdings 2"/>
              </a:rPr>
              <a:t>0.3(1-0.3)=2.1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베르누이 분포는 재생성이 없음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베르누이 분포의 합은 이항분포 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베르누이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0" y="1140243"/>
            <a:ext cx="2803004" cy="39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10" y="1016365"/>
            <a:ext cx="641598" cy="61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67" y="2151442"/>
            <a:ext cx="4939777" cy="28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355976" y="5543110"/>
            <a:ext cx="2064506" cy="613237"/>
            <a:chOff x="4451710" y="5783763"/>
            <a:chExt cx="2064506" cy="613237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10" y="5783763"/>
              <a:ext cx="850169" cy="61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879" y="5955454"/>
              <a:ext cx="1214337" cy="269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베르누이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9" y="1689686"/>
            <a:ext cx="484019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2" y="1193752"/>
            <a:ext cx="158591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베르누이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2" y="1193752"/>
            <a:ext cx="158591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624736" cy="426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베르누이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9"/>
            <a:ext cx="841865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76470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확률변수                   의 표본평균                                이 </a:t>
            </a:r>
            <a:r>
              <a:rPr lang="ko-KR" altLang="en-US" sz="2000" dirty="0" err="1" smtClean="0"/>
              <a:t>따르는확률분포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표본평균의 </a:t>
            </a:r>
            <a:r>
              <a:rPr lang="ko-KR" altLang="en-US" sz="2000" dirty="0" err="1" smtClean="0"/>
              <a:t>기댓값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표본평균의 분산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88964"/>
            <a:ext cx="1517794" cy="34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24819"/>
            <a:ext cx="2674987" cy="58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33" y="1635383"/>
            <a:ext cx="37625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33" y="3933056"/>
            <a:ext cx="3897615" cy="263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3" y="4460413"/>
            <a:ext cx="1824765" cy="40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0" y="1025219"/>
            <a:ext cx="8380700" cy="355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529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          인                               의 표본평균  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평균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분산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5299143"/>
              </a:xfrm>
              <a:prstGeom prst="rect">
                <a:avLst/>
              </a:prstGeom>
              <a:blipFill rotWithShape="1">
                <a:blip r:embed="rId2"/>
                <a:stretch>
                  <a:fillRect l="-917" b="-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30" y="1095548"/>
            <a:ext cx="2574670" cy="4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2967"/>
            <a:ext cx="740469" cy="32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83109"/>
            <a:ext cx="217638" cy="3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44" y="2132856"/>
            <a:ext cx="50119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839466"/>
            <a:ext cx="1346448" cy="46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" y="908720"/>
            <a:ext cx="8388932" cy="309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4" y="3933056"/>
            <a:ext cx="4392488" cy="28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5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5" y="1196752"/>
            <a:ext cx="7566070" cy="489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</a:t>
              </a:r>
              <a:r>
                <a:rPr lang="en-US" altLang="ko-KR" b="1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467" y="548680"/>
            <a:ext cx="8135005" cy="603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확률변수가 독립이라는 것은 확률변수가 다른 확률변수에 영향을 끼치지 않는다는 의미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독립이고 다차원 확률변수를 다루는 이유는 </a:t>
            </a:r>
            <a:r>
              <a:rPr lang="ko-KR" altLang="en-US" sz="2000" dirty="0" err="1" smtClean="0"/>
              <a:t>통계뿐석에서</a:t>
            </a:r>
            <a:r>
              <a:rPr lang="ko-KR" altLang="en-US" sz="2000" dirty="0" smtClean="0"/>
              <a:t> 취급하는 데이터 중 상당수가 독립이면서 다차원인 확률변수의 </a:t>
            </a:r>
            <a:r>
              <a:rPr lang="ko-KR" altLang="en-US" sz="2000" dirty="0" err="1" smtClean="0"/>
              <a:t>실현값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장의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우연히 만난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명의 점수                        은 서로 독립인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차원의 확률변수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서로 독립이고 각각 동일한 확률분포를 따르는 다차원 확률변수는 독립동일분포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iid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확률분포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03" y="6141597"/>
            <a:ext cx="2025575" cy="4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1853952" cy="40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1094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          인                               의 표본평균  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 smtClean="0"/>
                  <a:t>기댓값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분산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1094980"/>
              </a:xfrm>
              <a:prstGeom prst="rect">
                <a:avLst/>
              </a:prstGeom>
              <a:blipFill rotWithShape="1">
                <a:blip r:embed="rId2"/>
                <a:stretch>
                  <a:fillRect l="-917" b="-3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25" y="1152147"/>
            <a:ext cx="2406575" cy="40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표본평균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0788"/>
            <a:ext cx="740469" cy="32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90930"/>
            <a:ext cx="217638" cy="3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12" y="2276872"/>
            <a:ext cx="5106186" cy="320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1" y="5786083"/>
            <a:ext cx="8188350" cy="3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4" y="1180816"/>
            <a:ext cx="465961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표본평균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56" y="1772816"/>
            <a:ext cx="6377288" cy="415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2" y="1271036"/>
            <a:ext cx="6457726" cy="33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1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607" y="1052736"/>
            <a:ext cx="8640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          인                               의 표본평균의 분포  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중심극한정리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4" y="3263859"/>
            <a:ext cx="1022027" cy="25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98" y="3182927"/>
            <a:ext cx="2529702" cy="3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4" y="3729627"/>
            <a:ext cx="4602812" cy="261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209394" y="4941168"/>
            <a:ext cx="3898154" cy="496244"/>
            <a:chOff x="5209394" y="3456101"/>
            <a:chExt cx="3898154" cy="496244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394" y="3551944"/>
              <a:ext cx="200595" cy="26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292080" y="3501008"/>
              <a:ext cx="381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는 근사적으로                을 따름 </a:t>
              </a:r>
              <a:endParaRPr lang="ko-KR" altLang="en-US"/>
            </a:p>
          </p:txBody>
        </p:sp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192" y="3456101"/>
              <a:ext cx="1181199" cy="496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7" y="980728"/>
            <a:ext cx="8251366" cy="185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411760" y="1254457"/>
            <a:ext cx="6191701" cy="292810"/>
            <a:chOff x="1810082" y="1124744"/>
            <a:chExt cx="7199814" cy="34048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82" y="1124744"/>
              <a:ext cx="7199814" cy="34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1810082" y="1124744"/>
              <a:ext cx="7199814" cy="340484"/>
            </a:xfrm>
            <a:prstGeom prst="rect">
              <a:avLst/>
            </a:prstGeom>
            <a:solidFill>
              <a:srgbClr val="FF00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9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4" y="1180816"/>
            <a:ext cx="506324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6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중심극한정리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33" y="1916832"/>
            <a:ext cx="610533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88523"/>
            <a:ext cx="6984454" cy="5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5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114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표본크기를 키우면 표본평균은 모평균에 수렴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주사위를 굴리는 횟수를 늘리면 </a:t>
                </a:r>
                <a:r>
                  <a:rPr lang="en-US" altLang="ko-KR" dirty="0" smtClean="0"/>
                  <a:t>6</a:t>
                </a:r>
                <a:r>
                  <a:rPr lang="ko-KR" altLang="en-US" dirty="0" smtClean="0"/>
                  <a:t>이 나오는 확률은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ko-KR" altLang="en-US" b="0" i="1" smtClean="0">
                        <a:latin typeface="Cambria Math"/>
                      </a:rPr>
                      <m:t>에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수렴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1143326"/>
              </a:xfrm>
              <a:prstGeom prst="rect">
                <a:avLst/>
              </a:prstGeom>
              <a:blipFill rotWithShape="1"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9.3.4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대수의 법칙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8" y="4696020"/>
            <a:ext cx="4117436" cy="186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420888"/>
            <a:ext cx="8496944" cy="191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2" y="1213642"/>
            <a:ext cx="4966277" cy="27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8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9.3 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9.3.4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대수의 법칙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66" y="1905050"/>
            <a:ext cx="6795869" cy="44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488832" cy="75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</a:t>
              </a:r>
              <a:r>
                <a:rPr lang="en-US" altLang="ko-KR" b="1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413069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417916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이상의 확률변수가 서로 영향을 끼치지 않으며 관계가 없음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확률변수         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 관계가 성립하면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는 독립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확률변수가 독립일 때 결합확률은 주변확률의 곱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독립성의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98" y="1664054"/>
            <a:ext cx="72008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4853"/>
            <a:ext cx="2808311" cy="3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61683"/>
            <a:ext cx="3672408" cy="20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8640960" cy="34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불공정한 주사위 </a:t>
            </a:r>
            <a:r>
              <a:rPr lang="en-US" altLang="ko-KR" sz="2000" dirty="0" smtClean="0"/>
              <a:t>A, B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</a:t>
            </a:r>
            <a:r>
              <a:rPr lang="ko-KR" altLang="en-US" dirty="0" smtClean="0"/>
              <a:t>의 눈은 확률변수 </a:t>
            </a:r>
            <a:r>
              <a:rPr lang="en-US" altLang="ko-KR" dirty="0" smtClean="0"/>
              <a:t>X, B</a:t>
            </a:r>
            <a:r>
              <a:rPr lang="ko-KR" altLang="en-US" dirty="0" smtClean="0"/>
              <a:t>의 눈은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라고 하면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독립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차원 확률변수 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에 대한 결합확률함수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확률함</a:t>
            </a:r>
            <a:r>
              <a:rPr lang="ko-KR" altLang="en-US" dirty="0"/>
              <a:t>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독립성의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0467"/>
            <a:ext cx="6031850" cy="93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54" y="5345773"/>
            <a:ext cx="2353618" cy="32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독립성의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52736"/>
            <a:ext cx="8136904" cy="280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독립성과 무상관성 모두 두 확률변수가 서로 관계가 없다는 것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독립성이 무상관성보다 더욱 강한 개념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확률변수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와 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가 독립일 때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무상관이지만</a:t>
            </a:r>
            <a:r>
              <a:rPr lang="en-US" altLang="ko-KR" sz="2000" dirty="0" smtClean="0"/>
              <a:t>, 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무상관이라고</a:t>
            </a:r>
            <a:r>
              <a:rPr lang="ko-KR" altLang="en-US" sz="2000" dirty="0" smtClean="0"/>
              <a:t> 해서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가 반드시 독립인 것은 아님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독립성과 무상관성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불공정한 주사위의 예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독립이므로 무상관</a:t>
            </a:r>
            <a:endParaRPr lang="en-US" altLang="ko-KR" dirty="0" smtClean="0"/>
          </a:p>
          <a:p>
            <a:pPr marL="1257300" lvl="2" indent="-342900">
              <a:buFontTx/>
              <a:buChar char="-"/>
            </a:pPr>
            <a:r>
              <a:rPr lang="ko-KR" altLang="en-US" dirty="0" err="1" smtClean="0"/>
              <a:t>공분산이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무상관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9.1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9.1.2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독립성과 무상관성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9" y="1429067"/>
            <a:ext cx="4849935" cy="250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5" y="5004593"/>
            <a:ext cx="2542043" cy="13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682</Words>
  <Application>Microsoft Office PowerPoint</Application>
  <PresentationFormat>화면 슬라이드 쇼(4:3)</PresentationFormat>
  <Paragraphs>246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40</cp:revision>
  <dcterms:created xsi:type="dcterms:W3CDTF">2020-04-17T01:54:45Z</dcterms:created>
  <dcterms:modified xsi:type="dcterms:W3CDTF">2021-01-25T02:29:43Z</dcterms:modified>
</cp:coreProperties>
</file>