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61" r:id="rId3"/>
    <p:sldId id="258" r:id="rId4"/>
    <p:sldId id="265" r:id="rId5"/>
    <p:sldId id="266" r:id="rId6"/>
    <p:sldId id="263" r:id="rId7"/>
    <p:sldId id="267" r:id="rId8"/>
    <p:sldId id="268" r:id="rId9"/>
    <p:sldId id="269" r:id="rId10"/>
    <p:sldId id="29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4" r:id="rId23"/>
    <p:sldId id="285" r:id="rId24"/>
    <p:sldId id="286" r:id="rId25"/>
    <p:sldId id="287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64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B7"/>
    <a:srgbClr val="5BC9BC"/>
    <a:srgbClr val="FFF9C5"/>
    <a:srgbClr val="FFFEF3"/>
    <a:srgbClr val="F6D900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8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2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7.wmf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4.png"/><Relationship Id="rId5" Type="http://schemas.openxmlformats.org/officeDocument/2006/relationships/image" Target="../media/image46.wmf"/><Relationship Id="rId10" Type="http://schemas.openxmlformats.org/officeDocument/2006/relationships/image" Target="../media/image4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6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9.png"/><Relationship Id="rId9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불편분산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모분산의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불편추정량이</a:t>
            </a:r>
            <a:r>
              <a:rPr lang="ko-KR" altLang="en-US" dirty="0" smtClean="0"/>
              <a:t> 되는 표본통계량</a:t>
            </a:r>
            <a:endParaRPr lang="en-US" altLang="ko-KR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자유도는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A</a:t>
            </a:r>
            <a:r>
              <a:rPr lang="ko-KR" altLang="en-US" sz="2000" dirty="0"/>
              <a:t>학생이 추출한 표본으로 불편분산 계산</a:t>
            </a: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 불편분산을 기초로 </a:t>
            </a:r>
            <a:r>
              <a:rPr lang="ko-KR" altLang="en-US" sz="2000" dirty="0" err="1"/>
              <a:t>모분산의</a:t>
            </a:r>
            <a:r>
              <a:rPr lang="ko-KR" altLang="en-US" sz="2000" dirty="0"/>
              <a:t> 구간추정을 수행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점추정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모분산의 점추정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91" y="1038164"/>
            <a:ext cx="2348855" cy="59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22" y="2006092"/>
            <a:ext cx="577974" cy="26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74" y="3082060"/>
            <a:ext cx="4896544" cy="19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점추정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10.1.3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412776"/>
            <a:ext cx="9001000" cy="126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" y="3258843"/>
            <a:ext cx="8892988" cy="198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중심극한정리에 의해 표본평균   는 정규분포             를 따름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표준화한 변수                         는 표준정규분포           를 따름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r>
              <a:rPr lang="en-US" altLang="ko-KR" sz="2000" smtClean="0"/>
              <a:t>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63" y="1113887"/>
            <a:ext cx="232139" cy="3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70710"/>
            <a:ext cx="1136898" cy="77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11" y="1794707"/>
            <a:ext cx="2049388" cy="76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13594"/>
            <a:ext cx="785525" cy="36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개체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540592"/>
              </p:ext>
            </p:extLst>
          </p:nvPr>
        </p:nvGraphicFramePr>
        <p:xfrm>
          <a:off x="4465502" y="2924944"/>
          <a:ext cx="30607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8" imgW="1066337" imgH="444307" progId="Equation.3">
                  <p:embed/>
                </p:oleObj>
              </mc:Choice>
              <mc:Fallback>
                <p:oleObj name="Equation" r:id="rId8" imgW="1066337" imgH="444307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502" y="2924944"/>
                        <a:ext cx="30607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827088" y="4076700"/>
            <a:ext cx="2952750" cy="1800225"/>
          </a:xfrm>
          <a:prstGeom prst="wedgeEllipseCallout">
            <a:avLst>
              <a:gd name="adj1" fmla="val 70912"/>
              <a:gd name="adj2" fmla="val -36065"/>
            </a:avLst>
          </a:prstGeom>
          <a:solidFill>
            <a:srgbClr val="FFF6B7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ko-KR" altLang="en-US" sz="2400" b="1">
                <a:latin typeface="+mn-ea"/>
                <a:ea typeface="+mn-ea"/>
              </a:rPr>
              <a:t>표준화변수가</a:t>
            </a:r>
          </a:p>
          <a:p>
            <a:pPr algn="ctr" eaLnBrk="1" hangingPunct="1">
              <a:lnSpc>
                <a:spcPct val="110000"/>
              </a:lnSpc>
            </a:pPr>
            <a:r>
              <a:rPr lang="ko-KR" altLang="en-US" sz="2400" b="1">
                <a:latin typeface="+mn-ea"/>
                <a:ea typeface="+mn-ea"/>
              </a:rPr>
              <a:t>표준정규분포를 따른다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62" y="1668930"/>
            <a:ext cx="5889625" cy="398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227316" y="1716170"/>
            <a:ext cx="2916684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smtClean="0"/>
              <a:t>전체확률은 </a:t>
            </a:r>
            <a:r>
              <a:rPr lang="en-US" altLang="ko-KR" sz="2000" smtClean="0"/>
              <a:t>1</a:t>
            </a:r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endParaRPr lang="en-US" altLang="ko-KR" sz="2000" smtClean="0"/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smtClean="0"/>
              <a:t>Z</a:t>
            </a:r>
            <a:r>
              <a:rPr lang="en-US" altLang="ko-KR" sz="2000" baseline="-25000" smtClean="0"/>
              <a:t>α</a:t>
            </a:r>
            <a:r>
              <a:rPr lang="ko-KR" altLang="en-US" sz="2000" smtClean="0"/>
              <a:t>이후의 확률은 </a:t>
            </a:r>
            <a:r>
              <a:rPr lang="en-US" altLang="ko-KR" sz="2000" smtClean="0"/>
              <a:t>α</a:t>
            </a:r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endParaRPr lang="en-US" altLang="ko-KR" sz="2000" smtClean="0"/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smtClean="0"/>
              <a:t>95%</a:t>
            </a:r>
            <a:r>
              <a:rPr lang="ko-KR" altLang="en-US" sz="2000" smtClean="0"/>
              <a:t>확률을 보장하며 가장 짧은 구간은</a:t>
            </a:r>
            <a:r>
              <a:rPr lang="en-US" altLang="ko-KR" sz="2000" smtClean="0"/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smtClean="0"/>
              <a:t>     α =&gt; 5% (0.05)</a:t>
            </a:r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endParaRPr lang="en-US" altLang="ko-KR" sz="2000" smtClean="0"/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smtClean="0"/>
              <a:t>가운데</a:t>
            </a:r>
            <a:r>
              <a:rPr lang="en-US" altLang="ko-KR" sz="2000" smtClean="0"/>
              <a:t>??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585569" y="4856291"/>
            <a:ext cx="2781342" cy="1810006"/>
            <a:chOff x="5585569" y="4856291"/>
            <a:chExt cx="2781342" cy="1810006"/>
          </a:xfrm>
        </p:grpSpPr>
        <p:pic>
          <p:nvPicPr>
            <p:cNvPr id="22" name="_x196720392" descr="EMB0000ecf475e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569" y="5246744"/>
              <a:ext cx="2781342" cy="1419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화살표 연결선 22"/>
            <p:cNvCxnSpPr/>
            <p:nvPr/>
          </p:nvCxnSpPr>
          <p:spPr>
            <a:xfrm flipH="1">
              <a:off x="7012190" y="5040957"/>
              <a:ext cx="648072" cy="10647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660262" y="485629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95%</a:t>
              </a:r>
              <a:endParaRPr lang="ko-KR" altLang="en-US" sz="1600"/>
            </a:p>
          </p:txBody>
        </p:sp>
      </p:grpSp>
      <p:grpSp>
        <p:nvGrpSpPr>
          <p:cNvPr id="2057" name="그룹 2056"/>
          <p:cNvGrpSpPr/>
          <p:nvPr/>
        </p:nvGrpSpPr>
        <p:grpSpPr>
          <a:xfrm>
            <a:off x="4104193" y="3265293"/>
            <a:ext cx="1677024" cy="2001247"/>
            <a:chOff x="4104193" y="3265293"/>
            <a:chExt cx="1677024" cy="2001247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4355976" y="3933056"/>
              <a:ext cx="0" cy="100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4899579" y="3634625"/>
              <a:ext cx="582342" cy="8200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677" y="326529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α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04193" y="48972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Z</a:t>
              </a:r>
              <a:r>
                <a:rPr lang="en-US" altLang="ko-KR" baseline="-25000"/>
                <a:t>α</a:t>
              </a:r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flipH="1">
              <a:off x="5020166" y="4749550"/>
              <a:ext cx="55890" cy="191618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4788024" y="4675721"/>
              <a:ext cx="127898" cy="26544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4519691" y="4557932"/>
              <a:ext cx="232573" cy="38323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직선 연결선 2051"/>
            <p:cNvCxnSpPr/>
            <p:nvPr/>
          </p:nvCxnSpPr>
          <p:spPr>
            <a:xfrm flipH="1">
              <a:off x="4355976" y="4365104"/>
              <a:ext cx="280001" cy="38444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8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227316" y="1716170"/>
            <a:ext cx="3025204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맑은 고딕" panose="020B0503020000020004" pitchFamily="50" charset="-127"/>
              <a:buChar char="–"/>
            </a:pPr>
            <a:r>
              <a:rPr lang="ko-KR" altLang="en-US" sz="2000" smtClean="0"/>
              <a:t>표준화 </a:t>
            </a:r>
            <a:r>
              <a:rPr lang="ko-KR" altLang="en-US" sz="2000"/>
              <a:t>변수가</a:t>
            </a:r>
            <a:br>
              <a:rPr lang="ko-KR" altLang="en-US" sz="2000"/>
            </a:br>
            <a:r>
              <a:rPr lang="ko-KR" altLang="en-US" sz="2000" smtClean="0"/>
              <a:t>왼쪽 </a:t>
            </a:r>
            <a:r>
              <a:rPr lang="ko-KR" altLang="en-US" sz="2000"/>
              <a:t>구간에 있을 확률은</a:t>
            </a:r>
            <a:r>
              <a:rPr lang="en-US" altLang="ko-KR" sz="2000"/>
              <a:t>?</a:t>
            </a:r>
          </a:p>
          <a:p>
            <a:pPr>
              <a:buNone/>
            </a:pPr>
            <a:r>
              <a:rPr lang="en-US" altLang="ko-KR" sz="2000"/>
              <a:t>  </a:t>
            </a:r>
            <a:r>
              <a:rPr lang="en-US" altLang="ko-KR" sz="2000" smtClean="0"/>
              <a:t>  = </a:t>
            </a:r>
            <a:r>
              <a:rPr lang="en-US" altLang="ko-KR" sz="2000"/>
              <a:t>0.95</a:t>
            </a:r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endParaRPr lang="en-US" altLang="ko-KR" sz="2000" smtClean="0"/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smtClean="0"/>
              <a:t>구간의 경계는</a:t>
            </a:r>
            <a:r>
              <a:rPr lang="en-US" altLang="ko-KR" sz="2000" smtClean="0"/>
              <a:t>?</a:t>
            </a:r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endParaRPr lang="en-US" altLang="ko-KR" sz="2000" smtClean="0"/>
          </a:p>
          <a:p>
            <a:pPr>
              <a:lnSpc>
                <a:spcPct val="9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smtClean="0"/>
              <a:t>Z</a:t>
            </a:r>
            <a:r>
              <a:rPr lang="en-US" altLang="ko-KR" sz="2000" baseline="-25000" smtClean="0"/>
              <a:t>0.975</a:t>
            </a:r>
            <a:r>
              <a:rPr lang="en-US" altLang="ko-KR" sz="2000" smtClean="0"/>
              <a:t>(= </a:t>
            </a:r>
            <a:r>
              <a:rPr lang="en-US" altLang="ko-KR" sz="2000"/>
              <a:t>-Z</a:t>
            </a:r>
            <a:r>
              <a:rPr lang="en-US" altLang="ko-KR" sz="2000" baseline="-25000"/>
              <a:t>0.025</a:t>
            </a:r>
            <a:r>
              <a:rPr lang="en-US" altLang="ko-KR" sz="2000" smtClean="0"/>
              <a:t>), Z</a:t>
            </a:r>
            <a:r>
              <a:rPr lang="en-US" altLang="ko-KR" sz="2000" baseline="-25000" smtClean="0"/>
              <a:t>0.025</a:t>
            </a:r>
            <a:endParaRPr lang="en-US" altLang="ko-KR" sz="2000" baseline="-2500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62" y="1628800"/>
            <a:ext cx="5889625" cy="398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585569" y="4856291"/>
            <a:ext cx="2781342" cy="1810006"/>
            <a:chOff x="5585569" y="4856291"/>
            <a:chExt cx="2781342" cy="1810006"/>
          </a:xfrm>
        </p:grpSpPr>
        <p:pic>
          <p:nvPicPr>
            <p:cNvPr id="22" name="_x196720392" descr="EMB0000ecf475e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569" y="5246744"/>
              <a:ext cx="2781342" cy="1419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화살표 연결선 22"/>
            <p:cNvCxnSpPr/>
            <p:nvPr/>
          </p:nvCxnSpPr>
          <p:spPr>
            <a:xfrm flipH="1">
              <a:off x="7012190" y="5040957"/>
              <a:ext cx="648072" cy="10647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660262" y="485629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95%</a:t>
              </a:r>
              <a:endParaRPr lang="ko-KR" altLang="en-US" sz="1600"/>
            </a:p>
          </p:txBody>
        </p:sp>
      </p:grp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737810" y="5462077"/>
            <a:ext cx="3024336" cy="503237"/>
          </a:xfrm>
          <a:prstGeom prst="leftRightArrow">
            <a:avLst>
              <a:gd name="adj1" fmla="val 50000"/>
              <a:gd name="adj2" fmla="val 71546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4227" y="1056733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확률변수                이 구간                  에 위치할 확률은 </a:t>
            </a:r>
            <a:r>
              <a:rPr lang="en-US" altLang="ko-KR" sz="2000" smtClean="0"/>
              <a:t>95%</a:t>
            </a:r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en-US" altLang="ko-KR" sz="2000"/>
              <a:t> </a:t>
            </a:r>
            <a:r>
              <a:rPr lang="en-US" altLang="ko-KR" sz="2000" smtClean="0"/>
              <a:t>  </a:t>
            </a:r>
            <a:r>
              <a:rPr lang="ko-KR" altLang="en-US" sz="2000" smtClean="0"/>
              <a:t>에 관한 부등식으로 변환하면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다음의 식이 모평균    를 포함할 확률은 </a:t>
            </a:r>
            <a:r>
              <a:rPr lang="en-US" altLang="ko-KR" sz="2000" smtClean="0"/>
              <a:t>95%</a:t>
            </a:r>
          </a:p>
          <a:p>
            <a:r>
              <a:rPr lang="en-US" altLang="ko-KR" sz="2000" smtClean="0"/>
              <a:t>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58" y="931113"/>
            <a:ext cx="1296144" cy="65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00" y="1073985"/>
            <a:ext cx="1457126" cy="42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80" y="2924944"/>
            <a:ext cx="5321324" cy="8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62" y="5229200"/>
            <a:ext cx="3769760" cy="7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194202" y="4656634"/>
            <a:ext cx="4301341" cy="46166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모평균에 대한 </a:t>
            </a:r>
            <a:r>
              <a:rPr lang="en-US" altLang="ko-KR" sz="2400" b="1">
                <a:solidFill>
                  <a:schemeClr val="bg1"/>
                </a:solidFill>
                <a:latin typeface="+mn-ea"/>
                <a:ea typeface="+mn-ea"/>
              </a:rPr>
              <a:t>95%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신뢰구간</a:t>
            </a: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39" y="4195210"/>
            <a:ext cx="2286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62" y="1556792"/>
            <a:ext cx="4550760" cy="82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24" y="2680162"/>
            <a:ext cx="2286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87" y="4746823"/>
            <a:ext cx="2571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4928227" y="6115966"/>
            <a:ext cx="2642192" cy="371475"/>
            <a:chOff x="4928227" y="6115966"/>
            <a:chExt cx="2642192" cy="371475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444" y="6115966"/>
              <a:ext cx="20859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227" y="6115966"/>
              <a:ext cx="6572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04" y="6133218"/>
            <a:ext cx="2609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0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개체 6"/>
          <p:cNvGraphicFramePr>
            <a:graphicFrameLocks noGrp="1" noChangeAspect="1"/>
          </p:cNvGraphicFramePr>
          <p:nvPr/>
        </p:nvGraphicFramePr>
        <p:xfrm>
          <a:off x="3348038" y="1268413"/>
          <a:ext cx="534035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4" imgW="2133600" imgH="444500" progId="Equation.3">
                  <p:embed/>
                </p:oleObj>
              </mc:Choice>
              <mc:Fallback>
                <p:oleObj name="Equation" r:id="rId4" imgW="2133600" imgH="4445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268413"/>
                        <a:ext cx="534035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Grp="1" noChangeAspect="1"/>
          </p:cNvGraphicFramePr>
          <p:nvPr/>
        </p:nvGraphicFramePr>
        <p:xfrm>
          <a:off x="2051050" y="2997200"/>
          <a:ext cx="68595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6" imgW="2743200" imgH="419100" progId="Equation.3">
                  <p:embed/>
                </p:oleObj>
              </mc:Choice>
              <mc:Fallback>
                <p:oleObj name="Equation" r:id="rId6" imgW="2743200" imgH="4191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68595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2339975" y="4868863"/>
          <a:ext cx="52752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8" imgW="2108200" imgH="419100" progId="Equation.3">
                  <p:embed/>
                </p:oleObj>
              </mc:Choice>
              <mc:Fallback>
                <p:oleObj name="Equation" r:id="rId8" imgW="2108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68863"/>
                        <a:ext cx="527526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514410" y="1052736"/>
            <a:ext cx="2231529" cy="2232943"/>
          </a:xfrm>
          <a:prstGeom prst="ellipse">
            <a:avLst/>
          </a:prstGeom>
          <a:solidFill>
            <a:srgbClr val="FFF6B7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1420366"/>
            <a:ext cx="2171526" cy="1497682"/>
          </a:xfrm>
        </p:spPr>
        <p:txBody>
          <a:bodyPr>
            <a:noAutofit/>
          </a:bodyPr>
          <a:lstStyle/>
          <a:p>
            <a:pPr algn="l" eaLnBrk="1" hangingPunct="1"/>
            <a:r>
              <a:rPr lang="ko-KR" altLang="en-US" sz="3200" b="1" dirty="0" smtClean="0">
                <a:solidFill>
                  <a:schemeClr val="accent6"/>
                </a:solidFill>
              </a:rPr>
              <a:t>다른 표현</a:t>
            </a:r>
            <a:endParaRPr lang="ko-KR" altLang="en-US" sz="2800" b="1" dirty="0" smtClean="0">
              <a:solidFill>
                <a:schemeClr val="accent6"/>
              </a:solidFill>
              <a:latin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46921" y="4218088"/>
            <a:ext cx="4301341" cy="46166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모평균에 대한 </a:t>
            </a:r>
            <a:r>
              <a:rPr lang="en-US" altLang="ko-KR" sz="2400" b="1">
                <a:solidFill>
                  <a:schemeClr val="bg1"/>
                </a:solidFill>
                <a:latin typeface="+mn-ea"/>
                <a:ea typeface="+mn-ea"/>
              </a:rPr>
              <a:t>95%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신뢰구간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810391" y="5925466"/>
            <a:ext cx="2642192" cy="371475"/>
            <a:chOff x="4928227" y="6115966"/>
            <a:chExt cx="2642192" cy="371475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444" y="6115966"/>
              <a:ext cx="20859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227" y="6115966"/>
              <a:ext cx="6572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942718"/>
            <a:ext cx="2609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8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555710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27" y="980728"/>
            <a:ext cx="713359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367796" y="4997626"/>
            <a:ext cx="2642192" cy="371475"/>
            <a:chOff x="4928227" y="6115966"/>
            <a:chExt cx="2642192" cy="371475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444" y="6115966"/>
              <a:ext cx="20859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227" y="6115966"/>
              <a:ext cx="6572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96" y="4575026"/>
            <a:ext cx="2609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1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33" y="1341434"/>
            <a:ext cx="483827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42869" y="1052874"/>
            <a:ext cx="4296016" cy="5176969"/>
            <a:chOff x="246381" y="1052874"/>
            <a:chExt cx="4296016" cy="517696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34" y="1052874"/>
              <a:ext cx="4273063" cy="36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81" y="4610145"/>
              <a:ext cx="3847441" cy="1619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42869" y="6315337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번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모평균을 포함하지 않는 구간추정이 수행 </a:t>
            </a:r>
            <a:r>
              <a:rPr lang="en-US" altLang="ko-KR" dirty="0" smtClean="0"/>
              <a:t>=&gt; 95%</a:t>
            </a:r>
            <a:r>
              <a:rPr lang="ko-KR" altLang="en-US" dirty="0" smtClean="0"/>
              <a:t>신뢰구간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987824" y="4005064"/>
            <a:ext cx="4824536" cy="23102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700809"/>
            <a:ext cx="525051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031" y="5747199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신뢰구간의 약 </a:t>
            </a:r>
            <a:r>
              <a:rPr lang="en-US" altLang="ko-KR" smtClean="0"/>
              <a:t>95%</a:t>
            </a:r>
            <a:r>
              <a:rPr lang="ko-KR" altLang="en-US" smtClean="0"/>
              <a:t>가 모평균을 포함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105273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신뢰구간을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 번 계산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99792" y="548680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smtClean="0">
                <a:solidFill>
                  <a:schemeClr val="bg1"/>
                </a:solidFill>
                <a:latin typeface="+mj-lt"/>
              </a:rPr>
              <a:t>10</a:t>
            </a:r>
            <a:endParaRPr lang="en-US" altLang="ko-KR" sz="5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smtClean="0">
                <a:solidFill>
                  <a:schemeClr val="bg1"/>
                </a:solidFill>
                <a:latin typeface="+mj-lt"/>
              </a:rPr>
              <a:t>통계적 추정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10.1 </a:t>
            </a:r>
            <a:r>
              <a:rPr lang="ko-KR" altLang="en-US" smtClean="0"/>
              <a:t>점추정</a:t>
            </a:r>
            <a:endParaRPr lang="en-US" altLang="ko-KR" dirty="0" smtClean="0"/>
          </a:p>
          <a:p>
            <a:r>
              <a:rPr lang="en-US" altLang="ko-KR" smtClean="0"/>
              <a:t>10.2 </a:t>
            </a:r>
            <a:r>
              <a:rPr lang="ko-KR" altLang="en-US" smtClean="0"/>
              <a:t>구간추정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모집단 정규분포 가정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모평균을 모르는 경우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목표는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                 변환을 하면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모분산 구간추정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94" y="1392387"/>
            <a:ext cx="2383904" cy="34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7" y="1877123"/>
            <a:ext cx="1446678" cy="62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87" y="2001415"/>
            <a:ext cx="1373969" cy="35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3" y="3732305"/>
            <a:ext cx="4043944" cy="294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2564904"/>
            <a:ext cx="5076055" cy="332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7" y="2625476"/>
            <a:ext cx="3314096" cy="98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87155"/>
            <a:ext cx="1082447" cy="40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69615" y="21699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의 밀도함수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4227" y="1056733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            의 </a:t>
            </a:r>
            <a:r>
              <a:rPr lang="en-US" altLang="ko-KR" sz="2000" dirty="0" smtClean="0"/>
              <a:t>95% </a:t>
            </a:r>
            <a:r>
              <a:rPr lang="ko-KR" altLang="en-US" sz="2000" dirty="0" smtClean="0"/>
              <a:t>구간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에 관한 부등식으로 변환하면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다음의 식이 </a:t>
            </a:r>
            <a:r>
              <a:rPr lang="ko-KR" altLang="en-US" sz="2000" dirty="0" err="1" smtClean="0"/>
              <a:t>모분산</a:t>
            </a:r>
            <a:r>
              <a:rPr lang="ko-KR" altLang="en-US" sz="2000" dirty="0" smtClean="0"/>
              <a:t>    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포함할 확률은 </a:t>
            </a:r>
            <a:r>
              <a:rPr lang="en-US" altLang="ko-KR" sz="2000" dirty="0" smtClean="0"/>
              <a:t>95%</a:t>
            </a:r>
          </a:p>
          <a:p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모분산 구간추정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194202" y="4656634"/>
            <a:ext cx="4301341" cy="46166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 b="1" smtClean="0">
                <a:solidFill>
                  <a:schemeClr val="bg1"/>
                </a:solidFill>
                <a:latin typeface="+mn-ea"/>
                <a:ea typeface="+mn-ea"/>
              </a:rPr>
              <a:t>모분산에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대한 </a:t>
            </a:r>
            <a:r>
              <a:rPr lang="en-US" altLang="ko-KR" sz="2400" b="1" smtClean="0">
                <a:solidFill>
                  <a:schemeClr val="bg1"/>
                </a:solidFill>
                <a:latin typeface="+mn-ea"/>
                <a:ea typeface="+mn-ea"/>
              </a:rPr>
              <a:t>95%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신뢰구간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0" y="1056733"/>
            <a:ext cx="1045840" cy="39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74" y="1435354"/>
            <a:ext cx="5719762" cy="76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2" y="2583790"/>
            <a:ext cx="339278" cy="35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154974" y="3032938"/>
            <a:ext cx="5225338" cy="800907"/>
            <a:chOff x="2010958" y="3032938"/>
            <a:chExt cx="5225338" cy="800907"/>
          </a:xfrm>
        </p:grpSpPr>
        <p:grpSp>
          <p:nvGrpSpPr>
            <p:cNvPr id="9" name="그룹 8"/>
            <p:cNvGrpSpPr/>
            <p:nvPr/>
          </p:nvGrpSpPr>
          <p:grpSpPr>
            <a:xfrm>
              <a:off x="2010958" y="3032938"/>
              <a:ext cx="5225338" cy="800907"/>
              <a:chOff x="1776781" y="3032938"/>
              <a:chExt cx="5225338" cy="800907"/>
            </a:xfrm>
          </p:grpSpPr>
          <p:pic>
            <p:nvPicPr>
              <p:cNvPr id="8197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781" y="3032938"/>
                <a:ext cx="5225338" cy="800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4814801" y="3605075"/>
                <a:ext cx="403108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001631" y="3530619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0.975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20" y="4111576"/>
            <a:ext cx="339278" cy="35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60" y="5301207"/>
            <a:ext cx="4485004" cy="93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모분산 구간추정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139194"/>
            <a:ext cx="5616624" cy="256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4708" y="5920402"/>
            <a:ext cx="367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모분산</a:t>
            </a:r>
            <a:r>
              <a:rPr lang="en-US" altLang="ko-KR" smtClean="0"/>
              <a:t>(p. 263)</a:t>
            </a:r>
            <a:r>
              <a:rPr lang="ko-KR" altLang="en-US" smtClean="0"/>
              <a:t>이 </a:t>
            </a:r>
            <a:r>
              <a:rPr lang="en-US" altLang="ko-KR" smtClean="0"/>
              <a:t>206.669</a:t>
            </a:r>
            <a:r>
              <a:rPr lang="ko-KR" altLang="en-US" smtClean="0"/>
              <a:t>이므로 구간 내에 포함</a:t>
            </a:r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2" y="797911"/>
            <a:ext cx="7615776" cy="326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4248"/>
            <a:ext cx="5004048" cy="501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모분</a:t>
              </a:r>
              <a:r>
                <a:rPr lang="ko-KR" altLang="en-US" sz="2000" b="1">
                  <a:solidFill>
                    <a:srgbClr val="5BC9BC"/>
                  </a:solidFill>
                </a:rPr>
                <a:t>산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 구간추정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3" y="1052736"/>
            <a:ext cx="4040354" cy="501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모분산 구간추정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90031" y="5747199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신뢰구간의 약 </a:t>
            </a:r>
            <a:r>
              <a:rPr lang="en-US" altLang="ko-KR" smtClean="0"/>
              <a:t>96%</a:t>
            </a:r>
            <a:r>
              <a:rPr lang="ko-KR" altLang="en-US" smtClean="0"/>
              <a:t>가 모분산을 포함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1600" y="105273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신뢰구간을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 번 계산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48" y="1556792"/>
            <a:ext cx="5109936" cy="376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실제로는 모분산을 모르는 상황에서 모평균의 구간추정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모분산    대신 추정량인 불편분산   을 사용한       을 표준오차로 사용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en-US" altLang="ko-KR" sz="2000" smtClean="0"/>
              <a:t>                          </a:t>
            </a:r>
            <a:r>
              <a:rPr lang="ko-KR" altLang="en-US" sz="2000" smtClean="0"/>
              <a:t>가 자유도 </a:t>
            </a:r>
            <a:r>
              <a:rPr lang="en-US" altLang="ko-KR" sz="2000" smtClean="0"/>
              <a:t>n-1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t</a:t>
            </a:r>
            <a:r>
              <a:rPr lang="ko-KR" altLang="en-US" sz="2000" smtClean="0"/>
              <a:t>분포            를 따름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           의 </a:t>
            </a:r>
            <a:r>
              <a:rPr lang="en-US" altLang="ko-KR" sz="2000" smtClean="0"/>
              <a:t>95% </a:t>
            </a:r>
            <a:r>
              <a:rPr lang="ko-KR" altLang="en-US" sz="2000" smtClean="0"/>
              <a:t>구간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en-US" altLang="ko-KR" sz="2000"/>
              <a:t>   </a:t>
            </a:r>
            <a:r>
              <a:rPr lang="ko-KR" altLang="en-US" sz="2000"/>
              <a:t>에 관한 부등식으로 </a:t>
            </a:r>
            <a:r>
              <a:rPr lang="ko-KR" altLang="en-US" sz="2000" smtClean="0"/>
              <a:t>변환하면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모평균    의 신뢰수준 </a:t>
            </a:r>
            <a:r>
              <a:rPr lang="en-US" altLang="ko-KR" sz="2000"/>
              <a:t>95</a:t>
            </a:r>
            <a:r>
              <a:rPr lang="en-US" altLang="ko-KR" sz="2000" smtClean="0"/>
              <a:t>%</a:t>
            </a:r>
            <a:r>
              <a:rPr lang="ko-KR" altLang="en-US" sz="2000" smtClean="0"/>
              <a:t>의 신뢰구간</a:t>
            </a:r>
            <a:r>
              <a:rPr lang="en-US" altLang="ko-KR" sz="2000" smtClean="0"/>
              <a:t>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모르는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786" y="1717548"/>
            <a:ext cx="281246" cy="3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00" y="1707480"/>
            <a:ext cx="251114" cy="32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53" y="1497337"/>
            <a:ext cx="582058" cy="6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0" y="2169245"/>
            <a:ext cx="2287824" cy="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01" y="2312593"/>
            <a:ext cx="892239" cy="36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4" y="2916318"/>
            <a:ext cx="892239" cy="36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76560"/>
            <a:ext cx="5442935" cy="69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" y="4208631"/>
            <a:ext cx="207818" cy="26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91" y="4573367"/>
            <a:ext cx="6173909" cy="6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3" y="5445224"/>
            <a:ext cx="207818" cy="26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01" y="5769504"/>
            <a:ext cx="5201483" cy="70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정규분포의 모평균 구간추정</a:t>
              </a:r>
              <a:r>
                <a:rPr lang="en-US" altLang="ko-KR" sz="2000" b="1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모분산을 모르는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5" y="1192078"/>
            <a:ext cx="7816070" cy="231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5803495" cy="288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94708" y="5920402"/>
            <a:ext cx="367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모평균</a:t>
            </a:r>
            <a:r>
              <a:rPr lang="en-US" altLang="ko-KR" smtClean="0"/>
              <a:t>(p. 263)</a:t>
            </a:r>
            <a:r>
              <a:rPr lang="ko-KR" altLang="en-US" smtClean="0"/>
              <a:t>이 </a:t>
            </a:r>
            <a:r>
              <a:rPr lang="en-US" altLang="ko-KR" smtClean="0"/>
              <a:t>69.53</a:t>
            </a:r>
            <a:r>
              <a:rPr lang="ko-KR" altLang="en-US" smtClean="0"/>
              <a:t>이므로 구간 내에 포함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정권의 지지율이나 국민의 흡연율과 같은 모집단의 비율   를 추정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표본 데이터는 찬성</a:t>
            </a:r>
            <a:r>
              <a:rPr lang="en-US" altLang="ko-KR" sz="2000" smtClean="0"/>
              <a:t>/</a:t>
            </a:r>
            <a:r>
              <a:rPr lang="ko-KR" altLang="en-US" sz="2000" smtClean="0"/>
              <a:t>반대</a:t>
            </a:r>
            <a:r>
              <a:rPr lang="en-US" altLang="ko-KR" sz="2000" smtClean="0"/>
              <a:t>, </a:t>
            </a:r>
            <a:r>
              <a:rPr lang="ko-KR" altLang="en-US" sz="2000" smtClean="0"/>
              <a:t>흡연</a:t>
            </a:r>
            <a:r>
              <a:rPr lang="en-US" altLang="ko-KR" sz="2000" smtClean="0"/>
              <a:t>/</a:t>
            </a:r>
            <a:r>
              <a:rPr lang="ko-KR" altLang="en-US" sz="2000" smtClean="0"/>
              <a:t>금연인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 변수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모집단의 비율   </a:t>
            </a:r>
            <a:r>
              <a:rPr lang="en-US" altLang="ko-KR" sz="2000" smtClean="0"/>
              <a:t>,  2</a:t>
            </a:r>
            <a:r>
              <a:rPr lang="ko-KR" altLang="en-US" sz="2000" smtClean="0"/>
              <a:t>진 변수의 표본은            를 따르는 확률변수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en-US" altLang="ko-KR" sz="2000"/>
              <a:t> </a:t>
            </a:r>
            <a:r>
              <a:rPr lang="en-US" altLang="ko-KR" sz="2000" smtClean="0"/>
              <a:t>         </a:t>
            </a:r>
            <a:r>
              <a:rPr lang="ko-KR" altLang="en-US" sz="2000" smtClean="0"/>
              <a:t>의 기댓값이   이므로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모집단의 비율   는 모평균의 추정과 동일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예</a:t>
            </a:r>
            <a:r>
              <a:rPr lang="en-US" altLang="ko-KR" sz="2000" smtClean="0"/>
              <a:t>: </a:t>
            </a:r>
            <a:r>
              <a:rPr lang="ko-KR" altLang="en-US" sz="2000" smtClean="0"/>
              <a:t>상품 </a:t>
            </a:r>
            <a:r>
              <a:rPr lang="en-US" altLang="ko-KR" sz="2000" smtClean="0"/>
              <a:t>A</a:t>
            </a:r>
            <a:r>
              <a:rPr lang="ko-KR" altLang="en-US" sz="2000" smtClean="0"/>
              <a:t>에 대한 인지도    조사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점추정</a:t>
            </a:r>
            <a:endParaRPr lang="en-US" altLang="ko-KR" sz="2000" smtClean="0"/>
          </a:p>
          <a:p>
            <a:r>
              <a:rPr lang="en-US" altLang="ko-KR" sz="2000" smtClean="0"/>
              <a:t>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10.2.4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베르누이 분포의 모평균 구간추정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187" y="1140441"/>
            <a:ext cx="152942" cy="3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81" y="1734149"/>
            <a:ext cx="152942" cy="3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86" y="1767518"/>
            <a:ext cx="858753" cy="2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0" y="2064513"/>
            <a:ext cx="858753" cy="2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06" y="2026229"/>
            <a:ext cx="152942" cy="3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66" y="2064513"/>
            <a:ext cx="152942" cy="3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37" y="2341497"/>
            <a:ext cx="152942" cy="3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19297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86" y="4769378"/>
            <a:ext cx="5689473" cy="202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4072" y="6241237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상품 </a:t>
            </a:r>
            <a:r>
              <a:rPr lang="en-US" altLang="ko-KR" smtClean="0"/>
              <a:t>A</a:t>
            </a:r>
            <a:r>
              <a:rPr lang="ko-KR" altLang="en-US" smtClean="0"/>
              <a:t>의 인지도는 </a:t>
            </a:r>
            <a:r>
              <a:rPr lang="en-US" altLang="ko-KR" smtClean="0"/>
              <a:t>70.9%</a:t>
            </a:r>
            <a:r>
              <a:rPr lang="ko-KR" altLang="en-US" smtClean="0"/>
              <a:t>로 추정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중심극한정리에 따라 표본평균     는 근사적으로                   를 따름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이 정규분포를 표준화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                               로 변환하면</a:t>
            </a:r>
            <a:r>
              <a:rPr lang="en-US" altLang="ko-KR" sz="2000" smtClean="0"/>
              <a:t>,       </a:t>
            </a:r>
            <a:r>
              <a:rPr lang="ko-KR" altLang="en-US" sz="2000" smtClean="0"/>
              <a:t>는 표준정규분포를 따름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모평균     의 신뢰수준 </a:t>
            </a:r>
            <a:r>
              <a:rPr lang="en-US" altLang="ko-KR" sz="2000" smtClean="0"/>
              <a:t>95% </a:t>
            </a:r>
            <a:r>
              <a:rPr lang="ko-KR" altLang="en-US" sz="2000" smtClean="0"/>
              <a:t>신뢰구간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10.2.4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베르누이 분포의 모평균 구간추정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72" y="1145062"/>
            <a:ext cx="202028" cy="29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200" y="986323"/>
            <a:ext cx="1584177" cy="61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36" y="1581819"/>
            <a:ext cx="2541066" cy="60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38" y="1772506"/>
            <a:ext cx="200376" cy="2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89" y="2529320"/>
            <a:ext cx="6073594" cy="212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45" y="4782561"/>
            <a:ext cx="20781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94538"/>
            <a:ext cx="4875288" cy="65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10.2.4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베르누이 분포의 모평균 구간추정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018457"/>
            <a:ext cx="7614592" cy="221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5"/>
            <a:ext cx="614436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10.0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4768912" cy="186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37" y="3243829"/>
            <a:ext cx="4782248" cy="88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37" y="4500393"/>
            <a:ext cx="4782248" cy="21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모집단에 정규분포를 가정할 수 없는 예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en-US" altLang="ko-KR" sz="2000" smtClean="0"/>
              <a:t>1</a:t>
            </a:r>
            <a:r>
              <a:rPr lang="ko-KR" altLang="en-US" sz="2000" smtClean="0"/>
              <a:t>시간 당 평균 액세스 수 추정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10.2.5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포아송 분포의 모평균 신뢰구간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3" y="1916832"/>
            <a:ext cx="5006270" cy="227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3" y="4661333"/>
            <a:ext cx="5256584" cy="185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중심극한정리에 따라 표본평균     는 근사적으로             를 따름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이 정규분포를 표준화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                          로 변환하면</a:t>
            </a:r>
            <a:r>
              <a:rPr lang="en-US" altLang="ko-KR" sz="2000" smtClean="0"/>
              <a:t>,    </a:t>
            </a:r>
            <a:r>
              <a:rPr lang="ko-KR" altLang="en-US" sz="2000" smtClean="0"/>
              <a:t>는 표준정규분포를 따름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모평균    의 신뢰수준 </a:t>
            </a:r>
            <a:r>
              <a:rPr lang="en-US" altLang="ko-KR" sz="2000" smtClean="0"/>
              <a:t>95% </a:t>
            </a:r>
            <a:r>
              <a:rPr lang="ko-KR" altLang="en-US" sz="2000" smtClean="0"/>
              <a:t>신뢰구간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10.2.5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포아송 분포의 모평균 신뢰구간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72" y="1145062"/>
            <a:ext cx="202028" cy="29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95" y="1772506"/>
            <a:ext cx="200376" cy="2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27031"/>
            <a:ext cx="922015" cy="53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82316"/>
            <a:ext cx="2088232" cy="60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8" y="2400776"/>
            <a:ext cx="5105375" cy="226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88211"/>
            <a:ext cx="148487" cy="29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51" y="5268710"/>
            <a:ext cx="4271858" cy="64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10.2 </a:t>
              </a:r>
              <a:r>
                <a:rPr lang="ko-KR" altLang="en-US" b="1" smtClean="0">
                  <a:solidFill>
                    <a:schemeClr val="tx1"/>
                  </a:solidFill>
                </a:rPr>
                <a:t>구간추정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10.2.5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포아송 분포의 모평균 신뢰구간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980729"/>
            <a:ext cx="7038528" cy="204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58" y="3568799"/>
            <a:ext cx="536484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10.0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3" y="692696"/>
            <a:ext cx="443469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62353"/>
            <a:ext cx="5914556" cy="369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10.0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5370342" cy="245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32" y="4797152"/>
            <a:ext cx="5389792" cy="133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불편성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unbiasedness</a:t>
            </a:r>
            <a:r>
              <a:rPr lang="en-US" altLang="ko-KR" sz="2000" dirty="0" smtClean="0"/>
              <a:t>)</a:t>
            </a:r>
          </a:p>
          <a:p>
            <a:pPr marL="1257300" lvl="2" indent="-342900">
              <a:buFontTx/>
              <a:buChar char="-"/>
            </a:pPr>
            <a:r>
              <a:rPr lang="ko-KR" altLang="en-US" dirty="0" smtClean="0"/>
              <a:t>표본평균   의 </a:t>
            </a:r>
            <a:r>
              <a:rPr lang="ko-KR" altLang="en-US" dirty="0" err="1" smtClean="0"/>
              <a:t>기댓값은</a:t>
            </a:r>
            <a:r>
              <a:rPr lang="ko-KR" altLang="en-US" dirty="0" smtClean="0"/>
              <a:t>               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모평균과 일치</a:t>
            </a:r>
            <a:endParaRPr lang="en-US" altLang="ko-KR" dirty="0" smtClean="0"/>
          </a:p>
          <a:p>
            <a:pPr marL="1257300" lvl="2" indent="-342900">
              <a:buFontTx/>
              <a:buChar char="-"/>
            </a:pPr>
            <a:r>
              <a:rPr lang="ko-KR" altLang="en-US" dirty="0" err="1" smtClean="0"/>
              <a:t>불편성을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추정량이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불편추정량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점추정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모평균의 점추정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16" y="1394678"/>
            <a:ext cx="223404" cy="31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30" y="1398014"/>
            <a:ext cx="1007566" cy="27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21" y="2132856"/>
            <a:ext cx="4814656" cy="259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78" y="4936818"/>
            <a:ext cx="4694921" cy="167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09288" y="5712108"/>
            <a:ext cx="418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모평균은 </a:t>
            </a:r>
            <a:r>
              <a:rPr lang="en-US" altLang="ko-KR" dirty="0" smtClean="0"/>
              <a:t>69.530(p.96, p.263)</a:t>
            </a:r>
            <a:r>
              <a:rPr lang="ko-KR" altLang="en-US" dirty="0" smtClean="0"/>
              <a:t>이었으므로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불편성에 의해 표본평균이 모평균을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잘 추정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일치성</a:t>
            </a:r>
            <a:r>
              <a:rPr lang="en-US" altLang="ko-KR" sz="2000" smtClean="0"/>
              <a:t>(consistency)</a:t>
            </a:r>
          </a:p>
          <a:p>
            <a:pPr marL="1257300" lvl="2" indent="-342900">
              <a:buFontTx/>
              <a:buChar char="-"/>
            </a:pPr>
            <a:r>
              <a:rPr lang="ko-KR" altLang="en-US" smtClean="0"/>
              <a:t>표본</a:t>
            </a:r>
            <a:r>
              <a:rPr lang="en-US" altLang="ko-KR" smtClean="0"/>
              <a:t> </a:t>
            </a:r>
            <a:r>
              <a:rPr lang="ko-KR" altLang="en-US" smtClean="0"/>
              <a:t>크기 </a:t>
            </a:r>
            <a:r>
              <a:rPr lang="en-US" altLang="ko-KR" smtClean="0"/>
              <a:t>n</a:t>
            </a:r>
            <a:r>
              <a:rPr lang="ko-KR" altLang="en-US" smtClean="0"/>
              <a:t>을 증가시키면 추측하려는 모수에 수렴</a:t>
            </a:r>
            <a:endParaRPr lang="en-US" altLang="ko-KR" smtClean="0"/>
          </a:p>
          <a:p>
            <a:pPr marL="1257300" lvl="2" indent="-342900">
              <a:buFontTx/>
              <a:buChar char="-"/>
            </a:pPr>
            <a:r>
              <a:rPr lang="ko-KR" altLang="en-US" smtClean="0"/>
              <a:t>일치성을 가진 추정량이 일치추정량</a:t>
            </a: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r>
              <a:rPr lang="ko-KR" altLang="en-US"/>
              <a:t>표본</a:t>
            </a:r>
            <a:r>
              <a:rPr lang="en-US" altLang="ko-KR"/>
              <a:t> </a:t>
            </a:r>
            <a:r>
              <a:rPr lang="ko-KR" altLang="en-US"/>
              <a:t>크기 </a:t>
            </a:r>
            <a:r>
              <a:rPr lang="en-US" altLang="ko-KR"/>
              <a:t>n</a:t>
            </a:r>
            <a:r>
              <a:rPr lang="ko-KR" altLang="en-US"/>
              <a:t>을 </a:t>
            </a:r>
            <a:r>
              <a:rPr lang="ko-KR" altLang="en-US" smtClean="0"/>
              <a:t>증가시키면 표본평균은 모평균에 수렴</a:t>
            </a: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342900" indent="-342900">
              <a:buFontTx/>
              <a:buChar char="-"/>
            </a:pPr>
            <a:r>
              <a:rPr lang="ko-KR" altLang="en-US" sz="2000" smtClean="0"/>
              <a:t>불편성과 일치성을 가진 추정량인 표본평균은 좋은 추정량</a:t>
            </a: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endParaRPr lang="en-US" altLang="ko-KR" sz="2000" smtClean="0"/>
          </a:p>
          <a:p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점추정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10.1.1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모평균의 점추정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17" y="2041754"/>
            <a:ext cx="5063007" cy="157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71" y="4816729"/>
            <a:ext cx="5445362" cy="179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227" y="1056733"/>
            <a:ext cx="86409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표본분산</a:t>
            </a:r>
            <a:endParaRPr lang="en-US" altLang="ko-KR" sz="2000" smtClean="0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 smtClean="0"/>
          </a:p>
          <a:p>
            <a:pPr marL="1257300" lvl="2" indent="-342900">
              <a:buFontTx/>
              <a:buChar char="-"/>
            </a:pPr>
            <a:endParaRPr lang="en-US" altLang="ko-KR"/>
          </a:p>
          <a:p>
            <a:pPr marL="1257300" lvl="2" indent="-342900">
              <a:buFontTx/>
              <a:buChar char="-"/>
            </a:pPr>
            <a:r>
              <a:rPr lang="ko-KR" altLang="en-US" smtClean="0"/>
              <a:t>추정량이 불편추정량</a:t>
            </a:r>
            <a:endParaRPr lang="en-US" altLang="ko-KR" sz="2000" smtClean="0"/>
          </a:p>
          <a:p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점추정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10.1.2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모분산의 점추정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73" y="995251"/>
            <a:ext cx="1417885" cy="54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23" y="1592289"/>
            <a:ext cx="5593917" cy="124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21" y="2859659"/>
            <a:ext cx="4782031" cy="164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21" y="4537241"/>
            <a:ext cx="5045571" cy="183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03948" y="531195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모분산                  에 비해 작은 값이므로 표본분산은 모분산의 불편추정량이 아님</a:t>
            </a:r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09" y="5311954"/>
            <a:ext cx="1423268" cy="34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10.1 </a:t>
              </a:r>
              <a:r>
                <a:rPr lang="ko-KR" altLang="en-US" b="1" smtClean="0">
                  <a:solidFill>
                    <a:schemeClr val="tx1"/>
                  </a:solidFill>
                </a:rPr>
                <a:t>점추정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10.1.2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자유도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/>
          <a:stretch/>
        </p:blipFill>
        <p:spPr bwMode="auto">
          <a:xfrm>
            <a:off x="-1" y="764704"/>
            <a:ext cx="9151386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1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714</Words>
  <Application>Microsoft Office PowerPoint</Application>
  <PresentationFormat>화면 슬라이드 쇼(4:3)</PresentationFormat>
  <Paragraphs>301</Paragraphs>
  <Slides>33</Slides>
  <Notes>21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다른 표현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49</cp:revision>
  <dcterms:created xsi:type="dcterms:W3CDTF">2020-04-17T01:54:45Z</dcterms:created>
  <dcterms:modified xsi:type="dcterms:W3CDTF">2021-01-25T02:34:48Z</dcterms:modified>
</cp:coreProperties>
</file>