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1" r:id="rId3"/>
    <p:sldId id="258" r:id="rId4"/>
    <p:sldId id="263" r:id="rId5"/>
    <p:sldId id="265" r:id="rId6"/>
    <p:sldId id="266" r:id="rId7"/>
    <p:sldId id="29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00" r:id="rId16"/>
    <p:sldId id="301" r:id="rId17"/>
    <p:sldId id="302" r:id="rId18"/>
    <p:sldId id="303" r:id="rId19"/>
    <p:sldId id="304" r:id="rId20"/>
    <p:sldId id="275" r:id="rId21"/>
    <p:sldId id="276" r:id="rId22"/>
    <p:sldId id="277" r:id="rId23"/>
    <p:sldId id="278" r:id="rId24"/>
    <p:sldId id="279" r:id="rId25"/>
    <p:sldId id="280" r:id="rId26"/>
    <p:sldId id="262" r:id="rId27"/>
    <p:sldId id="281" r:id="rId28"/>
    <p:sldId id="282" r:id="rId29"/>
    <p:sldId id="283" r:id="rId30"/>
    <p:sldId id="297" r:id="rId31"/>
    <p:sldId id="284" r:id="rId32"/>
    <p:sldId id="285" r:id="rId33"/>
    <p:sldId id="298" r:id="rId34"/>
    <p:sldId id="286" r:id="rId35"/>
    <p:sldId id="287" r:id="rId36"/>
    <p:sldId id="288" r:id="rId37"/>
    <p:sldId id="299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64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임곗값은</a:t>
            </a:r>
            <a:r>
              <a:rPr lang="ko-KR" altLang="en-US" sz="2000" dirty="0" smtClean="0"/>
              <a:t>                                  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만족하는  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즉     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검정통계량이 </a:t>
            </a:r>
            <a:r>
              <a:rPr lang="ko-KR" altLang="en-US" sz="2000" dirty="0" err="1" smtClean="0"/>
              <a:t>임곗값보다</a:t>
            </a:r>
            <a:r>
              <a:rPr lang="ko-KR" altLang="en-US" sz="2000" dirty="0" smtClean="0"/>
              <a:t> 작을 때 </a:t>
            </a: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기각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채택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검정통계량                          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임곗값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검정통계량이 </a:t>
            </a:r>
            <a:r>
              <a:rPr lang="ko-KR" altLang="en-US" sz="2000" dirty="0" err="1" smtClean="0"/>
              <a:t>임곗값보다</a:t>
            </a:r>
            <a:r>
              <a:rPr lang="ko-KR" altLang="en-US" sz="2000" dirty="0" smtClean="0"/>
              <a:t> 작으므로 </a:t>
            </a: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기각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91680" y="908720"/>
            <a:ext cx="3074465" cy="643891"/>
            <a:chOff x="1691680" y="908720"/>
            <a:chExt cx="3074465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011669"/>
              <a:ext cx="3074465" cy="54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411760" y="908720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9417"/>
            <a:ext cx="224408" cy="24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96" y="1133871"/>
            <a:ext cx="834856" cy="32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6" y="4022317"/>
            <a:ext cx="3875211" cy="156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32" y="4021065"/>
            <a:ext cx="2576288" cy="156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1" y="2029016"/>
            <a:ext cx="7810697" cy="137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mtClean="0"/>
              <a:t>p</a:t>
            </a:r>
            <a:r>
              <a:rPr lang="ko-KR" altLang="en-US" sz="2000" smtClean="0"/>
              <a:t>값을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기준으로 하는 가설검정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99" y="3706892"/>
            <a:ext cx="1801641" cy="157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0599" y="5445224"/>
            <a:ext cx="379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0.027</a:t>
            </a:r>
            <a:r>
              <a:rPr lang="ko-KR" altLang="en-US" dirty="0" smtClean="0"/>
              <a:t>로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작으므로 </a:t>
            </a:r>
            <a:r>
              <a:rPr lang="ko-KR" altLang="en-US" dirty="0" err="1" smtClean="0"/>
              <a:t>귀무가설</a:t>
            </a:r>
            <a:r>
              <a:rPr lang="ko-KR" altLang="en-US" dirty="0" smtClean="0"/>
              <a:t> 기각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4695"/>
            <a:ext cx="3916086" cy="53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79790"/>
            <a:ext cx="658323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단측검정과 양측검정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4" y="3455202"/>
            <a:ext cx="2475321" cy="914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88" y="3398057"/>
            <a:ext cx="1686695" cy="96777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115616" y="4382219"/>
            <a:ext cx="2114111" cy="118536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1312" y="553915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-1.932</a:t>
            </a:r>
            <a:endParaRPr lang="ko-KR" altLang="en-US" sz="160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491064" y="4365832"/>
            <a:ext cx="335663" cy="1201754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1924" y="553915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1.960</a:t>
            </a:r>
            <a:endParaRPr lang="ko-KR" altLang="en-US" sz="160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651716" y="4382219"/>
            <a:ext cx="4007179" cy="1154383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6174" y="553915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-1.960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3131839" y="6453336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양측검정에서는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기각되지 않음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2483"/>
            <a:ext cx="4303563" cy="32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220586" y="392483"/>
            <a:ext cx="4303563" cy="32408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양측검정의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값을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구할 때는 상단과 하단의 양쪽 면적을 고려할 필요가 있으므로 누적밀도함수의 값을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배로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p</a:t>
            </a:r>
            <a:r>
              <a:rPr lang="ko-KR" altLang="en-US" sz="2000" dirty="0" smtClean="0"/>
              <a:t>값이 유의수준 </a:t>
            </a:r>
            <a:r>
              <a:rPr lang="en-US" altLang="ko-KR" sz="2000" dirty="0" smtClean="0"/>
              <a:t>0.05</a:t>
            </a:r>
            <a:r>
              <a:rPr lang="ko-KR" altLang="en-US" sz="2000" dirty="0" smtClean="0"/>
              <a:t>보다 크므로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귀무가설은</a:t>
            </a:r>
            <a:r>
              <a:rPr lang="ko-KR" altLang="en-US" sz="2000" dirty="0" smtClean="0"/>
              <a:t> 기각되지 않음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단측검정과 양측검정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62260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415330" y="114189"/>
            <a:ext cx="2477150" cy="915178"/>
            <a:chOff x="6415330" y="114189"/>
            <a:chExt cx="2477150" cy="915178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14189"/>
              <a:ext cx="2026224" cy="915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6415330" y="692696"/>
              <a:ext cx="485800" cy="336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8289883" y="698814"/>
              <a:ext cx="602597" cy="313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07904" y="2179241"/>
            <a:ext cx="4824536" cy="313655"/>
            <a:chOff x="3707904" y="1988840"/>
            <a:chExt cx="4824536" cy="31365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25" y="1988840"/>
              <a:ext cx="4727215" cy="31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707904" y="1988840"/>
              <a:ext cx="4824536" cy="31365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종 오류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실제로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평균이 </a:t>
            </a:r>
            <a:r>
              <a:rPr lang="en-US" altLang="ko-KR" dirty="0" smtClean="0"/>
              <a:t>130g’</a:t>
            </a:r>
            <a:r>
              <a:rPr lang="ko-KR" altLang="en-US" dirty="0" smtClean="0"/>
              <a:t>인데도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평균은 </a:t>
            </a:r>
            <a:r>
              <a:rPr lang="en-US" altLang="ko-KR" dirty="0" smtClean="0"/>
              <a:t>130g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결론을 내리는 상황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본래 검출하지 말아야 할 것을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  검출한 것이므로 </a:t>
            </a:r>
            <a:r>
              <a:rPr lang="ko-KR" altLang="en-US" dirty="0" err="1" smtClean="0"/>
              <a:t>오탐</a:t>
            </a:r>
            <a:r>
              <a:rPr lang="en-US" altLang="ko-KR" dirty="0" smtClean="0"/>
              <a:t>(false negative)</a:t>
            </a:r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위험률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 오류를 범하는 확률 </a:t>
            </a:r>
            <a:r>
              <a:rPr lang="ko-KR" altLang="en-US" dirty="0" smtClean="0">
                <a:sym typeface="Symbol"/>
              </a:rPr>
              <a:t></a:t>
            </a: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 smtClean="0">
                <a:sym typeface="Symbol"/>
              </a:rPr>
              <a:t>제</a:t>
            </a:r>
            <a:r>
              <a:rPr lang="en-US" altLang="ko-KR" dirty="0" smtClean="0">
                <a:sym typeface="Symbol"/>
              </a:rPr>
              <a:t>1</a:t>
            </a:r>
            <a:r>
              <a:rPr lang="ko-KR" altLang="en-US" dirty="0" smtClean="0">
                <a:sym typeface="Symbol"/>
              </a:rPr>
              <a:t>종 오류를 범하는 비율 </a:t>
            </a:r>
            <a:r>
              <a:rPr lang="en-US" altLang="ko-KR" dirty="0" smtClean="0">
                <a:sym typeface="Symbol"/>
              </a:rPr>
              <a:t>0.053</a:t>
            </a:r>
          </a:p>
          <a:p>
            <a:pPr marL="800100" lvl="1" indent="-342900">
              <a:buFontTx/>
              <a:buChar char="-"/>
            </a:pPr>
            <a:r>
              <a:rPr lang="ko-KR" altLang="en-US" dirty="0" smtClean="0">
                <a:sym typeface="Symbol"/>
              </a:rPr>
              <a:t>대략 </a:t>
            </a:r>
            <a:r>
              <a:rPr lang="en-US" altLang="ko-KR" dirty="0" smtClean="0">
                <a:sym typeface="Symbol"/>
              </a:rPr>
              <a:t>5%</a:t>
            </a:r>
            <a:r>
              <a:rPr lang="ko-KR" altLang="en-US" dirty="0" smtClean="0">
                <a:sym typeface="Symbol"/>
              </a:rPr>
              <a:t>의 비율로 </a:t>
            </a:r>
            <a:r>
              <a:rPr lang="en-US" altLang="ko-KR" dirty="0" smtClean="0">
                <a:sym typeface="Symbol"/>
              </a:rPr>
              <a:t>130g</a:t>
            </a:r>
            <a:r>
              <a:rPr lang="ko-KR" altLang="en-US" dirty="0" smtClean="0">
                <a:sym typeface="Symbol"/>
              </a:rPr>
              <a:t>보다 </a:t>
            </a:r>
            <a:endParaRPr lang="en-US" altLang="ko-KR" dirty="0" smtClean="0">
              <a:sym typeface="Symbol"/>
            </a:endParaRPr>
          </a:p>
          <a:p>
            <a:pPr lvl="1"/>
            <a:r>
              <a:rPr lang="ko-KR" altLang="en-US" dirty="0" smtClean="0">
                <a:sym typeface="Symbol"/>
              </a:rPr>
              <a:t>    작다라고 </a:t>
            </a:r>
            <a:r>
              <a:rPr lang="ko-KR" altLang="en-US" dirty="0" err="1" smtClean="0">
                <a:sym typeface="Symbol"/>
              </a:rPr>
              <a:t>오탐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가설검정의 두 가지 오류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83174"/>
            <a:ext cx="4096707" cy="7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7" y="3068960"/>
            <a:ext cx="3426363" cy="36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3" y="1039044"/>
            <a:ext cx="814697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false positive = </a:t>
            </a:r>
            <a:r>
              <a:rPr lang="ko-KR" altLang="en-US" b="1" dirty="0" err="1">
                <a:solidFill>
                  <a:srgbClr val="FF0000"/>
                </a:solidFill>
              </a:rPr>
              <a:t>오탐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위양성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가짜 양성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오탐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5336"/>
            <a:ext cx="5940225" cy="55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false positive = </a:t>
            </a:r>
            <a:r>
              <a:rPr lang="ko-KR" altLang="en-US" b="1" dirty="0" err="1">
                <a:solidFill>
                  <a:srgbClr val="FF0000"/>
                </a:solidFill>
              </a:rPr>
              <a:t>오탐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위양성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가짜 양성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오탐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57"/>
            <a:ext cx="5406606" cy="54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오탐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106639" cy="606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7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641"/>
            <a:ext cx="9144000" cy="600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정확도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&amp;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정밀도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제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종 오류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실제로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평균이 </a:t>
            </a:r>
            <a:r>
              <a:rPr lang="en-US" altLang="ko-KR" dirty="0" smtClean="0"/>
              <a:t>130g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인데도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평균은 </a:t>
            </a:r>
            <a:r>
              <a:rPr lang="en-US" altLang="ko-KR" dirty="0" smtClean="0"/>
              <a:t>130g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결론을 얻을 수 없는 상황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본래 검출해야 하는 것을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  검출하지 못했으므로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  </a:t>
            </a:r>
            <a:r>
              <a:rPr lang="ko-KR" altLang="en-US" dirty="0" err="1" smtClean="0"/>
              <a:t>미탐</a:t>
            </a:r>
            <a:r>
              <a:rPr lang="en-US" altLang="ko-KR" dirty="0" smtClean="0"/>
              <a:t>(false negative)</a:t>
            </a:r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평균 </a:t>
            </a:r>
            <a:r>
              <a:rPr lang="en-US" altLang="ko-KR" dirty="0" smtClean="0"/>
              <a:t>128g</a:t>
            </a:r>
            <a:r>
              <a:rPr lang="ko-KR" altLang="en-US" dirty="0" smtClean="0"/>
              <a:t>을 안다고 가정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 오류를 범하는 확률 </a:t>
            </a:r>
            <a:r>
              <a:rPr lang="ko-KR" altLang="en-US" dirty="0" smtClean="0">
                <a:sym typeface="Symbol"/>
              </a:rPr>
              <a:t>는 </a:t>
            </a:r>
            <a:r>
              <a:rPr lang="en-US" altLang="ko-KR" dirty="0" smtClean="0">
                <a:sym typeface="Symbol"/>
              </a:rPr>
              <a:t>0.197</a:t>
            </a:r>
          </a:p>
          <a:p>
            <a:pPr marL="800100" lvl="1" indent="-342900">
              <a:buFontTx/>
              <a:buChar char="-"/>
            </a:pPr>
            <a:r>
              <a:rPr lang="en-US" altLang="ko-KR" dirty="0" smtClean="0">
                <a:sym typeface="Symbol"/>
              </a:rPr>
              <a:t>1-</a:t>
            </a:r>
            <a:r>
              <a:rPr lang="ko-KR" altLang="en-US" dirty="0">
                <a:sym typeface="Symbol"/>
              </a:rPr>
              <a:t> </a:t>
            </a:r>
            <a:r>
              <a:rPr lang="ko-KR" altLang="en-US" dirty="0" smtClean="0">
                <a:sym typeface="Symbol"/>
              </a:rPr>
              <a:t>는 </a:t>
            </a:r>
            <a:r>
              <a:rPr lang="ko-KR" altLang="en-US" dirty="0" err="1" smtClean="0">
                <a:sym typeface="Symbol"/>
              </a:rPr>
              <a:t>검정력</a:t>
            </a: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 smtClean="0">
                <a:sym typeface="Symbol"/>
              </a:rPr>
              <a:t>본래 모집단의 정보는 알 수 없으므로</a:t>
            </a: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ym typeface="Symbol"/>
              </a:rPr>
              <a:t> </a:t>
            </a:r>
            <a:r>
              <a:rPr lang="ko-KR" altLang="en-US" dirty="0" smtClean="0">
                <a:sym typeface="Symbol"/>
              </a:rPr>
              <a:t>는 분석가가 제어할 수 없는 확률</a:t>
            </a:r>
            <a:endParaRPr lang="en-US" altLang="ko-KR" dirty="0" smtClean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 smtClean="0">
                <a:sym typeface="Symbol"/>
              </a:rPr>
              <a:t>제</a:t>
            </a:r>
            <a:r>
              <a:rPr lang="en-US" altLang="ko-KR" dirty="0" smtClean="0">
                <a:sym typeface="Symbol"/>
              </a:rPr>
              <a:t>1</a:t>
            </a:r>
            <a:r>
              <a:rPr lang="ko-KR" altLang="en-US" dirty="0" smtClean="0">
                <a:sym typeface="Symbol"/>
              </a:rPr>
              <a:t>종 오류는 제어할 수 있지만</a:t>
            </a:r>
            <a:r>
              <a:rPr lang="en-US" altLang="ko-KR" dirty="0" smtClean="0">
                <a:sym typeface="Symbol"/>
              </a:rPr>
              <a:t>, </a:t>
            </a:r>
            <a:r>
              <a:rPr lang="ko-KR" altLang="en-US" dirty="0" smtClean="0">
                <a:sym typeface="Symbol"/>
              </a:rPr>
              <a:t>제</a:t>
            </a:r>
            <a:r>
              <a:rPr lang="en-US" altLang="ko-KR" dirty="0" smtClean="0">
                <a:sym typeface="Symbol"/>
              </a:rPr>
              <a:t>2</a:t>
            </a:r>
            <a:r>
              <a:rPr lang="ko-KR" altLang="en-US" dirty="0" smtClean="0">
                <a:sym typeface="Symbol"/>
              </a:rPr>
              <a:t>종 오류는 제어할 수 없음</a:t>
            </a:r>
            <a:endParaRPr lang="en-US" altLang="ko-K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38" y="1878360"/>
            <a:ext cx="3265055" cy="383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50" y="4094593"/>
            <a:ext cx="9825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가설검정의 두 가지 오류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23" y="2828107"/>
            <a:ext cx="2279217" cy="9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7724" y="548680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11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통계적 가설검정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11.1 </a:t>
            </a:r>
            <a:r>
              <a:rPr lang="ko-KR" altLang="en-US" smtClean="0"/>
              <a:t>통계적 가설검정</a:t>
            </a:r>
            <a:endParaRPr lang="en-US" altLang="ko-KR" dirty="0" smtClean="0"/>
          </a:p>
          <a:p>
            <a:r>
              <a:rPr lang="en-US" altLang="ko-KR" smtClean="0"/>
              <a:t>11.2 </a:t>
            </a:r>
            <a:r>
              <a:rPr lang="ko-KR" altLang="en-US" smtClean="0"/>
              <a:t>기본적인 가설검정</a:t>
            </a:r>
            <a:endParaRPr lang="en-US" altLang="ko-KR" dirty="0" smtClean="0"/>
          </a:p>
          <a:p>
            <a:r>
              <a:rPr lang="en-US" altLang="ko-KR" smtClean="0"/>
              <a:t>11.3 2</a:t>
            </a:r>
            <a:r>
              <a:rPr lang="ko-KR" altLang="en-US" smtClean="0"/>
              <a:t>표본 문제에 관한 가설검정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40582" y="1124744"/>
            <a:ext cx="8462835" cy="4896544"/>
            <a:chOff x="340582" y="1124744"/>
            <a:chExt cx="8462835" cy="489654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82" y="1124744"/>
              <a:ext cx="8462835" cy="489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633189"/>
              <a:ext cx="720080" cy="68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362832" y="2598985"/>
              <a:ext cx="336960" cy="752484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6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2" y="1196752"/>
            <a:ext cx="406178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21532"/>
            <a:ext cx="2671144" cy="187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모분산에 대한 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841494" cy="488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모분산에 대한 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1666" y="1152534"/>
            <a:ext cx="3455097" cy="4536504"/>
            <a:chOff x="441666" y="980728"/>
            <a:chExt cx="3926477" cy="5155421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66" y="4455182"/>
              <a:ext cx="3186100" cy="168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980728"/>
              <a:ext cx="3828591" cy="354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99" y="1152534"/>
            <a:ext cx="2361256" cy="20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모르는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67544" y="1124744"/>
            <a:ext cx="8298774" cy="5029552"/>
            <a:chOff x="467544" y="1124744"/>
            <a:chExt cx="8298774" cy="502955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24744"/>
              <a:ext cx="8298774" cy="3168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2"/>
            <a:stretch/>
          </p:blipFill>
          <p:spPr bwMode="auto">
            <a:xfrm>
              <a:off x="530027" y="4206395"/>
              <a:ext cx="8225550" cy="194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5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모르는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823072" cy="49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667845" y="1124744"/>
            <a:ext cx="1959604" cy="1706902"/>
            <a:chOff x="5292080" y="1002018"/>
            <a:chExt cx="2430388" cy="2116976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002018"/>
              <a:ext cx="2430388" cy="960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663" y="1940579"/>
              <a:ext cx="1644601" cy="11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256817"/>
            <a:ext cx="2880320" cy="17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7184" y="3269303"/>
            <a:ext cx="34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표본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검정은 </a:t>
            </a:r>
            <a:r>
              <a:rPr lang="en-US" altLang="ko-KR" dirty="0" smtClean="0"/>
              <a:t>ttest_1samp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검정통계량과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문제에 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548680"/>
            <a:ext cx="8640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표본 문제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모집단에 관한 검정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대응표본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데이터에서 서로 대응하는 동일한 개체에 대해 각각 다른 조건으로 측정한 것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피검자에게</a:t>
            </a:r>
            <a:r>
              <a:rPr lang="ko-KR" altLang="en-US" dirty="0" smtClean="0"/>
              <a:t> 약을 투여하기 전후에 측정한 혈압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독립표본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데이터에서 개체가 다른 데이터로 되어 있는 독립표본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A</a:t>
            </a:r>
            <a:r>
              <a:rPr lang="ko-KR" altLang="en-US" dirty="0" smtClean="0"/>
              <a:t>조 학생의 시험 점수와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조 학생의 시험 점수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 smtClean="0"/>
              <a:t>독립성 검정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Web </a:t>
            </a:r>
            <a:r>
              <a:rPr lang="ko-KR" altLang="en-US" dirty="0" smtClean="0"/>
              <a:t>마케팅의 </a:t>
            </a:r>
            <a:r>
              <a:rPr lang="en-US" altLang="ko-KR" dirty="0" smtClean="0"/>
              <a:t>A/B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상품구입비율 변화 여부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344816" cy="154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대응하는 데이터가 있고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데이터 차이에 정규분포를 가정할 수 있는 경우의 평균값 차이에 대한 검정</a:t>
            </a:r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7630"/>
            <a:ext cx="5112568" cy="133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77630"/>
            <a:ext cx="172937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0622"/>
            <a:ext cx="8262993" cy="23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근력운동이 집중력을 향상시키는 효과가 있는지 여부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: </a:t>
            </a:r>
            <a:r>
              <a:rPr lang="ko-KR" altLang="en-US" sz="2000" dirty="0" smtClean="0"/>
              <a:t>근력운동 전의 집중력 테스트 평균 점수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: </a:t>
            </a:r>
            <a:r>
              <a:rPr lang="ko-KR" altLang="en-US" sz="2000" dirty="0" smtClean="0"/>
              <a:t>근력운동 후의 집중력 테스트 평균 점수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평균값 차이에 대한 검정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" y="1568029"/>
            <a:ext cx="657048" cy="34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6" y="2091646"/>
            <a:ext cx="596080" cy="30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7"/>
          <a:stretch/>
        </p:blipFill>
        <p:spPr bwMode="auto">
          <a:xfrm>
            <a:off x="343596" y="5301208"/>
            <a:ext cx="4968552" cy="101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7005"/>
            <a:ext cx="7562229" cy="111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0" r="51406"/>
          <a:stretch/>
        </p:blipFill>
        <p:spPr bwMode="auto">
          <a:xfrm>
            <a:off x="5542210" y="3946046"/>
            <a:ext cx="2631579" cy="234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근력운동이 집중력 테스트에 끼치는 영향이 없다면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차이는 임의로 분산되어 평균이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인 분포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: </a:t>
            </a:r>
            <a:r>
              <a:rPr lang="ko-KR" altLang="en-US" sz="2000" dirty="0" smtClean="0"/>
              <a:t>차이의 평균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차이가 각각 독립이고 동일한 정규분포를 따르고 있다고 가정할 수 있으면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검정은 </a:t>
            </a:r>
            <a:r>
              <a:rPr lang="ko-KR" altLang="en-US" sz="2000" dirty="0" err="1" smtClean="0"/>
              <a:t>모분산을</a:t>
            </a:r>
            <a:r>
              <a:rPr lang="ko-KR" altLang="en-US" sz="2000" dirty="0" smtClean="0"/>
              <a:t> 모르는 경우의 </a:t>
            </a:r>
            <a:r>
              <a:rPr lang="ko-KR" altLang="en-US" sz="2000" dirty="0" err="1" smtClean="0"/>
              <a:t>모분산에</a:t>
            </a:r>
            <a:r>
              <a:rPr lang="ko-KR" altLang="en-US" sz="2000" dirty="0" smtClean="0"/>
              <a:t> 대한 검정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6716"/>
            <a:ext cx="504056" cy="30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864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</a:t>
              </a:r>
              <a:r>
                <a:rPr lang="ko-KR" altLang="en-US" b="1">
                  <a:solidFill>
                    <a:schemeClr val="tx1"/>
                  </a:solidFill>
                </a:rPr>
                <a:t>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2" y="404664"/>
            <a:ext cx="8820472" cy="332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5" y="3822283"/>
            <a:ext cx="2867234" cy="216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77" y="3822283"/>
            <a:ext cx="3704603" cy="128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38" y="5196712"/>
            <a:ext cx="201036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551610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표본평균은 </a:t>
            </a:r>
            <a:r>
              <a:rPr lang="en-US" altLang="ko-KR" dirty="0" smtClean="0"/>
              <a:t>128.451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표본 </a:t>
            </a:r>
            <a:r>
              <a:rPr lang="en-US" altLang="ko-KR" sz="2000" dirty="0" smtClean="0"/>
              <a:t>t</a:t>
            </a:r>
            <a:r>
              <a:rPr lang="ko-KR" altLang="en-US" sz="2000" dirty="0" smtClean="0"/>
              <a:t>검정</a:t>
            </a:r>
            <a:r>
              <a:rPr lang="en-US" altLang="ko-KR" sz="2000" dirty="0" smtClean="0"/>
              <a:t>: ttest_1samp </a:t>
            </a:r>
            <a:r>
              <a:rPr lang="ko-KR" altLang="en-US" sz="2000" dirty="0" smtClean="0"/>
              <a:t>함수  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표본 </a:t>
            </a:r>
            <a:r>
              <a:rPr lang="en-US" altLang="ko-KR" sz="2000" dirty="0"/>
              <a:t>t</a:t>
            </a:r>
            <a:r>
              <a:rPr lang="ko-KR" altLang="en-US" sz="2000" dirty="0"/>
              <a:t>검정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ttest_rel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p</a:t>
            </a:r>
            <a:r>
              <a:rPr lang="ko-KR" altLang="en-US" sz="2000" dirty="0" smtClean="0"/>
              <a:t>값이 유의수준보다 작으므로 </a:t>
            </a: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기각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6851"/>
            <a:ext cx="3600400" cy="170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15058"/>
            <a:ext cx="4667180" cy="16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대응하는 데이터가 없고 독립된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표본 모집단에 정규분포를 가정할 수 있는 경우 평균값의 차이에 대한 검정</a:t>
            </a:r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97474"/>
            <a:ext cx="4176464" cy="107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43" y="4321634"/>
            <a:ext cx="1582429" cy="230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0854"/>
            <a:ext cx="7344816" cy="24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근력운동이 집중력을 향상시키는 효과가 있는지 여부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 smtClean="0">
                <a:sym typeface="Symbol"/>
              </a:rPr>
              <a:t></a:t>
            </a:r>
            <a:r>
              <a:rPr lang="en-US" altLang="ko-KR" sz="2000" baseline="-25000" dirty="0" smtClean="0">
                <a:sym typeface="Symbol"/>
              </a:rPr>
              <a:t>1</a:t>
            </a:r>
            <a:r>
              <a:rPr lang="en-US" altLang="ko-KR" sz="2000" dirty="0" smtClean="0"/>
              <a:t>: A </a:t>
            </a:r>
            <a:r>
              <a:rPr lang="ko-KR" altLang="en-US" sz="2000" dirty="0" smtClean="0"/>
              <a:t>학생의 학급 평균 점수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ym typeface="Symbol"/>
              </a:rPr>
              <a:t> </a:t>
            </a:r>
            <a:r>
              <a:rPr lang="en-US" altLang="ko-KR" sz="2000" baseline="-25000" dirty="0" smtClean="0">
                <a:sym typeface="Symbol"/>
              </a:rPr>
              <a:t>2</a:t>
            </a:r>
            <a:r>
              <a:rPr lang="en-US" altLang="ko-KR" sz="2000" dirty="0" smtClean="0"/>
              <a:t>: B </a:t>
            </a:r>
            <a:r>
              <a:rPr lang="ko-KR" altLang="en-US" sz="2000" dirty="0"/>
              <a:t>학생의 학급 평균 </a:t>
            </a:r>
            <a:r>
              <a:rPr lang="ko-KR" altLang="en-US" sz="2000" dirty="0" smtClean="0"/>
              <a:t>점수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대응이 없는 독립표본이므로 차이를 구해도 의미가 없음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920880" cy="113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 </a:t>
            </a:r>
            <a:r>
              <a:rPr lang="ko-KR" altLang="en-US" sz="2000" dirty="0" smtClean="0"/>
              <a:t>학생의 학급 점수                    은              을 따름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B </a:t>
            </a:r>
            <a:r>
              <a:rPr lang="ko-KR" altLang="en-US" sz="2000" dirty="0" smtClean="0"/>
              <a:t>학생의 </a:t>
            </a:r>
            <a:r>
              <a:rPr lang="ko-KR" altLang="en-US" sz="2000" dirty="0"/>
              <a:t>학급 점수                    </a:t>
            </a:r>
            <a:r>
              <a:rPr lang="ko-KR" altLang="en-US" sz="2000" dirty="0" smtClean="0"/>
              <a:t>은              을 따름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검정통계량 </a:t>
            </a:r>
            <a:r>
              <a:rPr lang="en-US" altLang="ko-KR" sz="2000" dirty="0" smtClean="0"/>
              <a:t>t</a:t>
            </a:r>
            <a:r>
              <a:rPr lang="ko-KR" altLang="en-US" sz="2000" dirty="0" smtClean="0"/>
              <a:t>는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 자유도가                                       인 </a:t>
            </a:r>
            <a:r>
              <a:rPr lang="en-US" altLang="ko-KR" sz="2000" dirty="0" smtClean="0"/>
              <a:t>t </a:t>
            </a:r>
            <a:r>
              <a:rPr lang="ko-KR" altLang="en-US" sz="2000" dirty="0" smtClean="0"/>
              <a:t>분포를 따름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34" y="1602560"/>
            <a:ext cx="1533552" cy="3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82" y="1196752"/>
            <a:ext cx="1551806" cy="3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1022732" cy="32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25" y="1585367"/>
            <a:ext cx="1009566" cy="38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88" y="2132200"/>
            <a:ext cx="2827166" cy="123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51" y="3849118"/>
            <a:ext cx="3337545" cy="138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48516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웰치의</a:t>
            </a:r>
            <a:r>
              <a:rPr lang="ko-KR" altLang="en-US" b="1" dirty="0" smtClean="0">
                <a:solidFill>
                  <a:srgbClr val="FF0000"/>
                </a:solidFill>
              </a:rPr>
              <a:t> 방법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웰치의</a:t>
            </a:r>
            <a:r>
              <a:rPr lang="ko-KR" altLang="en-US" sz="2000" dirty="0" smtClean="0"/>
              <a:t> 방법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p</a:t>
            </a:r>
            <a:r>
              <a:rPr lang="ko-KR" altLang="en-US" sz="2000" dirty="0" smtClean="0"/>
              <a:t>값이 유의수준보다 크므로 </a:t>
            </a: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채택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A </a:t>
            </a:r>
            <a:r>
              <a:rPr lang="ko-KR" altLang="en-US" sz="2000" dirty="0" smtClean="0"/>
              <a:t>학생의 학급과 </a:t>
            </a:r>
            <a:r>
              <a:rPr lang="en-US" altLang="ko-KR" sz="2000" dirty="0" smtClean="0"/>
              <a:t>B </a:t>
            </a:r>
            <a:r>
              <a:rPr lang="ko-KR" altLang="en-US" sz="2000" dirty="0" smtClean="0"/>
              <a:t>학생의 학급 사이에는 평균 점수에 </a:t>
            </a:r>
            <a:r>
              <a:rPr lang="ko-KR" altLang="en-US" sz="2000" dirty="0" err="1" smtClean="0"/>
              <a:t>유이한</a:t>
            </a:r>
            <a:r>
              <a:rPr lang="ko-KR" altLang="en-US" sz="2000" dirty="0" smtClean="0"/>
              <a:t> 차이가 있다고 말할 수 없다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t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7580"/>
            <a:ext cx="5400600" cy="223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대응표본에서 차이에 정규분포를 가정할 수 없는 경우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중앙값의 차이에 대한 검정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데이터의 차이에 주목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7874"/>
            <a:ext cx="4608513" cy="12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60684"/>
            <a:ext cx="1753080" cy="244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185965"/>
            <a:ext cx="2808312" cy="112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50" y="4156597"/>
            <a:ext cx="2318155" cy="22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순위에 의해 검정을 수행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절댓값이 작은 것부터 순서대로 순위를 부여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9726"/>
            <a:ext cx="3655743" cy="126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286167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차이의 부호가 마이너스인 것의 </a:t>
            </a:r>
            <a:r>
              <a:rPr lang="ko-KR" altLang="en-US" sz="2000" dirty="0" err="1" smtClean="0"/>
              <a:t>순위합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r_minus</a:t>
            </a:r>
            <a:r>
              <a:rPr lang="en-US" altLang="ko-KR" sz="2000" dirty="0" smtClean="0"/>
              <a:t> = 5+1+2 = 8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차이가 플러스인 것의 </a:t>
            </a:r>
            <a:r>
              <a:rPr lang="ko-KR" altLang="en-US" sz="2000" dirty="0" err="1" smtClean="0"/>
              <a:t>순위합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r_plus</a:t>
            </a:r>
            <a:r>
              <a:rPr lang="en-US" altLang="ko-KR" sz="2000" dirty="0" smtClean="0"/>
              <a:t> = 3+4+6 = 13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5"/>
            <a:ext cx="3960440" cy="15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r_minus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r_plus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중 작은 쪽이 검정통계량이 되므로 검정통계량은 </a:t>
            </a:r>
            <a:r>
              <a:rPr lang="en-US" altLang="ko-KR" sz="2000" dirty="0" smtClean="0"/>
              <a:t>8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이 검정통계량이 </a:t>
            </a:r>
            <a:r>
              <a:rPr lang="ko-KR" altLang="en-US" sz="2000" dirty="0" err="1" smtClean="0"/>
              <a:t>임곗값보다</a:t>
            </a:r>
            <a:r>
              <a:rPr lang="ko-KR" altLang="en-US" sz="2000" dirty="0" smtClean="0"/>
              <a:t> 작은 경우 </a:t>
            </a:r>
            <a:r>
              <a:rPr lang="ko-KR" altLang="en-US" sz="2000" dirty="0" err="1" smtClean="0"/>
              <a:t>귀무가설이</a:t>
            </a:r>
            <a:r>
              <a:rPr lang="ko-KR" altLang="en-US" sz="2000" dirty="0" smtClean="0"/>
              <a:t> 기각되는 </a:t>
            </a:r>
            <a:r>
              <a:rPr lang="ko-KR" altLang="en-US" sz="2000" dirty="0" err="1" smtClean="0"/>
              <a:t>단측검정</a:t>
            </a:r>
            <a:r>
              <a:rPr lang="ko-KR" altLang="en-US" sz="2000" dirty="0" smtClean="0"/>
              <a:t> 수행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scipy.stats</a:t>
            </a:r>
            <a:r>
              <a:rPr lang="ko-KR" altLang="en-US" sz="2000" dirty="0" smtClean="0"/>
              <a:t>에서는 </a:t>
            </a:r>
            <a:r>
              <a:rPr lang="en-US" altLang="ko-KR" sz="2000" dirty="0" err="1" smtClean="0"/>
              <a:t>wilcxon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계산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기각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2" y="3411885"/>
            <a:ext cx="5988150" cy="119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58" y="3619146"/>
            <a:ext cx="1714024" cy="89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0" y="4715477"/>
            <a:ext cx="6009942" cy="114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70" y="4893442"/>
            <a:ext cx="1370785" cy="87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대응되는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데이터가 없는 </a:t>
            </a:r>
            <a:r>
              <a:rPr lang="en-US" altLang="ko-KR" sz="2000" smtClean="0"/>
              <a:t>2</a:t>
            </a:r>
            <a:r>
              <a:rPr lang="ko-KR" altLang="en-US" sz="2000" smtClean="0"/>
              <a:t>표본 모집단에 정규분포를 가정할 수 없는 경우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중앙값의 차이에 대한 검정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윌콕슨의 순위합검정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/>
              <a:t>scipy.stats</a:t>
            </a:r>
            <a:r>
              <a:rPr lang="ko-KR" altLang="en-US" sz="2000"/>
              <a:t>에서는 </a:t>
            </a:r>
            <a:r>
              <a:rPr lang="en-US" altLang="ko-KR" sz="2000" smtClean="0"/>
              <a:t>mannwhitneyu </a:t>
            </a:r>
            <a:r>
              <a:rPr lang="ko-KR" altLang="en-US" sz="2000"/>
              <a:t>함수로 계산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11.3.4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만</a:t>
              </a:r>
              <a:r>
                <a:rPr lang="ko-KR" altLang="en-US" sz="2000" b="1" smtClean="0">
                  <a:solidFill>
                    <a:srgbClr val="5BC9BC"/>
                  </a:solidFill>
                  <a:sym typeface="Symbol"/>
                </a:rPr>
                <a:t>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위트니의 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U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0" y="2263569"/>
            <a:ext cx="4968552" cy="131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5" y="1748760"/>
            <a:ext cx="1800200" cy="237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5328593" cy="210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8655" y="57332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귀무가설</a:t>
            </a:r>
            <a:r>
              <a:rPr lang="en-US" altLang="ko-KR" smtClean="0"/>
              <a:t> </a:t>
            </a:r>
            <a:r>
              <a:rPr lang="ko-KR" altLang="en-US" smtClean="0"/>
              <a:t>채택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모집단의 </a:t>
            </a:r>
            <a:r>
              <a:rPr lang="ko-KR" altLang="en-US" sz="2000" dirty="0" err="1" smtClean="0"/>
              <a:t>모수에</a:t>
            </a:r>
            <a:r>
              <a:rPr lang="ko-KR" altLang="en-US" sz="2000" dirty="0" smtClean="0"/>
              <a:t> 관하여 두 가지 가설을 세우고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표본으로부터 계산되는 통계량을 이용하여 어느 가설이 옳은지 판단하는 통계적 방법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학생이 확인하고 싶은 것은 모평균이 </a:t>
            </a:r>
            <a:r>
              <a:rPr lang="en-US" altLang="ko-KR" sz="2000" dirty="0" smtClean="0"/>
              <a:t>130g</a:t>
            </a:r>
            <a:r>
              <a:rPr lang="ko-KR" altLang="en-US" sz="2000" dirty="0" smtClean="0"/>
              <a:t>보다 적은지 여부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가정은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모평균이 </a:t>
            </a:r>
            <a:r>
              <a:rPr lang="en-US" altLang="ko-KR" sz="2000" dirty="0" smtClean="0"/>
              <a:t>130g’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감자튀김</a:t>
            </a:r>
            <a:r>
              <a:rPr lang="en-US" altLang="ko-KR" sz="2000" dirty="0" smtClean="0"/>
              <a:t> 14</a:t>
            </a:r>
            <a:r>
              <a:rPr lang="ko-KR" altLang="en-US" sz="2000" dirty="0" smtClean="0"/>
              <a:t>개의 표본은                                    을 따르고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표본평균    는               를 따름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표본평균    가                      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만족하는 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05" y="3384164"/>
            <a:ext cx="1120249" cy="5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54" y="2948224"/>
            <a:ext cx="3019028" cy="41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91" y="3481958"/>
            <a:ext cx="192854" cy="3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82" y="4352484"/>
            <a:ext cx="227984" cy="41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15" y="4371928"/>
            <a:ext cx="1671439" cy="31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03" y="4422254"/>
            <a:ext cx="172159" cy="2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477386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독립성 검정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귀무가설</a:t>
            </a:r>
            <a:r>
              <a:rPr lang="en-US" altLang="ko-KR" sz="2000" dirty="0" smtClean="0"/>
              <a:t>: 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가 독립이다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대립가설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독립이 아니다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카이제곱분포가</a:t>
            </a:r>
            <a:r>
              <a:rPr lang="ko-KR" altLang="en-US" sz="2000" dirty="0" smtClean="0"/>
              <a:t> 사용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3" y="4871851"/>
            <a:ext cx="4092473" cy="17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6" y="2934759"/>
            <a:ext cx="7632100" cy="18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2380059" cy="244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교차집계표</a:t>
            </a:r>
            <a:r>
              <a:rPr lang="en-US" altLang="ko-KR" sz="2000" smtClean="0"/>
              <a:t>(</a:t>
            </a:r>
            <a:r>
              <a:rPr lang="ko-KR" altLang="en-US" sz="2000" smtClean="0"/>
              <a:t>분할표</a:t>
            </a:r>
            <a:r>
              <a:rPr lang="en-US" altLang="ko-KR" sz="2000" smtClean="0"/>
              <a:t>) </a:t>
            </a:r>
            <a:r>
              <a:rPr lang="ko-KR" altLang="en-US" sz="2000" smtClean="0"/>
              <a:t>작성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상품 구입 비율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 smtClean="0"/>
              <a:t>A </a:t>
            </a:r>
            <a:r>
              <a:rPr lang="ko-KR" altLang="en-US" sz="2000" smtClean="0"/>
              <a:t>쪽이 큰 것이 유의한 차이인가</a:t>
            </a:r>
            <a:r>
              <a:rPr lang="en-US" altLang="ko-KR" sz="2000" smtClean="0"/>
              <a:t>?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248472" cy="95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06" y="1556793"/>
            <a:ext cx="261908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3"/>
            <a:ext cx="4680520" cy="19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상품을 구입한 사람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구입하지 않은 사람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광고</a:t>
            </a:r>
            <a:r>
              <a:rPr lang="en-US" altLang="ko-KR" sz="2000" dirty="0" smtClean="0"/>
              <a:t> A</a:t>
            </a:r>
            <a:r>
              <a:rPr lang="ko-KR" altLang="en-US" sz="2000" dirty="0" smtClean="0"/>
              <a:t>를 본 사람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광고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를 본 사람의 합계를 각각 구함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광고와 상관 없이 상품을 구입한 비율은 </a:t>
            </a:r>
            <a:r>
              <a:rPr lang="en-US" altLang="ko-KR" sz="2000" dirty="0" smtClean="0"/>
              <a:t>10%, </a:t>
            </a:r>
            <a:r>
              <a:rPr lang="ko-KR" altLang="en-US" sz="2000" dirty="0" smtClean="0"/>
              <a:t>광고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본 사람 </a:t>
            </a:r>
            <a:r>
              <a:rPr lang="en-US" altLang="ko-KR" sz="2000" dirty="0" smtClean="0"/>
              <a:t>400</a:t>
            </a:r>
            <a:r>
              <a:rPr lang="ko-KR" altLang="en-US" sz="2000" dirty="0" smtClean="0"/>
              <a:t>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광고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를 본 사람 </a:t>
            </a:r>
            <a:r>
              <a:rPr lang="en-US" altLang="ko-KR" sz="2000" dirty="0" smtClean="0"/>
              <a:t>600</a:t>
            </a:r>
            <a:r>
              <a:rPr lang="ko-KR" altLang="en-US" sz="2000" dirty="0" smtClean="0"/>
              <a:t>명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기대도수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광고와 구입이 독립일 때 기대되는 도수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광고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상품을 구입하는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광고에 따라 상품을 구입한 비율이 변하지 않는다면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10%,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명이 상품 구입 기대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4988"/>
            <a:ext cx="2260575" cy="9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52347"/>
            <a:ext cx="1770262" cy="7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61" y="1918618"/>
            <a:ext cx="2702223" cy="9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10" y="3028753"/>
            <a:ext cx="1681511" cy="7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기대도수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카이제곱검정은</a:t>
            </a:r>
            <a:r>
              <a:rPr lang="ko-KR" altLang="en-US" sz="2000" dirty="0" smtClean="0"/>
              <a:t> 기대도수와 관측도수의 차이를 측정하여 검정 수행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검정통계량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4278711" cy="180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68" y="1556792"/>
            <a:ext cx="2075901" cy="13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98" y="4221088"/>
            <a:ext cx="2345482" cy="71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4" y="5373216"/>
            <a:ext cx="3719936" cy="99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48" y="5428172"/>
            <a:ext cx="1009461" cy="67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mtClean="0"/>
              <a:t>Y</a:t>
            </a:r>
            <a:r>
              <a:rPr lang="ko-KR" altLang="en-US" sz="2000" smtClean="0"/>
              <a:t>는 자유도가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카이제곱분포를 근사적으로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귀무가설 기각</a:t>
            </a:r>
            <a:r>
              <a:rPr lang="en-US" altLang="ko-KR" sz="2000" smtClean="0"/>
              <a:t>, </a:t>
            </a:r>
            <a:r>
              <a:rPr lang="ko-KR" altLang="en-US" sz="2000" smtClean="0"/>
              <a:t>광고 </a:t>
            </a:r>
            <a:r>
              <a:rPr lang="en-US" altLang="ko-KR" sz="2000" smtClean="0"/>
              <a:t>A</a:t>
            </a:r>
            <a:r>
              <a:rPr lang="ko-KR" altLang="en-US" sz="2000" smtClean="0"/>
              <a:t>와 광고 </a:t>
            </a:r>
            <a:r>
              <a:rPr lang="en-US" altLang="ko-KR" sz="2000" smtClean="0"/>
              <a:t>B</a:t>
            </a:r>
            <a:r>
              <a:rPr lang="ko-KR" altLang="en-US" sz="2000" smtClean="0"/>
              <a:t>에 유의한 차이가 인정되지 않음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/>
              <a:t>scipy.stats</a:t>
            </a:r>
            <a:r>
              <a:rPr lang="ko-KR" altLang="en-US" sz="2000"/>
              <a:t>에서는 </a:t>
            </a:r>
            <a:r>
              <a:rPr lang="en-US" altLang="ko-KR" sz="2000" smtClean="0"/>
              <a:t>chi2_contigency </a:t>
            </a:r>
            <a:r>
              <a:rPr lang="ko-KR" altLang="en-US" sz="2000"/>
              <a:t>함수로 계산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11.3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4" y="1484784"/>
            <a:ext cx="3164272" cy="101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5" y="1484784"/>
            <a:ext cx="1529873" cy="74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99361"/>
            <a:ext cx="4769792" cy="12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99361"/>
            <a:ext cx="1461496" cy="72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2" y="5384548"/>
            <a:ext cx="3983305" cy="82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39" y="5311809"/>
            <a:ext cx="1803921" cy="96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                             가 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표본평균이 </a:t>
            </a:r>
            <a:r>
              <a:rPr lang="en-US" altLang="ko-KR" sz="2000" dirty="0" smtClean="0"/>
              <a:t>128.681g </a:t>
            </a:r>
            <a:r>
              <a:rPr lang="ko-KR" altLang="en-US" sz="2000" dirty="0" smtClean="0"/>
              <a:t>이하의 무게가 되는 것은 </a:t>
            </a:r>
            <a:r>
              <a:rPr lang="en-US" altLang="ko-KR" sz="2000" dirty="0" smtClean="0"/>
              <a:t>5%</a:t>
            </a:r>
            <a:r>
              <a:rPr lang="ko-KR" altLang="en-US" sz="2000" dirty="0" smtClean="0"/>
              <a:t>의 확률로 발생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2" y="1099305"/>
            <a:ext cx="2466671" cy="30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65" y="2148626"/>
            <a:ext cx="6923471" cy="444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대립가설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주장하고 싶은 가설 </a:t>
            </a:r>
            <a:r>
              <a:rPr lang="en-US" altLang="ko-KR" sz="2000" dirty="0" smtClean="0"/>
              <a:t>H</a:t>
            </a:r>
            <a:r>
              <a:rPr lang="en-US" altLang="ko-KR" sz="2000" baseline="-25000" dirty="0" smtClean="0"/>
              <a:t>0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차이가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효과가 있다</a:t>
            </a:r>
            <a:r>
              <a:rPr lang="en-US" altLang="ko-KR" dirty="0" smtClean="0"/>
              <a:t>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귀무가설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대립가설과 반대 </a:t>
            </a:r>
            <a:r>
              <a:rPr lang="en-US" altLang="ko-KR" sz="2000" dirty="0" smtClean="0"/>
              <a:t>H</a:t>
            </a:r>
            <a:r>
              <a:rPr lang="en-US" altLang="ko-KR" sz="2000" baseline="-25000" dirty="0" smtClean="0"/>
              <a:t>1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차이가</a:t>
            </a:r>
            <a:r>
              <a:rPr lang="en-US" altLang="ko-KR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/>
              <a:t>”, “</a:t>
            </a:r>
            <a:r>
              <a:rPr lang="ko-KR" altLang="en-US" dirty="0"/>
              <a:t>효과가 </a:t>
            </a:r>
            <a:r>
              <a:rPr lang="ko-KR" altLang="en-US" dirty="0" smtClean="0"/>
              <a:t>없다</a:t>
            </a:r>
            <a:r>
              <a:rPr lang="en-US" altLang="ko-KR" dirty="0"/>
              <a:t>”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b="1" baseline="-25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가설검정의 결론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기각한다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옳지 않다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귀무가설을</a:t>
            </a:r>
            <a:r>
              <a:rPr lang="ko-KR" altLang="en-US" dirty="0" smtClean="0"/>
              <a:t> 채택한다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옳지 않다고 말할 수 없다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귀무가설을</a:t>
            </a:r>
            <a:r>
              <a:rPr lang="ko-KR" altLang="en-US" sz="2000" dirty="0" smtClean="0"/>
              <a:t> 기각한다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채택한다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의 판단은 </a:t>
            </a:r>
            <a:r>
              <a:rPr lang="ko-KR" altLang="en-US" sz="2000" dirty="0" err="1" smtClean="0"/>
              <a:t>귀무가설의</a:t>
            </a:r>
            <a:r>
              <a:rPr lang="ko-KR" altLang="en-US" sz="2000" dirty="0" smtClean="0"/>
              <a:t> 가정을 바탕으로 했을 때 표본으로부터 계산되는 통계량이 드문 값인지 여부로 결정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드문 값을 얻으면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우연이 아니라 의미 있는 값이라고 생각하여 </a:t>
            </a:r>
            <a:r>
              <a:rPr lang="ko-KR" altLang="en-US" sz="2000" dirty="0" err="1" smtClean="0"/>
              <a:t>귀무가설을</a:t>
            </a:r>
            <a:r>
              <a:rPr lang="ko-KR" altLang="en-US" sz="2000" dirty="0" smtClean="0"/>
              <a:t> 기각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유의하다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우연이 아니라 의미가 있다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귀무가설</a:t>
            </a:r>
            <a:r>
              <a:rPr lang="en-US" altLang="ko-KR" sz="2000" dirty="0" smtClean="0"/>
              <a:t> ‘</a:t>
            </a:r>
            <a:r>
              <a:rPr lang="ko-KR" altLang="en-US" sz="2000" dirty="0" smtClean="0"/>
              <a:t>모평균은 </a:t>
            </a:r>
            <a:r>
              <a:rPr lang="en-US" altLang="ko-KR" sz="2000" dirty="0" smtClean="0"/>
              <a:t>130g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라는 가정을 바탕으로 했을 때 표본평균이 </a:t>
            </a:r>
            <a:r>
              <a:rPr lang="en-US" altLang="ko-KR" sz="2000" dirty="0" smtClean="0"/>
              <a:t>128.451g</a:t>
            </a:r>
            <a:r>
              <a:rPr lang="ko-KR" altLang="en-US" sz="2000" dirty="0" smtClean="0"/>
              <a:t>이 되는 것은 유의하므로 </a:t>
            </a:r>
            <a:r>
              <a:rPr lang="ko-KR" altLang="en-US" sz="2000" dirty="0" err="1" smtClean="0"/>
              <a:t>귀무가설은</a:t>
            </a:r>
            <a:r>
              <a:rPr lang="ko-KR" altLang="en-US" sz="2000" dirty="0" smtClean="0"/>
              <a:t> 기각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표본평균이 </a:t>
            </a:r>
            <a:r>
              <a:rPr lang="en-US" altLang="ko-KR" dirty="0" smtClean="0"/>
              <a:t>128.681g</a:t>
            </a:r>
            <a:r>
              <a:rPr lang="ko-KR" altLang="en-US" dirty="0" smtClean="0"/>
              <a:t>보다 </a:t>
            </a:r>
            <a:r>
              <a:rPr lang="ko-KR" altLang="en-US" b="1" dirty="0">
                <a:solidFill>
                  <a:srgbClr val="FF0000"/>
                </a:solidFill>
              </a:rPr>
              <a:t>작</a:t>
            </a:r>
            <a:r>
              <a:rPr lang="ko-KR" altLang="en-US" b="1" dirty="0" smtClean="0">
                <a:solidFill>
                  <a:srgbClr val="FF0000"/>
                </a:solidFill>
              </a:rPr>
              <a:t>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기각되고</a:t>
            </a:r>
            <a:r>
              <a:rPr lang="en-US" altLang="ko-KR" dirty="0" smtClean="0"/>
              <a:t>, 128.681g</a:t>
            </a:r>
            <a:r>
              <a:rPr lang="ko-KR" altLang="en-US" dirty="0" smtClean="0"/>
              <a:t>보다 </a:t>
            </a:r>
            <a:r>
              <a:rPr lang="ko-KR" altLang="en-US" b="1" dirty="0" smtClean="0">
                <a:solidFill>
                  <a:srgbClr val="FF0000"/>
                </a:solidFill>
              </a:rPr>
              <a:t>크다면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채택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9" y="2004610"/>
            <a:ext cx="6923471" cy="444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기각역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귀무가설이</a:t>
            </a:r>
            <a:r>
              <a:rPr lang="ko-KR" altLang="en-US" sz="2000" dirty="0" smtClean="0"/>
              <a:t> 기각되는 구간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채택역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귀무가설이</a:t>
            </a:r>
            <a:r>
              <a:rPr lang="ko-KR" altLang="en-US" sz="2000" dirty="0" smtClean="0"/>
              <a:t> 채택되는 구간</a:t>
            </a:r>
            <a:endParaRPr lang="en-US" altLang="ko-KR" sz="2000" baseline="-25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2411760" y="4619228"/>
            <a:ext cx="436718" cy="57402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0216" y="4261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기각역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48065" y="3539108"/>
            <a:ext cx="1152127" cy="9068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9418" y="3240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채택역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4974" y="576799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유의수준 </a:t>
            </a:r>
            <a:r>
              <a:rPr lang="en-US" altLang="ko-KR" smtClean="0"/>
              <a:t>5%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3059832" y="5339308"/>
            <a:ext cx="432048" cy="28803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5442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임곗값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25721" y="598205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검정통계량</a:t>
            </a:r>
            <a:r>
              <a:rPr lang="en-US" altLang="ko-KR" smtClean="0"/>
              <a:t>: </a:t>
            </a:r>
            <a:r>
              <a:rPr lang="ko-KR" altLang="en-US" smtClean="0"/>
              <a:t>표본평균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2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p</a:t>
            </a:r>
            <a:r>
              <a:rPr lang="ko-KR" altLang="en-US" sz="2000" dirty="0" smtClean="0"/>
              <a:t>값과 유의수준을 비교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 smtClean="0"/>
              <a:t>값이 유의수준보다 작으면 </a:t>
            </a: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기각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baseline="-25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11.1 </a:t>
              </a:r>
              <a:r>
                <a:rPr lang="ko-KR" altLang="en-US" b="1" smtClean="0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11" y="2195976"/>
            <a:ext cx="6470979" cy="440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1417</Words>
  <Application>Microsoft Office PowerPoint</Application>
  <PresentationFormat>화면 슬라이드 쇼(4:3)</PresentationFormat>
  <Paragraphs>428</Paragraphs>
  <Slides>45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47</cp:revision>
  <dcterms:created xsi:type="dcterms:W3CDTF">2020-04-17T01:54:45Z</dcterms:created>
  <dcterms:modified xsi:type="dcterms:W3CDTF">2021-01-25T02:59:55Z</dcterms:modified>
</cp:coreProperties>
</file>