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261" r:id="rId3"/>
    <p:sldId id="258" r:id="rId4"/>
    <p:sldId id="309" r:id="rId5"/>
    <p:sldId id="310" r:id="rId6"/>
    <p:sldId id="308" r:id="rId7"/>
    <p:sldId id="262" r:id="rId8"/>
    <p:sldId id="265" r:id="rId9"/>
    <p:sldId id="303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311" r:id="rId18"/>
    <p:sldId id="272" r:id="rId19"/>
    <p:sldId id="273" r:id="rId20"/>
    <p:sldId id="274" r:id="rId21"/>
    <p:sldId id="312" r:id="rId22"/>
    <p:sldId id="279" r:id="rId23"/>
    <p:sldId id="286" r:id="rId24"/>
    <p:sldId id="287" r:id="rId25"/>
    <p:sldId id="313" r:id="rId26"/>
    <p:sldId id="314" r:id="rId27"/>
    <p:sldId id="315" r:id="rId28"/>
    <p:sldId id="316" r:id="rId29"/>
    <p:sldId id="288" r:id="rId30"/>
    <p:sldId id="317" r:id="rId31"/>
    <p:sldId id="289" r:id="rId32"/>
    <p:sldId id="290" r:id="rId33"/>
    <p:sldId id="291" r:id="rId34"/>
    <p:sldId id="292" r:id="rId35"/>
    <p:sldId id="293" r:id="rId36"/>
    <p:sldId id="304" r:id="rId37"/>
    <p:sldId id="294" r:id="rId38"/>
    <p:sldId id="305" r:id="rId39"/>
    <p:sldId id="295" r:id="rId40"/>
    <p:sldId id="296" r:id="rId41"/>
    <p:sldId id="297" r:id="rId42"/>
    <p:sldId id="298" r:id="rId43"/>
    <p:sldId id="306" r:id="rId44"/>
    <p:sldId id="299" r:id="rId45"/>
    <p:sldId id="300" r:id="rId46"/>
    <p:sldId id="301" r:id="rId47"/>
    <p:sldId id="302" r:id="rId48"/>
    <p:sldId id="285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446C-8B5B-4EC5-BC37-E5992A9BF9F1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0A55-6F51-4CDE-815C-6D87424796D8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94D2-15C6-489F-B00C-CACAA9B7672B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AFEB-0720-4424-A67C-2FF2C65BDAD7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AB2F0-4EFF-4594-9E08-5F7B3AF1DADC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ED91-640A-49B8-963C-7A82539FB548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8C17-087E-41DA-B120-DB9E70FCBFAB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0D670-326A-4E7F-BE1F-E0A89BAF32D4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5644-CC7C-4A82-BC54-24B0EFA3CDFB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FF41-CBB2-48F6-82E1-6DAF4D62C8D0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568F-10D4-4B98-A434-34C4FE0C258A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56AD-3D7C-4EE2-B1C5-44E2FF333ADF}" type="datetime1">
              <a:rPr lang="ko-KR" altLang="en-US" smtClean="0"/>
              <a:t>2021-01-25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4.png"/><Relationship Id="rId7" Type="http://schemas.openxmlformats.org/officeDocument/2006/relationships/image" Target="../media/image5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9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741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기말고사 결과      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오차항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가정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확률변수    는 서로 독립이고                     을 따름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                                  </a:t>
            </a:r>
            <a:r>
              <a:rPr lang="ko-KR" altLang="en-US" sz="2000" dirty="0"/>
              <a:t>으로부터 </a:t>
            </a:r>
            <a:r>
              <a:rPr lang="ko-KR" altLang="en-US" sz="2000" dirty="0" err="1"/>
              <a:t>모수</a:t>
            </a:r>
            <a:r>
              <a:rPr lang="ko-KR" altLang="en-US" sz="2000" dirty="0"/>
              <a:t>     과    을 추정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   </a:t>
            </a:r>
            <a:r>
              <a:rPr lang="ko-KR" altLang="en-US" sz="2000" dirty="0"/>
              <a:t>과</a:t>
            </a:r>
            <a:r>
              <a:rPr lang="en-US" altLang="ko-KR" sz="2000" dirty="0"/>
              <a:t>   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추정값인</a:t>
            </a:r>
            <a:r>
              <a:rPr lang="ko-KR" altLang="en-US" sz="2000" dirty="0"/>
              <a:t> 회귀계수    과     에 의해 생성되는 직선이 </a:t>
            </a:r>
            <a:r>
              <a:rPr lang="ko-KR" altLang="en-US" sz="2000" dirty="0" err="1"/>
              <a:t>회귀직선</a:t>
            </a:r>
            <a:r>
              <a:rPr lang="ko-KR" altLang="en-US" sz="2000" dirty="0"/>
              <a:t>     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000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64" y="5255524"/>
            <a:ext cx="300019" cy="40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회귀분석에서의 가설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248220" cy="29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8568"/>
            <a:ext cx="203370" cy="22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47" y="1476699"/>
            <a:ext cx="4032448" cy="44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63935"/>
            <a:ext cx="248220" cy="29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26" y="3924178"/>
            <a:ext cx="1656184" cy="35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03506"/>
            <a:ext cx="3099420" cy="32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876" y="4400322"/>
            <a:ext cx="264390" cy="32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19" y="4394225"/>
            <a:ext cx="290563" cy="33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36647"/>
            <a:ext cx="264390" cy="32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65" y="5316130"/>
            <a:ext cx="290563" cy="33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86" y="5305451"/>
            <a:ext cx="335585" cy="38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391" y="5661248"/>
            <a:ext cx="1646468" cy="47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27979F-4D6D-4919-B8CC-13FD552B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xmlns="" id="{66BDE388-CA63-4082-89FE-B12C511AD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46" y="2508167"/>
            <a:ext cx="3810095" cy="79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회귀분석에서의 가설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12" y="1040574"/>
            <a:ext cx="8574976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0A437D5-C834-4A0F-A715-4F702B1D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59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12.1.2 statsmodels</a:t>
              </a:r>
              <a:r>
                <a:rPr lang="ko-KR" altLang="en-US" sz="2000" b="1">
                  <a:solidFill>
                    <a:srgbClr val="5BC9BC"/>
                  </a:solidFill>
                </a:rPr>
                <a:t>에 의한 회귀분석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394" y="817667"/>
            <a:ext cx="5140995" cy="604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65D36CE-0E8F-470F-9100-C9361D98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0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08" y="1609487"/>
            <a:ext cx="7821314" cy="13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7992888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점추정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추정값이</a:t>
            </a:r>
            <a:r>
              <a:rPr lang="ko-KR" altLang="en-US" sz="2000" dirty="0"/>
              <a:t> 생성한 </a:t>
            </a:r>
            <a:r>
              <a:rPr lang="ko-KR" altLang="en-US" sz="2000" dirty="0" err="1"/>
              <a:t>회귀직선</a:t>
            </a:r>
            <a:r>
              <a:rPr lang="ko-KR" altLang="en-US" sz="2000" dirty="0"/>
              <a:t>                 은 </a:t>
            </a:r>
            <a:r>
              <a:rPr lang="ko-KR" altLang="en-US" sz="2000" dirty="0" err="1"/>
              <a:t>예측값</a:t>
            </a:r>
            <a:r>
              <a:rPr lang="ko-KR" altLang="en-US" sz="2000" dirty="0"/>
              <a:t>                  과 실제의 데이터     의 차이가 가장 작은 직선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잔차</a:t>
            </a:r>
            <a:r>
              <a:rPr lang="ko-KR" altLang="en-US" sz="2000" dirty="0"/>
              <a:t>    </a:t>
            </a:r>
            <a:r>
              <a:rPr lang="en-US" altLang="ko-KR" sz="2000" dirty="0"/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최소제곱법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잔차제곱합</a:t>
            </a:r>
            <a:r>
              <a:rPr lang="ko-KR" altLang="en-US" sz="2000" dirty="0"/>
              <a:t>       을 최소화하는         을 구하는 방법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489" y="2286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절편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88" y="2607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기울기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0" y="2334001"/>
            <a:ext cx="329753" cy="36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72" y="2680324"/>
            <a:ext cx="344041" cy="29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68630" y="101823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회귀계수의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추정값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93966" y="29515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추정값의</a:t>
            </a:r>
            <a:endParaRPr lang="en-US" altLang="ko-KR"/>
          </a:p>
          <a:p>
            <a:pPr algn="ctr"/>
            <a:r>
              <a:rPr lang="ko-KR" altLang="en-US"/>
              <a:t>표준오차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4886" y="104711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회귀계수에 관한</a:t>
            </a:r>
            <a:endParaRPr lang="en-US" altLang="ko-KR"/>
          </a:p>
          <a:p>
            <a:pPr algn="ctr"/>
            <a:r>
              <a:rPr lang="en-US" altLang="ko-KR"/>
              <a:t>t </a:t>
            </a:r>
            <a:r>
              <a:rPr lang="ko-KR" altLang="en-US"/>
              <a:t>검정통계량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08304" y="1047109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회귀계수의</a:t>
            </a:r>
            <a:endParaRPr lang="en-US" altLang="ko-KR"/>
          </a:p>
          <a:p>
            <a:pPr algn="ctr"/>
            <a:r>
              <a:rPr lang="en-US" altLang="ko-KR"/>
              <a:t>95% </a:t>
            </a:r>
            <a:r>
              <a:rPr lang="ko-KR" altLang="en-US"/>
              <a:t>신뢰구간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8221" y="2925536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 </a:t>
            </a:r>
            <a:r>
              <a:rPr lang="ko-KR" altLang="en-US"/>
              <a:t>검정통계량의</a:t>
            </a:r>
            <a:endParaRPr lang="en-US" altLang="ko-KR"/>
          </a:p>
          <a:p>
            <a:pPr algn="ctr"/>
            <a:r>
              <a:rPr lang="en-US" altLang="ko-KR"/>
              <a:t>p</a:t>
            </a:r>
            <a:r>
              <a:rPr lang="ko-KR" altLang="en-US"/>
              <a:t>값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18" y="5705638"/>
            <a:ext cx="6664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13" y="4354448"/>
            <a:ext cx="620487" cy="40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786496"/>
            <a:ext cx="1431578" cy="4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08" y="4786496"/>
            <a:ext cx="1231857" cy="38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18" y="5351934"/>
            <a:ext cx="216024" cy="28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69" y="5732231"/>
            <a:ext cx="185683" cy="32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38" y="6146139"/>
            <a:ext cx="620487" cy="40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14" y="6104850"/>
            <a:ext cx="420815" cy="4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xmlns="" id="{E1BD749F-0CFE-4994-9AEB-35CB4FA9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8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0" y="908720"/>
            <a:ext cx="8121780" cy="548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EC6D301-5B5D-4A91-B120-44E051E4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최소제곱법은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np.linalg.lstsq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예측값과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잔차</a:t>
            </a:r>
            <a:r>
              <a:rPr lang="ko-KR" altLang="en-US" sz="2000" dirty="0"/>
              <a:t>               </a:t>
            </a:r>
            <a:r>
              <a:rPr lang="en-US" altLang="ko-KR" sz="2000" dirty="0"/>
              <a:t>-  </a:t>
            </a:r>
            <a:r>
              <a:rPr lang="ko-KR" altLang="en-US" sz="2000" dirty="0" err="1"/>
              <a:t>모분산</a:t>
            </a:r>
            <a:r>
              <a:rPr lang="ko-KR" altLang="en-US" sz="2000" dirty="0"/>
              <a:t>     추정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1" y="980728"/>
            <a:ext cx="3512875" cy="102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780928"/>
            <a:ext cx="4176464" cy="182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56" y="5243458"/>
            <a:ext cx="3488233" cy="110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83" y="4483612"/>
            <a:ext cx="3210297" cy="192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060" y="4797152"/>
            <a:ext cx="229371" cy="29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3E32355-376C-40A5-9886-FF01ABE7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8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구간추정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F948223-7311-4067-BB9E-63CBBF35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1665535" cy="3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41" y="1556792"/>
            <a:ext cx="1637946" cy="36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27" y="2001007"/>
            <a:ext cx="4216963" cy="40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09" y="2636912"/>
            <a:ext cx="524491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09" y="3940761"/>
            <a:ext cx="3922537" cy="181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39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구간추정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33" y="1513881"/>
            <a:ext cx="6990735" cy="116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47310"/>
            <a:ext cx="4153013" cy="169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11" y="2821988"/>
            <a:ext cx="2848940" cy="77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4883743"/>
            <a:ext cx="4032448" cy="166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06" y="4909753"/>
            <a:ext cx="2391129" cy="83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F948223-7311-4067-BB9E-63CBBF35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9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280920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t </a:t>
            </a:r>
            <a:r>
              <a:rPr lang="ko-KR" altLang="en-US" sz="2000" dirty="0"/>
              <a:t>검정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검정통계량은</a:t>
            </a:r>
            <a:r>
              <a:rPr lang="ko-KR" altLang="en-US" sz="2000" dirty="0"/>
              <a:t>                  이고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귀무가설은</a:t>
            </a:r>
            <a:r>
              <a:rPr lang="ko-KR" altLang="en-US" sz="2000" dirty="0"/>
              <a:t>         이므로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               을 계산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</a:t>
            </a:r>
            <a:r>
              <a:rPr lang="ko-KR" altLang="en-US" sz="2000" dirty="0"/>
              <a:t>값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79" y="1076945"/>
            <a:ext cx="2381177" cy="78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59" y="2371260"/>
            <a:ext cx="1344348" cy="80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40" y="2544652"/>
            <a:ext cx="697607" cy="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6911"/>
            <a:ext cx="1351781" cy="85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85703"/>
            <a:ext cx="2761720" cy="9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00" y="4303820"/>
            <a:ext cx="1844792" cy="75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36" y="5637579"/>
            <a:ext cx="2519869" cy="74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205" y="5585124"/>
            <a:ext cx="2262732" cy="73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644329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귀무가설은</a:t>
            </a:r>
            <a:r>
              <a:rPr lang="ko-KR" altLang="en-US" dirty="0"/>
              <a:t> 기각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34F73469-E247-441A-BDFA-6F312630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7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280920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t </a:t>
            </a:r>
            <a:r>
              <a:rPr lang="ko-KR" altLang="en-US" sz="2000" dirty="0"/>
              <a:t>검정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검정통계량은</a:t>
            </a:r>
            <a:r>
              <a:rPr lang="ko-KR" altLang="en-US" sz="2000" dirty="0"/>
              <a:t>                  이고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귀무가설은</a:t>
            </a:r>
            <a:r>
              <a:rPr lang="ko-KR" altLang="en-US" sz="2000" dirty="0"/>
              <a:t>         이므로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               을 계산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p</a:t>
            </a:r>
            <a:r>
              <a:rPr lang="ko-KR" altLang="en-US" sz="2000" dirty="0"/>
              <a:t>값</a:t>
            </a:r>
            <a:endParaRPr lang="en-US" altLang="ko-KR" sz="20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09" y="5552522"/>
            <a:ext cx="2098490" cy="74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29430" y="636612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귀무가설은 기각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74" y="4080629"/>
            <a:ext cx="2873516" cy="102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05" y="4053614"/>
            <a:ext cx="2078239" cy="83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11" y="5527660"/>
            <a:ext cx="2712220" cy="7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683568" y="1173068"/>
            <a:ext cx="5844679" cy="2694342"/>
            <a:chOff x="683568" y="1173068"/>
            <a:chExt cx="5844679" cy="2694342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259" y="2452146"/>
              <a:ext cx="1344348" cy="806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640" y="2625538"/>
              <a:ext cx="697607" cy="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002895"/>
              <a:ext cx="1351781" cy="858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200" y="1173068"/>
              <a:ext cx="2273796" cy="844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직사각형 7"/>
            <p:cNvSpPr/>
            <p:nvPr/>
          </p:nvSpPr>
          <p:spPr>
            <a:xfrm>
              <a:off x="3042929" y="2640362"/>
              <a:ext cx="126415" cy="14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63888" y="2616660"/>
              <a:ext cx="126415" cy="14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044402" y="2829320"/>
              <a:ext cx="126415" cy="14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28310" y="3089406"/>
              <a:ext cx="126415" cy="14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17200" y="3195519"/>
              <a:ext cx="126415" cy="14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03997" y="3657302"/>
              <a:ext cx="126415" cy="143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54550" y="2546883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  <a:endParaRPr lang="ko-KR" altLang="en-US" sz="12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54103" y="2538912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  <a:endParaRPr lang="ko-KR" altLang="en-US" sz="12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29666" y="2731438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  <a:endParaRPr lang="ko-KR" altLang="en-US" sz="12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2464" y="311137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  <a:endParaRPr lang="ko-KR" altLang="en-US" sz="12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10356" y="359041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  <a:endParaRPr lang="ko-KR" altLang="en-US" sz="12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54103" y="299663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0</a:t>
              </a:r>
              <a:endParaRPr lang="ko-KR" altLang="en-US" sz="1200"/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36D4C8E-918F-466A-8673-7A35AE4D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2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>
                <a:solidFill>
                  <a:schemeClr val="bg1"/>
                </a:solidFill>
                <a:latin typeface="+mj-lt"/>
              </a:rPr>
              <a:t>12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--------</a:t>
            </a:r>
          </a:p>
          <a:p>
            <a:pPr algn="ctr"/>
            <a:r>
              <a:rPr lang="ko-KR" altLang="en-US" sz="5000" b="1">
                <a:solidFill>
                  <a:schemeClr val="bg1"/>
                </a:solidFill>
                <a:latin typeface="+mj-lt"/>
              </a:rPr>
              <a:t>회귀분석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12.1 </a:t>
            </a:r>
            <a:r>
              <a:rPr lang="ko-KR" altLang="en-US"/>
              <a:t>단순회귀모형</a:t>
            </a:r>
            <a:endParaRPr lang="en-US" altLang="ko-KR" dirty="0"/>
          </a:p>
          <a:p>
            <a:r>
              <a:rPr lang="en-US" altLang="ko-KR"/>
              <a:t>12.2 </a:t>
            </a:r>
            <a:r>
              <a:rPr lang="ko-KR" altLang="en-US"/>
              <a:t>중회귀모형</a:t>
            </a:r>
            <a:endParaRPr lang="en-US" altLang="ko-KR" dirty="0"/>
          </a:p>
          <a:p>
            <a:r>
              <a:rPr lang="en-US" altLang="ko-KR"/>
              <a:t>12.3 </a:t>
            </a:r>
            <a:r>
              <a:rPr lang="ko-KR" altLang="en-US"/>
              <a:t>모형의 선택</a:t>
            </a:r>
            <a:endParaRPr lang="en-US" altLang="ko-KR"/>
          </a:p>
          <a:p>
            <a:r>
              <a:rPr lang="en-US" altLang="ko-KR"/>
              <a:t>12.4 </a:t>
            </a:r>
            <a:r>
              <a:rPr lang="ko-KR" altLang="en-US"/>
              <a:t>모형의 타당성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12.2 </a:t>
              </a:r>
              <a:r>
                <a:rPr lang="ko-KR" altLang="en-US" b="1">
                  <a:solidFill>
                    <a:schemeClr val="tx1"/>
                  </a:solidFill>
                </a:rPr>
                <a:t>중회귀모형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764704"/>
            <a:ext cx="8640960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/>
              <a:t>설명변수가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/>
              <a:t>이상인 모형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dirty="0" err="1"/>
              <a:t>i</a:t>
            </a:r>
            <a:r>
              <a:rPr lang="ko-KR" altLang="en-US" dirty="0"/>
              <a:t>번째 학생의 기말고사 </a:t>
            </a:r>
            <a:r>
              <a:rPr lang="ko-KR" altLang="en-US"/>
              <a:t>점수 </a:t>
            </a:r>
            <a:r>
              <a:rPr lang="en-US" altLang="ko-KR"/>
              <a:t>Y</a:t>
            </a:r>
            <a:r>
              <a:rPr lang="en-US" altLang="ko-KR" dirty="0"/>
              <a:t>i</a:t>
            </a:r>
            <a:r>
              <a:rPr lang="ko-KR" altLang="en-US" dirty="0"/>
              <a:t>가 쪽지 시험의 평균 </a:t>
            </a:r>
            <a:r>
              <a:rPr lang="ko-KR" altLang="en-US"/>
              <a:t>점수 </a:t>
            </a:r>
            <a:r>
              <a:rPr lang="en-US" altLang="ko-KR"/>
              <a:t>x</a:t>
            </a:r>
            <a:r>
              <a:rPr lang="en-US" altLang="ko-KR" dirty="0"/>
              <a:t>i1</a:t>
            </a:r>
            <a:r>
              <a:rPr lang="ko-KR" altLang="en-US" dirty="0"/>
              <a:t>과 시험 전날의 수면 </a:t>
            </a:r>
            <a:r>
              <a:rPr lang="ko-KR" altLang="en-US"/>
              <a:t>시간 </a:t>
            </a:r>
            <a:r>
              <a:rPr lang="en-US" altLang="ko-KR"/>
              <a:t>x</a:t>
            </a:r>
            <a:r>
              <a:rPr lang="en-US" altLang="ko-KR" dirty="0"/>
              <a:t>i2</a:t>
            </a:r>
            <a:r>
              <a:rPr lang="ko-KR" altLang="en-US"/>
              <a:t>에 의해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로 </a:t>
            </a:r>
            <a:r>
              <a:rPr lang="ko-KR" altLang="en-US"/>
              <a:t>표현되는 모형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96752"/>
            <a:ext cx="3033886" cy="43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84255"/>
            <a:ext cx="2837481" cy="376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9" y="4797152"/>
            <a:ext cx="3998471" cy="136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C0FD12-88E7-4A56-8C37-1B9C18C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0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12.2 </a:t>
              </a:r>
              <a:r>
                <a:rPr lang="ko-KR" altLang="en-US" b="1">
                  <a:solidFill>
                    <a:schemeClr val="tx1"/>
                  </a:solidFill>
                </a:rPr>
                <a:t>중회귀모형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8C0FD12-88E7-4A56-8C37-1B9C18C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2438"/>
            <a:ext cx="5905500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5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설명변수인 쪽지 시험과 수면 시간의 데이터는 각각 </a:t>
            </a:r>
            <a:r>
              <a:rPr lang="en-US" altLang="ko-KR" sz="2000" dirty="0"/>
              <a:t>x1, x2, </a:t>
            </a:r>
            <a:r>
              <a:rPr lang="ko-KR" altLang="en-US" sz="2000" dirty="0"/>
              <a:t>반응변수인 기말고사는</a:t>
            </a:r>
            <a:r>
              <a:rPr lang="en-US" altLang="ko-KR" sz="2000" dirty="0"/>
              <a:t> y</a:t>
            </a:r>
            <a:r>
              <a:rPr lang="ko-KR" altLang="en-US" sz="2000" dirty="0"/>
              <a:t>로 설정</a:t>
            </a:r>
            <a:r>
              <a:rPr lang="en-US" altLang="ko-KR" sz="2000" dirty="0"/>
              <a:t>, </a:t>
            </a:r>
            <a:r>
              <a:rPr lang="ko-KR" altLang="en-US" sz="2000" dirty="0"/>
              <a:t>설명변수의 개수 </a:t>
            </a:r>
            <a:r>
              <a:rPr lang="en-US" altLang="ko-KR" sz="2000" dirty="0"/>
              <a:t>p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             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추정값</a:t>
            </a:r>
            <a:r>
              <a:rPr lang="ko-KR" altLang="en-US" sz="2000" dirty="0"/>
              <a:t>   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12.2 </a:t>
              </a:r>
              <a:r>
                <a:rPr lang="ko-KR" altLang="en-US" b="1">
                  <a:solidFill>
                    <a:schemeClr val="tx1"/>
                  </a:solidFill>
                </a:rPr>
                <a:t>중회귀모형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020"/>
            <a:ext cx="4536504" cy="178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76" y="4596142"/>
            <a:ext cx="4752528" cy="132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03" y="4596142"/>
            <a:ext cx="2638872" cy="84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51" y="4168483"/>
            <a:ext cx="1008112" cy="31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040" y="4107377"/>
            <a:ext cx="1062162" cy="39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FA0F70E-7453-48F4-8534-37E5966D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68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예측값</a:t>
            </a:r>
            <a:r>
              <a:rPr lang="ko-KR" altLang="en-US" sz="2000" dirty="0"/>
              <a:t>                          와 </a:t>
            </a:r>
            <a:r>
              <a:rPr lang="ko-KR" altLang="en-US" sz="2000" dirty="0" err="1"/>
              <a:t>잔차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표준오차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수면 시간에 대한 계수인     의 </a:t>
            </a:r>
            <a:r>
              <a:rPr lang="en-US" altLang="ko-KR" sz="2000" dirty="0"/>
              <a:t>95% </a:t>
            </a:r>
            <a:r>
              <a:rPr lang="ko-KR" altLang="en-US" sz="2000" dirty="0"/>
              <a:t>신뢰구간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12.2 </a:t>
              </a:r>
              <a:r>
                <a:rPr lang="ko-KR" altLang="en-US" b="1">
                  <a:solidFill>
                    <a:schemeClr val="tx1"/>
                  </a:solidFill>
                </a:rPr>
                <a:t>중회귀모형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14476"/>
            <a:ext cx="2088232" cy="38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60" y="1177061"/>
            <a:ext cx="1132135" cy="3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84784"/>
            <a:ext cx="4408798" cy="9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60" y="4948322"/>
            <a:ext cx="4408798" cy="179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60" y="2915810"/>
            <a:ext cx="4231183" cy="105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84648"/>
            <a:ext cx="233842" cy="2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887" y="4931508"/>
            <a:ext cx="2612308" cy="8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187D87-191A-44AE-8EB1-267DF772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2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질적변수를 변환하여 양적변수와 동일하게 취급할 수 있게 하는 기법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을 취하는 </a:t>
            </a:r>
            <a:r>
              <a:rPr lang="en-US" altLang="ko-KR" sz="2000" dirty="0"/>
              <a:t>2</a:t>
            </a:r>
            <a:r>
              <a:rPr lang="ko-KR" altLang="en-US" sz="2000" dirty="0"/>
              <a:t>진 변수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변환하고 싶은 질적변수의 카테고리 수에서 하나를 줄인 수만큼 필요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통학 방법 </a:t>
            </a:r>
            <a:r>
              <a:rPr lang="en-US" altLang="ko-KR" sz="2000" dirty="0"/>
              <a:t>‘</a:t>
            </a:r>
            <a:r>
              <a:rPr lang="ko-KR" altLang="en-US" sz="2000" dirty="0"/>
              <a:t>버스</a:t>
            </a:r>
            <a:r>
              <a:rPr lang="en-US" altLang="ko-KR" sz="2000" dirty="0"/>
              <a:t>’ ‘</a:t>
            </a:r>
            <a:r>
              <a:rPr lang="ko-KR" altLang="en-US" sz="2000" dirty="0"/>
              <a:t>자전거</a:t>
            </a:r>
            <a:r>
              <a:rPr lang="en-US" altLang="ko-KR" sz="2000" dirty="0"/>
              <a:t>’ ‘</a:t>
            </a:r>
            <a:r>
              <a:rPr lang="ko-KR" altLang="en-US" sz="2000" dirty="0"/>
              <a:t>도보</a:t>
            </a:r>
            <a:r>
              <a:rPr lang="en-US" altLang="ko-KR" sz="2000" dirty="0"/>
              <a:t>’</a:t>
            </a:r>
            <a:r>
              <a:rPr lang="ko-KR" altLang="en-US" sz="2000" dirty="0"/>
              <a:t>인 카테고리 수는 </a:t>
            </a:r>
            <a:r>
              <a:rPr lang="en-US" altLang="ko-KR" sz="2000" dirty="0"/>
              <a:t>3</a:t>
            </a:r>
            <a:r>
              <a:rPr lang="ko-KR" altLang="en-US" sz="2000" dirty="0"/>
              <a:t>이므로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가변수는 </a:t>
            </a:r>
            <a:r>
              <a:rPr lang="en-US" altLang="ko-KR" sz="2000" dirty="0"/>
              <a:t>2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도보                            자전거                         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버스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회귀모형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12.2 </a:t>
              </a:r>
              <a:r>
                <a:rPr lang="ko-KR" altLang="en-US" b="1">
                  <a:solidFill>
                    <a:schemeClr val="tx1"/>
                  </a:solidFill>
                </a:rPr>
                <a:t>중회귀모형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12.2.2 </a:t>
              </a:r>
              <a:r>
                <a:rPr lang="ko-KR" altLang="en-US" sz="2000" b="1">
                  <a:solidFill>
                    <a:srgbClr val="5BC9BC"/>
                  </a:solidFill>
                </a:rPr>
                <a:t>가변수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89440"/>
            <a:ext cx="1324556" cy="35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447740" y="3436713"/>
            <a:ext cx="2232248" cy="351417"/>
            <a:chOff x="4644008" y="2616463"/>
            <a:chExt cx="2331516" cy="360043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2616463"/>
              <a:ext cx="1070223" cy="351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231" y="2619536"/>
              <a:ext cx="1261293" cy="356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22" y="4803651"/>
            <a:ext cx="5126548" cy="383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33" y="5226981"/>
            <a:ext cx="5049720" cy="137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A5B4B5A8-4949-4D4E-97A4-FD591DFC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DC5FBAB5-0037-4CBC-BE88-A974EA0A1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25" y="3416326"/>
            <a:ext cx="2376264" cy="3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xmlns="" id="{1E67C03D-3616-466C-AB75-6B591CC2A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325" y="3953929"/>
            <a:ext cx="2249996" cy="34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181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12.2 </a:t>
              </a:r>
              <a:r>
                <a:rPr lang="ko-KR" altLang="en-US" b="1">
                  <a:solidFill>
                    <a:schemeClr val="tx1"/>
                  </a:solidFill>
                </a:rPr>
                <a:t>중회귀모형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12.2.2 </a:t>
              </a:r>
              <a:r>
                <a:rPr lang="ko-KR" altLang="en-US" sz="2000" b="1">
                  <a:solidFill>
                    <a:srgbClr val="5BC9BC"/>
                  </a:solidFill>
                </a:rPr>
                <a:t>가변수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A5B4B5A8-4949-4D4E-97A4-FD591DFC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39" y="908720"/>
            <a:ext cx="5353980" cy="5767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1660176" y="1772816"/>
            <a:ext cx="56886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99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12.3 </a:t>
              </a:r>
              <a:r>
                <a:rPr lang="ko-KR" altLang="en-US" b="1" dirty="0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12.2.2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과적합</a:t>
              </a:r>
              <a:endParaRPr lang="en-US" altLang="ko-KR" sz="2000" b="1" dirty="0" smtClean="0">
                <a:solidFill>
                  <a:srgbClr val="5BC9BC"/>
                </a:solidFill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A5B4B5A8-4949-4D4E-97A4-FD591DFC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28" y="1340767"/>
            <a:ext cx="2661776" cy="4748611"/>
          </a:xfrm>
          <a:prstGeom prst="rect">
            <a:avLst/>
          </a:prstGeom>
        </p:spPr>
      </p:pic>
      <p:pic>
        <p:nvPicPr>
          <p:cNvPr id="10" name="_x119657672" descr="EMB0001d12884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" y="1340768"/>
            <a:ext cx="633775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1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12.3 </a:t>
              </a:r>
              <a:r>
                <a:rPr lang="ko-KR" altLang="en-US" b="1" dirty="0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12.2.2 </a:t>
              </a:r>
              <a:r>
                <a:rPr lang="ko-KR" altLang="en-US" sz="2000" b="1" dirty="0" smtClean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 smtClean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 smtClean="0">
                  <a:solidFill>
                    <a:srgbClr val="5BC9BC"/>
                  </a:solidFill>
                </a:rPr>
                <a:t>과적합</a:t>
              </a:r>
              <a:endParaRPr lang="en-US" altLang="ko-KR" sz="2000" b="1" dirty="0" smtClean="0">
                <a:solidFill>
                  <a:srgbClr val="5BC9BC"/>
                </a:solidFill>
              </a:endParaRPr>
            </a:p>
          </p:txBody>
        </p: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A5B4B5A8-4949-4D4E-97A4-FD591DFC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05" y="1268760"/>
            <a:ext cx="829538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289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12.3 </a:t>
              </a:r>
              <a:r>
                <a:rPr lang="ko-KR" altLang="en-US" b="1" dirty="0">
                  <a:solidFill>
                    <a:schemeClr val="tx1"/>
                  </a:solidFill>
                </a:rPr>
                <a:t>모형의 선택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7" y="642778"/>
            <a:ext cx="5246227" cy="2294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EF1599-EABD-4A97-B3A9-C6DA7BD5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6" y="3212976"/>
            <a:ext cx="6336704" cy="34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706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12.3 </a:t>
              </a:r>
              <a:r>
                <a:rPr lang="ko-KR" altLang="en-US" b="1" dirty="0">
                  <a:solidFill>
                    <a:schemeClr val="tx1"/>
                  </a:solidFill>
                </a:rPr>
                <a:t>모형의 선택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76470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r>
              <a:rPr lang="ko-KR" altLang="en-US" sz="2000" dirty="0" err="1" smtClean="0"/>
              <a:t>예측값</a:t>
            </a:r>
            <a:r>
              <a:rPr lang="ko-KR" altLang="en-US" sz="2000" dirty="0" smtClean="0"/>
              <a:t>     와 </a:t>
            </a:r>
            <a:r>
              <a:rPr lang="ko-KR" altLang="en-US" sz="2000" dirty="0" err="1"/>
              <a:t>잔차</a:t>
            </a: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 smtClean="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buFont typeface="맑은 고딕" panose="020B0503020000020004" pitchFamily="50" charset="-127"/>
              <a:buChar char="–"/>
            </a:pPr>
            <a:r>
              <a:rPr lang="ko-KR" altLang="en-US" sz="2000" dirty="0" err="1"/>
              <a:t>잔차제곱합</a:t>
            </a:r>
            <a:endParaRPr lang="en-US" altLang="ko-KR" sz="20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9" y="1556792"/>
            <a:ext cx="3564745" cy="103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7" y="3128835"/>
            <a:ext cx="3161187" cy="109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7" y="5586753"/>
            <a:ext cx="3026669" cy="86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20" y="5586753"/>
            <a:ext cx="2421337" cy="78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EF1599-EABD-4A97-B3A9-C6DA7BD5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81" y="1052736"/>
            <a:ext cx="294739" cy="41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668" y="1107473"/>
            <a:ext cx="286701" cy="3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88430"/>
            <a:ext cx="5194993" cy="162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66909"/>
            <a:ext cx="5459139" cy="1417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3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12.0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F722A9D-6E99-4F93-9C43-64C9D63D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933056"/>
            <a:ext cx="7662612" cy="2464296"/>
          </a:xfrm>
          <a:prstGeom prst="rect">
            <a:avLst/>
          </a:prstGeom>
        </p:spPr>
      </p:pic>
      <p:sp>
        <p:nvSpPr>
          <p:cNvPr id="10" name="Oval 2"/>
          <p:cNvSpPr>
            <a:spLocks noChangeArrowheads="1"/>
          </p:cNvSpPr>
          <p:nvPr/>
        </p:nvSpPr>
        <p:spPr bwMode="auto">
          <a:xfrm>
            <a:off x="179388" y="1124322"/>
            <a:ext cx="3024187" cy="3024188"/>
          </a:xfrm>
          <a:prstGeom prst="ellipse">
            <a:avLst/>
          </a:prstGeom>
          <a:solidFill>
            <a:srgbClr val="FF9900"/>
          </a:solidFill>
          <a:ln w="38100">
            <a:solidFill>
              <a:srgbClr val="FF9900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629147"/>
            <a:ext cx="2520950" cy="2001838"/>
          </a:xfrm>
        </p:spPr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휴먼모음T" pitchFamily="18" charset="-127"/>
                <a:ea typeface="휴먼모음T" pitchFamily="18" charset="-127"/>
              </a:rPr>
              <a:t>실생활  적용사례</a:t>
            </a:r>
          </a:p>
        </p:txBody>
      </p:sp>
      <p:pic>
        <p:nvPicPr>
          <p:cNvPr id="12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80728"/>
            <a:ext cx="3600400" cy="27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모형의 데이터에 대한 적합도를 나타내는 기본적인 지표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총변동</a:t>
            </a:r>
            <a:r>
              <a:rPr lang="ko-KR" altLang="en-US" sz="2000" dirty="0"/>
              <a:t>            </a:t>
            </a:r>
            <a:r>
              <a:rPr lang="en-US" altLang="ko-KR" sz="2000" dirty="0"/>
              <a:t>= </a:t>
            </a:r>
            <a:r>
              <a:rPr lang="ko-KR" altLang="en-US" sz="2000" dirty="0"/>
              <a:t>회귀변동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잔차변동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회귀변동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잔차변동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12.3.1 </a:t>
              </a:r>
              <a:r>
                <a:rPr lang="ko-KR" altLang="en-US" sz="2000" b="1">
                  <a:solidFill>
                    <a:srgbClr val="5BC9BC"/>
                  </a:solidFill>
                </a:rPr>
                <a:t>결정계수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556792"/>
            <a:ext cx="3528392" cy="6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46" y="2792636"/>
            <a:ext cx="1119532" cy="52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1164901" cy="53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87752"/>
            <a:ext cx="529778" cy="54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671" y="3312888"/>
            <a:ext cx="4248472" cy="150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27B875-DA54-4720-BD27-35D946D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29" y="4822845"/>
            <a:ext cx="2808312" cy="1841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170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/>
              <a:t>결정계수를 </a:t>
            </a:r>
            <a:r>
              <a:rPr lang="ko-KR" altLang="en-US" sz="2000" dirty="0"/>
              <a:t>구하면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12.3.1 </a:t>
              </a:r>
              <a:r>
                <a:rPr lang="ko-KR" altLang="en-US" sz="2000" b="1">
                  <a:solidFill>
                    <a:srgbClr val="5BC9BC"/>
                  </a:solidFill>
                </a:rPr>
                <a:t>결정계수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0" y="1628800"/>
            <a:ext cx="3102820" cy="9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48" y="1569596"/>
            <a:ext cx="2518362" cy="89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27B875-DA54-4720-BD27-35D946D1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5" y="2924944"/>
            <a:ext cx="2821483" cy="94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48" y="2880274"/>
            <a:ext cx="2271502" cy="9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5" y="4365104"/>
            <a:ext cx="6802152" cy="36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114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7992888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설명변수를 추가했을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설명변수에 어느 정도 이상의 설명력이 없는 경우 결정계수의 값이 증가하지 않도록 조정하는 결정계수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자유도를 고려하므로 </a:t>
            </a:r>
            <a:r>
              <a:rPr lang="en-US" altLang="ko-KR" sz="2000" dirty="0"/>
              <a:t>‘</a:t>
            </a:r>
            <a:r>
              <a:rPr lang="ko-KR" altLang="en-US" sz="2000" dirty="0"/>
              <a:t>자유도조정 결정계수</a:t>
            </a:r>
            <a:r>
              <a:rPr lang="en-US" altLang="ko-KR" sz="2000" dirty="0"/>
              <a:t>’</a:t>
            </a:r>
            <a:r>
              <a:rPr lang="ko-KR" altLang="en-US" sz="2000" dirty="0"/>
              <a:t>라고도 부름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12.3.2 </a:t>
              </a:r>
              <a:r>
                <a:rPr lang="ko-KR" altLang="en-US" sz="2000" b="1">
                  <a:solidFill>
                    <a:srgbClr val="5BC9BC"/>
                  </a:solidFill>
                </a:rPr>
                <a:t>조정결정계수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30" y="2058179"/>
            <a:ext cx="288032" cy="3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78" y="3021802"/>
            <a:ext cx="3239244" cy="67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4" y="4253775"/>
            <a:ext cx="4678282" cy="849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45952"/>
            <a:ext cx="2740137" cy="85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31" y="5377408"/>
            <a:ext cx="5216570" cy="114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H="1">
            <a:off x="5436096" y="5589240"/>
            <a:ext cx="288032" cy="28803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5122" y="533601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적합도가 가장 높음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3AA9D2E-F347-4E2A-8054-0DB737CC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58179"/>
            <a:ext cx="1373850" cy="28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44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05" y="2561568"/>
            <a:ext cx="2851770" cy="65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79928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en-US" altLang="ko-KR" sz="2000"/>
              <a:t>F </a:t>
            </a:r>
            <a:r>
              <a:rPr lang="ko-KR" altLang="en-US" sz="2000"/>
              <a:t>검정통계량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en-US" altLang="ko-KR" sz="2000"/>
              <a:t>p</a:t>
            </a:r>
            <a:r>
              <a:rPr lang="ko-KR" altLang="en-US" sz="2000"/>
              <a:t>값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ko-KR" altLang="en-US" sz="2000"/>
              <a:t>분산의 비를 검정한다고 해석할 수 있으므로 분산분석</a:t>
            </a:r>
            <a:r>
              <a:rPr lang="en-US" altLang="ko-KR" sz="2000"/>
              <a:t>(ANOVA)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12.3.3 F </a:t>
              </a:r>
              <a:r>
                <a:rPr lang="ko-KR" altLang="en-US" sz="2000" b="1">
                  <a:solidFill>
                    <a:srgbClr val="5BC9BC"/>
                  </a:solidFill>
                </a:rPr>
                <a:t>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85925"/>
            <a:ext cx="4711228" cy="89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20848"/>
            <a:ext cx="4032448" cy="114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48319"/>
            <a:ext cx="2664296" cy="91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99" y="4831487"/>
            <a:ext cx="3625959" cy="112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56" y="4941003"/>
            <a:ext cx="3179787" cy="90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03577" y="52091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귀무가설 기각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AF8BA94F-1679-4B13-9053-C9C4D567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2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우도</a:t>
            </a:r>
            <a:r>
              <a:rPr lang="en-US" altLang="ko-KR" sz="2000" dirty="0"/>
              <a:t>(likelihood): </a:t>
            </a:r>
            <a:r>
              <a:rPr lang="ko-KR" altLang="en-US" sz="2000" dirty="0"/>
              <a:t>어떤 </a:t>
            </a:r>
            <a:r>
              <a:rPr lang="ko-KR" altLang="en-US" sz="2000" dirty="0" err="1"/>
              <a:t>관측값을</a:t>
            </a:r>
            <a:r>
              <a:rPr lang="ko-KR" altLang="en-US" sz="2000" dirty="0"/>
              <a:t> 얻을 확률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동전의 확률함수      </a:t>
            </a:r>
            <a:r>
              <a:rPr lang="en-US" altLang="ko-KR" sz="2000" dirty="0"/>
              <a:t>   </a:t>
            </a:r>
            <a:r>
              <a:rPr lang="ko-KR" altLang="en-US" sz="2000" dirty="0"/>
              <a:t>얻은 </a:t>
            </a:r>
            <a:r>
              <a:rPr lang="ko-KR" altLang="en-US" sz="2000" dirty="0" err="1"/>
              <a:t>관측값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동전의 앞면이 나올 확률 </a:t>
            </a:r>
            <a:r>
              <a:rPr lang="en-US" altLang="ko-KR" sz="2000" dirty="0"/>
              <a:t>p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널지 못하는 상황에서 결과 </a:t>
            </a:r>
            <a:r>
              <a:rPr lang="en-US" altLang="ko-KR" sz="2000" dirty="0"/>
              <a:t>[0, 1, 0, 0, 1]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 err="1"/>
              <a:t>우도함수</a:t>
            </a:r>
            <a:r>
              <a:rPr lang="ko-KR" altLang="en-US" sz="2000" dirty="0"/>
              <a:t> </a:t>
            </a:r>
            <a:r>
              <a:rPr lang="en-US" altLang="ko-KR" sz="2000" dirty="0"/>
              <a:t>L(p): </a:t>
            </a:r>
            <a:r>
              <a:rPr lang="ko-KR" altLang="en-US" sz="2000" dirty="0"/>
              <a:t>우도 </a:t>
            </a:r>
            <a:r>
              <a:rPr lang="en-US" altLang="ko-KR" sz="2000" dirty="0"/>
              <a:t>L</a:t>
            </a:r>
            <a:r>
              <a:rPr lang="ko-KR" altLang="en-US" sz="2000" dirty="0"/>
              <a:t>은 </a:t>
            </a:r>
            <a:r>
              <a:rPr lang="en-US" altLang="ko-KR" sz="2000" dirty="0"/>
              <a:t>p</a:t>
            </a:r>
            <a:r>
              <a:rPr lang="ko-KR" altLang="en-US" sz="2000" dirty="0"/>
              <a:t>에 대한 함수로 표현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12.3.4 </a:t>
              </a:r>
              <a:r>
                <a:rPr lang="ko-KR" altLang="en-US" sz="2000" b="1">
                  <a:solidFill>
                    <a:srgbClr val="5BC9BC"/>
                  </a:solidFill>
                </a:rPr>
                <a:t>최대로그우도와 </a:t>
              </a:r>
              <a:r>
                <a:rPr lang="en-US" altLang="ko-KR" sz="2000" b="1">
                  <a:solidFill>
                    <a:srgbClr val="5BC9BC"/>
                  </a:solidFill>
                </a:rPr>
                <a:t>AIC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55" y="1429002"/>
            <a:ext cx="1664810" cy="30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87464"/>
            <a:ext cx="621102" cy="35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745792"/>
            <a:ext cx="3168352" cy="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39" y="2492896"/>
            <a:ext cx="3394449" cy="2009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13" y="2492896"/>
            <a:ext cx="2216256" cy="84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00" y="5229200"/>
            <a:ext cx="2751187" cy="65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25B23A-43F5-4F7D-9D77-E2CFE3B1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3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/>
              <a:t>p</a:t>
            </a:r>
            <a:r>
              <a:rPr lang="ko-KR" altLang="en-US" sz="2000"/>
              <a:t>를 </a:t>
            </a:r>
            <a:r>
              <a:rPr lang="en-US" altLang="ko-KR" sz="2000"/>
              <a:t>0</a:t>
            </a:r>
            <a:r>
              <a:rPr lang="ko-KR" altLang="en-US" sz="2000"/>
              <a:t>에서 </a:t>
            </a:r>
            <a:r>
              <a:rPr lang="en-US" altLang="ko-KR" sz="2000"/>
              <a:t>1</a:t>
            </a:r>
            <a:r>
              <a:rPr lang="ko-KR" altLang="en-US" sz="2000"/>
              <a:t>로 변화시킬 때의 우도함수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12.3.4 </a:t>
              </a:r>
              <a:r>
                <a:rPr lang="ko-KR" altLang="en-US" sz="2000" b="1">
                  <a:solidFill>
                    <a:srgbClr val="5BC9BC"/>
                  </a:solidFill>
                </a:rPr>
                <a:t>최대로그우도와 </a:t>
              </a:r>
              <a:r>
                <a:rPr lang="en-US" altLang="ko-KR" sz="2000" b="1">
                  <a:solidFill>
                    <a:srgbClr val="5BC9BC"/>
                  </a:solidFill>
                </a:rPr>
                <a:t>AIC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2325"/>
            <a:ext cx="5256584" cy="287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9787C2-F339-4040-98A7-C954249B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34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833" y="2693658"/>
            <a:ext cx="6668669" cy="413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/>
              <a:t>p</a:t>
            </a:r>
            <a:r>
              <a:rPr lang="ko-KR" altLang="en-US" sz="2000"/>
              <a:t>를 </a:t>
            </a:r>
            <a:r>
              <a:rPr lang="en-US" altLang="ko-KR" sz="2000"/>
              <a:t>0</a:t>
            </a:r>
            <a:r>
              <a:rPr lang="ko-KR" altLang="en-US" sz="2000"/>
              <a:t>에서 </a:t>
            </a:r>
            <a:r>
              <a:rPr lang="en-US" altLang="ko-KR" sz="2000"/>
              <a:t>1</a:t>
            </a:r>
            <a:r>
              <a:rPr lang="ko-KR" altLang="en-US" sz="2000"/>
              <a:t>로 변화시킬 때의 우도함수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12.3.4 </a:t>
              </a:r>
              <a:r>
                <a:rPr lang="ko-KR" altLang="en-US" sz="2000" b="1">
                  <a:solidFill>
                    <a:srgbClr val="5BC9BC"/>
                  </a:solidFill>
                </a:rPr>
                <a:t>최대로그우도와 </a:t>
              </a:r>
              <a:r>
                <a:rPr lang="en-US" altLang="ko-KR" sz="2000" b="1">
                  <a:solidFill>
                    <a:srgbClr val="5BC9BC"/>
                  </a:solidFill>
                </a:rPr>
                <a:t>AIC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/>
          <p:cNvCxnSpPr/>
          <p:nvPr/>
        </p:nvCxnSpPr>
        <p:spPr>
          <a:xfrm flipH="1">
            <a:off x="5508104" y="1886320"/>
            <a:ext cx="504056" cy="93610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2159" y="1440883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</a:t>
            </a:r>
            <a:r>
              <a:rPr lang="ko-KR" altLang="en-US"/>
              <a:t>가</a:t>
            </a:r>
            <a:r>
              <a:rPr lang="en-US" altLang="ko-KR"/>
              <a:t> 0.4</a:t>
            </a:r>
            <a:r>
              <a:rPr lang="ko-KR" altLang="en-US"/>
              <a:t>일 때 최대</a:t>
            </a:r>
            <a:endParaRPr lang="en-US" altLang="ko-KR"/>
          </a:p>
          <a:p>
            <a:r>
              <a:rPr lang="en-US" altLang="ko-KR"/>
              <a:t>p=0.4</a:t>
            </a:r>
            <a:r>
              <a:rPr lang="ko-KR" altLang="en-US"/>
              <a:t>가 가장 그럴듯한 모수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301053" y="4293096"/>
            <a:ext cx="1980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관측값에서</a:t>
            </a:r>
            <a:r>
              <a:rPr lang="ko-KR" altLang="en-US" dirty="0"/>
              <a:t> 가장 그럴듯하다는 이유로 </a:t>
            </a: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추정하는 방법</a:t>
            </a:r>
            <a:r>
              <a:rPr lang="en-US" altLang="ko-KR" dirty="0"/>
              <a:t>:</a:t>
            </a:r>
          </a:p>
          <a:p>
            <a:r>
              <a:rPr lang="ko-KR" altLang="en-US" dirty="0" err="1"/>
              <a:t>최우추정법</a:t>
            </a:r>
            <a:r>
              <a:rPr lang="ko-KR" altLang="en-US" dirty="0"/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29787C2-F339-4040-98A7-C954249B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95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최우추정량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최우추정법에</a:t>
            </a:r>
            <a:r>
              <a:rPr lang="ko-KR" altLang="en-US" sz="2000" dirty="0"/>
              <a:t> 의해 추측되는 </a:t>
            </a:r>
            <a:r>
              <a:rPr lang="ko-KR" altLang="en-US" sz="2000" dirty="0" err="1"/>
              <a:t>추정량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최우추정값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최우추정법에</a:t>
            </a:r>
            <a:r>
              <a:rPr lang="ko-KR" altLang="en-US" sz="2000" dirty="0"/>
              <a:t> 의해 추측되는 </a:t>
            </a:r>
            <a:r>
              <a:rPr lang="ko-KR" altLang="en-US" sz="2000" dirty="0" err="1"/>
              <a:t>추정값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우도는</a:t>
            </a:r>
            <a:r>
              <a:rPr lang="ko-KR" altLang="en-US" sz="2000" dirty="0"/>
              <a:t> 확률의 곱으로</a:t>
            </a:r>
            <a:r>
              <a:rPr lang="en-US" altLang="ko-KR" sz="2000" dirty="0"/>
              <a:t>, </a:t>
            </a:r>
            <a:r>
              <a:rPr lang="ko-KR" altLang="en-US" sz="2000" dirty="0"/>
              <a:t>곱하면 곱할수록 </a:t>
            </a:r>
            <a:r>
              <a:rPr lang="en-US" altLang="ko-KR" sz="2000" dirty="0"/>
              <a:t>0</a:t>
            </a:r>
            <a:r>
              <a:rPr lang="ko-KR" altLang="en-US" sz="2000" dirty="0"/>
              <a:t>에 가까워져 다루기 어려움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우도에</a:t>
            </a:r>
            <a:r>
              <a:rPr lang="ko-KR" altLang="en-US" sz="2000" dirty="0"/>
              <a:t> 로그를 취한 </a:t>
            </a:r>
            <a:r>
              <a:rPr lang="ko-KR" altLang="en-US" sz="2000" dirty="0" err="1"/>
              <a:t>로그우도를</a:t>
            </a:r>
            <a:r>
              <a:rPr lang="ko-KR" altLang="en-US" sz="2000" dirty="0"/>
              <a:t> 대신 사용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12.3.4 </a:t>
              </a:r>
              <a:r>
                <a:rPr lang="ko-KR" altLang="en-US" sz="2000" b="1">
                  <a:solidFill>
                    <a:srgbClr val="5BC9BC"/>
                  </a:solidFill>
                </a:rPr>
                <a:t>최대로그우도와 </a:t>
              </a:r>
              <a:r>
                <a:rPr lang="en-US" altLang="ko-KR" sz="2000" b="1">
                  <a:solidFill>
                    <a:srgbClr val="5BC9BC"/>
                  </a:solidFill>
                </a:rPr>
                <a:t>AIC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82927"/>
            <a:ext cx="1375593" cy="5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08223"/>
            <a:ext cx="2097013" cy="55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586B804-3033-4010-9095-D3C461B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22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우도함수가</a:t>
            </a:r>
            <a:r>
              <a:rPr lang="ko-KR" altLang="en-US" sz="2000" dirty="0"/>
              <a:t> 최대로 될 때 </a:t>
            </a:r>
            <a:r>
              <a:rPr lang="ko-KR" altLang="en-US" sz="2000" dirty="0" err="1"/>
              <a:t>로그우도함수도</a:t>
            </a:r>
            <a:r>
              <a:rPr lang="ko-KR" altLang="en-US" sz="2000" dirty="0"/>
              <a:t> 최대가 되므로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최우추정은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로그우도함수가</a:t>
            </a:r>
            <a:r>
              <a:rPr lang="ko-KR" altLang="en-US" sz="2000" dirty="0"/>
              <a:t> 최대가 될 때의 파라미터로 구할 수 있음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이때의 </a:t>
            </a:r>
            <a:r>
              <a:rPr lang="ko-KR" altLang="en-US" sz="2000" dirty="0" err="1"/>
              <a:t>로그우도의</a:t>
            </a:r>
            <a:r>
              <a:rPr lang="ko-KR" altLang="en-US" sz="2000" dirty="0"/>
              <a:t> 값이 최대로그우도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동전의 최대로그우도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12.3.4 </a:t>
              </a:r>
              <a:r>
                <a:rPr lang="ko-KR" altLang="en-US" sz="2000" b="1">
                  <a:solidFill>
                    <a:srgbClr val="5BC9BC"/>
                  </a:solidFill>
                </a:rPr>
                <a:t>최대로그우도와 </a:t>
              </a:r>
              <a:r>
                <a:rPr lang="en-US" altLang="ko-KR" sz="2000" b="1">
                  <a:solidFill>
                    <a:srgbClr val="5BC9BC"/>
                  </a:solidFill>
                </a:rPr>
                <a:t>AIC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6" y="3429000"/>
            <a:ext cx="3553441" cy="144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43" y="3429001"/>
            <a:ext cx="1267985" cy="73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586B804-3033-4010-9095-D3C461B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21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최대로그우도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최대로그우도 기준으로 변수가 모두 들어 있는 모형이 가장 적합도가 높음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12.3.4 </a:t>
              </a:r>
              <a:r>
                <a:rPr lang="ko-KR" altLang="en-US" sz="2000" b="1">
                  <a:solidFill>
                    <a:srgbClr val="5BC9BC"/>
                  </a:solidFill>
                </a:rPr>
                <a:t>최대로그우도와 </a:t>
              </a:r>
              <a:r>
                <a:rPr lang="en-US" altLang="ko-KR" sz="2000" b="1">
                  <a:solidFill>
                    <a:srgbClr val="5BC9BC"/>
                  </a:solidFill>
                </a:rPr>
                <a:t>AIC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10" y="1052736"/>
            <a:ext cx="1150615" cy="53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34" y="1795862"/>
            <a:ext cx="3415799" cy="118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59196"/>
            <a:ext cx="1917576" cy="68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62943"/>
            <a:ext cx="5074295" cy="115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99A4CC1-0A3C-48FB-AC86-ACB1CC8F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9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12.0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F722A9D-6E99-4F93-9C43-64C9D63D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_x196618696" descr="EMB0001d1288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8226660" cy="587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33164"/>
            <a:ext cx="8568952" cy="603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AIC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로그우도와</a:t>
            </a:r>
            <a:r>
              <a:rPr lang="ko-KR" altLang="en-US" sz="2000" dirty="0"/>
              <a:t> 같은 적합도는 의미 없는 설명변수를 늘리면 증가하므로 성능이 나쁜 모형이 선택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모형의 복잡도</a:t>
            </a:r>
            <a:r>
              <a:rPr lang="en-US" altLang="ko-KR" sz="2000" dirty="0"/>
              <a:t>(</a:t>
            </a:r>
            <a:r>
              <a:rPr lang="ko-KR" altLang="en-US" sz="2000" dirty="0"/>
              <a:t>설명변수의 수</a:t>
            </a:r>
            <a:r>
              <a:rPr lang="en-US" altLang="ko-KR" sz="2000" dirty="0"/>
              <a:t>)</a:t>
            </a:r>
            <a:r>
              <a:rPr lang="ko-KR" altLang="en-US" sz="2000" dirty="0"/>
              <a:t>와 데이터에 대한 균형을 잡는 지표 필요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일반적인 성능도 고려한 지표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 </a:t>
            </a:r>
            <a:r>
              <a:rPr lang="en-US" altLang="ko-KR" sz="2000" dirty="0"/>
              <a:t>AIC</a:t>
            </a:r>
            <a:r>
              <a:rPr lang="ko-KR" altLang="en-US" sz="2000" dirty="0"/>
              <a:t>는 값이 작을수록 모형의 예측 정확도가 좋음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12.3.4 </a:t>
              </a:r>
              <a:r>
                <a:rPr lang="ko-KR" altLang="en-US" sz="2000" b="1">
                  <a:solidFill>
                    <a:srgbClr val="5BC9BC"/>
                  </a:solidFill>
                </a:rPr>
                <a:t>최대로그우도와 </a:t>
              </a:r>
              <a:r>
                <a:rPr lang="en-US" altLang="ko-KR" sz="2000" b="1">
                  <a:solidFill>
                    <a:srgbClr val="5BC9BC"/>
                  </a:solidFill>
                </a:rPr>
                <a:t>AIC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48" y="3468564"/>
            <a:ext cx="4464496" cy="39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9" y="3968894"/>
            <a:ext cx="2751464" cy="109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704" y="3950400"/>
            <a:ext cx="2376264" cy="82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09" y="5583711"/>
            <a:ext cx="5022812" cy="113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85BD0DB-FB35-4F64-8378-7B892E46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5949280"/>
            <a:ext cx="4176464" cy="36004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베이지안 정보 기준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회귀계수의 수에 대해 표본 크기 </a:t>
            </a:r>
            <a:r>
              <a:rPr lang="en-US" altLang="ko-KR" sz="2000" dirty="0"/>
              <a:t>n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대해서도 페널티 부가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값이 작을수록 모형의 예측 정확도가 좋음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12.3 </a:t>
              </a:r>
              <a:r>
                <a:rPr lang="ko-KR" altLang="en-US" b="1">
                  <a:solidFill>
                    <a:schemeClr val="tx1"/>
                  </a:solidFill>
                </a:rPr>
                <a:t>모형의 선택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12.3.4 </a:t>
              </a:r>
              <a:r>
                <a:rPr lang="ko-KR" altLang="en-US" sz="2000" b="1">
                  <a:solidFill>
                    <a:srgbClr val="5BC9BC"/>
                  </a:solidFill>
                </a:rPr>
                <a:t>최대로그우도와 </a:t>
              </a:r>
              <a:r>
                <a:rPr lang="en-US" altLang="ko-KR" sz="2000" b="1">
                  <a:solidFill>
                    <a:srgbClr val="5BC9BC"/>
                  </a:solidFill>
                </a:rPr>
                <a:t>AIC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3374"/>
            <a:ext cx="5112292" cy="3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" y="3150505"/>
            <a:ext cx="3270898" cy="107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169" y="3116518"/>
            <a:ext cx="2026779" cy="82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" y="5392270"/>
            <a:ext cx="5543152" cy="123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8F85D5-1FDC-44EE-8DE0-B519E8D2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7674" y="5830236"/>
            <a:ext cx="4274365" cy="36004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13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12.4 </a:t>
              </a:r>
              <a:r>
                <a:rPr lang="ko-KR" altLang="en-US" b="1">
                  <a:solidFill>
                    <a:schemeClr val="tx1"/>
                  </a:solidFill>
                </a:rPr>
                <a:t>모형의 타당성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76470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맑은 고딕" panose="020B0503020000020004" pitchFamily="50" charset="-127"/>
              <a:buChar char="–"/>
            </a:pPr>
            <a:r>
              <a:rPr lang="ko-KR" altLang="en-US" sz="2000"/>
              <a:t>회귀분석에 관해서 세운 </a:t>
            </a:r>
            <a:r>
              <a:rPr lang="en-US" altLang="ko-KR" sz="2000"/>
              <a:t>‘</a:t>
            </a:r>
            <a:r>
              <a:rPr lang="ko-KR" altLang="en-US" sz="2000"/>
              <a:t>오차항   는 서로 독립이고             을 따른다는 가정을 만족하고 있는지의 여부를 체크하는 것</a:t>
            </a: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endParaRPr lang="en-US" altLang="ko-KR" sz="2000"/>
          </a:p>
          <a:p>
            <a:pPr marL="342900" indent="-342900">
              <a:buFont typeface="맑은 고딕" panose="020B0503020000020004" pitchFamily="50" charset="-127"/>
              <a:buChar char="–"/>
            </a:pPr>
            <a:r>
              <a:rPr lang="ko-KR" altLang="en-US" sz="2000"/>
              <a:t>잔차 </a:t>
            </a:r>
            <a:endParaRPr lang="en-US" altLang="ko-KR" sz="20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863" y="884714"/>
            <a:ext cx="165129" cy="23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808196"/>
            <a:ext cx="912490" cy="36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1" y="1628800"/>
            <a:ext cx="5917989" cy="335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007" y="5397765"/>
            <a:ext cx="181692" cy="28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370273"/>
            <a:ext cx="3946153" cy="844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143CFC-ACBD-4A58-8852-90777B7D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0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133" y="1160504"/>
            <a:ext cx="8568952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오차항</a:t>
            </a:r>
            <a:r>
              <a:rPr lang="ko-KR" altLang="en-US" sz="2000" dirty="0"/>
              <a:t>   가             을 따른다는 가정이 타당한지를 알아보기 위해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잔차</a:t>
            </a:r>
            <a:r>
              <a:rPr lang="ko-KR" altLang="en-US" sz="2000" dirty="0"/>
              <a:t>   가 정규분포를 따르고 있는지를 확인하는 정규성 검정을 수행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statsmodels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정규성 검정은 </a:t>
            </a:r>
            <a:r>
              <a:rPr lang="en-US" altLang="ko-KR" sz="2000" dirty="0"/>
              <a:t>Omnibus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Jarque-Bera</a:t>
            </a:r>
            <a:r>
              <a:rPr lang="en-US" altLang="ko-KR" sz="2000" dirty="0"/>
              <a:t>(JB)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왜도는</a:t>
            </a:r>
            <a:r>
              <a:rPr lang="en-US" altLang="ko-KR" sz="2000" dirty="0"/>
              <a:t> </a:t>
            </a:r>
            <a:r>
              <a:rPr lang="ko-KR" altLang="en-US" sz="2000" dirty="0"/>
              <a:t>분포의 좌우대칭을 측정하는 지표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12.4 </a:t>
              </a:r>
              <a:r>
                <a:rPr lang="ko-KR" altLang="en-US" b="1">
                  <a:solidFill>
                    <a:schemeClr val="tx1"/>
                  </a:solidFill>
                </a:rPr>
                <a:t>모형의 타당성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정규성 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655" y="1346495"/>
            <a:ext cx="165129" cy="23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32" y="1278603"/>
            <a:ext cx="912490" cy="36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19782"/>
            <a:ext cx="181692" cy="289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94" y="2280631"/>
            <a:ext cx="5040411" cy="88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93537"/>
            <a:ext cx="2880320" cy="88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03" y="5033017"/>
            <a:ext cx="2596734" cy="84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6C3EB4-4A1B-49D7-B1C0-88B2285C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5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133" y="1160504"/>
            <a:ext cx="8568952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좌우대칭이면 </a:t>
            </a:r>
            <a:r>
              <a:rPr lang="en-US" altLang="ko-KR" sz="2000" dirty="0"/>
              <a:t>0, </a:t>
            </a:r>
            <a:r>
              <a:rPr lang="ko-KR" altLang="en-US" sz="2000" dirty="0"/>
              <a:t>왼쪽으로 치우치면 </a:t>
            </a:r>
            <a:r>
              <a:rPr lang="en-US" altLang="ko-KR" sz="2000" dirty="0"/>
              <a:t>0</a:t>
            </a:r>
            <a:r>
              <a:rPr lang="ko-KR" altLang="en-US" sz="2000" dirty="0"/>
              <a:t>보다 크고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오른쪽은 </a:t>
            </a:r>
            <a:r>
              <a:rPr lang="en-US" altLang="ko-KR" sz="2000" dirty="0"/>
              <a:t>0</a:t>
            </a:r>
            <a:r>
              <a:rPr lang="ko-KR" altLang="en-US" sz="2000" dirty="0"/>
              <a:t>보다 작음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첨도는</a:t>
            </a:r>
            <a:r>
              <a:rPr lang="ko-KR" altLang="en-US" sz="2000" dirty="0"/>
              <a:t> 분포의 뾰족한 정도를 측정하는 지표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정규분포이면 </a:t>
            </a:r>
            <a:r>
              <a:rPr lang="en-US" altLang="ko-KR" sz="2000" dirty="0"/>
              <a:t>3, </a:t>
            </a:r>
            <a:r>
              <a:rPr lang="ko-KR" altLang="en-US" sz="2000" dirty="0"/>
              <a:t>뾰족하면 </a:t>
            </a:r>
            <a:r>
              <a:rPr lang="en-US" altLang="ko-KR" sz="2000" dirty="0"/>
              <a:t>3</a:t>
            </a:r>
            <a:r>
              <a:rPr lang="ko-KR" altLang="en-US" sz="2000" dirty="0"/>
              <a:t>보다 크고</a:t>
            </a:r>
            <a:r>
              <a:rPr lang="en-US" altLang="ko-KR" sz="2000" dirty="0"/>
              <a:t>, </a:t>
            </a:r>
            <a:r>
              <a:rPr lang="ko-KR" altLang="en-US" sz="2000" dirty="0"/>
              <a:t>둥근 정점이면 </a:t>
            </a:r>
            <a:r>
              <a:rPr lang="en-US" altLang="ko-KR" sz="2000" dirty="0"/>
              <a:t>3</a:t>
            </a:r>
            <a:r>
              <a:rPr lang="ko-KR" altLang="en-US" sz="2000" dirty="0"/>
              <a:t>보다 작음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12.4 </a:t>
              </a:r>
              <a:r>
                <a:rPr lang="ko-KR" altLang="en-US" b="1">
                  <a:solidFill>
                    <a:schemeClr val="tx1"/>
                  </a:solidFill>
                </a:rPr>
                <a:t>모형의 타당성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정규성 검정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88" y="2300023"/>
            <a:ext cx="3672801" cy="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09" y="2300023"/>
            <a:ext cx="222393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6C3EB4-4A1B-49D7-B1C0-88B2285C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063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다른 오차항이 서로 무상관인지 여부를 체크하는 지표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r>
              <a:rPr lang="en-US" altLang="ko-KR" sz="2000"/>
              <a:t>0</a:t>
            </a:r>
            <a:r>
              <a:rPr lang="ko-KR" altLang="en-US" sz="2000"/>
              <a:t>에 가까우면 양의 상관</a:t>
            </a:r>
            <a:r>
              <a:rPr lang="en-US" altLang="ko-KR" sz="2000"/>
              <a:t>, 4</a:t>
            </a:r>
            <a:r>
              <a:rPr lang="ko-KR" altLang="en-US" sz="2000"/>
              <a:t>에 가까우면 음의 상관</a:t>
            </a:r>
            <a:r>
              <a:rPr lang="en-US" altLang="ko-KR" sz="2000"/>
              <a:t>, 2 </a:t>
            </a:r>
            <a:r>
              <a:rPr lang="ko-KR" altLang="en-US" sz="2000"/>
              <a:t>전후의 값이면 무상관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12.4 </a:t>
              </a:r>
              <a:r>
                <a:rPr lang="ko-KR" altLang="en-US" b="1">
                  <a:solidFill>
                    <a:schemeClr val="tx1"/>
                  </a:solidFill>
                </a:rPr>
                <a:t>모형의 타당성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더빈</a:t>
              </a:r>
              <a:r>
                <a:rPr lang="en-US" altLang="ko-KR" sz="2000" b="1">
                  <a:solidFill>
                    <a:srgbClr val="5BC9BC"/>
                  </a:solidFill>
                </a:rPr>
                <a:t>-</a:t>
              </a:r>
              <a:r>
                <a:rPr lang="ko-KR" altLang="en-US" sz="2000" b="1">
                  <a:solidFill>
                    <a:srgbClr val="5BC9BC"/>
                  </a:solidFill>
                </a:rPr>
                <a:t>왓슨비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95" y="1472958"/>
            <a:ext cx="147117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4464496" cy="161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83A99D6-6D65-44C7-97E2-6C835D3B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09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/>
              <a:t>조건수의 값이 크면 다중공선성과 설명변수에 강한 상관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/>
              <a:t>다중공선성이 크면 회귀계수의 분산이 커져 모형의 예측 결과가 나빠짐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/>
              <a:t>쪽지 시험의 결과를 </a:t>
            </a:r>
            <a:r>
              <a:rPr lang="en-US" altLang="ko-KR" sz="2000"/>
              <a:t>2</a:t>
            </a:r>
            <a:r>
              <a:rPr lang="ko-KR" altLang="en-US" sz="2000"/>
              <a:t>배로 한 중간고사 변수 추가</a:t>
            </a:r>
            <a:endParaRPr lang="en-US" altLang="ko-KR" sz="200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/>
              <a:t>쪽지 시험과 중간고사의 상관관계는 </a:t>
            </a:r>
            <a:r>
              <a:rPr lang="en-US" altLang="ko-KR" sz="2000"/>
              <a:t>1, </a:t>
            </a:r>
            <a:r>
              <a:rPr lang="ko-KR" altLang="en-US" sz="2000"/>
              <a:t>다중공선성이 큼 </a:t>
            </a:r>
            <a:endParaRPr lang="en-US" altLang="ko-KR" sz="200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12.4 </a:t>
              </a:r>
              <a:r>
                <a:rPr lang="ko-KR" altLang="en-US" b="1">
                  <a:solidFill>
                    <a:schemeClr val="tx1"/>
                  </a:solidFill>
                </a:rPr>
                <a:t>모형의 타당성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12.4.3 </a:t>
              </a:r>
              <a:r>
                <a:rPr lang="ko-KR" altLang="en-US" sz="2000" b="1">
                  <a:solidFill>
                    <a:srgbClr val="5BC9BC"/>
                  </a:solidFill>
                </a:rPr>
                <a:t>다중공선성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45" y="3446606"/>
            <a:ext cx="5797624" cy="336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C4AEE97-9CE2-4D69-B7CB-AE515A7D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994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568952" cy="557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조건수가 </a:t>
            </a:r>
            <a:r>
              <a:rPr lang="en-US" altLang="ko-KR" sz="2000" dirty="0"/>
              <a:t>1.22e+17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다중공선성이</a:t>
            </a:r>
            <a:r>
              <a:rPr lang="en-US" altLang="ko-KR" sz="2000" dirty="0"/>
              <a:t> </a:t>
            </a:r>
            <a:r>
              <a:rPr lang="ko-KR" altLang="en-US" sz="2000" dirty="0"/>
              <a:t>생기면 조건수는 매우 큰 값이 됨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조건수가 꽤 큰 값이면 </a:t>
            </a:r>
            <a:r>
              <a:rPr lang="ko-KR" altLang="en-US" sz="2000" dirty="0" err="1"/>
              <a:t>다중공선성을</a:t>
            </a:r>
            <a:r>
              <a:rPr lang="ko-KR" altLang="en-US" sz="2000" dirty="0"/>
              <a:t> 의심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설명변수 중에서 한 쪽 변수를 모형에서 제외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12.4 </a:t>
              </a:r>
              <a:r>
                <a:rPr lang="ko-KR" altLang="en-US" b="1">
                  <a:solidFill>
                    <a:schemeClr val="tx1"/>
                  </a:solidFill>
                </a:rPr>
                <a:t>모형의 타당성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12.4.3 </a:t>
              </a:r>
              <a:r>
                <a:rPr lang="ko-KR" altLang="en-US" sz="2000" b="1">
                  <a:solidFill>
                    <a:srgbClr val="5BC9BC"/>
                  </a:solidFill>
                </a:rPr>
                <a:t>다중공선성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32267"/>
            <a:ext cx="580686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758F998-8C37-4BD0-AF79-D65A75D1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71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8D87185D-B294-48E7-A4E5-7997FD75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x196618776" descr="EMB0001d12884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36" y="3501007"/>
            <a:ext cx="6321327" cy="309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12.0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F722A9D-6E99-4F93-9C43-64C9D63D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_x196222552" descr="EMB0001d12884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28" y="620688"/>
            <a:ext cx="51439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12.0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8789"/>
            <a:ext cx="7632848" cy="217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84799"/>
            <a:ext cx="4959846" cy="2433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28" y="2780928"/>
            <a:ext cx="4035897" cy="4008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F722A9D-6E99-4F93-9C43-64C9D63D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764704"/>
            <a:ext cx="864096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회귀분석 </a:t>
            </a:r>
            <a:r>
              <a:rPr lang="en-US" altLang="ko-KR" sz="2000" dirty="0"/>
              <a:t>: </a:t>
            </a:r>
            <a:r>
              <a:rPr lang="ko-KR" altLang="en-US" sz="2000" dirty="0"/>
              <a:t>인과관계가 의심되는 복수의 변수를 사용하여 어느 변수로 부터 다른 변수의 값을 예측하는 기법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설명변수</a:t>
            </a:r>
            <a:r>
              <a:rPr lang="en-US" altLang="ko-KR" sz="2000" dirty="0"/>
              <a:t>(</a:t>
            </a:r>
            <a:r>
              <a:rPr lang="ko-KR" altLang="en-US" sz="2000" dirty="0"/>
              <a:t>독립변수</a:t>
            </a:r>
            <a:r>
              <a:rPr lang="en-US" altLang="ko-KR" sz="2000" dirty="0"/>
              <a:t>) : </a:t>
            </a:r>
            <a:r>
              <a:rPr lang="ko-KR" altLang="en-US" sz="2000" dirty="0"/>
              <a:t>원인이 되는 변수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반응변수</a:t>
            </a:r>
            <a:r>
              <a:rPr lang="en-US" altLang="ko-KR" sz="2000" dirty="0"/>
              <a:t>(</a:t>
            </a:r>
            <a:r>
              <a:rPr lang="ko-KR" altLang="en-US" sz="2000" dirty="0"/>
              <a:t>종속변수</a:t>
            </a:r>
            <a:r>
              <a:rPr lang="en-US" altLang="ko-KR" sz="2000" dirty="0"/>
              <a:t>) : </a:t>
            </a:r>
            <a:r>
              <a:rPr lang="ko-KR" altLang="en-US" sz="2000" dirty="0"/>
              <a:t>결과가 되는 변수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단순회귀모형</a:t>
            </a:r>
            <a:r>
              <a:rPr lang="en-US" altLang="ko-KR" sz="2000" dirty="0"/>
              <a:t>: </a:t>
            </a:r>
            <a:r>
              <a:rPr lang="ko-KR" altLang="en-US" sz="2000" dirty="0"/>
              <a:t>설명변수와 반응변수가 각각 </a:t>
            </a:r>
            <a:r>
              <a:rPr lang="en-US" altLang="ko-KR" sz="2000" dirty="0"/>
              <a:t>1</a:t>
            </a:r>
            <a:r>
              <a:rPr lang="ko-KR" altLang="en-US" sz="2000" dirty="0"/>
              <a:t>개씩인 모형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반응변수는 기말고사 점수 </a:t>
            </a:r>
            <a:r>
              <a:rPr lang="en-US" altLang="ko-KR" sz="2000" dirty="0"/>
              <a:t>y, </a:t>
            </a:r>
            <a:r>
              <a:rPr lang="ko-KR" altLang="en-US" sz="2000" dirty="0"/>
              <a:t>설명변수는 쪽지 시험의 평균 점수 </a:t>
            </a:r>
            <a:r>
              <a:rPr lang="en-US" altLang="ko-KR" sz="2000" dirty="0"/>
              <a:t>x, </a:t>
            </a:r>
            <a:r>
              <a:rPr lang="ko-KR" altLang="en-US" sz="2000" dirty="0"/>
              <a:t>설명변수의 개수는 </a:t>
            </a:r>
            <a:r>
              <a:rPr lang="en-US" altLang="ko-KR" sz="2000" dirty="0"/>
              <a:t>p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29493"/>
            <a:ext cx="4032448" cy="132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CE570C-F8E1-4459-AEC5-A40C5A1A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4464496" cy="359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F6A226B-97CB-4CD3-9052-86872CC7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93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12.1 </a:t>
              </a:r>
              <a:r>
                <a:rPr lang="ko-KR" altLang="en-US" b="1">
                  <a:solidFill>
                    <a:schemeClr val="tx1"/>
                  </a:solidFill>
                </a:rPr>
                <a:t>단순회귀모형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F6A226B-97CB-4CD3-9052-86872CC7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1220AFC-6229-4D58-83D3-CB9A3A2D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68" y="1268760"/>
            <a:ext cx="6948264" cy="45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9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982</Words>
  <Application>Microsoft Office PowerPoint</Application>
  <PresentationFormat>화면 슬라이드 쇼(4:3)</PresentationFormat>
  <Paragraphs>441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Office 테마</vt:lpstr>
      <vt:lpstr>PowerPoint 프레젠테이션</vt:lpstr>
      <vt:lpstr>PowerPoint 프레젠테이션</vt:lpstr>
      <vt:lpstr>실생활  적용사례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박현경</cp:lastModifiedBy>
  <cp:revision>53</cp:revision>
  <dcterms:created xsi:type="dcterms:W3CDTF">2020-04-17T01:54:45Z</dcterms:created>
  <dcterms:modified xsi:type="dcterms:W3CDTF">2021-01-25T03:21:30Z</dcterms:modified>
</cp:coreProperties>
</file>